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6" r:id="rId3"/>
  </p:sldIdLst>
  <p:sldSz cx="29306838" cy="21386800"/>
  <p:notesSz cx="20929600" cy="29819600"/>
  <p:defaultTextStyle>
    <a:defPPr>
      <a:defRPr lang="en-US"/>
    </a:defPPr>
    <a:lvl1pPr marL="0" algn="l" defTabSz="28967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8364" algn="l" defTabSz="28967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96728" algn="l" defTabSz="28967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45092" algn="l" defTabSz="28967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93456" algn="l" defTabSz="28967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41819" algn="l" defTabSz="28967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90183" algn="l" defTabSz="28967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138547" algn="l" defTabSz="28967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86911" algn="l" defTabSz="28967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" d="100"/>
          <a:sy n="18" d="100"/>
        </p:scale>
        <p:origin x="-150" y="-486"/>
      </p:cViewPr>
      <p:guideLst>
        <p:guide orient="horz" pos="6736"/>
        <p:guide pos="92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E5F75-C5E7-47D0-A7E1-421A7FAD6786}" type="doc">
      <dgm:prSet loTypeId="urn:microsoft.com/office/officeart/2005/8/layout/vList5" loCatId="list" qsTypeId="urn:microsoft.com/office/officeart/2005/8/quickstyle/3d8" qsCatId="3D" csTypeId="urn:microsoft.com/office/officeart/2005/8/colors/accent1_2" csCatId="accent1" phldr="1"/>
      <dgm:spPr/>
    </dgm:pt>
    <dgm:pt modelId="{19F12EA6-C630-4753-8F46-C27F9CCE4B11}" type="pres">
      <dgm:prSet presAssocID="{27BE5F75-C5E7-47D0-A7E1-421A7FAD6786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B9BEBCA-3CB3-47DA-8CEB-5BA864BFD9A1}" type="presOf" srcId="{27BE5F75-C5E7-47D0-A7E1-421A7FAD6786}" destId="{19F12EA6-C630-4753-8F46-C27F9CCE4B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9069492" cy="1490981"/>
          </a:xfrm>
          <a:prstGeom prst="rect">
            <a:avLst/>
          </a:prstGeom>
        </p:spPr>
        <p:txBody>
          <a:bodyPr vert="horz" lIns="289956" tIns="144980" rIns="289956" bIns="144980" rtlCol="0"/>
          <a:lstStyle>
            <a:lvl1pPr algn="l">
              <a:defRPr sz="3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855266" y="1"/>
            <a:ext cx="9069492" cy="1490981"/>
          </a:xfrm>
          <a:prstGeom prst="rect">
            <a:avLst/>
          </a:prstGeom>
        </p:spPr>
        <p:txBody>
          <a:bodyPr vert="horz" lIns="289956" tIns="144980" rIns="289956" bIns="144980" rtlCol="0"/>
          <a:lstStyle>
            <a:lvl1pPr algn="r">
              <a:defRPr sz="3800"/>
            </a:lvl1pPr>
          </a:lstStyle>
          <a:p>
            <a:fld id="{6A118BBE-30D0-4ADE-A70F-8741D33DB171}" type="datetimeFigureOut">
              <a:rPr lang="en-US" smtClean="0"/>
              <a:pPr/>
              <a:t>2/10/2010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08288" y="2243138"/>
            <a:ext cx="15313025" cy="11174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9956" tIns="144980" rIns="289956" bIns="1449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92960" y="14164313"/>
            <a:ext cx="16743680" cy="13418820"/>
          </a:xfrm>
          <a:prstGeom prst="rect">
            <a:avLst/>
          </a:prstGeom>
        </p:spPr>
        <p:txBody>
          <a:bodyPr vert="horz" lIns="289956" tIns="144980" rIns="289956" bIns="1449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28323449"/>
            <a:ext cx="9069492" cy="1490981"/>
          </a:xfrm>
          <a:prstGeom prst="rect">
            <a:avLst/>
          </a:prstGeom>
        </p:spPr>
        <p:txBody>
          <a:bodyPr vert="horz" lIns="289956" tIns="144980" rIns="289956" bIns="144980" rtlCol="0" anchor="b"/>
          <a:lstStyle>
            <a:lvl1pPr algn="l">
              <a:defRPr sz="3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855266" y="28323449"/>
            <a:ext cx="9069492" cy="1490981"/>
          </a:xfrm>
          <a:prstGeom prst="rect">
            <a:avLst/>
          </a:prstGeom>
        </p:spPr>
        <p:txBody>
          <a:bodyPr vert="horz" lIns="289956" tIns="144980" rIns="289956" bIns="144980" rtlCol="0" anchor="b"/>
          <a:lstStyle>
            <a:lvl1pPr algn="r">
              <a:defRPr sz="3800"/>
            </a:lvl1pPr>
          </a:lstStyle>
          <a:p>
            <a:fld id="{8D7BD3D4-FDA6-4E51-A0EA-FB74BF07169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8967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1448364" algn="l" defTabSz="28967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2896728" algn="l" defTabSz="28967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4345092" algn="l" defTabSz="28967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5793456" algn="l" defTabSz="28967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7241819" algn="l" defTabSz="28967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8690183" algn="l" defTabSz="28967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10138547" algn="l" defTabSz="28967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11586911" algn="l" defTabSz="2896728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08288" y="2243138"/>
            <a:ext cx="15313025" cy="1117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BD3D4-FDA6-4E51-A0EA-FB74BF07169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08288" y="2243138"/>
            <a:ext cx="15313025" cy="11174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BD3D4-FDA6-4E51-A0EA-FB74BF07169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8013" y="6643771"/>
            <a:ext cx="24910812" cy="45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6026" y="12119186"/>
            <a:ext cx="20514787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8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6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45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9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41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90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3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86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2020-0B33-4CF4-8EE6-CD979C30022B}" type="datetimeFigureOut">
              <a:rPr lang="en-US" smtClean="0"/>
              <a:pPr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5F6-DE52-4704-8791-89C6746C68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2020-0B33-4CF4-8EE6-CD979C30022B}" type="datetimeFigureOut">
              <a:rPr lang="en-US" smtClean="0"/>
              <a:pPr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5F6-DE52-4704-8791-89C6746C68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02786" y="2673351"/>
            <a:ext cx="21130432" cy="56902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6220" y="2673351"/>
            <a:ext cx="62918118" cy="56902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2020-0B33-4CF4-8EE6-CD979C30022B}" type="datetimeFigureOut">
              <a:rPr lang="en-US" smtClean="0"/>
              <a:pPr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5F6-DE52-4704-8791-89C6746C68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2020-0B33-4CF4-8EE6-CD979C30022B}" type="datetimeFigureOut">
              <a:rPr lang="en-US" smtClean="0"/>
              <a:pPr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5F6-DE52-4704-8791-89C6746C68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038" y="13743001"/>
            <a:ext cx="24910812" cy="4247656"/>
          </a:xfrm>
        </p:spPr>
        <p:txBody>
          <a:bodyPr anchor="t"/>
          <a:lstStyle>
            <a:lvl1pPr algn="l">
              <a:defRPr sz="12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5038" y="9064640"/>
            <a:ext cx="24910812" cy="4678361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836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96728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345092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9345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41819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9018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138547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86911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2020-0B33-4CF4-8EE6-CD979C30022B}" type="datetimeFigureOut">
              <a:rPr lang="en-US" smtClean="0"/>
              <a:pPr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5F6-DE52-4704-8791-89C6746C68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6219" y="15559889"/>
            <a:ext cx="42021730" cy="44016211"/>
          </a:xfrm>
        </p:spPr>
        <p:txBody>
          <a:bodyPr/>
          <a:lstStyle>
            <a:lvl1pPr>
              <a:defRPr sz="89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06396" y="15559889"/>
            <a:ext cx="42026820" cy="44016211"/>
          </a:xfrm>
        </p:spPr>
        <p:txBody>
          <a:bodyPr/>
          <a:lstStyle>
            <a:lvl1pPr>
              <a:defRPr sz="89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2020-0B33-4CF4-8EE6-CD979C30022B}" type="datetimeFigureOut">
              <a:rPr lang="en-US" smtClean="0"/>
              <a:pPr/>
              <a:t>2/10/2010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5F6-DE52-4704-8791-89C6746C68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42" y="856464"/>
            <a:ext cx="26376154" cy="35644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5342" y="4787278"/>
            <a:ext cx="12948943" cy="199511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8364" indent="0">
              <a:buNone/>
              <a:defRPr sz="6300" b="1"/>
            </a:lvl2pPr>
            <a:lvl3pPr marL="2896728" indent="0">
              <a:buNone/>
              <a:defRPr sz="5700" b="1"/>
            </a:lvl3pPr>
            <a:lvl4pPr marL="4345092" indent="0">
              <a:buNone/>
              <a:defRPr sz="5100" b="1"/>
            </a:lvl4pPr>
            <a:lvl5pPr marL="5793456" indent="0">
              <a:buNone/>
              <a:defRPr sz="5100" b="1"/>
            </a:lvl5pPr>
            <a:lvl6pPr marL="7241819" indent="0">
              <a:buNone/>
              <a:defRPr sz="5100" b="1"/>
            </a:lvl6pPr>
            <a:lvl7pPr marL="8690183" indent="0">
              <a:buNone/>
              <a:defRPr sz="5100" b="1"/>
            </a:lvl7pPr>
            <a:lvl8pPr marL="10138547" indent="0">
              <a:buNone/>
              <a:defRPr sz="5100" b="1"/>
            </a:lvl8pPr>
            <a:lvl9pPr marL="11586911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5342" y="6782388"/>
            <a:ext cx="12948943" cy="12322165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87468" y="4787278"/>
            <a:ext cx="12954029" cy="199511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8364" indent="0">
              <a:buNone/>
              <a:defRPr sz="6300" b="1"/>
            </a:lvl2pPr>
            <a:lvl3pPr marL="2896728" indent="0">
              <a:buNone/>
              <a:defRPr sz="5700" b="1"/>
            </a:lvl3pPr>
            <a:lvl4pPr marL="4345092" indent="0">
              <a:buNone/>
              <a:defRPr sz="5100" b="1"/>
            </a:lvl4pPr>
            <a:lvl5pPr marL="5793456" indent="0">
              <a:buNone/>
              <a:defRPr sz="5100" b="1"/>
            </a:lvl5pPr>
            <a:lvl6pPr marL="7241819" indent="0">
              <a:buNone/>
              <a:defRPr sz="5100" b="1"/>
            </a:lvl6pPr>
            <a:lvl7pPr marL="8690183" indent="0">
              <a:buNone/>
              <a:defRPr sz="5100" b="1"/>
            </a:lvl7pPr>
            <a:lvl8pPr marL="10138547" indent="0">
              <a:buNone/>
              <a:defRPr sz="5100" b="1"/>
            </a:lvl8pPr>
            <a:lvl9pPr marL="11586911" indent="0">
              <a:buNone/>
              <a:defRPr sz="5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87468" y="6782388"/>
            <a:ext cx="12954029" cy="12322165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2020-0B33-4CF4-8EE6-CD979C30022B}" type="datetimeFigureOut">
              <a:rPr lang="en-US" smtClean="0"/>
              <a:pPr/>
              <a:t>2/10/2010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5F6-DE52-4704-8791-89C6746C68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2020-0B33-4CF4-8EE6-CD979C30022B}" type="datetimeFigureOut">
              <a:rPr lang="en-US" smtClean="0"/>
              <a:pPr/>
              <a:t>2/10/2010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5F6-DE52-4704-8791-89C6746C68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2020-0B33-4CF4-8EE6-CD979C30022B}" type="datetimeFigureOut">
              <a:rPr lang="en-US" smtClean="0"/>
              <a:pPr/>
              <a:t>2/10/2010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5F6-DE52-4704-8791-89C6746C68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43" y="851512"/>
            <a:ext cx="9641748" cy="3623874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159" y="851513"/>
            <a:ext cx="16383337" cy="18253041"/>
          </a:xfrm>
        </p:spPr>
        <p:txBody>
          <a:bodyPr/>
          <a:lstStyle>
            <a:lvl1pPr>
              <a:defRPr sz="10100"/>
            </a:lvl1pPr>
            <a:lvl2pPr>
              <a:defRPr sz="89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5343" y="4475387"/>
            <a:ext cx="9641748" cy="14629167"/>
          </a:xfrm>
        </p:spPr>
        <p:txBody>
          <a:bodyPr/>
          <a:lstStyle>
            <a:lvl1pPr marL="0" indent="0">
              <a:buNone/>
              <a:defRPr sz="4400"/>
            </a:lvl1pPr>
            <a:lvl2pPr marL="1448364" indent="0">
              <a:buNone/>
              <a:defRPr sz="3800"/>
            </a:lvl2pPr>
            <a:lvl3pPr marL="2896728" indent="0">
              <a:buNone/>
              <a:defRPr sz="3200"/>
            </a:lvl3pPr>
            <a:lvl4pPr marL="4345092" indent="0">
              <a:buNone/>
              <a:defRPr sz="2900"/>
            </a:lvl4pPr>
            <a:lvl5pPr marL="5793456" indent="0">
              <a:buNone/>
              <a:defRPr sz="2900"/>
            </a:lvl5pPr>
            <a:lvl6pPr marL="7241819" indent="0">
              <a:buNone/>
              <a:defRPr sz="2900"/>
            </a:lvl6pPr>
            <a:lvl7pPr marL="8690183" indent="0">
              <a:buNone/>
              <a:defRPr sz="2900"/>
            </a:lvl7pPr>
            <a:lvl8pPr marL="10138547" indent="0">
              <a:buNone/>
              <a:defRPr sz="2900"/>
            </a:lvl8pPr>
            <a:lvl9pPr marL="11586911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2020-0B33-4CF4-8EE6-CD979C30022B}" type="datetimeFigureOut">
              <a:rPr lang="en-US" smtClean="0"/>
              <a:pPr/>
              <a:t>2/10/2010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5F6-DE52-4704-8791-89C6746C68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345" y="14970760"/>
            <a:ext cx="17584103" cy="1767383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44345" y="1910950"/>
            <a:ext cx="17584103" cy="12832080"/>
          </a:xfrm>
        </p:spPr>
        <p:txBody>
          <a:bodyPr/>
          <a:lstStyle>
            <a:lvl1pPr marL="0" indent="0">
              <a:buNone/>
              <a:defRPr sz="10100"/>
            </a:lvl1pPr>
            <a:lvl2pPr marL="1448364" indent="0">
              <a:buNone/>
              <a:defRPr sz="8900"/>
            </a:lvl2pPr>
            <a:lvl3pPr marL="2896728" indent="0">
              <a:buNone/>
              <a:defRPr sz="7600"/>
            </a:lvl3pPr>
            <a:lvl4pPr marL="4345092" indent="0">
              <a:buNone/>
              <a:defRPr sz="6300"/>
            </a:lvl4pPr>
            <a:lvl5pPr marL="5793456" indent="0">
              <a:buNone/>
              <a:defRPr sz="6300"/>
            </a:lvl5pPr>
            <a:lvl6pPr marL="7241819" indent="0">
              <a:buNone/>
              <a:defRPr sz="6300"/>
            </a:lvl6pPr>
            <a:lvl7pPr marL="8690183" indent="0">
              <a:buNone/>
              <a:defRPr sz="6300"/>
            </a:lvl7pPr>
            <a:lvl8pPr marL="10138547" indent="0">
              <a:buNone/>
              <a:defRPr sz="6300"/>
            </a:lvl8pPr>
            <a:lvl9pPr marL="11586911" indent="0">
              <a:buNone/>
              <a:defRPr sz="63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4345" y="16738143"/>
            <a:ext cx="17584103" cy="2509977"/>
          </a:xfrm>
        </p:spPr>
        <p:txBody>
          <a:bodyPr/>
          <a:lstStyle>
            <a:lvl1pPr marL="0" indent="0">
              <a:buNone/>
              <a:defRPr sz="4400"/>
            </a:lvl1pPr>
            <a:lvl2pPr marL="1448364" indent="0">
              <a:buNone/>
              <a:defRPr sz="3800"/>
            </a:lvl2pPr>
            <a:lvl3pPr marL="2896728" indent="0">
              <a:buNone/>
              <a:defRPr sz="3200"/>
            </a:lvl3pPr>
            <a:lvl4pPr marL="4345092" indent="0">
              <a:buNone/>
              <a:defRPr sz="2900"/>
            </a:lvl4pPr>
            <a:lvl5pPr marL="5793456" indent="0">
              <a:buNone/>
              <a:defRPr sz="2900"/>
            </a:lvl5pPr>
            <a:lvl6pPr marL="7241819" indent="0">
              <a:buNone/>
              <a:defRPr sz="2900"/>
            </a:lvl6pPr>
            <a:lvl7pPr marL="8690183" indent="0">
              <a:buNone/>
              <a:defRPr sz="2900"/>
            </a:lvl7pPr>
            <a:lvl8pPr marL="10138547" indent="0">
              <a:buNone/>
              <a:defRPr sz="2900"/>
            </a:lvl8pPr>
            <a:lvl9pPr marL="11586911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2020-0B33-4CF4-8EE6-CD979C30022B}" type="datetimeFigureOut">
              <a:rPr lang="en-US" smtClean="0"/>
              <a:pPr/>
              <a:t>2/10/2010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5F6-DE52-4704-8791-89C6746C68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5342" y="856464"/>
            <a:ext cx="26376154" cy="3564467"/>
          </a:xfrm>
          <a:prstGeom prst="rect">
            <a:avLst/>
          </a:prstGeom>
        </p:spPr>
        <p:txBody>
          <a:bodyPr vert="horz" lIns="289673" tIns="144836" rIns="289673" bIns="1448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5342" y="4990255"/>
            <a:ext cx="26376154" cy="14114299"/>
          </a:xfrm>
          <a:prstGeom prst="rect">
            <a:avLst/>
          </a:prstGeom>
        </p:spPr>
        <p:txBody>
          <a:bodyPr vert="horz" lIns="289673" tIns="144836" rIns="289673" bIns="1448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5342" y="19822397"/>
            <a:ext cx="6838262" cy="1138649"/>
          </a:xfrm>
          <a:prstGeom prst="rect">
            <a:avLst/>
          </a:prstGeom>
        </p:spPr>
        <p:txBody>
          <a:bodyPr vert="horz" lIns="289673" tIns="144836" rIns="289673" bIns="144836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2020-0B33-4CF4-8EE6-CD979C30022B}" type="datetimeFigureOut">
              <a:rPr lang="en-US" smtClean="0"/>
              <a:pPr/>
              <a:t>2/10/2010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3170" y="19822397"/>
            <a:ext cx="9280499" cy="1138649"/>
          </a:xfrm>
          <a:prstGeom prst="rect">
            <a:avLst/>
          </a:prstGeom>
        </p:spPr>
        <p:txBody>
          <a:bodyPr vert="horz" lIns="289673" tIns="144836" rIns="289673" bIns="144836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003234" y="19822397"/>
            <a:ext cx="6838262" cy="1138649"/>
          </a:xfrm>
          <a:prstGeom prst="rect">
            <a:avLst/>
          </a:prstGeom>
        </p:spPr>
        <p:txBody>
          <a:bodyPr vert="horz" lIns="289673" tIns="144836" rIns="289673" bIns="144836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A5F6-DE52-4704-8791-89C6746C68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96728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6273" indent="-1086273" algn="l" defTabSz="2896728" rtl="0" eaLnBrk="1" latinLnBrk="0" hangingPunct="1">
        <a:spcBef>
          <a:spcPct val="20000"/>
        </a:spcBef>
        <a:buFont typeface="Arial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591" indent="-905227" algn="l" defTabSz="2896728" rtl="0" eaLnBrk="1" latinLnBrk="0" hangingPunct="1">
        <a:spcBef>
          <a:spcPct val="20000"/>
        </a:spcBef>
        <a:buFont typeface="Arial" pitchFamily="34" charset="0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3620910" indent="-724182" algn="l" defTabSz="289672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69274" indent="-724182" algn="l" defTabSz="2896728" rtl="0" eaLnBrk="1" latinLnBrk="0" hangingPunct="1">
        <a:spcBef>
          <a:spcPct val="20000"/>
        </a:spcBef>
        <a:buFont typeface="Arial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517637" indent="-724182" algn="l" defTabSz="2896728" rtl="0" eaLnBrk="1" latinLnBrk="0" hangingPunct="1">
        <a:spcBef>
          <a:spcPct val="20000"/>
        </a:spcBef>
        <a:buFont typeface="Arial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66001" indent="-724182" algn="l" defTabSz="2896728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414365" indent="-724182" algn="l" defTabSz="2896728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62729" indent="-724182" algn="l" defTabSz="2896728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311093" indent="-724182" algn="l" defTabSz="2896728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67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8364" algn="l" defTabSz="28967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96728" algn="l" defTabSz="28967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45092" algn="l" defTabSz="28967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93456" algn="l" defTabSz="28967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41819" algn="l" defTabSz="28967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90183" algn="l" defTabSz="28967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138547" algn="l" defTabSz="28967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86911" algn="l" defTabSz="289672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jpeg"/><Relationship Id="rId1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295041" y="4764046"/>
            <a:ext cx="1857388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/>
              <a:t>“</a:t>
            </a:r>
            <a:r>
              <a:rPr lang="en-GB" sz="9600" dirty="0" smtClean="0"/>
              <a:t>Measuring the Impact of the Mobile Web on Community and Commerce in South </a:t>
            </a:r>
            <a:r>
              <a:rPr lang="en-GB" sz="9600" dirty="0" smtClean="0"/>
              <a:t>Africa</a:t>
            </a:r>
            <a:r>
              <a:rPr lang="en-GB" sz="8000" dirty="0" smtClean="0"/>
              <a:t>”</a:t>
            </a:r>
          </a:p>
          <a:p>
            <a:pPr algn="ctr"/>
            <a:endParaRPr lang="en-GB" sz="8000" dirty="0" smtClean="0"/>
          </a:p>
          <a:p>
            <a:pPr algn="ctr"/>
            <a:r>
              <a:rPr lang="en-GB" sz="8000" i="1" dirty="0" smtClean="0"/>
              <a:t>Mike Santer</a:t>
            </a:r>
          </a:p>
          <a:p>
            <a:pPr algn="ctr"/>
            <a:r>
              <a:rPr lang="en-GB" sz="8000" dirty="0" smtClean="0"/>
              <a:t>ECS, The University of Southampton</a:t>
            </a:r>
            <a:endParaRPr lang="en-GB" sz="8000" dirty="0"/>
          </a:p>
        </p:txBody>
      </p:sp>
      <p:pic>
        <p:nvPicPr>
          <p:cNvPr id="6" name="Picture 5" descr="MikeSket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97286" y="19135216"/>
            <a:ext cx="1428760" cy="1988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26045" y="19122800"/>
            <a:ext cx="5286412" cy="200054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Mike Santer</a:t>
            </a:r>
          </a:p>
          <a:p>
            <a:r>
              <a:rPr lang="en-GB" sz="2400" dirty="0"/>
              <a:t>Email: mhds@ecs.soton.ac.uk</a:t>
            </a:r>
          </a:p>
          <a:p>
            <a:r>
              <a:rPr lang="en-GB" sz="2400" dirty="0" smtClean="0"/>
              <a:t>Call: +44 (0)79 2000 2003</a:t>
            </a:r>
          </a:p>
          <a:p>
            <a:r>
              <a:rPr lang="en-GB" sz="2400" dirty="0" smtClean="0"/>
              <a:t>Skype: </a:t>
            </a:r>
            <a:r>
              <a:rPr lang="en-GB" sz="2400" dirty="0" err="1" smtClean="0"/>
              <a:t>mikesanter</a:t>
            </a:r>
            <a:endParaRPr lang="en-GB" sz="2400" dirty="0" smtClean="0"/>
          </a:p>
          <a:p>
            <a:r>
              <a:rPr lang="en-GB" sz="2400" dirty="0" smtClean="0"/>
              <a:t>Twitter: </a:t>
            </a:r>
            <a:r>
              <a:rPr lang="en-GB" sz="2400" dirty="0" err="1" smtClean="0"/>
              <a:t>MikeSanterPhD</a:t>
            </a:r>
            <a:endParaRPr lang="en-GB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2368723" y="15408308"/>
            <a:ext cx="671517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How Can You Help?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9725517" y="16479878"/>
            <a:ext cx="93692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 smtClean="0"/>
              <a:t>Discussion and commercial mentoring</a:t>
            </a:r>
          </a:p>
          <a:p>
            <a:pPr algn="r"/>
            <a:r>
              <a:rPr lang="en-GB" sz="4000" dirty="0" smtClean="0"/>
              <a:t>Funding for Travel</a:t>
            </a:r>
          </a:p>
          <a:p>
            <a:pPr algn="r"/>
            <a:r>
              <a:rPr lang="en-GB" sz="4000" dirty="0" smtClean="0"/>
              <a:t>Access to Mobile Technology</a:t>
            </a:r>
          </a:p>
          <a:p>
            <a:pPr algn="r"/>
            <a:r>
              <a:rPr lang="en-GB" sz="4000" dirty="0" smtClean="0"/>
              <a:t>Access to commercial research and statistics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695" y="1692212"/>
            <a:ext cx="28218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“</a:t>
            </a:r>
            <a:r>
              <a:rPr lang="en-GB" sz="4800" dirty="0" smtClean="0"/>
              <a:t>Measuring the Impact of the Mobile Web on Community and Commerce in South Africa</a:t>
            </a:r>
            <a:r>
              <a:rPr lang="en-GB" sz="4000" dirty="0" smtClean="0"/>
              <a:t>” – Mike Santer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31150" y="16265564"/>
            <a:ext cx="86756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3405" y="19837464"/>
            <a:ext cx="1000132" cy="12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electronics_computer_science_black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943" y="19837464"/>
            <a:ext cx="3286148" cy="130240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6413" y="19837464"/>
            <a:ext cx="2143140" cy="128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95701" y="2620906"/>
            <a:ext cx="86756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4313" y="203872"/>
            <a:ext cx="28798144" cy="17697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0900" dirty="0" smtClean="0">
                <a:latin typeface="Hobo Std" pitchFamily="34" charset="0"/>
              </a:rPr>
              <a:t>Are the Clouds gathering for Mobile Internet?</a:t>
            </a:r>
            <a:endParaRPr lang="en-US" sz="109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obo St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8115" y="3335286"/>
            <a:ext cx="14573352" cy="9882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6545" y="3335286"/>
            <a:ext cx="19041178" cy="1028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3603" y="3263848"/>
            <a:ext cx="20296295" cy="10358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9509883" y="13979548"/>
            <a:ext cx="1207054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world in 2009: ICT Facts and Figures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keSket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97286" y="19135216"/>
            <a:ext cx="1428760" cy="1988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26045" y="19122800"/>
            <a:ext cx="5286412" cy="200054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Mike Santer</a:t>
            </a:r>
          </a:p>
          <a:p>
            <a:r>
              <a:rPr lang="en-GB" sz="2400" dirty="0"/>
              <a:t>Email: mhds@ecs.soton.ac.uk</a:t>
            </a:r>
          </a:p>
          <a:p>
            <a:r>
              <a:rPr lang="en-GB" sz="2400" dirty="0" smtClean="0"/>
              <a:t>Call: +44 (0)79 2000 2003</a:t>
            </a:r>
          </a:p>
          <a:p>
            <a:r>
              <a:rPr lang="en-GB" sz="2400" dirty="0" smtClean="0"/>
              <a:t>Skype: </a:t>
            </a:r>
            <a:r>
              <a:rPr lang="en-GB" sz="2400" dirty="0" err="1" smtClean="0"/>
              <a:t>mikesanter</a:t>
            </a:r>
            <a:endParaRPr lang="en-GB" sz="2400" dirty="0" smtClean="0"/>
          </a:p>
          <a:p>
            <a:r>
              <a:rPr lang="en-GB" sz="2400" dirty="0" smtClean="0"/>
              <a:t>Twitter: </a:t>
            </a:r>
            <a:r>
              <a:rPr lang="en-GB" sz="2400" dirty="0" err="1" smtClean="0"/>
              <a:t>MikeSanterPhD</a:t>
            </a:r>
            <a:endParaRPr lang="en-GB" sz="24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4294909" y="2825696"/>
          <a:ext cx="13216030" cy="1171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368723" y="15408308"/>
            <a:ext cx="671517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How Can You Help?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9725517" y="16479878"/>
            <a:ext cx="93692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4000" dirty="0" smtClean="0"/>
              <a:t>Discussion and commercial mentoring</a:t>
            </a:r>
          </a:p>
          <a:p>
            <a:pPr algn="r"/>
            <a:r>
              <a:rPr lang="en-GB" sz="4000" dirty="0" smtClean="0"/>
              <a:t>Funding for Travel</a:t>
            </a:r>
          </a:p>
          <a:p>
            <a:pPr algn="r"/>
            <a:r>
              <a:rPr lang="en-GB" sz="4000" dirty="0" smtClean="0"/>
              <a:t>Access to Mobile Technology</a:t>
            </a:r>
          </a:p>
          <a:p>
            <a:pPr algn="r"/>
            <a:r>
              <a:rPr lang="en-GB" sz="4000" dirty="0" smtClean="0"/>
              <a:t>Access to commercial research and statistics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819" y="1763650"/>
            <a:ext cx="28432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“</a:t>
            </a:r>
            <a:r>
              <a:rPr lang="en-GB" sz="4400" dirty="0" smtClean="0"/>
              <a:t>Measuring the Impact of the Mobile Web on Community and Commerce in South Africa</a:t>
            </a:r>
            <a:r>
              <a:rPr lang="en-GB" sz="3600" dirty="0" smtClean="0"/>
              <a:t>” – Mike Santer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631150" y="16265564"/>
            <a:ext cx="86756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23405" y="19837464"/>
            <a:ext cx="1000132" cy="12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electronics_computer_science_black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943" y="19837464"/>
            <a:ext cx="3286148" cy="130240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66413" y="19837464"/>
            <a:ext cx="2143140" cy="128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95701" y="2620906"/>
            <a:ext cx="86756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4313" y="203872"/>
            <a:ext cx="28798144" cy="17697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0900" dirty="0" smtClean="0">
                <a:latin typeface="Hobo Std" pitchFamily="34" charset="0"/>
              </a:rPr>
              <a:t>Are the Clouds gathering for Mobile Internet?</a:t>
            </a:r>
            <a:endParaRPr lang="en-US" sz="109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obo Std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727" y="3478162"/>
            <a:ext cx="23079793" cy="1144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171</Words>
  <Application>Microsoft Office PowerPoint</Application>
  <PresentationFormat>Custom</PresentationFormat>
  <Paragraphs>31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 are gathering For Mobile Internet</dc:title>
  <dc:creator>Mike</dc:creator>
  <cp:lastModifiedBy>Mike</cp:lastModifiedBy>
  <cp:revision>34</cp:revision>
  <dcterms:created xsi:type="dcterms:W3CDTF">2010-02-09T10:46:29Z</dcterms:created>
  <dcterms:modified xsi:type="dcterms:W3CDTF">2010-02-10T16:06:24Z</dcterms:modified>
</cp:coreProperties>
</file>