
<file path=[Content_Types].xml><?xml version="1.0" encoding="utf-8"?>
<Types xmlns="http://schemas.openxmlformats.org/package/2006/content-types">
  <Override PartName="/ppt/drawings/drawing1.xml" ContentType="application/vnd.openxmlformats-officedocument.drawingml.chartshapes+xml"/>
  <Default Extension="jpeg" ContentType="image/jpeg"/>
  <Override PartName="/ppt/slideLayouts/slideLayout6.xml" ContentType="application/vnd.openxmlformats-officedocument.presentationml.slideLayout+xml"/>
  <Override PartName="/docProps/core.xml" ContentType="application/vnd.openxmlformats-package.core-properties+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ict" ContentType="image/pict"/>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embeddings/oleObject1.bin" ContentType="application/vnd.openxmlformats-officedocument.oleObject"/>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Default Extension="xlsx" ContentType="application/vnd.openxmlformats-officedocument.spreadsheetml.sheet"/>
  <Override PartName="/ppt/viewProps.xml" ContentType="application/vnd.openxmlformats-officedocument.presentationml.viewProps+xml"/>
  <Override PartName="/ppt/slideLayouts/slideLayout7.xml" ContentType="application/vnd.openxmlformats-officedocument.presentationml.slideLayout+xml"/>
  <Override PartName="/ppt/charts/chart1.xml" ContentType="application/vnd.openxmlformats-officedocument.drawingml.char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vml" ContentType="application/vnd.openxmlformats-officedocument.vmlDrawin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Lst>
  <p:sldSz cx="30267275" cy="21396325"/>
  <p:notesSz cx="6858000" cy="9144000"/>
  <p:defaultTextStyle>
    <a:defPPr>
      <a:defRPr lang="en-US"/>
    </a:defPPr>
    <a:lvl1pPr marL="0" algn="l" defTabSz="1476070" rtl="0" eaLnBrk="1" latinLnBrk="0" hangingPunct="1">
      <a:defRPr sz="5800" kern="1200">
        <a:solidFill>
          <a:schemeClr val="tx1"/>
        </a:solidFill>
        <a:latin typeface="+mn-lt"/>
        <a:ea typeface="+mn-ea"/>
        <a:cs typeface="+mn-cs"/>
      </a:defRPr>
    </a:lvl1pPr>
    <a:lvl2pPr marL="1476070" algn="l" defTabSz="1476070" rtl="0" eaLnBrk="1" latinLnBrk="0" hangingPunct="1">
      <a:defRPr sz="5800" kern="1200">
        <a:solidFill>
          <a:schemeClr val="tx1"/>
        </a:solidFill>
        <a:latin typeface="+mn-lt"/>
        <a:ea typeface="+mn-ea"/>
        <a:cs typeface="+mn-cs"/>
      </a:defRPr>
    </a:lvl2pPr>
    <a:lvl3pPr marL="2952140" algn="l" defTabSz="1476070" rtl="0" eaLnBrk="1" latinLnBrk="0" hangingPunct="1">
      <a:defRPr sz="5800" kern="1200">
        <a:solidFill>
          <a:schemeClr val="tx1"/>
        </a:solidFill>
        <a:latin typeface="+mn-lt"/>
        <a:ea typeface="+mn-ea"/>
        <a:cs typeface="+mn-cs"/>
      </a:defRPr>
    </a:lvl3pPr>
    <a:lvl4pPr marL="4428211" algn="l" defTabSz="1476070" rtl="0" eaLnBrk="1" latinLnBrk="0" hangingPunct="1">
      <a:defRPr sz="5800" kern="1200">
        <a:solidFill>
          <a:schemeClr val="tx1"/>
        </a:solidFill>
        <a:latin typeface="+mn-lt"/>
        <a:ea typeface="+mn-ea"/>
        <a:cs typeface="+mn-cs"/>
      </a:defRPr>
    </a:lvl4pPr>
    <a:lvl5pPr marL="5904281" algn="l" defTabSz="1476070" rtl="0" eaLnBrk="1" latinLnBrk="0" hangingPunct="1">
      <a:defRPr sz="5800" kern="1200">
        <a:solidFill>
          <a:schemeClr val="tx1"/>
        </a:solidFill>
        <a:latin typeface="+mn-lt"/>
        <a:ea typeface="+mn-ea"/>
        <a:cs typeface="+mn-cs"/>
      </a:defRPr>
    </a:lvl5pPr>
    <a:lvl6pPr marL="7380351" algn="l" defTabSz="1476070" rtl="0" eaLnBrk="1" latinLnBrk="0" hangingPunct="1">
      <a:defRPr sz="5800" kern="1200">
        <a:solidFill>
          <a:schemeClr val="tx1"/>
        </a:solidFill>
        <a:latin typeface="+mn-lt"/>
        <a:ea typeface="+mn-ea"/>
        <a:cs typeface="+mn-cs"/>
      </a:defRPr>
    </a:lvl6pPr>
    <a:lvl7pPr marL="8856421" algn="l" defTabSz="1476070" rtl="0" eaLnBrk="1" latinLnBrk="0" hangingPunct="1">
      <a:defRPr sz="5800" kern="1200">
        <a:solidFill>
          <a:schemeClr val="tx1"/>
        </a:solidFill>
        <a:latin typeface="+mn-lt"/>
        <a:ea typeface="+mn-ea"/>
        <a:cs typeface="+mn-cs"/>
      </a:defRPr>
    </a:lvl7pPr>
    <a:lvl8pPr marL="10332491" algn="l" defTabSz="1476070" rtl="0" eaLnBrk="1" latinLnBrk="0" hangingPunct="1">
      <a:defRPr sz="5800" kern="1200">
        <a:solidFill>
          <a:schemeClr val="tx1"/>
        </a:solidFill>
        <a:latin typeface="+mn-lt"/>
        <a:ea typeface="+mn-ea"/>
        <a:cs typeface="+mn-cs"/>
      </a:defRPr>
    </a:lvl8pPr>
    <a:lvl9pPr marL="11808562" algn="l" defTabSz="1476070"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66" d="100"/>
          <a:sy n="66" d="100"/>
        </p:scale>
        <p:origin x="4656" y="4000"/>
      </p:cViewPr>
      <p:guideLst>
        <p:guide orient="horz" pos="6739"/>
        <p:guide pos="953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sz="1400"/>
            </a:pPr>
            <a:r>
              <a:rPr lang="en-US" sz="1400" dirty="0"/>
              <a:t>Internet Growth - Usage Phases - Tech Events</a:t>
            </a:r>
          </a:p>
        </c:rich>
      </c:tx>
      <c:layout/>
    </c:title>
    <c:plotArea>
      <c:layout/>
      <c:lineChart>
        <c:grouping val="standard"/>
        <c:ser>
          <c:idx val="2"/>
          <c:order val="2"/>
          <c:tx>
            <c:strRef>
              <c:f>Sheet1!$B$1</c:f>
            </c:strRef>
          </c:tx>
          <c:cat>
            <c:multiLvlStrRef>
              <c:f>Sheet1!$A$2:$A$20</c:f>
            </c:multiLvlStrRef>
          </c:cat>
          <c:val>
            <c:numRef>
              <c:f>Sheet1!$B$2:$B$20</c:f>
            </c:numRef>
          </c:val>
        </c:ser>
        <c:ser>
          <c:idx val="3"/>
          <c:order val="3"/>
          <c:tx>
            <c:strRef>
              <c:f>Sheet1!$C$1</c:f>
            </c:strRef>
          </c:tx>
          <c:cat>
            <c:multiLvlStrRef>
              <c:f>Sheet1!$A$2:$A$20</c:f>
            </c:multiLvlStrRef>
          </c:cat>
          <c:val>
            <c:numRef>
              <c:f>Sheet1!$C$2:$C$20</c:f>
            </c:numRef>
          </c:val>
        </c:ser>
        <c:ser>
          <c:idx val="0"/>
          <c:order val="0"/>
          <c:tx>
            <c:strRef>
              <c:f>Sheet1!$B$1</c:f>
              <c:strCache>
                <c:ptCount val="1"/>
                <c:pt idx="0">
                  <c:v>Hosts</c:v>
                </c:pt>
              </c:strCache>
            </c:strRef>
          </c:tx>
          <c:cat>
            <c:numRef>
              <c:f>Sheet1!$A$2:$A$20</c:f>
              <c:numCache>
                <c:formatCode>0</c:formatCode>
                <c:ptCount val="19"/>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numCache>
            </c:numRef>
          </c:cat>
          <c:val>
            <c:numRef>
              <c:f>Sheet1!$B$2:$B$20</c:f>
              <c:numCache>
                <c:formatCode>General</c:formatCode>
                <c:ptCount val="19"/>
                <c:pt idx="0">
                  <c:v>0.376</c:v>
                </c:pt>
                <c:pt idx="1">
                  <c:v>0.727</c:v>
                </c:pt>
                <c:pt idx="2">
                  <c:v>1.313</c:v>
                </c:pt>
                <c:pt idx="3">
                  <c:v>2.217</c:v>
                </c:pt>
                <c:pt idx="4">
                  <c:v>4.851999999999998</c:v>
                </c:pt>
                <c:pt idx="5">
                  <c:v>9.472</c:v>
                </c:pt>
                <c:pt idx="6">
                  <c:v>16.146</c:v>
                </c:pt>
                <c:pt idx="7">
                  <c:v>29.67</c:v>
                </c:pt>
                <c:pt idx="8">
                  <c:v>43.23</c:v>
                </c:pt>
                <c:pt idx="9">
                  <c:v>72.39809199999998</c:v>
                </c:pt>
                <c:pt idx="10">
                  <c:v>109.574429</c:v>
                </c:pt>
                <c:pt idx="11">
                  <c:v>147.344723</c:v>
                </c:pt>
                <c:pt idx="12">
                  <c:v>171.638297</c:v>
                </c:pt>
                <c:pt idx="13">
                  <c:v>233.101481</c:v>
                </c:pt>
                <c:pt idx="14">
                  <c:v>317.646084</c:v>
                </c:pt>
                <c:pt idx="15">
                  <c:v>394.9916089999986</c:v>
                </c:pt>
                <c:pt idx="16">
                  <c:v>433.1931989999989</c:v>
                </c:pt>
                <c:pt idx="17">
                  <c:v>541.67736</c:v>
                </c:pt>
                <c:pt idx="18">
                  <c:v>625.226456</c:v>
                </c:pt>
              </c:numCache>
            </c:numRef>
          </c:val>
        </c:ser>
        <c:ser>
          <c:idx val="1"/>
          <c:order val="1"/>
          <c:tx>
            <c:strRef>
              <c:f>Sheet1!$C$1</c:f>
              <c:strCache>
                <c:ptCount val="1"/>
                <c:pt idx="0">
                  <c:v>Users</c:v>
                </c:pt>
              </c:strCache>
            </c:strRef>
          </c:tx>
          <c:cat>
            <c:numRef>
              <c:f>Sheet1!$A$2:$A$20</c:f>
              <c:numCache>
                <c:formatCode>0</c:formatCode>
                <c:ptCount val="19"/>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numCache>
            </c:numRef>
          </c:cat>
          <c:val>
            <c:numRef>
              <c:f>Sheet1!$C$2:$C$20</c:f>
              <c:numCache>
                <c:formatCode>General</c:formatCode>
                <c:ptCount val="19"/>
                <c:pt idx="0">
                  <c:v>4.399999999999999</c:v>
                </c:pt>
                <c:pt idx="1">
                  <c:v>7.0</c:v>
                </c:pt>
                <c:pt idx="2">
                  <c:v>9.5</c:v>
                </c:pt>
                <c:pt idx="3">
                  <c:v>11.5</c:v>
                </c:pt>
                <c:pt idx="4">
                  <c:v>13.5</c:v>
                </c:pt>
                <c:pt idx="5">
                  <c:v>16.0</c:v>
                </c:pt>
                <c:pt idx="6">
                  <c:v>36.0</c:v>
                </c:pt>
                <c:pt idx="7">
                  <c:v>70.0</c:v>
                </c:pt>
                <c:pt idx="8">
                  <c:v>147.0</c:v>
                </c:pt>
                <c:pt idx="9">
                  <c:v>248.0</c:v>
                </c:pt>
                <c:pt idx="10">
                  <c:v>361.0</c:v>
                </c:pt>
                <c:pt idx="11">
                  <c:v>513.0</c:v>
                </c:pt>
                <c:pt idx="12">
                  <c:v>587.0</c:v>
                </c:pt>
                <c:pt idx="13">
                  <c:v>719.0</c:v>
                </c:pt>
                <c:pt idx="14">
                  <c:v>817.0</c:v>
                </c:pt>
                <c:pt idx="15">
                  <c:v>1018.0</c:v>
                </c:pt>
                <c:pt idx="16">
                  <c:v>1093.0</c:v>
                </c:pt>
                <c:pt idx="17">
                  <c:v>1319.0</c:v>
                </c:pt>
                <c:pt idx="18">
                  <c:v>1574.0</c:v>
                </c:pt>
              </c:numCache>
            </c:numRef>
          </c:val>
        </c:ser>
        <c:marker val="1"/>
        <c:axId val="497047160"/>
        <c:axId val="497053080"/>
      </c:lineChart>
      <c:catAx>
        <c:axId val="497047160"/>
        <c:scaling>
          <c:orientation val="minMax"/>
        </c:scaling>
        <c:axPos val="b"/>
        <c:title>
          <c:tx>
            <c:rich>
              <a:bodyPr/>
              <a:lstStyle/>
              <a:p>
                <a:pPr>
                  <a:defRPr/>
                </a:pPr>
                <a:r>
                  <a:rPr lang="en-US" dirty="0"/>
                  <a:t>Note – events shown relate to the time axis only.  </a:t>
                </a:r>
              </a:p>
            </c:rich>
          </c:tx>
          <c:layout/>
        </c:title>
        <c:numFmt formatCode="0" sourceLinked="1"/>
        <c:tickLblPos val="nextTo"/>
        <c:txPr>
          <a:bodyPr rot="-5400000" vert="horz"/>
          <a:lstStyle/>
          <a:p>
            <a:pPr>
              <a:defRPr sz="800"/>
            </a:pPr>
            <a:endParaRPr lang="en-US"/>
          </a:p>
        </c:txPr>
        <c:crossAx val="497053080"/>
        <c:crosses val="autoZero"/>
        <c:auto val="1"/>
        <c:lblAlgn val="ctr"/>
        <c:lblOffset val="100"/>
      </c:catAx>
      <c:valAx>
        <c:axId val="497053080"/>
        <c:scaling>
          <c:orientation val="minMax"/>
        </c:scaling>
        <c:axPos val="l"/>
        <c:title>
          <c:tx>
            <c:rich>
              <a:bodyPr/>
              <a:lstStyle/>
              <a:p>
                <a:pPr>
                  <a:defRPr/>
                </a:pPr>
                <a:r>
                  <a:rPr lang="en-US" dirty="0"/>
                  <a:t>Hosts and Users (millions)</a:t>
                </a:r>
              </a:p>
            </c:rich>
          </c:tx>
          <c:layout/>
        </c:title>
        <c:numFmt formatCode="General" sourceLinked="1"/>
        <c:tickLblPos val="nextTo"/>
        <c:crossAx val="497047160"/>
        <c:crosses val="autoZero"/>
        <c:crossBetween val="between"/>
      </c:valAx>
    </c:plotArea>
    <c:legend>
      <c:legendPos val="r"/>
      <c:layout/>
    </c:legend>
    <c:plotVisOnly val="1"/>
  </c:chart>
  <c:spPr>
    <a:solidFill>
      <a:prstClr val="white">
        <a:alpha val="85000"/>
      </a:prstClr>
    </a:solidFill>
    <a:ln>
      <a:solidFill>
        <a:schemeClr val="tx1">
          <a:alpha val="58000"/>
        </a:schemeClr>
      </a:solid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drawing1.xml><?xml version="1.0" encoding="utf-8"?>
<c:userShapes xmlns:c="http://schemas.openxmlformats.org/drawingml/2006/chart">
  <cdr:relSizeAnchor xmlns:cdr="http://schemas.openxmlformats.org/drawingml/2006/chartDrawing">
    <cdr:from>
      <cdr:x>0.16176</cdr:x>
      <cdr:y>0.78972</cdr:y>
    </cdr:from>
    <cdr:to>
      <cdr:x>0.3444</cdr:x>
      <cdr:y>0.84007</cdr:y>
    </cdr:to>
    <cdr:sp macro="" textlink="">
      <cdr:nvSpPr>
        <cdr:cNvPr id="32" name="TextBox 1"/>
        <cdr:cNvSpPr txBox="1"/>
      </cdr:nvSpPr>
      <cdr:spPr>
        <a:xfrm xmlns:a="http://schemas.openxmlformats.org/drawingml/2006/main">
          <a:off x="1169035" y="3863340"/>
          <a:ext cx="1319929"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WWW introduced</a:t>
          </a:r>
        </a:p>
      </cdr:txBody>
    </cdr:sp>
  </cdr:relSizeAnchor>
  <cdr:relSizeAnchor xmlns:cdr="http://schemas.openxmlformats.org/drawingml/2006/chartDrawing">
    <cdr:from>
      <cdr:x>0.17758</cdr:x>
      <cdr:y>0.76636</cdr:y>
    </cdr:from>
    <cdr:to>
      <cdr:x>0.36022</cdr:x>
      <cdr:y>0.81671</cdr:y>
    </cdr:to>
    <cdr:sp macro="" textlink="">
      <cdr:nvSpPr>
        <cdr:cNvPr id="33" name="TextBox 1"/>
        <cdr:cNvSpPr txBox="1"/>
      </cdr:nvSpPr>
      <cdr:spPr>
        <a:xfrm xmlns:a="http://schemas.openxmlformats.org/drawingml/2006/main">
          <a:off x="1283335" y="37490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Mosaic</a:t>
          </a:r>
        </a:p>
      </cdr:txBody>
    </cdr:sp>
  </cdr:relSizeAnchor>
  <cdr:relSizeAnchor xmlns:cdr="http://schemas.openxmlformats.org/drawingml/2006/chartDrawing">
    <cdr:from>
      <cdr:x>0.25666</cdr:x>
      <cdr:y>0.74299</cdr:y>
    </cdr:from>
    <cdr:to>
      <cdr:x>0.4393</cdr:x>
      <cdr:y>0.79334</cdr:y>
    </cdr:to>
    <cdr:sp macro="" textlink="">
      <cdr:nvSpPr>
        <cdr:cNvPr id="4" name="TextBox 1"/>
        <cdr:cNvSpPr txBox="1"/>
      </cdr:nvSpPr>
      <cdr:spPr>
        <a:xfrm xmlns:a="http://schemas.openxmlformats.org/drawingml/2006/main">
          <a:off x="1854835" y="36347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Commercialization</a:t>
          </a:r>
        </a:p>
      </cdr:txBody>
    </cdr:sp>
  </cdr:relSizeAnchor>
  <cdr:relSizeAnchor xmlns:cdr="http://schemas.openxmlformats.org/drawingml/2006/chartDrawing">
    <cdr:from>
      <cdr:x>0.25666</cdr:x>
      <cdr:y>0.71963</cdr:y>
    </cdr:from>
    <cdr:to>
      <cdr:x>0.4393</cdr:x>
      <cdr:y>0.76998</cdr:y>
    </cdr:to>
    <cdr:sp macro="" textlink="">
      <cdr:nvSpPr>
        <cdr:cNvPr id="5" name="TextBox 1"/>
        <cdr:cNvSpPr txBox="1"/>
      </cdr:nvSpPr>
      <cdr:spPr>
        <a:xfrm xmlns:a="http://schemas.openxmlformats.org/drawingml/2006/main">
          <a:off x="1854835" y="3520440"/>
          <a:ext cx="1319927" cy="246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Netscape</a:t>
          </a:r>
          <a:r>
            <a:rPr lang="en-US" sz="900" baseline="0" dirty="0">
              <a:latin typeface="Calibri"/>
            </a:rPr>
            <a:t> Navigator</a:t>
          </a:r>
          <a:endParaRPr lang="en-US" sz="900" dirty="0">
            <a:latin typeface="Calibri"/>
          </a:endParaRPr>
        </a:p>
      </cdr:txBody>
    </cdr:sp>
  </cdr:relSizeAnchor>
  <cdr:relSizeAnchor xmlns:cdr="http://schemas.openxmlformats.org/drawingml/2006/chartDrawing">
    <cdr:from>
      <cdr:x>0.27247</cdr:x>
      <cdr:y>0.6729</cdr:y>
    </cdr:from>
    <cdr:to>
      <cdr:x>0.45511</cdr:x>
      <cdr:y>0.72325</cdr:y>
    </cdr:to>
    <cdr:sp macro="" textlink="">
      <cdr:nvSpPr>
        <cdr:cNvPr id="6" name="TextBox 1"/>
        <cdr:cNvSpPr txBox="1"/>
      </cdr:nvSpPr>
      <cdr:spPr>
        <a:xfrm xmlns:a="http://schemas.openxmlformats.org/drawingml/2006/main">
          <a:off x="1969135" y="32918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Internet Explorer</a:t>
          </a:r>
        </a:p>
      </cdr:txBody>
    </cdr:sp>
  </cdr:relSizeAnchor>
  <cdr:relSizeAnchor xmlns:cdr="http://schemas.openxmlformats.org/drawingml/2006/chartDrawing">
    <cdr:from>
      <cdr:x>0.27247</cdr:x>
      <cdr:y>0.64953</cdr:y>
    </cdr:from>
    <cdr:to>
      <cdr:x>0.45511</cdr:x>
      <cdr:y>0.69988</cdr:y>
    </cdr:to>
    <cdr:sp macro="" textlink="">
      <cdr:nvSpPr>
        <cdr:cNvPr id="7" name="TextBox 1"/>
        <cdr:cNvSpPr txBox="1"/>
      </cdr:nvSpPr>
      <cdr:spPr>
        <a:xfrm xmlns:a="http://schemas.openxmlformats.org/drawingml/2006/main">
          <a:off x="1969135" y="31775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SSL</a:t>
          </a:r>
          <a:r>
            <a:rPr lang="en-US" sz="900" baseline="0" dirty="0">
              <a:latin typeface="Calibri"/>
            </a:rPr>
            <a:t> encryption</a:t>
          </a:r>
          <a:endParaRPr lang="en-US" sz="900" dirty="0">
            <a:latin typeface="Calibri"/>
          </a:endParaRPr>
        </a:p>
      </cdr:txBody>
    </cdr:sp>
  </cdr:relSizeAnchor>
  <cdr:relSizeAnchor xmlns:cdr="http://schemas.openxmlformats.org/drawingml/2006/chartDrawing">
    <cdr:from>
      <cdr:x>0.28829</cdr:x>
      <cdr:y>0.6028</cdr:y>
    </cdr:from>
    <cdr:to>
      <cdr:x>0.47093</cdr:x>
      <cdr:y>0.65314</cdr:y>
    </cdr:to>
    <cdr:sp macro="" textlink="">
      <cdr:nvSpPr>
        <cdr:cNvPr id="8" name="TextBox 1"/>
        <cdr:cNvSpPr txBox="1"/>
      </cdr:nvSpPr>
      <cdr:spPr>
        <a:xfrm xmlns:a="http://schemas.openxmlformats.org/drawingml/2006/main">
          <a:off x="2083435" y="2948940"/>
          <a:ext cx="1319928" cy="2462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Streaming</a:t>
          </a:r>
          <a:r>
            <a:rPr lang="en-US" sz="900" baseline="0" dirty="0">
              <a:latin typeface="Calibri"/>
            </a:rPr>
            <a:t> media</a:t>
          </a:r>
          <a:endParaRPr lang="en-US" sz="900" dirty="0">
            <a:latin typeface="Calibri"/>
          </a:endParaRPr>
        </a:p>
      </cdr:txBody>
    </cdr:sp>
  </cdr:relSizeAnchor>
  <cdr:relSizeAnchor xmlns:cdr="http://schemas.openxmlformats.org/drawingml/2006/chartDrawing">
    <cdr:from>
      <cdr:x>0.28829</cdr:x>
      <cdr:y>0.57944</cdr:y>
    </cdr:from>
    <cdr:to>
      <cdr:x>0.47093</cdr:x>
      <cdr:y>0.62979</cdr:y>
    </cdr:to>
    <cdr:sp macro="" textlink="">
      <cdr:nvSpPr>
        <cdr:cNvPr id="9" name="TextBox 1"/>
        <cdr:cNvSpPr txBox="1"/>
      </cdr:nvSpPr>
      <cdr:spPr>
        <a:xfrm xmlns:a="http://schemas.openxmlformats.org/drawingml/2006/main">
          <a:off x="1581674" y="2108568"/>
          <a:ext cx="1002036" cy="1832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dirty="0">
              <a:latin typeface="Calibri"/>
            </a:rPr>
            <a:t> </a:t>
          </a:r>
          <a:r>
            <a:rPr lang="en-US" sz="900" dirty="0" err="1">
              <a:latin typeface="Calibri"/>
            </a:rPr>
            <a:t>Amazon.com</a:t>
          </a:r>
          <a:endParaRPr lang="en-US" sz="900" dirty="0">
            <a:latin typeface="Calibri"/>
          </a:endParaRPr>
        </a:p>
      </cdr:txBody>
    </cdr:sp>
  </cdr:relSizeAnchor>
  <cdr:relSizeAnchor xmlns:cdr="http://schemas.openxmlformats.org/drawingml/2006/chartDrawing">
    <cdr:from>
      <cdr:x>0.3041</cdr:x>
      <cdr:y>0.53271</cdr:y>
    </cdr:from>
    <cdr:to>
      <cdr:x>0.48674</cdr:x>
      <cdr:y>0.58306</cdr:y>
    </cdr:to>
    <cdr:sp macro="" textlink="">
      <cdr:nvSpPr>
        <cdr:cNvPr id="10" name="TextBox 1"/>
        <cdr:cNvSpPr txBox="1"/>
      </cdr:nvSpPr>
      <cdr:spPr>
        <a:xfrm xmlns:a="http://schemas.openxmlformats.org/drawingml/2006/main">
          <a:off x="1668414" y="1938518"/>
          <a:ext cx="1002036" cy="1832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Wifi</a:t>
          </a:r>
          <a:r>
            <a:rPr lang="en-US" sz="900" baseline="0">
              <a:latin typeface="Calibri"/>
            </a:rPr>
            <a:t> introduced</a:t>
          </a:r>
          <a:endParaRPr lang="en-US" sz="900">
            <a:latin typeface="Calibri"/>
          </a:endParaRPr>
        </a:p>
      </cdr:txBody>
    </cdr:sp>
  </cdr:relSizeAnchor>
  <cdr:relSizeAnchor xmlns:cdr="http://schemas.openxmlformats.org/drawingml/2006/chartDrawing">
    <cdr:from>
      <cdr:x>0.3041</cdr:x>
      <cdr:y>0.50935</cdr:y>
    </cdr:from>
    <cdr:to>
      <cdr:x>0.48674</cdr:x>
      <cdr:y>0.5597</cdr:y>
    </cdr:to>
    <cdr:sp macro="" textlink="">
      <cdr:nvSpPr>
        <cdr:cNvPr id="11" name="TextBox 1"/>
        <cdr:cNvSpPr txBox="1"/>
      </cdr:nvSpPr>
      <cdr:spPr>
        <a:xfrm xmlns:a="http://schemas.openxmlformats.org/drawingml/2006/main">
          <a:off x="1668414" y="1853512"/>
          <a:ext cx="1002036" cy="1832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Dot com boom</a:t>
          </a:r>
        </a:p>
      </cdr:txBody>
    </cdr:sp>
  </cdr:relSizeAnchor>
  <cdr:relSizeAnchor xmlns:cdr="http://schemas.openxmlformats.org/drawingml/2006/chartDrawing">
    <cdr:from>
      <cdr:x>0.38318</cdr:x>
      <cdr:y>0.78972</cdr:y>
    </cdr:from>
    <cdr:to>
      <cdr:x>0.56582</cdr:x>
      <cdr:y>0.84007</cdr:y>
    </cdr:to>
    <cdr:sp macro="" textlink="">
      <cdr:nvSpPr>
        <cdr:cNvPr id="12" name="TextBox 1"/>
        <cdr:cNvSpPr txBox="1"/>
      </cdr:nvSpPr>
      <cdr:spPr>
        <a:xfrm xmlns:a="http://schemas.openxmlformats.org/drawingml/2006/main">
          <a:off x="2769235" y="3863340"/>
          <a:ext cx="1319928"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Google </a:t>
          </a:r>
        </a:p>
      </cdr:txBody>
    </cdr:sp>
  </cdr:relSizeAnchor>
  <cdr:relSizeAnchor xmlns:cdr="http://schemas.openxmlformats.org/drawingml/2006/chartDrawing">
    <cdr:from>
      <cdr:x>0.54134</cdr:x>
      <cdr:y>0.78972</cdr:y>
    </cdr:from>
    <cdr:to>
      <cdr:x>0.72398</cdr:x>
      <cdr:y>0.84007</cdr:y>
    </cdr:to>
    <cdr:sp macro="" textlink="">
      <cdr:nvSpPr>
        <cdr:cNvPr id="14" name="TextBox 1"/>
        <cdr:cNvSpPr txBox="1"/>
      </cdr:nvSpPr>
      <cdr:spPr>
        <a:xfrm xmlns:a="http://schemas.openxmlformats.org/drawingml/2006/main">
          <a:off x="3912235" y="38633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Firefox</a:t>
          </a:r>
        </a:p>
      </cdr:txBody>
    </cdr:sp>
  </cdr:relSizeAnchor>
  <cdr:relSizeAnchor xmlns:cdr="http://schemas.openxmlformats.org/drawingml/2006/chartDrawing">
    <cdr:from>
      <cdr:x>0.43063</cdr:x>
      <cdr:y>0.74299</cdr:y>
    </cdr:from>
    <cdr:to>
      <cdr:x>0.61327</cdr:x>
      <cdr:y>0.79334</cdr:y>
    </cdr:to>
    <cdr:sp macro="" textlink="">
      <cdr:nvSpPr>
        <cdr:cNvPr id="15" name="TextBox 1"/>
        <cdr:cNvSpPr txBox="1"/>
      </cdr:nvSpPr>
      <cdr:spPr>
        <a:xfrm xmlns:a="http://schemas.openxmlformats.org/drawingml/2006/main">
          <a:off x="3112135" y="3634740"/>
          <a:ext cx="1319928" cy="246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Broadband</a:t>
          </a:r>
          <a:r>
            <a:rPr lang="en-US" sz="900" baseline="0">
              <a:latin typeface="Calibri"/>
            </a:rPr>
            <a:t> introduced</a:t>
          </a:r>
          <a:endParaRPr lang="en-US" sz="900">
            <a:latin typeface="Calibri"/>
          </a:endParaRPr>
        </a:p>
      </cdr:txBody>
    </cdr:sp>
  </cdr:relSizeAnchor>
  <cdr:relSizeAnchor xmlns:cdr="http://schemas.openxmlformats.org/drawingml/2006/chartDrawing">
    <cdr:from>
      <cdr:x>0.47808</cdr:x>
      <cdr:y>0.50935</cdr:y>
    </cdr:from>
    <cdr:to>
      <cdr:x>0.66072</cdr:x>
      <cdr:y>0.5597</cdr:y>
    </cdr:to>
    <cdr:sp macro="" textlink="">
      <cdr:nvSpPr>
        <cdr:cNvPr id="16" name="TextBox 1"/>
        <cdr:cNvSpPr txBox="1"/>
      </cdr:nvSpPr>
      <cdr:spPr>
        <a:xfrm xmlns:a="http://schemas.openxmlformats.org/drawingml/2006/main">
          <a:off x="3455035" y="2491740"/>
          <a:ext cx="1319927" cy="246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Dot</a:t>
          </a:r>
          <a:r>
            <a:rPr lang="en-US" sz="900" baseline="0">
              <a:latin typeface="Calibri"/>
            </a:rPr>
            <a:t> com bubble bursts</a:t>
          </a:r>
          <a:endParaRPr lang="en-US" sz="900">
            <a:latin typeface="Calibri"/>
          </a:endParaRPr>
        </a:p>
      </cdr:txBody>
    </cdr:sp>
  </cdr:relSizeAnchor>
  <cdr:relSizeAnchor xmlns:cdr="http://schemas.openxmlformats.org/drawingml/2006/chartDrawing">
    <cdr:from>
      <cdr:x>0.6995</cdr:x>
      <cdr:y>0.69626</cdr:y>
    </cdr:from>
    <cdr:to>
      <cdr:x>0.88214</cdr:x>
      <cdr:y>0.74661</cdr:y>
    </cdr:to>
    <cdr:sp macro="" textlink="">
      <cdr:nvSpPr>
        <cdr:cNvPr id="17" name="TextBox 1"/>
        <cdr:cNvSpPr txBox="1"/>
      </cdr:nvSpPr>
      <cdr:spPr>
        <a:xfrm xmlns:a="http://schemas.openxmlformats.org/drawingml/2006/main">
          <a:off x="4077595" y="3199119"/>
          <a:ext cx="1064664" cy="2313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Enterprise 2.0</a:t>
          </a:r>
        </a:p>
      </cdr:txBody>
    </cdr:sp>
  </cdr:relSizeAnchor>
  <cdr:relSizeAnchor xmlns:cdr="http://schemas.openxmlformats.org/drawingml/2006/chartDrawing">
    <cdr:from>
      <cdr:x>0.66793</cdr:x>
      <cdr:y>0.74902</cdr:y>
    </cdr:from>
    <cdr:to>
      <cdr:x>0.85057</cdr:x>
      <cdr:y>0.79937</cdr:y>
    </cdr:to>
    <cdr:sp macro="" textlink="">
      <cdr:nvSpPr>
        <cdr:cNvPr id="18" name="TextBox 1"/>
        <cdr:cNvSpPr txBox="1"/>
      </cdr:nvSpPr>
      <cdr:spPr>
        <a:xfrm xmlns:a="http://schemas.openxmlformats.org/drawingml/2006/main">
          <a:off x="4598035" y="3401060"/>
          <a:ext cx="1257300" cy="2286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Web 2.0</a:t>
          </a:r>
        </a:p>
      </cdr:txBody>
    </cdr:sp>
  </cdr:relSizeAnchor>
  <cdr:relSizeAnchor xmlns:cdr="http://schemas.openxmlformats.org/drawingml/2006/chartDrawing">
    <cdr:from>
      <cdr:x>0.65205</cdr:x>
      <cdr:y>0.78972</cdr:y>
    </cdr:from>
    <cdr:to>
      <cdr:x>0.83469</cdr:x>
      <cdr:y>0.84007</cdr:y>
    </cdr:to>
    <cdr:sp macro="" textlink="">
      <cdr:nvSpPr>
        <cdr:cNvPr id="19" name="TextBox 1"/>
        <cdr:cNvSpPr txBox="1"/>
      </cdr:nvSpPr>
      <cdr:spPr>
        <a:xfrm xmlns:a="http://schemas.openxmlformats.org/drawingml/2006/main">
          <a:off x="4712335" y="38633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Facebook</a:t>
          </a:r>
        </a:p>
      </cdr:txBody>
    </cdr:sp>
  </cdr:relSizeAnchor>
  <cdr:relSizeAnchor xmlns:cdr="http://schemas.openxmlformats.org/drawingml/2006/chartDrawing">
    <cdr:from>
      <cdr:x>0.66787</cdr:x>
      <cdr:y>0.64953</cdr:y>
    </cdr:from>
    <cdr:to>
      <cdr:x>0.85051</cdr:x>
      <cdr:y>0.69988</cdr:y>
    </cdr:to>
    <cdr:sp macro="" textlink="">
      <cdr:nvSpPr>
        <cdr:cNvPr id="20" name="TextBox 1"/>
        <cdr:cNvSpPr txBox="1"/>
      </cdr:nvSpPr>
      <cdr:spPr>
        <a:xfrm xmlns:a="http://schemas.openxmlformats.org/drawingml/2006/main">
          <a:off x="3893215" y="2984408"/>
          <a:ext cx="1064663" cy="2313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Broad wifi</a:t>
          </a:r>
          <a:r>
            <a:rPr lang="en-US" sz="900" baseline="0">
              <a:latin typeface="Calibri"/>
            </a:rPr>
            <a:t> use</a:t>
          </a:r>
          <a:endParaRPr lang="en-US" sz="900">
            <a:latin typeface="Calibri"/>
          </a:endParaRPr>
        </a:p>
      </cdr:txBody>
    </cdr:sp>
  </cdr:relSizeAnchor>
  <cdr:relSizeAnchor xmlns:cdr="http://schemas.openxmlformats.org/drawingml/2006/chartDrawing">
    <cdr:from>
      <cdr:x>0.76481</cdr:x>
      <cdr:y>0.78001</cdr:y>
    </cdr:from>
    <cdr:to>
      <cdr:x>0.94746</cdr:x>
      <cdr:y>0.82977</cdr:y>
    </cdr:to>
    <cdr:sp macro="" textlink="">
      <cdr:nvSpPr>
        <cdr:cNvPr id="21" name="TextBox 1"/>
        <cdr:cNvSpPr txBox="1"/>
      </cdr:nvSpPr>
      <cdr:spPr>
        <a:xfrm xmlns:a="http://schemas.openxmlformats.org/drawingml/2006/main">
          <a:off x="4458335" y="3583940"/>
          <a:ext cx="1064722"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400m broadband</a:t>
          </a:r>
          <a:r>
            <a:rPr lang="en-US" sz="900" baseline="0">
              <a:latin typeface="Calibri"/>
            </a:rPr>
            <a:t> </a:t>
          </a:r>
          <a:r>
            <a:rPr lang="en-US" sz="900">
              <a:latin typeface="Calibri"/>
            </a:rPr>
            <a:t>subs</a:t>
          </a:r>
        </a:p>
      </cdr:txBody>
    </cdr:sp>
  </cdr:relSizeAnchor>
  <cdr:relSizeAnchor xmlns:cdr="http://schemas.openxmlformats.org/drawingml/2006/chartDrawing">
    <cdr:from>
      <cdr:x>0.1314</cdr:x>
      <cdr:y>0.09454</cdr:y>
    </cdr:from>
    <cdr:to>
      <cdr:x>0.33585</cdr:x>
      <cdr:y>0.85981</cdr:y>
    </cdr:to>
    <cdr:sp macro="" textlink="">
      <cdr:nvSpPr>
        <cdr:cNvPr id="30" name="Rectangle 29"/>
        <cdr:cNvSpPr/>
      </cdr:nvSpPr>
      <cdr:spPr>
        <a:xfrm xmlns:a="http://schemas.openxmlformats.org/drawingml/2006/main">
          <a:off x="796502" y="451688"/>
          <a:ext cx="1239252" cy="3656261"/>
        </a:xfrm>
        <a:prstGeom xmlns:a="http://schemas.openxmlformats.org/drawingml/2006/main" prst="rect">
          <a:avLst/>
        </a:prstGeom>
        <a:solidFill xmlns:a="http://schemas.openxmlformats.org/drawingml/2006/main">
          <a:srgbClr val="FFFFFF">
            <a:alpha val="15000"/>
          </a:srgbClr>
        </a:solidFill>
        <a:ln xmlns:a="http://schemas.openxmlformats.org/drawingml/2006/main" w="9525" cap="flat" cmpd="sng" algn="ctr">
          <a:no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mbria"/>
            </a:defRPr>
          </a:lvl1pPr>
          <a:lvl2pPr marL="457200" indent="0">
            <a:defRPr sz="1100">
              <a:solidFill>
                <a:sysClr val="window" lastClr="FFFFFF"/>
              </a:solidFill>
              <a:latin typeface="Cambria"/>
            </a:defRPr>
          </a:lvl2pPr>
          <a:lvl3pPr marL="914400" indent="0">
            <a:defRPr sz="1100">
              <a:solidFill>
                <a:sysClr val="window" lastClr="FFFFFF"/>
              </a:solidFill>
              <a:latin typeface="Cambria"/>
            </a:defRPr>
          </a:lvl3pPr>
          <a:lvl4pPr marL="1371600" indent="0">
            <a:defRPr sz="1100">
              <a:solidFill>
                <a:sysClr val="window" lastClr="FFFFFF"/>
              </a:solidFill>
              <a:latin typeface="Cambria"/>
            </a:defRPr>
          </a:lvl4pPr>
          <a:lvl5pPr marL="1828800" indent="0">
            <a:defRPr sz="1100">
              <a:solidFill>
                <a:sysClr val="window" lastClr="FFFFFF"/>
              </a:solidFill>
              <a:latin typeface="Cambria"/>
            </a:defRPr>
          </a:lvl5pPr>
          <a:lvl6pPr marL="2286000" indent="0">
            <a:defRPr sz="1100">
              <a:solidFill>
                <a:sysClr val="window" lastClr="FFFFFF"/>
              </a:solidFill>
              <a:latin typeface="Cambria"/>
            </a:defRPr>
          </a:lvl6pPr>
          <a:lvl7pPr marL="2743200" indent="0">
            <a:defRPr sz="1100">
              <a:solidFill>
                <a:sysClr val="window" lastClr="FFFFFF"/>
              </a:solidFill>
              <a:latin typeface="Cambria"/>
            </a:defRPr>
          </a:lvl7pPr>
          <a:lvl8pPr marL="3200400" indent="0">
            <a:defRPr sz="1100">
              <a:solidFill>
                <a:sysClr val="window" lastClr="FFFFFF"/>
              </a:solidFill>
              <a:latin typeface="Cambria"/>
            </a:defRPr>
          </a:lvl8pPr>
          <a:lvl9pPr marL="3657600" indent="0">
            <a:defRPr sz="1100">
              <a:solidFill>
                <a:sysClr val="window" lastClr="FFFFFF"/>
              </a:solidFill>
              <a:latin typeface="Cambria"/>
            </a:defRPr>
          </a:lvl9pPr>
        </a:lstStyle>
        <a:p xmlns:a="http://schemas.openxmlformats.org/drawingml/2006/main">
          <a:r>
            <a:rPr lang="en-US" b="1">
              <a:solidFill>
                <a:srgbClr val="000000"/>
              </a:solidFill>
            </a:rPr>
            <a:t>Read Only Web</a:t>
          </a:r>
        </a:p>
      </cdr:txBody>
    </cdr:sp>
  </cdr:relSizeAnchor>
  <cdr:relSizeAnchor xmlns:cdr="http://schemas.openxmlformats.org/drawingml/2006/chartDrawing">
    <cdr:from>
      <cdr:x>0.33216</cdr:x>
      <cdr:y>0.09454</cdr:y>
    </cdr:from>
    <cdr:to>
      <cdr:x>0.61812</cdr:x>
      <cdr:y>0.85981</cdr:y>
    </cdr:to>
    <cdr:sp macro="" textlink="">
      <cdr:nvSpPr>
        <cdr:cNvPr id="31" name="Rectangle 30"/>
        <cdr:cNvSpPr/>
      </cdr:nvSpPr>
      <cdr:spPr>
        <a:xfrm xmlns:a="http://schemas.openxmlformats.org/drawingml/2006/main">
          <a:off x="2277953" y="547500"/>
          <a:ext cx="1961114" cy="4431832"/>
        </a:xfrm>
        <a:prstGeom xmlns:a="http://schemas.openxmlformats.org/drawingml/2006/main" prst="rect">
          <a:avLst/>
        </a:prstGeom>
        <a:solidFill xmlns:a="http://schemas.openxmlformats.org/drawingml/2006/main">
          <a:schemeClr val="bg2">
            <a:lumMod val="90000"/>
            <a:alpha val="15000"/>
          </a:schemeClr>
        </a:solidFill>
        <a:ln xmlns:a="http://schemas.openxmlformats.org/drawingml/2006/main" w="9525" cap="flat" cmpd="sng" algn="ctr">
          <a:no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mbria"/>
            </a:defRPr>
          </a:lvl1pPr>
          <a:lvl2pPr marL="457200" indent="0">
            <a:defRPr sz="1100">
              <a:solidFill>
                <a:sysClr val="window" lastClr="FFFFFF"/>
              </a:solidFill>
              <a:latin typeface="Cambria"/>
            </a:defRPr>
          </a:lvl2pPr>
          <a:lvl3pPr marL="914400" indent="0">
            <a:defRPr sz="1100">
              <a:solidFill>
                <a:sysClr val="window" lastClr="FFFFFF"/>
              </a:solidFill>
              <a:latin typeface="Cambria"/>
            </a:defRPr>
          </a:lvl3pPr>
          <a:lvl4pPr marL="1371600" indent="0">
            <a:defRPr sz="1100">
              <a:solidFill>
                <a:sysClr val="window" lastClr="FFFFFF"/>
              </a:solidFill>
              <a:latin typeface="Cambria"/>
            </a:defRPr>
          </a:lvl4pPr>
          <a:lvl5pPr marL="1828800" indent="0">
            <a:defRPr sz="1100">
              <a:solidFill>
                <a:sysClr val="window" lastClr="FFFFFF"/>
              </a:solidFill>
              <a:latin typeface="Cambria"/>
            </a:defRPr>
          </a:lvl5pPr>
          <a:lvl6pPr marL="2286000" indent="0">
            <a:defRPr sz="1100">
              <a:solidFill>
                <a:sysClr val="window" lastClr="FFFFFF"/>
              </a:solidFill>
              <a:latin typeface="Cambria"/>
            </a:defRPr>
          </a:lvl6pPr>
          <a:lvl7pPr marL="2743200" indent="0">
            <a:defRPr sz="1100">
              <a:solidFill>
                <a:sysClr val="window" lastClr="FFFFFF"/>
              </a:solidFill>
              <a:latin typeface="Cambria"/>
            </a:defRPr>
          </a:lvl7pPr>
          <a:lvl8pPr marL="3200400" indent="0">
            <a:defRPr sz="1100">
              <a:solidFill>
                <a:sysClr val="window" lastClr="FFFFFF"/>
              </a:solidFill>
              <a:latin typeface="Cambria"/>
            </a:defRPr>
          </a:lvl8pPr>
          <a:lvl9pPr marL="3657600" indent="0">
            <a:defRPr sz="1100">
              <a:solidFill>
                <a:sysClr val="window" lastClr="FFFFFF"/>
              </a:solidFill>
              <a:latin typeface="Cambria"/>
            </a:defRPr>
          </a:lvl9pPr>
        </a:lstStyle>
        <a:p xmlns:a="http://schemas.openxmlformats.org/drawingml/2006/main">
          <a:r>
            <a:rPr lang="en-US" b="1">
              <a:solidFill>
                <a:srgbClr val="000000"/>
              </a:solidFill>
            </a:rPr>
            <a:t>Read/Write Web</a:t>
          </a:r>
        </a:p>
      </cdr:txBody>
    </cdr:sp>
  </cdr:relSizeAnchor>
  <cdr:relSizeAnchor xmlns:cdr="http://schemas.openxmlformats.org/drawingml/2006/chartDrawing">
    <cdr:from>
      <cdr:x>0.61443</cdr:x>
      <cdr:y>0.09454</cdr:y>
    </cdr:from>
    <cdr:to>
      <cdr:x>0.86717</cdr:x>
      <cdr:y>0.85981</cdr:y>
    </cdr:to>
    <cdr:sp macro="" textlink="">
      <cdr:nvSpPr>
        <cdr:cNvPr id="34" name="Rectangle 33"/>
        <cdr:cNvSpPr/>
      </cdr:nvSpPr>
      <cdr:spPr>
        <a:xfrm xmlns:a="http://schemas.openxmlformats.org/drawingml/2006/main">
          <a:off x="3581697" y="434385"/>
          <a:ext cx="1473297" cy="3516200"/>
        </a:xfrm>
        <a:prstGeom xmlns:a="http://schemas.openxmlformats.org/drawingml/2006/main" prst="rect">
          <a:avLst/>
        </a:prstGeom>
        <a:solidFill xmlns:a="http://schemas.openxmlformats.org/drawingml/2006/main">
          <a:srgbClr val="FFFFFF">
            <a:alpha val="15000"/>
          </a:srgbClr>
        </a:solidFill>
        <a:ln xmlns:a="http://schemas.openxmlformats.org/drawingml/2006/main" w="9525" cap="flat" cmpd="sng" algn="ctr">
          <a:no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mbria"/>
            </a:defRPr>
          </a:lvl1pPr>
          <a:lvl2pPr marL="457200" indent="0">
            <a:defRPr sz="1100">
              <a:solidFill>
                <a:sysClr val="window" lastClr="FFFFFF"/>
              </a:solidFill>
              <a:latin typeface="Cambria"/>
            </a:defRPr>
          </a:lvl2pPr>
          <a:lvl3pPr marL="914400" indent="0">
            <a:defRPr sz="1100">
              <a:solidFill>
                <a:sysClr val="window" lastClr="FFFFFF"/>
              </a:solidFill>
              <a:latin typeface="Cambria"/>
            </a:defRPr>
          </a:lvl3pPr>
          <a:lvl4pPr marL="1371600" indent="0">
            <a:defRPr sz="1100">
              <a:solidFill>
                <a:sysClr val="window" lastClr="FFFFFF"/>
              </a:solidFill>
              <a:latin typeface="Cambria"/>
            </a:defRPr>
          </a:lvl4pPr>
          <a:lvl5pPr marL="1828800" indent="0">
            <a:defRPr sz="1100">
              <a:solidFill>
                <a:sysClr val="window" lastClr="FFFFFF"/>
              </a:solidFill>
              <a:latin typeface="Cambria"/>
            </a:defRPr>
          </a:lvl5pPr>
          <a:lvl6pPr marL="2286000" indent="0">
            <a:defRPr sz="1100">
              <a:solidFill>
                <a:sysClr val="window" lastClr="FFFFFF"/>
              </a:solidFill>
              <a:latin typeface="Cambria"/>
            </a:defRPr>
          </a:lvl6pPr>
          <a:lvl7pPr marL="2743200" indent="0">
            <a:defRPr sz="1100">
              <a:solidFill>
                <a:sysClr val="window" lastClr="FFFFFF"/>
              </a:solidFill>
              <a:latin typeface="Cambria"/>
            </a:defRPr>
          </a:lvl7pPr>
          <a:lvl8pPr marL="3200400" indent="0">
            <a:defRPr sz="1100">
              <a:solidFill>
                <a:sysClr val="window" lastClr="FFFFFF"/>
              </a:solidFill>
              <a:latin typeface="Cambria"/>
            </a:defRPr>
          </a:lvl8pPr>
          <a:lvl9pPr marL="3657600" indent="0">
            <a:defRPr sz="1100">
              <a:solidFill>
                <a:sysClr val="window" lastClr="FFFFFF"/>
              </a:solidFill>
              <a:latin typeface="Cambria"/>
            </a:defRPr>
          </a:lvl9pPr>
        </a:lstStyle>
        <a:p xmlns:a="http://schemas.openxmlformats.org/drawingml/2006/main">
          <a:r>
            <a:rPr lang="en-US" b="1">
              <a:solidFill>
                <a:schemeClr val="tx1"/>
              </a:solidFill>
            </a:rPr>
            <a:t>Social Web</a:t>
          </a:r>
        </a:p>
      </cdr:txBody>
    </cdr:sp>
  </cdr:relSizeAnchor>
  <cdr:relSizeAnchor xmlns:cdr="http://schemas.openxmlformats.org/drawingml/2006/chartDrawing">
    <cdr:from>
      <cdr:x>0.3164</cdr:x>
      <cdr:y>0.40191</cdr:y>
    </cdr:from>
    <cdr:to>
      <cdr:x>0.49826</cdr:x>
      <cdr:y>0.64425</cdr:y>
    </cdr:to>
    <cdr:sp macro="" textlink="">
      <cdr:nvSpPr>
        <cdr:cNvPr id="35" name="Oval 34"/>
        <cdr:cNvSpPr/>
      </cdr:nvSpPr>
      <cdr:spPr>
        <a:xfrm xmlns:a="http://schemas.openxmlformats.org/drawingml/2006/main">
          <a:off x="1917858" y="1920240"/>
          <a:ext cx="1102344" cy="1157819"/>
        </a:xfrm>
        <a:prstGeom xmlns:a="http://schemas.openxmlformats.org/drawingml/2006/main" prst="ellipse">
          <a:avLst/>
        </a:prstGeom>
        <a:gradFill xmlns:a="http://schemas.openxmlformats.org/drawingml/2006/main" flip="none" rotWithShape="1">
          <a:gsLst>
            <a:gs pos="0">
              <a:srgbClr val="F79646">
                <a:tint val="100000"/>
                <a:shade val="100000"/>
                <a:satMod val="130000"/>
                <a:alpha val="30000"/>
              </a:srgbClr>
            </a:gs>
            <a:gs pos="100000">
              <a:srgbClr val="F79646">
                <a:tint val="50000"/>
                <a:shade val="100000"/>
                <a:satMod val="350000"/>
                <a:alpha val="30000"/>
              </a:srgbClr>
            </a:gs>
          </a:gsLst>
          <a:lin ang="16200000" scaled="0"/>
          <a:tileRect/>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mbria"/>
            </a:defRPr>
          </a:lvl1pPr>
          <a:lvl2pPr marL="457200" indent="0">
            <a:defRPr sz="1100">
              <a:solidFill>
                <a:sysClr val="window" lastClr="FFFFFF"/>
              </a:solidFill>
              <a:latin typeface="Cambria"/>
            </a:defRPr>
          </a:lvl2pPr>
          <a:lvl3pPr marL="914400" indent="0">
            <a:defRPr sz="1100">
              <a:solidFill>
                <a:sysClr val="window" lastClr="FFFFFF"/>
              </a:solidFill>
              <a:latin typeface="Cambria"/>
            </a:defRPr>
          </a:lvl3pPr>
          <a:lvl4pPr marL="1371600" indent="0">
            <a:defRPr sz="1100">
              <a:solidFill>
                <a:sysClr val="window" lastClr="FFFFFF"/>
              </a:solidFill>
              <a:latin typeface="Cambria"/>
            </a:defRPr>
          </a:lvl4pPr>
          <a:lvl5pPr marL="1828800" indent="0">
            <a:defRPr sz="1100">
              <a:solidFill>
                <a:sysClr val="window" lastClr="FFFFFF"/>
              </a:solidFill>
              <a:latin typeface="Cambria"/>
            </a:defRPr>
          </a:lvl5pPr>
          <a:lvl6pPr marL="2286000" indent="0">
            <a:defRPr sz="1100">
              <a:solidFill>
                <a:sysClr val="window" lastClr="FFFFFF"/>
              </a:solidFill>
              <a:latin typeface="Cambria"/>
            </a:defRPr>
          </a:lvl6pPr>
          <a:lvl7pPr marL="2743200" indent="0">
            <a:defRPr sz="1100">
              <a:solidFill>
                <a:sysClr val="window" lastClr="FFFFFF"/>
              </a:solidFill>
              <a:latin typeface="Cambria"/>
            </a:defRPr>
          </a:lvl7pPr>
          <a:lvl8pPr marL="3200400" indent="0">
            <a:defRPr sz="1100">
              <a:solidFill>
                <a:sysClr val="window" lastClr="FFFFFF"/>
              </a:solidFill>
              <a:latin typeface="Cambria"/>
            </a:defRPr>
          </a:lvl8pPr>
          <a:lvl9pPr marL="3657600" indent="0">
            <a:defRPr sz="1100">
              <a:solidFill>
                <a:sysClr val="window" lastClr="FFFFFF"/>
              </a:solidFill>
              <a:latin typeface="Cambria"/>
            </a:defRPr>
          </a:lvl9pPr>
        </a:lstStyle>
        <a:p xmlns:a="http://schemas.openxmlformats.org/drawingml/2006/main">
          <a:r>
            <a:rPr lang="en-US" sz="900" b="1">
              <a:solidFill>
                <a:srgbClr val="000000"/>
              </a:solidFill>
            </a:rPr>
            <a:t>Dot com bubble</a:t>
          </a:r>
        </a:p>
      </cdr:txBody>
    </cdr:sp>
  </cdr:relSizeAnchor>
  <cdr:relSizeAnchor xmlns:cdr="http://schemas.openxmlformats.org/drawingml/2006/chartDrawing">
    <cdr:from>
      <cdr:x>0.16176</cdr:x>
      <cdr:y>0.78972</cdr:y>
    </cdr:from>
    <cdr:to>
      <cdr:x>0.3444</cdr:x>
      <cdr:y>0.84007</cdr:y>
    </cdr:to>
    <cdr:sp macro="" textlink="">
      <cdr:nvSpPr>
        <cdr:cNvPr id="2" name="TextBox 1"/>
        <cdr:cNvSpPr txBox="1"/>
      </cdr:nvSpPr>
      <cdr:spPr>
        <a:xfrm xmlns:a="http://schemas.openxmlformats.org/drawingml/2006/main">
          <a:off x="1169035" y="3863340"/>
          <a:ext cx="1319929"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WWW introduced</a:t>
          </a:r>
        </a:p>
      </cdr:txBody>
    </cdr:sp>
  </cdr:relSizeAnchor>
  <cdr:relSizeAnchor xmlns:cdr="http://schemas.openxmlformats.org/drawingml/2006/chartDrawing">
    <cdr:from>
      <cdr:x>0.17758</cdr:x>
      <cdr:y>0.76636</cdr:y>
    </cdr:from>
    <cdr:to>
      <cdr:x>0.36022</cdr:x>
      <cdr:y>0.81671</cdr:y>
    </cdr:to>
    <cdr:sp macro="" textlink="">
      <cdr:nvSpPr>
        <cdr:cNvPr id="3" name="TextBox 1"/>
        <cdr:cNvSpPr txBox="1"/>
      </cdr:nvSpPr>
      <cdr:spPr>
        <a:xfrm xmlns:a="http://schemas.openxmlformats.org/drawingml/2006/main">
          <a:off x="1283335" y="37490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Mosaic</a:t>
          </a:r>
        </a:p>
      </cdr:txBody>
    </cdr:sp>
  </cdr:relSizeAnchor>
  <cdr:relSizeAnchor xmlns:cdr="http://schemas.openxmlformats.org/drawingml/2006/chartDrawing">
    <cdr:from>
      <cdr:x>0.25666</cdr:x>
      <cdr:y>0.74299</cdr:y>
    </cdr:from>
    <cdr:to>
      <cdr:x>0.4393</cdr:x>
      <cdr:y>0.79334</cdr:y>
    </cdr:to>
    <cdr:sp macro="" textlink="">
      <cdr:nvSpPr>
        <cdr:cNvPr id="13" name="TextBox 1"/>
        <cdr:cNvSpPr txBox="1"/>
      </cdr:nvSpPr>
      <cdr:spPr>
        <a:xfrm xmlns:a="http://schemas.openxmlformats.org/drawingml/2006/main">
          <a:off x="1854835" y="36347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Commercialization</a:t>
          </a:r>
        </a:p>
      </cdr:txBody>
    </cdr:sp>
  </cdr:relSizeAnchor>
  <cdr:relSizeAnchor xmlns:cdr="http://schemas.openxmlformats.org/drawingml/2006/chartDrawing">
    <cdr:from>
      <cdr:x>0.25666</cdr:x>
      <cdr:y>0.71963</cdr:y>
    </cdr:from>
    <cdr:to>
      <cdr:x>0.4393</cdr:x>
      <cdr:y>0.76998</cdr:y>
    </cdr:to>
    <cdr:sp macro="" textlink="">
      <cdr:nvSpPr>
        <cdr:cNvPr id="22" name="TextBox 1"/>
        <cdr:cNvSpPr txBox="1"/>
      </cdr:nvSpPr>
      <cdr:spPr>
        <a:xfrm xmlns:a="http://schemas.openxmlformats.org/drawingml/2006/main">
          <a:off x="1854835" y="3520440"/>
          <a:ext cx="1319927" cy="246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Netscape</a:t>
          </a:r>
          <a:r>
            <a:rPr lang="en-US" sz="900" baseline="0">
              <a:latin typeface="Calibri"/>
            </a:rPr>
            <a:t> Navigator</a:t>
          </a:r>
          <a:endParaRPr lang="en-US" sz="900">
            <a:latin typeface="Calibri"/>
          </a:endParaRPr>
        </a:p>
      </cdr:txBody>
    </cdr:sp>
  </cdr:relSizeAnchor>
  <cdr:relSizeAnchor xmlns:cdr="http://schemas.openxmlformats.org/drawingml/2006/chartDrawing">
    <cdr:from>
      <cdr:x>0.27247</cdr:x>
      <cdr:y>0.6729</cdr:y>
    </cdr:from>
    <cdr:to>
      <cdr:x>0.45511</cdr:x>
      <cdr:y>0.72325</cdr:y>
    </cdr:to>
    <cdr:sp macro="" textlink="">
      <cdr:nvSpPr>
        <cdr:cNvPr id="23" name="TextBox 1"/>
        <cdr:cNvSpPr txBox="1"/>
      </cdr:nvSpPr>
      <cdr:spPr>
        <a:xfrm xmlns:a="http://schemas.openxmlformats.org/drawingml/2006/main">
          <a:off x="1969135" y="32918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Internet Explorer</a:t>
          </a:r>
        </a:p>
      </cdr:txBody>
    </cdr:sp>
  </cdr:relSizeAnchor>
  <cdr:relSizeAnchor xmlns:cdr="http://schemas.openxmlformats.org/drawingml/2006/chartDrawing">
    <cdr:from>
      <cdr:x>0.27247</cdr:x>
      <cdr:y>0.64953</cdr:y>
    </cdr:from>
    <cdr:to>
      <cdr:x>0.45511</cdr:x>
      <cdr:y>0.69988</cdr:y>
    </cdr:to>
    <cdr:sp macro="" textlink="">
      <cdr:nvSpPr>
        <cdr:cNvPr id="24" name="TextBox 1"/>
        <cdr:cNvSpPr txBox="1"/>
      </cdr:nvSpPr>
      <cdr:spPr>
        <a:xfrm xmlns:a="http://schemas.openxmlformats.org/drawingml/2006/main">
          <a:off x="1969135" y="31775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SSL</a:t>
          </a:r>
          <a:r>
            <a:rPr lang="en-US" sz="900" baseline="0">
              <a:latin typeface="Calibri"/>
            </a:rPr>
            <a:t> encryption</a:t>
          </a:r>
          <a:endParaRPr lang="en-US" sz="900">
            <a:latin typeface="Calibri"/>
          </a:endParaRPr>
        </a:p>
      </cdr:txBody>
    </cdr:sp>
  </cdr:relSizeAnchor>
  <cdr:relSizeAnchor xmlns:cdr="http://schemas.openxmlformats.org/drawingml/2006/chartDrawing">
    <cdr:from>
      <cdr:x>0.28829</cdr:x>
      <cdr:y>0.6028</cdr:y>
    </cdr:from>
    <cdr:to>
      <cdr:x>0.47093</cdr:x>
      <cdr:y>0.65314</cdr:y>
    </cdr:to>
    <cdr:sp macro="" textlink="">
      <cdr:nvSpPr>
        <cdr:cNvPr id="25" name="TextBox 1"/>
        <cdr:cNvSpPr txBox="1"/>
      </cdr:nvSpPr>
      <cdr:spPr>
        <a:xfrm xmlns:a="http://schemas.openxmlformats.org/drawingml/2006/main">
          <a:off x="2083435" y="2948940"/>
          <a:ext cx="1319928" cy="2462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Streaming</a:t>
          </a:r>
          <a:r>
            <a:rPr lang="en-US" sz="900" baseline="0">
              <a:latin typeface="Calibri"/>
            </a:rPr>
            <a:t> media</a:t>
          </a:r>
          <a:endParaRPr lang="en-US" sz="900">
            <a:latin typeface="Calibri"/>
          </a:endParaRPr>
        </a:p>
      </cdr:txBody>
    </cdr:sp>
  </cdr:relSizeAnchor>
  <cdr:relSizeAnchor xmlns:cdr="http://schemas.openxmlformats.org/drawingml/2006/chartDrawing">
    <cdr:from>
      <cdr:x>0.28829</cdr:x>
      <cdr:y>0.57944</cdr:y>
    </cdr:from>
    <cdr:to>
      <cdr:x>0.47093</cdr:x>
      <cdr:y>0.62979</cdr:y>
    </cdr:to>
    <cdr:sp macro="" textlink="">
      <cdr:nvSpPr>
        <cdr:cNvPr id="26" name="TextBox 1"/>
        <cdr:cNvSpPr txBox="1"/>
      </cdr:nvSpPr>
      <cdr:spPr>
        <a:xfrm xmlns:a="http://schemas.openxmlformats.org/drawingml/2006/main">
          <a:off x="1581674" y="2108568"/>
          <a:ext cx="1002036" cy="1832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Amazon.com</a:t>
          </a:r>
        </a:p>
      </cdr:txBody>
    </cdr:sp>
  </cdr:relSizeAnchor>
  <cdr:relSizeAnchor xmlns:cdr="http://schemas.openxmlformats.org/drawingml/2006/chartDrawing">
    <cdr:from>
      <cdr:x>0.3041</cdr:x>
      <cdr:y>0.53271</cdr:y>
    </cdr:from>
    <cdr:to>
      <cdr:x>0.48674</cdr:x>
      <cdr:y>0.58306</cdr:y>
    </cdr:to>
    <cdr:sp macro="" textlink="">
      <cdr:nvSpPr>
        <cdr:cNvPr id="27" name="TextBox 1"/>
        <cdr:cNvSpPr txBox="1"/>
      </cdr:nvSpPr>
      <cdr:spPr>
        <a:xfrm xmlns:a="http://schemas.openxmlformats.org/drawingml/2006/main">
          <a:off x="1668414" y="1938518"/>
          <a:ext cx="1002036" cy="1832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Wifi</a:t>
          </a:r>
          <a:r>
            <a:rPr lang="en-US" sz="900" baseline="0">
              <a:latin typeface="Calibri"/>
            </a:rPr>
            <a:t> introduced</a:t>
          </a:r>
          <a:endParaRPr lang="en-US" sz="900">
            <a:latin typeface="Calibri"/>
          </a:endParaRPr>
        </a:p>
      </cdr:txBody>
    </cdr:sp>
  </cdr:relSizeAnchor>
  <cdr:relSizeAnchor xmlns:cdr="http://schemas.openxmlformats.org/drawingml/2006/chartDrawing">
    <cdr:from>
      <cdr:x>0.3041</cdr:x>
      <cdr:y>0.50935</cdr:y>
    </cdr:from>
    <cdr:to>
      <cdr:x>0.48674</cdr:x>
      <cdr:y>0.5597</cdr:y>
    </cdr:to>
    <cdr:sp macro="" textlink="">
      <cdr:nvSpPr>
        <cdr:cNvPr id="28" name="TextBox 1"/>
        <cdr:cNvSpPr txBox="1"/>
      </cdr:nvSpPr>
      <cdr:spPr>
        <a:xfrm xmlns:a="http://schemas.openxmlformats.org/drawingml/2006/main">
          <a:off x="1668414" y="1853512"/>
          <a:ext cx="1002036" cy="1832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Dot com boom</a:t>
          </a:r>
        </a:p>
      </cdr:txBody>
    </cdr:sp>
  </cdr:relSizeAnchor>
  <cdr:relSizeAnchor xmlns:cdr="http://schemas.openxmlformats.org/drawingml/2006/chartDrawing">
    <cdr:from>
      <cdr:x>0.38318</cdr:x>
      <cdr:y>0.78972</cdr:y>
    </cdr:from>
    <cdr:to>
      <cdr:x>0.56582</cdr:x>
      <cdr:y>0.84007</cdr:y>
    </cdr:to>
    <cdr:sp macro="" textlink="">
      <cdr:nvSpPr>
        <cdr:cNvPr id="29" name="TextBox 1"/>
        <cdr:cNvSpPr txBox="1"/>
      </cdr:nvSpPr>
      <cdr:spPr>
        <a:xfrm xmlns:a="http://schemas.openxmlformats.org/drawingml/2006/main">
          <a:off x="2769235" y="3863340"/>
          <a:ext cx="1319928"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Google </a:t>
          </a:r>
        </a:p>
      </cdr:txBody>
    </cdr:sp>
  </cdr:relSizeAnchor>
  <cdr:relSizeAnchor xmlns:cdr="http://schemas.openxmlformats.org/drawingml/2006/chartDrawing">
    <cdr:from>
      <cdr:x>0.54134</cdr:x>
      <cdr:y>0.78972</cdr:y>
    </cdr:from>
    <cdr:to>
      <cdr:x>0.72398</cdr:x>
      <cdr:y>0.84007</cdr:y>
    </cdr:to>
    <cdr:sp macro="" textlink="">
      <cdr:nvSpPr>
        <cdr:cNvPr id="36" name="TextBox 1"/>
        <cdr:cNvSpPr txBox="1"/>
      </cdr:nvSpPr>
      <cdr:spPr>
        <a:xfrm xmlns:a="http://schemas.openxmlformats.org/drawingml/2006/main">
          <a:off x="3912235" y="38633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Firefox</a:t>
          </a:r>
        </a:p>
      </cdr:txBody>
    </cdr:sp>
  </cdr:relSizeAnchor>
  <cdr:relSizeAnchor xmlns:cdr="http://schemas.openxmlformats.org/drawingml/2006/chartDrawing">
    <cdr:from>
      <cdr:x>0.43063</cdr:x>
      <cdr:y>0.74299</cdr:y>
    </cdr:from>
    <cdr:to>
      <cdr:x>0.61327</cdr:x>
      <cdr:y>0.79334</cdr:y>
    </cdr:to>
    <cdr:sp macro="" textlink="">
      <cdr:nvSpPr>
        <cdr:cNvPr id="37" name="TextBox 1"/>
        <cdr:cNvSpPr txBox="1"/>
      </cdr:nvSpPr>
      <cdr:spPr>
        <a:xfrm xmlns:a="http://schemas.openxmlformats.org/drawingml/2006/main">
          <a:off x="3112135" y="3634740"/>
          <a:ext cx="1319928" cy="246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Broadband</a:t>
          </a:r>
          <a:r>
            <a:rPr lang="en-US" sz="900" baseline="0">
              <a:latin typeface="Calibri"/>
            </a:rPr>
            <a:t> introduced</a:t>
          </a:r>
          <a:endParaRPr lang="en-US" sz="900">
            <a:latin typeface="Calibri"/>
          </a:endParaRPr>
        </a:p>
      </cdr:txBody>
    </cdr:sp>
  </cdr:relSizeAnchor>
  <cdr:relSizeAnchor xmlns:cdr="http://schemas.openxmlformats.org/drawingml/2006/chartDrawing">
    <cdr:from>
      <cdr:x>0.47808</cdr:x>
      <cdr:y>0.50935</cdr:y>
    </cdr:from>
    <cdr:to>
      <cdr:x>0.66072</cdr:x>
      <cdr:y>0.5597</cdr:y>
    </cdr:to>
    <cdr:sp macro="" textlink="">
      <cdr:nvSpPr>
        <cdr:cNvPr id="38" name="TextBox 1"/>
        <cdr:cNvSpPr txBox="1"/>
      </cdr:nvSpPr>
      <cdr:spPr>
        <a:xfrm xmlns:a="http://schemas.openxmlformats.org/drawingml/2006/main">
          <a:off x="3455035" y="2491740"/>
          <a:ext cx="1319927" cy="246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Dot</a:t>
          </a:r>
          <a:r>
            <a:rPr lang="en-US" sz="900" baseline="0">
              <a:latin typeface="Calibri"/>
            </a:rPr>
            <a:t> com bubble bursts</a:t>
          </a:r>
          <a:endParaRPr lang="en-US" sz="900">
            <a:latin typeface="Calibri"/>
          </a:endParaRPr>
        </a:p>
      </cdr:txBody>
    </cdr:sp>
  </cdr:relSizeAnchor>
  <cdr:relSizeAnchor xmlns:cdr="http://schemas.openxmlformats.org/drawingml/2006/chartDrawing">
    <cdr:from>
      <cdr:x>0.6995</cdr:x>
      <cdr:y>0.69626</cdr:y>
    </cdr:from>
    <cdr:to>
      <cdr:x>0.88214</cdr:x>
      <cdr:y>0.74661</cdr:y>
    </cdr:to>
    <cdr:sp macro="" textlink="">
      <cdr:nvSpPr>
        <cdr:cNvPr id="39" name="TextBox 1"/>
        <cdr:cNvSpPr txBox="1"/>
      </cdr:nvSpPr>
      <cdr:spPr>
        <a:xfrm xmlns:a="http://schemas.openxmlformats.org/drawingml/2006/main">
          <a:off x="4077595" y="3199119"/>
          <a:ext cx="1064664" cy="2313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Enterprise 2.0</a:t>
          </a:r>
        </a:p>
      </cdr:txBody>
    </cdr:sp>
  </cdr:relSizeAnchor>
  <cdr:relSizeAnchor xmlns:cdr="http://schemas.openxmlformats.org/drawingml/2006/chartDrawing">
    <cdr:from>
      <cdr:x>0.66793</cdr:x>
      <cdr:y>0.74902</cdr:y>
    </cdr:from>
    <cdr:to>
      <cdr:x>0.85057</cdr:x>
      <cdr:y>0.79937</cdr:y>
    </cdr:to>
    <cdr:sp macro="" textlink="">
      <cdr:nvSpPr>
        <cdr:cNvPr id="40" name="TextBox 1"/>
        <cdr:cNvSpPr txBox="1"/>
      </cdr:nvSpPr>
      <cdr:spPr>
        <a:xfrm xmlns:a="http://schemas.openxmlformats.org/drawingml/2006/main">
          <a:off x="4598035" y="3401060"/>
          <a:ext cx="1257300" cy="2286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Web 2.0</a:t>
          </a:r>
        </a:p>
      </cdr:txBody>
    </cdr:sp>
  </cdr:relSizeAnchor>
  <cdr:relSizeAnchor xmlns:cdr="http://schemas.openxmlformats.org/drawingml/2006/chartDrawing">
    <cdr:from>
      <cdr:x>0.65205</cdr:x>
      <cdr:y>0.78972</cdr:y>
    </cdr:from>
    <cdr:to>
      <cdr:x>0.83469</cdr:x>
      <cdr:y>0.84007</cdr:y>
    </cdr:to>
    <cdr:sp macro="" textlink="">
      <cdr:nvSpPr>
        <cdr:cNvPr id="41" name="TextBox 1"/>
        <cdr:cNvSpPr txBox="1"/>
      </cdr:nvSpPr>
      <cdr:spPr>
        <a:xfrm xmlns:a="http://schemas.openxmlformats.org/drawingml/2006/main">
          <a:off x="4712335" y="3863340"/>
          <a:ext cx="1319927" cy="246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Facebook</a:t>
          </a:r>
        </a:p>
      </cdr:txBody>
    </cdr:sp>
  </cdr:relSizeAnchor>
  <cdr:relSizeAnchor xmlns:cdr="http://schemas.openxmlformats.org/drawingml/2006/chartDrawing">
    <cdr:from>
      <cdr:x>0.66787</cdr:x>
      <cdr:y>0.64953</cdr:y>
    </cdr:from>
    <cdr:to>
      <cdr:x>0.85051</cdr:x>
      <cdr:y>0.69988</cdr:y>
    </cdr:to>
    <cdr:sp macro="" textlink="">
      <cdr:nvSpPr>
        <cdr:cNvPr id="42" name="TextBox 1"/>
        <cdr:cNvSpPr txBox="1"/>
      </cdr:nvSpPr>
      <cdr:spPr>
        <a:xfrm xmlns:a="http://schemas.openxmlformats.org/drawingml/2006/main">
          <a:off x="3893215" y="2984408"/>
          <a:ext cx="1064663" cy="2313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Broad wifi</a:t>
          </a:r>
          <a:r>
            <a:rPr lang="en-US" sz="900" baseline="0">
              <a:latin typeface="Calibri"/>
            </a:rPr>
            <a:t> use</a:t>
          </a:r>
          <a:endParaRPr lang="en-US" sz="900">
            <a:latin typeface="Calibri"/>
          </a:endParaRPr>
        </a:p>
      </cdr:txBody>
    </cdr:sp>
  </cdr:relSizeAnchor>
  <cdr:relSizeAnchor xmlns:cdr="http://schemas.openxmlformats.org/drawingml/2006/chartDrawing">
    <cdr:from>
      <cdr:x>0.76481</cdr:x>
      <cdr:y>0.78001</cdr:y>
    </cdr:from>
    <cdr:to>
      <cdr:x>0.94746</cdr:x>
      <cdr:y>0.82977</cdr:y>
    </cdr:to>
    <cdr:sp macro="" textlink="">
      <cdr:nvSpPr>
        <cdr:cNvPr id="43" name="TextBox 1"/>
        <cdr:cNvSpPr txBox="1"/>
      </cdr:nvSpPr>
      <cdr:spPr>
        <a:xfrm xmlns:a="http://schemas.openxmlformats.org/drawingml/2006/main">
          <a:off x="4458335" y="3583940"/>
          <a:ext cx="1064722"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mbria"/>
            </a:defRPr>
          </a:lvl1pPr>
          <a:lvl2pPr marL="457200" indent="0">
            <a:defRPr sz="1100">
              <a:latin typeface="Cambria"/>
            </a:defRPr>
          </a:lvl2pPr>
          <a:lvl3pPr marL="914400" indent="0">
            <a:defRPr sz="1100">
              <a:latin typeface="Cambria"/>
            </a:defRPr>
          </a:lvl3pPr>
          <a:lvl4pPr marL="1371600" indent="0">
            <a:defRPr sz="1100">
              <a:latin typeface="Cambria"/>
            </a:defRPr>
          </a:lvl4pPr>
          <a:lvl5pPr marL="1828800" indent="0">
            <a:defRPr sz="1100">
              <a:latin typeface="Cambria"/>
            </a:defRPr>
          </a:lvl5pPr>
          <a:lvl6pPr marL="2286000" indent="0">
            <a:defRPr sz="1100">
              <a:latin typeface="Cambria"/>
            </a:defRPr>
          </a:lvl6pPr>
          <a:lvl7pPr marL="2743200" indent="0">
            <a:defRPr sz="1100">
              <a:latin typeface="Cambria"/>
            </a:defRPr>
          </a:lvl7pPr>
          <a:lvl8pPr marL="3200400" indent="0">
            <a:defRPr sz="1100">
              <a:latin typeface="Cambria"/>
            </a:defRPr>
          </a:lvl8pPr>
          <a:lvl9pPr marL="3657600" indent="0">
            <a:defRPr sz="1100">
              <a:latin typeface="Cambria"/>
            </a:defRPr>
          </a:lvl9pPr>
        </a:lstStyle>
        <a:p xmlns:a="http://schemas.openxmlformats.org/drawingml/2006/main">
          <a:pPr>
            <a:buFont typeface="Arial"/>
            <a:buChar char="•"/>
          </a:pPr>
          <a:r>
            <a:rPr lang="en-US" sz="900">
              <a:latin typeface="Calibri"/>
            </a:rPr>
            <a:t> 400m broadband</a:t>
          </a:r>
          <a:r>
            <a:rPr lang="en-US" sz="900" baseline="0">
              <a:latin typeface="Calibri"/>
            </a:rPr>
            <a:t> </a:t>
          </a:r>
          <a:r>
            <a:rPr lang="en-US" sz="900">
              <a:latin typeface="Calibri"/>
            </a:rPr>
            <a:t>subs</a:t>
          </a:r>
        </a:p>
      </cdr:txBody>
    </cdr:sp>
  </cdr:relSizeAnchor>
  <cdr:relSizeAnchor xmlns:cdr="http://schemas.openxmlformats.org/drawingml/2006/chartDrawing">
    <cdr:from>
      <cdr:x>0.1314</cdr:x>
      <cdr:y>0.09454</cdr:y>
    </cdr:from>
    <cdr:to>
      <cdr:x>0.33585</cdr:x>
      <cdr:y>0.85981</cdr:y>
    </cdr:to>
    <cdr:sp macro="" textlink="">
      <cdr:nvSpPr>
        <cdr:cNvPr id="44" name="Rectangle 29"/>
        <cdr:cNvSpPr/>
      </cdr:nvSpPr>
      <cdr:spPr>
        <a:xfrm xmlns:a="http://schemas.openxmlformats.org/drawingml/2006/main">
          <a:off x="796502" y="451688"/>
          <a:ext cx="1239252" cy="3656261"/>
        </a:xfrm>
        <a:prstGeom xmlns:a="http://schemas.openxmlformats.org/drawingml/2006/main" prst="rect">
          <a:avLst/>
        </a:prstGeom>
        <a:solidFill xmlns:a="http://schemas.openxmlformats.org/drawingml/2006/main">
          <a:srgbClr val="FFFFFF">
            <a:alpha val="15000"/>
          </a:srgbClr>
        </a:solidFill>
        <a:ln xmlns:a="http://schemas.openxmlformats.org/drawingml/2006/main" w="9525" cap="flat" cmpd="sng" algn="ctr">
          <a:no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mbria"/>
            </a:defRPr>
          </a:lvl1pPr>
          <a:lvl2pPr marL="457200" indent="0">
            <a:defRPr sz="1100">
              <a:solidFill>
                <a:sysClr val="window" lastClr="FFFFFF"/>
              </a:solidFill>
              <a:latin typeface="Cambria"/>
            </a:defRPr>
          </a:lvl2pPr>
          <a:lvl3pPr marL="914400" indent="0">
            <a:defRPr sz="1100">
              <a:solidFill>
                <a:sysClr val="window" lastClr="FFFFFF"/>
              </a:solidFill>
              <a:latin typeface="Cambria"/>
            </a:defRPr>
          </a:lvl3pPr>
          <a:lvl4pPr marL="1371600" indent="0">
            <a:defRPr sz="1100">
              <a:solidFill>
                <a:sysClr val="window" lastClr="FFFFFF"/>
              </a:solidFill>
              <a:latin typeface="Cambria"/>
            </a:defRPr>
          </a:lvl4pPr>
          <a:lvl5pPr marL="1828800" indent="0">
            <a:defRPr sz="1100">
              <a:solidFill>
                <a:sysClr val="window" lastClr="FFFFFF"/>
              </a:solidFill>
              <a:latin typeface="Cambria"/>
            </a:defRPr>
          </a:lvl5pPr>
          <a:lvl6pPr marL="2286000" indent="0">
            <a:defRPr sz="1100">
              <a:solidFill>
                <a:sysClr val="window" lastClr="FFFFFF"/>
              </a:solidFill>
              <a:latin typeface="Cambria"/>
            </a:defRPr>
          </a:lvl6pPr>
          <a:lvl7pPr marL="2743200" indent="0">
            <a:defRPr sz="1100">
              <a:solidFill>
                <a:sysClr val="window" lastClr="FFFFFF"/>
              </a:solidFill>
              <a:latin typeface="Cambria"/>
            </a:defRPr>
          </a:lvl7pPr>
          <a:lvl8pPr marL="3200400" indent="0">
            <a:defRPr sz="1100">
              <a:solidFill>
                <a:sysClr val="window" lastClr="FFFFFF"/>
              </a:solidFill>
              <a:latin typeface="Cambria"/>
            </a:defRPr>
          </a:lvl8pPr>
          <a:lvl9pPr marL="3657600" indent="0">
            <a:defRPr sz="1100">
              <a:solidFill>
                <a:sysClr val="window" lastClr="FFFFFF"/>
              </a:solidFill>
              <a:latin typeface="Cambria"/>
            </a:defRPr>
          </a:lvl9pPr>
        </a:lstStyle>
        <a:p xmlns:a="http://schemas.openxmlformats.org/drawingml/2006/main">
          <a:r>
            <a:rPr lang="en-US" b="1">
              <a:solidFill>
                <a:srgbClr val="000000"/>
              </a:solidFill>
            </a:rPr>
            <a:t>Read Only Web</a:t>
          </a:r>
        </a:p>
      </cdr:txBody>
    </cdr:sp>
  </cdr:relSizeAnchor>
  <cdr:relSizeAnchor xmlns:cdr="http://schemas.openxmlformats.org/drawingml/2006/chartDrawing">
    <cdr:from>
      <cdr:x>0.61443</cdr:x>
      <cdr:y>0.09454</cdr:y>
    </cdr:from>
    <cdr:to>
      <cdr:x>0.86717</cdr:x>
      <cdr:y>0.85981</cdr:y>
    </cdr:to>
    <cdr:sp macro="" textlink="">
      <cdr:nvSpPr>
        <cdr:cNvPr id="46" name="Rectangle 33"/>
        <cdr:cNvSpPr/>
      </cdr:nvSpPr>
      <cdr:spPr>
        <a:xfrm xmlns:a="http://schemas.openxmlformats.org/drawingml/2006/main">
          <a:off x="3581697" y="434385"/>
          <a:ext cx="1473297" cy="3516200"/>
        </a:xfrm>
        <a:prstGeom xmlns:a="http://schemas.openxmlformats.org/drawingml/2006/main" prst="rect">
          <a:avLst/>
        </a:prstGeom>
        <a:solidFill xmlns:a="http://schemas.openxmlformats.org/drawingml/2006/main">
          <a:srgbClr val="FFFFFF">
            <a:alpha val="15000"/>
          </a:srgbClr>
        </a:solidFill>
        <a:ln xmlns:a="http://schemas.openxmlformats.org/drawingml/2006/main" w="9525" cap="flat" cmpd="sng" algn="ctr">
          <a:no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mbria"/>
            </a:defRPr>
          </a:lvl1pPr>
          <a:lvl2pPr marL="457200" indent="0">
            <a:defRPr sz="1100">
              <a:solidFill>
                <a:sysClr val="window" lastClr="FFFFFF"/>
              </a:solidFill>
              <a:latin typeface="Cambria"/>
            </a:defRPr>
          </a:lvl2pPr>
          <a:lvl3pPr marL="914400" indent="0">
            <a:defRPr sz="1100">
              <a:solidFill>
                <a:sysClr val="window" lastClr="FFFFFF"/>
              </a:solidFill>
              <a:latin typeface="Cambria"/>
            </a:defRPr>
          </a:lvl3pPr>
          <a:lvl4pPr marL="1371600" indent="0">
            <a:defRPr sz="1100">
              <a:solidFill>
                <a:sysClr val="window" lastClr="FFFFFF"/>
              </a:solidFill>
              <a:latin typeface="Cambria"/>
            </a:defRPr>
          </a:lvl4pPr>
          <a:lvl5pPr marL="1828800" indent="0">
            <a:defRPr sz="1100">
              <a:solidFill>
                <a:sysClr val="window" lastClr="FFFFFF"/>
              </a:solidFill>
              <a:latin typeface="Cambria"/>
            </a:defRPr>
          </a:lvl5pPr>
          <a:lvl6pPr marL="2286000" indent="0">
            <a:defRPr sz="1100">
              <a:solidFill>
                <a:sysClr val="window" lastClr="FFFFFF"/>
              </a:solidFill>
              <a:latin typeface="Cambria"/>
            </a:defRPr>
          </a:lvl6pPr>
          <a:lvl7pPr marL="2743200" indent="0">
            <a:defRPr sz="1100">
              <a:solidFill>
                <a:sysClr val="window" lastClr="FFFFFF"/>
              </a:solidFill>
              <a:latin typeface="Cambria"/>
            </a:defRPr>
          </a:lvl7pPr>
          <a:lvl8pPr marL="3200400" indent="0">
            <a:defRPr sz="1100">
              <a:solidFill>
                <a:sysClr val="window" lastClr="FFFFFF"/>
              </a:solidFill>
              <a:latin typeface="Cambria"/>
            </a:defRPr>
          </a:lvl8pPr>
          <a:lvl9pPr marL="3657600" indent="0">
            <a:defRPr sz="1100">
              <a:solidFill>
                <a:sysClr val="window" lastClr="FFFFFF"/>
              </a:solidFill>
              <a:latin typeface="Cambria"/>
            </a:defRPr>
          </a:lvl9pPr>
        </a:lstStyle>
        <a:p xmlns:a="http://schemas.openxmlformats.org/drawingml/2006/main">
          <a:r>
            <a:rPr lang="en-US" b="1">
              <a:solidFill>
                <a:schemeClr val="tx1"/>
              </a:solidFill>
            </a:rPr>
            <a:t>Social Web</a:t>
          </a:r>
        </a:p>
      </cdr:txBody>
    </cdr:sp>
  </cdr:relSizeAnchor>
  <cdr:relSizeAnchor xmlns:cdr="http://schemas.openxmlformats.org/drawingml/2006/chartDrawing">
    <cdr:from>
      <cdr:x>0.3164</cdr:x>
      <cdr:y>0.40191</cdr:y>
    </cdr:from>
    <cdr:to>
      <cdr:x>0.49826</cdr:x>
      <cdr:y>0.64425</cdr:y>
    </cdr:to>
    <cdr:sp macro="" textlink="">
      <cdr:nvSpPr>
        <cdr:cNvPr id="47" name="Oval 34"/>
        <cdr:cNvSpPr/>
      </cdr:nvSpPr>
      <cdr:spPr>
        <a:xfrm xmlns:a="http://schemas.openxmlformats.org/drawingml/2006/main">
          <a:off x="1917858" y="1920240"/>
          <a:ext cx="1102344" cy="1157819"/>
        </a:xfrm>
        <a:prstGeom xmlns:a="http://schemas.openxmlformats.org/drawingml/2006/main" prst="ellipse">
          <a:avLst/>
        </a:prstGeom>
        <a:gradFill xmlns:a="http://schemas.openxmlformats.org/drawingml/2006/main" flip="none" rotWithShape="1">
          <a:gsLst>
            <a:gs pos="0">
              <a:srgbClr val="F79646">
                <a:tint val="100000"/>
                <a:shade val="100000"/>
                <a:satMod val="130000"/>
                <a:alpha val="30000"/>
              </a:srgbClr>
            </a:gs>
            <a:gs pos="100000">
              <a:srgbClr val="F79646">
                <a:tint val="50000"/>
                <a:shade val="100000"/>
                <a:satMod val="350000"/>
                <a:alpha val="30000"/>
              </a:srgbClr>
            </a:gs>
          </a:gsLst>
          <a:lin ang="16200000" scaled="0"/>
          <a:tileRect/>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mbria"/>
            </a:defRPr>
          </a:lvl1pPr>
          <a:lvl2pPr marL="457200" indent="0">
            <a:defRPr sz="1100">
              <a:solidFill>
                <a:sysClr val="window" lastClr="FFFFFF"/>
              </a:solidFill>
              <a:latin typeface="Cambria"/>
            </a:defRPr>
          </a:lvl2pPr>
          <a:lvl3pPr marL="914400" indent="0">
            <a:defRPr sz="1100">
              <a:solidFill>
                <a:sysClr val="window" lastClr="FFFFFF"/>
              </a:solidFill>
              <a:latin typeface="Cambria"/>
            </a:defRPr>
          </a:lvl3pPr>
          <a:lvl4pPr marL="1371600" indent="0">
            <a:defRPr sz="1100">
              <a:solidFill>
                <a:sysClr val="window" lastClr="FFFFFF"/>
              </a:solidFill>
              <a:latin typeface="Cambria"/>
            </a:defRPr>
          </a:lvl4pPr>
          <a:lvl5pPr marL="1828800" indent="0">
            <a:defRPr sz="1100">
              <a:solidFill>
                <a:sysClr val="window" lastClr="FFFFFF"/>
              </a:solidFill>
              <a:latin typeface="Cambria"/>
            </a:defRPr>
          </a:lvl5pPr>
          <a:lvl6pPr marL="2286000" indent="0">
            <a:defRPr sz="1100">
              <a:solidFill>
                <a:sysClr val="window" lastClr="FFFFFF"/>
              </a:solidFill>
              <a:latin typeface="Cambria"/>
            </a:defRPr>
          </a:lvl6pPr>
          <a:lvl7pPr marL="2743200" indent="0">
            <a:defRPr sz="1100">
              <a:solidFill>
                <a:sysClr val="window" lastClr="FFFFFF"/>
              </a:solidFill>
              <a:latin typeface="Cambria"/>
            </a:defRPr>
          </a:lvl7pPr>
          <a:lvl8pPr marL="3200400" indent="0">
            <a:defRPr sz="1100">
              <a:solidFill>
                <a:sysClr val="window" lastClr="FFFFFF"/>
              </a:solidFill>
              <a:latin typeface="Cambria"/>
            </a:defRPr>
          </a:lvl8pPr>
          <a:lvl9pPr marL="3657600" indent="0">
            <a:defRPr sz="1100">
              <a:solidFill>
                <a:sysClr val="window" lastClr="FFFFFF"/>
              </a:solidFill>
              <a:latin typeface="Cambria"/>
            </a:defRPr>
          </a:lvl9pPr>
        </a:lstStyle>
        <a:p xmlns:a="http://schemas.openxmlformats.org/drawingml/2006/main">
          <a:r>
            <a:rPr lang="en-US" sz="900" b="1">
              <a:solidFill>
                <a:srgbClr val="000000"/>
              </a:solidFill>
            </a:rPr>
            <a:t>Dot com bubble</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7" y="6646730"/>
            <a:ext cx="25727183" cy="4586342"/>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092" y="12124584"/>
            <a:ext cx="21187093" cy="5467950"/>
          </a:xfrm>
        </p:spPr>
        <p:txBody>
          <a:bodyPr/>
          <a:lstStyle>
            <a:lvl1pPr marL="0" indent="0" algn="ctr">
              <a:buNone/>
              <a:defRPr>
                <a:solidFill>
                  <a:schemeClr val="tx1">
                    <a:tint val="75000"/>
                  </a:schemeClr>
                </a:solidFill>
              </a:defRPr>
            </a:lvl1pPr>
            <a:lvl2pPr marL="1476070" indent="0" algn="ctr">
              <a:buNone/>
              <a:defRPr>
                <a:solidFill>
                  <a:schemeClr val="tx1">
                    <a:tint val="75000"/>
                  </a:schemeClr>
                </a:solidFill>
              </a:defRPr>
            </a:lvl2pPr>
            <a:lvl3pPr marL="2952140" indent="0" algn="ctr">
              <a:buNone/>
              <a:defRPr>
                <a:solidFill>
                  <a:schemeClr val="tx1">
                    <a:tint val="75000"/>
                  </a:schemeClr>
                </a:solidFill>
              </a:defRPr>
            </a:lvl3pPr>
            <a:lvl4pPr marL="4428211" indent="0" algn="ctr">
              <a:buNone/>
              <a:defRPr>
                <a:solidFill>
                  <a:schemeClr val="tx1">
                    <a:tint val="75000"/>
                  </a:schemeClr>
                </a:solidFill>
              </a:defRPr>
            </a:lvl4pPr>
            <a:lvl5pPr marL="5904281" indent="0" algn="ctr">
              <a:buNone/>
              <a:defRPr>
                <a:solidFill>
                  <a:schemeClr val="tx1">
                    <a:tint val="75000"/>
                  </a:schemeClr>
                </a:solidFill>
              </a:defRPr>
            </a:lvl5pPr>
            <a:lvl6pPr marL="7380351" indent="0" algn="ctr">
              <a:buNone/>
              <a:defRPr>
                <a:solidFill>
                  <a:schemeClr val="tx1">
                    <a:tint val="75000"/>
                  </a:schemeClr>
                </a:solidFill>
              </a:defRPr>
            </a:lvl6pPr>
            <a:lvl7pPr marL="8856421" indent="0" algn="ctr">
              <a:buNone/>
              <a:defRPr>
                <a:solidFill>
                  <a:schemeClr val="tx1">
                    <a:tint val="75000"/>
                  </a:schemeClr>
                </a:solidFill>
              </a:defRPr>
            </a:lvl7pPr>
            <a:lvl8pPr marL="10332491" indent="0" algn="ctr">
              <a:buNone/>
              <a:defRPr>
                <a:solidFill>
                  <a:schemeClr val="tx1">
                    <a:tint val="75000"/>
                  </a:schemeClr>
                </a:solidFill>
              </a:defRPr>
            </a:lvl8pPr>
            <a:lvl9pPr marL="118085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FB6D2-6AFE-2C45-B6FA-0CEBCABEE343}" type="datetimeFigureOut">
              <a:rPr lang="en-US" smtClean="0"/>
              <a:pPr/>
              <a:t>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FB6D2-6AFE-2C45-B6FA-0CEBCABEE343}" type="datetimeFigureOut">
              <a:rPr lang="en-US" smtClean="0"/>
              <a:pPr/>
              <a:t>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49273" y="3783981"/>
            <a:ext cx="15932358" cy="805680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41693" y="3783981"/>
            <a:ext cx="47303127" cy="805680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FB6D2-6AFE-2C45-B6FA-0CEBCABEE343}" type="datetimeFigureOut">
              <a:rPr lang="en-US" smtClean="0"/>
              <a:pPr/>
              <a:t>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FB6D2-6AFE-2C45-B6FA-0CEBCABEE343}" type="datetimeFigureOut">
              <a:rPr lang="en-US" smtClean="0"/>
              <a:pPr/>
              <a:t>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13749122"/>
            <a:ext cx="25727183" cy="4249548"/>
          </a:xfrm>
        </p:spPr>
        <p:txBody>
          <a:bodyPr anchor="t"/>
          <a:lstStyle>
            <a:lvl1pPr algn="l">
              <a:defRPr sz="129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6" y="9068677"/>
            <a:ext cx="25727183" cy="4680444"/>
          </a:xfrm>
        </p:spPr>
        <p:txBody>
          <a:bodyPr anchor="b"/>
          <a:lstStyle>
            <a:lvl1pPr marL="0" indent="0">
              <a:buNone/>
              <a:defRPr sz="6500">
                <a:solidFill>
                  <a:schemeClr val="tx1">
                    <a:tint val="75000"/>
                  </a:schemeClr>
                </a:solidFill>
              </a:defRPr>
            </a:lvl1pPr>
            <a:lvl2pPr marL="1476070" indent="0">
              <a:buNone/>
              <a:defRPr sz="5800">
                <a:solidFill>
                  <a:schemeClr val="tx1">
                    <a:tint val="75000"/>
                  </a:schemeClr>
                </a:solidFill>
              </a:defRPr>
            </a:lvl2pPr>
            <a:lvl3pPr marL="2952140" indent="0">
              <a:buNone/>
              <a:defRPr sz="5200">
                <a:solidFill>
                  <a:schemeClr val="tx1">
                    <a:tint val="75000"/>
                  </a:schemeClr>
                </a:solidFill>
              </a:defRPr>
            </a:lvl3pPr>
            <a:lvl4pPr marL="4428211" indent="0">
              <a:buNone/>
              <a:defRPr sz="4500">
                <a:solidFill>
                  <a:schemeClr val="tx1">
                    <a:tint val="75000"/>
                  </a:schemeClr>
                </a:solidFill>
              </a:defRPr>
            </a:lvl4pPr>
            <a:lvl5pPr marL="5904281" indent="0">
              <a:buNone/>
              <a:defRPr sz="4500">
                <a:solidFill>
                  <a:schemeClr val="tx1">
                    <a:tint val="75000"/>
                  </a:schemeClr>
                </a:solidFill>
              </a:defRPr>
            </a:lvl5pPr>
            <a:lvl6pPr marL="7380351" indent="0">
              <a:buNone/>
              <a:defRPr sz="4500">
                <a:solidFill>
                  <a:schemeClr val="tx1">
                    <a:tint val="75000"/>
                  </a:schemeClr>
                </a:solidFill>
              </a:defRPr>
            </a:lvl6pPr>
            <a:lvl7pPr marL="8856421" indent="0">
              <a:buNone/>
              <a:defRPr sz="4500">
                <a:solidFill>
                  <a:schemeClr val="tx1">
                    <a:tint val="75000"/>
                  </a:schemeClr>
                </a:solidFill>
              </a:defRPr>
            </a:lvl7pPr>
            <a:lvl8pPr marL="10332491" indent="0">
              <a:buNone/>
              <a:defRPr sz="4500">
                <a:solidFill>
                  <a:schemeClr val="tx1">
                    <a:tint val="75000"/>
                  </a:schemeClr>
                </a:solidFill>
              </a:defRPr>
            </a:lvl8pPr>
            <a:lvl9pPr marL="11808562"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FB6D2-6AFE-2C45-B6FA-0CEBCABEE343}" type="datetimeFigureOut">
              <a:rPr lang="en-US" smtClean="0"/>
              <a:pPr/>
              <a:t>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1692" y="22035246"/>
            <a:ext cx="31617744" cy="62316796"/>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663891" y="22035246"/>
            <a:ext cx="31617740" cy="62316796"/>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FB6D2-6AFE-2C45-B6FA-0CEBCABEE343}" type="datetimeFigureOut">
              <a:rPr lang="en-US" smtClean="0"/>
              <a:pPr/>
              <a:t>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856845"/>
            <a:ext cx="27240548" cy="35660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364" y="4789411"/>
            <a:ext cx="13373302" cy="1995998"/>
          </a:xfrm>
        </p:spPr>
        <p:txBody>
          <a:bodyPr anchor="b"/>
          <a:lstStyle>
            <a:lvl1pPr marL="0" indent="0">
              <a:buNone/>
              <a:defRPr sz="7700" b="1"/>
            </a:lvl1pPr>
            <a:lvl2pPr marL="1476070" indent="0">
              <a:buNone/>
              <a:defRPr sz="6500" b="1"/>
            </a:lvl2pPr>
            <a:lvl3pPr marL="2952140" indent="0">
              <a:buNone/>
              <a:defRPr sz="5800" b="1"/>
            </a:lvl3pPr>
            <a:lvl4pPr marL="4428211" indent="0">
              <a:buNone/>
              <a:defRPr sz="5200" b="1"/>
            </a:lvl4pPr>
            <a:lvl5pPr marL="5904281" indent="0">
              <a:buNone/>
              <a:defRPr sz="5200" b="1"/>
            </a:lvl5pPr>
            <a:lvl6pPr marL="7380351" indent="0">
              <a:buNone/>
              <a:defRPr sz="5200" b="1"/>
            </a:lvl6pPr>
            <a:lvl7pPr marL="8856421" indent="0">
              <a:buNone/>
              <a:defRPr sz="5200" b="1"/>
            </a:lvl7pPr>
            <a:lvl8pPr marL="10332491" indent="0">
              <a:buNone/>
              <a:defRPr sz="5200" b="1"/>
            </a:lvl8pPr>
            <a:lvl9pPr marL="11808562" indent="0">
              <a:buNone/>
              <a:defRPr sz="5200" b="1"/>
            </a:lvl9pPr>
          </a:lstStyle>
          <a:p>
            <a:pPr lvl="0"/>
            <a:r>
              <a:rPr lang="en-US" smtClean="0"/>
              <a:t>Click to edit Master text styles</a:t>
            </a:r>
          </a:p>
        </p:txBody>
      </p:sp>
      <p:sp>
        <p:nvSpPr>
          <p:cNvPr id="4" name="Content Placeholder 3"/>
          <p:cNvSpPr>
            <a:spLocks noGrp="1"/>
          </p:cNvSpPr>
          <p:nvPr>
            <p:ph sz="half" idx="2"/>
          </p:nvPr>
        </p:nvSpPr>
        <p:spPr>
          <a:xfrm>
            <a:off x="1513364" y="6785409"/>
            <a:ext cx="13373302" cy="12327653"/>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358" y="4789411"/>
            <a:ext cx="13378556" cy="1995998"/>
          </a:xfrm>
        </p:spPr>
        <p:txBody>
          <a:bodyPr anchor="b"/>
          <a:lstStyle>
            <a:lvl1pPr marL="0" indent="0">
              <a:buNone/>
              <a:defRPr sz="7700" b="1"/>
            </a:lvl1pPr>
            <a:lvl2pPr marL="1476070" indent="0">
              <a:buNone/>
              <a:defRPr sz="6500" b="1"/>
            </a:lvl2pPr>
            <a:lvl3pPr marL="2952140" indent="0">
              <a:buNone/>
              <a:defRPr sz="5800" b="1"/>
            </a:lvl3pPr>
            <a:lvl4pPr marL="4428211" indent="0">
              <a:buNone/>
              <a:defRPr sz="5200" b="1"/>
            </a:lvl4pPr>
            <a:lvl5pPr marL="5904281" indent="0">
              <a:buNone/>
              <a:defRPr sz="5200" b="1"/>
            </a:lvl5pPr>
            <a:lvl6pPr marL="7380351" indent="0">
              <a:buNone/>
              <a:defRPr sz="5200" b="1"/>
            </a:lvl6pPr>
            <a:lvl7pPr marL="8856421" indent="0">
              <a:buNone/>
              <a:defRPr sz="5200" b="1"/>
            </a:lvl7pPr>
            <a:lvl8pPr marL="10332491" indent="0">
              <a:buNone/>
              <a:defRPr sz="5200" b="1"/>
            </a:lvl8pPr>
            <a:lvl9pPr marL="11808562" indent="0">
              <a:buNone/>
              <a:defRPr sz="5200" b="1"/>
            </a:lvl9pPr>
          </a:lstStyle>
          <a:p>
            <a:pPr lvl="0"/>
            <a:r>
              <a:rPr lang="en-US" smtClean="0"/>
              <a:t>Click to edit Master text styles</a:t>
            </a:r>
          </a:p>
        </p:txBody>
      </p:sp>
      <p:sp>
        <p:nvSpPr>
          <p:cNvPr id="6" name="Content Placeholder 5"/>
          <p:cNvSpPr>
            <a:spLocks noGrp="1"/>
          </p:cNvSpPr>
          <p:nvPr>
            <p:ph sz="quarter" idx="4"/>
          </p:nvPr>
        </p:nvSpPr>
        <p:spPr>
          <a:xfrm>
            <a:off x="15375358" y="6785409"/>
            <a:ext cx="13378556" cy="12327653"/>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FB6D2-6AFE-2C45-B6FA-0CEBCABEE343}" type="datetimeFigureOut">
              <a:rPr lang="en-US" smtClean="0"/>
              <a:pPr/>
              <a:t>2/9/10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FB6D2-6AFE-2C45-B6FA-0CEBCABEE343}" type="datetimeFigureOut">
              <a:rPr lang="en-US" smtClean="0"/>
              <a:pPr/>
              <a:t>2/9/10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FB6D2-6AFE-2C45-B6FA-0CEBCABEE343}" type="datetimeFigureOut">
              <a:rPr lang="en-US" smtClean="0"/>
              <a:pPr/>
              <a:t>2/9/10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5" y="851891"/>
            <a:ext cx="9957726" cy="3625489"/>
          </a:xfrm>
        </p:spPr>
        <p:txBody>
          <a:bodyPr anchor="b"/>
          <a:lstStyle>
            <a:lvl1pPr algn="l">
              <a:defRPr sz="6500" b="1"/>
            </a:lvl1pPr>
          </a:lstStyle>
          <a:p>
            <a:r>
              <a:rPr lang="en-US" smtClean="0"/>
              <a:t>Click to edit Master title style</a:t>
            </a:r>
            <a:endParaRPr lang="en-US"/>
          </a:p>
        </p:txBody>
      </p:sp>
      <p:sp>
        <p:nvSpPr>
          <p:cNvPr id="3" name="Content Placeholder 2"/>
          <p:cNvSpPr>
            <a:spLocks noGrp="1"/>
          </p:cNvSpPr>
          <p:nvPr>
            <p:ph idx="1"/>
          </p:nvPr>
        </p:nvSpPr>
        <p:spPr>
          <a:xfrm>
            <a:off x="11833664" y="851892"/>
            <a:ext cx="16920247" cy="1826117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365" y="4477381"/>
            <a:ext cx="9957726" cy="14635682"/>
          </a:xfrm>
        </p:spPr>
        <p:txBody>
          <a:bodyPr/>
          <a:lstStyle>
            <a:lvl1pPr marL="0" indent="0">
              <a:buNone/>
              <a:defRPr sz="4500"/>
            </a:lvl1pPr>
            <a:lvl2pPr marL="1476070" indent="0">
              <a:buNone/>
              <a:defRPr sz="3900"/>
            </a:lvl2pPr>
            <a:lvl3pPr marL="2952140" indent="0">
              <a:buNone/>
              <a:defRPr sz="3200"/>
            </a:lvl3pPr>
            <a:lvl4pPr marL="4428211" indent="0">
              <a:buNone/>
              <a:defRPr sz="2900"/>
            </a:lvl4pPr>
            <a:lvl5pPr marL="5904281" indent="0">
              <a:buNone/>
              <a:defRPr sz="2900"/>
            </a:lvl5pPr>
            <a:lvl6pPr marL="7380351" indent="0">
              <a:buNone/>
              <a:defRPr sz="2900"/>
            </a:lvl6pPr>
            <a:lvl7pPr marL="8856421" indent="0">
              <a:buNone/>
              <a:defRPr sz="2900"/>
            </a:lvl7pPr>
            <a:lvl8pPr marL="10332491" indent="0">
              <a:buNone/>
              <a:defRPr sz="2900"/>
            </a:lvl8pPr>
            <a:lvl9pPr marL="11808562"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FB6D2-6AFE-2C45-B6FA-0CEBCABEE343}" type="datetimeFigureOut">
              <a:rPr lang="en-US" smtClean="0"/>
              <a:pPr/>
              <a:t>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14977428"/>
            <a:ext cx="18160365" cy="1768170"/>
          </a:xfrm>
        </p:spPr>
        <p:txBody>
          <a:bodyPr anchor="b"/>
          <a:lstStyle>
            <a:lvl1pPr algn="l">
              <a:defRPr sz="6500" b="1"/>
            </a:lvl1pPr>
          </a:lstStyle>
          <a:p>
            <a:r>
              <a:rPr lang="en-US" smtClean="0"/>
              <a:t>Click to edit Master title style</a:t>
            </a:r>
            <a:endParaRPr lang="en-US"/>
          </a:p>
        </p:txBody>
      </p:sp>
      <p:sp>
        <p:nvSpPr>
          <p:cNvPr id="3" name="Picture Placeholder 2"/>
          <p:cNvSpPr>
            <a:spLocks noGrp="1"/>
          </p:cNvSpPr>
          <p:nvPr>
            <p:ph type="pic" idx="1"/>
          </p:nvPr>
        </p:nvSpPr>
        <p:spPr>
          <a:xfrm>
            <a:off x="5932598" y="1911802"/>
            <a:ext cx="18160365" cy="12837795"/>
          </a:xfrm>
        </p:spPr>
        <p:txBody>
          <a:bodyPr/>
          <a:lstStyle>
            <a:lvl1pPr marL="0" indent="0">
              <a:buNone/>
              <a:defRPr sz="10300"/>
            </a:lvl1pPr>
            <a:lvl2pPr marL="1476070" indent="0">
              <a:buNone/>
              <a:defRPr sz="9000"/>
            </a:lvl2pPr>
            <a:lvl3pPr marL="2952140" indent="0">
              <a:buNone/>
              <a:defRPr sz="7700"/>
            </a:lvl3pPr>
            <a:lvl4pPr marL="4428211" indent="0">
              <a:buNone/>
              <a:defRPr sz="6500"/>
            </a:lvl4pPr>
            <a:lvl5pPr marL="5904281" indent="0">
              <a:buNone/>
              <a:defRPr sz="6500"/>
            </a:lvl5pPr>
            <a:lvl6pPr marL="7380351" indent="0">
              <a:buNone/>
              <a:defRPr sz="6500"/>
            </a:lvl6pPr>
            <a:lvl7pPr marL="8856421" indent="0">
              <a:buNone/>
              <a:defRPr sz="6500"/>
            </a:lvl7pPr>
            <a:lvl8pPr marL="10332491" indent="0">
              <a:buNone/>
              <a:defRPr sz="6500"/>
            </a:lvl8pPr>
            <a:lvl9pPr marL="11808562" indent="0">
              <a:buNone/>
              <a:defRPr sz="6500"/>
            </a:lvl9pPr>
          </a:lstStyle>
          <a:p>
            <a:endParaRPr lang="en-US"/>
          </a:p>
        </p:txBody>
      </p:sp>
      <p:sp>
        <p:nvSpPr>
          <p:cNvPr id="4" name="Text Placeholder 3"/>
          <p:cNvSpPr>
            <a:spLocks noGrp="1"/>
          </p:cNvSpPr>
          <p:nvPr>
            <p:ph type="body" sz="half" idx="2"/>
          </p:nvPr>
        </p:nvSpPr>
        <p:spPr>
          <a:xfrm>
            <a:off x="5932598" y="16745598"/>
            <a:ext cx="18160365" cy="2511095"/>
          </a:xfrm>
        </p:spPr>
        <p:txBody>
          <a:bodyPr/>
          <a:lstStyle>
            <a:lvl1pPr marL="0" indent="0">
              <a:buNone/>
              <a:defRPr sz="4500"/>
            </a:lvl1pPr>
            <a:lvl2pPr marL="1476070" indent="0">
              <a:buNone/>
              <a:defRPr sz="3900"/>
            </a:lvl2pPr>
            <a:lvl3pPr marL="2952140" indent="0">
              <a:buNone/>
              <a:defRPr sz="3200"/>
            </a:lvl3pPr>
            <a:lvl4pPr marL="4428211" indent="0">
              <a:buNone/>
              <a:defRPr sz="2900"/>
            </a:lvl4pPr>
            <a:lvl5pPr marL="5904281" indent="0">
              <a:buNone/>
              <a:defRPr sz="2900"/>
            </a:lvl5pPr>
            <a:lvl6pPr marL="7380351" indent="0">
              <a:buNone/>
              <a:defRPr sz="2900"/>
            </a:lvl6pPr>
            <a:lvl7pPr marL="8856421" indent="0">
              <a:buNone/>
              <a:defRPr sz="2900"/>
            </a:lvl7pPr>
            <a:lvl8pPr marL="10332491" indent="0">
              <a:buNone/>
              <a:defRPr sz="2900"/>
            </a:lvl8pPr>
            <a:lvl9pPr marL="11808562"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FB6D2-6AFE-2C45-B6FA-0CEBCABEE343}" type="datetimeFigureOut">
              <a:rPr lang="en-US" smtClean="0"/>
              <a:pPr/>
              <a:t>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4D4D-3C37-3E4A-86EA-922ABBBE3D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856845"/>
            <a:ext cx="27240548" cy="3566054"/>
          </a:xfrm>
          <a:prstGeom prst="rect">
            <a:avLst/>
          </a:prstGeom>
        </p:spPr>
        <p:txBody>
          <a:bodyPr vert="horz" lIns="295214" tIns="147607" rIns="295214" bIns="14760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364" y="4992478"/>
            <a:ext cx="27240548" cy="14120585"/>
          </a:xfrm>
          <a:prstGeom prst="rect">
            <a:avLst/>
          </a:prstGeom>
        </p:spPr>
        <p:txBody>
          <a:bodyPr vert="horz" lIns="295214" tIns="147607" rIns="295214" bIns="1476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364" y="19831225"/>
            <a:ext cx="7062364" cy="1139156"/>
          </a:xfrm>
          <a:prstGeom prst="rect">
            <a:avLst/>
          </a:prstGeom>
        </p:spPr>
        <p:txBody>
          <a:bodyPr vert="horz" lIns="295214" tIns="147607" rIns="295214" bIns="147607" rtlCol="0" anchor="ctr"/>
          <a:lstStyle>
            <a:lvl1pPr algn="l">
              <a:defRPr sz="3900">
                <a:solidFill>
                  <a:schemeClr val="tx1">
                    <a:tint val="75000"/>
                  </a:schemeClr>
                </a:solidFill>
              </a:defRPr>
            </a:lvl1pPr>
          </a:lstStyle>
          <a:p>
            <a:fld id="{A6FFB6D2-6AFE-2C45-B6FA-0CEBCABEE343}" type="datetimeFigureOut">
              <a:rPr lang="en-US" smtClean="0"/>
              <a:pPr/>
              <a:t>2/9/10</a:t>
            </a:fld>
            <a:endParaRPr lang="en-US"/>
          </a:p>
        </p:txBody>
      </p:sp>
      <p:sp>
        <p:nvSpPr>
          <p:cNvPr id="5" name="Footer Placeholder 4"/>
          <p:cNvSpPr>
            <a:spLocks noGrp="1"/>
          </p:cNvSpPr>
          <p:nvPr>
            <p:ph type="ftr" sz="quarter" idx="3"/>
          </p:nvPr>
        </p:nvSpPr>
        <p:spPr>
          <a:xfrm>
            <a:off x="10341320" y="19831225"/>
            <a:ext cx="9584637" cy="1139156"/>
          </a:xfrm>
          <a:prstGeom prst="rect">
            <a:avLst/>
          </a:prstGeom>
        </p:spPr>
        <p:txBody>
          <a:bodyPr vert="horz" lIns="295214" tIns="147607" rIns="295214" bIns="147607"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19831225"/>
            <a:ext cx="7062364" cy="1139156"/>
          </a:xfrm>
          <a:prstGeom prst="rect">
            <a:avLst/>
          </a:prstGeom>
        </p:spPr>
        <p:txBody>
          <a:bodyPr vert="horz" lIns="295214" tIns="147607" rIns="295214" bIns="147607" rtlCol="0" anchor="ctr"/>
          <a:lstStyle>
            <a:lvl1pPr algn="r">
              <a:defRPr sz="3900">
                <a:solidFill>
                  <a:schemeClr val="tx1">
                    <a:tint val="75000"/>
                  </a:schemeClr>
                </a:solidFill>
              </a:defRPr>
            </a:lvl1pPr>
          </a:lstStyle>
          <a:p>
            <a:fld id="{F1EE4D4D-3C37-3E4A-86EA-922ABBBE3D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1476070" rtl="0" eaLnBrk="1" latinLnBrk="0" hangingPunct="1">
        <a:spcBef>
          <a:spcPct val="0"/>
        </a:spcBef>
        <a:buNone/>
        <a:defRPr sz="14200" kern="1200">
          <a:solidFill>
            <a:schemeClr val="tx1"/>
          </a:solidFill>
          <a:latin typeface="+mj-lt"/>
          <a:ea typeface="+mj-ea"/>
          <a:cs typeface="+mj-cs"/>
        </a:defRPr>
      </a:lvl1pPr>
    </p:titleStyle>
    <p:bodyStyle>
      <a:lvl1pPr marL="1107053" indent="-1107053" algn="l" defTabSz="1476070" rtl="0" eaLnBrk="1" latinLnBrk="0" hangingPunct="1">
        <a:spcBef>
          <a:spcPct val="20000"/>
        </a:spcBef>
        <a:buFont typeface="Arial"/>
        <a:buChar char="•"/>
        <a:defRPr sz="10300" kern="1200">
          <a:solidFill>
            <a:schemeClr val="tx1"/>
          </a:solidFill>
          <a:latin typeface="+mn-lt"/>
          <a:ea typeface="+mn-ea"/>
          <a:cs typeface="+mn-cs"/>
        </a:defRPr>
      </a:lvl1pPr>
      <a:lvl2pPr marL="2398614" indent="-922544" algn="l" defTabSz="1476070" rtl="0" eaLnBrk="1" latinLnBrk="0" hangingPunct="1">
        <a:spcBef>
          <a:spcPct val="20000"/>
        </a:spcBef>
        <a:buFont typeface="Arial"/>
        <a:buChar char="–"/>
        <a:defRPr sz="9000" kern="1200">
          <a:solidFill>
            <a:schemeClr val="tx1"/>
          </a:solidFill>
          <a:latin typeface="+mn-lt"/>
          <a:ea typeface="+mn-ea"/>
          <a:cs typeface="+mn-cs"/>
        </a:defRPr>
      </a:lvl2pPr>
      <a:lvl3pPr marL="3690176" indent="-738035" algn="l" defTabSz="1476070" rtl="0" eaLnBrk="1" latinLnBrk="0" hangingPunct="1">
        <a:spcBef>
          <a:spcPct val="20000"/>
        </a:spcBef>
        <a:buFont typeface="Arial"/>
        <a:buChar char="•"/>
        <a:defRPr sz="7700" kern="1200">
          <a:solidFill>
            <a:schemeClr val="tx1"/>
          </a:solidFill>
          <a:latin typeface="+mn-lt"/>
          <a:ea typeface="+mn-ea"/>
          <a:cs typeface="+mn-cs"/>
        </a:defRPr>
      </a:lvl3pPr>
      <a:lvl4pPr marL="5166246" indent="-738035" algn="l" defTabSz="1476070" rtl="0" eaLnBrk="1" latinLnBrk="0" hangingPunct="1">
        <a:spcBef>
          <a:spcPct val="20000"/>
        </a:spcBef>
        <a:buFont typeface="Arial"/>
        <a:buChar char="–"/>
        <a:defRPr sz="6500" kern="1200">
          <a:solidFill>
            <a:schemeClr val="tx1"/>
          </a:solidFill>
          <a:latin typeface="+mn-lt"/>
          <a:ea typeface="+mn-ea"/>
          <a:cs typeface="+mn-cs"/>
        </a:defRPr>
      </a:lvl4pPr>
      <a:lvl5pPr marL="6642316" indent="-738035" algn="l" defTabSz="1476070" rtl="0" eaLnBrk="1" latinLnBrk="0" hangingPunct="1">
        <a:spcBef>
          <a:spcPct val="20000"/>
        </a:spcBef>
        <a:buFont typeface="Arial"/>
        <a:buChar char="»"/>
        <a:defRPr sz="6500" kern="1200">
          <a:solidFill>
            <a:schemeClr val="tx1"/>
          </a:solidFill>
          <a:latin typeface="+mn-lt"/>
          <a:ea typeface="+mn-ea"/>
          <a:cs typeface="+mn-cs"/>
        </a:defRPr>
      </a:lvl5pPr>
      <a:lvl6pPr marL="8118386" indent="-738035" algn="l" defTabSz="1476070" rtl="0" eaLnBrk="1" latinLnBrk="0" hangingPunct="1">
        <a:spcBef>
          <a:spcPct val="20000"/>
        </a:spcBef>
        <a:buFont typeface="Arial"/>
        <a:buChar char="•"/>
        <a:defRPr sz="6500" kern="1200">
          <a:solidFill>
            <a:schemeClr val="tx1"/>
          </a:solidFill>
          <a:latin typeface="+mn-lt"/>
          <a:ea typeface="+mn-ea"/>
          <a:cs typeface="+mn-cs"/>
        </a:defRPr>
      </a:lvl6pPr>
      <a:lvl7pPr marL="9594456" indent="-738035" algn="l" defTabSz="1476070" rtl="0" eaLnBrk="1" latinLnBrk="0" hangingPunct="1">
        <a:spcBef>
          <a:spcPct val="20000"/>
        </a:spcBef>
        <a:buFont typeface="Arial"/>
        <a:buChar char="•"/>
        <a:defRPr sz="6500" kern="1200">
          <a:solidFill>
            <a:schemeClr val="tx1"/>
          </a:solidFill>
          <a:latin typeface="+mn-lt"/>
          <a:ea typeface="+mn-ea"/>
          <a:cs typeface="+mn-cs"/>
        </a:defRPr>
      </a:lvl7pPr>
      <a:lvl8pPr marL="11070527" indent="-738035" algn="l" defTabSz="1476070" rtl="0" eaLnBrk="1" latinLnBrk="0" hangingPunct="1">
        <a:spcBef>
          <a:spcPct val="20000"/>
        </a:spcBef>
        <a:buFont typeface="Arial"/>
        <a:buChar char="•"/>
        <a:defRPr sz="6500" kern="1200">
          <a:solidFill>
            <a:schemeClr val="tx1"/>
          </a:solidFill>
          <a:latin typeface="+mn-lt"/>
          <a:ea typeface="+mn-ea"/>
          <a:cs typeface="+mn-cs"/>
        </a:defRPr>
      </a:lvl8pPr>
      <a:lvl9pPr marL="12546597" indent="-738035" algn="l" defTabSz="1476070"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6070" rtl="0" eaLnBrk="1" latinLnBrk="0" hangingPunct="1">
        <a:defRPr sz="5800" kern="1200">
          <a:solidFill>
            <a:schemeClr val="tx1"/>
          </a:solidFill>
          <a:latin typeface="+mn-lt"/>
          <a:ea typeface="+mn-ea"/>
          <a:cs typeface="+mn-cs"/>
        </a:defRPr>
      </a:lvl1pPr>
      <a:lvl2pPr marL="1476070" algn="l" defTabSz="1476070" rtl="0" eaLnBrk="1" latinLnBrk="0" hangingPunct="1">
        <a:defRPr sz="5800" kern="1200">
          <a:solidFill>
            <a:schemeClr val="tx1"/>
          </a:solidFill>
          <a:latin typeface="+mn-lt"/>
          <a:ea typeface="+mn-ea"/>
          <a:cs typeface="+mn-cs"/>
        </a:defRPr>
      </a:lvl2pPr>
      <a:lvl3pPr marL="2952140" algn="l" defTabSz="1476070" rtl="0" eaLnBrk="1" latinLnBrk="0" hangingPunct="1">
        <a:defRPr sz="5800" kern="1200">
          <a:solidFill>
            <a:schemeClr val="tx1"/>
          </a:solidFill>
          <a:latin typeface="+mn-lt"/>
          <a:ea typeface="+mn-ea"/>
          <a:cs typeface="+mn-cs"/>
        </a:defRPr>
      </a:lvl3pPr>
      <a:lvl4pPr marL="4428211" algn="l" defTabSz="1476070" rtl="0" eaLnBrk="1" latinLnBrk="0" hangingPunct="1">
        <a:defRPr sz="5800" kern="1200">
          <a:solidFill>
            <a:schemeClr val="tx1"/>
          </a:solidFill>
          <a:latin typeface="+mn-lt"/>
          <a:ea typeface="+mn-ea"/>
          <a:cs typeface="+mn-cs"/>
        </a:defRPr>
      </a:lvl4pPr>
      <a:lvl5pPr marL="5904281" algn="l" defTabSz="1476070" rtl="0" eaLnBrk="1" latinLnBrk="0" hangingPunct="1">
        <a:defRPr sz="5800" kern="1200">
          <a:solidFill>
            <a:schemeClr val="tx1"/>
          </a:solidFill>
          <a:latin typeface="+mn-lt"/>
          <a:ea typeface="+mn-ea"/>
          <a:cs typeface="+mn-cs"/>
        </a:defRPr>
      </a:lvl5pPr>
      <a:lvl6pPr marL="7380351" algn="l" defTabSz="1476070" rtl="0" eaLnBrk="1" latinLnBrk="0" hangingPunct="1">
        <a:defRPr sz="5800" kern="1200">
          <a:solidFill>
            <a:schemeClr val="tx1"/>
          </a:solidFill>
          <a:latin typeface="+mn-lt"/>
          <a:ea typeface="+mn-ea"/>
          <a:cs typeface="+mn-cs"/>
        </a:defRPr>
      </a:lvl6pPr>
      <a:lvl7pPr marL="8856421" algn="l" defTabSz="1476070" rtl="0" eaLnBrk="1" latinLnBrk="0" hangingPunct="1">
        <a:defRPr sz="5800" kern="1200">
          <a:solidFill>
            <a:schemeClr val="tx1"/>
          </a:solidFill>
          <a:latin typeface="+mn-lt"/>
          <a:ea typeface="+mn-ea"/>
          <a:cs typeface="+mn-cs"/>
        </a:defRPr>
      </a:lvl7pPr>
      <a:lvl8pPr marL="10332491" algn="l" defTabSz="1476070" rtl="0" eaLnBrk="1" latinLnBrk="0" hangingPunct="1">
        <a:defRPr sz="5800" kern="1200">
          <a:solidFill>
            <a:schemeClr val="tx1"/>
          </a:solidFill>
          <a:latin typeface="+mn-lt"/>
          <a:ea typeface="+mn-ea"/>
          <a:cs typeface="+mn-cs"/>
        </a:defRPr>
      </a:lvl8pPr>
      <a:lvl9pPr marL="11808562" algn="l" defTabSz="147607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chart" Target="../charts/chart1.xm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Rectangle 26"/>
          <p:cNvSpPr/>
          <p:nvPr/>
        </p:nvSpPr>
        <p:spPr>
          <a:xfrm>
            <a:off x="20696237" y="3687762"/>
            <a:ext cx="8629650" cy="15925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112837" y="3687762"/>
            <a:ext cx="8534400" cy="159257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4" name="Text Box 12"/>
          <p:cNvSpPr txBox="1">
            <a:spLocks noChangeArrowheads="1"/>
          </p:cNvSpPr>
          <p:nvPr/>
        </p:nvSpPr>
        <p:spPr bwMode="auto">
          <a:xfrm>
            <a:off x="4922837" y="6354762"/>
            <a:ext cx="4139111" cy="4648200"/>
          </a:xfrm>
          <a:prstGeom prst="rect">
            <a:avLst/>
          </a:prstGeom>
          <a:solidFill>
            <a:srgbClr val="D8D8D8"/>
          </a:solid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mbria" pitchFamily="-65" charset="0"/>
                <a:ea typeface="Times New Roman" pitchFamily="-65" charset="0"/>
              </a:rPr>
              <a:t>Phases of Web Usage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mbria" pitchFamily="-65" charset="0"/>
                <a:ea typeface="Times New Roman" pitchFamily="-65" charset="0"/>
              </a:rPr>
              <a:t>From its earliest days, the web supported read/write functionality. That is, it enabled users to edit or tag web pages in the browser.  Editing features were little used and were subsequently removed from successive browsers.  Thus, for the first several years, the web was primarily used as an idea space for one-direction publication.  It was predominantly a </a:t>
            </a:r>
            <a:r>
              <a:rPr kumimoji="0" lang="en-US" sz="1200" b="1" i="1" u="none" strike="noStrike" cap="none" normalizeH="0" baseline="0" dirty="0">
                <a:ln>
                  <a:noFill/>
                </a:ln>
                <a:solidFill>
                  <a:schemeClr val="tx1"/>
                </a:solidFill>
                <a:effectLst/>
                <a:latin typeface="Cambria" pitchFamily="-65" charset="0"/>
                <a:ea typeface="Times New Roman" pitchFamily="-65" charset="0"/>
              </a:rPr>
              <a:t>read only web</a:t>
            </a:r>
            <a:r>
              <a:rPr kumimoji="0" lang="en-US" sz="1200" b="0" i="0" u="none" strike="noStrike" cap="none" normalizeH="0" baseline="0" dirty="0">
                <a:ln>
                  <a:noFill/>
                </a:ln>
                <a:solidFill>
                  <a:schemeClr val="tx1"/>
                </a:solidFill>
                <a:effectLst/>
                <a:latin typeface="Times New Roman" pitchFamily="-65" charset="0"/>
                <a:ea typeface="Times New Roman" pitchFamily="-65" charset="0"/>
              </a:rPr>
              <a:t>.</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mbria" pitchFamily="-65" charset="0"/>
                <a:ea typeface="Times New Roman" pitchFamily="-65" charset="0"/>
              </a:rPr>
              <a:t>With the release of Java, JavaScript, and other browser-centric languages and tools in the mid-90s, broad bidirectional communication became facile and pervasive, helping to launch a multitude of web applications and fostering the dot-com boom. This was the </a:t>
            </a:r>
            <a:r>
              <a:rPr kumimoji="0" lang="en-US" sz="1200" b="1" i="1" u="none" strike="noStrike" cap="none" normalizeH="0" baseline="0" dirty="0">
                <a:ln>
                  <a:noFill/>
                </a:ln>
                <a:solidFill>
                  <a:schemeClr val="tx1"/>
                </a:solidFill>
                <a:effectLst/>
                <a:latin typeface="Cambria" pitchFamily="-65" charset="0"/>
                <a:ea typeface="Times New Roman" pitchFamily="-65" charset="0"/>
              </a:rPr>
              <a:t>read/write web</a:t>
            </a:r>
            <a:r>
              <a:rPr kumimoji="0" lang="en-US" sz="1200" b="0" i="0" u="none" strike="noStrike" cap="none" normalizeH="0" baseline="0" dirty="0">
                <a:ln>
                  <a:noFill/>
                </a:ln>
                <a:solidFill>
                  <a:schemeClr val="tx1"/>
                </a:solidFill>
                <a:effectLst/>
                <a:latin typeface="Times New Roman" pitchFamily="-65" charset="0"/>
                <a:ea typeface="Times New Roman" pitchFamily="-65" charset="0"/>
              </a:rPr>
              <a:t>.</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mbria" pitchFamily="-65" charset="0"/>
                <a:ea typeface="Times New Roman" pitchFamily="-65" charset="0"/>
              </a:rPr>
              <a:t> Still later, with the introduction of weblogs, wikis, social tagging, media sharing, social networking, and similar web applications which offered capabilities for creating and advancing online social relationships of various sorts, the </a:t>
            </a:r>
            <a:r>
              <a:rPr kumimoji="0" lang="en-US" sz="1200" b="1" i="1" u="none" strike="noStrike" cap="none" normalizeH="0" baseline="0" dirty="0">
                <a:ln>
                  <a:noFill/>
                </a:ln>
                <a:solidFill>
                  <a:schemeClr val="tx1"/>
                </a:solidFill>
                <a:effectLst/>
                <a:latin typeface="Cambria" pitchFamily="-65" charset="0"/>
                <a:ea typeface="Times New Roman" pitchFamily="-65" charset="0"/>
              </a:rPr>
              <a:t>social web</a:t>
            </a:r>
            <a:r>
              <a:rPr kumimoji="0" lang="en-US" sz="1200" b="0" i="0" u="none" strike="noStrike" cap="none" normalizeH="0" baseline="0" dirty="0">
                <a:ln>
                  <a:noFill/>
                </a:ln>
                <a:solidFill>
                  <a:schemeClr val="tx1"/>
                </a:solidFill>
                <a:effectLst/>
                <a:latin typeface="Cambria" pitchFamily="-65" charset="0"/>
                <a:ea typeface="Times New Roman" pitchFamily="-65" charset="0"/>
              </a:rPr>
              <a:t> was born.</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mbria" pitchFamily="-65" charset="0"/>
                <a:ea typeface="Times New Roman" pitchFamily="-65" charset="0"/>
              </a:rPr>
              <a:t>Although </a:t>
            </a:r>
            <a:r>
              <a:rPr kumimoji="0" lang="en-US" sz="1200" b="0" i="0" u="none" strike="noStrike" cap="none" normalizeH="0" baseline="0" dirty="0" smtClean="0">
                <a:ln>
                  <a:noFill/>
                </a:ln>
                <a:solidFill>
                  <a:schemeClr val="tx1"/>
                </a:solidFill>
                <a:effectLst/>
                <a:latin typeface="Cambria" pitchFamily="-65" charset="0"/>
                <a:ea typeface="Times New Roman" pitchFamily="-65" charset="0"/>
              </a:rPr>
              <a:t>this chart</a:t>
            </a:r>
            <a:r>
              <a:rPr lang="en-US" sz="1200" dirty="0" smtClean="0">
                <a:latin typeface="Cambria" pitchFamily="-65" charset="0"/>
                <a:ea typeface="Times New Roman" pitchFamily="-65" charset="0"/>
              </a:rPr>
              <a:t> </a:t>
            </a:r>
            <a:r>
              <a:rPr kumimoji="0" lang="en-US" sz="1200" b="0" i="0" u="none" strike="noStrike" cap="none" normalizeH="0" baseline="0" dirty="0" smtClean="0">
                <a:ln>
                  <a:noFill/>
                </a:ln>
                <a:solidFill>
                  <a:schemeClr val="tx1"/>
                </a:solidFill>
                <a:effectLst/>
                <a:latin typeface="Cambria" pitchFamily="-65" charset="0"/>
                <a:ea typeface="Times New Roman" pitchFamily="-65" charset="0"/>
              </a:rPr>
              <a:t>appears </a:t>
            </a:r>
            <a:r>
              <a:rPr kumimoji="0" lang="en-US" sz="1200" b="0" i="0" u="none" strike="noStrike" cap="none" normalizeH="0" baseline="0" dirty="0">
                <a:ln>
                  <a:noFill/>
                </a:ln>
                <a:solidFill>
                  <a:schemeClr val="tx1"/>
                </a:solidFill>
                <a:effectLst/>
                <a:latin typeface="Cambria" pitchFamily="-65" charset="0"/>
                <a:ea typeface="Times New Roman" pitchFamily="-65" charset="0"/>
              </a:rPr>
              <a:t>to delineate fixed times for the beginnings and endings of these usage phases, these may nonetheless be considered fair approximations. </a:t>
            </a:r>
          </a:p>
        </p:txBody>
      </p:sp>
      <p:graphicFrame>
        <p:nvGraphicFramePr>
          <p:cNvPr id="3081" name="Object 9"/>
          <p:cNvGraphicFramePr>
            <a:graphicFrameLocks noChangeAspect="1"/>
          </p:cNvGraphicFramePr>
          <p:nvPr/>
        </p:nvGraphicFramePr>
        <p:xfrm>
          <a:off x="10714037" y="6354762"/>
          <a:ext cx="8763000" cy="13258799"/>
        </p:xfrm>
        <a:graphic>
          <a:graphicData uri="http://schemas.openxmlformats.org/presentationml/2006/ole">
            <p:oleObj spid="_x0000_s3081" r:id="rId3" imgW="11430000" imgH="18707100" progId="">
              <p:embed/>
            </p:oleObj>
          </a:graphicData>
        </a:graphic>
      </p:graphicFrame>
      <p:graphicFrame>
        <p:nvGraphicFramePr>
          <p:cNvPr id="23" name="C 4"/>
          <p:cNvGraphicFramePr/>
          <p:nvPr/>
        </p:nvGraphicFramePr>
        <p:xfrm>
          <a:off x="2789237" y="11236324"/>
          <a:ext cx="5257800" cy="4219956"/>
        </p:xfrm>
        <a:graphic>
          <a:graphicData uri="http://schemas.openxmlformats.org/drawingml/2006/chart">
            <c:chart xmlns:c="http://schemas.openxmlformats.org/drawingml/2006/chart" xmlns:r="http://schemas.openxmlformats.org/officeDocument/2006/relationships" r:id="rId4"/>
          </a:graphicData>
        </a:graphic>
      </p:graphicFrame>
      <p:sp>
        <p:nvSpPr>
          <p:cNvPr id="3082" name="Text Box 10"/>
          <p:cNvSpPr txBox="1">
            <a:spLocks noChangeArrowheads="1"/>
          </p:cNvSpPr>
          <p:nvPr/>
        </p:nvSpPr>
        <p:spPr bwMode="auto">
          <a:xfrm>
            <a:off x="1646237" y="6888162"/>
            <a:ext cx="3048000" cy="3124200"/>
          </a:xfrm>
          <a:prstGeom prst="rect">
            <a:avLst/>
          </a:prstGeom>
          <a:solidFill>
            <a:srgbClr val="D8D8D8"/>
          </a:solid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mbria" charset="0"/>
                <a:ea typeface="Times New Roman" charset="0"/>
              </a:rPr>
              <a:t>Social Software</a:t>
            </a:r>
            <a:endParaRPr kumimoji="0" lang="en-US" sz="1200" b="1"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chemeClr val="tx1"/>
                </a:solidFill>
                <a:effectLst/>
                <a:latin typeface="Cambria" charset="0"/>
                <a:ea typeface="Times New Roman" charset="0"/>
              </a:rPr>
              <a:t>Many older networked software applications such as email and Usenet offered social </a:t>
            </a:r>
            <a:r>
              <a:rPr kumimoji="0" lang="en-US" sz="1200" b="0" i="0" u="none" strike="noStrike" cap="none" normalizeH="0" baseline="0" dirty="0" smtClean="0">
                <a:ln>
                  <a:noFill/>
                </a:ln>
                <a:solidFill>
                  <a:schemeClr val="tx1"/>
                </a:solidFill>
                <a:effectLst/>
                <a:latin typeface="Cambria" charset="0"/>
                <a:ea typeface="Times New Roman" charset="0"/>
              </a:rPr>
              <a:t>functionality </a:t>
            </a:r>
            <a:r>
              <a:rPr kumimoji="0" lang="en-US" sz="1200" b="0" i="0" u="none" strike="noStrike" cap="none" normalizeH="0" baseline="0" dirty="0">
                <a:ln>
                  <a:noFill/>
                </a:ln>
                <a:solidFill>
                  <a:schemeClr val="tx1"/>
                </a:solidFill>
                <a:effectLst/>
                <a:latin typeface="Cambria" charset="0"/>
                <a:ea typeface="Times New Roman" charset="0"/>
              </a:rPr>
              <a:t>but were not </a:t>
            </a:r>
            <a:r>
              <a:rPr kumimoji="0" lang="en-US" sz="1200" b="0" i="0" u="none" strike="noStrike" cap="none" normalizeH="0" baseline="0" dirty="0" smtClean="0">
                <a:ln>
                  <a:noFill/>
                </a:ln>
                <a:solidFill>
                  <a:schemeClr val="tx1"/>
                </a:solidFill>
                <a:effectLst/>
                <a:latin typeface="Cambria" charset="0"/>
                <a:ea typeface="Times New Roman" charset="0"/>
              </a:rPr>
              <a:t>necessarily </a:t>
            </a:r>
            <a:r>
              <a:rPr kumimoji="0" lang="en-US" sz="1200" b="0" i="0" u="none" strike="noStrike" cap="none" normalizeH="0" baseline="0" dirty="0">
                <a:ln>
                  <a:noFill/>
                </a:ln>
                <a:solidFill>
                  <a:schemeClr val="tx1"/>
                </a:solidFill>
                <a:effectLst/>
                <a:latin typeface="Cambria" charset="0"/>
                <a:ea typeface="Times New Roman" charset="0"/>
              </a:rPr>
              <a:t>regarded as </a:t>
            </a:r>
            <a:r>
              <a:rPr kumimoji="0" lang="en-US" sz="1200" b="0" i="0" u="none" strike="noStrike" cap="none" normalizeH="0" baseline="0" dirty="0" smtClean="0">
                <a:ln>
                  <a:noFill/>
                </a:ln>
                <a:solidFill>
                  <a:schemeClr val="tx1"/>
                </a:solidFill>
                <a:effectLst/>
                <a:latin typeface="Cambria" charset="0"/>
                <a:ea typeface="Times New Roman" charset="0"/>
              </a:rPr>
              <a:t>intentionally </a:t>
            </a:r>
            <a:r>
              <a:rPr kumimoji="0" lang="en-US" sz="1200" b="0" i="0" u="none" strike="noStrike" cap="none" normalizeH="0" baseline="0" dirty="0">
                <a:ln>
                  <a:noFill/>
                </a:ln>
                <a:solidFill>
                  <a:schemeClr val="tx1"/>
                </a:solidFill>
                <a:effectLst/>
                <a:latin typeface="Cambria" charset="0"/>
                <a:ea typeface="Times New Roman" charset="0"/>
              </a:rPr>
              <a:t>social in nature.  More recently, with the advent of collaborative software such as blogs and wikis, applications became understood as social when they offered “community formation” capabilities.  In broad terms, people form online communities by combining one-to-one (e.g., email and instant messaging), one-to-many (Web pages and blogs), and many-to-many (wikis) communication </a:t>
            </a:r>
            <a:r>
              <a:rPr kumimoji="0" lang="en-US" sz="1200" b="0" i="0" u="none" strike="noStrike" cap="none" normalizeH="0" baseline="0" dirty="0" smtClean="0">
                <a:ln>
                  <a:noFill/>
                </a:ln>
                <a:solidFill>
                  <a:schemeClr val="tx1"/>
                </a:solidFill>
                <a:effectLst/>
                <a:latin typeface="Cambria" charset="0"/>
                <a:ea typeface="Times New Roman" charset="0"/>
              </a:rPr>
              <a:t>modes.  </a:t>
            </a:r>
            <a:endParaRPr kumimoji="0" lang="en-US" sz="12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a:ln>
                <a:noFill/>
              </a:ln>
              <a:solidFill>
                <a:schemeClr val="tx1"/>
              </a:solidFill>
              <a:effectLst/>
              <a:latin typeface="Cambria" charset="0"/>
              <a:ea typeface="Times New Roman" charset="0"/>
            </a:endParaRPr>
          </a:p>
        </p:txBody>
      </p:sp>
      <p:pic>
        <p:nvPicPr>
          <p:cNvPr id="11" name="Picture 10"/>
          <p:cNvPicPr>
            <a:picLocks noChangeAspect="1"/>
          </p:cNvPicPr>
          <p:nvPr/>
        </p:nvPicPr>
        <p:blipFill>
          <a:blip r:embed="rId5"/>
          <a:stretch>
            <a:fillRect/>
          </a:stretch>
        </p:blipFill>
        <p:spPr>
          <a:xfrm>
            <a:off x="24582437" y="944562"/>
            <a:ext cx="4743450" cy="1886143"/>
          </a:xfrm>
          <a:prstGeom prst="rect">
            <a:avLst/>
          </a:prstGeom>
        </p:spPr>
      </p:pic>
      <p:sp>
        <p:nvSpPr>
          <p:cNvPr id="12" name="TextBox 11"/>
          <p:cNvSpPr txBox="1"/>
          <p:nvPr/>
        </p:nvSpPr>
        <p:spPr>
          <a:xfrm>
            <a:off x="1112837" y="944562"/>
            <a:ext cx="14706600" cy="984885"/>
          </a:xfrm>
          <a:prstGeom prst="rect">
            <a:avLst/>
          </a:prstGeom>
          <a:noFill/>
        </p:spPr>
        <p:txBody>
          <a:bodyPr wrap="square" rtlCol="0">
            <a:spAutoFit/>
          </a:bodyPr>
          <a:lstStyle/>
          <a:p>
            <a:r>
              <a:rPr lang="en-US" dirty="0" smtClean="0"/>
              <a:t>What are the </a:t>
            </a:r>
            <a:r>
              <a:rPr lang="en-US" i="1" dirty="0" smtClean="0"/>
              <a:t>actual </a:t>
            </a:r>
            <a:r>
              <a:rPr lang="en-US" dirty="0" smtClean="0"/>
              <a:t>effects of Enterprise 2.0? </a:t>
            </a:r>
            <a:endParaRPr lang="en-US" dirty="0"/>
          </a:p>
        </p:txBody>
      </p:sp>
      <p:cxnSp>
        <p:nvCxnSpPr>
          <p:cNvPr id="14" name="Straight Connector 13"/>
          <p:cNvCxnSpPr/>
          <p:nvPr/>
        </p:nvCxnSpPr>
        <p:spPr>
          <a:xfrm>
            <a:off x="1112837" y="1929447"/>
            <a:ext cx="2052689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12837" y="1999708"/>
            <a:ext cx="18516600" cy="769441"/>
          </a:xfrm>
          <a:prstGeom prst="rect">
            <a:avLst/>
          </a:prstGeom>
          <a:noFill/>
        </p:spPr>
        <p:txBody>
          <a:bodyPr wrap="square" rtlCol="0">
            <a:spAutoFit/>
          </a:bodyPr>
          <a:lstStyle/>
          <a:p>
            <a:r>
              <a:rPr lang="en-US" sz="4400" dirty="0" smtClean="0"/>
              <a:t>Enterprise 2.0 defined: IP-enabled social software used in organizational settings.</a:t>
            </a:r>
            <a:endParaRPr lang="en-US" sz="4400" dirty="0"/>
          </a:p>
        </p:txBody>
      </p:sp>
      <p:pic>
        <p:nvPicPr>
          <p:cNvPr id="18" name="Picture 17"/>
          <p:cNvPicPr>
            <a:picLocks noChangeAspect="1"/>
          </p:cNvPicPr>
          <p:nvPr/>
        </p:nvPicPr>
        <p:blipFill>
          <a:blip r:embed="rId6">
            <a:alphaModFix/>
            <a:lum/>
          </a:blip>
          <a:stretch>
            <a:fillRect/>
          </a:stretch>
        </p:blipFill>
        <p:spPr>
          <a:xfrm>
            <a:off x="23806740" y="11536362"/>
            <a:ext cx="3593021" cy="3919918"/>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p:cNvPicPr>
            <a:picLocks noChangeAspect="1"/>
          </p:cNvPicPr>
          <p:nvPr/>
        </p:nvPicPr>
        <p:blipFill>
          <a:blip r:embed="rId7"/>
          <a:stretch>
            <a:fillRect/>
          </a:stretch>
        </p:blipFill>
        <p:spPr>
          <a:xfrm>
            <a:off x="21104396" y="7604511"/>
            <a:ext cx="3563754" cy="3398451"/>
          </a:xfrm>
          <a:prstGeom prst="rect">
            <a:avLst/>
          </a:prstGeom>
        </p:spPr>
      </p:pic>
      <p:pic>
        <p:nvPicPr>
          <p:cNvPr id="20" name="Picture 19"/>
          <p:cNvPicPr>
            <a:picLocks noChangeAspect="1"/>
          </p:cNvPicPr>
          <p:nvPr/>
        </p:nvPicPr>
        <p:blipFill>
          <a:blip r:embed="rId8"/>
          <a:stretch>
            <a:fillRect/>
          </a:stretch>
        </p:blipFill>
        <p:spPr>
          <a:xfrm>
            <a:off x="24967272" y="6521449"/>
            <a:ext cx="3632200" cy="4714875"/>
          </a:xfrm>
          <a:prstGeom prst="rect">
            <a:avLst/>
          </a:prstGeom>
        </p:spPr>
      </p:pic>
      <p:sp>
        <p:nvSpPr>
          <p:cNvPr id="22" name="TextBox 21"/>
          <p:cNvSpPr txBox="1"/>
          <p:nvPr/>
        </p:nvSpPr>
        <p:spPr>
          <a:xfrm>
            <a:off x="1646237" y="3920082"/>
            <a:ext cx="9067800" cy="769441"/>
          </a:xfrm>
          <a:prstGeom prst="rect">
            <a:avLst/>
          </a:prstGeom>
          <a:noFill/>
          <a:ln>
            <a:noFill/>
          </a:ln>
        </p:spPr>
        <p:txBody>
          <a:bodyPr wrap="square" rtlCol="0">
            <a:spAutoFit/>
          </a:bodyPr>
          <a:lstStyle/>
          <a:p>
            <a:r>
              <a:rPr lang="en-US" sz="4400" dirty="0" smtClean="0"/>
              <a:t>Origins of social software</a:t>
            </a:r>
            <a:endParaRPr lang="en-US" sz="4400" dirty="0"/>
          </a:p>
        </p:txBody>
      </p:sp>
      <p:sp>
        <p:nvSpPr>
          <p:cNvPr id="28" name="TextBox 27"/>
          <p:cNvSpPr txBox="1"/>
          <p:nvPr/>
        </p:nvSpPr>
        <p:spPr>
          <a:xfrm>
            <a:off x="21104396" y="3920082"/>
            <a:ext cx="4413287" cy="769441"/>
          </a:xfrm>
          <a:prstGeom prst="rect">
            <a:avLst/>
          </a:prstGeom>
          <a:noFill/>
        </p:spPr>
        <p:txBody>
          <a:bodyPr wrap="none" rtlCol="0">
            <a:spAutoFit/>
          </a:bodyPr>
          <a:lstStyle/>
          <a:p>
            <a:r>
              <a:rPr lang="en-US" sz="4400" dirty="0" smtClean="0"/>
              <a:t>Research methods</a:t>
            </a:r>
            <a:endParaRPr lang="en-US" sz="4400" dirty="0"/>
          </a:p>
        </p:txBody>
      </p:sp>
      <p:sp>
        <p:nvSpPr>
          <p:cNvPr id="29" name="TextBox 28"/>
          <p:cNvSpPr txBox="1"/>
          <p:nvPr/>
        </p:nvSpPr>
        <p:spPr>
          <a:xfrm>
            <a:off x="10794905" y="3920081"/>
            <a:ext cx="5557932" cy="769441"/>
          </a:xfrm>
          <a:prstGeom prst="rect">
            <a:avLst/>
          </a:prstGeom>
          <a:noFill/>
        </p:spPr>
        <p:txBody>
          <a:bodyPr wrap="none" rtlCol="0">
            <a:spAutoFit/>
          </a:bodyPr>
          <a:lstStyle/>
          <a:p>
            <a:r>
              <a:rPr lang="en-US" sz="4400" dirty="0" smtClean="0"/>
              <a:t>Enterprise 2.0 Typology</a:t>
            </a:r>
            <a:endParaRPr lang="en-US" sz="4400" dirty="0"/>
          </a:p>
        </p:txBody>
      </p:sp>
      <p:sp>
        <p:nvSpPr>
          <p:cNvPr id="30" name="TextBox 29"/>
          <p:cNvSpPr txBox="1"/>
          <p:nvPr/>
        </p:nvSpPr>
        <p:spPr>
          <a:xfrm>
            <a:off x="2201068" y="4689522"/>
            <a:ext cx="6860880" cy="1446550"/>
          </a:xfrm>
          <a:prstGeom prst="rect">
            <a:avLst/>
          </a:prstGeom>
          <a:noFill/>
        </p:spPr>
        <p:txBody>
          <a:bodyPr wrap="square" rtlCol="0">
            <a:spAutoFit/>
          </a:bodyPr>
          <a:lstStyle/>
          <a:p>
            <a:pPr algn="just"/>
            <a:r>
              <a:rPr lang="en-US" sz="2200" dirty="0" smtClean="0"/>
              <a:t>In recent years an Internet explosion of new technologies has led to to many new applications of ever-increasing social and technical complexity and sophistication.  This has led to the development of Enterprise 2.0.   </a:t>
            </a:r>
            <a:endParaRPr lang="en-US" sz="2200" dirty="0"/>
          </a:p>
        </p:txBody>
      </p:sp>
      <p:sp>
        <p:nvSpPr>
          <p:cNvPr id="31" name="TextBox 30"/>
          <p:cNvSpPr txBox="1"/>
          <p:nvPr/>
        </p:nvSpPr>
        <p:spPr>
          <a:xfrm>
            <a:off x="11476037" y="4689523"/>
            <a:ext cx="8077200" cy="1107996"/>
          </a:xfrm>
          <a:prstGeom prst="rect">
            <a:avLst/>
          </a:prstGeom>
          <a:noFill/>
        </p:spPr>
        <p:txBody>
          <a:bodyPr wrap="square" rtlCol="0">
            <a:spAutoFit/>
          </a:bodyPr>
          <a:lstStyle/>
          <a:p>
            <a:pPr algn="just"/>
            <a:r>
              <a:rPr lang="en-US" sz="2200" dirty="0" smtClean="0"/>
              <a:t>Numerous applications serve a broad range of use cases, employing various technologies and variable communication vectors.  Some examples of widely used applications and use cases follow:</a:t>
            </a:r>
            <a:endParaRPr lang="en-US" sz="2200" dirty="0"/>
          </a:p>
        </p:txBody>
      </p:sp>
      <p:sp>
        <p:nvSpPr>
          <p:cNvPr id="32" name="TextBox 31"/>
          <p:cNvSpPr txBox="1"/>
          <p:nvPr/>
        </p:nvSpPr>
        <p:spPr>
          <a:xfrm>
            <a:off x="21555868" y="4689522"/>
            <a:ext cx="7043604" cy="1446550"/>
          </a:xfrm>
          <a:prstGeom prst="rect">
            <a:avLst/>
          </a:prstGeom>
          <a:noFill/>
        </p:spPr>
        <p:txBody>
          <a:bodyPr wrap="square" rtlCol="0">
            <a:spAutoFit/>
          </a:bodyPr>
          <a:lstStyle/>
          <a:p>
            <a:pPr algn="just"/>
            <a:r>
              <a:rPr lang="en-US" sz="2200" dirty="0" smtClean="0"/>
              <a:t>This investigation will</a:t>
            </a:r>
            <a:r>
              <a:rPr lang="en-US" sz="2200" dirty="0" smtClean="0"/>
              <a:t> involve several case studies, making </a:t>
            </a:r>
            <a:r>
              <a:rPr lang="en-US" sz="2200" dirty="0" smtClean="0"/>
              <a:t>use of both qualitative and quantitative research methods, including longitudinal uses of surveys, semi-structured interviews, and social network analysis.</a:t>
            </a:r>
            <a:endParaRPr lang="en-US" sz="2200" dirty="0"/>
          </a:p>
        </p:txBody>
      </p:sp>
      <p:sp>
        <p:nvSpPr>
          <p:cNvPr id="34" name="Rectangle 33"/>
          <p:cNvSpPr/>
          <p:nvPr/>
        </p:nvSpPr>
        <p:spPr>
          <a:xfrm>
            <a:off x="21104396" y="15873749"/>
            <a:ext cx="4990218" cy="769441"/>
          </a:xfrm>
          <a:prstGeom prst="rect">
            <a:avLst/>
          </a:prstGeom>
        </p:spPr>
        <p:txBody>
          <a:bodyPr wrap="square">
            <a:spAutoFit/>
          </a:bodyPr>
          <a:lstStyle/>
          <a:p>
            <a:r>
              <a:rPr lang="en-US" sz="4400" dirty="0" smtClean="0"/>
              <a:t>Theoretic framework</a:t>
            </a:r>
            <a:endParaRPr lang="en-US" sz="4400" dirty="0"/>
          </a:p>
        </p:txBody>
      </p:sp>
      <p:sp>
        <p:nvSpPr>
          <p:cNvPr id="36" name="TextBox 35"/>
          <p:cNvSpPr txBox="1"/>
          <p:nvPr/>
        </p:nvSpPr>
        <p:spPr>
          <a:xfrm>
            <a:off x="1112837" y="20219441"/>
            <a:ext cx="7949111" cy="646331"/>
          </a:xfrm>
          <a:prstGeom prst="rect">
            <a:avLst/>
          </a:prstGeom>
          <a:noFill/>
        </p:spPr>
        <p:txBody>
          <a:bodyPr wrap="none" rtlCol="0">
            <a:spAutoFit/>
          </a:bodyPr>
          <a:lstStyle/>
          <a:p>
            <a:r>
              <a:rPr lang="en-US" sz="3600" dirty="0" smtClean="0"/>
              <a:t>Mark </a:t>
            </a:r>
            <a:r>
              <a:rPr lang="en-US" sz="3600" dirty="0" err="1" smtClean="0"/>
              <a:t>Schueler</a:t>
            </a:r>
            <a:r>
              <a:rPr lang="en-US" sz="3600" dirty="0" smtClean="0"/>
              <a:t> (mcs08r@ecs.soton.ac.uk) </a:t>
            </a:r>
            <a:endParaRPr lang="en-US" sz="3600" dirty="0"/>
          </a:p>
        </p:txBody>
      </p:sp>
      <p:sp>
        <p:nvSpPr>
          <p:cNvPr id="37" name="TextBox 36"/>
          <p:cNvSpPr txBox="1"/>
          <p:nvPr/>
        </p:nvSpPr>
        <p:spPr>
          <a:xfrm>
            <a:off x="1646237" y="15873749"/>
            <a:ext cx="6291481" cy="769441"/>
          </a:xfrm>
          <a:prstGeom prst="rect">
            <a:avLst/>
          </a:prstGeom>
          <a:noFill/>
        </p:spPr>
        <p:txBody>
          <a:bodyPr wrap="none" rtlCol="0">
            <a:spAutoFit/>
          </a:bodyPr>
          <a:lstStyle/>
          <a:p>
            <a:r>
              <a:rPr lang="en-US" sz="4400" dirty="0" smtClean="0"/>
              <a:t>The hype</a:t>
            </a:r>
            <a:r>
              <a:rPr lang="en-US" sz="4400" dirty="0" smtClean="0"/>
              <a:t> and </a:t>
            </a:r>
            <a:r>
              <a:rPr lang="en-US" sz="4400" dirty="0" smtClean="0"/>
              <a:t>the question </a:t>
            </a:r>
            <a:endParaRPr lang="en-US" sz="4400" dirty="0"/>
          </a:p>
        </p:txBody>
      </p:sp>
      <p:sp>
        <p:nvSpPr>
          <p:cNvPr id="39" name="TextBox 38"/>
          <p:cNvSpPr txBox="1"/>
          <p:nvPr/>
        </p:nvSpPr>
        <p:spPr>
          <a:xfrm>
            <a:off x="2201068" y="16643190"/>
            <a:ext cx="6303169" cy="2800766"/>
          </a:xfrm>
          <a:prstGeom prst="rect">
            <a:avLst/>
          </a:prstGeom>
          <a:noFill/>
        </p:spPr>
        <p:txBody>
          <a:bodyPr wrap="square" rtlCol="0">
            <a:spAutoFit/>
          </a:bodyPr>
          <a:lstStyle/>
          <a:p>
            <a:pPr algn="just"/>
            <a:r>
              <a:rPr lang="en-US" sz="2200" dirty="0" smtClean="0"/>
              <a:t>A large and growing volume of discussion and hype, primarily commercial in origin and evangelistic in intent, attends the domain.  Existing research reflects this focus and little has been undertaken to examine the social and organizational effects of uses of these tools.  So what are the actual effects of Enterprise 2.0?</a:t>
            </a:r>
          </a:p>
          <a:p>
            <a:pPr algn="just"/>
            <a:r>
              <a:rPr lang="en-US" sz="2200" dirty="0" smtClean="0"/>
              <a:t> </a:t>
            </a:r>
            <a:endParaRPr lang="en-US" sz="2200" dirty="0"/>
          </a:p>
        </p:txBody>
      </p:sp>
      <p:sp>
        <p:nvSpPr>
          <p:cNvPr id="40" name="TextBox 39"/>
          <p:cNvSpPr txBox="1"/>
          <p:nvPr/>
        </p:nvSpPr>
        <p:spPr>
          <a:xfrm>
            <a:off x="21639735" y="16643190"/>
            <a:ext cx="6524101" cy="2462212"/>
          </a:xfrm>
          <a:prstGeom prst="rect">
            <a:avLst/>
          </a:prstGeom>
          <a:noFill/>
        </p:spPr>
        <p:txBody>
          <a:bodyPr wrap="square" rtlCol="0">
            <a:spAutoFit/>
          </a:bodyPr>
          <a:lstStyle/>
          <a:p>
            <a:pPr algn="just"/>
            <a:r>
              <a:rPr lang="en-US" sz="2200" dirty="0" smtClean="0"/>
              <a:t>This investigation will rely on Organization Theory as well as Pierre Bourdieu’s concepts of field, capital, and habitus to provide key portions of its theoretic </a:t>
            </a:r>
            <a:r>
              <a:rPr lang="en-US" sz="2200" dirty="0" smtClean="0"/>
              <a:t>framework and to explain behavioral changes.  </a:t>
            </a:r>
            <a:r>
              <a:rPr lang="en-US" sz="2200" dirty="0" smtClean="0"/>
              <a:t>It will also involve Normalization Process Theory to provide insight into the contingent nature of Enterprise 2.0 uptake.  </a:t>
            </a:r>
            <a:endParaRPr lang="en-US" sz="2200" dirty="0"/>
          </a:p>
        </p:txBody>
      </p:sp>
      <p:pic>
        <p:nvPicPr>
          <p:cNvPr id="41" name="Picture 40"/>
          <p:cNvPicPr>
            <a:picLocks noChangeAspect="1"/>
          </p:cNvPicPr>
          <p:nvPr/>
        </p:nvPicPr>
        <p:blipFill>
          <a:blip r:embed="rId9"/>
          <a:stretch>
            <a:fillRect/>
          </a:stretch>
        </p:blipFill>
        <p:spPr>
          <a:xfrm>
            <a:off x="22438300" y="944562"/>
            <a:ext cx="1368440" cy="18245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4215</TotalTime>
  <Words>719</Words>
  <Application>Microsoft Macintosh PowerPoint</Application>
  <PresentationFormat>Custom</PresentationFormat>
  <Paragraphs>69</Paragraphs>
  <Slides>1</Slides>
  <Notes>0</Notes>
  <HiddenSlides>0</HiddenSlides>
  <MMClips>0</MMClips>
  <ScaleCrop>false</ScaleCrop>
  <HeadingPairs>
    <vt:vector size="6" baseType="variant">
      <vt:variant>
        <vt:lpstr>Design Template</vt:lpstr>
      </vt:variant>
      <vt:variant>
        <vt:i4>1</vt:i4>
      </vt:variant>
      <vt:variant>
        <vt:lpstr>Embedded OLE Servers</vt:lpstr>
      </vt:variant>
      <vt:variant>
        <vt:i4>0</vt:i4>
      </vt:variant>
      <vt:variant>
        <vt:lpstr>Slide Titles</vt:lpstr>
      </vt:variant>
      <vt:variant>
        <vt:i4>1</vt:i4>
      </vt:variant>
    </vt:vector>
  </HeadingPairs>
  <TitlesOfParts>
    <vt:vector size="2" baseType="lpstr">
      <vt:lpstr>Office Theme</vt:lpstr>
      <vt:lpstr>Slide 1</vt:lpstr>
    </vt:vector>
  </TitlesOfParts>
  <Company>IAM/ECS - 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Schueler</dc:creator>
  <cp:lastModifiedBy>Mark Schueler</cp:lastModifiedBy>
  <cp:revision>145</cp:revision>
  <cp:lastPrinted>2010-02-09T16:50:12Z</cp:lastPrinted>
  <dcterms:created xsi:type="dcterms:W3CDTF">2010-02-09T16:45:18Z</dcterms:created>
  <dcterms:modified xsi:type="dcterms:W3CDTF">2010-02-10T10:45:13Z</dcterms:modified>
</cp:coreProperties>
</file>