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545" autoAdjust="0"/>
  </p:normalViewPr>
  <p:slideViewPr>
    <p:cSldViewPr>
      <p:cViewPr>
        <p:scale>
          <a:sx n="50" d="100"/>
          <a:sy n="50" d="100"/>
        </p:scale>
        <p:origin x="-408" y="4680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904B8-5669-419F-A2FC-FC8DE123096B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70AB8-F163-4CCC-868D-594392E52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70AB8-F163-4CCC-868D-594392E52F9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014B9-21B0-4107-A40D-37B6078EEC38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1B190-B6BF-4A21-887B-7E4B49073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21386800" cy="3852783"/>
          </a:xfrm>
          <a:noFill/>
        </p:spPr>
        <p:txBody>
          <a:bodyPr>
            <a:normAutofit/>
          </a:bodyPr>
          <a:lstStyle/>
          <a:p>
            <a:r>
              <a:rPr lang="en-GB" sz="11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rbel" pitchFamily="34" charset="0"/>
              </a:rPr>
              <a:t>Why do we need Web Science?</a:t>
            </a:r>
            <a:endParaRPr lang="en-GB" sz="11000" b="1" dirty="0">
              <a:solidFill>
                <a:schemeClr val="accent5">
                  <a:lumMod val="20000"/>
                  <a:lumOff val="80000"/>
                </a:schemeClr>
              </a:solidFill>
              <a:latin typeface="Corbel" pitchFamily="34" charset="0"/>
            </a:endParaRPr>
          </a:p>
        </p:txBody>
      </p:sp>
      <p:pic>
        <p:nvPicPr>
          <p:cNvPr id="5" name="Picture 4" descr="electronics_computer_science_bla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51118" y="2781213"/>
            <a:ext cx="3424703" cy="1357322"/>
          </a:xfrm>
          <a:prstGeom prst="rect">
            <a:avLst/>
          </a:prstGeom>
        </p:spPr>
      </p:pic>
      <p:pic>
        <p:nvPicPr>
          <p:cNvPr id="7" name="Picture 6" descr="websc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22028" y="2781213"/>
            <a:ext cx="2643206" cy="13626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92410" y="2924089"/>
            <a:ext cx="6572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orbel" pitchFamily="34" charset="0"/>
              </a:rPr>
              <a:t>Evangelos  G. Lolos</a:t>
            </a:r>
            <a:endParaRPr lang="en-GB" sz="6000" dirty="0">
              <a:solidFill>
                <a:schemeClr val="accent4">
                  <a:lumMod val="20000"/>
                  <a:lumOff val="80000"/>
                </a:schemeClr>
              </a:solidFill>
              <a:latin typeface="Corbel" pitchFamily="34" charset="0"/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406460" y="4567163"/>
            <a:ext cx="18716756" cy="8643998"/>
          </a:xfrm>
          <a:prstGeom prst="roundRect">
            <a:avLst/>
          </a:prstGeom>
          <a:solidFill>
            <a:schemeClr val="bg2">
              <a:lumMod val="75000"/>
            </a:schemeClr>
          </a:solidFill>
          <a:ln cap="rnd">
            <a:noFill/>
          </a:ln>
          <a:effectLst/>
        </p:spPr>
        <p:txBody>
          <a:bodyPr>
            <a:noAutofit/>
          </a:bodyPr>
          <a:lstStyle/>
          <a:p>
            <a:pPr algn="l"/>
            <a:r>
              <a:rPr lang="en-GB" sz="6000" b="1" dirty="0" smtClean="0">
                <a:solidFill>
                  <a:schemeClr val="tx2">
                    <a:lumMod val="50000"/>
                  </a:schemeClr>
                </a:solidFill>
                <a:latin typeface="FreightSans Book" pitchFamily="2" charset="0"/>
              </a:rPr>
              <a:t>A </a:t>
            </a:r>
            <a:r>
              <a:rPr lang="en-GB" sz="6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Web Scientist can…</a:t>
            </a:r>
          </a:p>
          <a:p>
            <a:pPr algn="l"/>
            <a:endParaRPr lang="en-GB" sz="6000" b="1" dirty="0" smtClean="0">
              <a:solidFill>
                <a:schemeClr val="tx2">
                  <a:lumMod val="50000"/>
                </a:schemeClr>
              </a:solidFill>
              <a:latin typeface="Corbel" pitchFamily="34" charset="0"/>
            </a:endParaRPr>
          </a:p>
          <a:p>
            <a:pPr algn="l"/>
            <a:endParaRPr lang="en-GB" sz="6000" b="1" dirty="0" smtClean="0">
              <a:solidFill>
                <a:schemeClr val="tx2">
                  <a:lumMod val="50000"/>
                </a:schemeClr>
              </a:solidFill>
              <a:latin typeface="Corbel" pitchFamily="34" charset="0"/>
            </a:endParaRPr>
          </a:p>
          <a:p>
            <a:pPr algn="r"/>
            <a:endParaRPr lang="en-GB" sz="6000" b="1" dirty="0" smtClean="0">
              <a:solidFill>
                <a:schemeClr val="tx2">
                  <a:lumMod val="50000"/>
                </a:schemeClr>
              </a:solidFill>
              <a:latin typeface="Corbel" pitchFamily="34" charset="0"/>
            </a:endParaRPr>
          </a:p>
          <a:p>
            <a:pPr algn="r">
              <a:lnSpc>
                <a:spcPct val="120000"/>
              </a:lnSpc>
            </a:pPr>
            <a:endParaRPr lang="en-GB" sz="6000" b="1" dirty="0" smtClean="0">
              <a:solidFill>
                <a:schemeClr val="tx2">
                  <a:lumMod val="50000"/>
                </a:schemeClr>
              </a:solidFill>
              <a:latin typeface="Corbel" pitchFamily="34" charset="0"/>
            </a:endParaRPr>
          </a:p>
          <a:p>
            <a:pPr algn="r">
              <a:lnSpc>
                <a:spcPct val="120000"/>
              </a:lnSpc>
            </a:pPr>
            <a:endParaRPr lang="en-GB" sz="6000" b="1" dirty="0" smtClean="0">
              <a:solidFill>
                <a:schemeClr val="tx2">
                  <a:lumMod val="50000"/>
                </a:schemeClr>
              </a:solidFill>
              <a:latin typeface="Corbel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GB" sz="6000" b="1" dirty="0" smtClean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…see the “Big Picture”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1406460" y="13639789"/>
            <a:ext cx="18716756" cy="871543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cap="rnd">
            <a:noFill/>
          </a:ln>
          <a:effectLst/>
        </p:spPr>
        <p:txBody>
          <a:bodyPr vert="horz" lIns="295232" tIns="147616" rIns="295232" bIns="147616" rtlCol="0">
            <a:normAutofit/>
          </a:bodyPr>
          <a:lstStyle/>
          <a:p>
            <a:pPr marL="0" marR="0" lvl="0" indent="0" defTabSz="295232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6000" b="1" dirty="0" smtClean="0">
                <a:solidFill>
                  <a:schemeClr val="accent5">
                    <a:lumMod val="50000"/>
                  </a:schemeClr>
                </a:solidFill>
                <a:latin typeface="Corbel" pitchFamily="34" charset="0"/>
              </a:rPr>
              <a:t>Some topics of interest :</a:t>
            </a:r>
            <a:endParaRPr kumimoji="0" lang="en-GB" sz="60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orbel" pitchFamily="34" charset="0"/>
            </a:endParaRPr>
          </a:p>
          <a:p>
            <a:pPr marL="0" marR="0" lvl="0" indent="0" algn="l" defTabSz="295232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60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FreightSans Book" pitchFamily="2" charset="0"/>
              <a:ea typeface="+mn-ea"/>
              <a:cs typeface="+mn-cs"/>
            </a:endParaRPr>
          </a:p>
          <a:p>
            <a:pPr marL="0" marR="0" lvl="0" indent="0" algn="l" defTabSz="295232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FreightSans Book" pitchFamily="2" charset="0"/>
              <a:ea typeface="+mn-ea"/>
              <a:cs typeface="+mn-cs"/>
            </a:endParaRPr>
          </a:p>
          <a:p>
            <a:pPr marL="0" marR="0" lvl="0" indent="0" algn="r" defTabSz="295232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3000" b="1" noProof="0" dirty="0" smtClean="0">
              <a:solidFill>
                <a:schemeClr val="accent5">
                  <a:lumMod val="50000"/>
                </a:schemeClr>
              </a:solidFill>
              <a:latin typeface="FreightSans Book" pitchFamily="2" charset="0"/>
            </a:endParaRPr>
          </a:p>
          <a:p>
            <a:pPr marL="0" marR="0" lvl="0" indent="0" algn="r" defTabSz="295232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6000" b="1" noProof="0" dirty="0" smtClean="0">
                <a:solidFill>
                  <a:schemeClr val="accent5">
                    <a:lumMod val="50000"/>
                  </a:schemeClr>
                </a:solidFill>
                <a:latin typeface="Corbel" pitchFamily="34" charset="0"/>
              </a:rPr>
              <a:t>Toolbox of the Web Scientist:</a:t>
            </a:r>
            <a:endParaRPr kumimoji="0" lang="en-GB" sz="60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orbel" pitchFamily="34" charset="0"/>
            </a:endParaRPr>
          </a:p>
          <a:p>
            <a:pPr marL="0" marR="0" lvl="0" indent="0" algn="l" defTabSz="295232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orbel" pitchFamily="34" charset="0"/>
            </a:endParaRPr>
          </a:p>
          <a:p>
            <a:pPr marL="0" marR="0" lvl="0" indent="0" algn="l" defTabSz="295232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FreightSans Book" pitchFamily="2" charset="0"/>
              <a:ea typeface="+mn-ea"/>
              <a:cs typeface="+mn-cs"/>
            </a:endParaRPr>
          </a:p>
          <a:p>
            <a:pPr marL="0" marR="0" lvl="0" indent="0" algn="r" defTabSz="295232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FreightSans Book" pitchFamily="2" charset="0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35946" y="18997639"/>
            <a:ext cx="1171583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500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</a:rPr>
              <a:t>Hypertext and semantic web technologies</a:t>
            </a:r>
          </a:p>
          <a:p>
            <a:r>
              <a:rPr lang="en-GB" sz="4500" dirty="0" smtClean="0">
                <a:solidFill>
                  <a:schemeClr val="accent5">
                    <a:lumMod val="75000"/>
                  </a:schemeClr>
                </a:solidFill>
                <a:latin typeface="Corbel" pitchFamily="34" charset="0"/>
              </a:rPr>
              <a:t>Graph theory and statistical analysis</a:t>
            </a:r>
          </a:p>
          <a:p>
            <a:r>
              <a:rPr lang="en-GB" sz="4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rbel" pitchFamily="34" charset="0"/>
              </a:rPr>
              <a:t>Sociology, Law, Economics, Political Science, Media</a:t>
            </a:r>
            <a:endParaRPr lang="en-GB" sz="5000" dirty="0" smtClean="0">
              <a:latin typeface="Corbel" pitchFamily="34" charset="0"/>
            </a:endParaRPr>
          </a:p>
          <a:p>
            <a:r>
              <a:rPr lang="en-GB" sz="4500" dirty="0" smtClean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Psychology</a:t>
            </a:r>
          </a:p>
        </p:txBody>
      </p:sp>
      <p:pic>
        <p:nvPicPr>
          <p:cNvPr id="20" name="Picture 19" descr="web-science_bi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765102" y="14068417"/>
            <a:ext cx="5572164" cy="377195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692344" y="15282863"/>
            <a:ext cx="919320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500" dirty="0" smtClean="0">
                <a:solidFill>
                  <a:schemeClr val="accent3">
                    <a:lumMod val="75000"/>
                  </a:schemeClr>
                </a:solidFill>
                <a:latin typeface="Corbel" pitchFamily="34" charset="0"/>
              </a:rPr>
              <a:t>How is the Web built?</a:t>
            </a:r>
          </a:p>
          <a:p>
            <a:r>
              <a:rPr lang="en-GB" sz="4500" dirty="0" smtClean="0">
                <a:solidFill>
                  <a:schemeClr val="accent5">
                    <a:lumMod val="75000"/>
                  </a:schemeClr>
                </a:solidFill>
                <a:latin typeface="Corbel" pitchFamily="34" charset="0"/>
              </a:rPr>
              <a:t>What is the shape of the Web?</a:t>
            </a:r>
          </a:p>
          <a:p>
            <a:r>
              <a:rPr lang="en-GB" sz="4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rbel" pitchFamily="34" charset="0"/>
              </a:rPr>
              <a:t>How societies interact with the Web?</a:t>
            </a:r>
          </a:p>
          <a:p>
            <a:r>
              <a:rPr lang="en-GB" sz="4500" dirty="0" smtClean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How the Web influences individuals?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49468" y="6138799"/>
            <a:ext cx="149305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4500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understand both the technical and social aspects of the Web</a:t>
            </a:r>
          </a:p>
          <a:p>
            <a:pPr>
              <a:buFont typeface="Arial" pitchFamily="34" charset="0"/>
              <a:buChar char="•"/>
            </a:pPr>
            <a:r>
              <a:rPr lang="en-GB" sz="4500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study web trends and phenomena by using an array of tools  and methods ranging from graph analysis to ethnography</a:t>
            </a:r>
          </a:p>
          <a:p>
            <a:pPr>
              <a:buFont typeface="Arial" pitchFamily="34" charset="0"/>
              <a:buChar char="•"/>
            </a:pPr>
            <a:r>
              <a:rPr lang="en-GB" sz="4500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make estimates about the future of the Web, web trends and technologies</a:t>
            </a:r>
          </a:p>
          <a:p>
            <a:pPr>
              <a:buFont typeface="Arial" pitchFamily="34" charset="0"/>
              <a:buChar char="•"/>
            </a:pPr>
            <a:r>
              <a:rPr lang="en-GB" sz="4500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coordinate and collaborate with experts from various backgrounds and disciplines</a:t>
            </a:r>
          </a:p>
          <a:p>
            <a:pPr>
              <a:buFont typeface="Arial" pitchFamily="34" charset="0"/>
              <a:buChar char="•"/>
            </a:pPr>
            <a:r>
              <a:rPr lang="en-GB" sz="4500" dirty="0" smtClean="0">
                <a:solidFill>
                  <a:schemeClr val="accent4">
                    <a:lumMod val="50000"/>
                  </a:schemeClr>
                </a:solidFill>
                <a:latin typeface="Corbel" pitchFamily="34" charset="0"/>
              </a:rPr>
              <a:t>be  “ a strategist of the Web” because he can…</a:t>
            </a:r>
          </a:p>
        </p:txBody>
      </p:sp>
      <p:sp>
        <p:nvSpPr>
          <p:cNvPr id="24" name="Left-Up Arrow 23"/>
          <p:cNvSpPr/>
          <p:nvPr/>
        </p:nvSpPr>
        <p:spPr>
          <a:xfrm rot="5400000">
            <a:off x="4299699" y="18318978"/>
            <a:ext cx="2928958" cy="3000396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 descr="bigpicture-77319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122556" y="8924881"/>
            <a:ext cx="4286280" cy="3285109"/>
          </a:xfrm>
          <a:prstGeom prst="rect">
            <a:avLst/>
          </a:prstGeom>
        </p:spPr>
      </p:pic>
      <p:sp>
        <p:nvSpPr>
          <p:cNvPr id="27" name="Subtitle 2"/>
          <p:cNvSpPr txBox="1">
            <a:spLocks/>
          </p:cNvSpPr>
          <p:nvPr/>
        </p:nvSpPr>
        <p:spPr>
          <a:xfrm>
            <a:off x="1406460" y="22783853"/>
            <a:ext cx="18716756" cy="685804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cap="rnd">
            <a:noFill/>
          </a:ln>
          <a:effectLst/>
        </p:spPr>
        <p:txBody>
          <a:bodyPr vert="horz" lIns="295232" tIns="147616" rIns="295232" bIns="147616" rtlCol="0">
            <a:noAutofit/>
          </a:bodyPr>
          <a:lstStyle/>
          <a:p>
            <a:pPr marL="0" marR="0" lvl="0" indent="0" algn="l" defTabSz="295232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6000" b="1" noProof="0" dirty="0" smtClean="0">
                <a:solidFill>
                  <a:schemeClr val="bg2">
                    <a:lumMod val="90000"/>
                  </a:schemeClr>
                </a:solidFill>
                <a:latin typeface="Corbel" pitchFamily="34" charset="0"/>
              </a:rPr>
              <a:t>Subjects that fascinate me:</a:t>
            </a:r>
            <a:endParaRPr kumimoji="0" lang="en-GB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90000"/>
                </a:schemeClr>
              </a:solidFill>
              <a:effectLst/>
              <a:uLnTx/>
              <a:uFillTx/>
              <a:latin typeface="Corbe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35088" y="23641109"/>
            <a:ext cx="18073814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5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rbel" pitchFamily="34" charset="0"/>
              </a:rPr>
              <a:t>Using semantic web technologies and social networking in e-government portals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5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rbel" pitchFamily="34" charset="0"/>
              </a:rPr>
              <a:t>Intelligent agents and the Web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5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rbel" pitchFamily="34" charset="0"/>
              </a:rPr>
              <a:t>Collective action and decision making on the Web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5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rbel" pitchFamily="34" charset="0"/>
              </a:rPr>
              <a:t>The law of unintended consequences and emergent properties of the Web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5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rbel" pitchFamily="34" charset="0"/>
              </a:rPr>
              <a:t>How to stop  people from confusing the Web with the Internet </a:t>
            </a:r>
            <a:r>
              <a:rPr lang="en-US" sz="45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rbel" pitchFamily="34" charset="0"/>
                <a:sym typeface="Wingdings" pitchFamily="2" charset="2"/>
              </a:rPr>
              <a:t></a:t>
            </a:r>
            <a:endParaRPr lang="en-US" sz="4500" dirty="0">
              <a:solidFill>
                <a:schemeClr val="tx2">
                  <a:lumMod val="40000"/>
                  <a:lumOff val="60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S Southampton University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C84"/>
      </a:accent1>
      <a:accent2>
        <a:srgbClr val="007C92"/>
      </a:accent2>
      <a:accent3>
        <a:srgbClr val="0098C3"/>
      </a:accent3>
      <a:accent4>
        <a:srgbClr val="51626F"/>
      </a:accent4>
      <a:accent5>
        <a:srgbClr val="A3A86B"/>
      </a:accent5>
      <a:accent6>
        <a:srgbClr val="A4AEB5"/>
      </a:accent6>
      <a:hlink>
        <a:srgbClr val="0000FF"/>
      </a:hlink>
      <a:folHlink>
        <a:srgbClr val="800080"/>
      </a:folHlink>
    </a:clrScheme>
    <a:fontScheme name="ECS Southampton University">
      <a:majorFont>
        <a:latin typeface="FreightDispBook"/>
        <a:ea typeface=""/>
        <a:cs typeface=""/>
      </a:majorFont>
      <a:minorFont>
        <a:latin typeface="FreightSans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198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Why do we need Web Science?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Evangelos Lolos</dc:creator>
  <cp:lastModifiedBy>cw</cp:lastModifiedBy>
  <cp:revision>27</cp:revision>
  <dcterms:created xsi:type="dcterms:W3CDTF">2010-02-09T03:25:11Z</dcterms:created>
  <dcterms:modified xsi:type="dcterms:W3CDTF">2010-02-09T18:05:59Z</dcterms:modified>
</cp:coreProperties>
</file>