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22" y="-6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DFE9-578A-4B06-8031-35E758DCB93A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D13B-9A04-444E-8CA8-8914AA4E318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D13B-9A04-444E-8CA8-8914AA4E318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9276-1BFC-428C-B512-791A035BEB39}" type="datetimeFigureOut">
              <a:rPr lang="en-US" smtClean="0"/>
              <a:pPr/>
              <a:t>2/9/2010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4008-6B41-4C77-BA4F-21576BB5FC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692608" y="3995659"/>
            <a:ext cx="9624059" cy="1197698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What is Web Science?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Lucida Sans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half" idx="2"/>
          </p:nvPr>
        </p:nvSpPr>
        <p:spPr>
          <a:xfrm>
            <a:off x="1620774" y="5138667"/>
            <a:ext cx="17788062" cy="3143272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Web Science is an interdisciplinary approach to understanding the Web as an entity. It concerns large-scale human collaboration on one hand, and individuals on the other. Web Science should help engineer a support framework for the Web so it can grow, and ensure that a future Web is tailored to it's society. </a:t>
            </a:r>
          </a:p>
          <a:p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Lucida Sans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“The best way to predict the future is to invent it.” - Alan Kay, American computer scientist.</a:t>
            </a:r>
          </a:p>
          <a:p>
            <a:endParaRPr lang="en-GB" sz="4000" dirty="0" smtClean="0">
              <a:latin typeface="Lucida Sans" pitchFamily="34" charset="0"/>
            </a:endParaRPr>
          </a:p>
          <a:p>
            <a:endParaRPr lang="en-GB" sz="40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049667" y="25569936"/>
            <a:ext cx="146447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C:\Users\connor\Pictures\poster\connor.mccabe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469" y="27159149"/>
            <a:ext cx="2214578" cy="276372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120840" y="1781081"/>
            <a:ext cx="129302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The Web is the largest human information construct in history and it is transforming society</a:t>
            </a:r>
            <a:endParaRPr lang="en-GB" sz="6600" dirty="0" smtClean="0">
              <a:solidFill>
                <a:schemeClr val="bg1"/>
              </a:solidFill>
              <a:latin typeface="Lucida Sans" pitchFamily="34" charset="0"/>
            </a:endParaRPr>
          </a:p>
          <a:p>
            <a:endParaRPr lang="en-GB" dirty="0"/>
          </a:p>
        </p:txBody>
      </p:sp>
      <p:sp>
        <p:nvSpPr>
          <p:cNvPr id="38" name="Title 24"/>
          <p:cNvSpPr txBox="1">
            <a:spLocks/>
          </p:cNvSpPr>
          <p:nvPr/>
        </p:nvSpPr>
        <p:spPr>
          <a:xfrm>
            <a:off x="3549600" y="12425343"/>
            <a:ext cx="13930410" cy="1483450"/>
          </a:xfrm>
          <a:prstGeom prst="rect">
            <a:avLst/>
          </a:prstGeom>
        </p:spPr>
        <p:txBody>
          <a:bodyPr vert="horz" lIns="295232" tIns="147616" rIns="295232" bIns="147616" rtlCol="0" anchor="b">
            <a:normAutofit/>
          </a:bodyPr>
          <a:lstStyle/>
          <a:p>
            <a:pPr marL="0" marR="0" lvl="0" indent="0" algn="ctr" defTabSz="29523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  <a:ea typeface="+mj-ea"/>
                <a:cs typeface="+mj-cs"/>
              </a:rPr>
              <a:t>Web Science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 @ Southampton</a:t>
            </a:r>
          </a:p>
        </p:txBody>
      </p:sp>
      <p:sp>
        <p:nvSpPr>
          <p:cNvPr id="39" name="Text Placeholder 26"/>
          <p:cNvSpPr txBox="1">
            <a:spLocks/>
          </p:cNvSpPr>
          <p:nvPr/>
        </p:nvSpPr>
        <p:spPr>
          <a:xfrm>
            <a:off x="2549468" y="14139855"/>
            <a:ext cx="4500594" cy="126445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295232" tIns="147616" rIns="295232" bIns="147616" rtlCol="0">
            <a:normAutofit fontScale="47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Lucida Sans" pitchFamily="34" charset="0"/>
              </a:rPr>
              <a:t>DTC in Web Science</a:t>
            </a:r>
          </a:p>
          <a:p>
            <a:pPr lvl="0">
              <a:spcBef>
                <a:spcPct val="20000"/>
              </a:spcBef>
            </a:pPr>
            <a:r>
              <a:rPr lang="en-GB" sz="4000" b="1" smtClean="0">
                <a:solidFill>
                  <a:schemeClr val="bg1"/>
                </a:solidFill>
                <a:latin typeface="Lucida Sans" pitchFamily="34" charset="0"/>
              </a:rPr>
              <a:t>Year 1:</a:t>
            </a:r>
            <a:endParaRPr lang="en-GB" sz="4000" b="1" dirty="0">
              <a:solidFill>
                <a:schemeClr val="bg1"/>
              </a:solidFill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Lucida Sans" pitchFamily="34" charset="0"/>
              </a:rPr>
              <a:t>Semester 1:</a:t>
            </a:r>
          </a:p>
          <a:p>
            <a:pPr lvl="0"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Enterprise </a:t>
            </a:r>
            <a:r>
              <a:rPr lang="en-GB" sz="4000" dirty="0">
                <a:solidFill>
                  <a:schemeClr val="bg1"/>
                </a:solidFill>
                <a:latin typeface="Lucida Sans" pitchFamily="34" charset="0"/>
              </a:rPr>
              <a:t>Web </a:t>
            </a: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Development</a:t>
            </a:r>
          </a:p>
          <a:p>
            <a:pPr>
              <a:spcBef>
                <a:spcPct val="20000"/>
              </a:spcBef>
            </a:pPr>
            <a:r>
              <a:rPr lang="en-GB" sz="4000" dirty="0">
                <a:solidFill>
                  <a:schemeClr val="bg1"/>
                </a:solidFill>
                <a:latin typeface="Lucida Sans" pitchFamily="34" charset="0"/>
              </a:rPr>
              <a:t>Research Methods in </a:t>
            </a: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Computing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Foundations of Web Science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Research Methods Group Project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Hypertext and Web Technologies for Masters</a:t>
            </a:r>
          </a:p>
          <a:p>
            <a:pPr>
              <a:spcBef>
                <a:spcPct val="20000"/>
              </a:spcBef>
            </a:pPr>
            <a:endParaRPr lang="en-GB" sz="40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Lucida Sans" pitchFamily="34" charset="0"/>
              </a:rPr>
              <a:t>Semester 2: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Semantic Web Technologies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Independent Disciplinary Review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Distributed Computing Systems (optional)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Innovation and Technology Transfer(optional)</a:t>
            </a:r>
          </a:p>
          <a:p>
            <a:pPr>
              <a:spcBef>
                <a:spcPct val="20000"/>
              </a:spcBef>
            </a:pPr>
            <a:endParaRPr lang="en-GB" sz="40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Lucida Sans" pitchFamily="34" charset="0"/>
              </a:rPr>
              <a:t>Other optional modules available:</a:t>
            </a: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                                            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Large-Scale Distributed Systems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Intelligent Agents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Public Economics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Microeconomic Theory                                                                  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Copyright &amp; Trade Mark Law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Internet Law: Privacy, Crime, Security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Language in Society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Discourse Analysis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Graph Theory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Advanced Research Skills</a:t>
            </a:r>
          </a:p>
          <a:p>
            <a:pPr>
              <a:spcBef>
                <a:spcPct val="20000"/>
              </a:spcBef>
            </a:pPr>
            <a:endParaRPr lang="en-GB" sz="40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Lucida Sans" pitchFamily="34" charset="0"/>
              </a:rPr>
              <a:t>Semester 3:</a:t>
            </a:r>
          </a:p>
          <a:p>
            <a:pPr>
              <a:spcBef>
                <a:spcPct val="2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Lucida Sans" pitchFamily="34" charset="0"/>
              </a:rPr>
              <a:t>MSc Project and Dissertation 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  <a:p>
            <a:pPr marL="0" marR="0" lvl="0" indent="0" algn="l" defTabSz="29523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  <a:p>
            <a:pPr marL="0" marR="0" lvl="0" indent="0" algn="l" defTabSz="29523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latin typeface="Lucida Sans" pitchFamily="34" charset="0"/>
              </a:rPr>
              <a:t>Years 2,3,4:</a:t>
            </a:r>
          </a:p>
          <a:p>
            <a:pPr marL="0" marR="0" lvl="0" indent="0" algn="l" defTabSz="29523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PhD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 Research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50194" y="18640449"/>
            <a:ext cx="5143536" cy="4154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z="2000" dirty="0" smtClean="0">
              <a:solidFill>
                <a:schemeClr val="bg1"/>
              </a:solidFill>
              <a:latin typeface="Lucida Sans" pitchFamily="34" charset="0"/>
            </a:endParaRPr>
          </a:p>
          <a:p>
            <a:endParaRPr lang="en-GB" sz="2000" dirty="0" smtClean="0">
              <a:latin typeface="Lucida Sans" pitchFamily="34" charset="0"/>
            </a:endParaRPr>
          </a:p>
          <a:p>
            <a:endParaRPr lang="en-GB" sz="2000" dirty="0">
              <a:latin typeface="Lucida Sans" pitchFamily="34" charset="0"/>
            </a:endParaRPr>
          </a:p>
          <a:p>
            <a:pPr algn="ctr"/>
            <a:endParaRPr lang="en-GB" sz="2000" dirty="0" smtClean="0">
              <a:latin typeface="Lucida Sans" pitchFamily="34" charset="0"/>
            </a:endParaRPr>
          </a:p>
          <a:p>
            <a:pPr algn="ctr"/>
            <a:endParaRPr lang="en-GB" sz="2000" dirty="0">
              <a:latin typeface="Lucida Sans" pitchFamily="34" charset="0"/>
            </a:endParaRPr>
          </a:p>
          <a:p>
            <a:pPr algn="ctr"/>
            <a:r>
              <a:rPr lang="en-GB" sz="2800" dirty="0" smtClean="0">
                <a:latin typeface="Lucida Sans" pitchFamily="34" charset="0"/>
              </a:rPr>
              <a:t>Research Methods in Computing: Review paper of recent computer research</a:t>
            </a:r>
          </a:p>
          <a:p>
            <a:pPr algn="ctr"/>
            <a:endParaRPr lang="en-GB" sz="2000" dirty="0" smtClean="0">
              <a:latin typeface="Lucida Sans" pitchFamily="34" charset="0"/>
            </a:endParaRPr>
          </a:p>
          <a:p>
            <a:endParaRPr lang="en-GB" sz="2000" dirty="0" smtClean="0">
              <a:latin typeface="Lucida Sans" pitchFamily="34" charset="0"/>
            </a:endParaRPr>
          </a:p>
          <a:p>
            <a:endParaRPr lang="en-GB" sz="2000" dirty="0">
              <a:latin typeface="Lucida Sans" pitchFamily="34" charset="0"/>
            </a:endParaRPr>
          </a:p>
          <a:p>
            <a:endParaRPr lang="en-GB" sz="2000" dirty="0" smtClean="0">
              <a:latin typeface="Lucida San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93730" y="14139855"/>
            <a:ext cx="5143536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en-GB" sz="20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endParaRPr lang="en-GB" sz="2000" dirty="0"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endParaRPr lang="en-GB" sz="2000" dirty="0" smtClean="0">
              <a:latin typeface="Lucida Sans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GB" sz="2800" dirty="0">
              <a:latin typeface="Lucida Sans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800" dirty="0" smtClean="0">
                <a:latin typeface="Lucida Sans" pitchFamily="34" charset="0"/>
              </a:rPr>
              <a:t>Enterprise Web Development: Ecommerce website development</a:t>
            </a:r>
          </a:p>
          <a:p>
            <a:pPr lvl="0" algn="ctr">
              <a:spcBef>
                <a:spcPct val="20000"/>
              </a:spcBef>
            </a:pPr>
            <a:endParaRPr lang="en-GB" sz="2400" dirty="0"/>
          </a:p>
          <a:p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13193730" y="22783853"/>
            <a:ext cx="5143536" cy="4068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en-GB" sz="28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GB" sz="2800" dirty="0">
              <a:latin typeface="Lucida Sans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800" dirty="0" smtClean="0">
                <a:latin typeface="Lucida Sans" pitchFamily="34" charset="0"/>
              </a:rPr>
              <a:t>Research Methods Group Project: Book review, and Funding Proposal including Pert diagram</a:t>
            </a:r>
            <a:endParaRPr lang="en-GB" sz="2400" dirty="0" smtClean="0"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endParaRPr lang="en-GB" sz="2400" dirty="0"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endParaRPr lang="en-GB" sz="2400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lvl="0">
              <a:spcBef>
                <a:spcPct val="20000"/>
              </a:spcBef>
            </a:pPr>
            <a:endParaRPr lang="en-GB" sz="18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1038" name="Picture 14" descr="C:\Users\connor\Pictures\poster\architecture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93730" y="18640449"/>
            <a:ext cx="5143536" cy="414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9" name="Picture 15" descr="C:\Users\connor\Pictures\poster\wor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864" y="8210501"/>
            <a:ext cx="8215370" cy="4514874"/>
          </a:xfrm>
          <a:prstGeom prst="rect">
            <a:avLst/>
          </a:prstGeom>
          <a:noFill/>
        </p:spPr>
      </p:pic>
      <p:pic>
        <p:nvPicPr>
          <p:cNvPr id="1040" name="Picture 16" descr="C:\Users\connor\Pictures\Ecommerce_project_connor mccabe_ 23688378_Jan_2010\screenshots\default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0194" y="14139855"/>
            <a:ext cx="5112000" cy="4500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2" name="Picture 18" descr="C:\Users\connor\Pictures\project_time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0194" y="22783853"/>
            <a:ext cx="5112562" cy="4071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3" name="Picture 19" descr="C:\Users\connor\Pictures\poster\tit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21386800" cy="3693411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5192674" y="27427323"/>
            <a:ext cx="12321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Lucida Sans" pitchFamily="34" charset="0"/>
              </a:rPr>
              <a:t>Connor McCabe is student of Web Science within the school of Electronics and Computer Science,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Lucida Sans" pitchFamily="34" charset="0"/>
              </a:rPr>
              <a:t>University of Southampton. His professional interests include software engineering, distributed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Lucida Sans" pitchFamily="34" charset="0"/>
              </a:rPr>
              <a:t>computer systems, and the semantic web. He completed his undergraduate degree in software 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Lucida Sans" pitchFamily="34" charset="0"/>
              </a:rPr>
              <a:t>engineering at University of Ulster in 2009, where his final year project involved building a data 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Lucida Sans" pitchFamily="34" charset="0"/>
              </a:rPr>
              <a:t>mining application. He is a student member of ACM, BCS, IEEE, and IET.</a:t>
            </a:r>
          </a:p>
          <a:p>
            <a:endParaRPr lang="en-GB" sz="2000" dirty="0">
              <a:solidFill>
                <a:schemeClr val="tx2"/>
              </a:solidFill>
              <a:latin typeface="Lucida Sans" pitchFamily="34" charset="0"/>
            </a:endParaRPr>
          </a:p>
          <a:p>
            <a:r>
              <a:rPr lang="en-GB" sz="2000" b="1" dirty="0" smtClean="0">
                <a:solidFill>
                  <a:schemeClr val="tx2"/>
                </a:solidFill>
                <a:latin typeface="Lucida Sans" pitchFamily="34" charset="0"/>
              </a:rPr>
              <a:t>MSc Web Scientist, cm7e09@ecs.soton.ac.uk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318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What is Web Science?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connor</dc:creator>
  <cp:lastModifiedBy>cw</cp:lastModifiedBy>
  <cp:revision>126</cp:revision>
  <dcterms:created xsi:type="dcterms:W3CDTF">2010-02-08T00:18:56Z</dcterms:created>
  <dcterms:modified xsi:type="dcterms:W3CDTF">2010-02-09T10:04:28Z</dcterms:modified>
</cp:coreProperties>
</file>