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4718" autoAdjust="0"/>
  </p:normalViewPr>
  <p:slideViewPr>
    <p:cSldViewPr>
      <p:cViewPr>
        <p:scale>
          <a:sx n="100" d="100"/>
          <a:sy n="100" d="100"/>
        </p:scale>
        <p:origin x="-228" y="1134"/>
      </p:cViewPr>
      <p:guideLst>
        <p:guide orient="horz" pos="2160"/>
        <p:guide pos="2880"/>
      </p:guideLst>
    </p:cSldViewPr>
  </p:slideViewPr>
  <p:outlineViewPr>
    <p:cViewPr>
      <p:scale>
        <a:sx n="33" d="100"/>
        <a:sy n="33" d="100"/>
      </p:scale>
      <p:origin x="0" y="66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243E253F-A128-43D3-BB23-643154A5A7D2}" type="datetimeFigureOut">
              <a:rPr lang="en-US" smtClean="0"/>
              <a:pPr/>
              <a:t>1/10/2010</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230EDE03-57D1-4FE2-8338-AD986FAE021F}"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3E253F-A128-43D3-BB23-643154A5A7D2}" type="datetimeFigureOut">
              <a:rPr lang="en-US" smtClean="0"/>
              <a:pPr/>
              <a:t>1/10/2010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0EDE03-57D1-4FE2-8338-AD986FAE021F}"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243E253F-A128-43D3-BB23-643154A5A7D2}" type="datetimeFigureOut">
              <a:rPr lang="en-US" smtClean="0"/>
              <a:pPr/>
              <a:t>1/10/2010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0EDE03-57D1-4FE2-8338-AD986FAE021F}"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3E253F-A128-43D3-BB23-643154A5A7D2}" type="datetimeFigureOut">
              <a:rPr lang="en-US" smtClean="0"/>
              <a:pPr/>
              <a:t>1/10/2010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0EDE03-57D1-4FE2-8338-AD986FAE021F}"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243E253F-A128-43D3-BB23-643154A5A7D2}" type="datetimeFigureOut">
              <a:rPr lang="en-US" smtClean="0"/>
              <a:pPr/>
              <a:t>1/10/2010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0EDE03-57D1-4FE2-8338-AD986FAE021F}"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243E253F-A128-43D3-BB23-643154A5A7D2}" type="datetimeFigureOut">
              <a:rPr lang="en-US" smtClean="0"/>
              <a:pPr/>
              <a:t>1/10/2010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0EDE03-57D1-4FE2-8338-AD986FAE021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3E253F-A128-43D3-BB23-643154A5A7D2}" type="datetimeFigureOut">
              <a:rPr lang="en-US" smtClean="0"/>
              <a:pPr/>
              <a:t>1/10/2010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0EDE03-57D1-4FE2-8338-AD986FAE021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243E253F-A128-43D3-BB23-643154A5A7D2}" type="datetimeFigureOut">
              <a:rPr lang="en-US" smtClean="0"/>
              <a:pPr/>
              <a:t>1/10/2010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0EDE03-57D1-4FE2-8338-AD986FAE021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43E253F-A128-43D3-BB23-643154A5A7D2}" type="datetimeFigureOut">
              <a:rPr lang="en-US" smtClean="0"/>
              <a:pPr/>
              <a:t>1/10/2010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230EDE03-57D1-4FE2-8338-AD986FAE021F}"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3E253F-A128-43D3-BB23-643154A5A7D2}" type="datetimeFigureOut">
              <a:rPr lang="en-US" smtClean="0"/>
              <a:pPr/>
              <a:t>1/10/2010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0EDE03-57D1-4FE2-8338-AD986FAE021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43E253F-A128-43D3-BB23-643154A5A7D2}" type="datetimeFigureOut">
              <a:rPr lang="en-US" smtClean="0"/>
              <a:pPr/>
              <a:t>1/10/2010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0EDE03-57D1-4FE2-8338-AD986FAE021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43E253F-A128-43D3-BB23-643154A5A7D2}" type="datetimeFigureOut">
              <a:rPr lang="en-US" smtClean="0"/>
              <a:pPr/>
              <a:t>1/10/2010</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230EDE03-57D1-4FE2-8338-AD986FAE021F}"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844" y="214290"/>
            <a:ext cx="8858312" cy="6500858"/>
          </a:xfrm>
        </p:spPr>
        <p:txBody>
          <a:bodyPr>
            <a:normAutofit/>
          </a:bodyPr>
          <a:lstStyle/>
          <a:p>
            <a:r>
              <a:rPr lang="en-GB" sz="11500" dirty="0" smtClean="0"/>
              <a:t>Computer Misuse Act 1990</a:t>
            </a:r>
            <a:endParaRPr lang="en-GB" sz="115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pPr>
              <a:buNone/>
            </a:pPr>
            <a:r>
              <a:rPr lang="en-GB" dirty="0" smtClean="0"/>
              <a:t>The Computer Misuse Act was established in 1990 as a result of two computer hackers, Robert Schifreen and Stephen Gold, breaking into British Telecom.</a:t>
            </a:r>
          </a:p>
          <a:p>
            <a:pPr>
              <a:buNone/>
            </a:pPr>
            <a:endParaRPr lang="en-GB" dirty="0" smtClean="0"/>
          </a:p>
          <a:p>
            <a:pPr>
              <a:buNone/>
            </a:pPr>
            <a:r>
              <a:rPr lang="en-GB" dirty="0" smtClean="0"/>
              <a:t>Because of this, a law was introduced that encompassed computer hacking, viruses, worms and Trojans.</a:t>
            </a:r>
          </a:p>
          <a:p>
            <a:pPr>
              <a:buNone/>
            </a:pPr>
            <a:endParaRPr lang="en-GB" dirty="0" smtClean="0"/>
          </a:p>
          <a:p>
            <a:pPr>
              <a:buNone/>
            </a:pPr>
            <a:r>
              <a:rPr lang="en-GB" dirty="0" smtClean="0"/>
              <a:t>The Computer Misuse Act is an important cornerstone to computer professionalism because it is relevant to every day computer activity.</a:t>
            </a:r>
          </a:p>
          <a:p>
            <a:pPr>
              <a:buNone/>
            </a:pPr>
            <a:endParaRPr lang="en-GB" dirty="0" smtClean="0"/>
          </a:p>
          <a:p>
            <a:pPr>
              <a:buNone/>
            </a:pP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One</a:t>
            </a:r>
            <a:endParaRPr lang="en-GB" dirty="0"/>
          </a:p>
        </p:txBody>
      </p:sp>
      <p:sp>
        <p:nvSpPr>
          <p:cNvPr id="3" name="Content Placeholder 2"/>
          <p:cNvSpPr>
            <a:spLocks noGrp="1"/>
          </p:cNvSpPr>
          <p:nvPr>
            <p:ph idx="1"/>
          </p:nvPr>
        </p:nvSpPr>
        <p:spPr>
          <a:xfrm>
            <a:off x="457200" y="1935480"/>
            <a:ext cx="8229600" cy="4636792"/>
          </a:xfrm>
        </p:spPr>
        <p:txBody>
          <a:bodyPr>
            <a:normAutofit fontScale="77500" lnSpcReduction="20000"/>
          </a:bodyPr>
          <a:lstStyle/>
          <a:p>
            <a:pPr>
              <a:buNone/>
            </a:pPr>
            <a:r>
              <a:rPr lang="en-GB" sz="2300" dirty="0" smtClean="0"/>
              <a:t>Section one of the computer misuse act states that a person guilty of an offence if:</a:t>
            </a:r>
          </a:p>
          <a:p>
            <a:r>
              <a:rPr lang="en-GB" sz="2300" dirty="0" smtClean="0"/>
              <a:t>They cause a computer to perform any function with intent to secure access to any program or data held in a computer;</a:t>
            </a:r>
          </a:p>
          <a:p>
            <a:r>
              <a:rPr lang="en-GB" sz="2300" dirty="0" smtClean="0"/>
              <a:t>They intend to secure unauthorised access</a:t>
            </a:r>
          </a:p>
          <a:p>
            <a:r>
              <a:rPr lang="en-GB" sz="2300" dirty="0" smtClean="0"/>
              <a:t>They are fully aware of their actions</a:t>
            </a:r>
          </a:p>
          <a:p>
            <a:pPr>
              <a:buNone/>
            </a:pPr>
            <a:endParaRPr lang="en-GB" sz="2300" dirty="0" smtClean="0"/>
          </a:p>
          <a:p>
            <a:pPr>
              <a:buNone/>
            </a:pPr>
            <a:r>
              <a:rPr lang="en-GB" sz="2300" dirty="0" smtClean="0"/>
              <a:t>The intent a person has to commit an offence does not need to be directed at:</a:t>
            </a:r>
          </a:p>
          <a:p>
            <a:r>
              <a:rPr lang="en-GB" sz="2300" dirty="0" smtClean="0"/>
              <a:t>Any particular program or data</a:t>
            </a:r>
          </a:p>
          <a:p>
            <a:r>
              <a:rPr lang="en-GB" sz="2300" dirty="0" smtClean="0"/>
              <a:t>A program or data of any particular kind</a:t>
            </a:r>
          </a:p>
          <a:p>
            <a:r>
              <a:rPr lang="en-GB" sz="2300" dirty="0" smtClean="0"/>
              <a:t>A program or data held in a particular computer</a:t>
            </a:r>
          </a:p>
          <a:p>
            <a:pPr>
              <a:buNone/>
            </a:pPr>
            <a:endParaRPr lang="en-GB" dirty="0" smtClean="0"/>
          </a:p>
          <a:p>
            <a:pPr>
              <a:buNone/>
            </a:pPr>
            <a:endParaRPr lang="en-GB" dirty="0" smtClean="0"/>
          </a:p>
          <a:p>
            <a:pPr>
              <a:buNone/>
            </a:pPr>
            <a:endParaRPr lang="en-GB" dirty="0" smtClean="0"/>
          </a:p>
          <a:p>
            <a:pPr>
              <a:buNone/>
            </a:pPr>
            <a:r>
              <a:rPr lang="en-GB" dirty="0" smtClean="0"/>
              <a:t>		The punishment for such an offence is conviction to 	imprisonment for a term not exceeding six months or to a fine 	not exceeding level 5, on the standard scale of both.</a:t>
            </a:r>
          </a:p>
        </p:txBody>
      </p:sp>
      <p:pic>
        <p:nvPicPr>
          <p:cNvPr id="1028" name="Picture 4" descr="D:\exclamationpoint.png"/>
          <p:cNvPicPr>
            <a:picLocks noChangeAspect="1" noChangeArrowheads="1"/>
          </p:cNvPicPr>
          <p:nvPr/>
        </p:nvPicPr>
        <p:blipFill>
          <a:blip r:embed="rId2" cstate="print"/>
          <a:srcRect/>
          <a:stretch>
            <a:fillRect/>
          </a:stretch>
        </p:blipFill>
        <p:spPr bwMode="auto">
          <a:xfrm>
            <a:off x="428596" y="5429264"/>
            <a:ext cx="1071546" cy="1071546"/>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Two</a:t>
            </a:r>
            <a:endParaRPr lang="en-GB" dirty="0"/>
          </a:p>
        </p:txBody>
      </p:sp>
      <p:sp>
        <p:nvSpPr>
          <p:cNvPr id="3" name="Content Placeholder 2"/>
          <p:cNvSpPr>
            <a:spLocks noGrp="1"/>
          </p:cNvSpPr>
          <p:nvPr>
            <p:ph idx="1"/>
          </p:nvPr>
        </p:nvSpPr>
        <p:spPr/>
        <p:txBody>
          <a:bodyPr>
            <a:normAutofit/>
          </a:bodyPr>
          <a:lstStyle/>
          <a:p>
            <a:pPr>
              <a:buNone/>
            </a:pPr>
            <a:endParaRPr lang="en-GB" sz="2400" dirty="0" smtClean="0"/>
          </a:p>
          <a:p>
            <a:pPr>
              <a:buNone/>
            </a:pPr>
            <a:r>
              <a:rPr lang="en-GB" sz="2400" dirty="0" smtClean="0"/>
              <a:t>	Section two of the computer misuse act states that a person guilty of an offence if they commit an offence under section one with intent of facilitating commission of further offences (even if the following offence is not possible).</a:t>
            </a:r>
          </a:p>
          <a:p>
            <a:pPr>
              <a:buNone/>
            </a:pPr>
            <a:endParaRPr lang="en-GB" sz="2400" dirty="0" smtClean="0"/>
          </a:p>
          <a:p>
            <a:pPr>
              <a:buNone/>
            </a:pPr>
            <a:r>
              <a:rPr lang="en-GB" sz="2400" dirty="0" smtClean="0"/>
              <a:t>	</a:t>
            </a:r>
          </a:p>
          <a:p>
            <a:pPr>
              <a:buNone/>
            </a:pPr>
            <a:r>
              <a:rPr lang="en-GB" sz="2400" dirty="0" smtClean="0"/>
              <a:t>		The punishment for such an offence is conviction to 	imprisonment for a term not exceeding five years or a 	fine or to both.</a:t>
            </a:r>
          </a:p>
          <a:p>
            <a:pPr>
              <a:buNone/>
            </a:pPr>
            <a:endParaRPr lang="en-GB" sz="2800" dirty="0" smtClean="0"/>
          </a:p>
          <a:p>
            <a:pPr>
              <a:buNone/>
            </a:pPr>
            <a:endParaRPr lang="en-GB" sz="2800" dirty="0" smtClean="0"/>
          </a:p>
        </p:txBody>
      </p:sp>
      <p:pic>
        <p:nvPicPr>
          <p:cNvPr id="4" name="Picture 4" descr="D:\exclamationpoint.png"/>
          <p:cNvPicPr>
            <a:picLocks noChangeAspect="1" noChangeArrowheads="1"/>
          </p:cNvPicPr>
          <p:nvPr/>
        </p:nvPicPr>
        <p:blipFill>
          <a:blip r:embed="rId2" cstate="print"/>
          <a:srcRect/>
          <a:stretch>
            <a:fillRect/>
          </a:stretch>
        </p:blipFill>
        <p:spPr bwMode="auto">
          <a:xfrm>
            <a:off x="500034" y="4857760"/>
            <a:ext cx="1071546" cy="1071546"/>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Section Three</a:t>
            </a:r>
            <a:endParaRPr lang="en-GB" dirty="0"/>
          </a:p>
        </p:txBody>
      </p:sp>
      <p:sp>
        <p:nvSpPr>
          <p:cNvPr id="3" name="Content Placeholder 2"/>
          <p:cNvSpPr>
            <a:spLocks noGrp="1"/>
          </p:cNvSpPr>
          <p:nvPr>
            <p:ph idx="1"/>
          </p:nvPr>
        </p:nvSpPr>
        <p:spPr/>
        <p:txBody>
          <a:bodyPr>
            <a:normAutofit fontScale="92500" lnSpcReduction="10000"/>
          </a:bodyPr>
          <a:lstStyle/>
          <a:p>
            <a:pPr>
              <a:buNone/>
            </a:pPr>
            <a:r>
              <a:rPr lang="en-GB" dirty="0" smtClean="0"/>
              <a:t>Section three applies to the unauthorised modification of secure data. This includes:</a:t>
            </a:r>
          </a:p>
          <a:p>
            <a:r>
              <a:rPr lang="en-GB" dirty="0" smtClean="0"/>
              <a:t>Hindering the operation of any computer</a:t>
            </a:r>
          </a:p>
          <a:p>
            <a:r>
              <a:rPr lang="en-GB" dirty="0" smtClean="0"/>
              <a:t>Impairing the readability of the data </a:t>
            </a:r>
          </a:p>
          <a:p>
            <a:r>
              <a:rPr lang="en-GB" dirty="0" smtClean="0"/>
              <a:t>Any modification of any kind</a:t>
            </a:r>
          </a:p>
          <a:p>
            <a:pPr>
              <a:buNone/>
            </a:pPr>
            <a:endParaRPr lang="en-GB" dirty="0" smtClean="0"/>
          </a:p>
          <a:p>
            <a:pPr>
              <a:buNone/>
            </a:pPr>
            <a:endParaRPr lang="en-GB" dirty="0" smtClean="0"/>
          </a:p>
          <a:p>
            <a:pPr>
              <a:buNone/>
            </a:pPr>
            <a:endParaRPr lang="en-GB" dirty="0" smtClean="0"/>
          </a:p>
          <a:p>
            <a:pPr>
              <a:buNone/>
            </a:pPr>
            <a:r>
              <a:rPr lang="en-GB" dirty="0" smtClean="0"/>
              <a:t>		The punishment for such an offence is 		conviction to imprisonment for a term not exceeding 	five years or a fine or to both.</a:t>
            </a:r>
          </a:p>
          <a:p>
            <a:pPr>
              <a:buNone/>
            </a:pPr>
            <a:endParaRPr lang="en-GB" dirty="0" smtClean="0"/>
          </a:p>
        </p:txBody>
      </p:sp>
      <p:pic>
        <p:nvPicPr>
          <p:cNvPr id="9" name="Picture 4" descr="D:\exclamationpoint.png"/>
          <p:cNvPicPr>
            <a:picLocks noChangeAspect="1" noChangeArrowheads="1"/>
          </p:cNvPicPr>
          <p:nvPr/>
        </p:nvPicPr>
        <p:blipFill>
          <a:blip r:embed="rId2" cstate="print"/>
          <a:srcRect/>
          <a:stretch>
            <a:fillRect/>
          </a:stretch>
        </p:blipFill>
        <p:spPr bwMode="auto">
          <a:xfrm>
            <a:off x="428596" y="5072074"/>
            <a:ext cx="1071546" cy="107154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lstStyle/>
          <a:p>
            <a:pPr>
              <a:buNone/>
            </a:pPr>
            <a:r>
              <a:rPr lang="en-GB" dirty="0" smtClean="0"/>
              <a:t>This learning resource contains the facts about computer misuse.</a:t>
            </a:r>
          </a:p>
          <a:p>
            <a:pPr>
              <a:buNone/>
            </a:pPr>
            <a:endParaRPr lang="en-GB" dirty="0" smtClean="0"/>
          </a:p>
          <a:p>
            <a:pPr>
              <a:buNone/>
            </a:pPr>
            <a:r>
              <a:rPr lang="en-GB" dirty="0" smtClean="0"/>
              <a:t>It is recommended to read around this subject to gain a comprehensive knowledge of act.</a:t>
            </a:r>
          </a:p>
          <a:p>
            <a:pPr>
              <a:buNone/>
            </a:pPr>
            <a:endParaRPr lang="en-GB" dirty="0" smtClean="0"/>
          </a:p>
          <a:p>
            <a:pPr>
              <a:buNone/>
            </a:pPr>
            <a:r>
              <a:rPr lang="en-GB" dirty="0" smtClean="0"/>
              <a:t>To test you knowledge, please spend a few minutes on the following quiz. </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0034" y="2214554"/>
            <a:ext cx="7851648" cy="1828800"/>
          </a:xfrm>
        </p:spPr>
        <p:txBody>
          <a:bodyPr/>
          <a:lstStyle/>
          <a:p>
            <a:r>
              <a:rPr lang="en-GB" dirty="0" smtClean="0"/>
              <a:t>Multiple Choice Questions</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725602"/>
          </a:xfrm>
        </p:spPr>
        <p:txBody>
          <a:bodyPr>
            <a:noAutofit/>
          </a:bodyPr>
          <a:lstStyle/>
          <a:p>
            <a:r>
              <a:rPr lang="en-GB" sz="3200" dirty="0" smtClean="0">
                <a:solidFill>
                  <a:srgbClr val="0070C0"/>
                </a:solidFill>
              </a:rPr>
              <a:t>What is the maximum amount of time you can be imprisoned under the Computer Misuse Act?</a:t>
            </a:r>
            <a:endParaRPr lang="en-GB" sz="3200" dirty="0">
              <a:solidFill>
                <a:srgbClr val="0070C0"/>
              </a:solidFill>
            </a:endParaRPr>
          </a:p>
        </p:txBody>
      </p:sp>
      <p:sp>
        <p:nvSpPr>
          <p:cNvPr id="3" name="Content Placeholder 2"/>
          <p:cNvSpPr>
            <a:spLocks noGrp="1"/>
          </p:cNvSpPr>
          <p:nvPr>
            <p:ph idx="1"/>
          </p:nvPr>
        </p:nvSpPr>
        <p:spPr>
          <a:xfrm>
            <a:off x="3357554" y="2786058"/>
            <a:ext cx="3857652" cy="1928826"/>
          </a:xfrm>
        </p:spPr>
        <p:txBody>
          <a:bodyPr>
            <a:normAutofit/>
          </a:bodyPr>
          <a:lstStyle/>
          <a:p>
            <a:pPr>
              <a:buNone/>
            </a:pPr>
            <a:r>
              <a:rPr lang="en-GB" dirty="0" smtClean="0"/>
              <a:t>A) Six months</a:t>
            </a:r>
          </a:p>
          <a:p>
            <a:pPr>
              <a:buNone/>
            </a:pPr>
            <a:r>
              <a:rPr lang="en-GB" dirty="0" smtClean="0"/>
              <a:t>B) One year</a:t>
            </a:r>
          </a:p>
          <a:p>
            <a:pPr>
              <a:buNone/>
            </a:pPr>
            <a:r>
              <a:rPr lang="en-GB" dirty="0" smtClean="0"/>
              <a:t>C) Five years</a:t>
            </a:r>
          </a:p>
          <a:p>
            <a:pPr>
              <a:buNone/>
            </a:pPr>
            <a:r>
              <a:rPr lang="en-GB" dirty="0" smtClean="0"/>
              <a:t>D) Life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274638"/>
            <a:ext cx="8229600" cy="1725602"/>
          </a:xfrm>
        </p:spPr>
        <p:txBody>
          <a:bodyPr>
            <a:noAutofit/>
          </a:bodyPr>
          <a:lstStyle/>
          <a:p>
            <a:r>
              <a:rPr lang="en-GB" sz="3200" dirty="0" smtClean="0">
                <a:solidFill>
                  <a:srgbClr val="0070C0"/>
                </a:solidFill>
              </a:rPr>
              <a:t>What is the maximum amount of time you can be imprisoned under the Computer Misuse Act?</a:t>
            </a:r>
            <a:endParaRPr lang="en-GB" sz="3200" dirty="0">
              <a:solidFill>
                <a:srgbClr val="0070C0"/>
              </a:solidFill>
            </a:endParaRPr>
          </a:p>
        </p:txBody>
      </p:sp>
      <p:sp>
        <p:nvSpPr>
          <p:cNvPr id="7" name="Content Placeholder 2"/>
          <p:cNvSpPr>
            <a:spLocks noGrp="1"/>
          </p:cNvSpPr>
          <p:nvPr>
            <p:ph idx="1"/>
          </p:nvPr>
        </p:nvSpPr>
        <p:spPr>
          <a:xfrm>
            <a:off x="3357554" y="2786058"/>
            <a:ext cx="3857652" cy="1928826"/>
          </a:xfrm>
        </p:spPr>
        <p:txBody>
          <a:bodyPr>
            <a:normAutofit/>
          </a:bodyPr>
          <a:lstStyle/>
          <a:p>
            <a:pPr>
              <a:buNone/>
            </a:pPr>
            <a:r>
              <a:rPr lang="en-GB" dirty="0" smtClean="0"/>
              <a:t>A) Six months</a:t>
            </a:r>
          </a:p>
          <a:p>
            <a:pPr>
              <a:buNone/>
            </a:pPr>
            <a:r>
              <a:rPr lang="en-GB" dirty="0" smtClean="0"/>
              <a:t>B) One year</a:t>
            </a:r>
          </a:p>
          <a:p>
            <a:pPr>
              <a:buNone/>
            </a:pPr>
            <a:r>
              <a:rPr lang="en-GB" dirty="0" smtClean="0">
                <a:solidFill>
                  <a:srgbClr val="00B050"/>
                </a:solidFill>
              </a:rPr>
              <a:t>C) Five years</a:t>
            </a:r>
          </a:p>
          <a:p>
            <a:pPr>
              <a:buNone/>
            </a:pPr>
            <a:r>
              <a:rPr lang="en-GB" dirty="0" smtClean="0"/>
              <a:t>D) Life</a:t>
            </a:r>
          </a:p>
        </p:txBody>
      </p:sp>
      <p:sp>
        <p:nvSpPr>
          <p:cNvPr id="9" name="TextBox 8"/>
          <p:cNvSpPr txBox="1"/>
          <p:nvPr/>
        </p:nvSpPr>
        <p:spPr>
          <a:xfrm>
            <a:off x="357158" y="4786322"/>
            <a:ext cx="8429684" cy="923330"/>
          </a:xfrm>
          <a:prstGeom prst="rect">
            <a:avLst/>
          </a:prstGeom>
          <a:noFill/>
        </p:spPr>
        <p:txBody>
          <a:bodyPr wrap="square" rtlCol="0">
            <a:spAutoFit/>
          </a:bodyPr>
          <a:lstStyle/>
          <a:p>
            <a:r>
              <a:rPr lang="en-GB" dirty="0" smtClean="0">
                <a:solidFill>
                  <a:srgbClr val="00B050"/>
                </a:solidFill>
              </a:rPr>
              <a:t>Sections two and three of the computer misuse act state that if you knowingly commit a serious crime whilst gaining unauthorised access to a computer system or assist the progress of a Trojan or virus, you can be imprisoned for up to five years.</a:t>
            </a:r>
            <a:endParaRPr lang="en-GB" dirty="0">
              <a:solidFill>
                <a:srgbClr val="00B05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725602"/>
          </a:xfrm>
        </p:spPr>
        <p:txBody>
          <a:bodyPr>
            <a:noAutofit/>
          </a:bodyPr>
          <a:lstStyle/>
          <a:p>
            <a:r>
              <a:rPr lang="en-GB" sz="3200" dirty="0" smtClean="0">
                <a:solidFill>
                  <a:srgbClr val="0070C0"/>
                </a:solidFill>
              </a:rPr>
              <a:t>Are you breaking the law if you only attempt to gain unauthorised access, but fail in doing so?</a:t>
            </a:r>
            <a:endParaRPr lang="en-GB" sz="3200" dirty="0">
              <a:solidFill>
                <a:srgbClr val="0070C0"/>
              </a:solidFill>
            </a:endParaRPr>
          </a:p>
        </p:txBody>
      </p:sp>
      <p:sp>
        <p:nvSpPr>
          <p:cNvPr id="5" name="Content Placeholder 2"/>
          <p:cNvSpPr>
            <a:spLocks noGrp="1"/>
          </p:cNvSpPr>
          <p:nvPr>
            <p:ph idx="1"/>
          </p:nvPr>
        </p:nvSpPr>
        <p:spPr>
          <a:xfrm>
            <a:off x="3357554" y="2786058"/>
            <a:ext cx="3857652" cy="1928826"/>
          </a:xfrm>
        </p:spPr>
        <p:txBody>
          <a:bodyPr>
            <a:normAutofit/>
          </a:bodyPr>
          <a:lstStyle/>
          <a:p>
            <a:pPr marL="514350" indent="-514350">
              <a:buAutoNum type="alphaUcParenR"/>
            </a:pPr>
            <a:r>
              <a:rPr lang="en-GB" dirty="0" smtClean="0"/>
              <a:t>Yes</a:t>
            </a:r>
          </a:p>
          <a:p>
            <a:pPr marL="514350" indent="-514350">
              <a:buAutoNum type="alphaUcParenR"/>
            </a:pPr>
            <a:r>
              <a:rPr lang="en-GB" dirty="0" smtClean="0"/>
              <a:t>No</a:t>
            </a:r>
          </a:p>
          <a:p>
            <a:pPr marL="514350" indent="-514350">
              <a:buAutoNum type="alphaUcParenR"/>
            </a:pPr>
            <a:r>
              <a:rPr lang="en-GB" dirty="0" smtClean="0"/>
              <a:t>It depends</a:t>
            </a:r>
          </a:p>
          <a:p>
            <a:pPr marL="514350" indent="-514350">
              <a:buNone/>
            </a:pPr>
            <a:endParaRPr lang="en-GB"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725602"/>
          </a:xfrm>
        </p:spPr>
        <p:txBody>
          <a:bodyPr>
            <a:noAutofit/>
          </a:bodyPr>
          <a:lstStyle/>
          <a:p>
            <a:r>
              <a:rPr lang="en-GB" sz="3200" dirty="0" smtClean="0">
                <a:solidFill>
                  <a:srgbClr val="0070C0"/>
                </a:solidFill>
              </a:rPr>
              <a:t>Are you breaking the law if you only attempt to gain unauthorised access, but fail in doing so?</a:t>
            </a:r>
            <a:endParaRPr lang="en-GB" sz="3200" dirty="0">
              <a:solidFill>
                <a:srgbClr val="0070C0"/>
              </a:solidFill>
            </a:endParaRPr>
          </a:p>
        </p:txBody>
      </p:sp>
      <p:sp>
        <p:nvSpPr>
          <p:cNvPr id="5" name="Content Placeholder 2"/>
          <p:cNvSpPr>
            <a:spLocks noGrp="1"/>
          </p:cNvSpPr>
          <p:nvPr>
            <p:ph idx="1"/>
          </p:nvPr>
        </p:nvSpPr>
        <p:spPr>
          <a:xfrm>
            <a:off x="3357554" y="2786058"/>
            <a:ext cx="3857652" cy="1928826"/>
          </a:xfrm>
        </p:spPr>
        <p:txBody>
          <a:bodyPr>
            <a:normAutofit/>
          </a:bodyPr>
          <a:lstStyle/>
          <a:p>
            <a:pPr marL="514350" indent="-514350">
              <a:buAutoNum type="alphaUcParenR"/>
            </a:pPr>
            <a:r>
              <a:rPr lang="en-GB" dirty="0" smtClean="0">
                <a:solidFill>
                  <a:srgbClr val="00B050"/>
                </a:solidFill>
              </a:rPr>
              <a:t>Yes</a:t>
            </a:r>
          </a:p>
          <a:p>
            <a:pPr marL="514350" indent="-514350">
              <a:buAutoNum type="alphaUcParenR"/>
            </a:pPr>
            <a:r>
              <a:rPr lang="en-GB" dirty="0" smtClean="0"/>
              <a:t>No</a:t>
            </a:r>
          </a:p>
          <a:p>
            <a:pPr marL="514350" indent="-514350">
              <a:buAutoNum type="alphaUcParenR"/>
            </a:pPr>
            <a:r>
              <a:rPr lang="en-GB" dirty="0" smtClean="0"/>
              <a:t>It depends</a:t>
            </a:r>
          </a:p>
          <a:p>
            <a:pPr marL="514350" indent="-514350">
              <a:buNone/>
            </a:pPr>
            <a:endParaRPr lang="en-GB" dirty="0" smtClean="0"/>
          </a:p>
        </p:txBody>
      </p:sp>
      <p:sp>
        <p:nvSpPr>
          <p:cNvPr id="6" name="TextBox 5"/>
          <p:cNvSpPr txBox="1"/>
          <p:nvPr/>
        </p:nvSpPr>
        <p:spPr>
          <a:xfrm>
            <a:off x="357158" y="4786322"/>
            <a:ext cx="8429684" cy="923330"/>
          </a:xfrm>
          <a:prstGeom prst="rect">
            <a:avLst/>
          </a:prstGeom>
          <a:noFill/>
        </p:spPr>
        <p:txBody>
          <a:bodyPr wrap="square" rtlCol="0">
            <a:spAutoFit/>
          </a:bodyPr>
          <a:lstStyle/>
          <a:p>
            <a:r>
              <a:rPr lang="en-GB" dirty="0" smtClean="0">
                <a:solidFill>
                  <a:srgbClr val="00B050"/>
                </a:solidFill>
              </a:rPr>
              <a:t>It is an offence to even attempt to break into a system. Most of the time, the attack will be undetected as it has failed and it is unlikely that legal action will take place. However, if you are found trying to break into a computer system then you can be imprisoned.</a:t>
            </a:r>
            <a:endParaRPr lang="en-GB" dirty="0">
              <a:solidFill>
                <a:srgbClr val="00B050"/>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28596" y="500042"/>
            <a:ext cx="8229600" cy="1725602"/>
          </a:xfrm>
        </p:spPr>
        <p:txBody>
          <a:bodyPr>
            <a:noAutofit/>
          </a:bodyPr>
          <a:lstStyle/>
          <a:p>
            <a:r>
              <a:rPr lang="en-GB" sz="3200" dirty="0" smtClean="0">
                <a:solidFill>
                  <a:srgbClr val="0070C0"/>
                </a:solidFill>
              </a:rPr>
              <a:t>Is it an offence in the computer misuse act if you look over someone’s shoulder while they enter their password?</a:t>
            </a:r>
            <a:endParaRPr lang="en-GB" sz="3200" dirty="0">
              <a:solidFill>
                <a:srgbClr val="0070C0"/>
              </a:solidFill>
            </a:endParaRPr>
          </a:p>
        </p:txBody>
      </p:sp>
      <p:sp>
        <p:nvSpPr>
          <p:cNvPr id="5" name="Content Placeholder 2"/>
          <p:cNvSpPr>
            <a:spLocks noGrp="1"/>
          </p:cNvSpPr>
          <p:nvPr>
            <p:ph idx="1"/>
          </p:nvPr>
        </p:nvSpPr>
        <p:spPr>
          <a:xfrm>
            <a:off x="3357554" y="2786058"/>
            <a:ext cx="3857652" cy="2571768"/>
          </a:xfrm>
        </p:spPr>
        <p:txBody>
          <a:bodyPr>
            <a:normAutofit/>
          </a:bodyPr>
          <a:lstStyle/>
          <a:p>
            <a:pPr marL="514350" indent="-514350">
              <a:buAutoNum type="alphaUcParenR"/>
            </a:pPr>
            <a:r>
              <a:rPr lang="en-GB" dirty="0" smtClean="0"/>
              <a:t>Yes</a:t>
            </a:r>
          </a:p>
          <a:p>
            <a:pPr marL="514350" indent="-514350">
              <a:buAutoNum type="alphaUcParenR"/>
            </a:pPr>
            <a:r>
              <a:rPr lang="en-GB" dirty="0" smtClean="0"/>
              <a:t>No</a:t>
            </a:r>
          </a:p>
          <a:p>
            <a:pPr marL="514350" indent="-514350">
              <a:buAutoNum type="alphaUcParenR"/>
            </a:pPr>
            <a:r>
              <a:rPr lang="en-GB" dirty="0" smtClean="0"/>
              <a:t>It depends</a:t>
            </a:r>
          </a:p>
          <a:p>
            <a:pPr marL="514350" indent="-514350">
              <a:buNone/>
            </a:pPr>
            <a:endParaRPr lang="en-GB"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28596" y="500042"/>
            <a:ext cx="8229600" cy="1725602"/>
          </a:xfrm>
        </p:spPr>
        <p:txBody>
          <a:bodyPr>
            <a:noAutofit/>
          </a:bodyPr>
          <a:lstStyle/>
          <a:p>
            <a:r>
              <a:rPr lang="en-GB" sz="3200" dirty="0" smtClean="0">
                <a:solidFill>
                  <a:srgbClr val="0070C0"/>
                </a:solidFill>
              </a:rPr>
              <a:t>Is it an offence in the computer misuse act if you look over someone’s shoulder while they enter their password?</a:t>
            </a:r>
            <a:endParaRPr lang="en-GB" sz="3200" dirty="0">
              <a:solidFill>
                <a:srgbClr val="0070C0"/>
              </a:solidFill>
            </a:endParaRPr>
          </a:p>
        </p:txBody>
      </p:sp>
      <p:sp>
        <p:nvSpPr>
          <p:cNvPr id="5" name="Content Placeholder 2"/>
          <p:cNvSpPr>
            <a:spLocks noGrp="1"/>
          </p:cNvSpPr>
          <p:nvPr>
            <p:ph idx="1"/>
          </p:nvPr>
        </p:nvSpPr>
        <p:spPr>
          <a:xfrm>
            <a:off x="3357554" y="2786058"/>
            <a:ext cx="3857652" cy="2571768"/>
          </a:xfrm>
        </p:spPr>
        <p:txBody>
          <a:bodyPr>
            <a:normAutofit/>
          </a:bodyPr>
          <a:lstStyle/>
          <a:p>
            <a:pPr marL="514350" indent="-514350">
              <a:buAutoNum type="alphaUcParenR"/>
            </a:pPr>
            <a:r>
              <a:rPr lang="en-GB" dirty="0" smtClean="0"/>
              <a:t>Yes</a:t>
            </a:r>
          </a:p>
          <a:p>
            <a:pPr marL="514350" indent="-514350">
              <a:buAutoNum type="alphaUcParenR"/>
            </a:pPr>
            <a:r>
              <a:rPr lang="en-GB" dirty="0" smtClean="0">
                <a:solidFill>
                  <a:srgbClr val="00B050"/>
                </a:solidFill>
              </a:rPr>
              <a:t>No</a:t>
            </a:r>
          </a:p>
          <a:p>
            <a:pPr marL="514350" indent="-514350">
              <a:buAutoNum type="alphaUcParenR"/>
            </a:pPr>
            <a:r>
              <a:rPr lang="en-GB" dirty="0" smtClean="0"/>
              <a:t>It depends</a:t>
            </a:r>
          </a:p>
          <a:p>
            <a:pPr marL="514350" indent="-514350">
              <a:buNone/>
            </a:pPr>
            <a:endParaRPr lang="en-GB" dirty="0" smtClean="0"/>
          </a:p>
        </p:txBody>
      </p:sp>
      <p:sp>
        <p:nvSpPr>
          <p:cNvPr id="6" name="TextBox 5"/>
          <p:cNvSpPr txBox="1"/>
          <p:nvPr/>
        </p:nvSpPr>
        <p:spPr>
          <a:xfrm>
            <a:off x="357158" y="4786322"/>
            <a:ext cx="8429684" cy="923330"/>
          </a:xfrm>
          <a:prstGeom prst="rect">
            <a:avLst/>
          </a:prstGeom>
          <a:noFill/>
        </p:spPr>
        <p:txBody>
          <a:bodyPr wrap="square" rtlCol="0">
            <a:spAutoFit/>
          </a:bodyPr>
          <a:lstStyle/>
          <a:p>
            <a:r>
              <a:rPr lang="en-GB" dirty="0" smtClean="0">
                <a:solidFill>
                  <a:srgbClr val="00B050"/>
                </a:solidFill>
              </a:rPr>
              <a:t>This may be covered by a company’s code of conduct or other laws, but it is not within the scope of the computer misuse act. Most password fields are hidden on modern systems anyway.</a:t>
            </a:r>
            <a:endParaRPr lang="en-GB" dirty="0">
              <a:solidFill>
                <a:srgbClr val="00B05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28596" y="500042"/>
            <a:ext cx="8229600" cy="1725602"/>
          </a:xfrm>
        </p:spPr>
        <p:txBody>
          <a:bodyPr>
            <a:noAutofit/>
          </a:bodyPr>
          <a:lstStyle/>
          <a:p>
            <a:r>
              <a:rPr lang="en-GB" sz="3200" dirty="0" smtClean="0">
                <a:solidFill>
                  <a:srgbClr val="0070C0"/>
                </a:solidFill>
              </a:rPr>
              <a:t>When was the computer misuse act created?</a:t>
            </a:r>
            <a:endParaRPr lang="en-GB" sz="3200" dirty="0">
              <a:solidFill>
                <a:srgbClr val="0070C0"/>
              </a:solidFill>
            </a:endParaRPr>
          </a:p>
        </p:txBody>
      </p:sp>
      <p:sp>
        <p:nvSpPr>
          <p:cNvPr id="5" name="Content Placeholder 2"/>
          <p:cNvSpPr>
            <a:spLocks noGrp="1"/>
          </p:cNvSpPr>
          <p:nvPr>
            <p:ph idx="1"/>
          </p:nvPr>
        </p:nvSpPr>
        <p:spPr>
          <a:xfrm>
            <a:off x="3357554" y="2786058"/>
            <a:ext cx="3857652" cy="2571768"/>
          </a:xfrm>
        </p:spPr>
        <p:txBody>
          <a:bodyPr>
            <a:normAutofit/>
          </a:bodyPr>
          <a:lstStyle/>
          <a:p>
            <a:pPr marL="514350" indent="-514350">
              <a:buAutoNum type="alphaUcParenR"/>
            </a:pPr>
            <a:r>
              <a:rPr lang="en-GB" dirty="0" smtClean="0"/>
              <a:t>1985</a:t>
            </a:r>
          </a:p>
          <a:p>
            <a:pPr marL="514350" indent="-514350">
              <a:buAutoNum type="alphaUcParenR"/>
            </a:pPr>
            <a:r>
              <a:rPr lang="en-GB" dirty="0" smtClean="0"/>
              <a:t>1990</a:t>
            </a:r>
          </a:p>
          <a:p>
            <a:pPr marL="514350" indent="-514350">
              <a:buAutoNum type="alphaUcParenR"/>
            </a:pPr>
            <a:r>
              <a:rPr lang="en-GB" dirty="0" smtClean="0"/>
              <a:t>1995</a:t>
            </a:r>
          </a:p>
          <a:p>
            <a:pPr marL="514350" indent="-514350">
              <a:buAutoNum type="alphaUcParenR"/>
            </a:pPr>
            <a:r>
              <a:rPr lang="en-GB" dirty="0" smtClean="0"/>
              <a:t>2000</a:t>
            </a:r>
          </a:p>
          <a:p>
            <a:pPr marL="514350" indent="-514350">
              <a:buNone/>
            </a:pPr>
            <a:endParaRPr lang="en-GB"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28596" y="500042"/>
            <a:ext cx="8229600" cy="1725602"/>
          </a:xfrm>
        </p:spPr>
        <p:txBody>
          <a:bodyPr>
            <a:noAutofit/>
          </a:bodyPr>
          <a:lstStyle/>
          <a:p>
            <a:r>
              <a:rPr lang="en-GB" sz="3200" dirty="0" smtClean="0">
                <a:solidFill>
                  <a:srgbClr val="0070C0"/>
                </a:solidFill>
              </a:rPr>
              <a:t>When was the computer misuse act created?</a:t>
            </a:r>
            <a:endParaRPr lang="en-GB" sz="3200" dirty="0">
              <a:solidFill>
                <a:srgbClr val="0070C0"/>
              </a:solidFill>
            </a:endParaRPr>
          </a:p>
        </p:txBody>
      </p:sp>
      <p:sp>
        <p:nvSpPr>
          <p:cNvPr id="5" name="Content Placeholder 2"/>
          <p:cNvSpPr>
            <a:spLocks noGrp="1"/>
          </p:cNvSpPr>
          <p:nvPr>
            <p:ph idx="1"/>
          </p:nvPr>
        </p:nvSpPr>
        <p:spPr>
          <a:xfrm>
            <a:off x="3357554" y="2786058"/>
            <a:ext cx="3857652" cy="2571768"/>
          </a:xfrm>
        </p:spPr>
        <p:txBody>
          <a:bodyPr>
            <a:normAutofit/>
          </a:bodyPr>
          <a:lstStyle/>
          <a:p>
            <a:pPr marL="514350" indent="-514350">
              <a:buAutoNum type="alphaUcParenR"/>
            </a:pPr>
            <a:r>
              <a:rPr lang="en-GB" dirty="0" smtClean="0"/>
              <a:t>1985</a:t>
            </a:r>
          </a:p>
          <a:p>
            <a:pPr marL="514350" indent="-514350">
              <a:buAutoNum type="alphaUcParenR"/>
            </a:pPr>
            <a:r>
              <a:rPr lang="en-GB" dirty="0" smtClean="0">
                <a:solidFill>
                  <a:srgbClr val="00B050"/>
                </a:solidFill>
              </a:rPr>
              <a:t>1990</a:t>
            </a:r>
          </a:p>
          <a:p>
            <a:pPr marL="514350" indent="-514350">
              <a:buAutoNum type="alphaUcParenR"/>
            </a:pPr>
            <a:r>
              <a:rPr lang="en-GB" dirty="0" smtClean="0"/>
              <a:t>1995</a:t>
            </a:r>
          </a:p>
          <a:p>
            <a:pPr marL="514350" indent="-514350">
              <a:buAutoNum type="alphaUcParenR"/>
            </a:pPr>
            <a:r>
              <a:rPr lang="en-GB" dirty="0" smtClean="0"/>
              <a:t>2000</a:t>
            </a:r>
          </a:p>
          <a:p>
            <a:pPr marL="514350" indent="-514350">
              <a:buNone/>
            </a:pPr>
            <a:endParaRPr lang="en-GB" dirty="0" smtClean="0"/>
          </a:p>
        </p:txBody>
      </p:sp>
      <p:sp>
        <p:nvSpPr>
          <p:cNvPr id="6" name="TextBox 5"/>
          <p:cNvSpPr txBox="1"/>
          <p:nvPr/>
        </p:nvSpPr>
        <p:spPr>
          <a:xfrm>
            <a:off x="285720" y="5357826"/>
            <a:ext cx="8429684" cy="923330"/>
          </a:xfrm>
          <a:prstGeom prst="rect">
            <a:avLst/>
          </a:prstGeom>
          <a:noFill/>
        </p:spPr>
        <p:txBody>
          <a:bodyPr wrap="square" rtlCol="0">
            <a:spAutoFit/>
          </a:bodyPr>
          <a:lstStyle/>
          <a:p>
            <a:r>
              <a:rPr lang="en-GB" dirty="0" smtClean="0">
                <a:solidFill>
                  <a:srgbClr val="00B050"/>
                </a:solidFill>
              </a:rPr>
              <a:t>The computer misuse act was created in 1990 by UK Parliament. However, it was criticised at the time for being implemented too hastily and has undergone several revisions since then.</a:t>
            </a:r>
            <a:endParaRPr lang="en-GB" dirty="0">
              <a:solidFill>
                <a:srgbClr val="00B05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28596" y="500042"/>
            <a:ext cx="8229600" cy="1928826"/>
          </a:xfrm>
        </p:spPr>
        <p:txBody>
          <a:bodyPr>
            <a:noAutofit/>
          </a:bodyPr>
          <a:lstStyle/>
          <a:p>
            <a:r>
              <a:rPr lang="en-GB" sz="3200" dirty="0" smtClean="0">
                <a:solidFill>
                  <a:srgbClr val="0070C0"/>
                </a:solidFill>
              </a:rPr>
              <a:t>Robert Schifreen and Stephen Gold committed which crime which was responsible for the creation of the computer misuse act? </a:t>
            </a:r>
            <a:endParaRPr lang="en-GB" sz="3200" dirty="0">
              <a:solidFill>
                <a:srgbClr val="0070C0"/>
              </a:solidFill>
            </a:endParaRPr>
          </a:p>
        </p:txBody>
      </p:sp>
      <p:sp>
        <p:nvSpPr>
          <p:cNvPr id="5" name="Content Placeholder 2"/>
          <p:cNvSpPr>
            <a:spLocks noGrp="1"/>
          </p:cNvSpPr>
          <p:nvPr>
            <p:ph idx="1"/>
          </p:nvPr>
        </p:nvSpPr>
        <p:spPr>
          <a:xfrm>
            <a:off x="2500298" y="2500306"/>
            <a:ext cx="4714908" cy="3786214"/>
          </a:xfrm>
        </p:spPr>
        <p:txBody>
          <a:bodyPr>
            <a:normAutofit/>
          </a:bodyPr>
          <a:lstStyle/>
          <a:p>
            <a:pPr marL="514350" indent="-514350">
              <a:buAutoNum type="alphaUcParenR"/>
            </a:pPr>
            <a:r>
              <a:rPr lang="en-GB" dirty="0" smtClean="0"/>
              <a:t>Hacked into BT</a:t>
            </a:r>
          </a:p>
          <a:p>
            <a:pPr marL="514350" indent="-514350">
              <a:buAutoNum type="alphaUcParenR"/>
            </a:pPr>
            <a:r>
              <a:rPr lang="en-GB" dirty="0" smtClean="0"/>
              <a:t>Created a virus that compromised NASA</a:t>
            </a:r>
          </a:p>
          <a:p>
            <a:pPr marL="514350" indent="-514350">
              <a:buAutoNum type="alphaUcParenR"/>
            </a:pPr>
            <a:r>
              <a:rPr lang="en-GB" dirty="0" smtClean="0"/>
              <a:t>Electronically stole bank details</a:t>
            </a:r>
          </a:p>
          <a:p>
            <a:pPr marL="514350" indent="-514350">
              <a:buAutoNum type="alphaUcParenR"/>
            </a:pPr>
            <a:r>
              <a:rPr lang="en-GB" dirty="0" smtClean="0"/>
              <a:t>Created the first botnet</a:t>
            </a:r>
            <a:endParaRPr lang="en-GB" dirty="0"/>
          </a:p>
          <a:p>
            <a:pPr marL="514350" indent="-514350">
              <a:buAutoNum type="alphaUcParenR"/>
            </a:pPr>
            <a:endParaRPr lang="en-GB" dirty="0" smtClean="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28596" y="500042"/>
            <a:ext cx="8229600" cy="1928826"/>
          </a:xfrm>
        </p:spPr>
        <p:txBody>
          <a:bodyPr>
            <a:noAutofit/>
          </a:bodyPr>
          <a:lstStyle/>
          <a:p>
            <a:r>
              <a:rPr lang="en-GB" sz="3200" dirty="0" smtClean="0">
                <a:solidFill>
                  <a:srgbClr val="0070C0"/>
                </a:solidFill>
              </a:rPr>
              <a:t>Robert Schifreen and Stephen Gold committed which crime which was responsible for the creation of the computer misuse act? </a:t>
            </a:r>
            <a:endParaRPr lang="en-GB" sz="3200" dirty="0">
              <a:solidFill>
                <a:srgbClr val="0070C0"/>
              </a:solidFill>
            </a:endParaRPr>
          </a:p>
        </p:txBody>
      </p:sp>
      <p:sp>
        <p:nvSpPr>
          <p:cNvPr id="5" name="Content Placeholder 2"/>
          <p:cNvSpPr>
            <a:spLocks noGrp="1"/>
          </p:cNvSpPr>
          <p:nvPr>
            <p:ph idx="1"/>
          </p:nvPr>
        </p:nvSpPr>
        <p:spPr>
          <a:xfrm>
            <a:off x="2500298" y="2500306"/>
            <a:ext cx="4714908" cy="3786214"/>
          </a:xfrm>
        </p:spPr>
        <p:txBody>
          <a:bodyPr>
            <a:normAutofit/>
          </a:bodyPr>
          <a:lstStyle/>
          <a:p>
            <a:pPr marL="514350" indent="-514350">
              <a:buAutoNum type="alphaUcParenR"/>
            </a:pPr>
            <a:r>
              <a:rPr lang="en-GB" dirty="0" smtClean="0">
                <a:solidFill>
                  <a:srgbClr val="00B050"/>
                </a:solidFill>
              </a:rPr>
              <a:t>Hacked into BT</a:t>
            </a:r>
          </a:p>
          <a:p>
            <a:pPr marL="514350" indent="-514350">
              <a:buAutoNum type="alphaUcParenR"/>
            </a:pPr>
            <a:r>
              <a:rPr lang="en-GB" dirty="0" smtClean="0"/>
              <a:t>Created a virus that compromised NASA</a:t>
            </a:r>
          </a:p>
          <a:p>
            <a:pPr marL="514350" indent="-514350">
              <a:buAutoNum type="alphaUcParenR"/>
            </a:pPr>
            <a:r>
              <a:rPr lang="en-GB" dirty="0" smtClean="0"/>
              <a:t>Electronically stole bank details</a:t>
            </a:r>
          </a:p>
          <a:p>
            <a:pPr marL="514350" indent="-514350">
              <a:buAutoNum type="alphaUcParenR"/>
            </a:pPr>
            <a:r>
              <a:rPr lang="en-GB" dirty="0" smtClean="0"/>
              <a:t>Created the first </a:t>
            </a:r>
            <a:r>
              <a:rPr lang="en-GB" dirty="0" err="1" smtClean="0"/>
              <a:t>botnet</a:t>
            </a:r>
            <a:endParaRPr lang="en-GB" dirty="0"/>
          </a:p>
          <a:p>
            <a:pPr marL="514350" indent="-514350">
              <a:buAutoNum type="alphaUcParenR"/>
            </a:pPr>
            <a:endParaRPr lang="en-GB" dirty="0" smtClean="0"/>
          </a:p>
        </p:txBody>
      </p:sp>
      <p:sp>
        <p:nvSpPr>
          <p:cNvPr id="6" name="TextBox 5"/>
          <p:cNvSpPr txBox="1"/>
          <p:nvPr/>
        </p:nvSpPr>
        <p:spPr>
          <a:xfrm>
            <a:off x="214282" y="5857892"/>
            <a:ext cx="8429684" cy="923330"/>
          </a:xfrm>
          <a:prstGeom prst="rect">
            <a:avLst/>
          </a:prstGeom>
          <a:noFill/>
        </p:spPr>
        <p:txBody>
          <a:bodyPr wrap="square" rtlCol="0">
            <a:spAutoFit/>
          </a:bodyPr>
          <a:lstStyle/>
          <a:p>
            <a:r>
              <a:rPr lang="en-GB" dirty="0" smtClean="0">
                <a:solidFill>
                  <a:srgbClr val="00B050"/>
                </a:solidFill>
              </a:rPr>
              <a:t>Robert Schifreen and Stephen Gold hacked into BT between 1984 and 1985 using their home PCs. However, BT was accused of not taking security seriously as the username obtained was 22222222 with password 1234.</a:t>
            </a:r>
            <a:endParaRPr lang="en-GB" dirty="0">
              <a:solidFill>
                <a:srgbClr val="00B050"/>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2071678"/>
            <a:ext cx="8229600" cy="1143000"/>
          </a:xfrm>
        </p:spPr>
        <p:txBody>
          <a:bodyPr>
            <a:normAutofit fontScale="90000"/>
          </a:bodyPr>
          <a:lstStyle/>
          <a:p>
            <a:r>
              <a:rPr lang="en-GB" sz="8800" dirty="0" smtClean="0"/>
              <a:t>Credits</a:t>
            </a:r>
            <a:endParaRPr lang="en-GB" sz="8800" dirty="0"/>
          </a:p>
        </p:txBody>
      </p:sp>
      <p:pic>
        <p:nvPicPr>
          <p:cNvPr id="1027" name="Picture 3" descr="H:\.das\Desktop\ourGroup2.png"/>
          <p:cNvPicPr>
            <a:picLocks noChangeAspect="1" noChangeArrowheads="1"/>
          </p:cNvPicPr>
          <p:nvPr/>
        </p:nvPicPr>
        <p:blipFill>
          <a:blip r:embed="rId2" cstate="print"/>
          <a:srcRect/>
          <a:stretch>
            <a:fillRect/>
          </a:stretch>
        </p:blipFill>
        <p:spPr bwMode="auto">
          <a:xfrm>
            <a:off x="6434426" y="2500306"/>
            <a:ext cx="2709574" cy="4114788"/>
          </a:xfrm>
          <a:prstGeom prst="rect">
            <a:avLst/>
          </a:prstGeom>
          <a:noFill/>
        </p:spPr>
      </p:pic>
      <p:pic>
        <p:nvPicPr>
          <p:cNvPr id="1028" name="Picture 4"/>
          <p:cNvPicPr>
            <a:picLocks noChangeAspect="1" noChangeArrowheads="1"/>
          </p:cNvPicPr>
          <p:nvPr/>
        </p:nvPicPr>
        <p:blipFill>
          <a:blip r:embed="rId3" cstate="print"/>
          <a:srcRect/>
          <a:stretch>
            <a:fillRect/>
          </a:stretch>
        </p:blipFill>
        <p:spPr bwMode="auto">
          <a:xfrm>
            <a:off x="8358214" y="3263908"/>
            <a:ext cx="790468" cy="808034"/>
          </a:xfrm>
          <a:prstGeom prst="rect">
            <a:avLst/>
          </a:prstGeom>
          <a:noFill/>
          <a:ln w="9525">
            <a:noFill/>
            <a:miter lim="800000"/>
            <a:headEnd/>
            <a:tailEnd/>
          </a:ln>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75</TotalTime>
  <Words>717</Words>
  <Application>Microsoft Office PowerPoint</Application>
  <PresentationFormat>On-screen Show (4:3)</PresentationFormat>
  <Paragraphs>95</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Flow</vt:lpstr>
      <vt:lpstr>Computer Misuse Act 1990</vt:lpstr>
      <vt:lpstr>Introduction</vt:lpstr>
      <vt:lpstr>Section One</vt:lpstr>
      <vt:lpstr>Section Two</vt:lpstr>
      <vt:lpstr>Section Three</vt:lpstr>
      <vt:lpstr>Conclusion</vt:lpstr>
      <vt:lpstr>Multiple Choice Questions</vt:lpstr>
      <vt:lpstr>What is the maximum amount of time you can be imprisoned under the Computer Misuse Act?</vt:lpstr>
      <vt:lpstr>What is the maximum amount of time you can be imprisoned under the Computer Misuse Act?</vt:lpstr>
      <vt:lpstr>Are you breaking the law if you only attempt to gain unauthorised access, but fail in doing so?</vt:lpstr>
      <vt:lpstr>Are you breaking the law if you only attempt to gain unauthorised access, but fail in doing so?</vt:lpstr>
      <vt:lpstr>Is it an offence in the computer misuse act if you look over someone’s shoulder while they enter their password?</vt:lpstr>
      <vt:lpstr>Is it an offence in the computer misuse act if you look over someone’s shoulder while they enter their password?</vt:lpstr>
      <vt:lpstr>When was the computer misuse act created?</vt:lpstr>
      <vt:lpstr>When was the computer misuse act created?</vt:lpstr>
      <vt:lpstr>Robert Schifreen and Stephen Gold committed which crime which was responsible for the creation of the computer misuse act? </vt:lpstr>
      <vt:lpstr>Robert Schifreen and Stephen Gold committed which crime which was responsible for the creation of the computer misuse act? </vt:lpstr>
      <vt:lpstr>Credits</vt:lpstr>
    </vt:vector>
  </TitlesOfParts>
  <Company>University of Southampton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Computer Misuse Act 1990</dc:title>
  <dc:creator>cp22g08</dc:creator>
  <cp:lastModifiedBy>cp22g08</cp:lastModifiedBy>
  <cp:revision>11</cp:revision>
  <dcterms:created xsi:type="dcterms:W3CDTF">2010-01-10T21:14:35Z</dcterms:created>
  <dcterms:modified xsi:type="dcterms:W3CDTF">2010-01-10T22:31:40Z</dcterms:modified>
</cp:coreProperties>
</file>