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</p:sldMasterIdLst>
  <p:notesMasterIdLst>
    <p:notesMasterId r:id="rId29"/>
  </p:notesMasterIdLst>
  <p:handoutMasterIdLst>
    <p:handoutMasterId r:id="rId30"/>
  </p:handoutMasterIdLst>
  <p:sldIdLst>
    <p:sldId id="256" r:id="rId4"/>
    <p:sldId id="286" r:id="rId5"/>
    <p:sldId id="277" r:id="rId6"/>
    <p:sldId id="268" r:id="rId7"/>
    <p:sldId id="301" r:id="rId8"/>
    <p:sldId id="287" r:id="rId9"/>
    <p:sldId id="288" r:id="rId10"/>
    <p:sldId id="290" r:id="rId11"/>
    <p:sldId id="291" r:id="rId12"/>
    <p:sldId id="289" r:id="rId13"/>
    <p:sldId id="292" r:id="rId14"/>
    <p:sldId id="270" r:id="rId15"/>
    <p:sldId id="28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283" r:id="rId25"/>
    <p:sldId id="303" r:id="rId26"/>
    <p:sldId id="281" r:id="rId27"/>
    <p:sldId id="269" r:id="rId2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ＭＳ Ｐゴシック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D85F"/>
    <a:srgbClr val="615A20"/>
    <a:srgbClr val="FFB300"/>
    <a:srgbClr val="FE3E14"/>
    <a:srgbClr val="F00F2C"/>
    <a:srgbClr val="8A412B"/>
    <a:srgbClr val="CCDA86"/>
    <a:srgbClr val="531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 varScale="1">
        <p:scale>
          <a:sx n="80" d="100"/>
          <a:sy n="80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E0464585-C3F1-4852-8345-D2EECD6B6C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3A865B3C-345F-4C43-BB53-535F452CD7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E41B5B-3251-4A63-8287-1620D55A8B88}" type="slidenum">
              <a:rPr lang="en-GB" smtClean="0">
                <a:ea typeface="ＭＳ Ｐゴシック"/>
                <a:cs typeface="ＭＳ Ｐゴシック"/>
              </a:rPr>
              <a:pPr/>
              <a:t>1</a:t>
            </a:fld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ＭＳ Ｐゴシック"/>
              </a:rPr>
              <a:t>Please use the dd month yyyy format for the date for example 11 January 2008. The main title can be one or two lines long. </a:t>
            </a:r>
          </a:p>
          <a:p>
            <a:pPr eaLnBrk="1" hangingPunct="1"/>
            <a:endParaRPr lang="en-GB" smtClean="0"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latin typeface="Lucida Sans" pitchFamily="16" charset="0"/>
              <a:ea typeface="ＭＳ Ｐゴシック" pitchFamily="16" charset="-128"/>
              <a:cs typeface="+mn-cs"/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latin typeface="Arial" charset="0"/>
              <a:ea typeface="ＭＳ Ｐゴシック" pitchFamily="16" charset="-128"/>
              <a:cs typeface="+mn-cs"/>
            </a:endParaRPr>
          </a:p>
        </p:txBody>
      </p:sp>
      <p:pic>
        <p:nvPicPr>
          <p:cNvPr id="6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FB42579-C4D1-40C6-B7EE-78C073D15A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84F6C-53C0-4102-B988-F230F18844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5F7BC-03E7-4548-AEEC-BEA846164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8FF3-8E52-4C37-8DCB-4ED898DC9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42BF-E34A-4248-A80A-7C21B9E71E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latin typeface="Lucida Sans" pitchFamily="16" charset="0"/>
              <a:ea typeface="ＭＳ Ｐゴシック" pitchFamily="16" charset="-128"/>
              <a:cs typeface="+mn-cs"/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latin typeface="Arial" charset="0"/>
              <a:ea typeface="ＭＳ Ｐゴシック" pitchFamily="16" charset="-128"/>
              <a:cs typeface="+mn-cs"/>
            </a:endParaRPr>
          </a:p>
        </p:txBody>
      </p:sp>
      <p:pic>
        <p:nvPicPr>
          <p:cNvPr id="6" name="Picture 1036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68B2B-231A-42D2-AFDD-BFBBC35F5B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2AB21-01FB-476F-8BA0-8337F4489C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1BEA-1CCF-4F59-9374-5AA0D4993C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8D42-C48E-4B60-89B3-2A296EFC8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27D9D-8C43-475F-B753-B1D088D069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8804-27E1-4CFA-8770-565903329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7DB80-A83E-4A2D-987B-2211BE879B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228E8-0CE5-41FD-A198-FAD232E82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00B7B-5A43-414D-BCC7-5D90C3F87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F11BD-358E-4688-AEEC-D26B592A33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381A-375B-45AB-95A6-5FD993D48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D79C0-4945-4491-88FE-4AA8E2104B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E4C40-2A5F-4C6A-A3D5-C4270FD95E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01CF-95B0-4C61-89E9-346209A9E0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89457-D941-481F-B956-53CD65FC5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A05F-2604-4966-96B9-96BCF3A1D8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3CF1F-19E0-4860-85F0-68C61A9FCD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FA784-B06B-400A-934F-95A24E719C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latin typeface="Arial" charset="0"/>
              <a:ea typeface="ＭＳ Ｐゴシック" pitchFamily="16" charset="-128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>
              <a:latin typeface="Lucida Sans" pitchFamily="16" charset="0"/>
              <a:ea typeface="ＭＳ Ｐゴシック" pitchFamily="16" charset="-128"/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B5BFF291-0422-4BB4-9AD1-CEA1447BC4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" name="Picture 11" descr="electronics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  <p:sldLayoutId id="214748365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31980F88-74D4-408F-9E69-A7DA41E4A4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5367" name="Picture 12" descr="electronic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icyawareweb.org/" TargetMode="External"/><Relationship Id="rId2" Type="http://schemas.openxmlformats.org/officeDocument/2006/relationships/hyperlink" Target="http://www.w3.org/2004/09/Policy-Aware-Web-acl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285750" y="2214563"/>
            <a:ext cx="8496300" cy="2160587"/>
          </a:xfrm>
        </p:spPr>
        <p:txBody>
          <a:bodyPr/>
          <a:lstStyle/>
          <a:p>
            <a:pPr eaLnBrk="1" hangingPunct="1"/>
            <a:r>
              <a:rPr lang="en-GB" sz="6900" smtClean="0"/>
              <a:t>Politics and Privacy. </a:t>
            </a:r>
          </a:p>
        </p:txBody>
      </p:sp>
      <p:sp>
        <p:nvSpPr>
          <p:cNvPr id="41986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lnSpc>
                <a:spcPts val="2400"/>
              </a:lnSpc>
            </a:pPr>
            <a:r>
              <a:rPr lang="en-GB" sz="2000">
                <a:solidFill>
                  <a:srgbClr val="B2D5D5"/>
                </a:solidFill>
                <a:latin typeface="Georgia" pitchFamily="18" charset="0"/>
                <a:cs typeface="ＭＳ Ｐゴシック"/>
              </a:rPr>
              <a:t>Kieron O’Hara </a:t>
            </a:r>
            <a:br>
              <a:rPr lang="en-GB" sz="2000">
                <a:solidFill>
                  <a:srgbClr val="B2D5D5"/>
                </a:solidFill>
                <a:latin typeface="Georgia" pitchFamily="18" charset="0"/>
                <a:cs typeface="ＭＳ Ｐゴシック"/>
              </a:rPr>
            </a:br>
            <a:r>
              <a:rPr lang="en-GB" sz="2000">
                <a:solidFill>
                  <a:srgbClr val="B2D5D5"/>
                </a:solidFill>
                <a:latin typeface="Georgia" pitchFamily="18" charset="0"/>
                <a:cs typeface="ＭＳ Ｐゴシック"/>
              </a:rPr>
              <a:t>25 October 2009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(iv) Decisional Privacy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You have no right to interfere with my making some decision</a:t>
            </a:r>
          </a:p>
          <a:p>
            <a:pPr lvl="1"/>
            <a:r>
              <a:rPr lang="en-GB" smtClean="0"/>
              <a:t>Freedom of action is curtailed</a:t>
            </a:r>
          </a:p>
          <a:p>
            <a:r>
              <a:rPr lang="en-GB" smtClean="0"/>
              <a:t>Enforceable and enforced rights</a:t>
            </a:r>
          </a:p>
          <a:p>
            <a:r>
              <a:rPr lang="en-GB" smtClean="0"/>
              <a:t>Need to be able to argue that the decision doesn’t affect others</a:t>
            </a:r>
          </a:p>
          <a:p>
            <a:r>
              <a:rPr lang="en-GB" smtClean="0"/>
              <a:t>Special problem for cyberspace?</a:t>
            </a:r>
          </a:p>
          <a:p>
            <a:pPr lvl="1"/>
            <a:r>
              <a:rPr lang="en-GB" smtClean="0"/>
              <a:t>Decision-making is liberated by architectures (Lessig)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(v) Economic Privacy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You have no right to prevent me from exchanging resources over which I have appropriate property rights</a:t>
            </a:r>
          </a:p>
          <a:p>
            <a:r>
              <a:rPr lang="en-GB" smtClean="0"/>
              <a:t>Trading society</a:t>
            </a:r>
          </a:p>
          <a:p>
            <a:r>
              <a:rPr lang="en-GB" smtClean="0"/>
              <a:t>Respect for law, contracts</a:t>
            </a:r>
          </a:p>
          <a:p>
            <a:r>
              <a:rPr lang="en-GB" smtClean="0"/>
              <a:t>Gov’t respect for free trade</a:t>
            </a:r>
          </a:p>
          <a:p>
            <a:r>
              <a:rPr lang="en-GB" smtClean="0"/>
              <a:t>Danger from morality watchdogs, impecunious gov’ts</a:t>
            </a:r>
          </a:p>
          <a:p>
            <a:r>
              <a:rPr lang="en-GB" smtClean="0"/>
              <a:t>The rules for e-commerce are still evolving</a:t>
            </a:r>
          </a:p>
          <a:p>
            <a:r>
              <a:rPr lang="en-GB" smtClean="0"/>
              <a:t>Special case of (iv)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Rights and Preferences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Is privacy a right or a preference?</a:t>
            </a:r>
          </a:p>
          <a:p>
            <a:pPr eaLnBrk="1" hangingPunct="1"/>
            <a:r>
              <a:rPr lang="en-GB" smtClean="0"/>
              <a:t>Right = entitlement</a:t>
            </a:r>
          </a:p>
          <a:p>
            <a:pPr eaLnBrk="1" hangingPunct="1"/>
            <a:r>
              <a:rPr lang="en-GB" smtClean="0"/>
              <a:t>Preference = appears high up in ranked list of choices</a:t>
            </a:r>
          </a:p>
          <a:p>
            <a:pPr eaLnBrk="1" hangingPunct="1"/>
            <a:r>
              <a:rPr lang="en-GB" smtClean="0"/>
              <a:t>I have a right to life and a preference for champagne</a:t>
            </a:r>
          </a:p>
          <a:p>
            <a:pPr eaLnBrk="1" hangingPunct="1"/>
            <a:r>
              <a:rPr lang="en-GB" smtClean="0"/>
              <a:t>Rights are inalienable (cannot be given away)</a:t>
            </a:r>
          </a:p>
          <a:p>
            <a:pPr lvl="1" eaLnBrk="1" hangingPunct="1"/>
            <a:r>
              <a:rPr lang="en-GB" smtClean="0"/>
              <a:t>I cannot swap my right to privacy for a right to champagne</a:t>
            </a:r>
          </a:p>
          <a:p>
            <a:pPr lvl="1" eaLnBrk="1" hangingPunct="1"/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2371C4B-1027-46CB-BFFB-BF70E2E053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Generational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701657-2824-4CA7-A18C-F7026A2DA657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1773238"/>
            <a:ext cx="84963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The young are keen consumers and generally unconcerned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Palfrey &amp; Gasser, </a:t>
            </a:r>
            <a:r>
              <a:rPr lang="en-GB" sz="2000" i="1" kern="0" dirty="0">
                <a:latin typeface="+mn-lt"/>
                <a:ea typeface="+mn-ea"/>
                <a:cs typeface="+mn-cs"/>
              </a:rPr>
              <a:t>Born Digital</a:t>
            </a:r>
            <a:endParaRPr lang="en-GB" sz="2000" kern="0" dirty="0">
              <a:latin typeface="+mn-lt"/>
              <a:ea typeface="+mn-ea"/>
              <a:cs typeface="+mn-cs"/>
            </a:endParaRP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Uninterested in informational privacy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Lack of awareness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Will attitudes change?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What will be the effects on identity?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What will be the effects on biography/reputation?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Ignorance among potential teachers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2000" kern="0" dirty="0">
                <a:latin typeface="+mn-lt"/>
                <a:ea typeface="+mn-ea"/>
                <a:cs typeface="+mn-cs"/>
              </a:rPr>
              <a:t>What is legitimate in a democracy?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Not Privacy?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 smtClean="0"/>
              <a:t>Ideological criticisms of liberalism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Postmodernism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Conservatism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Socialism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Green theory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Identity politics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Asian values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Islamism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Theoretical arguments against privacy (a)-(e)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Pragmatic arguments against privacy (f)-(g)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(a) Egalitarianism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To the extent that equality of outcomes is important, you cannot have total control of your private space</a:t>
            </a:r>
          </a:p>
          <a:p>
            <a:r>
              <a:rPr lang="en-GB" smtClean="0"/>
              <a:t>Your private property may have to be distributed against your wishes</a:t>
            </a:r>
          </a:p>
          <a:p>
            <a:r>
              <a:rPr lang="en-GB" smtClean="0"/>
              <a:t>Policy: increased transparency in financial matters</a:t>
            </a:r>
          </a:p>
          <a:p>
            <a:pPr lvl="1"/>
            <a:r>
              <a:rPr lang="en-GB" smtClean="0"/>
              <a:t>Increased access for disadvantaged to 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(b) Communitarianism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Amitai Etzioni, </a:t>
            </a:r>
            <a:r>
              <a:rPr lang="en-GB" i="1" smtClean="0"/>
              <a:t>The Limits of Privacy</a:t>
            </a:r>
            <a:endParaRPr lang="en-GB" smtClean="0"/>
          </a:p>
          <a:p>
            <a:r>
              <a:rPr lang="en-GB" smtClean="0"/>
              <a:t>Community is trumps</a:t>
            </a:r>
          </a:p>
          <a:p>
            <a:pPr lvl="1"/>
            <a:r>
              <a:rPr lang="en-GB" smtClean="0"/>
              <a:t>Individual rights make sense only against the background of a community that creates and defends them</a:t>
            </a:r>
          </a:p>
          <a:p>
            <a:pPr lvl="1"/>
            <a:r>
              <a:rPr lang="en-GB" smtClean="0">
                <a:sym typeface="Symbol" pitchFamily="18" charset="2"/>
              </a:rPr>
              <a:t></a:t>
            </a:r>
            <a:r>
              <a:rPr lang="en-GB" smtClean="0"/>
              <a:t>Communities have rights too!</a:t>
            </a:r>
          </a:p>
          <a:p>
            <a:r>
              <a:rPr lang="en-GB" smtClean="0"/>
              <a:t>Policy: increased transparency in social &amp; political matters</a:t>
            </a:r>
          </a:p>
          <a:p>
            <a:pPr lvl="1"/>
            <a:r>
              <a:rPr lang="en-GB" smtClean="0"/>
              <a:t>Rights of community to access your 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(c) Too Much Private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Richard Sennett, </a:t>
            </a:r>
            <a:r>
              <a:rPr lang="en-GB" i="1" smtClean="0"/>
              <a:t>The Fall of Public Man</a:t>
            </a:r>
            <a:endParaRPr lang="en-GB" smtClean="0"/>
          </a:p>
          <a:p>
            <a:r>
              <a:rPr lang="en-GB" smtClean="0"/>
              <a:t>Public life is being increasingly intruded upon (judged) by private concepts</a:t>
            </a:r>
          </a:p>
          <a:p>
            <a:pPr lvl="1"/>
            <a:r>
              <a:rPr lang="en-GB" smtClean="0"/>
              <a:t>Erosion of strong public life</a:t>
            </a:r>
          </a:p>
          <a:p>
            <a:r>
              <a:rPr lang="en-GB" smtClean="0"/>
              <a:t>Policy: Focus on impersonal</a:t>
            </a:r>
          </a:p>
          <a:p>
            <a:pPr lvl="1"/>
            <a:r>
              <a:rPr lang="en-GB" smtClean="0"/>
              <a:t>Closing off of political space and debate</a:t>
            </a:r>
          </a:p>
          <a:p>
            <a:pPr lvl="1"/>
            <a:r>
              <a:rPr lang="en-GB" smtClean="0"/>
              <a:t>Critique of blogging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(d) Feminism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smtClean="0"/>
              <a:t>The private space is often a space for oppression</a:t>
            </a:r>
          </a:p>
          <a:p>
            <a:pPr lvl="1"/>
            <a:r>
              <a:rPr lang="en-GB" sz="2000" smtClean="0"/>
              <a:t>Domestic violence</a:t>
            </a:r>
          </a:p>
          <a:p>
            <a:pPr lvl="1"/>
            <a:r>
              <a:rPr lang="en-GB" sz="2000" smtClean="0"/>
              <a:t>Child abuse</a:t>
            </a:r>
          </a:p>
          <a:p>
            <a:pPr lvl="1"/>
            <a:r>
              <a:rPr lang="en-GB" sz="2000" smtClean="0"/>
              <a:t>Public authorities reluctant to intervene</a:t>
            </a:r>
          </a:p>
          <a:p>
            <a:pPr lvl="1"/>
            <a:r>
              <a:rPr lang="en-GB" sz="2000" smtClean="0"/>
              <a:t>Prejudice against women in the workplace</a:t>
            </a:r>
          </a:p>
          <a:p>
            <a:r>
              <a:rPr lang="en-GB" sz="2000" smtClean="0"/>
              <a:t>Policy: increased transparency</a:t>
            </a:r>
          </a:p>
          <a:p>
            <a:pPr lvl="1"/>
            <a:r>
              <a:rPr lang="en-GB" sz="2000" smtClean="0"/>
              <a:t>Emails</a:t>
            </a:r>
          </a:p>
          <a:p>
            <a:pPr lvl="1"/>
            <a:r>
              <a:rPr lang="en-GB" sz="2000" smtClean="0"/>
              <a:t>Surfing trails</a:t>
            </a:r>
          </a:p>
          <a:p>
            <a:pPr lvl="1"/>
            <a:r>
              <a:rPr lang="en-GB" sz="2000" smtClean="0"/>
              <a:t>More explicit rule-following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(e) Sousveillance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5543550"/>
          </a:xfrm>
        </p:spPr>
        <p:txBody>
          <a:bodyPr/>
          <a:lstStyle/>
          <a:p>
            <a:r>
              <a:rPr lang="en-GB" smtClean="0"/>
              <a:t>David Brin, </a:t>
            </a:r>
            <a:r>
              <a:rPr lang="en-GB" i="1" smtClean="0"/>
              <a:t>The Transparent Society</a:t>
            </a:r>
            <a:endParaRPr lang="en-GB" smtClean="0"/>
          </a:p>
          <a:p>
            <a:r>
              <a:rPr lang="en-GB" smtClean="0"/>
              <a:t>“Privacy” protects the powerful against the weak</a:t>
            </a:r>
          </a:p>
          <a:p>
            <a:pPr lvl="1"/>
            <a:r>
              <a:rPr lang="en-GB" smtClean="0"/>
              <a:t>Everyone wants to increase their own privacy</a:t>
            </a:r>
          </a:p>
          <a:p>
            <a:pPr lvl="1"/>
            <a:r>
              <a:rPr lang="en-GB" smtClean="0"/>
              <a:t>Everyone wants to decrease that of others</a:t>
            </a:r>
          </a:p>
          <a:p>
            <a:pPr lvl="1"/>
            <a:r>
              <a:rPr lang="en-GB" smtClean="0"/>
              <a:t>Enforcing rights to privacy is a rich man’s game</a:t>
            </a:r>
          </a:p>
          <a:p>
            <a:pPr lvl="1"/>
            <a:r>
              <a:rPr lang="en-GB" smtClean="0"/>
              <a:t>The truly liberal solution is to watch the watchers</a:t>
            </a:r>
          </a:p>
          <a:p>
            <a:pPr lvl="1"/>
            <a:r>
              <a:rPr lang="en-GB" smtClean="0"/>
              <a:t>Make all information open to everyone</a:t>
            </a:r>
          </a:p>
          <a:p>
            <a:r>
              <a:rPr lang="en-GB" smtClean="0"/>
              <a:t>Policy: reciprocal transparency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rIns="0"/>
          <a:lstStyle/>
          <a:p>
            <a:pPr algn="r" eaLnBrk="0" hangingPunct="0">
              <a:defRPr/>
            </a:pPr>
            <a:fld id="{5F9A7478-B31D-45C5-BDCE-2D766F617774}" type="slidenum">
              <a:rPr lang="en-GB" sz="1400">
                <a:latin typeface="+mn-lt"/>
                <a:ea typeface="ＭＳ Ｐゴシック" pitchFamily="16" charset="-128"/>
                <a:cs typeface="+mn-cs"/>
              </a:rPr>
              <a:pPr algn="r" eaLnBrk="0" hangingPunct="0">
                <a:defRPr/>
              </a:pPr>
              <a:t>2</a:t>
            </a:fld>
            <a:endParaRPr lang="en-GB" sz="1400">
              <a:latin typeface="+mn-lt"/>
              <a:ea typeface="ＭＳ Ｐゴシック" pitchFamily="16" charset="-128"/>
              <a:cs typeface="+mn-cs"/>
            </a:endParaRPr>
          </a:p>
        </p:txBody>
      </p:sp>
      <p:pic>
        <p:nvPicPr>
          <p:cNvPr id="64515" name="Picture 4" descr="large filing cabine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557338"/>
            <a:ext cx="6065837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Practical Obscurity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00213"/>
            <a:ext cx="2519363" cy="4897437"/>
          </a:xfrm>
        </p:spPr>
        <p:txBody>
          <a:bodyPr/>
          <a:lstStyle/>
          <a:p>
            <a:pPr eaLnBrk="1" hangingPunct="1"/>
            <a:r>
              <a:rPr lang="en-GB" smtClean="0"/>
              <a:t>Used to be our best protection</a:t>
            </a:r>
          </a:p>
          <a:p>
            <a:pPr eaLnBrk="1" hangingPunct="1"/>
            <a:r>
              <a:rPr lang="en-GB" smtClean="0"/>
              <a:t>Information could be held, but not found easily</a:t>
            </a:r>
          </a:p>
          <a:p>
            <a:pPr eaLnBrk="1" hangingPunct="1"/>
            <a:r>
              <a:rPr lang="en-GB" smtClean="0"/>
              <a:t>Information could be distributed over several 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(f) Security/Efficiency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496300" cy="4114800"/>
          </a:xfrm>
        </p:spPr>
        <p:txBody>
          <a:bodyPr/>
          <a:lstStyle/>
          <a:p>
            <a:r>
              <a:rPr lang="en-GB" sz="2000" smtClean="0"/>
              <a:t>Various competing goods in society</a:t>
            </a:r>
          </a:p>
          <a:p>
            <a:pPr lvl="1"/>
            <a:r>
              <a:rPr lang="en-GB" sz="2000" smtClean="0"/>
              <a:t>Under current circumstances, security outweighs privacy</a:t>
            </a:r>
          </a:p>
          <a:p>
            <a:pPr lvl="1"/>
            <a:r>
              <a:rPr lang="en-GB" sz="2000" smtClean="0"/>
              <a:t>Gov’t actions more effective with the right data</a:t>
            </a:r>
          </a:p>
          <a:p>
            <a:pPr lvl="2"/>
            <a:r>
              <a:rPr lang="en-GB" sz="2000" smtClean="0"/>
              <a:t>Singaporean argument</a:t>
            </a:r>
          </a:p>
          <a:p>
            <a:pPr lvl="2"/>
            <a:r>
              <a:rPr lang="en-GB" sz="2000" smtClean="0"/>
              <a:t>Prosperity provides legitimacy</a:t>
            </a:r>
          </a:p>
          <a:p>
            <a:pPr lvl="2"/>
            <a:endParaRPr lang="en-GB" sz="2000" smtClean="0"/>
          </a:p>
          <a:p>
            <a:r>
              <a:rPr lang="en-GB" sz="2000" smtClean="0"/>
              <a:t>Policy: increased transparency</a:t>
            </a:r>
          </a:p>
          <a:p>
            <a:pPr lvl="1"/>
            <a:r>
              <a:rPr lang="en-GB" sz="2000" smtClean="0"/>
              <a:t>Surveillance</a:t>
            </a:r>
          </a:p>
          <a:p>
            <a:pPr lvl="1"/>
            <a:r>
              <a:rPr lang="en-GB" sz="2000" smtClean="0"/>
              <a:t>Amalgamation of information</a:t>
            </a:r>
          </a:p>
          <a:p>
            <a:pPr lvl="2"/>
            <a:r>
              <a:rPr lang="en-GB" sz="2000" smtClean="0"/>
              <a:t>Singaporean approach (SingPass)</a:t>
            </a:r>
          </a:p>
          <a:p>
            <a:pPr lvl="2"/>
            <a:r>
              <a:rPr lang="en-GB" sz="2000" smtClean="0"/>
              <a:t>UK approach (</a:t>
            </a:r>
            <a:r>
              <a:rPr lang="en-GB" sz="2000" i="1" smtClean="0"/>
              <a:t>Transformational Gov’t</a:t>
            </a:r>
            <a:r>
              <a:rPr lang="en-GB" sz="20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(g) Realism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smtClean="0"/>
              <a:t>The information is out there</a:t>
            </a:r>
          </a:p>
          <a:p>
            <a:pPr lvl="1"/>
            <a:r>
              <a:rPr lang="en-GB" sz="2000" smtClean="0"/>
              <a:t>Privacy is a normative concept</a:t>
            </a:r>
          </a:p>
          <a:p>
            <a:pPr lvl="1"/>
            <a:r>
              <a:rPr lang="en-GB" sz="2000" smtClean="0"/>
              <a:t>But information is de facto unstoppable</a:t>
            </a:r>
          </a:p>
          <a:p>
            <a:pPr lvl="1"/>
            <a:r>
              <a:rPr lang="en-GB" sz="2000" smtClean="0"/>
              <a:t>We need to ensure information is accountable, and usage is transparent</a:t>
            </a:r>
          </a:p>
          <a:p>
            <a:pPr>
              <a:lnSpc>
                <a:spcPct val="90000"/>
              </a:lnSpc>
            </a:pPr>
            <a:r>
              <a:rPr lang="en-GB" sz="2000" smtClean="0"/>
              <a:t>Policy: pursuit of compensation, not remedy</a:t>
            </a:r>
          </a:p>
          <a:p>
            <a:pPr lvl="1"/>
            <a:r>
              <a:rPr lang="en-GB" sz="2000" smtClean="0"/>
              <a:t>Accountability of information users</a:t>
            </a:r>
          </a:p>
          <a:p>
            <a:pPr lvl="1"/>
            <a:r>
              <a:rPr lang="en-GB" sz="2000" smtClean="0"/>
              <a:t>Accountability of informants</a:t>
            </a:r>
          </a:p>
          <a:p>
            <a:pPr lvl="1"/>
            <a:r>
              <a:rPr lang="en-GB" sz="2000" smtClean="0"/>
              <a:t>Transparency of use</a:t>
            </a:r>
          </a:p>
          <a:p>
            <a:pPr lvl="1"/>
            <a:r>
              <a:rPr lang="en-GB" sz="2000" smtClean="0"/>
              <a:t>Shift from hiding information to defining misuse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Accountability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Policy Aware Web</a:t>
            </a:r>
          </a:p>
          <a:p>
            <a:pPr lvl="1" eaLnBrk="1" hangingPunct="1"/>
            <a:r>
              <a:rPr lang="en-GB" smtClean="0"/>
              <a:t>Weitzner et al, </a:t>
            </a:r>
            <a:r>
              <a:rPr lang="en-GB" smtClean="0">
                <a:hlinkClick r:id="rId2"/>
              </a:rPr>
              <a:t>http://www.w3.org/2004/09/Policy-Aware-Web-acl.pdf</a:t>
            </a:r>
            <a:r>
              <a:rPr lang="en-GB" smtClean="0"/>
              <a:t> </a:t>
            </a:r>
          </a:p>
          <a:p>
            <a:pPr lvl="1" eaLnBrk="1" hangingPunct="1"/>
            <a:r>
              <a:rPr lang="en-GB" smtClean="0">
                <a:hlinkClick r:id="rId3"/>
              </a:rPr>
              <a:t>http://www.policyawareweb.org/</a:t>
            </a:r>
            <a:r>
              <a:rPr lang="en-GB" smtClean="0"/>
              <a:t> </a:t>
            </a:r>
          </a:p>
          <a:p>
            <a:pPr eaLnBrk="1" hangingPunct="1"/>
            <a:r>
              <a:rPr lang="en-GB" smtClean="0"/>
              <a:t>Use Semantic Web technology</a:t>
            </a:r>
          </a:p>
          <a:p>
            <a:pPr lvl="1" eaLnBrk="1" hangingPunct="1"/>
            <a:r>
              <a:rPr lang="en-GB" smtClean="0"/>
              <a:t>Rule-based policy management system</a:t>
            </a:r>
          </a:p>
          <a:p>
            <a:pPr lvl="1" eaLnBrk="1" hangingPunct="1"/>
            <a:r>
              <a:rPr lang="en-GB" smtClean="0"/>
              <a:t>Exchange rules and proofs on the SW</a:t>
            </a:r>
          </a:p>
          <a:p>
            <a:pPr eaLnBrk="1" hangingPunct="1"/>
            <a:r>
              <a:rPr lang="en-GB" smtClean="0"/>
              <a:t>Shift from enforcement to transparency</a:t>
            </a:r>
          </a:p>
          <a:p>
            <a:pPr eaLnBrk="1" hangingPunct="1"/>
            <a:r>
              <a:rPr lang="en-GB" smtClean="0"/>
              <a:t>Tied up in court?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546326C4-7C33-458E-93CA-64430B847291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Consent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I give consent for my personal data to be used</a:t>
            </a:r>
          </a:p>
          <a:p>
            <a:r>
              <a:rPr lang="en-GB" smtClean="0"/>
              <a:t>What is personal data?</a:t>
            </a:r>
          </a:p>
          <a:p>
            <a:r>
              <a:rPr lang="en-GB" smtClean="0"/>
              <a:t>How can I enforce this?</a:t>
            </a:r>
          </a:p>
          <a:p>
            <a:r>
              <a:rPr lang="en-GB" smtClean="0"/>
              <a:t>Consent model: presumption that information cannot be used without permission</a:t>
            </a:r>
          </a:p>
          <a:p>
            <a:r>
              <a:rPr lang="en-GB" smtClean="0"/>
              <a:t>Accountability model: presumption that information will be used under conditions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Conclusions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Privacy is hard to define and hard to protect</a:t>
            </a:r>
          </a:p>
          <a:p>
            <a:pPr eaLnBrk="1" hangingPunct="1"/>
            <a:r>
              <a:rPr lang="en-GB" smtClean="0"/>
              <a:t>Current legal approaches try to balance individual and community rights</a:t>
            </a:r>
          </a:p>
          <a:p>
            <a:pPr lvl="1" eaLnBrk="1" hangingPunct="1"/>
            <a:r>
              <a:rPr lang="en-GB" smtClean="0"/>
              <a:t>Data protection</a:t>
            </a:r>
          </a:p>
          <a:p>
            <a:pPr eaLnBrk="1" hangingPunct="1"/>
            <a:r>
              <a:rPr lang="en-GB" smtClean="0"/>
              <a:t>Consumerism and apathy</a:t>
            </a:r>
          </a:p>
          <a:p>
            <a:pPr eaLnBrk="1" hangingPunct="1"/>
            <a:r>
              <a:rPr lang="en-GB" smtClean="0"/>
              <a:t>Cultural differences</a:t>
            </a:r>
          </a:p>
          <a:p>
            <a:pPr eaLnBrk="1" hangingPunct="1"/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79A27E97-207D-42C6-BE02-469D65379638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Readings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4114800"/>
          </a:xfrm>
        </p:spPr>
        <p:txBody>
          <a:bodyPr/>
          <a:lstStyle/>
          <a:p>
            <a:pPr eaLnBrk="1" hangingPunct="1"/>
            <a:r>
              <a:rPr lang="en-GB" sz="1600" smtClean="0"/>
              <a:t>Beate Rössler, </a:t>
            </a:r>
            <a:r>
              <a:rPr lang="en-GB" sz="1600" i="1" smtClean="0"/>
              <a:t>The Value of Privacy</a:t>
            </a:r>
          </a:p>
          <a:p>
            <a:pPr lvl="1" eaLnBrk="1" hangingPunct="1"/>
            <a:r>
              <a:rPr lang="en-GB" sz="1600" smtClean="0"/>
              <a:t>Liberal defence of the right to privacy</a:t>
            </a:r>
          </a:p>
          <a:p>
            <a:pPr eaLnBrk="1" hangingPunct="1"/>
            <a:r>
              <a:rPr lang="en-GB" sz="1600" smtClean="0"/>
              <a:t>Amitai Etzioni, </a:t>
            </a:r>
            <a:r>
              <a:rPr lang="en-GB" sz="1600" i="1" smtClean="0"/>
              <a:t>The Limits of Privacy</a:t>
            </a:r>
            <a:endParaRPr lang="en-GB" sz="1600" smtClean="0"/>
          </a:p>
          <a:p>
            <a:pPr lvl="1" eaLnBrk="1" hangingPunct="1"/>
            <a:r>
              <a:rPr lang="en-GB" sz="1600" smtClean="0"/>
              <a:t>Communitarian attack on individual rights to privacy</a:t>
            </a:r>
          </a:p>
          <a:p>
            <a:pPr eaLnBrk="1" hangingPunct="1"/>
            <a:r>
              <a:rPr lang="en-GB" sz="1600" smtClean="0"/>
              <a:t>Adam D. Moore (ed.), </a:t>
            </a:r>
            <a:r>
              <a:rPr lang="en-GB" sz="1600" i="1" smtClean="0"/>
              <a:t>Information Ethics</a:t>
            </a:r>
            <a:endParaRPr lang="en-GB" sz="1600" smtClean="0"/>
          </a:p>
          <a:p>
            <a:pPr lvl="1" eaLnBrk="1" hangingPunct="1"/>
            <a:r>
              <a:rPr lang="en-GB" sz="1600" smtClean="0"/>
              <a:t>Collection of classic papers</a:t>
            </a:r>
          </a:p>
          <a:p>
            <a:pPr eaLnBrk="1" hangingPunct="1"/>
            <a:r>
              <a:rPr lang="en-GB" sz="1600" smtClean="0"/>
              <a:t>Simson Garfinkel, </a:t>
            </a:r>
            <a:r>
              <a:rPr lang="en-GB" sz="1600" i="1" smtClean="0"/>
              <a:t>Database Nation</a:t>
            </a:r>
          </a:p>
          <a:p>
            <a:pPr lvl="1" eaLnBrk="1" hangingPunct="1"/>
            <a:r>
              <a:rPr lang="en-GB" sz="1600" smtClean="0"/>
              <a:t>Early warning of trouble</a:t>
            </a:r>
          </a:p>
          <a:p>
            <a:pPr eaLnBrk="1" hangingPunct="1"/>
            <a:r>
              <a:rPr lang="en-GB" sz="1600" smtClean="0"/>
              <a:t>David Brin, </a:t>
            </a:r>
            <a:r>
              <a:rPr lang="en-GB" sz="1600" i="1" smtClean="0"/>
              <a:t>The Transparent Society</a:t>
            </a:r>
            <a:endParaRPr lang="en-GB" sz="1600" smtClean="0"/>
          </a:p>
          <a:p>
            <a:pPr lvl="1" eaLnBrk="1" hangingPunct="1"/>
            <a:r>
              <a:rPr lang="en-GB" sz="1600" smtClean="0"/>
              <a:t>Defence of the radical idea of sousveillance</a:t>
            </a:r>
          </a:p>
          <a:p>
            <a:pPr eaLnBrk="1" hangingPunct="1"/>
            <a:r>
              <a:rPr lang="en-GB" sz="1600" smtClean="0"/>
              <a:t>Lawrence Lessig, </a:t>
            </a:r>
            <a:r>
              <a:rPr lang="en-GB" sz="1600" i="1" smtClean="0"/>
              <a:t>Code</a:t>
            </a:r>
            <a:endParaRPr lang="en-GB" sz="1600" smtClean="0"/>
          </a:p>
          <a:p>
            <a:pPr lvl="1" eaLnBrk="1" hangingPunct="1"/>
            <a:r>
              <a:rPr lang="en-GB" sz="1600" smtClean="0"/>
              <a:t>Discussion of the relationship between architecture and regulation</a:t>
            </a:r>
          </a:p>
          <a:p>
            <a:pPr eaLnBrk="1" hangingPunct="1"/>
            <a:r>
              <a:rPr lang="en-GB" sz="1600" smtClean="0"/>
              <a:t>Kieron O’Hara &amp; Nigel Shadbolt, </a:t>
            </a:r>
            <a:r>
              <a:rPr lang="en-GB" sz="1600" i="1" smtClean="0"/>
              <a:t>The Spy in the Coffee Machine</a:t>
            </a:r>
          </a:p>
          <a:p>
            <a:pPr lvl="1" eaLnBrk="1" hangingPunct="1"/>
            <a:r>
              <a:rPr lang="en-GB" sz="1600" smtClean="0"/>
              <a:t>Review of various technologies and their effects on privacy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FD2FB99-2E21-4CEB-87DC-43B0455CFE00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Power of Digital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1D98138-2552-4262-9ECD-C5719FE1CA9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50" y="1571625"/>
            <a:ext cx="41719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Longevity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Ease of copying &amp; transfer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Accuracy of copying &amp; transfer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Effective search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Power of amalgamated databases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Difficulties of suppression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Fluidity of identity/anonymity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Lack of centralisation of veridical representations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Few arenas for well-publicised error correction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643438" y="1571625"/>
            <a:ext cx="4316412" cy="5688013"/>
          </a:xfrm>
          <a:prstGeom prst="rect">
            <a:avLst/>
          </a:prstGeom>
        </p:spPr>
        <p:txBody>
          <a:bodyPr/>
          <a:lstStyle/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Difficulty in identifying breaches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Difficulties of tracing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Comprehensiveness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Pervasiveness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Independence of medium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Compact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Attracts subterranean behaviour</a:t>
            </a:r>
          </a:p>
          <a:p>
            <a:pPr marL="342900" indent="-342900">
              <a:spcAft>
                <a:spcPct val="70000"/>
              </a:spcAft>
              <a:buFontTx/>
              <a:buChar char="•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… doubtless many more …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Compare paper to all these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Compare memory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  <a:defRPr/>
            </a:pPr>
            <a:r>
              <a:rPr lang="en-GB" sz="1800" kern="0" dirty="0">
                <a:latin typeface="+mn-lt"/>
                <a:ea typeface="+mn-ea"/>
                <a:cs typeface="+mn-cs"/>
              </a:rPr>
              <a:t>Compare gossip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Who Cares/Why Care?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C1DC693-A129-41C6-AE21-F94A712B02F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2938" y="1571625"/>
            <a:ext cx="77724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marL="342900" indent="-342900">
              <a:spcAft>
                <a:spcPct val="70000"/>
              </a:spcAft>
              <a:buFontTx/>
              <a:buChar char="•"/>
            </a:pPr>
            <a:r>
              <a:rPr lang="en-GB" sz="1800">
                <a:latin typeface="Georgia" pitchFamily="18" charset="0"/>
                <a:cs typeface="ＭＳ Ｐゴシック"/>
              </a:rPr>
              <a:t>Protection of freedom</a:t>
            </a:r>
          </a:p>
          <a:p>
            <a:pPr marL="342900" indent="-342900">
              <a:spcAft>
                <a:spcPct val="70000"/>
              </a:spcAft>
              <a:buFontTx/>
              <a:buChar char="•"/>
            </a:pPr>
            <a:r>
              <a:rPr lang="en-GB" sz="1800">
                <a:latin typeface="Georgia" pitchFamily="18" charset="0"/>
                <a:cs typeface="ＭＳ Ｐゴシック"/>
              </a:rPr>
              <a:t>Respect for persons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</a:pPr>
            <a:r>
              <a:rPr lang="en-GB" sz="1800">
                <a:latin typeface="Georgia" pitchFamily="18" charset="0"/>
                <a:cs typeface="ＭＳ Ｐゴシック"/>
              </a:rPr>
              <a:t>Personal space</a:t>
            </a:r>
          </a:p>
          <a:p>
            <a:pPr marL="342900" indent="-342900">
              <a:spcAft>
                <a:spcPct val="70000"/>
              </a:spcAft>
              <a:buFontTx/>
              <a:buChar char="•"/>
            </a:pPr>
            <a:r>
              <a:rPr lang="en-GB" sz="1800">
                <a:latin typeface="Georgia" pitchFamily="18" charset="0"/>
                <a:cs typeface="ＭＳ Ｐゴシック"/>
              </a:rPr>
              <a:t>Autonomy (informed, uncoerced freedom)</a:t>
            </a:r>
          </a:p>
          <a:p>
            <a:pPr marL="342900" indent="-342900">
              <a:spcAft>
                <a:spcPct val="70000"/>
              </a:spcAft>
              <a:buFontTx/>
              <a:buChar char="•"/>
            </a:pPr>
            <a:r>
              <a:rPr lang="en-GB" sz="1800">
                <a:latin typeface="Georgia" pitchFamily="18" charset="0"/>
                <a:cs typeface="ＭＳ Ｐゴシック"/>
              </a:rPr>
              <a:t>I need to control access to: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</a:pPr>
            <a:r>
              <a:rPr lang="en-GB" sz="1800">
                <a:latin typeface="Georgia" pitchFamily="18" charset="0"/>
                <a:cs typeface="ＭＳ Ｐゴシック"/>
              </a:rPr>
              <a:t>My person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</a:pPr>
            <a:r>
              <a:rPr lang="en-GB" sz="1800">
                <a:latin typeface="Georgia" pitchFamily="18" charset="0"/>
                <a:cs typeface="ＭＳ Ｐゴシック"/>
              </a:rPr>
              <a:t>My decisions</a:t>
            </a:r>
          </a:p>
          <a:p>
            <a:pPr marL="811213" lvl="1" indent="-288925">
              <a:lnSpc>
                <a:spcPct val="90000"/>
              </a:lnSpc>
              <a:spcAft>
                <a:spcPct val="50000"/>
              </a:spcAft>
              <a:buFontTx/>
              <a:buChar char="–"/>
            </a:pPr>
            <a:r>
              <a:rPr lang="en-GB" sz="1800">
                <a:latin typeface="Georgia" pitchFamily="18" charset="0"/>
                <a:cs typeface="ＭＳ Ｐゴシック"/>
              </a:rPr>
              <a:t>Information about me</a:t>
            </a:r>
          </a:p>
          <a:p>
            <a:pPr marL="342900" indent="-342900">
              <a:lnSpc>
                <a:spcPct val="90000"/>
              </a:lnSpc>
              <a:spcAft>
                <a:spcPct val="50000"/>
              </a:spcAft>
              <a:buFontTx/>
              <a:buChar char="–"/>
            </a:pPr>
            <a:r>
              <a:rPr lang="en-GB" sz="1800">
                <a:latin typeface="Georgia" pitchFamily="18" charset="0"/>
                <a:cs typeface="ＭＳ Ｐゴシック"/>
              </a:rPr>
              <a:t>But much depends on what privacy actually entails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Ambiguity of Public/Private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What is a private space?</a:t>
            </a:r>
          </a:p>
          <a:p>
            <a:pPr lvl="1"/>
            <a:r>
              <a:rPr lang="en-GB" smtClean="0"/>
              <a:t>This room?</a:t>
            </a:r>
          </a:p>
          <a:p>
            <a:r>
              <a:rPr lang="en-GB" smtClean="0"/>
              <a:t>A relative concept? Cf. Habermas</a:t>
            </a:r>
          </a:p>
          <a:p>
            <a:r>
              <a:rPr lang="en-GB" smtClean="0"/>
              <a:t>What about the Web?</a:t>
            </a:r>
          </a:p>
          <a:p>
            <a:pPr lvl="1"/>
            <a:r>
              <a:rPr lang="en-GB" smtClean="0"/>
              <a:t>Private communications</a:t>
            </a:r>
          </a:p>
          <a:p>
            <a:pPr lvl="1"/>
            <a:r>
              <a:rPr lang="en-GB" smtClean="0"/>
              <a:t>Public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Types of Privacy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Epistemological privacy</a:t>
            </a:r>
          </a:p>
          <a:p>
            <a:r>
              <a:rPr lang="en-GB" smtClean="0"/>
              <a:t>Spatial privacy</a:t>
            </a:r>
          </a:p>
          <a:p>
            <a:r>
              <a:rPr lang="en-GB" smtClean="0"/>
              <a:t>Ideological privacy</a:t>
            </a:r>
          </a:p>
          <a:p>
            <a:r>
              <a:rPr lang="en-GB" smtClean="0"/>
              <a:t>Decisional privacy</a:t>
            </a:r>
          </a:p>
          <a:p>
            <a:r>
              <a:rPr lang="en-GB" smtClean="0"/>
              <a:t>Economic privacy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(i) Epistemological Privacy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smtClean="0"/>
              <a:t>You have no right to learn or broadcast information about me</a:t>
            </a:r>
          </a:p>
          <a:p>
            <a:pPr lvl="1"/>
            <a:r>
              <a:rPr lang="en-GB" sz="2000" smtClean="0"/>
              <a:t>Information could be used to identify me</a:t>
            </a:r>
          </a:p>
          <a:p>
            <a:pPr lvl="1"/>
            <a:r>
              <a:rPr lang="en-GB" sz="2000" smtClean="0"/>
              <a:t>The threat of release of information could be used to prevent my acting</a:t>
            </a:r>
          </a:p>
          <a:p>
            <a:pPr lvl="1"/>
            <a:r>
              <a:rPr lang="en-GB" sz="2000" smtClean="0"/>
              <a:t>Information about me could prevent or hinder me from public action</a:t>
            </a:r>
          </a:p>
          <a:p>
            <a:pPr lvl="1"/>
            <a:r>
              <a:rPr lang="en-GB" sz="2000" smtClean="0"/>
              <a:t>Information could be false</a:t>
            </a:r>
          </a:p>
          <a:p>
            <a:pPr>
              <a:lnSpc>
                <a:spcPct val="90000"/>
              </a:lnSpc>
            </a:pPr>
            <a:r>
              <a:rPr lang="en-GB" sz="2000" smtClean="0"/>
              <a:t>Libel, slander, data protection laws</a:t>
            </a:r>
          </a:p>
          <a:p>
            <a:pPr>
              <a:lnSpc>
                <a:spcPct val="90000"/>
              </a:lnSpc>
            </a:pPr>
            <a:r>
              <a:rPr lang="en-GB" sz="2000" smtClean="0"/>
              <a:t>Accountability, transparency</a:t>
            </a:r>
          </a:p>
          <a:p>
            <a:pPr>
              <a:lnSpc>
                <a:spcPct val="90000"/>
              </a:lnSpc>
            </a:pPr>
            <a:r>
              <a:rPr lang="en-GB" sz="2000" smtClean="0"/>
              <a:t>Regulation of markets for information</a:t>
            </a:r>
          </a:p>
          <a:p>
            <a:pPr>
              <a:lnSpc>
                <a:spcPct val="90000"/>
              </a:lnSpc>
            </a:pPr>
            <a:r>
              <a:rPr lang="en-GB" sz="2000" smtClean="0"/>
              <a:t>Information spreads like wildfire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(ii) Spatial Privacy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smtClean="0"/>
              <a:t>You have no right to intrude in my space (either real or metaphorical)</a:t>
            </a:r>
          </a:p>
          <a:p>
            <a:pPr lvl="1"/>
            <a:r>
              <a:rPr lang="en-GB" sz="2000" smtClean="0"/>
              <a:t>Space needed for reflection</a:t>
            </a:r>
          </a:p>
          <a:p>
            <a:pPr lvl="1"/>
            <a:r>
              <a:rPr lang="en-GB" sz="2000" smtClean="0"/>
              <a:t>Space needed for intimate relations</a:t>
            </a:r>
          </a:p>
          <a:p>
            <a:pPr lvl="1"/>
            <a:r>
              <a:rPr lang="en-GB" sz="2000" smtClean="0"/>
              <a:t>Space needed for autonomy</a:t>
            </a:r>
          </a:p>
          <a:p>
            <a:r>
              <a:rPr lang="en-GB" sz="2000" smtClean="0"/>
              <a:t>Political argument determines the boundaries between public &amp; private space (Mill)</a:t>
            </a:r>
          </a:p>
          <a:p>
            <a:r>
              <a:rPr lang="en-GB" sz="2000" smtClean="0"/>
              <a:t>Online space – little understood, poorly regulated</a:t>
            </a:r>
          </a:p>
          <a:p>
            <a:pPr lvl="1"/>
            <a:r>
              <a:rPr lang="en-GB" sz="2000" smtClean="0"/>
              <a:t>Server logs</a:t>
            </a:r>
          </a:p>
          <a:p>
            <a:pPr lvl="1"/>
            <a:r>
              <a:rPr lang="en-GB" sz="2000" smtClean="0"/>
              <a:t>Hacking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(iii) Ideological Privacy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5153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mtClean="0"/>
              <a:t>You have no right to prevent me from, or punish me for, having particular political or religious beliefs</a:t>
            </a:r>
          </a:p>
          <a:p>
            <a:pPr>
              <a:lnSpc>
                <a:spcPct val="80000"/>
              </a:lnSpc>
            </a:pPr>
            <a:r>
              <a:rPr lang="en-GB" smtClean="0"/>
              <a:t>Tolerant society</a:t>
            </a:r>
          </a:p>
          <a:p>
            <a:pPr>
              <a:lnSpc>
                <a:spcPct val="80000"/>
              </a:lnSpc>
            </a:pPr>
            <a:r>
              <a:rPr lang="en-GB" smtClean="0"/>
              <a:t>Democratic government</a:t>
            </a:r>
          </a:p>
          <a:p>
            <a:pPr>
              <a:lnSpc>
                <a:spcPct val="80000"/>
              </a:lnSpc>
            </a:pPr>
            <a:r>
              <a:rPr lang="en-GB" smtClean="0"/>
              <a:t>Perceptions of danger</a:t>
            </a:r>
          </a:p>
          <a:p>
            <a:pPr>
              <a:lnSpc>
                <a:spcPct val="80000"/>
              </a:lnSpc>
            </a:pPr>
            <a:r>
              <a:rPr lang="en-GB" smtClean="0"/>
              <a:t>Censorship</a:t>
            </a:r>
          </a:p>
          <a:p>
            <a:pPr>
              <a:lnSpc>
                <a:spcPct val="80000"/>
              </a:lnSpc>
            </a:pPr>
            <a:r>
              <a:rPr lang="en-GB" smtClean="0"/>
              <a:t>The Web is a prime arena for extremism and minority interests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Some harmless, others not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Perceptions of harm differ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_ppt__template_electroni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uos_ppt__template_electronics</Template>
  <TotalTime>464</TotalTime>
  <Words>1086</Words>
  <Application>Microsoft PowerPoint</Application>
  <PresentationFormat>On-screen Show (4:3)</PresentationFormat>
  <Paragraphs>227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Lucida Sans</vt:lpstr>
      <vt:lpstr>ＭＳ Ｐゴシック</vt:lpstr>
      <vt:lpstr>Arial</vt:lpstr>
      <vt:lpstr>Georgia</vt:lpstr>
      <vt:lpstr>Symbol</vt:lpstr>
      <vt:lpstr>uos_ppt__template_electronics</vt:lpstr>
      <vt:lpstr>UOS divider slide design</vt:lpstr>
      <vt:lpstr>UOS full bleed image</vt:lpstr>
      <vt:lpstr>uos_ppt__template_electronics</vt:lpstr>
      <vt:lpstr>UOS divider slide design</vt:lpstr>
      <vt:lpstr>Politics and Privacy. </vt:lpstr>
      <vt:lpstr>Practical Obscurity</vt:lpstr>
      <vt:lpstr>The Power of Digital Information</vt:lpstr>
      <vt:lpstr>Who Cares/Why Care?</vt:lpstr>
      <vt:lpstr>Ambiguity of Public/Private</vt:lpstr>
      <vt:lpstr>Types of Privacy</vt:lpstr>
      <vt:lpstr>(i) Epistemological Privacy</vt:lpstr>
      <vt:lpstr>(ii) Spatial Privacy</vt:lpstr>
      <vt:lpstr>(iii) Ideological Privacy</vt:lpstr>
      <vt:lpstr>(iv) Decisional Privacy</vt:lpstr>
      <vt:lpstr>(v) Economic Privacy</vt:lpstr>
      <vt:lpstr>Rights and Preferences</vt:lpstr>
      <vt:lpstr>Generational Issues</vt:lpstr>
      <vt:lpstr>Why Not Privacy?</vt:lpstr>
      <vt:lpstr>(a) Egalitarianism</vt:lpstr>
      <vt:lpstr>(b) Communitarianism</vt:lpstr>
      <vt:lpstr>(c) Too Much Private</vt:lpstr>
      <vt:lpstr>(d) Feminism</vt:lpstr>
      <vt:lpstr>(e) Sousveillance</vt:lpstr>
      <vt:lpstr>(f) Security/Efficiency</vt:lpstr>
      <vt:lpstr>(g) Realism</vt:lpstr>
      <vt:lpstr>Accountability</vt:lpstr>
      <vt:lpstr>Consent</vt:lpstr>
      <vt:lpstr>Conclusions</vt:lpstr>
      <vt:lpstr>Readings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sep</dc:creator>
  <cp:lastModifiedBy>Kieron O'Hara</cp:lastModifiedBy>
  <cp:revision>45</cp:revision>
  <dcterms:created xsi:type="dcterms:W3CDTF">2008-01-25T10:32:18Z</dcterms:created>
  <dcterms:modified xsi:type="dcterms:W3CDTF">2009-11-23T11:33:32Z</dcterms:modified>
</cp:coreProperties>
</file>