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7.xml" ContentType="application/vnd.openxmlformats-officedocument.presentationml.notes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3.xml" ContentType="application/vnd.openxmlformats-officedocument.presentationml.notesSlide+xml"/>
  <Override PartName="/ppt/embeddings/oleObject1.bin" ContentType="application/vnd.openxmlformats-officedocument.oleObject"/>
  <Override PartName="/ppt/notesSlides/notesSlide2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Default Extension="vml" ContentType="application/vnd.openxmlformats-officedocument.vmlDrawing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6600"/>
    <a:srgbClr val="FF0000"/>
    <a:srgbClr val="9900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02" autoAdjust="0"/>
    <p:restoredTop sz="94590" autoAdjust="0"/>
  </p:normalViewPr>
  <p:slideViewPr>
    <p:cSldViewPr>
      <p:cViewPr varScale="1">
        <p:scale>
          <a:sx n="96" d="100"/>
          <a:sy n="96" d="100"/>
        </p:scale>
        <p:origin x="-124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tableStyles" Target="tableStyles.xml"/><Relationship Id="rId31" Type="http://schemas.openxmlformats.org/officeDocument/2006/relationships/printerSettings" Target="printerSettings/printerSettings1.bin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11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97CC8-DE70-9140-9F52-EF081617E37B}" type="datetimeFigureOut">
              <a:rPr lang="en-US" smtClean="0"/>
              <a:pPr/>
              <a:t>11/19/09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D2D0D-191E-E44C-996B-AC3310359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36CE36-0872-2F4D-B362-E22EB214A3F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2C5C38-6D5D-DB4D-BEC8-00292445BAFF}" type="slidenum">
              <a:rPr lang="en-GB"/>
              <a:pPr/>
              <a:t>1</a:t>
            </a:fld>
            <a:endParaRPr lang="en-GB"/>
          </a:p>
        </p:txBody>
      </p:sp>
      <p:sp>
        <p:nvSpPr>
          <p:cNvPr id="1996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27FA4C-5047-9745-87F3-12D60BC093B1}" type="slidenum">
              <a:rPr lang="en-GB"/>
              <a:pPr/>
              <a:t>10</a:t>
            </a:fld>
            <a:endParaRPr lang="en-GB"/>
          </a:p>
        </p:txBody>
      </p:sp>
      <p:sp>
        <p:nvSpPr>
          <p:cNvPr id="2088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4FEC6B-FE9E-CE4A-828E-6D8E21A746ED}" type="slidenum">
              <a:rPr lang="en-GB"/>
              <a:pPr/>
              <a:t>11</a:t>
            </a:fld>
            <a:endParaRPr lang="en-GB"/>
          </a:p>
        </p:txBody>
      </p:sp>
      <p:sp>
        <p:nvSpPr>
          <p:cNvPr id="2099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F9B53B-AAD9-B547-AD74-702A6A878AD9}" type="slidenum">
              <a:rPr lang="en-GB"/>
              <a:pPr/>
              <a:t>12</a:t>
            </a:fld>
            <a:endParaRPr lang="en-GB"/>
          </a:p>
        </p:txBody>
      </p:sp>
      <p:sp>
        <p:nvSpPr>
          <p:cNvPr id="2109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FA0DF4-A966-A442-B30D-D9C82C828AB5}" type="slidenum">
              <a:rPr lang="en-GB"/>
              <a:pPr/>
              <a:t>13</a:t>
            </a:fld>
            <a:endParaRPr lang="en-GB"/>
          </a:p>
        </p:txBody>
      </p:sp>
      <p:sp>
        <p:nvSpPr>
          <p:cNvPr id="2119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7A3F7B-B117-2944-8778-0D63E9981C07}" type="slidenum">
              <a:rPr lang="en-GB"/>
              <a:pPr/>
              <a:t>14</a:t>
            </a:fld>
            <a:endParaRPr lang="en-GB"/>
          </a:p>
        </p:txBody>
      </p:sp>
      <p:sp>
        <p:nvSpPr>
          <p:cNvPr id="2129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BC57D-FCF9-F84B-868F-5B1744ADC54C}" type="slidenum">
              <a:rPr lang="en-GB"/>
              <a:pPr/>
              <a:t>15</a:t>
            </a:fld>
            <a:endParaRPr lang="en-GB"/>
          </a:p>
        </p:txBody>
      </p:sp>
      <p:sp>
        <p:nvSpPr>
          <p:cNvPr id="2150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635763-459A-C84E-9962-7E1382AE7197}" type="slidenum">
              <a:rPr lang="en-GB"/>
              <a:pPr/>
              <a:t>16</a:t>
            </a:fld>
            <a:endParaRPr lang="en-GB"/>
          </a:p>
        </p:txBody>
      </p:sp>
      <p:sp>
        <p:nvSpPr>
          <p:cNvPr id="2170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BD382D-5489-264B-AED4-FA6A5E013F62}" type="slidenum">
              <a:rPr lang="en-GB"/>
              <a:pPr/>
              <a:t>17</a:t>
            </a:fld>
            <a:endParaRPr lang="en-GB"/>
          </a:p>
        </p:txBody>
      </p:sp>
      <p:sp>
        <p:nvSpPr>
          <p:cNvPr id="2191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D5DB95-83C8-AE4A-B0A1-D4CB2334C4E6}" type="slidenum">
              <a:rPr lang="en-GB"/>
              <a:pPr/>
              <a:t>18</a:t>
            </a:fld>
            <a:endParaRPr lang="en-GB"/>
          </a:p>
        </p:txBody>
      </p:sp>
      <p:sp>
        <p:nvSpPr>
          <p:cNvPr id="2211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87D5AC-76F8-FE48-A227-534C2E151AA4}" type="slidenum">
              <a:rPr lang="en-GB"/>
              <a:pPr/>
              <a:t>19</a:t>
            </a:fld>
            <a:endParaRPr lang="en-GB"/>
          </a:p>
        </p:txBody>
      </p:sp>
      <p:sp>
        <p:nvSpPr>
          <p:cNvPr id="2232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187B5E-C14D-3C4C-BDEE-616587F764A8}" type="slidenum">
              <a:rPr lang="en-GB"/>
              <a:pPr/>
              <a:t>2</a:t>
            </a:fld>
            <a:endParaRPr lang="en-GB"/>
          </a:p>
        </p:txBody>
      </p:sp>
      <p:sp>
        <p:nvSpPr>
          <p:cNvPr id="2007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8B9AE5-AA0F-4647-8731-627242894149}" type="slidenum">
              <a:rPr lang="en-GB"/>
              <a:pPr/>
              <a:t>20</a:t>
            </a:fld>
            <a:endParaRPr lang="en-GB"/>
          </a:p>
        </p:txBody>
      </p:sp>
      <p:sp>
        <p:nvSpPr>
          <p:cNvPr id="2252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6FB2AB-D0C4-5041-80BD-423D179590C0}" type="slidenum">
              <a:rPr lang="en-GB"/>
              <a:pPr/>
              <a:t>21</a:t>
            </a:fld>
            <a:endParaRPr lang="en-GB"/>
          </a:p>
        </p:txBody>
      </p:sp>
      <p:sp>
        <p:nvSpPr>
          <p:cNvPr id="2273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479850-D305-5241-AC15-ACA955FE9C84}" type="slidenum">
              <a:rPr lang="en-GB"/>
              <a:pPr/>
              <a:t>22</a:t>
            </a:fld>
            <a:endParaRPr lang="en-GB"/>
          </a:p>
        </p:txBody>
      </p:sp>
      <p:sp>
        <p:nvSpPr>
          <p:cNvPr id="2293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F94DE9-618C-E143-8787-93C8BEEBD918}" type="slidenum">
              <a:rPr lang="en-GB"/>
              <a:pPr/>
              <a:t>23</a:t>
            </a:fld>
            <a:endParaRPr lang="en-GB"/>
          </a:p>
        </p:txBody>
      </p:sp>
      <p:sp>
        <p:nvSpPr>
          <p:cNvPr id="2314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FC93C8-22AE-C145-A881-9F67BC7C19EC}" type="slidenum">
              <a:rPr lang="en-GB"/>
              <a:pPr/>
              <a:t>24</a:t>
            </a:fld>
            <a:endParaRPr lang="en-GB"/>
          </a:p>
        </p:txBody>
      </p:sp>
      <p:sp>
        <p:nvSpPr>
          <p:cNvPr id="2334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BC8814-8B2D-7044-A867-E9B082D3E86D}" type="slidenum">
              <a:rPr lang="en-GB"/>
              <a:pPr/>
              <a:t>25</a:t>
            </a:fld>
            <a:endParaRPr lang="en-GB"/>
          </a:p>
        </p:txBody>
      </p:sp>
      <p:sp>
        <p:nvSpPr>
          <p:cNvPr id="2355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E19A66-DCCA-5D4C-B276-99B620B848F1}" type="slidenum">
              <a:rPr lang="en-GB"/>
              <a:pPr/>
              <a:t>26</a:t>
            </a:fld>
            <a:endParaRPr lang="en-GB"/>
          </a:p>
        </p:txBody>
      </p:sp>
      <p:sp>
        <p:nvSpPr>
          <p:cNvPr id="2375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9D953A-EA1D-D44F-A582-C7CE8A8F4AFA}" type="slidenum">
              <a:rPr lang="en-GB"/>
              <a:pPr/>
              <a:t>27</a:t>
            </a:fld>
            <a:endParaRPr lang="en-GB"/>
          </a:p>
        </p:txBody>
      </p:sp>
      <p:sp>
        <p:nvSpPr>
          <p:cNvPr id="2396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1EBC7E-5BDB-B844-BFF1-550BB6ACA8F6}" type="slidenum">
              <a:rPr lang="en-GB"/>
              <a:pPr/>
              <a:t>3</a:t>
            </a:fld>
            <a:endParaRPr lang="en-GB"/>
          </a:p>
        </p:txBody>
      </p:sp>
      <p:sp>
        <p:nvSpPr>
          <p:cNvPr id="2017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05BAC5-7BFE-5C45-9447-381E52CC1FC5}" type="slidenum">
              <a:rPr lang="en-GB"/>
              <a:pPr/>
              <a:t>4</a:t>
            </a:fld>
            <a:endParaRPr lang="en-GB"/>
          </a:p>
        </p:txBody>
      </p:sp>
      <p:sp>
        <p:nvSpPr>
          <p:cNvPr id="2027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D4A12F-9577-664C-B640-8EE3D745C388}" type="slidenum">
              <a:rPr lang="en-GB"/>
              <a:pPr/>
              <a:t>5</a:t>
            </a:fld>
            <a:endParaRPr lang="en-GB"/>
          </a:p>
        </p:txBody>
      </p:sp>
      <p:sp>
        <p:nvSpPr>
          <p:cNvPr id="2037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7BF538-22AD-0245-A5F1-F7E9DDCB6109}" type="slidenum">
              <a:rPr lang="en-GB"/>
              <a:pPr/>
              <a:t>6</a:t>
            </a:fld>
            <a:endParaRPr lang="en-GB"/>
          </a:p>
        </p:txBody>
      </p:sp>
      <p:sp>
        <p:nvSpPr>
          <p:cNvPr id="2048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8F6687-AB1E-F54C-8FFB-1E7DFE7576A3}" type="slidenum">
              <a:rPr lang="en-GB"/>
              <a:pPr/>
              <a:t>7</a:t>
            </a:fld>
            <a:endParaRPr lang="en-GB"/>
          </a:p>
        </p:txBody>
      </p:sp>
      <p:sp>
        <p:nvSpPr>
          <p:cNvPr id="2058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1D2F3-33EB-174F-993E-E22A820625D9}" type="slidenum">
              <a:rPr lang="en-GB"/>
              <a:pPr/>
              <a:t>8</a:t>
            </a:fld>
            <a:endParaRPr lang="en-GB"/>
          </a:p>
        </p:txBody>
      </p:sp>
      <p:sp>
        <p:nvSpPr>
          <p:cNvPr id="2068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9FBB07-34CD-5947-98B0-7AAF95F10A7E}" type="slidenum">
              <a:rPr lang="en-GB"/>
              <a:pPr/>
              <a:t>9</a:t>
            </a:fld>
            <a:endParaRPr lang="en-GB"/>
          </a:p>
        </p:txBody>
      </p:sp>
      <p:sp>
        <p:nvSpPr>
          <p:cNvPr id="2078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657600" y="6477000"/>
            <a:ext cx="2133600" cy="3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965575" cy="3921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76400"/>
            <a:ext cx="5111750" cy="4449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05400" y="54102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9546ECAC-3B7D-7B47-BB51-FA59818F34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chemeClr val="bg1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563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733800" y="64770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62000" y="1371600"/>
            <a:ext cx="8382000" cy="152400"/>
          </a:xfrm>
          <a:prstGeom prst="rect">
            <a:avLst/>
          </a:prstGeom>
          <a:gradFill rotWithShape="0">
            <a:gsLst>
              <a:gs pos="0">
                <a:srgbClr val="0066FF"/>
              </a:gs>
              <a:gs pos="100000">
                <a:srgbClr val="FFCC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defTabSz="762000" eaLnBrk="0" hangingPunct="0">
              <a:spcBef>
                <a:spcPct val="50000"/>
              </a:spcBef>
            </a:pPr>
            <a:endParaRPr lang="en-US" sz="2400">
              <a:latin typeface="Times New Roman" pitchFamily="-65" charset="0"/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3733800" y="6553200"/>
            <a:ext cx="2016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Event</a:t>
            </a: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453188"/>
            <a:ext cx="91440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 descr="electronics_computer_science_cmyk.eps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248400" y="152400"/>
            <a:ext cx="27051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4"/>
          <p:cNvSpPr txBox="1">
            <a:spLocks/>
          </p:cNvSpPr>
          <p:nvPr/>
        </p:nvSpPr>
        <p:spPr bwMode="auto">
          <a:xfrm>
            <a:off x="7010400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2637C8-7EFE-A447-BDC5-C74C6EDE532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-65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-65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49" r:id="rId3"/>
    <p:sldLayoutId id="2147483650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ahoma" pitchFamily="-65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ahoma" pitchFamily="-65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ahoma" pitchFamily="-65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ahoma" pitchFamily="-65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ahoma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ahoma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ahoma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ahoma" pitchFamily="-65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  <a:ea typeface="ＭＳ Ｐゴシック" pitchFamily="-65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accent2"/>
          </a:solidFill>
          <a:latin typeface="+mn-lt"/>
          <a:ea typeface="ＭＳ Ｐゴシック" pitchFamily="-65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accent2"/>
          </a:solidFill>
          <a:latin typeface="+mn-lt"/>
          <a:ea typeface="ＭＳ Ｐゴシック" pitchFamily="-65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accent2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accent2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accent2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accent2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accent2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cybergeography.org/atlas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3" Type="http://schemas.openxmlformats.org/officeDocument/2006/relationships/hyperlink" Target="../Local%20Settings/Local%20Settings/Temp/bay2.ppt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2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152400" y="6400800"/>
            <a:ext cx="2895600" cy="381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CM322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8788" y="1905000"/>
            <a:ext cx="8685212" cy="1143000"/>
          </a:xfrm>
        </p:spPr>
        <p:txBody>
          <a:bodyPr/>
          <a:lstStyle/>
          <a:p>
            <a:pPr algn="ctr"/>
            <a:r>
              <a:rPr lang="en-GB" dirty="0"/>
              <a:t>The Spatial Hypertext Model</a:t>
            </a:r>
            <a:br>
              <a:rPr lang="en-GB" dirty="0"/>
            </a:br>
            <a:r>
              <a:rPr lang="en-GB" dirty="0"/>
              <a:t>and</a:t>
            </a:r>
            <a:br>
              <a:rPr lang="en-GB" dirty="0"/>
            </a:br>
            <a:r>
              <a:rPr lang="en-GB" dirty="0"/>
              <a:t>Temporal Hypertext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429000"/>
            <a:ext cx="7772400" cy="1752600"/>
          </a:xfrm>
        </p:spPr>
        <p:txBody>
          <a:bodyPr/>
          <a:lstStyle/>
          <a:p>
            <a:r>
              <a:rPr lang="en-GB" dirty="0"/>
              <a:t>Hugh Davis </a:t>
            </a:r>
          </a:p>
          <a:p>
            <a:r>
              <a:rPr lang="en-GB" dirty="0" err="1"/>
              <a:t>hcd@ecs.soton.ac.uk</a:t>
            </a:r>
            <a:endParaRPr lang="en-GB" dirty="0"/>
          </a:p>
          <a:p>
            <a:r>
              <a:rPr lang="en-GB" dirty="0"/>
              <a:t>Slides on</a:t>
            </a:r>
            <a:r>
              <a:rPr lang="en-GB" dirty="0" smtClean="0"/>
              <a:t> </a:t>
            </a:r>
            <a:r>
              <a:rPr lang="en-US" dirty="0" smtClean="0"/>
              <a:t>https://secure.ecs.soton.ac.uk/module/0910/COMP3016/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6200" y="6477000"/>
            <a:ext cx="2895600" cy="3048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COMP3016</a:t>
            </a:r>
            <a:endParaRPr lang="en-GB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Storyspace (www.eastgate.com)</a:t>
            </a:r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latin typeface="Verdana" charset="0"/>
              </a:rPr>
              <a:t>Storyspace is a hypertext writing tool..</a:t>
            </a:r>
          </a:p>
          <a:p>
            <a:r>
              <a:rPr lang="en-GB"/>
              <a:t>provides a variety of maps and views to help writers create, organize, and revise dynamically. </a:t>
            </a:r>
          </a:p>
        </p:txBody>
      </p:sp>
      <p:pic>
        <p:nvPicPr>
          <p:cNvPr id="1945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048000"/>
            <a:ext cx="5791200" cy="333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6200" y="6477000"/>
            <a:ext cx="2895600" cy="3048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COMP3016</a:t>
            </a:r>
            <a:endParaRPr lang="en-GB"/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Websquirrel </a:t>
            </a:r>
            <a:r>
              <a:rPr lang="en-GB" sz="3600"/>
              <a:t>(www.eastgate.com)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077200" cy="4876800"/>
          </a:xfrm>
        </p:spPr>
        <p:txBody>
          <a:bodyPr/>
          <a:lstStyle/>
          <a:p>
            <a:r>
              <a:rPr lang="en-GB"/>
              <a:t>Spatial URL shortcut/ bookmark organizer</a:t>
            </a:r>
          </a:p>
          <a:p>
            <a:pPr>
              <a:buFont typeface="Wingdings" charset="2"/>
              <a:buNone/>
            </a:pPr>
            <a:endParaRPr lang="en-GB"/>
          </a:p>
        </p:txBody>
      </p:sp>
      <p:pic>
        <p:nvPicPr>
          <p:cNvPr id="1955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209800"/>
            <a:ext cx="4695825" cy="3381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6200" y="6477000"/>
            <a:ext cx="2895600" cy="3048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COMP3016</a:t>
            </a:r>
            <a:endParaRPr lang="en-GB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Tinderbox (www.eastgate.com)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latin typeface="Verdana" charset="0"/>
              </a:rPr>
              <a:t>A personal content management assistant</a:t>
            </a:r>
          </a:p>
          <a:p>
            <a:r>
              <a:rPr lang="en-GB"/>
              <a:t>Agents that help to build structure from content</a:t>
            </a:r>
          </a:p>
        </p:txBody>
      </p:sp>
      <p:pic>
        <p:nvPicPr>
          <p:cNvPr id="1966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438400"/>
            <a:ext cx="5791200" cy="39925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6200" y="6477000"/>
            <a:ext cx="2895600" cy="3048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COMP3016</a:t>
            </a:r>
            <a:endParaRPr lang="en-GB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Cybergeography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See </a:t>
            </a:r>
            <a:r>
              <a:rPr lang="en-GB" dirty="0">
                <a:hlinkClick r:id="rId3"/>
              </a:rPr>
              <a:t>http://www.cybergeography.org/atlas/</a:t>
            </a:r>
            <a:endParaRPr lang="en-GB" dirty="0"/>
          </a:p>
          <a:p>
            <a:r>
              <a:rPr lang="en-GB" dirty="0"/>
              <a:t>Lots of research using visual tools to map </a:t>
            </a:r>
          </a:p>
          <a:p>
            <a:pPr lvl="1"/>
            <a:r>
              <a:rPr lang="en-GB" dirty="0"/>
              <a:t>The topology of hyperspace </a:t>
            </a:r>
          </a:p>
          <a:p>
            <a:pPr lvl="1"/>
            <a:r>
              <a:rPr lang="en-GB" dirty="0"/>
              <a:t>People’s browsing through hyperspace</a:t>
            </a:r>
          </a:p>
          <a:p>
            <a:pPr lvl="1"/>
            <a:r>
              <a:rPr lang="en-GB" dirty="0"/>
              <a:t>The social </a:t>
            </a:r>
            <a:r>
              <a:rPr lang="en-GB" dirty="0" smtClean="0"/>
              <a:t>structures </a:t>
            </a:r>
            <a:r>
              <a:rPr lang="en-GB" dirty="0"/>
              <a:t>of hyperspace</a:t>
            </a:r>
          </a:p>
          <a:p>
            <a:pPr lvl="1"/>
            <a:r>
              <a:rPr lang="en-GB" dirty="0"/>
              <a:t>Individual web site maps</a:t>
            </a:r>
          </a:p>
          <a:p>
            <a:r>
              <a:rPr lang="en-GB" dirty="0"/>
              <a:t>Important hypertext research in this area </a:t>
            </a:r>
          </a:p>
          <a:p>
            <a:pPr lvl="1"/>
            <a:r>
              <a:rPr lang="en-GB" dirty="0"/>
              <a:t>Visualising hypertext link clusters by presenting nodes in 3D space</a:t>
            </a:r>
          </a:p>
          <a:p>
            <a:pPr lvl="1"/>
            <a:r>
              <a:rPr lang="en-GB" dirty="0"/>
              <a:t>Better search engines (identifying hubs and authorities)</a:t>
            </a:r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6200" y="6477000"/>
            <a:ext cx="2895600" cy="3048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COMP3016</a:t>
            </a:r>
            <a:endParaRPr lang="en-GB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Augmented Reality and Geospatial Systems</a:t>
            </a:r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Links are placed over virtual reality images </a:t>
            </a:r>
          </a:p>
          <a:p>
            <a:r>
              <a:rPr lang="en-GB"/>
              <a:t>The goal is to be able to walk around with specs on that superimpose the virtual on the real</a:t>
            </a:r>
          </a:p>
          <a:p>
            <a:pPr>
              <a:buFont typeface="Wingdings" charset="2"/>
              <a:buNone/>
            </a:pPr>
            <a:endParaRPr lang="en-GB"/>
          </a:p>
        </p:txBody>
      </p:sp>
      <p:pic>
        <p:nvPicPr>
          <p:cNvPr id="1986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895601"/>
            <a:ext cx="5715000" cy="328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866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7225" y="3324225"/>
            <a:ext cx="209550" cy="209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2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152400" y="6400800"/>
            <a:ext cx="2895600" cy="381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CM322</a:t>
            </a:r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8788" y="1905000"/>
            <a:ext cx="8685212" cy="1143000"/>
          </a:xfrm>
        </p:spPr>
        <p:txBody>
          <a:bodyPr/>
          <a:lstStyle/>
          <a:p>
            <a:r>
              <a:rPr lang="en-GB">
                <a:ea typeface="Times New Roman" charset="0"/>
                <a:cs typeface="Times New Roman" charset="0"/>
              </a:rPr>
              <a:t>Hypertext and Time</a:t>
            </a:r>
            <a:r>
              <a:rPr lang="en-GB"/>
              <a:t> 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429000"/>
            <a:ext cx="7620000" cy="17526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6200" y="6477000"/>
            <a:ext cx="2895600" cy="3048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COMP3016</a:t>
            </a:r>
            <a:endParaRPr lang="en-GB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imes New Roman" charset="0"/>
                <a:cs typeface="Times New Roman" charset="0"/>
              </a:rPr>
              <a:t>Time Based Hypertext </a:t>
            </a:r>
            <a:endParaRPr lang="en-GB">
              <a:ea typeface="Times New Roman" charset="0"/>
              <a:cs typeface="Times New Roman" charset="0"/>
            </a:endParaRP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Times New Roman" charset="0"/>
                <a:cs typeface="Times New Roman" charset="0"/>
              </a:rPr>
              <a:t>The business of inserting links into temporal and continuous media (sound, animations and video)</a:t>
            </a:r>
            <a:endParaRPr lang="en-GB">
              <a:ea typeface="Times New Roman" charset="0"/>
              <a:cs typeface="Times New Roman" charset="0"/>
            </a:endParaRPr>
          </a:p>
          <a:p>
            <a:endParaRPr lang="en-US">
              <a:ea typeface="Times New Roman" charset="0"/>
              <a:cs typeface="Times New Roman" charset="0"/>
            </a:endParaRPr>
          </a:p>
          <a:p>
            <a:r>
              <a:rPr lang="en-US">
                <a:ea typeface="Times New Roman" charset="0"/>
                <a:cs typeface="Times New Roman" charset="0"/>
              </a:rPr>
              <a:t>Links can be for </a:t>
            </a:r>
            <a:endParaRPr lang="en-GB">
              <a:ea typeface="Times New Roman" charset="0"/>
              <a:cs typeface="Times New Roman" charset="0"/>
            </a:endParaRPr>
          </a:p>
          <a:p>
            <a:pPr lvl="1"/>
            <a:r>
              <a:rPr lang="en-US">
                <a:ea typeface="Times New Roman" charset="0"/>
                <a:cs typeface="Times New Roman" charset="0"/>
              </a:rPr>
              <a:t>	Providing hypertext jumps to other contexts</a:t>
            </a:r>
            <a:endParaRPr lang="en-GB">
              <a:ea typeface="Times New Roman" charset="0"/>
              <a:cs typeface="Times New Roman" charset="0"/>
            </a:endParaRPr>
          </a:p>
          <a:p>
            <a:pPr lvl="1"/>
            <a:r>
              <a:rPr lang="en-US">
                <a:ea typeface="Times New Roman" charset="0"/>
                <a:cs typeface="Times New Roman" charset="0"/>
              </a:rPr>
              <a:t>	Annotation of the current item playing</a:t>
            </a:r>
            <a:endParaRPr lang="en-GB">
              <a:ea typeface="Times New Roman" charset="0"/>
              <a:cs typeface="Times New Roman" charset="0"/>
            </a:endParaRPr>
          </a:p>
          <a:p>
            <a:pPr lvl="1"/>
            <a:r>
              <a:rPr lang="en-US">
                <a:ea typeface="Times New Roman" charset="0"/>
                <a:cs typeface="Times New Roman" charset="0"/>
              </a:rPr>
              <a:t>	Synchronization of multiple media</a:t>
            </a:r>
            <a:r>
              <a:rPr lang="en-GB"/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6200" y="6477000"/>
            <a:ext cx="2895600" cy="3048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COMP3016</a:t>
            </a:r>
            <a:endParaRPr lang="en-GB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imes New Roman" charset="0"/>
                <a:cs typeface="Times New Roman" charset="0"/>
              </a:rPr>
              <a:t>Issues that arise in Putting Links into Multimedia</a:t>
            </a:r>
            <a:r>
              <a:rPr lang="en-GB"/>
              <a:t> 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ea typeface="Times New Roman" charset="0"/>
                <a:cs typeface="Times New Roman" charset="0"/>
              </a:rPr>
              <a:t>Embed the links or point from outside?</a:t>
            </a:r>
            <a:endParaRPr lang="en-GB">
              <a:ea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>
                <a:ea typeface="Times New Roman" charset="0"/>
                <a:cs typeface="Times New Roman" charset="0"/>
              </a:rPr>
              <a:t>Standards</a:t>
            </a:r>
            <a:endParaRPr lang="en-GB">
              <a:ea typeface="Times New Roman" charset="0"/>
              <a:cs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>
                <a:ea typeface="Times New Roman" charset="0"/>
                <a:cs typeface="Times New Roman" charset="0"/>
              </a:rPr>
              <a:t>If embedded – what format media does this?</a:t>
            </a:r>
            <a:endParaRPr lang="en-GB">
              <a:ea typeface="Times New Roman" charset="0"/>
              <a:cs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>
                <a:ea typeface="Times New Roman" charset="0"/>
                <a:cs typeface="Times New Roman" charset="0"/>
              </a:rPr>
              <a:t>If linking by reference, how to describe the place the link is?</a:t>
            </a:r>
            <a:endParaRPr lang="en-GB">
              <a:ea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>
                <a:ea typeface="Times New Roman" charset="0"/>
                <a:cs typeface="Times New Roman" charset="0"/>
              </a:rPr>
              <a:t>QOS issues (and will things happen when they should?)</a:t>
            </a:r>
            <a:endParaRPr lang="en-GB">
              <a:ea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GB">
              <a:ea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>
                <a:ea typeface="Times New Roman" charset="0"/>
                <a:cs typeface="Times New Roman" charset="0"/>
              </a:rPr>
              <a:t>	These notes will look at some important works in the area and highlight their significant contributions</a:t>
            </a:r>
            <a:endParaRPr lang="en-GB">
              <a:ea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GB"/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6200" y="6477000"/>
            <a:ext cx="2895600" cy="3048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COMP3016</a:t>
            </a:r>
            <a:endParaRPr lang="en-GB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imes New Roman" charset="0"/>
                <a:cs typeface="Times New Roman" charset="0"/>
              </a:rPr>
              <a:t>Microcosm Sound Viewer </a:t>
            </a:r>
            <a:br>
              <a:rPr lang="en-US">
                <a:ea typeface="Times New Roman" charset="0"/>
                <a:cs typeface="Times New Roman" charset="0"/>
              </a:rPr>
            </a:br>
            <a:r>
              <a:rPr lang="en-US">
                <a:ea typeface="Times New Roman" charset="0"/>
                <a:cs typeface="Times New Roman" charset="0"/>
              </a:rPr>
              <a:t>(c. 1993)</a:t>
            </a:r>
            <a:r>
              <a:rPr lang="en-GB"/>
              <a:t> </a:t>
            </a:r>
          </a:p>
        </p:txBody>
      </p:sp>
      <p:sp>
        <p:nvSpPr>
          <p:cNvPr id="220163" name="Rectangle 3"/>
          <p:cNvSpPr>
            <a:spLocks noChangeArrowheads="1"/>
          </p:cNvSpPr>
          <p:nvPr/>
        </p:nvSpPr>
        <p:spPr bwMode="auto">
          <a:xfrm>
            <a:off x="2638425" y="226695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201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676400"/>
            <a:ext cx="7315200" cy="43957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6200" y="6477000"/>
            <a:ext cx="2895600" cy="3048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COMP3016</a:t>
            </a:r>
            <a:endParaRPr lang="en-GB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Sound Viewer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05800" cy="4953000"/>
          </a:xfrm>
        </p:spPr>
        <p:txBody>
          <a:bodyPr/>
          <a:lstStyle/>
          <a:p>
            <a:r>
              <a:rPr lang="en-US" dirty="0">
                <a:ea typeface="Times New Roman" charset="0"/>
                <a:cs typeface="Times New Roman" charset="0"/>
              </a:rPr>
              <a:t>Early innovative work on putting jump links into sound files</a:t>
            </a:r>
            <a:endParaRPr lang="en-GB" dirty="0">
              <a:ea typeface="Times New Roman" charset="0"/>
              <a:cs typeface="Times New Roman" charset="0"/>
            </a:endParaRPr>
          </a:p>
          <a:p>
            <a:r>
              <a:rPr lang="en-US" dirty="0">
                <a:ea typeface="Times New Roman" charset="0"/>
                <a:cs typeface="Times New Roman" charset="0"/>
              </a:rPr>
              <a:t>Top window shows clickable links and bar is the “now point”</a:t>
            </a:r>
            <a:endParaRPr lang="en-GB" dirty="0">
              <a:ea typeface="Times New Roman" charset="0"/>
              <a:cs typeface="Times New Roman" charset="0"/>
            </a:endParaRPr>
          </a:p>
          <a:p>
            <a:r>
              <a:rPr lang="en-US" dirty="0">
                <a:ea typeface="Times New Roman" charset="0"/>
                <a:cs typeface="Times New Roman" charset="0"/>
              </a:rPr>
              <a:t>Bottom window shows top window in context of whole file</a:t>
            </a:r>
            <a:endParaRPr lang="en-GB" dirty="0">
              <a:ea typeface="Times New Roman" charset="0"/>
              <a:cs typeface="Times New Roman" charset="0"/>
            </a:endParaRPr>
          </a:p>
          <a:p>
            <a:r>
              <a:rPr lang="en-US" dirty="0">
                <a:ea typeface="Times New Roman" charset="0"/>
                <a:cs typeface="Times New Roman" charset="0"/>
              </a:rPr>
              <a:t>Links can be user activated or automatically invoked (decided by author)</a:t>
            </a:r>
            <a:endParaRPr lang="en-GB" dirty="0">
              <a:ea typeface="Times New Roman" charset="0"/>
              <a:cs typeface="Times New Roman" charset="0"/>
            </a:endParaRPr>
          </a:p>
          <a:p>
            <a:r>
              <a:rPr lang="en-US" dirty="0">
                <a:ea typeface="Times New Roman" charset="0"/>
                <a:cs typeface="Times New Roman" charset="0"/>
              </a:rPr>
              <a:t>Link anchors described as start and finish times in seconds through file </a:t>
            </a:r>
            <a:endParaRPr lang="en-GB" dirty="0">
              <a:ea typeface="Times New Roman" charset="0"/>
              <a:cs typeface="Times New Roman" charset="0"/>
            </a:endParaRPr>
          </a:p>
          <a:p>
            <a:endParaRPr lang="en-GB" dirty="0">
              <a:ea typeface="Times New Roman" charset="0"/>
              <a:cs typeface="Times New Roman" charset="0"/>
            </a:endParaRPr>
          </a:p>
          <a:p>
            <a:endParaRPr lang="en-GB" dirty="0"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6200" y="6477000"/>
            <a:ext cx="2895600" cy="3048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COMP3016</a:t>
            </a:r>
            <a:endParaRPr lang="en-GB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Spatial Hypertext?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Tools for supporting emergent structure</a:t>
            </a:r>
          </a:p>
          <a:p>
            <a:r>
              <a:rPr lang="en-GB"/>
              <a:t>Tools to visualise implicit or explicit relationships</a:t>
            </a:r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6200" y="6477000"/>
            <a:ext cx="2895600" cy="3048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COMP3016</a:t>
            </a:r>
            <a:endParaRPr lang="en-GB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Southampton Work on links in Video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ea typeface="Times New Roman" charset="0"/>
                <a:cs typeface="Times New Roman" charset="0"/>
              </a:rPr>
              <a:t>Microcosm also supported links in Video using principally the same idea, visible links appeared as polygons within the picture, and could be authored so that they moved with an object.  </a:t>
            </a:r>
          </a:p>
          <a:p>
            <a:pPr>
              <a:lnSpc>
                <a:spcPct val="90000"/>
              </a:lnSpc>
            </a:pPr>
            <a:r>
              <a:rPr lang="en-US">
                <a:ea typeface="Times New Roman" charset="0"/>
                <a:cs typeface="Times New Roman" charset="0"/>
              </a:rPr>
              <a:t>Later improvements in Windows component technology made it possible to develop a version of this framing the Windows Media Player.</a:t>
            </a:r>
            <a:endParaRPr lang="en-GB">
              <a:ea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>
                <a:ea typeface="Times New Roman" charset="0"/>
                <a:cs typeface="Times New Roman" charset="0"/>
              </a:rPr>
              <a:t>Later work at Southampton has implemented combining streamed mm data (RTP / RTCP) with streamed metadata. </a:t>
            </a:r>
          </a:p>
          <a:p>
            <a:pPr>
              <a:lnSpc>
                <a:spcPct val="90000"/>
              </a:lnSpc>
            </a:pPr>
            <a:r>
              <a:rPr lang="en-US">
                <a:ea typeface="Times New Roman" charset="0"/>
                <a:cs typeface="Times New Roman" charset="0"/>
                <a:hlinkClick r:id="rId3" action="ppaction://hlinkpres?slideindex=1&amp;slidetitle="/>
              </a:rPr>
              <a:t>The Bay 2 Presentation</a:t>
            </a:r>
            <a:endParaRPr lang="en-GB"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6200" y="6477000"/>
            <a:ext cx="2895600" cy="3048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COMP3016</a:t>
            </a:r>
            <a:endParaRPr lang="en-GB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Times New Roman" charset="0"/>
                <a:cs typeface="Times New Roman" charset="0"/>
              </a:rPr>
              <a:t>The Amsterdam Hypermedia Model c. 1994</a:t>
            </a:r>
            <a:r>
              <a:rPr lang="en-GB"/>
              <a:t> 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9144000" cy="15240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GB" sz="1800" dirty="0">
                <a:ea typeface="Times New Roman" charset="0"/>
                <a:cs typeface="Times New Roman" charset="0"/>
              </a:rPr>
              <a:t>  </a:t>
            </a:r>
            <a:r>
              <a:rPr lang="en-GB" sz="1800" dirty="0" smtClean="0">
                <a:ea typeface="Times New Roman" charset="0"/>
                <a:cs typeface="Times New Roman" charset="0"/>
              </a:rPr>
              <a:t>   </a:t>
            </a:r>
            <a:r>
              <a:rPr lang="en-GB" dirty="0" smtClean="0">
                <a:ea typeface="Times New Roman" charset="0"/>
                <a:cs typeface="Times New Roman" charset="0"/>
              </a:rPr>
              <a:t>Basically </a:t>
            </a:r>
            <a:r>
              <a:rPr lang="en-GB" dirty="0">
                <a:ea typeface="Times New Roman" charset="0"/>
                <a:cs typeface="Times New Roman" charset="0"/>
              </a:rPr>
              <a:t>concerned with provision of systems to author multimedia presentations and synchronise multiple data streams</a:t>
            </a:r>
          </a:p>
          <a:p>
            <a:pPr>
              <a:buFont typeface="Wingdings" charset="2"/>
              <a:buNone/>
            </a:pPr>
            <a:endParaRPr lang="en-GB" sz="2400" dirty="0"/>
          </a:p>
        </p:txBody>
      </p:sp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1909763" y="1633538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263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438400"/>
            <a:ext cx="5638800" cy="38034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8839200" cy="6324600"/>
          </a:xfrm>
        </p:spPr>
        <p:txBody>
          <a:bodyPr/>
          <a:lstStyle/>
          <a:p>
            <a:r>
              <a:rPr lang="en-GB" sz="2400">
                <a:ea typeface="Times New Roman" charset="0"/>
                <a:cs typeface="Times New Roman" charset="0"/>
              </a:rPr>
              <a:t>The model had an idea of parallel “channels”</a:t>
            </a:r>
          </a:p>
          <a:p>
            <a:r>
              <a:rPr lang="en-GB" sz="2400">
                <a:ea typeface="Times New Roman" charset="0"/>
                <a:cs typeface="Times New Roman" charset="0"/>
              </a:rPr>
              <a:t>Links into temporal media could be “offset” by some time.</a:t>
            </a:r>
          </a:p>
          <a:p>
            <a:r>
              <a:rPr lang="en-GB" sz="2400">
                <a:ea typeface="Times New Roman" charset="0"/>
                <a:cs typeface="Times New Roman" charset="0"/>
              </a:rPr>
              <a:t>But clickable links were limited to stationary hotspots</a:t>
            </a:r>
          </a:p>
          <a:p>
            <a:r>
              <a:rPr lang="en-GB" sz="2400">
                <a:ea typeface="Times New Roman" charset="0"/>
                <a:cs typeface="Times New Roman" charset="0"/>
              </a:rPr>
              <a:t>This work developed into SMIL</a:t>
            </a:r>
            <a:r>
              <a:rPr lang="en-GB"/>
              <a:t> </a:t>
            </a:r>
          </a:p>
        </p:txBody>
      </p:sp>
      <p:sp>
        <p:nvSpPr>
          <p:cNvPr id="228355" name="Rectangle 3"/>
          <p:cNvSpPr>
            <a:spLocks noChangeArrowheads="1"/>
          </p:cNvSpPr>
          <p:nvPr/>
        </p:nvSpPr>
        <p:spPr bwMode="auto">
          <a:xfrm>
            <a:off x="1828800" y="168116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283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828800"/>
            <a:ext cx="7620000" cy="48545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6200" y="6477000"/>
            <a:ext cx="2895600" cy="3048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COMP3016</a:t>
            </a:r>
            <a:endParaRPr lang="en-GB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Times New Roman" charset="0"/>
                <a:cs typeface="Times New Roman" charset="0"/>
              </a:rPr>
              <a:t>HyTime</a:t>
            </a:r>
            <a:r>
              <a:rPr lang="en-GB"/>
              <a:t> 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915400" cy="4953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GB" dirty="0">
                <a:ea typeface="Times New Roman" charset="0"/>
                <a:cs typeface="Times New Roman" charset="0"/>
              </a:rPr>
              <a:t>Hypermedia/Time-based Structuring Language ISO/IEC 10744:1992 (and version 2 1997)</a:t>
            </a:r>
          </a:p>
          <a:p>
            <a:pPr>
              <a:lnSpc>
                <a:spcPct val="90000"/>
              </a:lnSpc>
            </a:pPr>
            <a:r>
              <a:rPr lang="en-GB" dirty="0">
                <a:ea typeface="Times New Roman" charset="0"/>
                <a:cs typeface="Times New Roman" charset="0"/>
              </a:rPr>
              <a:t>Added sophisticated cross document links to SGML – the predecessor to XML</a:t>
            </a:r>
          </a:p>
          <a:p>
            <a:pPr>
              <a:lnSpc>
                <a:spcPct val="90000"/>
              </a:lnSpc>
            </a:pPr>
            <a:r>
              <a:rPr lang="en-GB" dirty="0">
                <a:ea typeface="Times New Roman" charset="0"/>
                <a:cs typeface="Times New Roman" charset="0"/>
              </a:rPr>
              <a:t>The link mechanism is the basis of </a:t>
            </a:r>
            <a:r>
              <a:rPr lang="en-GB" dirty="0" err="1">
                <a:ea typeface="Times New Roman" charset="0"/>
                <a:cs typeface="Times New Roman" charset="0"/>
              </a:rPr>
              <a:t>Xlink</a:t>
            </a:r>
            <a:r>
              <a:rPr lang="en-GB" dirty="0">
                <a:ea typeface="Times New Roman" charset="0"/>
                <a:cs typeface="Times New Roman" charset="0"/>
              </a:rPr>
              <a:t>/ </a:t>
            </a:r>
            <a:r>
              <a:rPr lang="en-GB" dirty="0" err="1">
                <a:ea typeface="Times New Roman" charset="0"/>
                <a:cs typeface="Times New Roman" charset="0"/>
              </a:rPr>
              <a:t>XPointer</a:t>
            </a:r>
            <a:endParaRPr lang="en-GB" dirty="0">
              <a:ea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GB" dirty="0">
                <a:ea typeface="Times New Roman" charset="0"/>
                <a:cs typeface="Times New Roman" charset="0"/>
              </a:rPr>
              <a:t>Hub Document for </a:t>
            </a:r>
            <a:r>
              <a:rPr lang="en-GB" dirty="0" err="1">
                <a:ea typeface="Times New Roman" charset="0"/>
                <a:cs typeface="Times New Roman" charset="0"/>
              </a:rPr>
              <a:t>linkbases</a:t>
            </a:r>
            <a:endParaRPr lang="en-GB" dirty="0">
              <a:ea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GB" dirty="0">
                <a:ea typeface="Times New Roman" charset="0"/>
                <a:cs typeface="Times New Roman" charset="0"/>
              </a:rPr>
              <a:t>Multiple ways of doing links with sophisticated location addressing by</a:t>
            </a:r>
          </a:p>
          <a:p>
            <a:pPr lvl="1">
              <a:lnSpc>
                <a:spcPct val="90000"/>
              </a:lnSpc>
            </a:pPr>
            <a:r>
              <a:rPr lang="en-GB" sz="1600" dirty="0">
                <a:ea typeface="Times New Roman" charset="0"/>
                <a:cs typeface="Times New Roman" charset="0"/>
              </a:rPr>
              <a:t>Name (inserted in the SGML)</a:t>
            </a:r>
          </a:p>
          <a:p>
            <a:pPr lvl="1">
              <a:lnSpc>
                <a:spcPct val="90000"/>
              </a:lnSpc>
            </a:pPr>
            <a:r>
              <a:rPr lang="en-GB" sz="1600" dirty="0">
                <a:ea typeface="Times New Roman" charset="0"/>
                <a:cs typeface="Times New Roman" charset="0"/>
              </a:rPr>
              <a:t>Counting (including Document trees and reverse counts)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sz="1600" dirty="0">
                <a:ea typeface="Times New Roman" charset="0"/>
                <a:cs typeface="Times New Roman" charset="0"/>
              </a:rPr>
              <a:t>	(</a:t>
            </a:r>
            <a:r>
              <a:rPr lang="en-GB" sz="1600" dirty="0" err="1">
                <a:ea typeface="Times New Roman" charset="0"/>
                <a:cs typeface="Times New Roman" charset="0"/>
              </a:rPr>
              <a:t>HyTime</a:t>
            </a:r>
            <a:r>
              <a:rPr lang="en-GB" sz="1600" dirty="0">
                <a:ea typeface="Times New Roman" charset="0"/>
                <a:cs typeface="Times New Roman" charset="0"/>
              </a:rPr>
              <a:t> allowed counting in non SGML docs too)</a:t>
            </a:r>
          </a:p>
          <a:p>
            <a:pPr lvl="1">
              <a:lnSpc>
                <a:spcPct val="90000"/>
              </a:lnSpc>
            </a:pPr>
            <a:r>
              <a:rPr lang="en-GB" sz="1600" dirty="0">
                <a:ea typeface="Times New Roman" charset="0"/>
                <a:cs typeface="Times New Roman" charset="0"/>
              </a:rPr>
              <a:t>Query (find the bit that matches</a:t>
            </a:r>
            <a:r>
              <a:rPr lang="en-GB" dirty="0">
                <a:ea typeface="Times New Roman" charset="0"/>
                <a:cs typeface="Times New Roman" charset="0"/>
              </a:rPr>
              <a:t> </a:t>
            </a:r>
            <a:r>
              <a:rPr lang="en-GB" sz="1600" dirty="0">
                <a:ea typeface="Times New Roman" charset="0"/>
                <a:cs typeface="Times New Roman" charset="0"/>
              </a:rPr>
              <a:t>this </a:t>
            </a:r>
            <a:r>
              <a:rPr lang="en-GB" sz="1600" dirty="0" err="1">
                <a:ea typeface="Times New Roman" charset="0"/>
                <a:cs typeface="Times New Roman" charset="0"/>
              </a:rPr>
              <a:t>HyQ</a:t>
            </a:r>
            <a:r>
              <a:rPr lang="en-GB" sz="1600" dirty="0">
                <a:ea typeface="Times New Roman" charset="0"/>
                <a:cs typeface="Times New Roman" charset="0"/>
              </a:rPr>
              <a:t> query)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GB" dirty="0">
                <a:ea typeface="Times New Roman" charset="0"/>
                <a:cs typeface="Times New Roman" charset="0"/>
              </a:rPr>
              <a:t>	(note the similarity to Microcosm and use of OPAQUES)</a:t>
            </a:r>
            <a:r>
              <a:rPr lang="en-GB" dirty="0"/>
              <a:t> </a:t>
            </a:r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6200" y="6477000"/>
            <a:ext cx="2895600" cy="3048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COMP3016</a:t>
            </a:r>
            <a:endParaRPr lang="en-GB"/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 Opaque HyTime Link</a:t>
            </a:r>
          </a:p>
        </p:txBody>
      </p:sp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1952625" y="20050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32452" name="Object 4"/>
          <p:cNvGraphicFramePr>
            <a:graphicFrameLocks noChangeAspect="1"/>
          </p:cNvGraphicFramePr>
          <p:nvPr/>
        </p:nvGraphicFramePr>
        <p:xfrm>
          <a:off x="304800" y="1676400"/>
          <a:ext cx="8610600" cy="4681538"/>
        </p:xfrm>
        <a:graphic>
          <a:graphicData uri="http://schemas.openxmlformats.org/presentationml/2006/ole">
            <p:oleObj spid="_x0000_s68610" r:id="rId4" imgW="5238095" imgH="2847619" progId="MSPhotoEd.3">
              <p:embed/>
            </p:oleObj>
          </a:graphicData>
        </a:graphic>
      </p:graphicFrame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6200" y="6477000"/>
            <a:ext cx="2895600" cy="3048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COMP3016</a:t>
            </a:r>
            <a:endParaRPr lang="en-GB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Times New Roman" charset="0"/>
                <a:cs typeface="Times New Roman" charset="0"/>
              </a:rPr>
              <a:t>MPEG-7</a:t>
            </a:r>
            <a:r>
              <a:rPr lang="en-GB"/>
              <a:t> 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Times New Roman" charset="0"/>
                <a:cs typeface="Times New Roman" charset="0"/>
              </a:rPr>
              <a:t>MPEG-7 is a standard for describing features of multimedia content.</a:t>
            </a:r>
            <a:endParaRPr lang="en-GB"/>
          </a:p>
          <a:p>
            <a:r>
              <a:rPr lang="en-US">
                <a:ea typeface="Times New Roman" charset="0"/>
                <a:cs typeface="Times New Roman" charset="0"/>
              </a:rPr>
              <a:t>formally named “Multimedia Content Description Inter-face</a:t>
            </a:r>
          </a:p>
          <a:p>
            <a:r>
              <a:rPr lang="en-US">
                <a:ea typeface="Times New Roman" charset="0"/>
                <a:cs typeface="Times New Roman" charset="0"/>
              </a:rPr>
              <a:t>describes multimedia content so users can search, browse, and retrieve that content (search engines for Multimedia)</a:t>
            </a:r>
          </a:p>
          <a:p>
            <a:r>
              <a:rPr lang="en-US">
                <a:ea typeface="Times New Roman" charset="0"/>
                <a:cs typeface="Times New Roman" charset="0"/>
              </a:rPr>
              <a:t>MPEG-7 uses XML Schema for content description and is interoperable with other content description langauges (Dublin Core etc)</a:t>
            </a:r>
            <a:endParaRPr lang="en-GB"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6200" y="6477000"/>
            <a:ext cx="2895600" cy="3048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COMP3016</a:t>
            </a:r>
            <a:endParaRPr lang="en-GB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MPEG-7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Times New Roman" charset="0"/>
                <a:cs typeface="Times New Roman" charset="0"/>
              </a:rPr>
              <a:t>descriptions are based on </a:t>
            </a:r>
          </a:p>
          <a:p>
            <a:pPr lvl="1"/>
            <a:r>
              <a:rPr lang="en-US">
                <a:ea typeface="Times New Roman" charset="0"/>
                <a:cs typeface="Times New Roman" charset="0"/>
              </a:rPr>
              <a:t>catalogue (e.g., title, creator, rights)</a:t>
            </a:r>
          </a:p>
          <a:p>
            <a:pPr lvl="1"/>
            <a:r>
              <a:rPr lang="en-US">
                <a:ea typeface="Times New Roman" charset="0"/>
                <a:cs typeface="Times New Roman" charset="0"/>
              </a:rPr>
              <a:t>semantic (e.g., the who, what, when, where information about objects and events) </a:t>
            </a:r>
          </a:p>
          <a:p>
            <a:pPr lvl="1"/>
            <a:r>
              <a:rPr lang="en-US">
                <a:ea typeface="Times New Roman" charset="0"/>
                <a:cs typeface="Times New Roman" charset="0"/>
              </a:rPr>
              <a:t>structural (e.g., the colour histogram - measurement of the amount of colour associated with an image or the timbre of an recorded instrument) </a:t>
            </a:r>
            <a:r>
              <a:rPr lang="en-GB">
                <a:ea typeface="Times New Roman" charset="0"/>
                <a:cs typeface="Times New Roman" charset="0"/>
              </a:rPr>
              <a:t> </a:t>
            </a:r>
          </a:p>
          <a:p>
            <a:r>
              <a:rPr lang="en-GB">
                <a:ea typeface="Times New Roman" charset="0"/>
                <a:cs typeface="Times New Roman" charset="0"/>
              </a:rPr>
              <a:t>The ability to describe objects within media means that we can also link to them</a:t>
            </a:r>
          </a:p>
          <a:p>
            <a:r>
              <a:rPr lang="en-GB">
                <a:ea typeface="Times New Roman" charset="0"/>
                <a:cs typeface="Times New Roman" charset="0"/>
              </a:rPr>
              <a:t>We can create semantically generated dynamic links – and semantic search engines</a:t>
            </a:r>
            <a:r>
              <a:rPr lang="en-GB"/>
              <a:t> </a:t>
            </a:r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6200" y="6477000"/>
            <a:ext cx="2895600" cy="3048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COMP3016</a:t>
            </a:r>
            <a:endParaRPr lang="en-GB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Times New Roman" charset="0"/>
                <a:cs typeface="Times New Roman" charset="0"/>
              </a:rPr>
              <a:t>SMIL</a:t>
            </a:r>
            <a:endParaRPr lang="en-GB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10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>
                <a:ea typeface="Times New Roman" charset="0"/>
                <a:cs typeface="Times New Roman" charset="0"/>
              </a:rPr>
              <a:t>Synchronized Multimedia Integration Language, the W3C format for multimedia on the Web</a:t>
            </a:r>
          </a:p>
          <a:p>
            <a:pPr>
              <a:lnSpc>
                <a:spcPct val="90000"/>
              </a:lnSpc>
            </a:pPr>
            <a:r>
              <a:rPr lang="en-GB" dirty="0">
                <a:ea typeface="Times New Roman" charset="0"/>
                <a:cs typeface="Times New Roman" charset="0"/>
              </a:rPr>
              <a:t>XML syntax encodes the </a:t>
            </a:r>
          </a:p>
          <a:p>
            <a:pPr lvl="1">
              <a:lnSpc>
                <a:spcPct val="90000"/>
              </a:lnSpc>
            </a:pPr>
            <a:r>
              <a:rPr lang="en-GB" dirty="0">
                <a:ea typeface="Times New Roman" charset="0"/>
                <a:cs typeface="Times New Roman" charset="0"/>
              </a:rPr>
              <a:t>Timing</a:t>
            </a:r>
          </a:p>
          <a:p>
            <a:pPr lvl="1">
              <a:lnSpc>
                <a:spcPct val="90000"/>
              </a:lnSpc>
            </a:pPr>
            <a:r>
              <a:rPr lang="en-GB" dirty="0">
                <a:ea typeface="Times New Roman" charset="0"/>
                <a:cs typeface="Times New Roman" charset="0"/>
              </a:rPr>
              <a:t>screen layout</a:t>
            </a:r>
          </a:p>
          <a:p>
            <a:pPr lvl="1">
              <a:lnSpc>
                <a:spcPct val="90000"/>
              </a:lnSpc>
            </a:pPr>
            <a:r>
              <a:rPr lang="en-GB" dirty="0">
                <a:ea typeface="Times New Roman" charset="0"/>
                <a:cs typeface="Times New Roman" charset="0"/>
              </a:rPr>
              <a:t>interaction </a:t>
            </a:r>
          </a:p>
          <a:p>
            <a:pPr lvl="1">
              <a:lnSpc>
                <a:spcPct val="90000"/>
              </a:lnSpc>
            </a:pPr>
            <a:r>
              <a:rPr lang="en-GB" dirty="0" err="1">
                <a:ea typeface="Times New Roman" charset="0"/>
                <a:cs typeface="Times New Roman" charset="0"/>
              </a:rPr>
              <a:t>adaptivity</a:t>
            </a:r>
            <a:r>
              <a:rPr lang="en-GB" dirty="0">
                <a:ea typeface="Times New Roman" charset="0"/>
                <a:cs typeface="Times New Roman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GB" dirty="0">
                <a:ea typeface="Times New Roman" charset="0"/>
                <a:cs typeface="Times New Roman" charset="0"/>
              </a:rPr>
              <a:t>Uses CSS, </a:t>
            </a:r>
            <a:r>
              <a:rPr lang="en-GB" dirty="0" err="1">
                <a:ea typeface="Times New Roman" charset="0"/>
                <a:cs typeface="Times New Roman" charset="0"/>
              </a:rPr>
              <a:t>XPointer</a:t>
            </a:r>
            <a:r>
              <a:rPr lang="en-GB" dirty="0">
                <a:ea typeface="Times New Roman" charset="0"/>
                <a:cs typeface="Times New Roman" charset="0"/>
              </a:rPr>
              <a:t>, </a:t>
            </a:r>
            <a:r>
              <a:rPr lang="en-GB" dirty="0" err="1">
                <a:ea typeface="Times New Roman" charset="0"/>
                <a:cs typeface="Times New Roman" charset="0"/>
              </a:rPr>
              <a:t>XLink</a:t>
            </a:r>
            <a:r>
              <a:rPr lang="en-GB" dirty="0">
                <a:ea typeface="Times New Roman" charset="0"/>
                <a:cs typeface="Times New Roman" charset="0"/>
              </a:rPr>
              <a:t> and namespaces</a:t>
            </a:r>
          </a:p>
          <a:p>
            <a:pPr>
              <a:lnSpc>
                <a:spcPct val="90000"/>
              </a:lnSpc>
            </a:pPr>
            <a:r>
              <a:rPr lang="en-GB" dirty="0">
                <a:ea typeface="Times New Roman" charset="0"/>
                <a:cs typeface="Times New Roman" charset="0"/>
              </a:rPr>
              <a:t>Nested par (parallel) and </a:t>
            </a:r>
            <a:r>
              <a:rPr lang="en-GB" dirty="0" err="1">
                <a:ea typeface="Times New Roman" charset="0"/>
                <a:cs typeface="Times New Roman" charset="0"/>
              </a:rPr>
              <a:t>seq</a:t>
            </a:r>
            <a:r>
              <a:rPr lang="en-GB" dirty="0">
                <a:ea typeface="Times New Roman" charset="0"/>
                <a:cs typeface="Times New Roman" charset="0"/>
              </a:rPr>
              <a:t> (sequence) elements</a:t>
            </a:r>
          </a:p>
          <a:p>
            <a:pPr>
              <a:lnSpc>
                <a:spcPct val="90000"/>
              </a:lnSpc>
            </a:pPr>
            <a:r>
              <a:rPr lang="en-GB" dirty="0">
                <a:ea typeface="Times New Roman" charset="0"/>
                <a:cs typeface="Times New Roman" charset="0"/>
              </a:rPr>
              <a:t>Switch element, which establishes alternative means of presenting the same information (e.g. for different users or different displays)</a:t>
            </a:r>
          </a:p>
          <a:p>
            <a:pPr>
              <a:lnSpc>
                <a:spcPct val="90000"/>
              </a:lnSpc>
            </a:pPr>
            <a:r>
              <a:rPr lang="en-GB" dirty="0">
                <a:ea typeface="Times New Roman" charset="0"/>
                <a:cs typeface="Times New Roman" charset="0"/>
              </a:rPr>
              <a:t>Originally link start points were pretty simple </a:t>
            </a:r>
          </a:p>
          <a:p>
            <a:pPr>
              <a:lnSpc>
                <a:spcPct val="90000"/>
              </a:lnSpc>
            </a:pPr>
            <a:r>
              <a:rPr lang="en-GB" dirty="0">
                <a:ea typeface="Times New Roman" charset="0"/>
                <a:cs typeface="Times New Roman" charset="0"/>
              </a:rPr>
              <a:t>Latest versions look more and more like </a:t>
            </a:r>
            <a:r>
              <a:rPr lang="en-GB" dirty="0" err="1">
                <a:ea typeface="Times New Roman" charset="0"/>
                <a:cs typeface="Times New Roman" charset="0"/>
              </a:rPr>
              <a:t>HyTime</a:t>
            </a:r>
            <a:r>
              <a:rPr lang="en-GB" dirty="0">
                <a:ea typeface="Times New Roman" charset="0"/>
                <a:cs typeface="Times New Roman" charset="0"/>
              </a:rPr>
              <a:t> and include animation in XML</a:t>
            </a:r>
            <a:r>
              <a:rPr lang="en-GB" dirty="0"/>
              <a:t> </a:t>
            </a: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6200" y="6477000"/>
            <a:ext cx="2895600" cy="3048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COMP3016</a:t>
            </a:r>
            <a:endParaRPr lang="en-GB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Tools that Support emergent structure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/>
              <a:t>a visual/spatial metaphor allows people to express the nuances of structure, especially ambiguous or partial</a:t>
            </a:r>
          </a:p>
          <a:p>
            <a:r>
              <a:rPr lang="en-GB" sz="2400">
                <a:ea typeface="Times New Roman" charset="0"/>
                <a:cs typeface="Times New Roman" charset="0"/>
              </a:rPr>
              <a:t>Focus on creation of structure</a:t>
            </a:r>
          </a:p>
          <a:p>
            <a:r>
              <a:rPr lang="en-GB" sz="2400">
                <a:ea typeface="Times New Roman" charset="0"/>
                <a:cs typeface="Times New Roman" charset="0"/>
              </a:rPr>
              <a:t>As well as spatial properties</a:t>
            </a:r>
          </a:p>
          <a:p>
            <a:pPr lvl="1"/>
            <a:r>
              <a:rPr lang="en-GB" sz="2000">
                <a:ea typeface="Times New Roman" charset="0"/>
                <a:cs typeface="Times New Roman" charset="0"/>
              </a:rPr>
              <a:t>Colour</a:t>
            </a:r>
          </a:p>
          <a:p>
            <a:pPr lvl="1"/>
            <a:r>
              <a:rPr lang="en-GB" sz="2000">
                <a:ea typeface="Times New Roman" charset="0"/>
                <a:cs typeface="Times New Roman" charset="0"/>
              </a:rPr>
              <a:t>Border</a:t>
            </a:r>
          </a:p>
          <a:p>
            <a:pPr lvl="1"/>
            <a:r>
              <a:rPr lang="en-GB" sz="2000">
                <a:ea typeface="Times New Roman" charset="0"/>
                <a:cs typeface="Times New Roman" charset="0"/>
              </a:rPr>
              <a:t>Shape</a:t>
            </a:r>
          </a:p>
          <a:p>
            <a:pPr lvl="1"/>
            <a:r>
              <a:rPr lang="en-GB" sz="2000">
                <a:ea typeface="Times New Roman" charset="0"/>
                <a:cs typeface="Times New Roman" charset="0"/>
              </a:rPr>
              <a:t>font</a:t>
            </a:r>
          </a:p>
          <a:p>
            <a:r>
              <a:rPr lang="en-GB" sz="2400">
                <a:ea typeface="Times New Roman" charset="0"/>
                <a:cs typeface="Times New Roman" charset="0"/>
              </a:rPr>
              <a:t>These tools suport common understanding</a:t>
            </a:r>
          </a:p>
          <a:p>
            <a:r>
              <a:rPr lang="en-GB" sz="2400">
                <a:ea typeface="Times New Roman" charset="0"/>
                <a:cs typeface="Times New Roman" charset="0"/>
              </a:rPr>
              <a:t>Less confusing than networks</a:t>
            </a:r>
          </a:p>
          <a:p>
            <a:r>
              <a:rPr lang="en-GB" sz="2400">
                <a:ea typeface="Times New Roman" charset="0"/>
                <a:cs typeface="Times New Roman" charset="0"/>
              </a:rPr>
              <a:t>Represent implicit stucture and explicit structure</a:t>
            </a:r>
          </a:p>
          <a:p>
            <a:pPr>
              <a:buFont typeface="Wingdings" charset="2"/>
              <a:buNone/>
            </a:pPr>
            <a:endParaRPr lang="en-GB" sz="2400"/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5638800" cy="1143000"/>
          </a:xfrm>
        </p:spPr>
        <p:txBody>
          <a:bodyPr/>
          <a:lstStyle/>
          <a:p>
            <a:r>
              <a:rPr lang="en-GB"/>
              <a:t>VKB</a:t>
            </a:r>
          </a:p>
        </p:txBody>
      </p:sp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04800"/>
            <a:ext cx="8243308" cy="6248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6200" y="6477000"/>
            <a:ext cx="2895600" cy="3048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COMP3016</a:t>
            </a:r>
            <a:endParaRPr lang="en-GB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Structure and Spatial HT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Aggregates arranged by</a:t>
            </a:r>
          </a:p>
          <a:p>
            <a:pPr lvl="1"/>
            <a:r>
              <a:rPr lang="en-GB"/>
              <a:t>Spatial arrangement</a:t>
            </a:r>
          </a:p>
          <a:p>
            <a:pPr lvl="1"/>
            <a:r>
              <a:rPr lang="en-GB"/>
              <a:t>Object type</a:t>
            </a:r>
          </a:p>
          <a:p>
            <a:pPr lvl="1"/>
            <a:r>
              <a:rPr lang="en-GB"/>
              <a:t>Collection (user selects)</a:t>
            </a:r>
          </a:p>
          <a:p>
            <a:pPr lvl="1"/>
            <a:r>
              <a:rPr lang="en-GB"/>
              <a:t>Composite (defined by template)</a:t>
            </a:r>
          </a:p>
          <a:p>
            <a:pPr lvl="1">
              <a:buFontTx/>
              <a:buNone/>
            </a:pPr>
            <a:endParaRPr lang="en-GB"/>
          </a:p>
        </p:txBody>
      </p:sp>
      <p:pic>
        <p:nvPicPr>
          <p:cNvPr id="1884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352800"/>
            <a:ext cx="7848600" cy="3027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6200" y="6477000"/>
            <a:ext cx="2895600" cy="3048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COMP3016</a:t>
            </a:r>
            <a:endParaRPr lang="en-GB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Spatial Parsers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produce explicit structure by interpreting the implicit structure in a space.</a:t>
            </a:r>
          </a:p>
          <a:p>
            <a:endParaRPr lang="en-GB"/>
          </a:p>
          <a:p>
            <a:r>
              <a:rPr lang="en-GB"/>
              <a:t>The problem is for the parser to understand what structure is deliberate and what is not intended.</a:t>
            </a:r>
          </a:p>
          <a:p>
            <a:endParaRPr lang="en-GB"/>
          </a:p>
          <a:p>
            <a:r>
              <a:rPr lang="en-GB"/>
              <a:t>Rely heavily on heuristics determined for the user</a:t>
            </a:r>
          </a:p>
          <a:p>
            <a:endParaRPr lang="en-GB"/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6200" y="6477000"/>
            <a:ext cx="2895600" cy="3048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COMP3016</a:t>
            </a:r>
            <a:endParaRPr lang="en-GB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Structure Parsing in VIKI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>
                <a:ea typeface="Times New Roman" charset="0"/>
                <a:cs typeface="Times New Roman" charset="0"/>
              </a:rPr>
              <a:t>VIKI performs a bottom-up hierarchical parse using empirically-determined heuristics</a:t>
            </a:r>
          </a:p>
          <a:p>
            <a:pPr>
              <a:lnSpc>
                <a:spcPct val="90000"/>
              </a:lnSpc>
            </a:pPr>
            <a:r>
              <a:rPr lang="en-GB" dirty="0">
                <a:ea typeface="Times New Roman" charset="0"/>
                <a:cs typeface="Times New Roman" charset="0"/>
              </a:rPr>
              <a:t>Recognition is based on three attributes of visual symbols; </a:t>
            </a:r>
          </a:p>
          <a:p>
            <a:pPr lvl="1">
              <a:lnSpc>
                <a:spcPct val="90000"/>
              </a:lnSpc>
            </a:pPr>
            <a:r>
              <a:rPr lang="en-GB" dirty="0">
                <a:ea typeface="Times New Roman" charset="0"/>
                <a:cs typeface="Times New Roman" charset="0"/>
              </a:rPr>
              <a:t>position, </a:t>
            </a:r>
          </a:p>
          <a:p>
            <a:pPr lvl="1">
              <a:lnSpc>
                <a:spcPct val="90000"/>
              </a:lnSpc>
            </a:pPr>
            <a:r>
              <a:rPr lang="en-GB" dirty="0">
                <a:ea typeface="Times New Roman" charset="0"/>
                <a:cs typeface="Times New Roman" charset="0"/>
              </a:rPr>
              <a:t>extent </a:t>
            </a:r>
          </a:p>
          <a:p>
            <a:pPr lvl="1">
              <a:lnSpc>
                <a:spcPct val="90000"/>
              </a:lnSpc>
            </a:pPr>
            <a:r>
              <a:rPr lang="en-GB" dirty="0">
                <a:ea typeface="Times New Roman" charset="0"/>
                <a:cs typeface="Times New Roman" charset="0"/>
              </a:rPr>
              <a:t>object type. </a:t>
            </a:r>
          </a:p>
          <a:p>
            <a:pPr>
              <a:lnSpc>
                <a:spcPct val="90000"/>
              </a:lnSpc>
            </a:pPr>
            <a:r>
              <a:rPr lang="en-GB" dirty="0">
                <a:ea typeface="Times New Roman" charset="0"/>
                <a:cs typeface="Times New Roman" charset="0"/>
              </a:rPr>
              <a:t>The order of structure recognition is: </a:t>
            </a:r>
          </a:p>
          <a:p>
            <a:pPr lvl="1">
              <a:lnSpc>
                <a:spcPct val="90000"/>
              </a:lnSpc>
            </a:pPr>
            <a:r>
              <a:rPr lang="en-GB" dirty="0">
                <a:ea typeface="Times New Roman" charset="0"/>
                <a:cs typeface="Times New Roman" charset="0"/>
              </a:rPr>
              <a:t>Aggregates based on overlaps. </a:t>
            </a:r>
          </a:p>
          <a:p>
            <a:pPr lvl="1">
              <a:lnSpc>
                <a:spcPct val="90000"/>
              </a:lnSpc>
            </a:pPr>
            <a:r>
              <a:rPr lang="en-GB" dirty="0">
                <a:ea typeface="Times New Roman" charset="0"/>
                <a:cs typeface="Times New Roman" charset="0"/>
              </a:rPr>
              <a:t>Sets based on homogeneity and alignment are found. </a:t>
            </a:r>
          </a:p>
          <a:p>
            <a:pPr lvl="1">
              <a:lnSpc>
                <a:spcPct val="90000"/>
              </a:lnSpc>
            </a:pPr>
            <a:r>
              <a:rPr lang="en-GB" dirty="0">
                <a:ea typeface="Times New Roman" charset="0"/>
                <a:cs typeface="Times New Roman" charset="0"/>
              </a:rPr>
              <a:t>Then composites are located. </a:t>
            </a:r>
          </a:p>
          <a:p>
            <a:pPr>
              <a:lnSpc>
                <a:spcPct val="90000"/>
              </a:lnSpc>
            </a:pPr>
            <a:r>
              <a:rPr lang="en-GB" dirty="0">
                <a:ea typeface="Times New Roman" charset="0"/>
                <a:cs typeface="Times New Roman" charset="0"/>
              </a:rPr>
              <a:t>Found structures are re-parsed according to the same rules to find higher level structures </a:t>
            </a:r>
            <a:r>
              <a:rPr lang="en-GB" sz="2400" dirty="0"/>
              <a:t> </a:t>
            </a: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6200" y="6477000"/>
            <a:ext cx="2895600" cy="3048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COMP3016</a:t>
            </a:r>
            <a:endParaRPr lang="en-GB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Structures the parser might recognise</a:t>
            </a:r>
          </a:p>
        </p:txBody>
      </p:sp>
      <p:pic>
        <p:nvPicPr>
          <p:cNvPr id="19149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2286000"/>
            <a:ext cx="8534400" cy="3419475"/>
          </a:xfrm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6200" y="6477000"/>
            <a:ext cx="2895600" cy="3048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COMP3016</a:t>
            </a:r>
            <a:endParaRPr lang="en-GB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Spatial Hypertext Systems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010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Much of the literature is based around systems that have arisen from a particular line of SHS</a:t>
            </a:r>
          </a:p>
          <a:p>
            <a:pPr lvl="1">
              <a:lnSpc>
                <a:spcPct val="90000"/>
              </a:lnSpc>
            </a:pPr>
            <a:r>
              <a:rPr lang="en-GB" dirty="0" err="1"/>
              <a:t>Notecards</a:t>
            </a:r>
            <a:endParaRPr lang="en-GB" dirty="0"/>
          </a:p>
          <a:p>
            <a:pPr lvl="1">
              <a:lnSpc>
                <a:spcPct val="90000"/>
              </a:lnSpc>
            </a:pPr>
            <a:r>
              <a:rPr lang="en-GB" dirty="0" err="1"/>
              <a:t>gIBIS</a:t>
            </a:r>
            <a:endParaRPr lang="en-GB" dirty="0"/>
          </a:p>
          <a:p>
            <a:pPr lvl="1">
              <a:lnSpc>
                <a:spcPct val="90000"/>
              </a:lnSpc>
            </a:pPr>
            <a:r>
              <a:rPr lang="en-GB" dirty="0"/>
              <a:t>VNS</a:t>
            </a:r>
          </a:p>
          <a:p>
            <a:pPr lvl="1">
              <a:lnSpc>
                <a:spcPct val="90000"/>
              </a:lnSpc>
            </a:pPr>
            <a:r>
              <a:rPr lang="en-GB" dirty="0" err="1"/>
              <a:t>Aquanet</a:t>
            </a:r>
            <a:endParaRPr lang="en-GB" dirty="0"/>
          </a:p>
          <a:p>
            <a:pPr lvl="1">
              <a:lnSpc>
                <a:spcPct val="90000"/>
              </a:lnSpc>
            </a:pPr>
            <a:r>
              <a:rPr lang="en-GB" dirty="0"/>
              <a:t>VIKI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VKB</a:t>
            </a:r>
          </a:p>
          <a:p>
            <a:pPr>
              <a:lnSpc>
                <a:spcPct val="90000"/>
              </a:lnSpc>
            </a:pPr>
            <a:r>
              <a:rPr lang="en-GB" dirty="0"/>
              <a:t>This work emerged almost exclusively from Xerox </a:t>
            </a:r>
            <a:r>
              <a:rPr lang="en-GB" dirty="0" err="1"/>
              <a:t>Parc</a:t>
            </a:r>
            <a:endParaRPr lang="en-GB" dirty="0"/>
          </a:p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GB" dirty="0"/>
              <a:t>We will now look at some other related work</a:t>
            </a: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LSL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LSL.potx</Template>
  <TotalTime>9</TotalTime>
  <Words>1205</Words>
  <Application>Microsoft Macintosh PowerPoint</Application>
  <PresentationFormat>On-screen Show (4:3)</PresentationFormat>
  <Paragraphs>197</Paragraphs>
  <Slides>27</Slides>
  <Notes>27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LSL</vt:lpstr>
      <vt:lpstr>Microsoft Photo Editor 3.0 Photo</vt:lpstr>
      <vt:lpstr>The Spatial Hypertext Model and Temporal Hypertext</vt:lpstr>
      <vt:lpstr>What is Spatial Hypertext?</vt:lpstr>
      <vt:lpstr>Tools that Support emergent structure</vt:lpstr>
      <vt:lpstr>VKB</vt:lpstr>
      <vt:lpstr>Structure and Spatial HT</vt:lpstr>
      <vt:lpstr>Spatial Parsers</vt:lpstr>
      <vt:lpstr>Structure Parsing in VIKI</vt:lpstr>
      <vt:lpstr>Structures the parser might recognise</vt:lpstr>
      <vt:lpstr>Spatial Hypertext Systems</vt:lpstr>
      <vt:lpstr>Storyspace (www.eastgate.com)</vt:lpstr>
      <vt:lpstr>Websquirrel (www.eastgate.com)</vt:lpstr>
      <vt:lpstr>Tinderbox (www.eastgate.com)</vt:lpstr>
      <vt:lpstr>Cybergeography</vt:lpstr>
      <vt:lpstr>Augmented Reality and Geospatial Systems</vt:lpstr>
      <vt:lpstr>Hypertext and Time </vt:lpstr>
      <vt:lpstr>Time Based Hypertext </vt:lpstr>
      <vt:lpstr>Issues that arise in Putting Links into Multimedia </vt:lpstr>
      <vt:lpstr>Microcosm Sound Viewer  (c. 1993) </vt:lpstr>
      <vt:lpstr>Sound Viewer</vt:lpstr>
      <vt:lpstr>Southampton Work on links in Video</vt:lpstr>
      <vt:lpstr>The Amsterdam Hypermedia Model c. 1994 </vt:lpstr>
      <vt:lpstr>Slide 22</vt:lpstr>
      <vt:lpstr>HyTime </vt:lpstr>
      <vt:lpstr>An Opaque HyTime Link</vt:lpstr>
      <vt:lpstr>MPEG-7 </vt:lpstr>
      <vt:lpstr>MPEG-7</vt:lpstr>
      <vt:lpstr>SMIL</vt:lpstr>
    </vt:vector>
  </TitlesOfParts>
  <Company>University of Southampton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Spatial Hypertext Model and Temporal Hypertext</dc:title>
  <dc:creator>Hugh Davis</dc:creator>
  <cp:lastModifiedBy>Hugh Davis</cp:lastModifiedBy>
  <cp:revision>1</cp:revision>
  <dcterms:created xsi:type="dcterms:W3CDTF">2009-11-19T17:09:48Z</dcterms:created>
  <dcterms:modified xsi:type="dcterms:W3CDTF">2009-11-19T17:19:12Z</dcterms:modified>
</cp:coreProperties>
</file>