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slides/slide21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s/slide19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s/slide17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4335" r:id="rId1"/>
  </p:sldMasterIdLst>
  <p:notesMasterIdLst>
    <p:notesMasterId r:id="rId24"/>
  </p:notesMasterIdLst>
  <p:sldIdLst>
    <p:sldId id="256" r:id="rId2"/>
    <p:sldId id="287" r:id="rId3"/>
    <p:sldId id="288" r:id="rId4"/>
    <p:sldId id="289" r:id="rId5"/>
    <p:sldId id="290" r:id="rId6"/>
    <p:sldId id="291" r:id="rId7"/>
    <p:sldId id="308" r:id="rId8"/>
    <p:sldId id="310" r:id="rId9"/>
    <p:sldId id="311" r:id="rId10"/>
    <p:sldId id="309" r:id="rId11"/>
    <p:sldId id="294" r:id="rId12"/>
    <p:sldId id="298" r:id="rId13"/>
    <p:sldId id="296" r:id="rId14"/>
    <p:sldId id="295" r:id="rId15"/>
    <p:sldId id="297" r:id="rId16"/>
    <p:sldId id="299" r:id="rId17"/>
    <p:sldId id="306" r:id="rId18"/>
    <p:sldId id="307" r:id="rId19"/>
    <p:sldId id="302" r:id="rId20"/>
    <p:sldId id="303" r:id="rId21"/>
    <p:sldId id="304" r:id="rId22"/>
    <p:sldId id="305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showOutlineIcons="0" vertBarState="maximized">
    <p:restoredLeft sz="15620"/>
    <p:restoredTop sz="94660"/>
  </p:normalViewPr>
  <p:slideViewPr>
    <p:cSldViewPr snapToObjects="1">
      <p:cViewPr varScale="1">
        <p:scale>
          <a:sx n="147" d="100"/>
          <a:sy n="147" d="100"/>
        </p:scale>
        <p:origin x="-10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948082-FDB9-5B4A-BC0B-AB7BEE0B2D15}" type="datetimeFigureOut">
              <a:rPr lang="en-US" smtClean="0"/>
              <a:pPr/>
              <a:t>10/19/09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EEEDD6-D138-364A-991D-59F71205C54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EEDD6-D138-364A-991D-59F71205C54B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GB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710F4C3B-12BB-4EC8-A596-2037BFBCFD5E}" type="datetime1">
              <a:rPr lang="en-US" smtClean="0"/>
              <a:pPr/>
              <a:t>10/19/09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91AF2B4D-6B12-4EDF-87BB-2B55CECB66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D5335-7B18-A346-B032-D47243884A0D}" type="datetimeFigureOut">
              <a:rPr lang="en-US" smtClean="0"/>
              <a:pPr/>
              <a:t>10/19/09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0626A-BCF5-3943-8A99-FC06541FC3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D5335-7B18-A346-B032-D47243884A0D}" type="datetimeFigureOut">
              <a:rPr lang="en-US" smtClean="0"/>
              <a:pPr/>
              <a:t>10/19/09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0626A-BCF5-3943-8A99-FC06541FC3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D5335-7B18-A346-B032-D47243884A0D}" type="datetimeFigureOut">
              <a:rPr lang="en-US" smtClean="0"/>
              <a:pPr/>
              <a:t>10/19/09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0626A-BCF5-3943-8A99-FC06541FC3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16CD-67A3-4CF0-A210-F6AF31AC147F}" type="datetimeFigureOut">
              <a:rPr lang="en-US" smtClean="0"/>
              <a:pPr/>
              <a:t>10/19/09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2B35-718D-4E28-AFEB-B694A3B357E8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D5335-7B18-A346-B032-D47243884A0D}" type="datetimeFigureOut">
              <a:rPr lang="en-US" smtClean="0"/>
              <a:pPr/>
              <a:t>10/19/09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0626A-BCF5-3943-8A99-FC06541FC3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AFD5335-7B18-A346-B032-D47243884A0D}" type="datetimeFigureOut">
              <a:rPr lang="en-US" smtClean="0"/>
              <a:pPr/>
              <a:t>10/19/09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5F0626A-BCF5-3943-8A99-FC06541FC35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AFD5335-7B18-A346-B032-D47243884A0D}" type="datetimeFigureOut">
              <a:rPr lang="en-US" smtClean="0"/>
              <a:pPr/>
              <a:t>10/19/09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25F0626A-BCF5-3943-8A99-FC06541FC3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D5335-7B18-A346-B032-D47243884A0D}" type="datetimeFigureOut">
              <a:rPr lang="en-US" smtClean="0"/>
              <a:pPr/>
              <a:t>10/19/09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0626A-BCF5-3943-8A99-FC06541FC3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D5335-7B18-A346-B032-D47243884A0D}" type="datetimeFigureOut">
              <a:rPr lang="en-US" smtClean="0"/>
              <a:pPr/>
              <a:t>10/19/09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0626A-BCF5-3943-8A99-FC06541FC3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GB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D5335-7B18-A346-B032-D47243884A0D}" type="datetimeFigureOut">
              <a:rPr lang="en-US" smtClean="0"/>
              <a:pPr/>
              <a:t>10/19/09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0626A-BCF5-3943-8A99-FC06541FC3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GB" smtClean="0"/>
              <a:t>Click to edit Master text styles</a:t>
            </a:r>
          </a:p>
          <a:p>
            <a:pPr lvl="1" eaLnBrk="1" latinLnBrk="0" hangingPunct="1"/>
            <a:r>
              <a:rPr kumimoji="0" lang="en-GB" smtClean="0"/>
              <a:t>Second level</a:t>
            </a:r>
          </a:p>
          <a:p>
            <a:pPr lvl="2" eaLnBrk="1" latinLnBrk="0" hangingPunct="1"/>
            <a:r>
              <a:rPr kumimoji="0" lang="en-GB" smtClean="0"/>
              <a:t>Third level</a:t>
            </a:r>
          </a:p>
          <a:p>
            <a:pPr lvl="3" eaLnBrk="1" latinLnBrk="0" hangingPunct="1"/>
            <a:r>
              <a:rPr kumimoji="0" lang="en-GB" smtClean="0"/>
              <a:t>Fourth level</a:t>
            </a:r>
          </a:p>
          <a:p>
            <a:pPr lvl="4" eaLnBrk="1" latinLnBrk="0" hangingPunct="1"/>
            <a:r>
              <a:rPr kumimoji="0" lang="en-GB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AFD5335-7B18-A346-B032-D47243884A0D}" type="datetimeFigureOut">
              <a:rPr lang="en-US" smtClean="0"/>
              <a:pPr/>
              <a:t>10/19/09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25F0626A-BCF5-3943-8A99-FC06541FC35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6" r:id="rId1"/>
    <p:sldLayoutId id="2147484337" r:id="rId2"/>
    <p:sldLayoutId id="2147484338" r:id="rId3"/>
    <p:sldLayoutId id="2147484339" r:id="rId4"/>
    <p:sldLayoutId id="2147484340" r:id="rId5"/>
    <p:sldLayoutId id="2147484341" r:id="rId6"/>
    <p:sldLayoutId id="2147484342" r:id="rId7"/>
    <p:sldLayoutId id="2147484343" r:id="rId8"/>
    <p:sldLayoutId id="2147484344" r:id="rId9"/>
    <p:sldLayoutId id="2147484345" r:id="rId10"/>
    <p:sldLayoutId id="2147484346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2209800"/>
            <a:ext cx="86868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Sequences, Modules and Variables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David Millard</a:t>
            </a:r>
          </a:p>
          <a:p>
            <a:r>
              <a:rPr lang="en-US" dirty="0" smtClean="0"/>
              <a:t>(</a:t>
            </a:r>
            <a:r>
              <a:rPr lang="en-US" dirty="0" err="1" smtClean="0"/>
              <a:t>dem@ecs.soton.ac.uk</a:t>
            </a:r>
            <a:r>
              <a:rPr lang="en-US" dirty="0" smtClean="0"/>
              <a:t>)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Writing Sequences is Easy…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… But getting the sequence right is hard</a:t>
            </a:r>
          </a:p>
          <a:p>
            <a:endParaRPr lang="en-US" dirty="0" smtClean="0"/>
          </a:p>
          <a:p>
            <a:r>
              <a:rPr lang="en-US" dirty="0" smtClean="0"/>
              <a:t>Often the specification is inadequate</a:t>
            </a:r>
          </a:p>
          <a:p>
            <a:pPr lvl="1"/>
            <a:r>
              <a:rPr lang="en-US" dirty="0" smtClean="0"/>
              <a:t>It is easy </a:t>
            </a:r>
            <a:r>
              <a:rPr lang="en-US" dirty="0" smtClean="0"/>
              <a:t>to make assumptions without </a:t>
            </a:r>
            <a:r>
              <a:rPr lang="en-US" dirty="0" err="1" smtClean="0"/>
              <a:t>realising</a:t>
            </a:r>
            <a:r>
              <a:rPr lang="en-US" dirty="0" smtClean="0"/>
              <a:t> </a:t>
            </a:r>
            <a:r>
              <a:rPr lang="en-US" dirty="0" smtClean="0"/>
              <a:t>it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Making it complete is challenging</a:t>
            </a:r>
          </a:p>
          <a:p>
            <a:pPr lvl="1"/>
            <a:r>
              <a:rPr lang="en-US" dirty="0" smtClean="0"/>
              <a:t>Making sure not to miss smaller, less-obvious steps</a:t>
            </a:r>
          </a:p>
          <a:p>
            <a:pPr lvl="1"/>
            <a:r>
              <a:rPr lang="en-US" dirty="0" smtClean="0"/>
              <a:t>Creating unambiguous instructions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Machines are very unforgiving, they do exactly what you ask – nothing more, nothing less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066800"/>
          </a:xfrm>
        </p:spPr>
        <p:txBody>
          <a:bodyPr/>
          <a:lstStyle/>
          <a:p>
            <a:r>
              <a:rPr lang="en-US" dirty="0" smtClean="0"/>
              <a:t>Example: Making a Cup of Tea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6600" y="5257800"/>
            <a:ext cx="1856154" cy="1447800"/>
          </a:xfrm>
          <a:prstGeom prst="rect">
            <a:avLst/>
          </a:prstGeom>
        </p:spPr>
      </p:pic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3505200" cy="4325112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b="1" dirty="0" smtClean="0"/>
              <a:t>Make a Cup of Tea</a:t>
            </a:r>
          </a:p>
          <a:p>
            <a:pPr>
              <a:buNone/>
            </a:pPr>
            <a:r>
              <a:rPr lang="en-US" dirty="0" smtClean="0"/>
              <a:t>Get Cup</a:t>
            </a:r>
          </a:p>
          <a:p>
            <a:pPr>
              <a:buNone/>
            </a:pPr>
            <a:r>
              <a:rPr lang="en-US" dirty="0" smtClean="0"/>
              <a:t>Get Kettle</a:t>
            </a:r>
          </a:p>
          <a:p>
            <a:pPr>
              <a:buNone/>
            </a:pPr>
            <a:r>
              <a:rPr lang="en-US" dirty="0" smtClean="0"/>
              <a:t>Get Tea</a:t>
            </a:r>
          </a:p>
          <a:p>
            <a:pPr>
              <a:buNone/>
            </a:pPr>
            <a:r>
              <a:rPr lang="en-US" dirty="0" smtClean="0"/>
              <a:t>Get Milk</a:t>
            </a:r>
          </a:p>
          <a:p>
            <a:pPr>
              <a:buNone/>
            </a:pPr>
            <a:r>
              <a:rPr lang="en-US" dirty="0" smtClean="0"/>
              <a:t>Get Sugar Lumps</a:t>
            </a:r>
          </a:p>
          <a:p>
            <a:pPr>
              <a:buNone/>
            </a:pPr>
            <a:r>
              <a:rPr lang="en-US" dirty="0" smtClean="0"/>
              <a:t>Empty Kettle</a:t>
            </a:r>
          </a:p>
          <a:p>
            <a:pPr>
              <a:buNone/>
            </a:pPr>
            <a:r>
              <a:rPr lang="en-US" dirty="0" smtClean="0"/>
              <a:t>Fill Kettle with Water</a:t>
            </a:r>
          </a:p>
          <a:p>
            <a:pPr>
              <a:buNone/>
            </a:pPr>
            <a:r>
              <a:rPr lang="en-US" dirty="0" smtClean="0"/>
              <a:t>Switch Kettle on</a:t>
            </a:r>
          </a:p>
          <a:p>
            <a:pPr>
              <a:buNone/>
            </a:pPr>
            <a:r>
              <a:rPr lang="en-US" dirty="0" smtClean="0"/>
              <a:t>Wait until Kettle Boils</a:t>
            </a:r>
          </a:p>
          <a:p>
            <a:pPr>
              <a:buNone/>
            </a:pPr>
            <a:r>
              <a:rPr lang="en-US" dirty="0" smtClean="0"/>
              <a:t>Put Tea in Pot</a:t>
            </a:r>
          </a:p>
          <a:p>
            <a:pPr>
              <a:buNone/>
            </a:pPr>
            <a:r>
              <a:rPr lang="en-US" dirty="0" smtClean="0"/>
              <a:t>Put Boiling Water in Pot</a:t>
            </a:r>
          </a:p>
          <a:p>
            <a:pPr>
              <a:buNone/>
            </a:pPr>
            <a:r>
              <a:rPr lang="en-US" dirty="0" smtClean="0"/>
              <a:t>Wait 2 Minutes</a:t>
            </a:r>
          </a:p>
          <a:p>
            <a:pPr>
              <a:buNone/>
            </a:pPr>
            <a:r>
              <a:rPr lang="en-US" dirty="0" smtClean="0"/>
              <a:t>Put Milk in Cup</a:t>
            </a:r>
          </a:p>
          <a:p>
            <a:pPr>
              <a:buNone/>
            </a:pPr>
            <a:r>
              <a:rPr lang="en-US" dirty="0" smtClean="0"/>
              <a:t>Pour Tea in Cup</a:t>
            </a:r>
          </a:p>
          <a:p>
            <a:pPr>
              <a:buNone/>
            </a:pPr>
            <a:r>
              <a:rPr lang="en-US" dirty="0" smtClean="0"/>
              <a:t>Put 1 Sugar Lump in Cup</a:t>
            </a:r>
          </a:p>
          <a:p>
            <a:pPr>
              <a:buNone/>
            </a:pPr>
            <a:r>
              <a:rPr lang="en-US" dirty="0" smtClean="0"/>
              <a:t>Stir Tea in Cup</a:t>
            </a:r>
          </a:p>
          <a:p>
            <a:pPr>
              <a:buNone/>
            </a:pPr>
            <a:r>
              <a:rPr lang="en-US" dirty="0" smtClean="0"/>
              <a:t>Give Cup of Tea to User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5" name="Right Arrow Callout 4"/>
          <p:cNvSpPr/>
          <p:nvPr/>
        </p:nvSpPr>
        <p:spPr>
          <a:xfrm flipH="1">
            <a:off x="3962400" y="2209800"/>
            <a:ext cx="3505200" cy="914400"/>
          </a:xfrm>
          <a:prstGeom prst="rightArrowCallout">
            <a:avLst>
              <a:gd name="adj1" fmla="val 28607"/>
              <a:gd name="adj2" fmla="val 29761"/>
              <a:gd name="adj3" fmla="val 25000"/>
              <a:gd name="adj4" fmla="val 8024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 smtClean="0"/>
              <a:t>Pseudocode</a:t>
            </a:r>
            <a:endParaRPr lang="en-US" dirty="0"/>
          </a:p>
        </p:txBody>
      </p:sp>
      <p:sp>
        <p:nvSpPr>
          <p:cNvPr id="6" name="Right Arrow Callout 5"/>
          <p:cNvSpPr/>
          <p:nvPr/>
        </p:nvSpPr>
        <p:spPr>
          <a:xfrm flipH="1">
            <a:off x="3962400" y="3276600"/>
            <a:ext cx="3505200" cy="1981200"/>
          </a:xfrm>
          <a:prstGeom prst="rightArrowCallout">
            <a:avLst>
              <a:gd name="adj1" fmla="val 16952"/>
              <a:gd name="adj2" fmla="val 16442"/>
              <a:gd name="adj3" fmla="val 12928"/>
              <a:gd name="adj4" fmla="val 8024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 smtClean="0"/>
              <a:t>Assumptions?</a:t>
            </a:r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066800"/>
          </a:xfrm>
        </p:spPr>
        <p:txBody>
          <a:bodyPr/>
          <a:lstStyle/>
          <a:p>
            <a:r>
              <a:rPr lang="en-US" dirty="0" smtClean="0"/>
              <a:t>Example: Making a Cup of Tea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6600" y="5257800"/>
            <a:ext cx="1856154" cy="1447800"/>
          </a:xfrm>
          <a:prstGeom prst="rect">
            <a:avLst/>
          </a:prstGeom>
        </p:spPr>
      </p:pic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3505200" cy="4325112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b="1" dirty="0" smtClean="0"/>
              <a:t>Make a Cup of Tea</a:t>
            </a:r>
          </a:p>
          <a:p>
            <a:pPr>
              <a:buNone/>
            </a:pPr>
            <a:r>
              <a:rPr lang="en-US" dirty="0" smtClean="0"/>
              <a:t>Get Cup</a:t>
            </a:r>
          </a:p>
          <a:p>
            <a:pPr>
              <a:buNone/>
            </a:pPr>
            <a:r>
              <a:rPr lang="en-US" dirty="0" smtClean="0"/>
              <a:t>Get Kettle</a:t>
            </a:r>
          </a:p>
          <a:p>
            <a:pPr>
              <a:buNone/>
            </a:pPr>
            <a:r>
              <a:rPr lang="en-US" dirty="0" smtClean="0"/>
              <a:t>Get Tea</a:t>
            </a:r>
          </a:p>
          <a:p>
            <a:pPr>
              <a:buNone/>
            </a:pPr>
            <a:r>
              <a:rPr lang="en-US" dirty="0" smtClean="0"/>
              <a:t>Get Milk</a:t>
            </a:r>
          </a:p>
          <a:p>
            <a:pPr>
              <a:buNone/>
            </a:pPr>
            <a:r>
              <a:rPr lang="en-US" dirty="0" smtClean="0"/>
              <a:t>Get Sugar Lumps</a:t>
            </a:r>
          </a:p>
          <a:p>
            <a:pPr>
              <a:buNone/>
            </a:pPr>
            <a:r>
              <a:rPr lang="en-US" dirty="0" smtClean="0"/>
              <a:t>Empty Kettle</a:t>
            </a:r>
          </a:p>
          <a:p>
            <a:pPr>
              <a:buNone/>
            </a:pPr>
            <a:r>
              <a:rPr lang="en-US" dirty="0" smtClean="0"/>
              <a:t>Fill Kettle with Water</a:t>
            </a:r>
          </a:p>
          <a:p>
            <a:pPr>
              <a:buNone/>
            </a:pPr>
            <a:r>
              <a:rPr lang="en-US" dirty="0" smtClean="0"/>
              <a:t>Switch Kettle on</a:t>
            </a:r>
          </a:p>
          <a:p>
            <a:pPr>
              <a:buNone/>
            </a:pPr>
            <a:r>
              <a:rPr lang="en-US" dirty="0" smtClean="0"/>
              <a:t>Wait until Kettle Boils</a:t>
            </a:r>
          </a:p>
          <a:p>
            <a:pPr>
              <a:buNone/>
            </a:pPr>
            <a:r>
              <a:rPr lang="en-US" dirty="0" smtClean="0"/>
              <a:t>Put Tea in Pot</a:t>
            </a:r>
          </a:p>
          <a:p>
            <a:pPr>
              <a:buNone/>
            </a:pPr>
            <a:r>
              <a:rPr lang="en-US" dirty="0" smtClean="0"/>
              <a:t>Put Boiling Water in Pot</a:t>
            </a:r>
          </a:p>
          <a:p>
            <a:pPr>
              <a:buNone/>
            </a:pPr>
            <a:r>
              <a:rPr lang="en-US" dirty="0" smtClean="0"/>
              <a:t>Wait 2 Minutes</a:t>
            </a:r>
          </a:p>
          <a:p>
            <a:pPr>
              <a:buNone/>
            </a:pPr>
            <a:r>
              <a:rPr lang="en-US" dirty="0" smtClean="0"/>
              <a:t>Put Milk in Cup</a:t>
            </a:r>
          </a:p>
          <a:p>
            <a:pPr>
              <a:buNone/>
            </a:pPr>
            <a:r>
              <a:rPr lang="en-US" dirty="0" smtClean="0"/>
              <a:t>Pour Tea in Cup</a:t>
            </a:r>
          </a:p>
          <a:p>
            <a:pPr>
              <a:buNone/>
            </a:pPr>
            <a:r>
              <a:rPr lang="en-US" dirty="0" smtClean="0"/>
              <a:t>Put 1 Sugar Lump in Cup</a:t>
            </a:r>
          </a:p>
          <a:p>
            <a:pPr>
              <a:buNone/>
            </a:pPr>
            <a:r>
              <a:rPr lang="en-US" dirty="0" smtClean="0"/>
              <a:t>Stir Tea in Cup</a:t>
            </a:r>
          </a:p>
          <a:p>
            <a:pPr>
              <a:buNone/>
            </a:pPr>
            <a:r>
              <a:rPr lang="en-US" dirty="0" smtClean="0"/>
              <a:t>Give Cup of Tea to User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5" name="Right Arrow Callout 4"/>
          <p:cNvSpPr/>
          <p:nvPr/>
        </p:nvSpPr>
        <p:spPr>
          <a:xfrm flipH="1">
            <a:off x="3962400" y="2209800"/>
            <a:ext cx="3505200" cy="914400"/>
          </a:xfrm>
          <a:prstGeom prst="rightArrowCallout">
            <a:avLst>
              <a:gd name="adj1" fmla="val 28607"/>
              <a:gd name="adj2" fmla="val 29761"/>
              <a:gd name="adj3" fmla="val 25000"/>
              <a:gd name="adj4" fmla="val 8024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 smtClean="0"/>
              <a:t>Pseudocode</a:t>
            </a:r>
            <a:endParaRPr lang="en-US" dirty="0"/>
          </a:p>
        </p:txBody>
      </p:sp>
      <p:sp>
        <p:nvSpPr>
          <p:cNvPr id="6" name="Right Arrow Callout 5"/>
          <p:cNvSpPr/>
          <p:nvPr/>
        </p:nvSpPr>
        <p:spPr>
          <a:xfrm flipH="1">
            <a:off x="3962400" y="3276600"/>
            <a:ext cx="3505200" cy="1981200"/>
          </a:xfrm>
          <a:prstGeom prst="rightArrowCallout">
            <a:avLst>
              <a:gd name="adj1" fmla="val 16952"/>
              <a:gd name="adj2" fmla="val 16442"/>
              <a:gd name="adj3" fmla="val 12928"/>
              <a:gd name="adj4" fmla="val 8024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 smtClean="0"/>
              <a:t>Assumptions:</a:t>
            </a:r>
          </a:p>
          <a:p>
            <a:endParaRPr lang="en-US" sz="1600" dirty="0" smtClean="0"/>
          </a:p>
          <a:p>
            <a:pPr>
              <a:buFont typeface="Arial"/>
              <a:buChar char="•"/>
            </a:pPr>
            <a:r>
              <a:rPr lang="en-US" sz="1600" dirty="0" smtClean="0"/>
              <a:t>  Electric Kettle</a:t>
            </a:r>
          </a:p>
          <a:p>
            <a:pPr>
              <a:buFont typeface="Arial"/>
              <a:buChar char="•"/>
            </a:pPr>
            <a:r>
              <a:rPr lang="en-US" sz="1600" dirty="0" smtClean="0"/>
              <a:t>  User wants Milk and Sugar</a:t>
            </a:r>
          </a:p>
          <a:p>
            <a:pPr>
              <a:buFont typeface="Arial"/>
              <a:buChar char="•"/>
            </a:pPr>
            <a:r>
              <a:rPr lang="en-US" sz="1600" dirty="0" smtClean="0"/>
              <a:t>  Only making 1 cup of tea</a:t>
            </a:r>
          </a:p>
          <a:p>
            <a:pPr>
              <a:buFont typeface="Arial"/>
              <a:buChar char="•"/>
            </a:pPr>
            <a:r>
              <a:rPr lang="en-US" sz="1600" dirty="0" smtClean="0"/>
              <a:t>  Nothing goes wrong!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066800"/>
          </a:xfrm>
        </p:spPr>
        <p:txBody>
          <a:bodyPr/>
          <a:lstStyle/>
          <a:p>
            <a:r>
              <a:rPr lang="en-US" dirty="0" smtClean="0"/>
              <a:t>Modules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325112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Modules break an algorithm into logical </a:t>
            </a:r>
            <a:r>
              <a:rPr lang="en-US" dirty="0" smtClean="0"/>
              <a:t>parts (like your groups)</a:t>
            </a:r>
          </a:p>
          <a:p>
            <a:pPr lvl="1"/>
            <a:r>
              <a:rPr lang="en-US" dirty="0" smtClean="0"/>
              <a:t>Helps with Clarity and Understandability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Modules can be reused</a:t>
            </a:r>
          </a:p>
          <a:p>
            <a:pPr lvl="1"/>
            <a:r>
              <a:rPr lang="en-US" dirty="0" smtClean="0"/>
              <a:t>Within the same algorithm</a:t>
            </a:r>
          </a:p>
          <a:p>
            <a:pPr lvl="1"/>
            <a:r>
              <a:rPr lang="en-US" dirty="0" smtClean="0"/>
              <a:t>In a different algorithm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In Programming Modules can be called:</a:t>
            </a:r>
          </a:p>
          <a:p>
            <a:pPr lvl="1"/>
            <a:r>
              <a:rPr lang="en-US" dirty="0" smtClean="0"/>
              <a:t>Sub-routines 	(in older languages)</a:t>
            </a:r>
          </a:p>
          <a:p>
            <a:pPr lvl="1"/>
            <a:r>
              <a:rPr lang="en-US" dirty="0" smtClean="0"/>
              <a:t>Functions	(in procedural languages like C)</a:t>
            </a:r>
          </a:p>
          <a:p>
            <a:pPr lvl="1"/>
            <a:r>
              <a:rPr lang="en-US" dirty="0" smtClean="0"/>
              <a:t>Methods	(in object oriented languages like Java)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066800"/>
          </a:xfrm>
        </p:spPr>
        <p:txBody>
          <a:bodyPr/>
          <a:lstStyle/>
          <a:p>
            <a:r>
              <a:rPr lang="en-US" dirty="0" smtClean="0"/>
              <a:t>Example: Making a Cup of Tea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6600" y="5257800"/>
            <a:ext cx="1856154" cy="1447800"/>
          </a:xfrm>
          <a:prstGeom prst="rect">
            <a:avLst/>
          </a:prstGeom>
        </p:spPr>
      </p:pic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3505200" cy="4325112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b="1" dirty="0" smtClean="0"/>
              <a:t>Make a Cup of Tea</a:t>
            </a:r>
          </a:p>
          <a:p>
            <a:pPr>
              <a:buNone/>
            </a:pPr>
            <a:r>
              <a:rPr lang="en-US" dirty="0" smtClean="0"/>
              <a:t>Get Cup</a:t>
            </a:r>
          </a:p>
          <a:p>
            <a:pPr>
              <a:buNone/>
            </a:pPr>
            <a:r>
              <a:rPr lang="en-US" dirty="0" smtClean="0"/>
              <a:t>Get Kettle</a:t>
            </a:r>
          </a:p>
          <a:p>
            <a:pPr>
              <a:buNone/>
            </a:pPr>
            <a:r>
              <a:rPr lang="en-US" dirty="0" smtClean="0"/>
              <a:t>Get Tea</a:t>
            </a:r>
          </a:p>
          <a:p>
            <a:pPr>
              <a:buNone/>
            </a:pPr>
            <a:r>
              <a:rPr lang="en-US" dirty="0" smtClean="0"/>
              <a:t>Get Milk</a:t>
            </a:r>
          </a:p>
          <a:p>
            <a:pPr>
              <a:buNone/>
            </a:pPr>
            <a:r>
              <a:rPr lang="en-US" dirty="0" smtClean="0"/>
              <a:t>Get Sugar Lumps</a:t>
            </a:r>
          </a:p>
          <a:p>
            <a:pPr>
              <a:buNone/>
            </a:pPr>
            <a:r>
              <a:rPr lang="en-US" dirty="0" smtClean="0"/>
              <a:t>Empty Kettle</a:t>
            </a:r>
          </a:p>
          <a:p>
            <a:pPr>
              <a:buNone/>
            </a:pPr>
            <a:r>
              <a:rPr lang="en-US" dirty="0" smtClean="0"/>
              <a:t>Fill Kettle with Water</a:t>
            </a:r>
          </a:p>
          <a:p>
            <a:pPr>
              <a:buNone/>
            </a:pPr>
            <a:r>
              <a:rPr lang="en-US" dirty="0" smtClean="0"/>
              <a:t>Switch Kettle on</a:t>
            </a:r>
          </a:p>
          <a:p>
            <a:pPr>
              <a:buNone/>
            </a:pPr>
            <a:r>
              <a:rPr lang="en-US" dirty="0" smtClean="0"/>
              <a:t>Wait until Kettle Boils</a:t>
            </a:r>
          </a:p>
          <a:p>
            <a:pPr>
              <a:buNone/>
            </a:pPr>
            <a:r>
              <a:rPr lang="en-US" dirty="0" smtClean="0"/>
              <a:t>Put Tea in Pot</a:t>
            </a:r>
          </a:p>
          <a:p>
            <a:pPr>
              <a:buNone/>
            </a:pPr>
            <a:r>
              <a:rPr lang="en-US" dirty="0" smtClean="0"/>
              <a:t>Put Boiling Water in Pot</a:t>
            </a:r>
          </a:p>
          <a:p>
            <a:pPr>
              <a:buNone/>
            </a:pPr>
            <a:r>
              <a:rPr lang="en-US" dirty="0" smtClean="0"/>
              <a:t>Wait 2 Minutes</a:t>
            </a:r>
          </a:p>
          <a:p>
            <a:pPr>
              <a:buNone/>
            </a:pPr>
            <a:r>
              <a:rPr lang="en-US" dirty="0" smtClean="0"/>
              <a:t>Put Milk in Cup</a:t>
            </a:r>
          </a:p>
          <a:p>
            <a:pPr>
              <a:buNone/>
            </a:pPr>
            <a:r>
              <a:rPr lang="en-US" dirty="0" smtClean="0"/>
              <a:t>Pour Tea in Cup</a:t>
            </a:r>
          </a:p>
          <a:p>
            <a:pPr>
              <a:buNone/>
            </a:pPr>
            <a:r>
              <a:rPr lang="en-US" dirty="0" smtClean="0"/>
              <a:t>Put 1 Sugar Lump in Cup</a:t>
            </a:r>
          </a:p>
          <a:p>
            <a:pPr>
              <a:buNone/>
            </a:pPr>
            <a:r>
              <a:rPr lang="en-US" dirty="0" smtClean="0"/>
              <a:t>Stir Tea in Cup</a:t>
            </a:r>
          </a:p>
          <a:p>
            <a:pPr>
              <a:buNone/>
            </a:pPr>
            <a:r>
              <a:rPr lang="en-US" dirty="0" smtClean="0"/>
              <a:t>Give Cup of Tea to User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0" y="2362200"/>
            <a:ext cx="5867400" cy="1117824"/>
          </a:xfrm>
          <a:prstGeom prst="rect">
            <a:avLst/>
          </a:prstGeom>
          <a:ln>
            <a:noFill/>
          </a:ln>
          <a:effectLst>
            <a:outerShdw blurRad="50800" dist="38100" dir="2700000" algn="br" rotWithShape="0">
              <a:srgbClr val="000000">
                <a:alpha val="43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sz="1600" dirty="0" smtClean="0"/>
              <a:t>                Fetch Utensils and Ingredients</a:t>
            </a:r>
            <a:endParaRPr lang="en-US" sz="1600" dirty="0"/>
          </a:p>
        </p:txBody>
      </p:sp>
      <p:sp>
        <p:nvSpPr>
          <p:cNvPr id="5" name="Rectangle 4"/>
          <p:cNvSpPr/>
          <p:nvPr/>
        </p:nvSpPr>
        <p:spPr>
          <a:xfrm>
            <a:off x="457200" y="3480024"/>
            <a:ext cx="5867400" cy="898869"/>
          </a:xfrm>
          <a:prstGeom prst="rect">
            <a:avLst/>
          </a:prstGeom>
          <a:ln>
            <a:noFill/>
          </a:ln>
          <a:effectLst>
            <a:outerShdw blurRad="50800" dist="38100" dir="2700000" algn="br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sz="1600" dirty="0" smtClean="0"/>
              <a:t>                Boil Water in Kettle</a:t>
            </a:r>
            <a:endParaRPr lang="en-US" sz="1600" dirty="0"/>
          </a:p>
        </p:txBody>
      </p:sp>
      <p:sp>
        <p:nvSpPr>
          <p:cNvPr id="8" name="Rectangle 7"/>
          <p:cNvSpPr/>
          <p:nvPr/>
        </p:nvSpPr>
        <p:spPr>
          <a:xfrm>
            <a:off x="457200" y="4378893"/>
            <a:ext cx="5867400" cy="650307"/>
          </a:xfrm>
          <a:prstGeom prst="rect">
            <a:avLst/>
          </a:prstGeom>
          <a:ln>
            <a:noFill/>
          </a:ln>
          <a:effectLst>
            <a:outerShdw blurRad="50800" dist="38100" dir="2700000" algn="br" rotWithShape="0">
              <a:srgbClr val="000000">
                <a:alpha val="43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sz="1600" dirty="0" smtClean="0"/>
              <a:t>                Make Tea in Pot</a:t>
            </a:r>
            <a:endParaRPr lang="en-US" sz="1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066800"/>
          </a:xfrm>
        </p:spPr>
        <p:txBody>
          <a:bodyPr/>
          <a:lstStyle/>
          <a:p>
            <a:r>
              <a:rPr lang="en-US" dirty="0" smtClean="0"/>
              <a:t>Example: Making a Cup of Tea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6600" y="5257800"/>
            <a:ext cx="1856154" cy="14478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57200" y="5029200"/>
            <a:ext cx="5867400" cy="878907"/>
          </a:xfrm>
          <a:prstGeom prst="rect">
            <a:avLst/>
          </a:prstGeom>
          <a:ln>
            <a:noFill/>
          </a:ln>
          <a:effectLst>
            <a:outerShdw blurRad="50800" dist="38100" dir="2700000" algn="br" rotWithShape="0">
              <a:srgbClr val="000000">
                <a:alpha val="43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sz="1600" dirty="0" smtClean="0"/>
              <a:t>Add Tea, Milk and Sugar to Cup</a:t>
            </a:r>
            <a:endParaRPr lang="en-US" sz="160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3505200" cy="4325112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b="1" dirty="0" smtClean="0"/>
              <a:t>Make a Cup of Tea</a:t>
            </a:r>
          </a:p>
          <a:p>
            <a:pPr>
              <a:buNone/>
            </a:pPr>
            <a:r>
              <a:rPr lang="en-US" dirty="0" smtClean="0"/>
              <a:t>Get Cup</a:t>
            </a:r>
          </a:p>
          <a:p>
            <a:pPr>
              <a:buNone/>
            </a:pPr>
            <a:r>
              <a:rPr lang="en-US" dirty="0" smtClean="0"/>
              <a:t>Get Kettle</a:t>
            </a:r>
          </a:p>
          <a:p>
            <a:pPr>
              <a:buNone/>
            </a:pPr>
            <a:r>
              <a:rPr lang="en-US" dirty="0" smtClean="0"/>
              <a:t>Get Tea</a:t>
            </a:r>
          </a:p>
          <a:p>
            <a:pPr>
              <a:buNone/>
            </a:pPr>
            <a:r>
              <a:rPr lang="en-US" dirty="0" smtClean="0"/>
              <a:t>Get Milk</a:t>
            </a:r>
          </a:p>
          <a:p>
            <a:pPr>
              <a:buNone/>
            </a:pPr>
            <a:r>
              <a:rPr lang="en-US" dirty="0" smtClean="0"/>
              <a:t>Get Sugar Lumps</a:t>
            </a:r>
          </a:p>
          <a:p>
            <a:pPr>
              <a:buNone/>
            </a:pPr>
            <a:r>
              <a:rPr lang="en-US" dirty="0" smtClean="0"/>
              <a:t>Empty Kettle</a:t>
            </a:r>
          </a:p>
          <a:p>
            <a:pPr>
              <a:buNone/>
            </a:pPr>
            <a:r>
              <a:rPr lang="en-US" dirty="0" smtClean="0"/>
              <a:t>Fill Kettle with Water</a:t>
            </a:r>
          </a:p>
          <a:p>
            <a:pPr>
              <a:buNone/>
            </a:pPr>
            <a:r>
              <a:rPr lang="en-US" dirty="0" smtClean="0"/>
              <a:t>Switch Kettle on</a:t>
            </a:r>
          </a:p>
          <a:p>
            <a:pPr>
              <a:buNone/>
            </a:pPr>
            <a:r>
              <a:rPr lang="en-US" dirty="0" smtClean="0"/>
              <a:t>Wait until Kettle Boils</a:t>
            </a:r>
          </a:p>
          <a:p>
            <a:pPr>
              <a:buNone/>
            </a:pPr>
            <a:r>
              <a:rPr lang="en-US" dirty="0" smtClean="0"/>
              <a:t>Put Tea in Pot</a:t>
            </a:r>
          </a:p>
          <a:p>
            <a:pPr>
              <a:buNone/>
            </a:pPr>
            <a:r>
              <a:rPr lang="en-US" dirty="0" smtClean="0"/>
              <a:t>Put Boiling Water in Pot</a:t>
            </a:r>
          </a:p>
          <a:p>
            <a:pPr>
              <a:buNone/>
            </a:pPr>
            <a:r>
              <a:rPr lang="en-US" dirty="0" smtClean="0"/>
              <a:t>Wait 2 Minutes</a:t>
            </a:r>
          </a:p>
          <a:p>
            <a:pPr>
              <a:buNone/>
            </a:pPr>
            <a:r>
              <a:rPr lang="en-US" dirty="0" smtClean="0"/>
              <a:t>Put Milk in Cup</a:t>
            </a:r>
          </a:p>
          <a:p>
            <a:pPr>
              <a:buNone/>
            </a:pPr>
            <a:r>
              <a:rPr lang="en-US" dirty="0" smtClean="0"/>
              <a:t>Pour Tea in Cup</a:t>
            </a:r>
          </a:p>
          <a:p>
            <a:pPr>
              <a:buNone/>
            </a:pPr>
            <a:r>
              <a:rPr lang="en-US" dirty="0" smtClean="0"/>
              <a:t>Put 1 Sugar Lump in Cup</a:t>
            </a:r>
          </a:p>
          <a:p>
            <a:pPr>
              <a:buNone/>
            </a:pPr>
            <a:r>
              <a:rPr lang="en-US" dirty="0" smtClean="0"/>
              <a:t>Stir Tea in Cup</a:t>
            </a:r>
          </a:p>
          <a:p>
            <a:pPr>
              <a:buNone/>
            </a:pPr>
            <a:r>
              <a:rPr lang="en-US" dirty="0" smtClean="0"/>
              <a:t>Give Cup of Tea to User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066800"/>
          </a:xfrm>
        </p:spPr>
        <p:txBody>
          <a:bodyPr/>
          <a:lstStyle/>
          <a:p>
            <a:r>
              <a:rPr lang="en-US" dirty="0" smtClean="0"/>
              <a:t>Example: Making a Cup of Tea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6600" y="5257800"/>
            <a:ext cx="1856154" cy="1447800"/>
          </a:xfrm>
          <a:prstGeom prst="rect">
            <a:avLst/>
          </a:prstGeom>
        </p:spPr>
      </p:pic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3505200" cy="43251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500" b="1" dirty="0" smtClean="0"/>
              <a:t>Make a Cup of Tea</a:t>
            </a:r>
          </a:p>
          <a:p>
            <a:pPr>
              <a:buNone/>
            </a:pPr>
            <a:r>
              <a:rPr lang="en-US" sz="1500" dirty="0" smtClean="0"/>
              <a:t>Fetch Utensils and Ingredients</a:t>
            </a:r>
          </a:p>
          <a:p>
            <a:pPr>
              <a:buNone/>
            </a:pPr>
            <a:r>
              <a:rPr lang="en-US" sz="1500" dirty="0" smtClean="0"/>
              <a:t>Boil Water in Kettle</a:t>
            </a:r>
          </a:p>
          <a:p>
            <a:pPr>
              <a:buNone/>
            </a:pPr>
            <a:r>
              <a:rPr lang="en-US" sz="1500" dirty="0" smtClean="0"/>
              <a:t>Make Tea in Pot</a:t>
            </a:r>
          </a:p>
          <a:p>
            <a:pPr>
              <a:buNone/>
            </a:pPr>
            <a:r>
              <a:rPr lang="en-US" sz="1500" dirty="0" smtClean="0"/>
              <a:t>Add Tea, Milk and Sugar to Cup</a:t>
            </a:r>
          </a:p>
          <a:p>
            <a:pPr>
              <a:buNone/>
            </a:pPr>
            <a:r>
              <a:rPr lang="en-US" sz="1600" dirty="0" smtClean="0"/>
              <a:t>Give Cup of Tea to User</a:t>
            </a:r>
          </a:p>
          <a:p>
            <a:pPr>
              <a:buNone/>
            </a:pPr>
            <a:endParaRPr lang="en-US" sz="1500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810000" y="2133600"/>
            <a:ext cx="3505200" cy="4572000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>
              <a:buNone/>
            </a:pPr>
            <a:r>
              <a:rPr lang="en-US" sz="3158" b="1" dirty="0" smtClean="0"/>
              <a:t>Fetch Utensils and Ingredients</a:t>
            </a:r>
          </a:p>
          <a:p>
            <a:pPr>
              <a:buNone/>
            </a:pPr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Get Cup</a:t>
            </a:r>
          </a:p>
          <a:p>
            <a:pPr>
              <a:buNone/>
            </a:pPr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Get Kettle</a:t>
            </a:r>
          </a:p>
          <a:p>
            <a:pPr>
              <a:buNone/>
            </a:pPr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Get Tea</a:t>
            </a:r>
          </a:p>
          <a:p>
            <a:pPr>
              <a:buNone/>
            </a:pPr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Get Milk</a:t>
            </a:r>
          </a:p>
          <a:p>
            <a:pPr>
              <a:buNone/>
            </a:pPr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Get Sugar Lumps</a:t>
            </a:r>
          </a:p>
          <a:p>
            <a:pPr>
              <a:buNone/>
            </a:pPr>
            <a:endParaRPr lang="en-US" sz="3158" dirty="0" smtClean="0"/>
          </a:p>
          <a:p>
            <a:pPr>
              <a:buNone/>
            </a:pPr>
            <a:r>
              <a:rPr kumimoji="0" lang="en-US" sz="3158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Boil Water in Kettle</a:t>
            </a:r>
          </a:p>
          <a:p>
            <a:pPr>
              <a:buNone/>
            </a:pPr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Empty Kettle</a:t>
            </a:r>
          </a:p>
          <a:p>
            <a:pPr>
              <a:buNone/>
            </a:pPr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Fill Kettle with Water</a:t>
            </a:r>
          </a:p>
          <a:p>
            <a:pPr>
              <a:buNone/>
            </a:pPr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Switch Kettle on</a:t>
            </a:r>
          </a:p>
          <a:p>
            <a:pPr>
              <a:buNone/>
            </a:pPr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Wait until Kettle Boils</a:t>
            </a:r>
          </a:p>
          <a:p>
            <a:pPr>
              <a:buNone/>
            </a:pPr>
            <a:endParaRPr lang="en-US" sz="3158" dirty="0" smtClean="0"/>
          </a:p>
          <a:p>
            <a:pPr>
              <a:buNone/>
            </a:pPr>
            <a:r>
              <a:rPr lang="en-US" sz="3158" b="1" dirty="0" smtClean="0"/>
              <a:t>Make Tea in Pot</a:t>
            </a:r>
          </a:p>
          <a:p>
            <a:pPr>
              <a:buNone/>
            </a:pPr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Put Tea in Pot</a:t>
            </a:r>
          </a:p>
          <a:p>
            <a:pPr>
              <a:buNone/>
            </a:pPr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Put Boiling Water in Pot</a:t>
            </a:r>
          </a:p>
          <a:p>
            <a:pPr>
              <a:buNone/>
            </a:pPr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Wait 2 Minutes</a:t>
            </a:r>
          </a:p>
          <a:p>
            <a:pPr>
              <a:buNone/>
            </a:pPr>
            <a:endParaRPr lang="en-US" sz="3158" dirty="0" smtClean="0"/>
          </a:p>
          <a:p>
            <a:r>
              <a:rPr lang="en-US" sz="3158" b="1" dirty="0" smtClean="0"/>
              <a:t>Add Tea, Milk and Sugar to Cup</a:t>
            </a:r>
          </a:p>
          <a:p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Put Milk in Cup</a:t>
            </a:r>
          </a:p>
          <a:p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Pour Tea in Cup</a:t>
            </a:r>
          </a:p>
          <a:p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Put 1 Sugar Lump in Cup</a:t>
            </a:r>
          </a:p>
          <a:p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Stir Tea in Cup</a:t>
            </a:r>
          </a:p>
          <a:p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Give Cup of Tea to User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066800"/>
          </a:xfrm>
        </p:spPr>
        <p:txBody>
          <a:bodyPr/>
          <a:lstStyle/>
          <a:p>
            <a:r>
              <a:rPr lang="en-US" dirty="0" smtClean="0"/>
              <a:t>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76044"/>
            <a:ext cx="8229600" cy="4677156"/>
          </a:xfrm>
        </p:spPr>
        <p:txBody>
          <a:bodyPr>
            <a:normAutofit/>
          </a:bodyPr>
          <a:lstStyle/>
          <a:p>
            <a:r>
              <a:rPr lang="en-US" sz="2400" dirty="0" smtClean="0"/>
              <a:t>Variables are named items in an algorithm that can take a variable value</a:t>
            </a:r>
          </a:p>
          <a:p>
            <a:endParaRPr lang="en-US" sz="2400" dirty="0" smtClean="0"/>
          </a:p>
          <a:p>
            <a:r>
              <a:rPr lang="en-US" sz="2400" dirty="0" smtClean="0"/>
              <a:t>For example:</a:t>
            </a:r>
          </a:p>
          <a:p>
            <a:endParaRPr lang="en-US" sz="2400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lvl="1">
              <a:buNone/>
            </a:pPr>
            <a:endParaRPr lang="en-US" sz="2400" dirty="0" smtClean="0"/>
          </a:p>
          <a:p>
            <a:pPr lvl="1"/>
            <a:endParaRPr lang="en-US" sz="2400" dirty="0" smtClean="0"/>
          </a:p>
          <a:p>
            <a:pPr lvl="1"/>
            <a:r>
              <a:rPr lang="en-US" sz="2400" dirty="0" err="1" smtClean="0"/>
              <a:t>n_guests</a:t>
            </a:r>
            <a:r>
              <a:rPr lang="en-US" sz="2400" dirty="0" smtClean="0"/>
              <a:t> and </a:t>
            </a:r>
            <a:r>
              <a:rPr lang="en-US" sz="2400" dirty="0" err="1" smtClean="0"/>
              <a:t>n_biscuits</a:t>
            </a:r>
            <a:r>
              <a:rPr lang="en-US" sz="2400" dirty="0" smtClean="0"/>
              <a:t> are variables</a:t>
            </a:r>
          </a:p>
        </p:txBody>
      </p:sp>
      <p:sp>
        <p:nvSpPr>
          <p:cNvPr id="4" name="Rectangle 3"/>
          <p:cNvSpPr/>
          <p:nvPr/>
        </p:nvSpPr>
        <p:spPr>
          <a:xfrm>
            <a:off x="1905000" y="3810000"/>
            <a:ext cx="5791200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b="1" dirty="0" smtClean="0"/>
              <a:t>Offer guests biscuits</a:t>
            </a:r>
            <a:endParaRPr lang="en-US" b="1" dirty="0" smtClean="0"/>
          </a:p>
          <a:p>
            <a:pPr lvl="1"/>
            <a:r>
              <a:rPr lang="en-US" dirty="0" err="1" smtClean="0"/>
              <a:t>n_guests</a:t>
            </a:r>
            <a:r>
              <a:rPr lang="en-US" dirty="0" smtClean="0"/>
              <a:t> </a:t>
            </a:r>
            <a:r>
              <a:rPr lang="en-US" dirty="0" smtClean="0"/>
              <a:t>= the number of guests</a:t>
            </a:r>
            <a:endParaRPr lang="en-US" dirty="0" smtClean="0"/>
          </a:p>
          <a:p>
            <a:pPr lvl="1"/>
            <a:r>
              <a:rPr lang="en-US" dirty="0" err="1" smtClean="0"/>
              <a:t>n_biscuits</a:t>
            </a:r>
            <a:r>
              <a:rPr lang="en-US" dirty="0" smtClean="0"/>
              <a:t> </a:t>
            </a:r>
            <a:r>
              <a:rPr lang="en-US" dirty="0" smtClean="0"/>
              <a:t>= the number of biscuits they each want</a:t>
            </a:r>
          </a:p>
          <a:p>
            <a:pPr lvl="1"/>
            <a:r>
              <a:rPr lang="en-US" dirty="0" smtClean="0"/>
              <a:t>Open biscuit barrel</a:t>
            </a:r>
          </a:p>
          <a:p>
            <a:pPr lvl="1"/>
            <a:r>
              <a:rPr lang="en-US" dirty="0" smtClean="0"/>
              <a:t>Put (</a:t>
            </a:r>
            <a:r>
              <a:rPr lang="en-US" dirty="0" err="1" smtClean="0"/>
              <a:t>n_guest</a:t>
            </a:r>
            <a:r>
              <a:rPr lang="en-US" dirty="0" smtClean="0"/>
              <a:t> * </a:t>
            </a:r>
            <a:r>
              <a:rPr lang="en-US" dirty="0" err="1" smtClean="0"/>
              <a:t>n_biscuits</a:t>
            </a:r>
            <a:r>
              <a:rPr lang="en-US" dirty="0" smtClean="0"/>
              <a:t>) on a plate</a:t>
            </a:r>
          </a:p>
          <a:p>
            <a:pPr lvl="1"/>
            <a:r>
              <a:rPr lang="en-US" dirty="0" smtClean="0"/>
              <a:t>Offer plate around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066800"/>
          </a:xfrm>
        </p:spPr>
        <p:txBody>
          <a:bodyPr/>
          <a:lstStyle/>
          <a:p>
            <a:r>
              <a:rPr lang="en-US" dirty="0" smtClean="0"/>
              <a:t>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876800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 smtClean="0"/>
              <a:t>Parameters are variables that are </a:t>
            </a:r>
            <a:r>
              <a:rPr lang="en-US" sz="2400" i="1" dirty="0" smtClean="0"/>
              <a:t>passed to a module</a:t>
            </a:r>
            <a:r>
              <a:rPr lang="en-US" sz="2400" dirty="0" smtClean="0"/>
              <a:t> and are used inside like variables</a:t>
            </a:r>
          </a:p>
          <a:p>
            <a:endParaRPr lang="en-US" sz="2400" dirty="0" smtClean="0"/>
          </a:p>
          <a:p>
            <a:r>
              <a:rPr lang="en-US" sz="2400" dirty="0" smtClean="0"/>
              <a:t>For example:</a:t>
            </a:r>
          </a:p>
          <a:p>
            <a:endParaRPr lang="en-US" sz="2400" dirty="0" smtClean="0"/>
          </a:p>
          <a:p>
            <a:pPr lvl="1"/>
            <a:endParaRPr lang="en-US" sz="2200" dirty="0" smtClean="0"/>
          </a:p>
          <a:p>
            <a:pPr lvl="1"/>
            <a:endParaRPr lang="en-US" sz="2200" dirty="0" smtClean="0"/>
          </a:p>
          <a:p>
            <a:pPr lvl="1"/>
            <a:endParaRPr lang="en-US" sz="2200" dirty="0" smtClean="0"/>
          </a:p>
          <a:p>
            <a:pPr lvl="1"/>
            <a:endParaRPr lang="en-US" sz="2200" dirty="0" smtClean="0"/>
          </a:p>
          <a:p>
            <a:pPr lvl="1"/>
            <a:endParaRPr lang="en-US" sz="2200" dirty="0" smtClean="0"/>
          </a:p>
          <a:p>
            <a:pPr lvl="1"/>
            <a:endParaRPr lang="en-US" sz="2200" dirty="0" smtClean="0"/>
          </a:p>
          <a:p>
            <a:pPr lvl="1"/>
            <a:endParaRPr lang="en-US" sz="2200" dirty="0" smtClean="0"/>
          </a:p>
          <a:p>
            <a:pPr lvl="1">
              <a:buNone/>
            </a:pPr>
            <a:endParaRPr lang="en-US" sz="2200" dirty="0" smtClean="0"/>
          </a:p>
          <a:p>
            <a:pPr lvl="1"/>
            <a:endParaRPr lang="en-US" sz="2200" dirty="0" smtClean="0"/>
          </a:p>
          <a:p>
            <a:pPr lvl="1"/>
            <a:r>
              <a:rPr lang="en-US" sz="2200" dirty="0" err="1" smtClean="0"/>
              <a:t>n_guests</a:t>
            </a:r>
            <a:r>
              <a:rPr lang="en-US" sz="2200" dirty="0" smtClean="0"/>
              <a:t> and </a:t>
            </a:r>
            <a:r>
              <a:rPr lang="en-US" sz="2200" dirty="0" err="1" smtClean="0"/>
              <a:t>n_biscuits</a:t>
            </a:r>
            <a:r>
              <a:rPr lang="en-US" sz="2200" dirty="0" smtClean="0"/>
              <a:t> are parameters</a:t>
            </a:r>
          </a:p>
        </p:txBody>
      </p:sp>
      <p:sp>
        <p:nvSpPr>
          <p:cNvPr id="5" name="Rectangle 4"/>
          <p:cNvSpPr/>
          <p:nvPr/>
        </p:nvSpPr>
        <p:spPr>
          <a:xfrm>
            <a:off x="2895600" y="2743200"/>
            <a:ext cx="57912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endParaRPr lang="en-US" b="1" dirty="0" smtClean="0"/>
          </a:p>
          <a:p>
            <a:pPr lvl="1"/>
            <a:r>
              <a:rPr lang="en-US" b="1" dirty="0" smtClean="0"/>
              <a:t>Be hospitable</a:t>
            </a:r>
          </a:p>
          <a:p>
            <a:pPr lvl="1"/>
            <a:r>
              <a:rPr lang="en-US" dirty="0" smtClean="0"/>
              <a:t>Welcome 4 relations</a:t>
            </a:r>
          </a:p>
          <a:p>
            <a:pPr lvl="1"/>
            <a:r>
              <a:rPr lang="en-US" dirty="0" smtClean="0"/>
              <a:t>Offer guests biscuits(4,1)</a:t>
            </a:r>
          </a:p>
          <a:p>
            <a:pPr lvl="1"/>
            <a:r>
              <a:rPr lang="en-US" dirty="0" smtClean="0"/>
              <a:t>Wait for relations to leave</a:t>
            </a:r>
          </a:p>
          <a:p>
            <a:pPr lvl="1"/>
            <a:r>
              <a:rPr lang="en-US" dirty="0" smtClean="0"/>
              <a:t>Welcome best friend</a:t>
            </a:r>
          </a:p>
          <a:p>
            <a:pPr lvl="1"/>
            <a:r>
              <a:rPr lang="en-US" dirty="0" smtClean="0"/>
              <a:t>Offer guests biscuits(1,3)</a:t>
            </a:r>
          </a:p>
          <a:p>
            <a:pPr lvl="1"/>
            <a:endParaRPr lang="en-US" b="1" dirty="0" smtClean="0"/>
          </a:p>
          <a:p>
            <a:pPr lvl="1"/>
            <a:r>
              <a:rPr lang="en-US" b="1" dirty="0" smtClean="0"/>
              <a:t>Offer guests </a:t>
            </a:r>
            <a:r>
              <a:rPr lang="en-US" b="1" dirty="0" err="1" smtClean="0"/>
              <a:t>biscuits(n_guests</a:t>
            </a:r>
            <a:r>
              <a:rPr lang="en-US" b="1" dirty="0" smtClean="0"/>
              <a:t>, </a:t>
            </a:r>
            <a:r>
              <a:rPr lang="en-US" b="1" dirty="0" err="1" smtClean="0"/>
              <a:t>n_biscuits</a:t>
            </a:r>
            <a:r>
              <a:rPr lang="en-US" b="1" dirty="0" smtClean="0"/>
              <a:t>)</a:t>
            </a:r>
          </a:p>
          <a:p>
            <a:pPr lvl="1"/>
            <a:r>
              <a:rPr lang="en-US" dirty="0" smtClean="0"/>
              <a:t>Open biscuit barrel</a:t>
            </a:r>
          </a:p>
          <a:p>
            <a:pPr lvl="1"/>
            <a:r>
              <a:rPr lang="en-US" dirty="0" smtClean="0"/>
              <a:t>Put (</a:t>
            </a:r>
            <a:r>
              <a:rPr lang="en-US" dirty="0" err="1" smtClean="0"/>
              <a:t>n_guest</a:t>
            </a:r>
            <a:r>
              <a:rPr lang="en-US" dirty="0" smtClean="0"/>
              <a:t> * </a:t>
            </a:r>
            <a:r>
              <a:rPr lang="en-US" dirty="0" err="1" smtClean="0"/>
              <a:t>n_biscuits</a:t>
            </a:r>
            <a:r>
              <a:rPr lang="en-US" dirty="0" smtClean="0"/>
              <a:t>) on a plate</a:t>
            </a:r>
          </a:p>
          <a:p>
            <a:pPr lvl="1"/>
            <a:r>
              <a:rPr lang="en-US" dirty="0" smtClean="0"/>
              <a:t>Offer plate around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14400"/>
            <a:ext cx="8637954" cy="1066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Where are the Variables and Parameters?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7846" y="5410200"/>
            <a:ext cx="1856154" cy="1447800"/>
          </a:xfrm>
          <a:prstGeom prst="rect">
            <a:avLst/>
          </a:prstGeom>
        </p:spPr>
      </p:pic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3505200" cy="43251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500" b="1" dirty="0" smtClean="0"/>
              <a:t>Make a Cup of Tea</a:t>
            </a:r>
          </a:p>
          <a:p>
            <a:pPr>
              <a:buNone/>
            </a:pPr>
            <a:r>
              <a:rPr lang="en-US" sz="1500" dirty="0" smtClean="0"/>
              <a:t>Fetch Utensils and Ingredients</a:t>
            </a:r>
          </a:p>
          <a:p>
            <a:pPr>
              <a:buNone/>
            </a:pPr>
            <a:r>
              <a:rPr lang="en-US" sz="1500" dirty="0" smtClean="0"/>
              <a:t>Boil Water in Kettle</a:t>
            </a:r>
          </a:p>
          <a:p>
            <a:pPr>
              <a:buNone/>
            </a:pPr>
            <a:r>
              <a:rPr lang="en-US" sz="1500" dirty="0" smtClean="0"/>
              <a:t>Make Tea in Pot</a:t>
            </a:r>
          </a:p>
          <a:p>
            <a:pPr>
              <a:buNone/>
            </a:pPr>
            <a:r>
              <a:rPr lang="en-US" sz="1500" dirty="0" smtClean="0"/>
              <a:t>Add Tea, Milk and Sugar to Cup</a:t>
            </a:r>
          </a:p>
          <a:p>
            <a:pPr>
              <a:buNone/>
            </a:pPr>
            <a:r>
              <a:rPr lang="en-US" sz="1600" dirty="0" smtClean="0"/>
              <a:t>Give Cup of Tea to User</a:t>
            </a:r>
          </a:p>
          <a:p>
            <a:pPr>
              <a:buNone/>
            </a:pPr>
            <a:endParaRPr lang="en-US" sz="1500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810000" y="2133600"/>
            <a:ext cx="3505200" cy="4572000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>
              <a:buNone/>
            </a:pPr>
            <a:r>
              <a:rPr lang="en-US" sz="3158" b="1" dirty="0" smtClean="0"/>
              <a:t>Fetch Utensils and Ingredients</a:t>
            </a:r>
          </a:p>
          <a:p>
            <a:pPr>
              <a:buNone/>
            </a:pPr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Get Cup</a:t>
            </a:r>
          </a:p>
          <a:p>
            <a:pPr>
              <a:buNone/>
            </a:pPr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Get Kettle</a:t>
            </a:r>
          </a:p>
          <a:p>
            <a:pPr>
              <a:buNone/>
            </a:pPr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Get Tea</a:t>
            </a:r>
          </a:p>
          <a:p>
            <a:pPr>
              <a:buNone/>
            </a:pPr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Get Milk</a:t>
            </a:r>
          </a:p>
          <a:p>
            <a:pPr>
              <a:buNone/>
            </a:pPr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Get Sugar Lumps</a:t>
            </a:r>
          </a:p>
          <a:p>
            <a:pPr>
              <a:buNone/>
            </a:pPr>
            <a:endParaRPr lang="en-US" sz="3158" dirty="0" smtClean="0"/>
          </a:p>
          <a:p>
            <a:pPr>
              <a:buNone/>
            </a:pPr>
            <a:r>
              <a:rPr kumimoji="0" lang="en-US" sz="3158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Boil Water in Kettle</a:t>
            </a:r>
          </a:p>
          <a:p>
            <a:pPr>
              <a:buNone/>
            </a:pPr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Empty Kettle</a:t>
            </a:r>
          </a:p>
          <a:p>
            <a:pPr>
              <a:buNone/>
            </a:pPr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Fill Kettle with Water</a:t>
            </a:r>
          </a:p>
          <a:p>
            <a:pPr>
              <a:buNone/>
            </a:pPr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Switch Kettle on</a:t>
            </a:r>
          </a:p>
          <a:p>
            <a:pPr>
              <a:buNone/>
            </a:pPr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Wait until Kettle Boils</a:t>
            </a:r>
          </a:p>
          <a:p>
            <a:pPr>
              <a:buNone/>
            </a:pPr>
            <a:endParaRPr lang="en-US" sz="3158" dirty="0" smtClean="0"/>
          </a:p>
          <a:p>
            <a:pPr>
              <a:buNone/>
            </a:pPr>
            <a:r>
              <a:rPr lang="en-US" sz="3158" b="1" dirty="0" smtClean="0"/>
              <a:t>Make Tea in Pot</a:t>
            </a:r>
          </a:p>
          <a:p>
            <a:pPr>
              <a:buNone/>
            </a:pPr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Put Tea in Pot</a:t>
            </a:r>
          </a:p>
          <a:p>
            <a:pPr>
              <a:buNone/>
            </a:pPr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Put Boiling Water in Pot</a:t>
            </a:r>
          </a:p>
          <a:p>
            <a:pPr>
              <a:buNone/>
            </a:pPr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Wait 2 Minutes</a:t>
            </a:r>
          </a:p>
          <a:p>
            <a:pPr>
              <a:buNone/>
            </a:pPr>
            <a:endParaRPr lang="en-US" sz="3158" dirty="0" smtClean="0"/>
          </a:p>
          <a:p>
            <a:r>
              <a:rPr lang="en-US" sz="3158" b="1" dirty="0" smtClean="0"/>
              <a:t>Add Tea, Milk and Sugar to Cup</a:t>
            </a:r>
          </a:p>
          <a:p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Put Milk in Cup</a:t>
            </a:r>
          </a:p>
          <a:p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Pour Tea in Cup</a:t>
            </a:r>
          </a:p>
          <a:p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Put 1 Sugar Lumps in Cup</a:t>
            </a:r>
          </a:p>
          <a:p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Stir Tea in Cup</a:t>
            </a:r>
          </a:p>
          <a:p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Give Cup of Tea to User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066800"/>
          </a:xfrm>
        </p:spPr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325112"/>
          </a:xfrm>
        </p:spPr>
        <p:txBody>
          <a:bodyPr>
            <a:normAutofit/>
          </a:bodyPr>
          <a:lstStyle/>
          <a:p>
            <a:r>
              <a:rPr lang="en-US" dirty="0" smtClean="0"/>
              <a:t>Pseudocode</a:t>
            </a:r>
          </a:p>
          <a:p>
            <a:r>
              <a:rPr lang="en-US" dirty="0" smtClean="0"/>
              <a:t>What are Modules?</a:t>
            </a:r>
          </a:p>
          <a:p>
            <a:r>
              <a:rPr lang="en-US" dirty="0" smtClean="0"/>
              <a:t>Variables</a:t>
            </a:r>
          </a:p>
          <a:p>
            <a:r>
              <a:rPr lang="en-US" dirty="0" smtClean="0"/>
              <a:t>Parameters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14400"/>
            <a:ext cx="8637954" cy="1066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Where are the Variables and Parameters?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7846" y="5410200"/>
            <a:ext cx="1856154" cy="1447800"/>
          </a:xfrm>
          <a:prstGeom prst="rect">
            <a:avLst/>
          </a:prstGeom>
        </p:spPr>
      </p:pic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3505200" cy="43251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500" b="1" dirty="0" smtClean="0"/>
              <a:t>Make a Cup of Tea</a:t>
            </a:r>
          </a:p>
          <a:p>
            <a:pPr>
              <a:buNone/>
            </a:pPr>
            <a:r>
              <a:rPr lang="en-US" sz="1500" dirty="0" smtClean="0"/>
              <a:t>Fetch Utensils and Ingredients</a:t>
            </a:r>
          </a:p>
          <a:p>
            <a:pPr>
              <a:buNone/>
            </a:pPr>
            <a:r>
              <a:rPr lang="en-US" sz="1500" dirty="0" smtClean="0"/>
              <a:t>Boil Water in Kettle</a:t>
            </a:r>
          </a:p>
          <a:p>
            <a:pPr>
              <a:buNone/>
            </a:pPr>
            <a:r>
              <a:rPr lang="en-US" sz="1500" dirty="0" smtClean="0"/>
              <a:t>Make Tea in Pot</a:t>
            </a:r>
          </a:p>
          <a:p>
            <a:pPr>
              <a:buNone/>
            </a:pPr>
            <a:r>
              <a:rPr lang="en-US" sz="1500" dirty="0" smtClean="0"/>
              <a:t>Add Tea, Milk and Sugar to Cup</a:t>
            </a:r>
          </a:p>
          <a:p>
            <a:pPr>
              <a:buNone/>
            </a:pPr>
            <a:r>
              <a:rPr lang="en-US" sz="1600" dirty="0" smtClean="0"/>
              <a:t>Give Cup of Tea to User</a:t>
            </a:r>
          </a:p>
          <a:p>
            <a:pPr>
              <a:buNone/>
            </a:pPr>
            <a:endParaRPr lang="en-US" sz="1500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810000" y="2133600"/>
            <a:ext cx="3505200" cy="4572000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>
              <a:buNone/>
            </a:pPr>
            <a:r>
              <a:rPr lang="en-US" sz="3158" b="1" dirty="0" smtClean="0"/>
              <a:t>Fetch Utensils and Ingredients</a:t>
            </a:r>
          </a:p>
          <a:p>
            <a:pPr>
              <a:buNone/>
            </a:pPr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Get Cup</a:t>
            </a:r>
          </a:p>
          <a:p>
            <a:pPr>
              <a:buNone/>
            </a:pPr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Get Kettle</a:t>
            </a:r>
          </a:p>
          <a:p>
            <a:pPr>
              <a:buNone/>
            </a:pPr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Get Tea</a:t>
            </a:r>
          </a:p>
          <a:p>
            <a:pPr>
              <a:buNone/>
            </a:pPr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Get Milk</a:t>
            </a:r>
          </a:p>
          <a:p>
            <a:pPr>
              <a:buNone/>
            </a:pPr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Get Sugar Lumps</a:t>
            </a:r>
          </a:p>
          <a:p>
            <a:pPr>
              <a:buNone/>
            </a:pPr>
            <a:endParaRPr lang="en-US" sz="3158" dirty="0" smtClean="0"/>
          </a:p>
          <a:p>
            <a:pPr>
              <a:buNone/>
            </a:pPr>
            <a:r>
              <a:rPr kumimoji="0" lang="en-US" sz="3158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Boil Water in Kettle</a:t>
            </a:r>
          </a:p>
          <a:p>
            <a:pPr>
              <a:buNone/>
            </a:pPr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Empty Kettle</a:t>
            </a:r>
          </a:p>
          <a:p>
            <a:pPr>
              <a:buNone/>
            </a:pPr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Fill Kettle with Water</a:t>
            </a:r>
          </a:p>
          <a:p>
            <a:pPr>
              <a:buNone/>
            </a:pPr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Switch Kettle on</a:t>
            </a:r>
          </a:p>
          <a:p>
            <a:pPr>
              <a:buNone/>
            </a:pPr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Wait until Kettle Boils</a:t>
            </a:r>
          </a:p>
          <a:p>
            <a:pPr>
              <a:buNone/>
            </a:pPr>
            <a:endParaRPr lang="en-US" sz="3158" dirty="0" smtClean="0"/>
          </a:p>
          <a:p>
            <a:pPr>
              <a:buNone/>
            </a:pPr>
            <a:r>
              <a:rPr lang="en-US" sz="3158" b="1" dirty="0" smtClean="0"/>
              <a:t>Make Tea in Pot</a:t>
            </a:r>
          </a:p>
          <a:p>
            <a:pPr>
              <a:buNone/>
            </a:pPr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Put Tea in Pot</a:t>
            </a:r>
          </a:p>
          <a:p>
            <a:pPr>
              <a:buNone/>
            </a:pPr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Put Boiling Water in Pot</a:t>
            </a:r>
          </a:p>
          <a:p>
            <a:pPr>
              <a:buNone/>
            </a:pPr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Wait 2 Minutes</a:t>
            </a:r>
          </a:p>
          <a:p>
            <a:pPr>
              <a:buNone/>
            </a:pPr>
            <a:endParaRPr lang="en-US" sz="3158" dirty="0" smtClean="0"/>
          </a:p>
          <a:p>
            <a:r>
              <a:rPr lang="en-US" sz="3158" b="1" dirty="0" smtClean="0"/>
              <a:t>Add Tea, Milk and Sugar to Cup</a:t>
            </a:r>
          </a:p>
          <a:p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Put Milk in Cup</a:t>
            </a:r>
          </a:p>
          <a:p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Pour Tea in Cup</a:t>
            </a:r>
          </a:p>
          <a:p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Put 1 Sugar Lumps in Cup</a:t>
            </a:r>
          </a:p>
          <a:p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Stir Tea in Cup</a:t>
            </a:r>
          </a:p>
          <a:p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Give Cup of Tea to User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4191000" y="4953000"/>
            <a:ext cx="457200" cy="457200"/>
          </a:xfrm>
          <a:prstGeom prst="ellipse">
            <a:avLst/>
          </a:prstGeom>
          <a:solidFill>
            <a:schemeClr val="accent3">
              <a:alpha val="10000"/>
            </a:schemeClr>
          </a:solidFill>
          <a:ln w="3492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114800" y="5867400"/>
            <a:ext cx="457200" cy="457200"/>
          </a:xfrm>
          <a:prstGeom prst="ellipse">
            <a:avLst/>
          </a:prstGeom>
          <a:solidFill>
            <a:schemeClr val="accent3">
              <a:alpha val="10000"/>
            </a:schemeClr>
          </a:solidFill>
          <a:ln w="3492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14400"/>
            <a:ext cx="8637954" cy="1066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Where are the Variables and Parameters?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7846" y="5410200"/>
            <a:ext cx="1856154" cy="1447800"/>
          </a:xfrm>
          <a:prstGeom prst="rect">
            <a:avLst/>
          </a:prstGeom>
        </p:spPr>
      </p:pic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3505200" cy="43251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500" b="1" dirty="0" smtClean="0"/>
              <a:t>Make a Cup of Tea</a:t>
            </a:r>
          </a:p>
          <a:p>
            <a:pPr>
              <a:buNone/>
            </a:pPr>
            <a:r>
              <a:rPr lang="en-US" sz="1500" dirty="0" smtClean="0"/>
              <a:t>Fetch Utensils and Ingredients</a:t>
            </a:r>
          </a:p>
          <a:p>
            <a:pPr>
              <a:buNone/>
            </a:pPr>
            <a:r>
              <a:rPr lang="en-US" sz="1500" dirty="0" smtClean="0"/>
              <a:t>Boil Water in Kettle</a:t>
            </a:r>
          </a:p>
          <a:p>
            <a:pPr>
              <a:buNone/>
            </a:pPr>
            <a:r>
              <a:rPr lang="en-US" sz="1500" dirty="0" smtClean="0"/>
              <a:t>Make Tea in Pot (</a:t>
            </a:r>
            <a:r>
              <a:rPr lang="en-US" sz="1500" dirty="0" smtClean="0">
                <a:solidFill>
                  <a:srgbClr val="FF0000"/>
                </a:solidFill>
              </a:rPr>
              <a:t>2</a:t>
            </a:r>
            <a:r>
              <a:rPr lang="en-US" sz="1500" dirty="0" smtClean="0"/>
              <a:t>)</a:t>
            </a:r>
          </a:p>
          <a:p>
            <a:pPr>
              <a:buNone/>
            </a:pPr>
            <a:r>
              <a:rPr lang="en-US" sz="1500" dirty="0" smtClean="0"/>
              <a:t>Add Tea, Milk and Sugar to Cup (</a:t>
            </a:r>
            <a:r>
              <a:rPr lang="en-US" sz="1500" dirty="0" smtClean="0">
                <a:solidFill>
                  <a:srgbClr val="0000FF"/>
                </a:solidFill>
              </a:rPr>
              <a:t>1</a:t>
            </a:r>
            <a:r>
              <a:rPr lang="en-US" sz="1500" dirty="0" smtClean="0"/>
              <a:t>)</a:t>
            </a:r>
          </a:p>
          <a:p>
            <a:pPr>
              <a:buNone/>
            </a:pPr>
            <a:r>
              <a:rPr lang="en-US" sz="1600" dirty="0" smtClean="0"/>
              <a:t>Give Cup of Tea to User</a:t>
            </a:r>
          </a:p>
          <a:p>
            <a:pPr>
              <a:buNone/>
            </a:pPr>
            <a:endParaRPr lang="en-US" sz="1500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810000" y="2133600"/>
            <a:ext cx="4648200" cy="4572000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>
              <a:buNone/>
            </a:pPr>
            <a:r>
              <a:rPr lang="en-US" sz="3158" b="1" dirty="0" smtClean="0"/>
              <a:t>Fetch Utensils and Ingredients</a:t>
            </a:r>
          </a:p>
          <a:p>
            <a:pPr>
              <a:buNone/>
            </a:pPr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Get Cup</a:t>
            </a:r>
          </a:p>
          <a:p>
            <a:pPr>
              <a:buNone/>
            </a:pPr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Get Kettle</a:t>
            </a:r>
          </a:p>
          <a:p>
            <a:pPr>
              <a:buNone/>
            </a:pPr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Get Tea</a:t>
            </a:r>
          </a:p>
          <a:p>
            <a:pPr>
              <a:buNone/>
            </a:pPr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Get Milk</a:t>
            </a:r>
          </a:p>
          <a:p>
            <a:pPr>
              <a:buNone/>
            </a:pPr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Get Sugar Lumps</a:t>
            </a:r>
          </a:p>
          <a:p>
            <a:pPr>
              <a:buNone/>
            </a:pPr>
            <a:endParaRPr lang="en-US" sz="3158" dirty="0" smtClean="0"/>
          </a:p>
          <a:p>
            <a:pPr>
              <a:buNone/>
            </a:pPr>
            <a:r>
              <a:rPr kumimoji="0" lang="en-US" sz="3158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Boil Water in Kettle</a:t>
            </a:r>
          </a:p>
          <a:p>
            <a:pPr>
              <a:buNone/>
            </a:pPr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Empty Kettle</a:t>
            </a:r>
          </a:p>
          <a:p>
            <a:pPr>
              <a:buNone/>
            </a:pPr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Fill Kettle with Water</a:t>
            </a:r>
          </a:p>
          <a:p>
            <a:pPr>
              <a:buNone/>
            </a:pPr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Switch Kettle on</a:t>
            </a:r>
          </a:p>
          <a:p>
            <a:pPr>
              <a:buNone/>
            </a:pPr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Wait until Kettle Boils</a:t>
            </a:r>
          </a:p>
          <a:p>
            <a:pPr>
              <a:buNone/>
            </a:pPr>
            <a:endParaRPr lang="en-US" sz="3158" dirty="0" smtClean="0"/>
          </a:p>
          <a:p>
            <a:pPr>
              <a:buNone/>
            </a:pPr>
            <a:r>
              <a:rPr lang="en-US" sz="3158" b="1" dirty="0" smtClean="0"/>
              <a:t>Make Tea in Pot (</a:t>
            </a:r>
            <a:r>
              <a:rPr lang="en-US" sz="3158" b="1" dirty="0" err="1" smtClean="0">
                <a:solidFill>
                  <a:srgbClr val="FF0000"/>
                </a:solidFill>
              </a:rPr>
              <a:t>n_min</a:t>
            </a:r>
            <a:r>
              <a:rPr lang="en-US" sz="3158" b="1" dirty="0" smtClean="0"/>
              <a:t>)</a:t>
            </a:r>
          </a:p>
          <a:p>
            <a:pPr>
              <a:buNone/>
            </a:pPr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Put Tea in Pot</a:t>
            </a:r>
          </a:p>
          <a:p>
            <a:pPr>
              <a:buNone/>
            </a:pPr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Put Boiling Water in Pot</a:t>
            </a:r>
          </a:p>
          <a:p>
            <a:pPr>
              <a:buNone/>
            </a:pPr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Wait </a:t>
            </a:r>
            <a:r>
              <a:rPr kumimoji="0" lang="en-US" sz="3158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n_min</a:t>
            </a:r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Minutes</a:t>
            </a:r>
          </a:p>
          <a:p>
            <a:pPr>
              <a:buNone/>
            </a:pPr>
            <a:endParaRPr lang="en-US" sz="3158" dirty="0" smtClean="0"/>
          </a:p>
          <a:p>
            <a:r>
              <a:rPr lang="en-US" sz="3158" b="1" dirty="0" smtClean="0"/>
              <a:t>Add Tea, Milk and Sugar to Cup (</a:t>
            </a:r>
            <a:r>
              <a:rPr lang="en-US" sz="3158" b="1" dirty="0" err="1" smtClean="0">
                <a:solidFill>
                  <a:srgbClr val="0000FF"/>
                </a:solidFill>
              </a:rPr>
              <a:t>n_sugars</a:t>
            </a:r>
            <a:r>
              <a:rPr lang="en-US" sz="3158" b="1" dirty="0" smtClean="0"/>
              <a:t>)</a:t>
            </a:r>
          </a:p>
          <a:p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Put Milk in Cup</a:t>
            </a:r>
          </a:p>
          <a:p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Pour Tea in Cup</a:t>
            </a:r>
          </a:p>
          <a:p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Put </a:t>
            </a:r>
            <a:r>
              <a:rPr kumimoji="0" lang="en-US" sz="3158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n_sugars</a:t>
            </a:r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Sugar Lumps in Cup</a:t>
            </a:r>
          </a:p>
          <a:p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Stir Tea in Cup</a:t>
            </a:r>
          </a:p>
          <a:p>
            <a:r>
              <a:rPr kumimoji="0" lang="en-US" sz="3158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Give Cup of Tea to User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066800"/>
          </a:xfrm>
        </p:spPr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325112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Pseudocode</a:t>
            </a:r>
          </a:p>
          <a:p>
            <a:pPr lvl="1"/>
            <a:r>
              <a:rPr lang="en-US" dirty="0" smtClean="0"/>
              <a:t>High level description of algorithm…</a:t>
            </a:r>
          </a:p>
          <a:p>
            <a:pPr lvl="1"/>
            <a:r>
              <a:rPr lang="en-US" dirty="0" smtClean="0"/>
              <a:t>… intended for human reading…</a:t>
            </a:r>
          </a:p>
          <a:p>
            <a:pPr lvl="1"/>
            <a:r>
              <a:rPr lang="en-US" dirty="0" smtClean="0"/>
              <a:t>… but structured like a programming language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Modules </a:t>
            </a:r>
            <a:r>
              <a:rPr lang="en-US" i="1" dirty="0" smtClean="0"/>
              <a:t>(subroutines/ functions/ methods)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Break down bigger algorithms into chunks</a:t>
            </a:r>
          </a:p>
          <a:p>
            <a:pPr lvl="1"/>
            <a:r>
              <a:rPr lang="en-US" dirty="0" smtClean="0"/>
              <a:t>Improves Clarity and Reuse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Variables and Parameters</a:t>
            </a:r>
          </a:p>
          <a:p>
            <a:pPr lvl="1"/>
            <a:r>
              <a:rPr lang="en-US" dirty="0" smtClean="0"/>
              <a:t>Are named things with a value (like in algebra)</a:t>
            </a:r>
          </a:p>
          <a:p>
            <a:pPr lvl="1"/>
            <a:r>
              <a:rPr lang="en-US" dirty="0" smtClean="0"/>
              <a:t>Can make algorithms more flexible</a:t>
            </a:r>
          </a:p>
          <a:p>
            <a:pPr lvl="1"/>
            <a:r>
              <a:rPr lang="en-US" dirty="0" smtClean="0"/>
              <a:t>Can also improve Reuse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066800"/>
          </a:xfrm>
        </p:spPr>
        <p:txBody>
          <a:bodyPr/>
          <a:lstStyle/>
          <a:p>
            <a:r>
              <a:rPr lang="en-US" dirty="0" smtClean="0"/>
              <a:t>Pseudocode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32511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/>
              <a:t>“Pseudocode is a compact and informal high-level description of a computer programming algorithm that uses the structural conventions of some programming language, but is intended for human reading rather than machine reading”</a:t>
            </a:r>
          </a:p>
          <a:p>
            <a:pPr>
              <a:buNone/>
            </a:pPr>
            <a:endParaRPr lang="en-US" dirty="0" smtClean="0"/>
          </a:p>
          <a:p>
            <a:pPr algn="r">
              <a:buNone/>
            </a:pPr>
            <a:r>
              <a:rPr lang="en-US" dirty="0" smtClean="0"/>
              <a:t> - Wikipedia</a:t>
            </a:r>
          </a:p>
          <a:p>
            <a:pPr algn="r"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“A notation resembling a simplified programming language, used in program design; esp. one consisting of expressions in natural language syntactically structured like a programming language”</a:t>
            </a:r>
          </a:p>
          <a:p>
            <a:pPr algn="r">
              <a:buNone/>
            </a:pPr>
            <a:endParaRPr lang="en-US" dirty="0" smtClean="0"/>
          </a:p>
          <a:p>
            <a:pPr algn="r">
              <a:buNone/>
            </a:pPr>
            <a:r>
              <a:rPr lang="en-US" dirty="0" smtClean="0"/>
              <a:t>- Oxford English Dictionary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066800"/>
          </a:xfrm>
        </p:spPr>
        <p:txBody>
          <a:bodyPr/>
          <a:lstStyle/>
          <a:p>
            <a:r>
              <a:rPr lang="en-US" dirty="0" smtClean="0"/>
              <a:t>Pseudocode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32511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“Pseudocode is a compact and </a:t>
            </a:r>
            <a:r>
              <a:rPr lang="en-US" dirty="0" smtClean="0">
                <a:solidFill>
                  <a:srgbClr val="FF0000"/>
                </a:solidFill>
              </a:rPr>
              <a:t>informal high-level description </a:t>
            </a:r>
            <a:r>
              <a:rPr lang="en-US" dirty="0" smtClean="0">
                <a:solidFill>
                  <a:srgbClr val="7F7F7F"/>
                </a:solidFill>
              </a:rPr>
              <a:t>of a computer programming algorithm that uses the structural conventions of some programming language, but is intended for human reading rather than machine reading”</a:t>
            </a:r>
          </a:p>
          <a:p>
            <a:pPr>
              <a:buNone/>
            </a:pPr>
            <a:endParaRPr lang="en-US" dirty="0" smtClean="0">
              <a:solidFill>
                <a:srgbClr val="7F7F7F"/>
              </a:solidFill>
            </a:endParaRPr>
          </a:p>
          <a:p>
            <a:pPr algn="r">
              <a:buNone/>
            </a:pPr>
            <a:r>
              <a:rPr lang="en-US" dirty="0" smtClean="0">
                <a:solidFill>
                  <a:srgbClr val="7F7F7F"/>
                </a:solidFill>
              </a:rPr>
              <a:t> - Wikipedia</a:t>
            </a:r>
          </a:p>
          <a:p>
            <a:pPr algn="r">
              <a:buNone/>
            </a:pPr>
            <a:endParaRPr lang="en-US" dirty="0" smtClean="0">
              <a:solidFill>
                <a:srgbClr val="7F7F7F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7F7F7F"/>
                </a:solidFill>
              </a:rPr>
              <a:t>“A notation resembling a </a:t>
            </a:r>
            <a:r>
              <a:rPr lang="en-US" dirty="0" smtClean="0">
                <a:solidFill>
                  <a:srgbClr val="FF0000"/>
                </a:solidFill>
              </a:rPr>
              <a:t>simplified programming language</a:t>
            </a:r>
            <a:r>
              <a:rPr lang="en-US" dirty="0" smtClean="0">
                <a:solidFill>
                  <a:srgbClr val="7F7F7F"/>
                </a:solidFill>
              </a:rPr>
              <a:t>, used in program design; esp. one consisting of expressions in natural language syntactically structured like a programming language”</a:t>
            </a:r>
          </a:p>
          <a:p>
            <a:pPr algn="r">
              <a:buNone/>
            </a:pPr>
            <a:endParaRPr lang="en-US" dirty="0" smtClean="0">
              <a:solidFill>
                <a:srgbClr val="7F7F7F"/>
              </a:solidFill>
            </a:endParaRPr>
          </a:p>
          <a:p>
            <a:pPr algn="r">
              <a:buNone/>
            </a:pPr>
            <a:r>
              <a:rPr lang="en-US" dirty="0" smtClean="0">
                <a:solidFill>
                  <a:srgbClr val="7F7F7F"/>
                </a:solidFill>
              </a:rPr>
              <a:t>- Oxford English Dictionary</a:t>
            </a:r>
            <a:endParaRPr lang="en-US" dirty="0">
              <a:solidFill>
                <a:srgbClr val="7F7F7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066800"/>
          </a:xfrm>
        </p:spPr>
        <p:txBody>
          <a:bodyPr/>
          <a:lstStyle/>
          <a:p>
            <a:r>
              <a:rPr lang="en-US" dirty="0" smtClean="0"/>
              <a:t>Pseudocode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32511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>
                <a:solidFill>
                  <a:srgbClr val="7F7F7F"/>
                </a:solidFill>
              </a:rPr>
              <a:t>“Pseudocode is a compact and </a:t>
            </a:r>
            <a:r>
              <a:rPr lang="en-US" dirty="0" smtClean="0">
                <a:solidFill>
                  <a:srgbClr val="FF0000"/>
                </a:solidFill>
              </a:rPr>
              <a:t>informal high-level description </a:t>
            </a:r>
            <a:r>
              <a:rPr lang="en-US" dirty="0" smtClean="0">
                <a:solidFill>
                  <a:srgbClr val="7F7F7F"/>
                </a:solidFill>
              </a:rPr>
              <a:t>of a computer programming algorithm that uses the structural conventions of some programming language, but is </a:t>
            </a:r>
            <a:r>
              <a:rPr lang="en-US" dirty="0" smtClean="0">
                <a:solidFill>
                  <a:srgbClr val="0000FF"/>
                </a:solidFill>
              </a:rPr>
              <a:t>intended for human reading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7F7F7F"/>
                </a:solidFill>
              </a:rPr>
              <a:t>rather than machine reading”</a:t>
            </a:r>
          </a:p>
          <a:p>
            <a:pPr>
              <a:buNone/>
            </a:pPr>
            <a:endParaRPr lang="en-US" dirty="0" smtClean="0">
              <a:solidFill>
                <a:srgbClr val="7F7F7F"/>
              </a:solidFill>
            </a:endParaRPr>
          </a:p>
          <a:p>
            <a:pPr algn="r">
              <a:buNone/>
            </a:pPr>
            <a:r>
              <a:rPr lang="en-US" dirty="0" smtClean="0">
                <a:solidFill>
                  <a:srgbClr val="7F7F7F"/>
                </a:solidFill>
              </a:rPr>
              <a:t> - Wikipedia</a:t>
            </a:r>
          </a:p>
          <a:p>
            <a:pPr algn="r">
              <a:buNone/>
            </a:pPr>
            <a:endParaRPr lang="en-US" dirty="0" smtClean="0">
              <a:solidFill>
                <a:srgbClr val="7F7F7F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7F7F7F"/>
                </a:solidFill>
              </a:rPr>
              <a:t>“A notation resembling a </a:t>
            </a:r>
            <a:r>
              <a:rPr lang="en-US" dirty="0" smtClean="0">
                <a:solidFill>
                  <a:srgbClr val="FF0000"/>
                </a:solidFill>
              </a:rPr>
              <a:t>simplified programming language</a:t>
            </a:r>
            <a:r>
              <a:rPr lang="en-US" dirty="0" smtClean="0">
                <a:solidFill>
                  <a:srgbClr val="7F7F7F"/>
                </a:solidFill>
              </a:rPr>
              <a:t>, used in program design; esp. one consisting of </a:t>
            </a:r>
            <a:r>
              <a:rPr lang="en-US" dirty="0" smtClean="0">
                <a:solidFill>
                  <a:srgbClr val="0000FF"/>
                </a:solidFill>
              </a:rPr>
              <a:t>expressions in natural language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7F7F7F"/>
                </a:solidFill>
              </a:rPr>
              <a:t>syntactically structured like a programming language”</a:t>
            </a:r>
          </a:p>
          <a:p>
            <a:pPr algn="r">
              <a:buNone/>
            </a:pPr>
            <a:endParaRPr lang="en-US" dirty="0" smtClean="0">
              <a:solidFill>
                <a:srgbClr val="7F7F7F"/>
              </a:solidFill>
            </a:endParaRPr>
          </a:p>
          <a:p>
            <a:pPr algn="r">
              <a:buNone/>
            </a:pPr>
            <a:r>
              <a:rPr lang="en-US" dirty="0" smtClean="0">
                <a:solidFill>
                  <a:srgbClr val="7F7F7F"/>
                </a:solidFill>
              </a:rPr>
              <a:t>- Oxford English Dictionary</a:t>
            </a:r>
            <a:endParaRPr lang="en-US" dirty="0">
              <a:solidFill>
                <a:srgbClr val="7F7F7F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066800"/>
          </a:xfrm>
        </p:spPr>
        <p:txBody>
          <a:bodyPr/>
          <a:lstStyle/>
          <a:p>
            <a:r>
              <a:rPr lang="en-US" dirty="0" smtClean="0"/>
              <a:t>Pseudocode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32511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>
                <a:solidFill>
                  <a:srgbClr val="7F7F7F"/>
                </a:solidFill>
              </a:rPr>
              <a:t>“Pseudocode is a compact and </a:t>
            </a:r>
            <a:r>
              <a:rPr lang="en-US" dirty="0" smtClean="0">
                <a:solidFill>
                  <a:srgbClr val="FF0000"/>
                </a:solidFill>
              </a:rPr>
              <a:t>informal high-level description </a:t>
            </a:r>
            <a:r>
              <a:rPr lang="en-US" dirty="0" smtClean="0">
                <a:solidFill>
                  <a:srgbClr val="7F7F7F"/>
                </a:solidFill>
              </a:rPr>
              <a:t>of a computer programming algorithm that uses the </a:t>
            </a:r>
            <a:r>
              <a:rPr lang="en-US" dirty="0" smtClean="0">
                <a:solidFill>
                  <a:srgbClr val="008000"/>
                </a:solidFill>
              </a:rPr>
              <a:t>structural conventions of some programming language</a:t>
            </a:r>
            <a:r>
              <a:rPr lang="en-US" dirty="0" smtClean="0">
                <a:solidFill>
                  <a:srgbClr val="7F7F7F"/>
                </a:solidFill>
              </a:rPr>
              <a:t>, but is </a:t>
            </a:r>
            <a:r>
              <a:rPr lang="en-US" dirty="0" smtClean="0">
                <a:solidFill>
                  <a:srgbClr val="0000FF"/>
                </a:solidFill>
              </a:rPr>
              <a:t>intended for human reading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7F7F7F"/>
                </a:solidFill>
              </a:rPr>
              <a:t>rather than machine reading”</a:t>
            </a:r>
          </a:p>
          <a:p>
            <a:pPr>
              <a:buNone/>
            </a:pPr>
            <a:endParaRPr lang="en-US" dirty="0" smtClean="0">
              <a:solidFill>
                <a:srgbClr val="7F7F7F"/>
              </a:solidFill>
            </a:endParaRPr>
          </a:p>
          <a:p>
            <a:pPr algn="r">
              <a:buNone/>
            </a:pPr>
            <a:r>
              <a:rPr lang="en-US" dirty="0" smtClean="0">
                <a:solidFill>
                  <a:srgbClr val="7F7F7F"/>
                </a:solidFill>
              </a:rPr>
              <a:t> - Wikipedia</a:t>
            </a:r>
          </a:p>
          <a:p>
            <a:pPr algn="r"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>
                <a:solidFill>
                  <a:srgbClr val="7F7F7F"/>
                </a:solidFill>
              </a:rPr>
              <a:t>“A notation resembling a </a:t>
            </a:r>
            <a:r>
              <a:rPr lang="en-US" dirty="0" smtClean="0">
                <a:solidFill>
                  <a:srgbClr val="FF0000"/>
                </a:solidFill>
              </a:rPr>
              <a:t>simplified programming language</a:t>
            </a:r>
            <a:r>
              <a:rPr lang="en-US" dirty="0" smtClean="0">
                <a:solidFill>
                  <a:srgbClr val="7F7F7F"/>
                </a:solidFill>
              </a:rPr>
              <a:t>, used in program design; esp. one consisting of </a:t>
            </a:r>
            <a:r>
              <a:rPr lang="en-US" dirty="0" smtClean="0">
                <a:solidFill>
                  <a:srgbClr val="0000FF"/>
                </a:solidFill>
              </a:rPr>
              <a:t>expressions in natural language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7F7F7F"/>
                </a:solidFill>
              </a:rPr>
              <a:t>syntactically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8000"/>
                </a:solidFill>
              </a:rPr>
              <a:t>structured like a programming language</a:t>
            </a:r>
            <a:r>
              <a:rPr lang="en-US" dirty="0" smtClean="0">
                <a:solidFill>
                  <a:srgbClr val="7F7F7F"/>
                </a:solidFill>
              </a:rPr>
              <a:t>”</a:t>
            </a:r>
          </a:p>
          <a:p>
            <a:pPr algn="r">
              <a:buNone/>
            </a:pPr>
            <a:endParaRPr lang="en-US" dirty="0" smtClean="0">
              <a:solidFill>
                <a:srgbClr val="7F7F7F"/>
              </a:solidFill>
            </a:endParaRPr>
          </a:p>
          <a:p>
            <a:pPr algn="r">
              <a:buNone/>
            </a:pPr>
            <a:r>
              <a:rPr lang="en-US" dirty="0" smtClean="0">
                <a:solidFill>
                  <a:srgbClr val="7F7F7F"/>
                </a:solidFill>
              </a:rPr>
              <a:t>- Oxford English Dictionary</a:t>
            </a:r>
            <a:endParaRPr lang="en-US" dirty="0">
              <a:solidFill>
                <a:srgbClr val="7F7F7F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1066800"/>
          </a:xfrm>
        </p:spPr>
        <p:txBody>
          <a:bodyPr/>
          <a:lstStyle/>
          <a:p>
            <a:r>
              <a:rPr lang="en-US" dirty="0" smtClean="0"/>
              <a:t>Example: Making a Cup of Tea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648200" y="2209800"/>
            <a:ext cx="4038600" cy="4336987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Get into small groups of 3 or 4 and write down the</a:t>
            </a:r>
            <a:r>
              <a:rPr lang="en-US" dirty="0" smtClean="0"/>
              <a:t> steps that </a:t>
            </a:r>
            <a:r>
              <a:rPr lang="en-US" dirty="0" smtClean="0"/>
              <a:t>you need to do in order to make a cup of tea</a:t>
            </a:r>
          </a:p>
          <a:p>
            <a:endParaRPr lang="en-US" dirty="0" smtClean="0"/>
          </a:p>
          <a:p>
            <a:r>
              <a:rPr lang="en-US" dirty="0" smtClean="0"/>
              <a:t>Use a sequence of simple statements like ‘Boil Water’ or ‘Put Milk in Cup’</a:t>
            </a:r>
          </a:p>
          <a:p>
            <a:endParaRPr lang="en-US" dirty="0" smtClean="0"/>
          </a:p>
          <a:p>
            <a:r>
              <a:rPr lang="en-US" dirty="0" smtClean="0"/>
              <a:t>Try and put down an appropriate level of detail so that a person could follow your instructions </a:t>
            </a:r>
            <a:r>
              <a:rPr lang="en-US" dirty="0" smtClean="0"/>
              <a:t>unambiguously</a:t>
            </a:r>
          </a:p>
          <a:p>
            <a:endParaRPr lang="en-US" dirty="0" smtClean="0"/>
          </a:p>
          <a:p>
            <a:r>
              <a:rPr lang="en-US" dirty="0" smtClean="0"/>
              <a:t>Can you group certain steps together (for example, are the first few about preparation)? Give these groups sensible names. 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2438400"/>
            <a:ext cx="4419600" cy="34472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1066800"/>
          </a:xfrm>
        </p:spPr>
        <p:txBody>
          <a:bodyPr/>
          <a:lstStyle/>
          <a:p>
            <a:r>
              <a:rPr lang="en-US" dirty="0" smtClean="0"/>
              <a:t>Swap with Another Group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209800"/>
            <a:ext cx="4419600" cy="4336987"/>
          </a:xfrm>
        </p:spPr>
        <p:txBody>
          <a:bodyPr>
            <a:normAutofit/>
          </a:bodyPr>
          <a:lstStyle/>
          <a:p>
            <a:r>
              <a:rPr lang="en-US" dirty="0" smtClean="0"/>
              <a:t>Take a look at the tea-making instructions of another </a:t>
            </a:r>
            <a:r>
              <a:rPr lang="en-US" dirty="0" smtClean="0"/>
              <a:t>group</a:t>
            </a:r>
          </a:p>
          <a:p>
            <a:endParaRPr lang="en-US" dirty="0" smtClean="0"/>
          </a:p>
          <a:p>
            <a:r>
              <a:rPr lang="en-US" dirty="0" smtClean="0"/>
              <a:t>Annotate their instructions if:</a:t>
            </a:r>
          </a:p>
          <a:p>
            <a:pPr lvl="1"/>
            <a:r>
              <a:rPr lang="en-US" dirty="0" smtClean="0"/>
              <a:t>Any instruction is ambiguous</a:t>
            </a:r>
          </a:p>
          <a:p>
            <a:pPr lvl="1"/>
            <a:r>
              <a:rPr lang="en-US" dirty="0" smtClean="0"/>
              <a:t>They have missed something out</a:t>
            </a:r>
          </a:p>
          <a:p>
            <a:pPr lvl="1"/>
            <a:r>
              <a:rPr lang="en-US" dirty="0" smtClean="0"/>
              <a:t>They have made an assumption</a:t>
            </a:r>
          </a:p>
          <a:p>
            <a:pPr lvl="1"/>
            <a:r>
              <a:rPr lang="en-US" dirty="0" smtClean="0"/>
              <a:t>They have created a group that doesn’t make sense to you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Also if they have done anything you really like :-)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4876800" y="2438400"/>
            <a:ext cx="4114800" cy="34472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1066800"/>
          </a:xfrm>
        </p:spPr>
        <p:txBody>
          <a:bodyPr/>
          <a:lstStyle/>
          <a:p>
            <a:r>
              <a:rPr lang="en-US" dirty="0" smtClean="0"/>
              <a:t>Go Back to Your Own Instructions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648200" y="2438400"/>
            <a:ext cx="4038600" cy="4336987"/>
          </a:xfrm>
        </p:spPr>
        <p:txBody>
          <a:bodyPr>
            <a:normAutofit/>
          </a:bodyPr>
          <a:lstStyle/>
          <a:p>
            <a:r>
              <a:rPr lang="en-US" dirty="0" smtClean="0"/>
              <a:t>Take a few moments to see what they have </a:t>
            </a:r>
            <a:r>
              <a:rPr lang="en-US" dirty="0" smtClean="0"/>
              <a:t>said</a:t>
            </a:r>
          </a:p>
          <a:p>
            <a:pPr lvl="1"/>
            <a:r>
              <a:rPr lang="en-US" dirty="0" smtClean="0"/>
              <a:t>Are the comments fair?</a:t>
            </a:r>
          </a:p>
          <a:p>
            <a:pPr lvl="1"/>
            <a:r>
              <a:rPr lang="en-US" dirty="0" smtClean="0"/>
              <a:t>Any unexpected ones?</a:t>
            </a:r>
          </a:p>
          <a:p>
            <a:pPr lvl="1"/>
            <a:r>
              <a:rPr lang="en-US" dirty="0" smtClean="0"/>
              <a:t>Would you make any changes now you have seen someone else’s instructions?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2438400"/>
            <a:ext cx="4419600" cy="34472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ＭＳ ゴシック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Urban.thmx</Template>
  <TotalTime>1080</TotalTime>
  <Words>1649</Words>
  <Application>Microsoft Macintosh PowerPoint</Application>
  <PresentationFormat>On-screen Show (4:3)</PresentationFormat>
  <Paragraphs>368</Paragraphs>
  <Slides>22</Slides>
  <Notes>1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Urban</vt:lpstr>
      <vt:lpstr>Sequences, Modules and Variables</vt:lpstr>
      <vt:lpstr>Overview</vt:lpstr>
      <vt:lpstr>Pseudocode</vt:lpstr>
      <vt:lpstr>Pseudocode</vt:lpstr>
      <vt:lpstr>Pseudocode</vt:lpstr>
      <vt:lpstr>Pseudocode</vt:lpstr>
      <vt:lpstr>Example: Making a Cup of Tea</vt:lpstr>
      <vt:lpstr>Swap with Another Group</vt:lpstr>
      <vt:lpstr>Go Back to Your Own Instructions</vt:lpstr>
      <vt:lpstr>Writing Sequences is Easy…</vt:lpstr>
      <vt:lpstr>Example: Making a Cup of Tea</vt:lpstr>
      <vt:lpstr>Example: Making a Cup of Tea</vt:lpstr>
      <vt:lpstr>Modules</vt:lpstr>
      <vt:lpstr>Example: Making a Cup of Tea</vt:lpstr>
      <vt:lpstr>Example: Making a Cup of Tea</vt:lpstr>
      <vt:lpstr>Example: Making a Cup of Tea</vt:lpstr>
      <vt:lpstr>Variables</vt:lpstr>
      <vt:lpstr>Parameters</vt:lpstr>
      <vt:lpstr>Where are the Variables and Parameters?</vt:lpstr>
      <vt:lpstr>Where are the Variables and Parameters?</vt:lpstr>
      <vt:lpstr>Where are the Variables and Parameters?</vt:lpstr>
      <vt:lpstr>Summary</vt:lpstr>
    </vt:vector>
  </TitlesOfParts>
  <Company>University of Southampton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Systems in the Small: An Introduction to Algorithms</dc:title>
  <dc:creator>David Millard</dc:creator>
  <cp:lastModifiedBy>David Millard</cp:lastModifiedBy>
  <cp:revision>23</cp:revision>
  <dcterms:created xsi:type="dcterms:W3CDTF">2009-10-19T22:02:12Z</dcterms:created>
  <dcterms:modified xsi:type="dcterms:W3CDTF">2009-10-19T22:41:35Z</dcterms:modified>
</cp:coreProperties>
</file>