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335" r:id="rId1"/>
  </p:sldMasterIdLst>
  <p:notesMasterIdLst>
    <p:notesMasterId r:id="rId24"/>
  </p:notesMasterIdLst>
  <p:sldIdLst>
    <p:sldId id="256" r:id="rId2"/>
    <p:sldId id="287" r:id="rId3"/>
    <p:sldId id="288" r:id="rId4"/>
    <p:sldId id="289" r:id="rId5"/>
    <p:sldId id="290" r:id="rId6"/>
    <p:sldId id="291" r:id="rId7"/>
    <p:sldId id="308" r:id="rId8"/>
    <p:sldId id="310" r:id="rId9"/>
    <p:sldId id="311" r:id="rId10"/>
    <p:sldId id="309" r:id="rId11"/>
    <p:sldId id="294" r:id="rId12"/>
    <p:sldId id="298" r:id="rId13"/>
    <p:sldId id="296" r:id="rId14"/>
    <p:sldId id="295" r:id="rId15"/>
    <p:sldId id="297" r:id="rId16"/>
    <p:sldId id="299" r:id="rId17"/>
    <p:sldId id="306" r:id="rId18"/>
    <p:sldId id="307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vertBarState="maximized">
    <p:restoredLeft sz="15620"/>
    <p:restoredTop sz="94660"/>
  </p:normalViewPr>
  <p:slideViewPr>
    <p:cSldViewPr snapToObjects="1">
      <p:cViewPr varScale="1">
        <p:scale>
          <a:sx n="147" d="100"/>
          <a:sy n="147" d="100"/>
        </p:scale>
        <p:origin x="-1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48082-FDB9-5B4A-BC0B-AB7BEE0B2D15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EEDD6-D138-364A-991D-59F71205C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EEDD6-D138-364A-991D-59F71205C54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10F4C3B-12BB-4EC8-A596-2037BFBCFD5E}" type="datetime1">
              <a:rPr lang="en-US" smtClean="0"/>
              <a:pPr/>
              <a:t>10/19/09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D5335-7B18-A346-B032-D47243884A0D}" type="datetimeFigureOut">
              <a:rPr lang="en-US" smtClean="0"/>
              <a:pPr/>
              <a:t>10/19/09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F0626A-BCF5-3943-8A99-FC06541FC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09800"/>
            <a:ext cx="86868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Sequences, Modules and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Millard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dem@ecs.soton.ac.uk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Sequences is Easy…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… But getting the sequence right is hard</a:t>
            </a:r>
          </a:p>
          <a:p>
            <a:endParaRPr lang="en-US" dirty="0" smtClean="0"/>
          </a:p>
          <a:p>
            <a:r>
              <a:rPr lang="en-US" dirty="0" smtClean="0"/>
              <a:t>Often the specification is inadequate</a:t>
            </a:r>
          </a:p>
          <a:p>
            <a:pPr lvl="1"/>
            <a:r>
              <a:rPr lang="en-US" dirty="0" smtClean="0"/>
              <a:t>It is easy </a:t>
            </a:r>
            <a:r>
              <a:rPr lang="en-US" dirty="0" smtClean="0"/>
              <a:t>to make assumptions without </a:t>
            </a:r>
            <a:r>
              <a:rPr lang="en-US" dirty="0" err="1" smtClean="0"/>
              <a:t>realising</a:t>
            </a:r>
            <a:r>
              <a:rPr lang="en-US" dirty="0" smtClean="0"/>
              <a:t> </a:t>
            </a:r>
            <a:r>
              <a:rPr lang="en-US" dirty="0" smtClean="0"/>
              <a:t>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Making it complete is challenging</a:t>
            </a:r>
          </a:p>
          <a:p>
            <a:pPr lvl="1"/>
            <a:r>
              <a:rPr lang="en-US" dirty="0" smtClean="0"/>
              <a:t>Making sure not to miss smaller, less-obvious steps</a:t>
            </a:r>
          </a:p>
          <a:p>
            <a:pPr lvl="1"/>
            <a:r>
              <a:rPr lang="en-US" dirty="0" smtClean="0"/>
              <a:t>Creating unambiguous instructions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Machines are very unforgiving, they do exactly what you ask – nothing more, nothing less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52578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Make a Cup of Tea</a:t>
            </a:r>
          </a:p>
          <a:p>
            <a:pPr>
              <a:buNone/>
            </a:pPr>
            <a:r>
              <a:rPr lang="en-US" dirty="0" smtClean="0"/>
              <a:t>Get Cup</a:t>
            </a:r>
          </a:p>
          <a:p>
            <a:pPr>
              <a:buNone/>
            </a:pPr>
            <a:r>
              <a:rPr lang="en-US" dirty="0" smtClean="0"/>
              <a:t>Get Kettle</a:t>
            </a:r>
          </a:p>
          <a:p>
            <a:pPr>
              <a:buNone/>
            </a:pPr>
            <a:r>
              <a:rPr lang="en-US" dirty="0" smtClean="0"/>
              <a:t>Get Tea</a:t>
            </a:r>
          </a:p>
          <a:p>
            <a:pPr>
              <a:buNone/>
            </a:pPr>
            <a:r>
              <a:rPr lang="en-US" dirty="0" smtClean="0"/>
              <a:t>Get Milk</a:t>
            </a:r>
          </a:p>
          <a:p>
            <a:pPr>
              <a:buNone/>
            </a:pPr>
            <a:r>
              <a:rPr lang="en-US" dirty="0" smtClean="0"/>
              <a:t>Get Sugar Lumps</a:t>
            </a:r>
          </a:p>
          <a:p>
            <a:pPr>
              <a:buNone/>
            </a:pPr>
            <a:r>
              <a:rPr lang="en-US" dirty="0" smtClean="0"/>
              <a:t>Empty Kettle</a:t>
            </a:r>
          </a:p>
          <a:p>
            <a:pPr>
              <a:buNone/>
            </a:pPr>
            <a:r>
              <a:rPr lang="en-US" dirty="0" smtClean="0"/>
              <a:t>Fill Kettle with Water</a:t>
            </a:r>
          </a:p>
          <a:p>
            <a:pPr>
              <a:buNone/>
            </a:pPr>
            <a:r>
              <a:rPr lang="en-US" dirty="0" smtClean="0"/>
              <a:t>Switch Kettle on</a:t>
            </a:r>
          </a:p>
          <a:p>
            <a:pPr>
              <a:buNone/>
            </a:pPr>
            <a:r>
              <a:rPr lang="en-US" dirty="0" smtClean="0"/>
              <a:t>Wait until Kettle Boils</a:t>
            </a:r>
          </a:p>
          <a:p>
            <a:pPr>
              <a:buNone/>
            </a:pPr>
            <a:r>
              <a:rPr lang="en-US" dirty="0" smtClean="0"/>
              <a:t>Put Tea in Pot</a:t>
            </a:r>
          </a:p>
          <a:p>
            <a:pPr>
              <a:buNone/>
            </a:pPr>
            <a:r>
              <a:rPr lang="en-US" dirty="0" smtClean="0"/>
              <a:t>Put Boiling Water in Pot</a:t>
            </a:r>
          </a:p>
          <a:p>
            <a:pPr>
              <a:buNone/>
            </a:pPr>
            <a:r>
              <a:rPr lang="en-US" dirty="0" smtClean="0"/>
              <a:t>Wait 2 Minutes</a:t>
            </a:r>
          </a:p>
          <a:p>
            <a:pPr>
              <a:buNone/>
            </a:pPr>
            <a:r>
              <a:rPr lang="en-US" dirty="0" smtClean="0"/>
              <a:t>Put Milk in Cup</a:t>
            </a:r>
          </a:p>
          <a:p>
            <a:pPr>
              <a:buNone/>
            </a:pPr>
            <a:r>
              <a:rPr lang="en-US" dirty="0" smtClean="0"/>
              <a:t>Pour Tea in Cup</a:t>
            </a:r>
          </a:p>
          <a:p>
            <a:pPr>
              <a:buNone/>
            </a:pPr>
            <a:r>
              <a:rPr lang="en-US" dirty="0" smtClean="0"/>
              <a:t>Put 1 Sugar Lump in Cup</a:t>
            </a:r>
          </a:p>
          <a:p>
            <a:pPr>
              <a:buNone/>
            </a:pPr>
            <a:r>
              <a:rPr lang="en-US" dirty="0" smtClean="0"/>
              <a:t>Stir Tea in Cup</a:t>
            </a:r>
          </a:p>
          <a:p>
            <a:pPr>
              <a:buNone/>
            </a:pPr>
            <a:r>
              <a:rPr lang="en-US" dirty="0" smtClean="0"/>
              <a:t>Give Cup of Tea to User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Right Arrow Callout 4"/>
          <p:cNvSpPr/>
          <p:nvPr/>
        </p:nvSpPr>
        <p:spPr>
          <a:xfrm flipH="1">
            <a:off x="3962400" y="2209800"/>
            <a:ext cx="3505200" cy="914400"/>
          </a:xfrm>
          <a:prstGeom prst="rightArrowCallout">
            <a:avLst>
              <a:gd name="adj1" fmla="val 28607"/>
              <a:gd name="adj2" fmla="val 29761"/>
              <a:gd name="adj3" fmla="val 25000"/>
              <a:gd name="adj4" fmla="val 802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Pseudocode</a:t>
            </a:r>
            <a:endParaRPr lang="en-US" dirty="0"/>
          </a:p>
        </p:txBody>
      </p:sp>
      <p:sp>
        <p:nvSpPr>
          <p:cNvPr id="6" name="Right Arrow Callout 5"/>
          <p:cNvSpPr/>
          <p:nvPr/>
        </p:nvSpPr>
        <p:spPr>
          <a:xfrm flipH="1">
            <a:off x="3962400" y="3276600"/>
            <a:ext cx="3505200" cy="1981200"/>
          </a:xfrm>
          <a:prstGeom prst="rightArrowCallout">
            <a:avLst>
              <a:gd name="adj1" fmla="val 16952"/>
              <a:gd name="adj2" fmla="val 16442"/>
              <a:gd name="adj3" fmla="val 12928"/>
              <a:gd name="adj4" fmla="val 802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Assumptions?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52578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Make a Cup of Tea</a:t>
            </a:r>
          </a:p>
          <a:p>
            <a:pPr>
              <a:buNone/>
            </a:pPr>
            <a:r>
              <a:rPr lang="en-US" dirty="0" smtClean="0"/>
              <a:t>Get Cup</a:t>
            </a:r>
          </a:p>
          <a:p>
            <a:pPr>
              <a:buNone/>
            </a:pPr>
            <a:r>
              <a:rPr lang="en-US" dirty="0" smtClean="0"/>
              <a:t>Get Kettle</a:t>
            </a:r>
          </a:p>
          <a:p>
            <a:pPr>
              <a:buNone/>
            </a:pPr>
            <a:r>
              <a:rPr lang="en-US" dirty="0" smtClean="0"/>
              <a:t>Get Tea</a:t>
            </a:r>
          </a:p>
          <a:p>
            <a:pPr>
              <a:buNone/>
            </a:pPr>
            <a:r>
              <a:rPr lang="en-US" dirty="0" smtClean="0"/>
              <a:t>Get Milk</a:t>
            </a:r>
          </a:p>
          <a:p>
            <a:pPr>
              <a:buNone/>
            </a:pPr>
            <a:r>
              <a:rPr lang="en-US" dirty="0" smtClean="0"/>
              <a:t>Get Sugar Lumps</a:t>
            </a:r>
          </a:p>
          <a:p>
            <a:pPr>
              <a:buNone/>
            </a:pPr>
            <a:r>
              <a:rPr lang="en-US" dirty="0" smtClean="0"/>
              <a:t>Empty Kettle</a:t>
            </a:r>
          </a:p>
          <a:p>
            <a:pPr>
              <a:buNone/>
            </a:pPr>
            <a:r>
              <a:rPr lang="en-US" dirty="0" smtClean="0"/>
              <a:t>Fill Kettle with Water</a:t>
            </a:r>
          </a:p>
          <a:p>
            <a:pPr>
              <a:buNone/>
            </a:pPr>
            <a:r>
              <a:rPr lang="en-US" dirty="0" smtClean="0"/>
              <a:t>Switch Kettle on</a:t>
            </a:r>
          </a:p>
          <a:p>
            <a:pPr>
              <a:buNone/>
            </a:pPr>
            <a:r>
              <a:rPr lang="en-US" dirty="0" smtClean="0"/>
              <a:t>Wait until Kettle Boils</a:t>
            </a:r>
          </a:p>
          <a:p>
            <a:pPr>
              <a:buNone/>
            </a:pPr>
            <a:r>
              <a:rPr lang="en-US" dirty="0" smtClean="0"/>
              <a:t>Put Tea in Pot</a:t>
            </a:r>
          </a:p>
          <a:p>
            <a:pPr>
              <a:buNone/>
            </a:pPr>
            <a:r>
              <a:rPr lang="en-US" dirty="0" smtClean="0"/>
              <a:t>Put Boiling Water in Pot</a:t>
            </a:r>
          </a:p>
          <a:p>
            <a:pPr>
              <a:buNone/>
            </a:pPr>
            <a:r>
              <a:rPr lang="en-US" dirty="0" smtClean="0"/>
              <a:t>Wait 2 Minutes</a:t>
            </a:r>
          </a:p>
          <a:p>
            <a:pPr>
              <a:buNone/>
            </a:pPr>
            <a:r>
              <a:rPr lang="en-US" dirty="0" smtClean="0"/>
              <a:t>Put Milk in Cup</a:t>
            </a:r>
          </a:p>
          <a:p>
            <a:pPr>
              <a:buNone/>
            </a:pPr>
            <a:r>
              <a:rPr lang="en-US" dirty="0" smtClean="0"/>
              <a:t>Pour Tea in Cup</a:t>
            </a:r>
          </a:p>
          <a:p>
            <a:pPr>
              <a:buNone/>
            </a:pPr>
            <a:r>
              <a:rPr lang="en-US" dirty="0" smtClean="0"/>
              <a:t>Put 1 Sugar Lump in Cup</a:t>
            </a:r>
          </a:p>
          <a:p>
            <a:pPr>
              <a:buNone/>
            </a:pPr>
            <a:r>
              <a:rPr lang="en-US" dirty="0" smtClean="0"/>
              <a:t>Stir Tea in Cup</a:t>
            </a:r>
          </a:p>
          <a:p>
            <a:pPr>
              <a:buNone/>
            </a:pPr>
            <a:r>
              <a:rPr lang="en-US" dirty="0" smtClean="0"/>
              <a:t>Give Cup of Tea to User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Right Arrow Callout 4"/>
          <p:cNvSpPr/>
          <p:nvPr/>
        </p:nvSpPr>
        <p:spPr>
          <a:xfrm flipH="1">
            <a:off x="3962400" y="2209800"/>
            <a:ext cx="3505200" cy="914400"/>
          </a:xfrm>
          <a:prstGeom prst="rightArrowCallout">
            <a:avLst>
              <a:gd name="adj1" fmla="val 28607"/>
              <a:gd name="adj2" fmla="val 29761"/>
              <a:gd name="adj3" fmla="val 25000"/>
              <a:gd name="adj4" fmla="val 802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Pseudocode</a:t>
            </a:r>
            <a:endParaRPr lang="en-US" dirty="0"/>
          </a:p>
        </p:txBody>
      </p:sp>
      <p:sp>
        <p:nvSpPr>
          <p:cNvPr id="6" name="Right Arrow Callout 5"/>
          <p:cNvSpPr/>
          <p:nvPr/>
        </p:nvSpPr>
        <p:spPr>
          <a:xfrm flipH="1">
            <a:off x="3962400" y="3276600"/>
            <a:ext cx="3505200" cy="1981200"/>
          </a:xfrm>
          <a:prstGeom prst="rightArrowCallout">
            <a:avLst>
              <a:gd name="adj1" fmla="val 16952"/>
              <a:gd name="adj2" fmla="val 16442"/>
              <a:gd name="adj3" fmla="val 12928"/>
              <a:gd name="adj4" fmla="val 802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Assumptions:</a:t>
            </a:r>
          </a:p>
          <a:p>
            <a:endParaRPr lang="en-US" sz="16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  Electric Kettle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 User wants Milk and Sugar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 Only making 1 cup of tea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 Nothing goes wrong!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Modules break an algorithm into logical </a:t>
            </a:r>
            <a:r>
              <a:rPr lang="en-US" dirty="0" smtClean="0"/>
              <a:t>parts (like your groups)</a:t>
            </a:r>
          </a:p>
          <a:p>
            <a:pPr lvl="1"/>
            <a:r>
              <a:rPr lang="en-US" dirty="0" smtClean="0"/>
              <a:t>Helps with Clarity and Understandability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Modules can be reused</a:t>
            </a:r>
          </a:p>
          <a:p>
            <a:pPr lvl="1"/>
            <a:r>
              <a:rPr lang="en-US" dirty="0" smtClean="0"/>
              <a:t>Within the same algorithm</a:t>
            </a:r>
          </a:p>
          <a:p>
            <a:pPr lvl="1"/>
            <a:r>
              <a:rPr lang="en-US" dirty="0" smtClean="0"/>
              <a:t>In a different algorithm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Programming Modules can be called:</a:t>
            </a:r>
          </a:p>
          <a:p>
            <a:pPr lvl="1"/>
            <a:r>
              <a:rPr lang="en-US" dirty="0" smtClean="0"/>
              <a:t>Sub-routines 	(in older languages)</a:t>
            </a:r>
          </a:p>
          <a:p>
            <a:pPr lvl="1"/>
            <a:r>
              <a:rPr lang="en-US" dirty="0" smtClean="0"/>
              <a:t>Functions	(in procedural languages like C)</a:t>
            </a:r>
          </a:p>
          <a:p>
            <a:pPr lvl="1"/>
            <a:r>
              <a:rPr lang="en-US" dirty="0" smtClean="0"/>
              <a:t>Methods	(in object oriented languages like Java)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52578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Make a Cup of Tea</a:t>
            </a:r>
          </a:p>
          <a:p>
            <a:pPr>
              <a:buNone/>
            </a:pPr>
            <a:r>
              <a:rPr lang="en-US" dirty="0" smtClean="0"/>
              <a:t>Get Cup</a:t>
            </a:r>
          </a:p>
          <a:p>
            <a:pPr>
              <a:buNone/>
            </a:pPr>
            <a:r>
              <a:rPr lang="en-US" dirty="0" smtClean="0"/>
              <a:t>Get Kettle</a:t>
            </a:r>
          </a:p>
          <a:p>
            <a:pPr>
              <a:buNone/>
            </a:pPr>
            <a:r>
              <a:rPr lang="en-US" dirty="0" smtClean="0"/>
              <a:t>Get Tea</a:t>
            </a:r>
          </a:p>
          <a:p>
            <a:pPr>
              <a:buNone/>
            </a:pPr>
            <a:r>
              <a:rPr lang="en-US" dirty="0" smtClean="0"/>
              <a:t>Get Milk</a:t>
            </a:r>
          </a:p>
          <a:p>
            <a:pPr>
              <a:buNone/>
            </a:pPr>
            <a:r>
              <a:rPr lang="en-US" dirty="0" smtClean="0"/>
              <a:t>Get Sugar Lumps</a:t>
            </a:r>
          </a:p>
          <a:p>
            <a:pPr>
              <a:buNone/>
            </a:pPr>
            <a:r>
              <a:rPr lang="en-US" dirty="0" smtClean="0"/>
              <a:t>Empty Kettle</a:t>
            </a:r>
          </a:p>
          <a:p>
            <a:pPr>
              <a:buNone/>
            </a:pPr>
            <a:r>
              <a:rPr lang="en-US" dirty="0" smtClean="0"/>
              <a:t>Fill Kettle with Water</a:t>
            </a:r>
          </a:p>
          <a:p>
            <a:pPr>
              <a:buNone/>
            </a:pPr>
            <a:r>
              <a:rPr lang="en-US" dirty="0" smtClean="0"/>
              <a:t>Switch Kettle on</a:t>
            </a:r>
          </a:p>
          <a:p>
            <a:pPr>
              <a:buNone/>
            </a:pPr>
            <a:r>
              <a:rPr lang="en-US" dirty="0" smtClean="0"/>
              <a:t>Wait until Kettle Boils</a:t>
            </a:r>
          </a:p>
          <a:p>
            <a:pPr>
              <a:buNone/>
            </a:pPr>
            <a:r>
              <a:rPr lang="en-US" dirty="0" smtClean="0"/>
              <a:t>Put Tea in Pot</a:t>
            </a:r>
          </a:p>
          <a:p>
            <a:pPr>
              <a:buNone/>
            </a:pPr>
            <a:r>
              <a:rPr lang="en-US" dirty="0" smtClean="0"/>
              <a:t>Put Boiling Water in Pot</a:t>
            </a:r>
          </a:p>
          <a:p>
            <a:pPr>
              <a:buNone/>
            </a:pPr>
            <a:r>
              <a:rPr lang="en-US" dirty="0" smtClean="0"/>
              <a:t>Wait 2 Minutes</a:t>
            </a:r>
          </a:p>
          <a:p>
            <a:pPr>
              <a:buNone/>
            </a:pPr>
            <a:r>
              <a:rPr lang="en-US" dirty="0" smtClean="0"/>
              <a:t>Put Milk in Cup</a:t>
            </a:r>
          </a:p>
          <a:p>
            <a:pPr>
              <a:buNone/>
            </a:pPr>
            <a:r>
              <a:rPr lang="en-US" dirty="0" smtClean="0"/>
              <a:t>Pour Tea in Cup</a:t>
            </a:r>
          </a:p>
          <a:p>
            <a:pPr>
              <a:buNone/>
            </a:pPr>
            <a:r>
              <a:rPr lang="en-US" dirty="0" smtClean="0"/>
              <a:t>Put 1 Sugar Lump in Cup</a:t>
            </a:r>
          </a:p>
          <a:p>
            <a:pPr>
              <a:buNone/>
            </a:pPr>
            <a:r>
              <a:rPr lang="en-US" dirty="0" smtClean="0"/>
              <a:t>Stir Tea in Cup</a:t>
            </a:r>
          </a:p>
          <a:p>
            <a:pPr>
              <a:buNone/>
            </a:pPr>
            <a:r>
              <a:rPr lang="en-US" dirty="0" smtClean="0"/>
              <a:t>Give Cup of Tea to User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2362200"/>
            <a:ext cx="5867400" cy="1117824"/>
          </a:xfrm>
          <a:prstGeom prst="rect">
            <a:avLst/>
          </a:prstGeom>
          <a:ln>
            <a:noFill/>
          </a:ln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dirty="0" smtClean="0"/>
              <a:t>                Fetch Utensils and Ingredients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457200" y="3480024"/>
            <a:ext cx="5867400" cy="898869"/>
          </a:xfrm>
          <a:prstGeom prst="rect">
            <a:avLst/>
          </a:prstGeom>
          <a:ln>
            <a:noFill/>
          </a:ln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dirty="0" smtClean="0"/>
              <a:t>                Boil Water in Kettle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457200" y="4378893"/>
            <a:ext cx="5867400" cy="650307"/>
          </a:xfrm>
          <a:prstGeom prst="rect">
            <a:avLst/>
          </a:prstGeom>
          <a:ln>
            <a:noFill/>
          </a:ln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dirty="0" smtClean="0"/>
              <a:t>                Make Tea in Pot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5257800"/>
            <a:ext cx="1856154" cy="1447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5029200"/>
            <a:ext cx="5867400" cy="878907"/>
          </a:xfrm>
          <a:prstGeom prst="rect">
            <a:avLst/>
          </a:prstGeom>
          <a:ln>
            <a:noFill/>
          </a:ln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dirty="0" smtClean="0"/>
              <a:t>Add Tea, Milk and Sugar to Cup</a:t>
            </a:r>
            <a:endParaRPr lang="en-US" sz="1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Make a Cup of Tea</a:t>
            </a:r>
          </a:p>
          <a:p>
            <a:pPr>
              <a:buNone/>
            </a:pPr>
            <a:r>
              <a:rPr lang="en-US" dirty="0" smtClean="0"/>
              <a:t>Get Cup</a:t>
            </a:r>
          </a:p>
          <a:p>
            <a:pPr>
              <a:buNone/>
            </a:pPr>
            <a:r>
              <a:rPr lang="en-US" dirty="0" smtClean="0"/>
              <a:t>Get Kettle</a:t>
            </a:r>
          </a:p>
          <a:p>
            <a:pPr>
              <a:buNone/>
            </a:pPr>
            <a:r>
              <a:rPr lang="en-US" dirty="0" smtClean="0"/>
              <a:t>Get Tea</a:t>
            </a:r>
          </a:p>
          <a:p>
            <a:pPr>
              <a:buNone/>
            </a:pPr>
            <a:r>
              <a:rPr lang="en-US" dirty="0" smtClean="0"/>
              <a:t>Get Milk</a:t>
            </a:r>
          </a:p>
          <a:p>
            <a:pPr>
              <a:buNone/>
            </a:pPr>
            <a:r>
              <a:rPr lang="en-US" dirty="0" smtClean="0"/>
              <a:t>Get Sugar Lumps</a:t>
            </a:r>
          </a:p>
          <a:p>
            <a:pPr>
              <a:buNone/>
            </a:pPr>
            <a:r>
              <a:rPr lang="en-US" dirty="0" smtClean="0"/>
              <a:t>Empty Kettle</a:t>
            </a:r>
          </a:p>
          <a:p>
            <a:pPr>
              <a:buNone/>
            </a:pPr>
            <a:r>
              <a:rPr lang="en-US" dirty="0" smtClean="0"/>
              <a:t>Fill Kettle with Water</a:t>
            </a:r>
          </a:p>
          <a:p>
            <a:pPr>
              <a:buNone/>
            </a:pPr>
            <a:r>
              <a:rPr lang="en-US" dirty="0" smtClean="0"/>
              <a:t>Switch Kettle on</a:t>
            </a:r>
          </a:p>
          <a:p>
            <a:pPr>
              <a:buNone/>
            </a:pPr>
            <a:r>
              <a:rPr lang="en-US" dirty="0" smtClean="0"/>
              <a:t>Wait until Kettle Boils</a:t>
            </a:r>
          </a:p>
          <a:p>
            <a:pPr>
              <a:buNone/>
            </a:pPr>
            <a:r>
              <a:rPr lang="en-US" dirty="0" smtClean="0"/>
              <a:t>Put Tea in Pot</a:t>
            </a:r>
          </a:p>
          <a:p>
            <a:pPr>
              <a:buNone/>
            </a:pPr>
            <a:r>
              <a:rPr lang="en-US" dirty="0" smtClean="0"/>
              <a:t>Put Boiling Water in Pot</a:t>
            </a:r>
          </a:p>
          <a:p>
            <a:pPr>
              <a:buNone/>
            </a:pPr>
            <a:r>
              <a:rPr lang="en-US" dirty="0" smtClean="0"/>
              <a:t>Wait 2 Minutes</a:t>
            </a:r>
          </a:p>
          <a:p>
            <a:pPr>
              <a:buNone/>
            </a:pPr>
            <a:r>
              <a:rPr lang="en-US" dirty="0" smtClean="0"/>
              <a:t>Put Milk in Cup</a:t>
            </a:r>
          </a:p>
          <a:p>
            <a:pPr>
              <a:buNone/>
            </a:pPr>
            <a:r>
              <a:rPr lang="en-US" dirty="0" smtClean="0"/>
              <a:t>Pour Tea in Cup</a:t>
            </a:r>
          </a:p>
          <a:p>
            <a:pPr>
              <a:buNone/>
            </a:pPr>
            <a:r>
              <a:rPr lang="en-US" dirty="0" smtClean="0"/>
              <a:t>Put 1 Sugar Lump in Cup</a:t>
            </a:r>
          </a:p>
          <a:p>
            <a:pPr>
              <a:buNone/>
            </a:pPr>
            <a:r>
              <a:rPr lang="en-US" dirty="0" smtClean="0"/>
              <a:t>Stir Tea in Cup</a:t>
            </a:r>
          </a:p>
          <a:p>
            <a:pPr>
              <a:buNone/>
            </a:pPr>
            <a:r>
              <a:rPr lang="en-US" dirty="0" smtClean="0"/>
              <a:t>Give Cup of Tea to User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52578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b="1" dirty="0" smtClean="0"/>
              <a:t>Make a Cup of Tea</a:t>
            </a:r>
          </a:p>
          <a:p>
            <a:pPr>
              <a:buNone/>
            </a:pPr>
            <a:r>
              <a:rPr lang="en-US" sz="1500" dirty="0" smtClean="0"/>
              <a:t>Fetch Utensils and Ingredients</a:t>
            </a:r>
          </a:p>
          <a:p>
            <a:pPr>
              <a:buNone/>
            </a:pPr>
            <a:r>
              <a:rPr lang="en-US" sz="1500" dirty="0" smtClean="0"/>
              <a:t>Boil Water in Kettle</a:t>
            </a:r>
          </a:p>
          <a:p>
            <a:pPr>
              <a:buNone/>
            </a:pPr>
            <a:r>
              <a:rPr lang="en-US" sz="1500" dirty="0" smtClean="0"/>
              <a:t>Make Tea in Pot</a:t>
            </a:r>
          </a:p>
          <a:p>
            <a:pPr>
              <a:buNone/>
            </a:pPr>
            <a:r>
              <a:rPr lang="en-US" sz="1500" dirty="0" smtClean="0"/>
              <a:t>Add Tea, Milk and Sugar to Cup</a:t>
            </a:r>
          </a:p>
          <a:p>
            <a:pPr>
              <a:buNone/>
            </a:pPr>
            <a:r>
              <a:rPr lang="en-US" sz="1600" dirty="0" smtClean="0"/>
              <a:t>Give Cup of Tea to User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2133600"/>
            <a:ext cx="3505200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>
              <a:buNone/>
            </a:pPr>
            <a:r>
              <a:rPr lang="en-US" sz="3158" b="1" dirty="0" smtClean="0"/>
              <a:t>Fetch Utensils and Ingredients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Cup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Tea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Milk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Sugar Lumps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kumimoji="0" lang="en-US" sz="3158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Boil Water in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Empty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 Kettle with Water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Kettle on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until Kettle Boils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lang="en-US" sz="3158" b="1" dirty="0" smtClean="0"/>
              <a:t>Make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Boiling Water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2 Minutes</a:t>
            </a:r>
          </a:p>
          <a:p>
            <a:pPr>
              <a:buNone/>
            </a:pPr>
            <a:endParaRPr lang="en-US" sz="3158" dirty="0" smtClean="0"/>
          </a:p>
          <a:p>
            <a:r>
              <a:rPr lang="en-US" sz="3158" b="1" dirty="0" smtClean="0"/>
              <a:t>Add Tea, Milk and Sugar to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Milk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1 Sugar Lump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Cup of Tea to User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6044"/>
            <a:ext cx="8229600" cy="46771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Variables are named items in an algorithm that can take a variable value</a:t>
            </a:r>
          </a:p>
          <a:p>
            <a:endParaRPr lang="en-US" sz="2400" dirty="0" smtClean="0"/>
          </a:p>
          <a:p>
            <a:r>
              <a:rPr lang="en-US" sz="2400" dirty="0" smtClean="0"/>
              <a:t>For example: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/>
              <a:t>n_guests</a:t>
            </a:r>
            <a:r>
              <a:rPr lang="en-US" sz="2400" dirty="0" smtClean="0"/>
              <a:t> and </a:t>
            </a:r>
            <a:r>
              <a:rPr lang="en-US" sz="2400" dirty="0" err="1" smtClean="0"/>
              <a:t>n_biscuits</a:t>
            </a:r>
            <a:r>
              <a:rPr lang="en-US" sz="2400" dirty="0" smtClean="0"/>
              <a:t> are variables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0" y="3810000"/>
            <a:ext cx="57912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 smtClean="0"/>
              <a:t>Offer guests biscuits</a:t>
            </a:r>
            <a:endParaRPr lang="en-US" b="1" dirty="0" smtClean="0"/>
          </a:p>
          <a:p>
            <a:pPr lvl="1"/>
            <a:r>
              <a:rPr lang="en-US" dirty="0" err="1" smtClean="0"/>
              <a:t>n_guests</a:t>
            </a:r>
            <a:r>
              <a:rPr lang="en-US" dirty="0" smtClean="0"/>
              <a:t> </a:t>
            </a:r>
            <a:r>
              <a:rPr lang="en-US" dirty="0" smtClean="0"/>
              <a:t>= the number of guests</a:t>
            </a:r>
            <a:endParaRPr lang="en-US" dirty="0" smtClean="0"/>
          </a:p>
          <a:p>
            <a:pPr lvl="1"/>
            <a:r>
              <a:rPr lang="en-US" dirty="0" err="1" smtClean="0"/>
              <a:t>n_biscuits</a:t>
            </a:r>
            <a:r>
              <a:rPr lang="en-US" dirty="0" smtClean="0"/>
              <a:t> </a:t>
            </a:r>
            <a:r>
              <a:rPr lang="en-US" dirty="0" smtClean="0"/>
              <a:t>= the number of biscuits they each want</a:t>
            </a:r>
          </a:p>
          <a:p>
            <a:pPr lvl="1"/>
            <a:r>
              <a:rPr lang="en-US" dirty="0" smtClean="0"/>
              <a:t>Open biscuit barrel</a:t>
            </a:r>
          </a:p>
          <a:p>
            <a:pPr lvl="1"/>
            <a:r>
              <a:rPr lang="en-US" dirty="0" smtClean="0"/>
              <a:t>Put (</a:t>
            </a:r>
            <a:r>
              <a:rPr lang="en-US" dirty="0" err="1" smtClean="0"/>
              <a:t>n_guest</a:t>
            </a:r>
            <a:r>
              <a:rPr lang="en-US" dirty="0" smtClean="0"/>
              <a:t> * </a:t>
            </a:r>
            <a:r>
              <a:rPr lang="en-US" dirty="0" err="1" smtClean="0"/>
              <a:t>n_biscuits</a:t>
            </a:r>
            <a:r>
              <a:rPr lang="en-US" dirty="0" smtClean="0"/>
              <a:t>) on a plate</a:t>
            </a:r>
          </a:p>
          <a:p>
            <a:pPr lvl="1"/>
            <a:r>
              <a:rPr lang="en-US" dirty="0" smtClean="0"/>
              <a:t>Offer plate around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Parameters are variables that are </a:t>
            </a:r>
            <a:r>
              <a:rPr lang="en-US" sz="2400" i="1" dirty="0" smtClean="0"/>
              <a:t>passed to a module</a:t>
            </a:r>
            <a:r>
              <a:rPr lang="en-US" sz="2400" dirty="0" smtClean="0"/>
              <a:t> and are used inside like variables</a:t>
            </a:r>
          </a:p>
          <a:p>
            <a:endParaRPr lang="en-US" sz="2400" dirty="0" smtClean="0"/>
          </a:p>
          <a:p>
            <a:r>
              <a:rPr lang="en-US" sz="2400" dirty="0" smtClean="0"/>
              <a:t>For example:</a:t>
            </a:r>
          </a:p>
          <a:p>
            <a:endParaRPr lang="en-US" sz="24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200" dirty="0" err="1" smtClean="0"/>
              <a:t>n_guests</a:t>
            </a:r>
            <a:r>
              <a:rPr lang="en-US" sz="2200" dirty="0" smtClean="0"/>
              <a:t> and </a:t>
            </a:r>
            <a:r>
              <a:rPr lang="en-US" sz="2200" dirty="0" err="1" smtClean="0"/>
              <a:t>n_biscuits</a:t>
            </a:r>
            <a:r>
              <a:rPr lang="en-US" sz="2200" dirty="0" smtClean="0"/>
              <a:t> are parameters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5600" y="2743200"/>
            <a:ext cx="5791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Be hospitable</a:t>
            </a:r>
          </a:p>
          <a:p>
            <a:pPr lvl="1"/>
            <a:r>
              <a:rPr lang="en-US" dirty="0" smtClean="0"/>
              <a:t>Welcome 4 relations</a:t>
            </a:r>
          </a:p>
          <a:p>
            <a:pPr lvl="1"/>
            <a:r>
              <a:rPr lang="en-US" dirty="0" smtClean="0"/>
              <a:t>Offer guests biscuits(4,1)</a:t>
            </a:r>
          </a:p>
          <a:p>
            <a:pPr lvl="1"/>
            <a:r>
              <a:rPr lang="en-US" dirty="0" smtClean="0"/>
              <a:t>Wait for relations to leave</a:t>
            </a:r>
          </a:p>
          <a:p>
            <a:pPr lvl="1"/>
            <a:r>
              <a:rPr lang="en-US" dirty="0" smtClean="0"/>
              <a:t>Welcome best friend</a:t>
            </a:r>
          </a:p>
          <a:p>
            <a:pPr lvl="1"/>
            <a:r>
              <a:rPr lang="en-US" dirty="0" smtClean="0"/>
              <a:t>Offer guests biscuits(1,3)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Offer guests </a:t>
            </a:r>
            <a:r>
              <a:rPr lang="en-US" b="1" dirty="0" err="1" smtClean="0"/>
              <a:t>biscuits(n_guests</a:t>
            </a:r>
            <a:r>
              <a:rPr lang="en-US" b="1" dirty="0" smtClean="0"/>
              <a:t>, </a:t>
            </a:r>
            <a:r>
              <a:rPr lang="en-US" b="1" dirty="0" err="1" smtClean="0"/>
              <a:t>n_biscuits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Open biscuit barrel</a:t>
            </a:r>
          </a:p>
          <a:p>
            <a:pPr lvl="1"/>
            <a:r>
              <a:rPr lang="en-US" dirty="0" smtClean="0"/>
              <a:t>Put (</a:t>
            </a:r>
            <a:r>
              <a:rPr lang="en-US" dirty="0" err="1" smtClean="0"/>
              <a:t>n_guest</a:t>
            </a:r>
            <a:r>
              <a:rPr lang="en-US" dirty="0" smtClean="0"/>
              <a:t> * </a:t>
            </a:r>
            <a:r>
              <a:rPr lang="en-US" dirty="0" err="1" smtClean="0"/>
              <a:t>n_biscuits</a:t>
            </a:r>
            <a:r>
              <a:rPr lang="en-US" dirty="0" smtClean="0"/>
              <a:t>) on a plate</a:t>
            </a:r>
          </a:p>
          <a:p>
            <a:pPr lvl="1"/>
            <a:r>
              <a:rPr lang="en-US" dirty="0" smtClean="0"/>
              <a:t>Offer plate around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37954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are the Variables and Parameters?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846" y="54102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b="1" dirty="0" smtClean="0"/>
              <a:t>Make a Cup of Tea</a:t>
            </a:r>
          </a:p>
          <a:p>
            <a:pPr>
              <a:buNone/>
            </a:pPr>
            <a:r>
              <a:rPr lang="en-US" sz="1500" dirty="0" smtClean="0"/>
              <a:t>Fetch Utensils and Ingredients</a:t>
            </a:r>
          </a:p>
          <a:p>
            <a:pPr>
              <a:buNone/>
            </a:pPr>
            <a:r>
              <a:rPr lang="en-US" sz="1500" dirty="0" smtClean="0"/>
              <a:t>Boil Water in Kettle</a:t>
            </a:r>
          </a:p>
          <a:p>
            <a:pPr>
              <a:buNone/>
            </a:pPr>
            <a:r>
              <a:rPr lang="en-US" sz="1500" dirty="0" smtClean="0"/>
              <a:t>Make Tea in Pot</a:t>
            </a:r>
          </a:p>
          <a:p>
            <a:pPr>
              <a:buNone/>
            </a:pPr>
            <a:r>
              <a:rPr lang="en-US" sz="1500" dirty="0" smtClean="0"/>
              <a:t>Add Tea, Milk and Sugar to Cup</a:t>
            </a:r>
          </a:p>
          <a:p>
            <a:pPr>
              <a:buNone/>
            </a:pPr>
            <a:r>
              <a:rPr lang="en-US" sz="1600" dirty="0" smtClean="0"/>
              <a:t>Give Cup of Tea to User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2133600"/>
            <a:ext cx="3505200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>
              <a:buNone/>
            </a:pPr>
            <a:r>
              <a:rPr lang="en-US" sz="3158" b="1" dirty="0" smtClean="0"/>
              <a:t>Fetch Utensils and Ingredients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Cup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Tea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Milk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Sugar Lumps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kumimoji="0" lang="en-US" sz="3158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Boil Water in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Empty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 Kettle with Water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Kettle on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until Kettle Boils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lang="en-US" sz="3158" b="1" dirty="0" smtClean="0"/>
              <a:t>Make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Boiling Water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2 Minutes</a:t>
            </a:r>
          </a:p>
          <a:p>
            <a:pPr>
              <a:buNone/>
            </a:pPr>
            <a:endParaRPr lang="en-US" sz="3158" dirty="0" smtClean="0"/>
          </a:p>
          <a:p>
            <a:r>
              <a:rPr lang="en-US" sz="3158" b="1" dirty="0" smtClean="0"/>
              <a:t>Add Tea, Milk and Sugar to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Milk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1 Sugar Lumps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Cup of Tea to User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Pseudocode</a:t>
            </a:r>
          </a:p>
          <a:p>
            <a:r>
              <a:rPr lang="en-US" dirty="0" smtClean="0"/>
              <a:t>What are Modules?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Parameters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37954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are the Variables and Parameters?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846" y="54102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b="1" dirty="0" smtClean="0"/>
              <a:t>Make a Cup of Tea</a:t>
            </a:r>
          </a:p>
          <a:p>
            <a:pPr>
              <a:buNone/>
            </a:pPr>
            <a:r>
              <a:rPr lang="en-US" sz="1500" dirty="0" smtClean="0"/>
              <a:t>Fetch Utensils and Ingredients</a:t>
            </a:r>
          </a:p>
          <a:p>
            <a:pPr>
              <a:buNone/>
            </a:pPr>
            <a:r>
              <a:rPr lang="en-US" sz="1500" dirty="0" smtClean="0"/>
              <a:t>Boil Water in Kettle</a:t>
            </a:r>
          </a:p>
          <a:p>
            <a:pPr>
              <a:buNone/>
            </a:pPr>
            <a:r>
              <a:rPr lang="en-US" sz="1500" dirty="0" smtClean="0"/>
              <a:t>Make Tea in Pot</a:t>
            </a:r>
          </a:p>
          <a:p>
            <a:pPr>
              <a:buNone/>
            </a:pPr>
            <a:r>
              <a:rPr lang="en-US" sz="1500" dirty="0" smtClean="0"/>
              <a:t>Add Tea, Milk and Sugar to Cup</a:t>
            </a:r>
          </a:p>
          <a:p>
            <a:pPr>
              <a:buNone/>
            </a:pPr>
            <a:r>
              <a:rPr lang="en-US" sz="1600" dirty="0" smtClean="0"/>
              <a:t>Give Cup of Tea to User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2133600"/>
            <a:ext cx="3505200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>
              <a:buNone/>
            </a:pPr>
            <a:r>
              <a:rPr lang="en-US" sz="3158" b="1" dirty="0" smtClean="0"/>
              <a:t>Fetch Utensils and Ingredients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Cup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Tea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Milk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Sugar Lumps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kumimoji="0" lang="en-US" sz="3158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Boil Water in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Empty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 Kettle with Water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Kettle on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until Kettle Boils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lang="en-US" sz="3158" b="1" dirty="0" smtClean="0"/>
              <a:t>Make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Boiling Water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2 Minutes</a:t>
            </a:r>
          </a:p>
          <a:p>
            <a:pPr>
              <a:buNone/>
            </a:pPr>
            <a:endParaRPr lang="en-US" sz="3158" dirty="0" smtClean="0"/>
          </a:p>
          <a:p>
            <a:r>
              <a:rPr lang="en-US" sz="3158" b="1" dirty="0" smtClean="0"/>
              <a:t>Add Tea, Milk and Sugar to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Milk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1 Sugar Lumps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Cup of Tea to User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0" y="4953000"/>
            <a:ext cx="457200" cy="457200"/>
          </a:xfrm>
          <a:prstGeom prst="ellipse">
            <a:avLst/>
          </a:prstGeom>
          <a:solidFill>
            <a:schemeClr val="accent3">
              <a:alpha val="10000"/>
            </a:schemeClr>
          </a:solidFill>
          <a:ln w="349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4800" y="5867400"/>
            <a:ext cx="457200" cy="457200"/>
          </a:xfrm>
          <a:prstGeom prst="ellipse">
            <a:avLst/>
          </a:prstGeom>
          <a:solidFill>
            <a:schemeClr val="accent3">
              <a:alpha val="10000"/>
            </a:schemeClr>
          </a:solidFill>
          <a:ln w="349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37954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are the Variables and Parameters?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846" y="5410200"/>
            <a:ext cx="1856154" cy="14478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35052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b="1" dirty="0" smtClean="0"/>
              <a:t>Make a Cup of Tea</a:t>
            </a:r>
          </a:p>
          <a:p>
            <a:pPr>
              <a:buNone/>
            </a:pPr>
            <a:r>
              <a:rPr lang="en-US" sz="1500" dirty="0" smtClean="0"/>
              <a:t>Fetch Utensils and Ingredients</a:t>
            </a:r>
          </a:p>
          <a:p>
            <a:pPr>
              <a:buNone/>
            </a:pPr>
            <a:r>
              <a:rPr lang="en-US" sz="1500" dirty="0" smtClean="0"/>
              <a:t>Boil Water in Kettle</a:t>
            </a:r>
          </a:p>
          <a:p>
            <a:pPr>
              <a:buNone/>
            </a:pPr>
            <a:r>
              <a:rPr lang="en-US" sz="1500" dirty="0" smtClean="0"/>
              <a:t>Make Tea in Pot (</a:t>
            </a:r>
            <a:r>
              <a:rPr lang="en-US" sz="1500" dirty="0" smtClean="0">
                <a:solidFill>
                  <a:srgbClr val="FF0000"/>
                </a:solidFill>
              </a:rPr>
              <a:t>2</a:t>
            </a:r>
            <a:r>
              <a:rPr lang="en-US" sz="1500" dirty="0" smtClean="0"/>
              <a:t>)</a:t>
            </a:r>
          </a:p>
          <a:p>
            <a:pPr>
              <a:buNone/>
            </a:pPr>
            <a:r>
              <a:rPr lang="en-US" sz="1500" dirty="0" smtClean="0"/>
              <a:t>Add Tea, Milk and Sugar to Cup (</a:t>
            </a:r>
            <a:r>
              <a:rPr lang="en-US" sz="1500" dirty="0" smtClean="0">
                <a:solidFill>
                  <a:srgbClr val="0000FF"/>
                </a:solidFill>
              </a:rPr>
              <a:t>1</a:t>
            </a:r>
            <a:r>
              <a:rPr lang="en-US" sz="15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Give Cup of Tea to User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2133600"/>
            <a:ext cx="4648200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>
              <a:buNone/>
            </a:pPr>
            <a:r>
              <a:rPr lang="en-US" sz="3158" b="1" dirty="0" smtClean="0"/>
              <a:t>Fetch Utensils and Ingredients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Cup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Tea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Milk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Sugar Lumps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kumimoji="0" lang="en-US" sz="3158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Boil Water in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Empty Kettle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 Kettle with Water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Kettle on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until Kettle Boils</a:t>
            </a:r>
          </a:p>
          <a:p>
            <a:pPr>
              <a:buNone/>
            </a:pPr>
            <a:endParaRPr lang="en-US" sz="3158" dirty="0" smtClean="0"/>
          </a:p>
          <a:p>
            <a:pPr>
              <a:buNone/>
            </a:pPr>
            <a:r>
              <a:rPr lang="en-US" sz="3158" b="1" dirty="0" smtClean="0"/>
              <a:t>Make Tea in Pot (</a:t>
            </a:r>
            <a:r>
              <a:rPr lang="en-US" sz="3158" b="1" dirty="0" err="1" smtClean="0">
                <a:solidFill>
                  <a:srgbClr val="FF0000"/>
                </a:solidFill>
              </a:rPr>
              <a:t>n_min</a:t>
            </a:r>
            <a:r>
              <a:rPr lang="en-US" sz="3158" b="1" dirty="0" smtClean="0"/>
              <a:t>)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Tea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Boiling Water in Pot</a:t>
            </a:r>
          </a:p>
          <a:p>
            <a:pPr>
              <a:buNone/>
            </a:pP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</a:t>
            </a:r>
            <a:r>
              <a:rPr kumimoji="0" lang="en-US" sz="3158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n_min</a:t>
            </a: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Minutes</a:t>
            </a:r>
          </a:p>
          <a:p>
            <a:pPr>
              <a:buNone/>
            </a:pPr>
            <a:endParaRPr lang="en-US" sz="3158" dirty="0" smtClean="0"/>
          </a:p>
          <a:p>
            <a:r>
              <a:rPr lang="en-US" sz="3158" b="1" dirty="0" smtClean="0"/>
              <a:t>Add Tea, Milk and Sugar to Cup (</a:t>
            </a:r>
            <a:r>
              <a:rPr lang="en-US" sz="3158" b="1" dirty="0" err="1" smtClean="0">
                <a:solidFill>
                  <a:srgbClr val="0000FF"/>
                </a:solidFill>
              </a:rPr>
              <a:t>n_sugars</a:t>
            </a:r>
            <a:r>
              <a:rPr lang="en-US" sz="3158" b="1" dirty="0" smtClean="0"/>
              <a:t>)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Milk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</a:t>
            </a:r>
            <a:r>
              <a:rPr kumimoji="0" lang="en-US" sz="3158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n_sugars</a:t>
            </a:r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Sugar Lumps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Stir Tea in Cup</a:t>
            </a:r>
          </a:p>
          <a:p>
            <a:r>
              <a:rPr kumimoji="0" lang="en-US" sz="315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Cup of Tea to User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Pseudocode</a:t>
            </a:r>
          </a:p>
          <a:p>
            <a:pPr lvl="1"/>
            <a:r>
              <a:rPr lang="en-US" dirty="0" smtClean="0"/>
              <a:t>High level description of algorithm…</a:t>
            </a:r>
          </a:p>
          <a:p>
            <a:pPr lvl="1"/>
            <a:r>
              <a:rPr lang="en-US" dirty="0" smtClean="0"/>
              <a:t>… intended for human reading…</a:t>
            </a:r>
          </a:p>
          <a:p>
            <a:pPr lvl="1"/>
            <a:r>
              <a:rPr lang="en-US" dirty="0" smtClean="0"/>
              <a:t>… but structured like a programming language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Modules </a:t>
            </a:r>
            <a:r>
              <a:rPr lang="en-US" i="1" dirty="0" smtClean="0"/>
              <a:t>(subroutines/ functions/ methods)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Break down bigger algorithms into chunks</a:t>
            </a:r>
          </a:p>
          <a:p>
            <a:pPr lvl="1"/>
            <a:r>
              <a:rPr lang="en-US" dirty="0" smtClean="0"/>
              <a:t>Improves Clarity and Reuse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Variables and Parameters</a:t>
            </a:r>
          </a:p>
          <a:p>
            <a:pPr lvl="1"/>
            <a:r>
              <a:rPr lang="en-US" dirty="0" smtClean="0"/>
              <a:t>Are named things with a value (like in algebra)</a:t>
            </a:r>
          </a:p>
          <a:p>
            <a:pPr lvl="1"/>
            <a:r>
              <a:rPr lang="en-US" dirty="0" smtClean="0"/>
              <a:t>Can make algorithms more flexible</a:t>
            </a:r>
          </a:p>
          <a:p>
            <a:pPr lvl="1"/>
            <a:r>
              <a:rPr lang="en-US" dirty="0" smtClean="0"/>
              <a:t>Can also improve Reuse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“Pseudocode is a compact and informal high-level description of a computer programming algorithm that uses the structural conventions of some programming language, but is intended for human reading rather than machine reading”</a:t>
            </a:r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 - Wikipedia</a:t>
            </a:r>
          </a:p>
          <a:p>
            <a:pPr algn="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“A notation resembling a simplified programming language, used in program design; esp. one consisting of expressions in natural language syntactically structured like a programming language”</a:t>
            </a:r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- Oxford English Dictionary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“Pseudocode is a compact and </a:t>
            </a:r>
            <a:r>
              <a:rPr lang="en-US" dirty="0" smtClean="0">
                <a:solidFill>
                  <a:srgbClr val="FF0000"/>
                </a:solidFill>
              </a:rPr>
              <a:t>informal high-level description </a:t>
            </a:r>
            <a:r>
              <a:rPr lang="en-US" dirty="0" smtClean="0">
                <a:solidFill>
                  <a:srgbClr val="7F7F7F"/>
                </a:solidFill>
              </a:rPr>
              <a:t>of a computer programming algorithm that uses the structural conventions of some programming language, but is intended for human reading rather than machine reading”</a:t>
            </a:r>
          </a:p>
          <a:p>
            <a:pPr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 - Wikipedia</a:t>
            </a:r>
          </a:p>
          <a:p>
            <a:pPr algn="r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“A notation resembling a </a:t>
            </a:r>
            <a:r>
              <a:rPr lang="en-US" dirty="0" smtClean="0">
                <a:solidFill>
                  <a:srgbClr val="FF0000"/>
                </a:solidFill>
              </a:rPr>
              <a:t>simplified programming language</a:t>
            </a:r>
            <a:r>
              <a:rPr lang="en-US" dirty="0" smtClean="0">
                <a:solidFill>
                  <a:srgbClr val="7F7F7F"/>
                </a:solidFill>
              </a:rPr>
              <a:t>, used in program design; esp. one consisting of expressions in natural language syntactically structured like a programming language”</a:t>
            </a:r>
          </a:p>
          <a:p>
            <a:pPr algn="r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- Oxford English Dictionary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“Pseudocode is a compact and </a:t>
            </a:r>
            <a:r>
              <a:rPr lang="en-US" dirty="0" smtClean="0">
                <a:solidFill>
                  <a:srgbClr val="FF0000"/>
                </a:solidFill>
              </a:rPr>
              <a:t>informal high-level description </a:t>
            </a:r>
            <a:r>
              <a:rPr lang="en-US" dirty="0" smtClean="0">
                <a:solidFill>
                  <a:srgbClr val="7F7F7F"/>
                </a:solidFill>
              </a:rPr>
              <a:t>of a computer programming algorithm that uses the structural conventions of some programming language, but is </a:t>
            </a:r>
            <a:r>
              <a:rPr lang="en-US" dirty="0" smtClean="0">
                <a:solidFill>
                  <a:srgbClr val="0000FF"/>
                </a:solidFill>
              </a:rPr>
              <a:t>intended for human reading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F7F7F"/>
                </a:solidFill>
              </a:rPr>
              <a:t>rather than machine reading”</a:t>
            </a:r>
          </a:p>
          <a:p>
            <a:pPr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 - Wikipedia</a:t>
            </a:r>
          </a:p>
          <a:p>
            <a:pPr algn="r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“A notation resembling a </a:t>
            </a:r>
            <a:r>
              <a:rPr lang="en-US" dirty="0" smtClean="0">
                <a:solidFill>
                  <a:srgbClr val="FF0000"/>
                </a:solidFill>
              </a:rPr>
              <a:t>simplified programming language</a:t>
            </a:r>
            <a:r>
              <a:rPr lang="en-US" dirty="0" smtClean="0">
                <a:solidFill>
                  <a:srgbClr val="7F7F7F"/>
                </a:solidFill>
              </a:rPr>
              <a:t>, used in program design; esp. one consisting of </a:t>
            </a:r>
            <a:r>
              <a:rPr lang="en-US" dirty="0" smtClean="0">
                <a:solidFill>
                  <a:srgbClr val="0000FF"/>
                </a:solidFill>
              </a:rPr>
              <a:t>expressions in natural language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F7F7F"/>
                </a:solidFill>
              </a:rPr>
              <a:t>syntactically structured like a programming language”</a:t>
            </a:r>
          </a:p>
          <a:p>
            <a:pPr algn="r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- Oxford English Dictionary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“Pseudocode is a compact and </a:t>
            </a:r>
            <a:r>
              <a:rPr lang="en-US" dirty="0" smtClean="0">
                <a:solidFill>
                  <a:srgbClr val="FF0000"/>
                </a:solidFill>
              </a:rPr>
              <a:t>informal high-level description </a:t>
            </a:r>
            <a:r>
              <a:rPr lang="en-US" dirty="0" smtClean="0">
                <a:solidFill>
                  <a:srgbClr val="7F7F7F"/>
                </a:solidFill>
              </a:rPr>
              <a:t>of a computer programming algorithm that uses the </a:t>
            </a:r>
            <a:r>
              <a:rPr lang="en-US" dirty="0" smtClean="0">
                <a:solidFill>
                  <a:srgbClr val="008000"/>
                </a:solidFill>
              </a:rPr>
              <a:t>structural conventions of some programming language</a:t>
            </a:r>
            <a:r>
              <a:rPr lang="en-US" dirty="0" smtClean="0">
                <a:solidFill>
                  <a:srgbClr val="7F7F7F"/>
                </a:solidFill>
              </a:rPr>
              <a:t>, but is </a:t>
            </a:r>
            <a:r>
              <a:rPr lang="en-US" dirty="0" smtClean="0">
                <a:solidFill>
                  <a:srgbClr val="0000FF"/>
                </a:solidFill>
              </a:rPr>
              <a:t>intended for human reading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F7F7F"/>
                </a:solidFill>
              </a:rPr>
              <a:t>rather than machine reading”</a:t>
            </a:r>
          </a:p>
          <a:p>
            <a:pPr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 - Wikipedia</a:t>
            </a:r>
          </a:p>
          <a:p>
            <a:pPr algn="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“A notation resembling a </a:t>
            </a:r>
            <a:r>
              <a:rPr lang="en-US" dirty="0" smtClean="0">
                <a:solidFill>
                  <a:srgbClr val="FF0000"/>
                </a:solidFill>
              </a:rPr>
              <a:t>simplified programming language</a:t>
            </a:r>
            <a:r>
              <a:rPr lang="en-US" dirty="0" smtClean="0">
                <a:solidFill>
                  <a:srgbClr val="7F7F7F"/>
                </a:solidFill>
              </a:rPr>
              <a:t>, used in program design; esp. one consisting of </a:t>
            </a:r>
            <a:r>
              <a:rPr lang="en-US" dirty="0" smtClean="0">
                <a:solidFill>
                  <a:srgbClr val="0000FF"/>
                </a:solidFill>
              </a:rPr>
              <a:t>expressions in natural language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F7F7F"/>
                </a:solidFill>
              </a:rPr>
              <a:t>syntactically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structured like a programming language</a:t>
            </a:r>
            <a:r>
              <a:rPr lang="en-US" dirty="0" smtClean="0">
                <a:solidFill>
                  <a:srgbClr val="7F7F7F"/>
                </a:solidFill>
              </a:rPr>
              <a:t>”</a:t>
            </a:r>
          </a:p>
          <a:p>
            <a:pPr algn="r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7F7F7F"/>
                </a:solidFill>
              </a:rPr>
              <a:t>- Oxford English Dictionary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r>
              <a:rPr lang="en-US" dirty="0" smtClean="0"/>
              <a:t>Example: Making a Cup of Tea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48200" y="2209800"/>
            <a:ext cx="4038600" cy="433698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Get into small groups of 3 or 4 and write down the</a:t>
            </a:r>
            <a:r>
              <a:rPr lang="en-US" dirty="0" smtClean="0"/>
              <a:t> steps that </a:t>
            </a:r>
            <a:r>
              <a:rPr lang="en-US" dirty="0" smtClean="0"/>
              <a:t>you need to do in order to make a cup of tea</a:t>
            </a:r>
          </a:p>
          <a:p>
            <a:endParaRPr lang="en-US" dirty="0" smtClean="0"/>
          </a:p>
          <a:p>
            <a:r>
              <a:rPr lang="en-US" dirty="0" smtClean="0"/>
              <a:t>Use a sequence of simple statements like ‘Boil Water’ or ‘Put Milk in Cup’</a:t>
            </a:r>
          </a:p>
          <a:p>
            <a:endParaRPr lang="en-US" dirty="0" smtClean="0"/>
          </a:p>
          <a:p>
            <a:r>
              <a:rPr lang="en-US" dirty="0" smtClean="0"/>
              <a:t>Try and put down an appropriate level of detail so that a person could follow your instructions </a:t>
            </a:r>
            <a:r>
              <a:rPr lang="en-US" dirty="0" smtClean="0"/>
              <a:t>unambiguously</a:t>
            </a:r>
          </a:p>
          <a:p>
            <a:endParaRPr lang="en-US" dirty="0" smtClean="0"/>
          </a:p>
          <a:p>
            <a:r>
              <a:rPr lang="en-US" dirty="0" smtClean="0"/>
              <a:t>Can you group certain steps together (for example, are the first few about preparation)? Give these groups sensible names.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38400"/>
            <a:ext cx="4419600" cy="3447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r>
              <a:rPr lang="en-US" dirty="0" smtClean="0"/>
              <a:t>Swap with Another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419600" cy="4336987"/>
          </a:xfrm>
        </p:spPr>
        <p:txBody>
          <a:bodyPr>
            <a:normAutofit/>
          </a:bodyPr>
          <a:lstStyle/>
          <a:p>
            <a:r>
              <a:rPr lang="en-US" dirty="0" smtClean="0"/>
              <a:t>Take a look at the tea-making instructions of another </a:t>
            </a:r>
            <a:r>
              <a:rPr lang="en-US" dirty="0" smtClean="0"/>
              <a:t>group</a:t>
            </a:r>
          </a:p>
          <a:p>
            <a:endParaRPr lang="en-US" dirty="0" smtClean="0"/>
          </a:p>
          <a:p>
            <a:r>
              <a:rPr lang="en-US" dirty="0" smtClean="0"/>
              <a:t>Annotate their instructions if:</a:t>
            </a:r>
          </a:p>
          <a:p>
            <a:pPr lvl="1"/>
            <a:r>
              <a:rPr lang="en-US" dirty="0" smtClean="0"/>
              <a:t>Any instruction is ambiguous</a:t>
            </a:r>
          </a:p>
          <a:p>
            <a:pPr lvl="1"/>
            <a:r>
              <a:rPr lang="en-US" dirty="0" smtClean="0"/>
              <a:t>They have missed something out</a:t>
            </a:r>
          </a:p>
          <a:p>
            <a:pPr lvl="1"/>
            <a:r>
              <a:rPr lang="en-US" dirty="0" smtClean="0"/>
              <a:t>They have made an assumption</a:t>
            </a:r>
          </a:p>
          <a:p>
            <a:pPr lvl="1"/>
            <a:r>
              <a:rPr lang="en-US" dirty="0" smtClean="0"/>
              <a:t>They have created a group that doesn’t make sense to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 if they have done anything you really like :-)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876800" y="2438400"/>
            <a:ext cx="4114800" cy="3447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r>
              <a:rPr lang="en-US" dirty="0" smtClean="0"/>
              <a:t>Go Back to Your Own Instructions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48200" y="2438400"/>
            <a:ext cx="4038600" cy="4336987"/>
          </a:xfrm>
        </p:spPr>
        <p:txBody>
          <a:bodyPr>
            <a:normAutofit/>
          </a:bodyPr>
          <a:lstStyle/>
          <a:p>
            <a:r>
              <a:rPr lang="en-US" dirty="0" smtClean="0"/>
              <a:t>Take a few moments to see what they have </a:t>
            </a:r>
            <a:r>
              <a:rPr lang="en-US" dirty="0" smtClean="0"/>
              <a:t>said</a:t>
            </a:r>
          </a:p>
          <a:p>
            <a:pPr lvl="1"/>
            <a:r>
              <a:rPr lang="en-US" dirty="0" smtClean="0"/>
              <a:t>Are the comments fair?</a:t>
            </a:r>
          </a:p>
          <a:p>
            <a:pPr lvl="1"/>
            <a:r>
              <a:rPr lang="en-US" dirty="0" smtClean="0"/>
              <a:t>Any unexpected ones?</a:t>
            </a:r>
          </a:p>
          <a:p>
            <a:pPr lvl="1"/>
            <a:r>
              <a:rPr lang="en-US" dirty="0" smtClean="0"/>
              <a:t>Would you make any changes now you have seen someone else’s instructions?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38400"/>
            <a:ext cx="4419600" cy="3447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1080</TotalTime>
  <Words>1649</Words>
  <Application>Microsoft Macintosh PowerPoint</Application>
  <PresentationFormat>On-screen Show (4:3)</PresentationFormat>
  <Paragraphs>368</Paragraphs>
  <Slides>22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Sequences, Modules and Variables</vt:lpstr>
      <vt:lpstr>Overview</vt:lpstr>
      <vt:lpstr>Pseudocode</vt:lpstr>
      <vt:lpstr>Pseudocode</vt:lpstr>
      <vt:lpstr>Pseudocode</vt:lpstr>
      <vt:lpstr>Pseudocode</vt:lpstr>
      <vt:lpstr>Example: Making a Cup of Tea</vt:lpstr>
      <vt:lpstr>Swap with Another Group</vt:lpstr>
      <vt:lpstr>Go Back to Your Own Instructions</vt:lpstr>
      <vt:lpstr>Writing Sequences is Easy…</vt:lpstr>
      <vt:lpstr>Example: Making a Cup of Tea</vt:lpstr>
      <vt:lpstr>Example: Making a Cup of Tea</vt:lpstr>
      <vt:lpstr>Modules</vt:lpstr>
      <vt:lpstr>Example: Making a Cup of Tea</vt:lpstr>
      <vt:lpstr>Example: Making a Cup of Tea</vt:lpstr>
      <vt:lpstr>Example: Making a Cup of Tea</vt:lpstr>
      <vt:lpstr>Variables</vt:lpstr>
      <vt:lpstr>Parameters</vt:lpstr>
      <vt:lpstr>Where are the Variables and Parameters?</vt:lpstr>
      <vt:lpstr>Where are the Variables and Parameters?</vt:lpstr>
      <vt:lpstr>Where are the Variables and Parameters?</vt:lpstr>
      <vt:lpstr>Summary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in the Small: An Introduction to Algorithms</dc:title>
  <dc:creator>David Millard</dc:creator>
  <cp:lastModifiedBy>David Millard</cp:lastModifiedBy>
  <cp:revision>23</cp:revision>
  <dcterms:created xsi:type="dcterms:W3CDTF">2009-10-19T22:02:12Z</dcterms:created>
  <dcterms:modified xsi:type="dcterms:W3CDTF">2009-10-19T22:41:35Z</dcterms:modified>
</cp:coreProperties>
</file>