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335" r:id="rId1"/>
  </p:sldMasterIdLst>
  <p:notesMasterIdLst>
    <p:notesMasterId r:id="rId25"/>
  </p:notesMasterIdLst>
  <p:sldIdLst>
    <p:sldId id="256" r:id="rId2"/>
    <p:sldId id="257" r:id="rId3"/>
    <p:sldId id="259" r:id="rId4"/>
    <p:sldId id="284" r:id="rId5"/>
    <p:sldId id="287" r:id="rId6"/>
    <p:sldId id="286" r:id="rId7"/>
    <p:sldId id="280" r:id="rId8"/>
    <p:sldId id="282" r:id="rId9"/>
    <p:sldId id="283" r:id="rId10"/>
    <p:sldId id="288" r:id="rId11"/>
    <p:sldId id="279" r:id="rId12"/>
    <p:sldId id="290" r:id="rId13"/>
    <p:sldId id="291" r:id="rId14"/>
    <p:sldId id="289" r:id="rId15"/>
    <p:sldId id="292" r:id="rId16"/>
    <p:sldId id="294" r:id="rId17"/>
    <p:sldId id="293" r:id="rId18"/>
    <p:sldId id="297" r:id="rId19"/>
    <p:sldId id="298" r:id="rId20"/>
    <p:sldId id="299" r:id="rId21"/>
    <p:sldId id="301" r:id="rId22"/>
    <p:sldId id="300" r:id="rId23"/>
    <p:sldId id="302"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vertBarState="maximized">
    <p:restoredLeft sz="15620"/>
    <p:restoredTop sz="94660"/>
  </p:normalViewPr>
  <p:slideViewPr>
    <p:cSldViewPr snapToObjects="1">
      <p:cViewPr varScale="1">
        <p:scale>
          <a:sx n="154" d="100"/>
          <a:sy n="154" d="100"/>
        </p:scale>
        <p:origin x="-81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esProps" Target="presProps.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viewProps" Target="viewProps.xml"/><Relationship Id="rId26" Type="http://schemas.openxmlformats.org/officeDocument/2006/relationships/printerSettings" Target="printerSettings/printerSettings1.bin"/><Relationship Id="rId30" Type="http://schemas.openxmlformats.org/officeDocument/2006/relationships/tableStyles" Target="tableStyles.xml"/><Relationship Id="rId11" Type="http://schemas.openxmlformats.org/officeDocument/2006/relationships/slide" Target="slides/slide10.xml"/><Relationship Id="rId29" Type="http://schemas.openxmlformats.org/officeDocument/2006/relationships/theme" Target="theme/theme1.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12/4/08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12/4/08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12/4/08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12/4/08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12/4/08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12/4/08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12/4/08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12/4/08</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12/4/08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12/4/08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12/4/08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12/4/08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12/4/08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1470025"/>
          </a:xfrm>
        </p:spPr>
        <p:txBody>
          <a:bodyPr>
            <a:normAutofit/>
          </a:bodyPr>
          <a:lstStyle/>
          <a:p>
            <a:r>
              <a:rPr lang="en-US" dirty="0" smtClean="0"/>
              <a:t>Software Engineering: Models</a:t>
            </a:r>
            <a:endParaRPr lang="en-US" dirty="0"/>
          </a:p>
        </p:txBody>
      </p:sp>
      <p:sp>
        <p:nvSpPr>
          <p:cNvPr id="3" name="Subtitle 2"/>
          <p:cNvSpPr>
            <a:spLocks noGrp="1"/>
          </p:cNvSpPr>
          <p:nvPr>
            <p:ph type="subTitle" idx="1"/>
          </p:nvPr>
        </p:nvSpPr>
        <p:spPr/>
        <p:txBody>
          <a:bodyPr>
            <a:normAutofit/>
          </a:bodyPr>
          <a:lstStyle/>
          <a:p>
            <a:r>
              <a:rPr lang="en-US" dirty="0" smtClean="0"/>
              <a:t>David Millard</a:t>
            </a:r>
          </a:p>
          <a:p>
            <a:r>
              <a:rPr lang="en-US" dirty="0" smtClean="0"/>
              <a:t>(</a:t>
            </a:r>
            <a:r>
              <a:rPr lang="en-US" dirty="0" err="1" smtClean="0"/>
              <a:t>dem@ecs.soton.ac.uk</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82000" cy="1066800"/>
          </a:xfrm>
        </p:spPr>
        <p:txBody>
          <a:bodyPr>
            <a:normAutofit/>
          </a:bodyPr>
          <a:lstStyle/>
          <a:p>
            <a:r>
              <a:rPr lang="en-US" dirty="0" smtClean="0"/>
              <a:t>…but how to capture behaviour?</a:t>
            </a:r>
            <a:endParaRPr lang="en-US" dirty="0"/>
          </a:p>
        </p:txBody>
      </p:sp>
      <p:pic>
        <p:nvPicPr>
          <p:cNvPr id="6" name="Picture 5"/>
          <p:cNvPicPr>
            <a:picLocks noChangeAspect="1"/>
          </p:cNvPicPr>
          <p:nvPr/>
        </p:nvPicPr>
        <p:blipFill>
          <a:blip r:embed="rId2"/>
          <a:stretch>
            <a:fillRect/>
          </a:stretch>
        </p:blipFill>
        <p:spPr>
          <a:xfrm>
            <a:off x="2133600" y="2593393"/>
            <a:ext cx="4572000" cy="3340100"/>
          </a:xfrm>
          <a:prstGeom prst="rect">
            <a:avLst/>
          </a:prstGeom>
        </p:spPr>
      </p:pic>
      <p:sp>
        <p:nvSpPr>
          <p:cNvPr id="5" name="TextBox 4"/>
          <p:cNvSpPr txBox="1"/>
          <p:nvPr/>
        </p:nvSpPr>
        <p:spPr>
          <a:xfrm>
            <a:off x="2895600" y="5410273"/>
            <a:ext cx="3124200" cy="523220"/>
          </a:xfrm>
          <a:prstGeom prst="rect">
            <a:avLst/>
          </a:prstGeom>
          <a:noFill/>
        </p:spPr>
        <p:txBody>
          <a:bodyPr wrap="square" rtlCol="0">
            <a:spAutoFit/>
          </a:bodyPr>
          <a:lstStyle/>
          <a:p>
            <a:pPr algn="ctr"/>
            <a:r>
              <a:rPr lang="en-US" sz="2800" dirty="0" smtClean="0">
                <a:solidFill>
                  <a:schemeClr val="bg1"/>
                </a:solidFill>
                <a:latin typeface="Arial"/>
                <a:cs typeface="Arial"/>
              </a:rPr>
              <a:t>Inside the box!</a:t>
            </a:r>
            <a:endParaRPr lang="en-US" sz="2800"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Problem</a:t>
            </a:r>
            <a:endParaRPr lang="en-US" dirty="0"/>
          </a:p>
        </p:txBody>
      </p:sp>
      <p:sp>
        <p:nvSpPr>
          <p:cNvPr id="3" name="Content Placeholder 2"/>
          <p:cNvSpPr>
            <a:spLocks noGrp="1"/>
          </p:cNvSpPr>
          <p:nvPr>
            <p:ph idx="1"/>
          </p:nvPr>
        </p:nvSpPr>
        <p:spPr>
          <a:xfrm>
            <a:off x="457200" y="2133600"/>
            <a:ext cx="8458200" cy="4325112"/>
          </a:xfrm>
        </p:spPr>
        <p:txBody>
          <a:bodyPr>
            <a:normAutofit/>
          </a:bodyPr>
          <a:lstStyle/>
          <a:p>
            <a:pPr>
              <a:buNone/>
            </a:pPr>
            <a:r>
              <a:rPr lang="en-US" dirty="0" smtClean="0"/>
              <a:t>With a partner draw a diagram to capture the following process (as if you were </a:t>
            </a:r>
            <a:r>
              <a:rPr lang="en-US" i="1" dirty="0" smtClean="0"/>
              <a:t>graphically </a:t>
            </a:r>
            <a:r>
              <a:rPr lang="en-US" dirty="0" smtClean="0"/>
              <a:t>describing it):</a:t>
            </a:r>
          </a:p>
          <a:p>
            <a:pPr>
              <a:buNone/>
            </a:pPr>
            <a:endParaRPr lang="en-US" sz="2400" dirty="0" smtClean="0"/>
          </a:p>
          <a:p>
            <a:pPr>
              <a:buNone/>
            </a:pPr>
            <a:r>
              <a:rPr lang="en-US" sz="2400" dirty="0" smtClean="0">
                <a:solidFill>
                  <a:schemeClr val="tx2"/>
                </a:solidFill>
              </a:rPr>
              <a:t>“You’re dozing in bed, waiting for your alarm. When it goes off you get up, get dressed and go downstairs. You make some breakfast and eat it while reading the morning paper. When you finish you leave the house.”</a:t>
            </a:r>
          </a:p>
          <a:p>
            <a:endParaRPr lang="en-US" dirty="0"/>
          </a:p>
        </p:txBody>
      </p:sp>
      <p:pic>
        <p:nvPicPr>
          <p:cNvPr id="4" name="Picture 3"/>
          <p:cNvPicPr>
            <a:picLocks noChangeAspect="1"/>
          </p:cNvPicPr>
          <p:nvPr/>
        </p:nvPicPr>
        <p:blipFill>
          <a:blip r:embed="rId2"/>
          <a:stretch>
            <a:fillRect/>
          </a:stretch>
        </p:blipFill>
        <p:spPr>
          <a:xfrm>
            <a:off x="7530073" y="5010897"/>
            <a:ext cx="1385327" cy="184710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Look at Your Diagram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What were the features of your diagram?</a:t>
            </a:r>
          </a:p>
          <a:p>
            <a:endParaRPr lang="en-US" dirty="0" smtClean="0"/>
          </a:p>
          <a:p>
            <a:pPr lvl="1"/>
            <a:r>
              <a:rPr lang="en-US" dirty="0" smtClean="0"/>
              <a:t>Actions or Events</a:t>
            </a:r>
          </a:p>
          <a:p>
            <a:pPr lvl="1"/>
            <a:r>
              <a:rPr lang="en-US" dirty="0" smtClean="0"/>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Look at Your Diagram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What were the features of your diagram?</a:t>
            </a:r>
          </a:p>
          <a:p>
            <a:endParaRPr lang="en-US" dirty="0" smtClean="0"/>
          </a:p>
          <a:p>
            <a:pPr lvl="1"/>
            <a:r>
              <a:rPr lang="en-US" dirty="0" smtClean="0"/>
              <a:t>Actions or Events</a:t>
            </a:r>
          </a:p>
          <a:p>
            <a:pPr lvl="1"/>
            <a:r>
              <a:rPr lang="en-US" dirty="0" smtClean="0"/>
              <a:t>Sequence</a:t>
            </a:r>
          </a:p>
          <a:p>
            <a:pPr lvl="1"/>
            <a:r>
              <a:rPr lang="en-US" dirty="0" smtClean="0"/>
              <a:t>Parallel</a:t>
            </a:r>
          </a:p>
          <a:p>
            <a:pPr lvl="1"/>
            <a:r>
              <a:rPr lang="en-US" dirty="0" smtClean="0"/>
              <a:t>A Start and Stop</a:t>
            </a:r>
          </a:p>
          <a:p>
            <a:pPr lvl="1"/>
            <a:r>
              <a:rPr lang="en-US" dirty="0" smtClean="0"/>
              <a:t>Decisions</a:t>
            </a:r>
          </a:p>
          <a:p>
            <a:pPr lvl="1"/>
            <a:r>
              <a:rPr lang="en-US" dirty="0" smtClean="0"/>
              <a:t>Logical Partitions?</a:t>
            </a:r>
          </a:p>
          <a:p>
            <a:pPr lvl="1">
              <a:buNone/>
            </a:pPr>
            <a:endParaRPr lang="en-US" dirty="0" smtClean="0"/>
          </a:p>
          <a:p>
            <a:endParaRPr lang="en-US" dirty="0" smtClean="0"/>
          </a:p>
          <a:p>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Activity Diagrams</a:t>
            </a:r>
            <a:endParaRPr lang="en-US" dirty="0"/>
          </a:p>
        </p:txBody>
      </p:sp>
      <p:sp>
        <p:nvSpPr>
          <p:cNvPr id="3" name="Content Placeholder 2"/>
          <p:cNvSpPr>
            <a:spLocks noGrp="1"/>
          </p:cNvSpPr>
          <p:nvPr>
            <p:ph idx="1"/>
          </p:nvPr>
        </p:nvSpPr>
        <p:spPr>
          <a:xfrm>
            <a:off x="457200" y="2362200"/>
            <a:ext cx="8229600" cy="4212336"/>
          </a:xfrm>
        </p:spPr>
        <p:txBody>
          <a:bodyPr>
            <a:normAutofit/>
          </a:bodyPr>
          <a:lstStyle/>
          <a:p>
            <a:r>
              <a:rPr lang="en-US" dirty="0" smtClean="0"/>
              <a:t>UML Equivalent of a </a:t>
            </a:r>
            <a:r>
              <a:rPr lang="en-US" dirty="0" err="1" smtClean="0"/>
              <a:t>FlowChart</a:t>
            </a:r>
            <a:endParaRPr lang="en-US" dirty="0" smtClean="0"/>
          </a:p>
          <a:p>
            <a:pPr lvl="1"/>
            <a:r>
              <a:rPr lang="en-US" dirty="0" smtClean="0"/>
              <a:t>Provides a high level view of what’s going on </a:t>
            </a:r>
            <a:r>
              <a:rPr lang="en-US" i="1" dirty="0" smtClean="0"/>
              <a:t>inside </a:t>
            </a:r>
            <a:r>
              <a:rPr lang="en-US" dirty="0" smtClean="0"/>
              <a:t>a Use Case</a:t>
            </a:r>
          </a:p>
          <a:p>
            <a:pPr lvl="1"/>
            <a:r>
              <a:rPr lang="en-US" dirty="0" smtClean="0"/>
              <a:t>(Is a variation of a UML State Diagram) </a:t>
            </a:r>
          </a:p>
          <a:p>
            <a:pPr lvl="1"/>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Oval 6"/>
          <p:cNvSpPr/>
          <p:nvPr/>
        </p:nvSpPr>
        <p:spPr>
          <a:xfrm>
            <a:off x="7694568" y="5378184"/>
            <a:ext cx="535032" cy="5212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UML Activity Diagrams</a:t>
            </a:r>
            <a:endParaRPr lang="en-US" dirty="0"/>
          </a:p>
        </p:txBody>
      </p:sp>
      <p:sp>
        <p:nvSpPr>
          <p:cNvPr id="5" name="Oval 4"/>
          <p:cNvSpPr/>
          <p:nvPr/>
        </p:nvSpPr>
        <p:spPr>
          <a:xfrm>
            <a:off x="762000" y="5487988"/>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7814323" y="5487553"/>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1676400" y="5257800"/>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Get Up</a:t>
            </a:r>
            <a:endParaRPr lang="en-US" dirty="0">
              <a:solidFill>
                <a:srgbClr val="424456"/>
              </a:solidFill>
            </a:endParaRPr>
          </a:p>
        </p:txBody>
      </p:sp>
      <p:sp>
        <p:nvSpPr>
          <p:cNvPr id="9" name="Rounded Rectangle 8"/>
          <p:cNvSpPr/>
          <p:nvPr/>
        </p:nvSpPr>
        <p:spPr>
          <a:xfrm>
            <a:off x="5029200" y="5259388"/>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Get Dressed</a:t>
            </a:r>
            <a:endParaRPr lang="en-US" dirty="0">
              <a:solidFill>
                <a:srgbClr val="424456"/>
              </a:solidFill>
            </a:endParaRPr>
          </a:p>
        </p:txBody>
      </p:sp>
      <p:cxnSp>
        <p:nvCxnSpPr>
          <p:cNvPr id="11" name="Straight Arrow Connector 10"/>
          <p:cNvCxnSpPr>
            <a:stCxn id="5" idx="6"/>
            <a:endCxn id="8" idx="1"/>
          </p:cNvCxnSpPr>
          <p:nvPr/>
        </p:nvCxnSpPr>
        <p:spPr>
          <a:xfrm flipV="1">
            <a:off x="1066800" y="5638800"/>
            <a:ext cx="6096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8" idx="3"/>
            <a:endCxn id="9" idx="1"/>
          </p:cNvCxnSpPr>
          <p:nvPr/>
        </p:nvCxnSpPr>
        <p:spPr>
          <a:xfrm>
            <a:off x="3657600" y="5638800"/>
            <a:ext cx="13716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9" idx="3"/>
            <a:endCxn id="7" idx="2"/>
          </p:cNvCxnSpPr>
          <p:nvPr/>
        </p:nvCxnSpPr>
        <p:spPr>
          <a:xfrm flipV="1">
            <a:off x="7010400" y="5638800"/>
            <a:ext cx="684168"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57200" y="4648200"/>
            <a:ext cx="914400" cy="369332"/>
          </a:xfrm>
          <a:prstGeom prst="rect">
            <a:avLst/>
          </a:prstGeom>
          <a:noFill/>
        </p:spPr>
        <p:txBody>
          <a:bodyPr wrap="square" rtlCol="0">
            <a:spAutoFit/>
          </a:bodyPr>
          <a:lstStyle/>
          <a:p>
            <a:pPr algn="ctr"/>
            <a:r>
              <a:rPr lang="en-US" dirty="0" smtClean="0">
                <a:solidFill>
                  <a:srgbClr val="FF0000"/>
                </a:solidFill>
              </a:rPr>
              <a:t>Start</a:t>
            </a:r>
            <a:endParaRPr lang="en-US" dirty="0">
              <a:solidFill>
                <a:srgbClr val="FF0000"/>
              </a:solidFill>
            </a:endParaRPr>
          </a:p>
        </p:txBody>
      </p:sp>
      <p:sp>
        <p:nvSpPr>
          <p:cNvPr id="23" name="TextBox 22"/>
          <p:cNvSpPr txBox="1"/>
          <p:nvPr/>
        </p:nvSpPr>
        <p:spPr>
          <a:xfrm>
            <a:off x="3657600" y="4648200"/>
            <a:ext cx="1371600" cy="369332"/>
          </a:xfrm>
          <a:prstGeom prst="rect">
            <a:avLst/>
          </a:prstGeom>
          <a:noFill/>
        </p:spPr>
        <p:txBody>
          <a:bodyPr wrap="square" rtlCol="0">
            <a:spAutoFit/>
          </a:bodyPr>
          <a:lstStyle/>
          <a:p>
            <a:pPr algn="ctr"/>
            <a:r>
              <a:rPr lang="en-US" dirty="0" smtClean="0">
                <a:solidFill>
                  <a:srgbClr val="FF0000"/>
                </a:solidFill>
              </a:rPr>
              <a:t>Transition</a:t>
            </a:r>
            <a:endParaRPr lang="en-US" dirty="0">
              <a:solidFill>
                <a:srgbClr val="FF0000"/>
              </a:solidFill>
            </a:endParaRPr>
          </a:p>
        </p:txBody>
      </p:sp>
      <p:sp>
        <p:nvSpPr>
          <p:cNvPr id="24" name="TextBox 23"/>
          <p:cNvSpPr txBox="1"/>
          <p:nvPr/>
        </p:nvSpPr>
        <p:spPr>
          <a:xfrm>
            <a:off x="7467600" y="4648200"/>
            <a:ext cx="914400" cy="369332"/>
          </a:xfrm>
          <a:prstGeom prst="rect">
            <a:avLst/>
          </a:prstGeom>
          <a:noFill/>
        </p:spPr>
        <p:txBody>
          <a:bodyPr wrap="square" rtlCol="0">
            <a:spAutoFit/>
          </a:bodyPr>
          <a:lstStyle/>
          <a:p>
            <a:pPr algn="ctr"/>
            <a:r>
              <a:rPr lang="en-US" dirty="0" smtClean="0">
                <a:solidFill>
                  <a:srgbClr val="FF0000"/>
                </a:solidFill>
              </a:rPr>
              <a:t>Stop</a:t>
            </a:r>
            <a:endParaRPr lang="en-US" dirty="0">
              <a:solidFill>
                <a:srgbClr val="FF0000"/>
              </a:solidFill>
            </a:endParaRPr>
          </a:p>
        </p:txBody>
      </p:sp>
      <p:sp>
        <p:nvSpPr>
          <p:cNvPr id="25" name="Content Placeholder 2"/>
          <p:cNvSpPr>
            <a:spLocks noGrp="1"/>
          </p:cNvSpPr>
          <p:nvPr>
            <p:ph idx="1"/>
          </p:nvPr>
        </p:nvSpPr>
        <p:spPr>
          <a:xfrm>
            <a:off x="457200" y="2249424"/>
            <a:ext cx="8229600" cy="2093976"/>
          </a:xfrm>
        </p:spPr>
        <p:txBody>
          <a:bodyPr>
            <a:normAutofit/>
          </a:bodyPr>
          <a:lstStyle/>
          <a:p>
            <a:r>
              <a:rPr lang="en-US" dirty="0" smtClean="0"/>
              <a:t>Is based on:</a:t>
            </a:r>
          </a:p>
          <a:p>
            <a:pPr lvl="1"/>
            <a:r>
              <a:rPr lang="en-US" dirty="0" smtClean="0"/>
              <a:t>Activities</a:t>
            </a:r>
          </a:p>
          <a:p>
            <a:pPr lvl="1"/>
            <a:r>
              <a:rPr lang="en-US" dirty="0" smtClean="0"/>
              <a:t>Linked with Transitions</a:t>
            </a:r>
          </a:p>
          <a:p>
            <a:pPr lvl="1"/>
            <a:r>
              <a:rPr lang="en-US" dirty="0" smtClean="0"/>
              <a:t>With </a:t>
            </a:r>
            <a:r>
              <a:rPr lang="en-US" b="1" dirty="0" smtClean="0"/>
              <a:t>one </a:t>
            </a:r>
            <a:r>
              <a:rPr lang="en-US" dirty="0" smtClean="0"/>
              <a:t>Start and </a:t>
            </a:r>
            <a:r>
              <a:rPr lang="en-US" b="1" dirty="0" smtClean="0"/>
              <a:t>one </a:t>
            </a:r>
            <a:r>
              <a:rPr lang="en-US" dirty="0" smtClean="0"/>
              <a:t>Stop</a:t>
            </a:r>
          </a:p>
          <a:p>
            <a:pPr lvl="1"/>
            <a:endParaRPr lang="en-US" dirty="0"/>
          </a:p>
        </p:txBody>
      </p:sp>
      <p:sp>
        <p:nvSpPr>
          <p:cNvPr id="26" name="TextBox 25"/>
          <p:cNvSpPr txBox="1"/>
          <p:nvPr/>
        </p:nvSpPr>
        <p:spPr>
          <a:xfrm>
            <a:off x="1981200" y="4648200"/>
            <a:ext cx="1371600" cy="369332"/>
          </a:xfrm>
          <a:prstGeom prst="rect">
            <a:avLst/>
          </a:prstGeom>
          <a:noFill/>
        </p:spPr>
        <p:txBody>
          <a:bodyPr wrap="square" rtlCol="0">
            <a:spAutoFit/>
          </a:bodyPr>
          <a:lstStyle/>
          <a:p>
            <a:pPr algn="ctr"/>
            <a:r>
              <a:rPr lang="en-US" dirty="0" smtClean="0">
                <a:solidFill>
                  <a:srgbClr val="FF0000"/>
                </a:solidFill>
              </a:rPr>
              <a:t>Activity</a:t>
            </a:r>
            <a:endParaRPr lang="en-US" dirty="0">
              <a:solidFill>
                <a:srgbClr val="FF0000"/>
              </a:solidFill>
            </a:endParaRPr>
          </a:p>
        </p:txBody>
      </p:sp>
      <p:sp>
        <p:nvSpPr>
          <p:cNvPr id="27" name="TextBox 26"/>
          <p:cNvSpPr txBox="1"/>
          <p:nvPr/>
        </p:nvSpPr>
        <p:spPr>
          <a:xfrm>
            <a:off x="5410200" y="4648200"/>
            <a:ext cx="1371600" cy="369332"/>
          </a:xfrm>
          <a:prstGeom prst="rect">
            <a:avLst/>
          </a:prstGeom>
          <a:noFill/>
        </p:spPr>
        <p:txBody>
          <a:bodyPr wrap="square" rtlCol="0">
            <a:spAutoFit/>
          </a:bodyPr>
          <a:lstStyle/>
          <a:p>
            <a:pPr algn="ctr"/>
            <a:r>
              <a:rPr lang="en-US" dirty="0" smtClean="0">
                <a:solidFill>
                  <a:srgbClr val="FF0000"/>
                </a:solidFill>
              </a:rPr>
              <a:t>Activity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Activity Diagrams</a:t>
            </a:r>
            <a:endParaRPr lang="en-US" dirty="0"/>
          </a:p>
        </p:txBody>
      </p:sp>
      <p:sp>
        <p:nvSpPr>
          <p:cNvPr id="4" name="Rounded Rectangle 3"/>
          <p:cNvSpPr/>
          <p:nvPr/>
        </p:nvSpPr>
        <p:spPr>
          <a:xfrm>
            <a:off x="956323" y="4652964"/>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Doze</a:t>
            </a:r>
            <a:endParaRPr lang="en-US" dirty="0">
              <a:solidFill>
                <a:srgbClr val="424456"/>
              </a:solidFill>
            </a:endParaRPr>
          </a:p>
        </p:txBody>
      </p:sp>
      <p:cxnSp>
        <p:nvCxnSpPr>
          <p:cNvPr id="6" name="Straight Arrow Connector 5"/>
          <p:cNvCxnSpPr>
            <a:stCxn id="4" idx="3"/>
            <a:endCxn id="9" idx="1"/>
          </p:cNvCxnSpPr>
          <p:nvPr/>
        </p:nvCxnSpPr>
        <p:spPr>
          <a:xfrm>
            <a:off x="2937523" y="5033964"/>
            <a:ext cx="5334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9" name="Diamond 8"/>
          <p:cNvSpPr/>
          <p:nvPr/>
        </p:nvSpPr>
        <p:spPr>
          <a:xfrm>
            <a:off x="3470923" y="4425952"/>
            <a:ext cx="1600200" cy="1219200"/>
          </a:xfrm>
          <a:prstGeom prst="diamond">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424456"/>
                </a:solidFill>
              </a:rPr>
              <a:t>Alarm gone off?</a:t>
            </a:r>
            <a:endParaRPr lang="en-US" sz="1600" dirty="0">
              <a:solidFill>
                <a:srgbClr val="424456"/>
              </a:solidFill>
            </a:endParaRPr>
          </a:p>
        </p:txBody>
      </p:sp>
      <p:sp>
        <p:nvSpPr>
          <p:cNvPr id="10" name="Oval 9"/>
          <p:cNvSpPr/>
          <p:nvPr/>
        </p:nvSpPr>
        <p:spPr>
          <a:xfrm>
            <a:off x="346723" y="4884740"/>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Arrow Connector 10"/>
          <p:cNvCxnSpPr>
            <a:stCxn id="10" idx="6"/>
            <a:endCxn id="4" idx="1"/>
          </p:cNvCxnSpPr>
          <p:nvPr/>
        </p:nvCxnSpPr>
        <p:spPr>
          <a:xfrm flipV="1">
            <a:off x="651523" y="5033964"/>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235614" y="4773348"/>
            <a:ext cx="535032" cy="5212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8355369" y="4882717"/>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p:cNvSpPr/>
          <p:nvPr/>
        </p:nvSpPr>
        <p:spPr>
          <a:xfrm>
            <a:off x="5909323" y="4654552"/>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Get Up</a:t>
            </a:r>
            <a:endParaRPr lang="en-US" dirty="0">
              <a:solidFill>
                <a:srgbClr val="424456"/>
              </a:solidFill>
            </a:endParaRPr>
          </a:p>
        </p:txBody>
      </p:sp>
      <p:cxnSp>
        <p:nvCxnSpPr>
          <p:cNvPr id="15" name="Straight Arrow Connector 14"/>
          <p:cNvCxnSpPr>
            <a:stCxn id="14" idx="3"/>
            <a:endCxn id="12" idx="2"/>
          </p:cNvCxnSpPr>
          <p:nvPr/>
        </p:nvCxnSpPr>
        <p:spPr>
          <a:xfrm flipV="1">
            <a:off x="7890523" y="5033964"/>
            <a:ext cx="34509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994923" y="5109914"/>
            <a:ext cx="914400" cy="369332"/>
          </a:xfrm>
          <a:prstGeom prst="rect">
            <a:avLst/>
          </a:prstGeom>
          <a:noFill/>
        </p:spPr>
        <p:txBody>
          <a:bodyPr wrap="square" rtlCol="0">
            <a:spAutoFit/>
          </a:bodyPr>
          <a:lstStyle/>
          <a:p>
            <a:pPr algn="ctr"/>
            <a:r>
              <a:rPr lang="en-US" dirty="0" smtClean="0">
                <a:solidFill>
                  <a:srgbClr val="424456"/>
                </a:solidFill>
              </a:rPr>
              <a:t>[Yes]</a:t>
            </a:r>
            <a:endParaRPr lang="en-US" dirty="0">
              <a:solidFill>
                <a:srgbClr val="424456"/>
              </a:solidFill>
            </a:endParaRPr>
          </a:p>
        </p:txBody>
      </p:sp>
      <p:cxnSp>
        <p:nvCxnSpPr>
          <p:cNvPr id="20" name="Straight Arrow Connector 19"/>
          <p:cNvCxnSpPr>
            <a:endCxn id="14" idx="1"/>
          </p:cNvCxnSpPr>
          <p:nvPr/>
        </p:nvCxnSpPr>
        <p:spPr>
          <a:xfrm>
            <a:off x="5071123" y="5035552"/>
            <a:ext cx="8382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3" name="Elbow Connector 22"/>
          <p:cNvCxnSpPr>
            <a:stCxn id="9" idx="2"/>
            <a:endCxn id="4" idx="2"/>
          </p:cNvCxnSpPr>
          <p:nvPr/>
        </p:nvCxnSpPr>
        <p:spPr>
          <a:xfrm rot="5400000" flipH="1">
            <a:off x="2993879" y="4368008"/>
            <a:ext cx="230188" cy="2324100"/>
          </a:xfrm>
          <a:prstGeom prst="bentConnector3">
            <a:avLst>
              <a:gd name="adj1" fmla="val -181708"/>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271023" y="5645152"/>
            <a:ext cx="914400" cy="369332"/>
          </a:xfrm>
          <a:prstGeom prst="rect">
            <a:avLst/>
          </a:prstGeom>
          <a:noFill/>
        </p:spPr>
        <p:txBody>
          <a:bodyPr wrap="square" rtlCol="0">
            <a:spAutoFit/>
          </a:bodyPr>
          <a:lstStyle/>
          <a:p>
            <a:pPr algn="ctr"/>
            <a:r>
              <a:rPr lang="en-US" dirty="0" smtClean="0">
                <a:solidFill>
                  <a:srgbClr val="424456"/>
                </a:solidFill>
              </a:rPr>
              <a:t>[No]</a:t>
            </a:r>
            <a:endParaRPr lang="en-US" dirty="0">
              <a:solidFill>
                <a:srgbClr val="424456"/>
              </a:solidFill>
            </a:endParaRPr>
          </a:p>
        </p:txBody>
      </p:sp>
      <p:sp>
        <p:nvSpPr>
          <p:cNvPr id="17" name="Content Placeholder 2"/>
          <p:cNvSpPr txBox="1">
            <a:spLocks/>
          </p:cNvSpPr>
          <p:nvPr/>
        </p:nvSpPr>
        <p:spPr>
          <a:xfrm>
            <a:off x="457199" y="2209800"/>
            <a:ext cx="8686801" cy="1789176"/>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Decisions points (branches)</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are written as diamonds</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A Branch</a:t>
            </a:r>
            <a:r>
              <a:rPr kumimoji="0" lang="en-US" sz="2400" b="0" i="0" u="none" strike="noStrike" kern="1200" cap="none" spc="0" normalizeH="0" noProof="0" dirty="0" smtClean="0">
                <a:ln>
                  <a:noFill/>
                </a:ln>
                <a:solidFill>
                  <a:schemeClr val="accent2"/>
                </a:solidFill>
                <a:effectLst/>
                <a:uLnTx/>
                <a:uFillTx/>
                <a:latin typeface="+mn-lt"/>
                <a:ea typeface="+mn-ea"/>
                <a:cs typeface="+mn-cs"/>
              </a:rPr>
              <a:t>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has an </a:t>
            </a:r>
            <a:r>
              <a:rPr kumimoji="0" lang="en-US" sz="2400" b="0" i="1" u="none" strike="noStrike" kern="1200" cap="none" spc="0" normalizeH="0" baseline="0" noProof="0" dirty="0" smtClean="0">
                <a:ln>
                  <a:noFill/>
                </a:ln>
                <a:solidFill>
                  <a:schemeClr val="accent2"/>
                </a:solidFill>
                <a:effectLst/>
                <a:uLnTx/>
                <a:uFillTx/>
                <a:latin typeface="+mn-lt"/>
                <a:ea typeface="+mn-ea"/>
                <a:cs typeface="+mn-cs"/>
              </a:rPr>
              <a:t>optional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description</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Transitions out of a branch</a:t>
            </a:r>
            <a:r>
              <a:rPr kumimoji="0" lang="en-US" sz="2400" b="0" i="0" u="none" strike="noStrike" kern="1200" cap="none" spc="0" normalizeH="0" noProof="0" dirty="0" smtClean="0">
                <a:ln>
                  <a:noFill/>
                </a:ln>
                <a:solidFill>
                  <a:schemeClr val="accent2"/>
                </a:solidFill>
                <a:effectLst/>
                <a:uLnTx/>
                <a:uFillTx/>
                <a:latin typeface="+mn-lt"/>
                <a:ea typeface="+mn-ea"/>
                <a:cs typeface="+mn-cs"/>
              </a:rPr>
              <a:t> </a:t>
            </a:r>
            <a:r>
              <a:rPr kumimoji="0" lang="en-US" sz="2400" b="0" i="0" u="none" strike="noStrike" kern="1200" cap="none" spc="0" normalizeH="0" baseline="0" noProof="0" dirty="0" smtClean="0">
                <a:ln>
                  <a:noFill/>
                </a:ln>
                <a:solidFill>
                  <a:schemeClr val="accent2"/>
                </a:solidFill>
                <a:effectLst/>
                <a:uLnTx/>
                <a:uFillTx/>
                <a:latin typeface="+mn-lt"/>
                <a:ea typeface="+mn-ea"/>
                <a:cs typeface="+mn-cs"/>
              </a:rPr>
              <a:t>are labeled</a:t>
            </a:r>
            <a:r>
              <a:rPr kumimoji="0" lang="en-US" sz="2400" b="0" i="0" u="none" strike="noStrike" kern="1200" cap="none" spc="0" normalizeH="0" noProof="0" dirty="0" smtClean="0">
                <a:ln>
                  <a:noFill/>
                </a:ln>
                <a:solidFill>
                  <a:schemeClr val="accent2"/>
                </a:solidFill>
                <a:effectLst/>
                <a:uLnTx/>
                <a:uFillTx/>
                <a:latin typeface="+mn-lt"/>
                <a:ea typeface="+mn-ea"/>
                <a:cs typeface="+mn-cs"/>
              </a:rPr>
              <a:t> (guard conditions)</a:t>
            </a:r>
            <a:endParaRPr kumimoji="0" lang="en-US" sz="2400" b="0" i="0" u="none" strike="noStrike" kern="1200" cap="none" spc="0" normalizeH="0" baseline="0" noProof="0" dirty="0" smtClean="0">
              <a:ln>
                <a:noFill/>
              </a:ln>
              <a:solidFill>
                <a:schemeClr val="accent2"/>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endParaRPr kumimoji="0" lang="en-US" sz="2600" b="0" i="0" u="none" strike="noStrike" kern="1200" cap="none" spc="0" normalizeH="0" baseline="0" noProof="0" dirty="0">
              <a:ln>
                <a:noFill/>
              </a:ln>
              <a:solidFill>
                <a:schemeClr val="accent2"/>
              </a:solidFill>
              <a:effectLst/>
              <a:uLnTx/>
              <a:uFillTx/>
              <a:latin typeface="+mn-lt"/>
              <a:ea typeface="+mn-ea"/>
              <a:cs typeface="+mn-cs"/>
            </a:endParaRPr>
          </a:p>
        </p:txBody>
      </p:sp>
      <p:sp>
        <p:nvSpPr>
          <p:cNvPr id="19" name="TextBox 18"/>
          <p:cNvSpPr txBox="1"/>
          <p:nvPr/>
        </p:nvSpPr>
        <p:spPr>
          <a:xfrm>
            <a:off x="3813823" y="3814310"/>
            <a:ext cx="914400" cy="369332"/>
          </a:xfrm>
          <a:prstGeom prst="rect">
            <a:avLst/>
          </a:prstGeom>
          <a:noFill/>
        </p:spPr>
        <p:txBody>
          <a:bodyPr wrap="square" rtlCol="0">
            <a:spAutoFit/>
          </a:bodyPr>
          <a:lstStyle/>
          <a:p>
            <a:pPr algn="ctr"/>
            <a:r>
              <a:rPr lang="en-US" dirty="0" smtClean="0">
                <a:solidFill>
                  <a:srgbClr val="FF0000"/>
                </a:solidFill>
              </a:rPr>
              <a:t>Branch</a:t>
            </a:r>
            <a:endParaRPr lang="en-US" dirty="0">
              <a:solidFill>
                <a:srgbClr val="FF0000"/>
              </a:solidFill>
            </a:endParaRPr>
          </a:p>
        </p:txBody>
      </p:sp>
      <p:sp>
        <p:nvSpPr>
          <p:cNvPr id="21" name="TextBox 20"/>
          <p:cNvSpPr txBox="1"/>
          <p:nvPr/>
        </p:nvSpPr>
        <p:spPr>
          <a:xfrm>
            <a:off x="4994923" y="5645152"/>
            <a:ext cx="1710677" cy="646331"/>
          </a:xfrm>
          <a:prstGeom prst="rect">
            <a:avLst/>
          </a:prstGeom>
          <a:noFill/>
        </p:spPr>
        <p:txBody>
          <a:bodyPr wrap="square" rtlCol="0">
            <a:spAutoFit/>
          </a:bodyPr>
          <a:lstStyle/>
          <a:p>
            <a:pPr algn="ctr"/>
            <a:r>
              <a:rPr lang="en-US" dirty="0" smtClean="0">
                <a:solidFill>
                  <a:srgbClr val="FF0000"/>
                </a:solidFill>
              </a:rPr>
              <a:t>Guard Conditions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Activity Diagrams</a:t>
            </a:r>
            <a:endParaRPr lang="en-US" dirty="0"/>
          </a:p>
        </p:txBody>
      </p:sp>
      <p:sp>
        <p:nvSpPr>
          <p:cNvPr id="4" name="Rounded Rectangle 3"/>
          <p:cNvSpPr/>
          <p:nvPr/>
        </p:nvSpPr>
        <p:spPr>
          <a:xfrm>
            <a:off x="914401" y="4959352"/>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Make Breakfast</a:t>
            </a:r>
            <a:endParaRPr lang="en-US" dirty="0">
              <a:solidFill>
                <a:srgbClr val="424456"/>
              </a:solidFill>
            </a:endParaRPr>
          </a:p>
        </p:txBody>
      </p:sp>
      <p:cxnSp>
        <p:nvCxnSpPr>
          <p:cNvPr id="6" name="Straight Arrow Connector 5"/>
          <p:cNvCxnSpPr>
            <a:stCxn id="4" idx="3"/>
          </p:cNvCxnSpPr>
          <p:nvPr/>
        </p:nvCxnSpPr>
        <p:spPr>
          <a:xfrm>
            <a:off x="2895601" y="5340352"/>
            <a:ext cx="3810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304801" y="5191128"/>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Arrow Connector 10"/>
          <p:cNvCxnSpPr>
            <a:stCxn id="10" idx="6"/>
            <a:endCxn id="4" idx="1"/>
          </p:cNvCxnSpPr>
          <p:nvPr/>
        </p:nvCxnSpPr>
        <p:spPr>
          <a:xfrm flipV="1">
            <a:off x="609601" y="5340352"/>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344504" y="5081324"/>
            <a:ext cx="535032" cy="521232"/>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8464259" y="5190693"/>
            <a:ext cx="304800" cy="304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p:cNvSpPr/>
          <p:nvPr/>
        </p:nvSpPr>
        <p:spPr>
          <a:xfrm>
            <a:off x="6018213" y="4962528"/>
            <a:ext cx="19812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Leave House</a:t>
            </a:r>
            <a:endParaRPr lang="en-US" dirty="0">
              <a:solidFill>
                <a:srgbClr val="424456"/>
              </a:solidFill>
            </a:endParaRPr>
          </a:p>
        </p:txBody>
      </p:sp>
      <p:cxnSp>
        <p:nvCxnSpPr>
          <p:cNvPr id="15" name="Straight Arrow Connector 14"/>
          <p:cNvCxnSpPr>
            <a:stCxn id="14" idx="3"/>
            <a:endCxn id="12" idx="2"/>
          </p:cNvCxnSpPr>
          <p:nvPr/>
        </p:nvCxnSpPr>
        <p:spPr>
          <a:xfrm flipV="1">
            <a:off x="7999413" y="5341940"/>
            <a:ext cx="34509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4" idx="1"/>
          </p:cNvCxnSpPr>
          <p:nvPr/>
        </p:nvCxnSpPr>
        <p:spPr>
          <a:xfrm>
            <a:off x="5637213" y="5341940"/>
            <a:ext cx="3810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2287589" y="5411788"/>
            <a:ext cx="1979612" cy="1588"/>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3657601" y="4425952"/>
            <a:ext cx="16764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Eat Breakfast</a:t>
            </a:r>
            <a:endParaRPr lang="en-US" dirty="0">
              <a:solidFill>
                <a:srgbClr val="424456"/>
              </a:solidFill>
            </a:endParaRPr>
          </a:p>
        </p:txBody>
      </p:sp>
      <p:sp>
        <p:nvSpPr>
          <p:cNvPr id="31" name="Rounded Rectangle 30"/>
          <p:cNvSpPr/>
          <p:nvPr/>
        </p:nvSpPr>
        <p:spPr>
          <a:xfrm>
            <a:off x="3657601" y="5641182"/>
            <a:ext cx="1676400" cy="7620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424456"/>
                </a:solidFill>
              </a:rPr>
              <a:t>Read Paper</a:t>
            </a:r>
            <a:endParaRPr lang="en-US" dirty="0">
              <a:solidFill>
                <a:srgbClr val="424456"/>
              </a:solidFill>
            </a:endParaRPr>
          </a:p>
        </p:txBody>
      </p:sp>
      <p:cxnSp>
        <p:nvCxnSpPr>
          <p:cNvPr id="34" name="Straight Connector 33"/>
          <p:cNvCxnSpPr/>
          <p:nvPr/>
        </p:nvCxnSpPr>
        <p:spPr>
          <a:xfrm rot="5400000">
            <a:off x="4648201" y="5411788"/>
            <a:ext cx="1979612" cy="1588"/>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0" idx="1"/>
          </p:cNvCxnSpPr>
          <p:nvPr/>
        </p:nvCxnSpPr>
        <p:spPr>
          <a:xfrm>
            <a:off x="3314701" y="4806952"/>
            <a:ext cx="342900"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31" idx="1"/>
          </p:cNvCxnSpPr>
          <p:nvPr/>
        </p:nvCxnSpPr>
        <p:spPr>
          <a:xfrm>
            <a:off x="3278189" y="6022182"/>
            <a:ext cx="379412"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334001" y="4808540"/>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334001" y="6023770"/>
            <a:ext cx="304800" cy="3176"/>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5" name="Content Placeholder 2"/>
          <p:cNvSpPr>
            <a:spLocks noGrp="1"/>
          </p:cNvSpPr>
          <p:nvPr>
            <p:ph idx="1"/>
          </p:nvPr>
        </p:nvSpPr>
        <p:spPr>
          <a:xfrm>
            <a:off x="304801" y="2249424"/>
            <a:ext cx="8763000" cy="1636776"/>
          </a:xfrm>
        </p:spPr>
        <p:txBody>
          <a:bodyPr>
            <a:normAutofit/>
          </a:bodyPr>
          <a:lstStyle/>
          <a:p>
            <a:r>
              <a:rPr lang="en-US" sz="2400" dirty="0" smtClean="0"/>
              <a:t>Bars (Forks and Joins)</a:t>
            </a:r>
          </a:p>
          <a:p>
            <a:pPr lvl="1"/>
            <a:r>
              <a:rPr lang="en-US" sz="2400" dirty="0" smtClean="0"/>
              <a:t>Used to show that things happen in parallel</a:t>
            </a:r>
          </a:p>
          <a:p>
            <a:pPr lvl="1"/>
            <a:r>
              <a:rPr lang="en-US" sz="2400" dirty="0" smtClean="0"/>
              <a:t>Or to bring together several transitions</a:t>
            </a:r>
          </a:p>
          <a:p>
            <a:pPr lvl="1"/>
            <a:endParaRPr lang="en-US" dirty="0"/>
          </a:p>
        </p:txBody>
      </p:sp>
      <p:sp>
        <p:nvSpPr>
          <p:cNvPr id="46" name="TextBox 45"/>
          <p:cNvSpPr txBox="1"/>
          <p:nvPr/>
        </p:nvSpPr>
        <p:spPr>
          <a:xfrm>
            <a:off x="2819401" y="3823506"/>
            <a:ext cx="914400" cy="369332"/>
          </a:xfrm>
          <a:prstGeom prst="rect">
            <a:avLst/>
          </a:prstGeom>
          <a:noFill/>
        </p:spPr>
        <p:txBody>
          <a:bodyPr wrap="square" rtlCol="0">
            <a:spAutoFit/>
          </a:bodyPr>
          <a:lstStyle/>
          <a:p>
            <a:pPr algn="ctr"/>
            <a:r>
              <a:rPr lang="en-US" dirty="0" smtClean="0">
                <a:solidFill>
                  <a:srgbClr val="FF0000"/>
                </a:solidFill>
              </a:rPr>
              <a:t>Fork</a:t>
            </a:r>
            <a:endParaRPr lang="en-US" dirty="0">
              <a:solidFill>
                <a:srgbClr val="FF0000"/>
              </a:solidFill>
            </a:endParaRPr>
          </a:p>
        </p:txBody>
      </p:sp>
      <p:sp>
        <p:nvSpPr>
          <p:cNvPr id="47" name="TextBox 46"/>
          <p:cNvSpPr txBox="1"/>
          <p:nvPr/>
        </p:nvSpPr>
        <p:spPr>
          <a:xfrm>
            <a:off x="5180013" y="3823506"/>
            <a:ext cx="914400" cy="369332"/>
          </a:xfrm>
          <a:prstGeom prst="rect">
            <a:avLst/>
          </a:prstGeom>
          <a:noFill/>
        </p:spPr>
        <p:txBody>
          <a:bodyPr wrap="square" rtlCol="0">
            <a:spAutoFit/>
          </a:bodyPr>
          <a:lstStyle/>
          <a:p>
            <a:pPr algn="ctr"/>
            <a:r>
              <a:rPr lang="en-US" dirty="0" smtClean="0">
                <a:solidFill>
                  <a:srgbClr val="FF0000"/>
                </a:solidFill>
              </a:rPr>
              <a:t>Join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229600" cy="1066800"/>
          </a:xfrm>
        </p:spPr>
        <p:txBody>
          <a:bodyPr/>
          <a:lstStyle/>
          <a:p>
            <a:r>
              <a:rPr lang="en-US" dirty="0" smtClean="0"/>
              <a:t>Putting it All Together</a:t>
            </a:r>
            <a:endParaRPr lang="en-US" dirty="0"/>
          </a:p>
        </p:txBody>
      </p:sp>
      <p:sp>
        <p:nvSpPr>
          <p:cNvPr id="4" name="Rounded Rectangle 3"/>
          <p:cNvSpPr/>
          <p:nvPr/>
        </p:nvSpPr>
        <p:spPr>
          <a:xfrm>
            <a:off x="2722423" y="5337065"/>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Make Breakfast</a:t>
            </a:r>
            <a:endParaRPr lang="en-US" sz="1200" dirty="0">
              <a:solidFill>
                <a:srgbClr val="424456"/>
              </a:solidFill>
            </a:endParaRPr>
          </a:p>
        </p:txBody>
      </p:sp>
      <p:cxnSp>
        <p:nvCxnSpPr>
          <p:cNvPr id="6" name="Straight Arrow Connector 5"/>
          <p:cNvCxnSpPr>
            <a:stCxn id="4" idx="3"/>
          </p:cNvCxnSpPr>
          <p:nvPr/>
        </p:nvCxnSpPr>
        <p:spPr>
          <a:xfrm>
            <a:off x="4188307" y="5606427"/>
            <a:ext cx="28190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43" idx="2"/>
            <a:endCxn id="4" idx="0"/>
          </p:cNvCxnSpPr>
          <p:nvPr/>
        </p:nvCxnSpPr>
        <p:spPr>
          <a:xfrm rot="16200000" flipH="1">
            <a:off x="3045148" y="4926848"/>
            <a:ext cx="819638" cy="79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219933" y="5423297"/>
            <a:ext cx="395869" cy="368504"/>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 name="Oval 12"/>
          <p:cNvSpPr/>
          <p:nvPr/>
        </p:nvSpPr>
        <p:spPr>
          <a:xfrm>
            <a:off x="8308540" y="5500620"/>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4" name="Rounded Rectangle 13"/>
          <p:cNvSpPr/>
          <p:nvPr/>
        </p:nvSpPr>
        <p:spPr>
          <a:xfrm>
            <a:off x="6498718" y="5339310"/>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Leave House</a:t>
            </a:r>
            <a:endParaRPr lang="en-US" sz="1200" dirty="0">
              <a:solidFill>
                <a:srgbClr val="424456"/>
              </a:solidFill>
            </a:endParaRPr>
          </a:p>
        </p:txBody>
      </p:sp>
      <p:cxnSp>
        <p:nvCxnSpPr>
          <p:cNvPr id="15" name="Straight Arrow Connector 14"/>
          <p:cNvCxnSpPr>
            <a:stCxn id="14" idx="3"/>
            <a:endCxn id="12" idx="2"/>
          </p:cNvCxnSpPr>
          <p:nvPr/>
        </p:nvCxnSpPr>
        <p:spPr>
          <a:xfrm flipV="1">
            <a:off x="7964602" y="5607549"/>
            <a:ext cx="255332"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4" idx="1"/>
          </p:cNvCxnSpPr>
          <p:nvPr/>
        </p:nvCxnSpPr>
        <p:spPr>
          <a:xfrm>
            <a:off x="6216817" y="5607549"/>
            <a:ext cx="28190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3771016"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752108" y="4959958"/>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Eat Breakfast</a:t>
            </a:r>
            <a:endParaRPr lang="en-US" sz="1200" dirty="0">
              <a:solidFill>
                <a:srgbClr val="424456"/>
              </a:solidFill>
            </a:endParaRPr>
          </a:p>
        </p:txBody>
      </p:sp>
      <p:sp>
        <p:nvSpPr>
          <p:cNvPr id="31" name="Rounded Rectangle 30"/>
          <p:cNvSpPr/>
          <p:nvPr/>
        </p:nvSpPr>
        <p:spPr>
          <a:xfrm>
            <a:off x="4752108" y="5819109"/>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Read Paper</a:t>
            </a:r>
            <a:endParaRPr lang="en-US" sz="1200" dirty="0">
              <a:solidFill>
                <a:srgbClr val="424456"/>
              </a:solidFill>
            </a:endParaRPr>
          </a:p>
        </p:txBody>
      </p:sp>
      <p:cxnSp>
        <p:nvCxnSpPr>
          <p:cNvPr id="34" name="Straight Connector 33"/>
          <p:cNvCxnSpPr/>
          <p:nvPr/>
        </p:nvCxnSpPr>
        <p:spPr>
          <a:xfrm rot="5400000">
            <a:off x="5517625"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0" idx="1"/>
          </p:cNvCxnSpPr>
          <p:nvPr/>
        </p:nvCxnSpPr>
        <p:spPr>
          <a:xfrm>
            <a:off x="4498398" y="5229320"/>
            <a:ext cx="25371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31" idx="1"/>
          </p:cNvCxnSpPr>
          <p:nvPr/>
        </p:nvCxnSpPr>
        <p:spPr>
          <a:xfrm>
            <a:off x="4471383" y="6088471"/>
            <a:ext cx="280726"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992472" y="5230443"/>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992472" y="6089594"/>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Rounded Rectangle 21"/>
          <p:cNvSpPr/>
          <p:nvPr/>
        </p:nvSpPr>
        <p:spPr>
          <a:xfrm>
            <a:off x="860876" y="2685204"/>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Doze</a:t>
            </a:r>
            <a:endParaRPr lang="en-US" sz="1200" dirty="0">
              <a:solidFill>
                <a:srgbClr val="424456"/>
              </a:solidFill>
            </a:endParaRPr>
          </a:p>
        </p:txBody>
      </p:sp>
      <p:cxnSp>
        <p:nvCxnSpPr>
          <p:cNvPr id="23" name="Straight Arrow Connector 22"/>
          <p:cNvCxnSpPr>
            <a:stCxn id="22" idx="3"/>
            <a:endCxn id="24" idx="1"/>
          </p:cNvCxnSpPr>
          <p:nvPr/>
        </p:nvCxnSpPr>
        <p:spPr>
          <a:xfrm>
            <a:off x="2326760" y="2954566"/>
            <a:ext cx="39466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4" name="Diamond 23"/>
          <p:cNvSpPr/>
          <p:nvPr/>
        </p:nvSpPr>
        <p:spPr>
          <a:xfrm>
            <a:off x="2721421" y="2524710"/>
            <a:ext cx="1183983" cy="861958"/>
          </a:xfrm>
          <a:prstGeom prst="diamond">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rgbClr val="424456"/>
                </a:solidFill>
              </a:rPr>
              <a:t>Alarm gone off?</a:t>
            </a:r>
            <a:endParaRPr lang="en-US" sz="1100" dirty="0">
              <a:solidFill>
                <a:srgbClr val="424456"/>
              </a:solidFill>
            </a:endParaRPr>
          </a:p>
        </p:txBody>
      </p:sp>
      <p:sp>
        <p:nvSpPr>
          <p:cNvPr id="25" name="Oval 24"/>
          <p:cNvSpPr/>
          <p:nvPr/>
        </p:nvSpPr>
        <p:spPr>
          <a:xfrm>
            <a:off x="409835" y="2849067"/>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6" name="Straight Arrow Connector 25"/>
          <p:cNvCxnSpPr>
            <a:stCxn id="25" idx="6"/>
            <a:endCxn id="22" idx="1"/>
          </p:cNvCxnSpPr>
          <p:nvPr/>
        </p:nvCxnSpPr>
        <p:spPr>
          <a:xfrm flipV="1">
            <a:off x="635356" y="2954566"/>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2" name="Rounded Rectangle 31"/>
          <p:cNvSpPr/>
          <p:nvPr/>
        </p:nvSpPr>
        <p:spPr>
          <a:xfrm>
            <a:off x="6245007" y="26852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Dressed</a:t>
            </a:r>
            <a:endParaRPr lang="en-US" sz="1200" dirty="0">
              <a:solidFill>
                <a:srgbClr val="424456"/>
              </a:solidFill>
            </a:endParaRPr>
          </a:p>
        </p:txBody>
      </p:sp>
      <p:sp>
        <p:nvSpPr>
          <p:cNvPr id="39" name="TextBox 38"/>
          <p:cNvSpPr txBox="1"/>
          <p:nvPr/>
        </p:nvSpPr>
        <p:spPr>
          <a:xfrm>
            <a:off x="3736263" y="2555771"/>
            <a:ext cx="676562" cy="276999"/>
          </a:xfrm>
          <a:prstGeom prst="rect">
            <a:avLst/>
          </a:prstGeom>
          <a:noFill/>
        </p:spPr>
        <p:txBody>
          <a:bodyPr wrap="square" rtlCol="0">
            <a:spAutoFit/>
          </a:bodyPr>
          <a:lstStyle/>
          <a:p>
            <a:pPr algn="ctr"/>
            <a:r>
              <a:rPr lang="en-US" sz="1200" dirty="0" smtClean="0">
                <a:solidFill>
                  <a:srgbClr val="424456"/>
                </a:solidFill>
              </a:rPr>
              <a:t>[Yes]</a:t>
            </a:r>
            <a:endParaRPr lang="en-US" sz="1200" dirty="0">
              <a:solidFill>
                <a:srgbClr val="424456"/>
              </a:solidFill>
            </a:endParaRPr>
          </a:p>
        </p:txBody>
      </p:sp>
      <p:cxnSp>
        <p:nvCxnSpPr>
          <p:cNvPr id="40" name="Straight Arrow Connector 39"/>
          <p:cNvCxnSpPr/>
          <p:nvPr/>
        </p:nvCxnSpPr>
        <p:spPr>
          <a:xfrm>
            <a:off x="5963106" y="2956811"/>
            <a:ext cx="28190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41" name="Elbow Connector 40"/>
          <p:cNvCxnSpPr>
            <a:stCxn id="24" idx="2"/>
            <a:endCxn id="22" idx="2"/>
          </p:cNvCxnSpPr>
          <p:nvPr/>
        </p:nvCxnSpPr>
        <p:spPr>
          <a:xfrm rot="5400000" flipH="1">
            <a:off x="2372245" y="2445501"/>
            <a:ext cx="162740" cy="1719594"/>
          </a:xfrm>
          <a:prstGeom prst="bentConnector3">
            <a:avLst>
              <a:gd name="adj1" fmla="val -181708"/>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3313412" y="3386668"/>
            <a:ext cx="676562" cy="276999"/>
          </a:xfrm>
          <a:prstGeom prst="rect">
            <a:avLst/>
          </a:prstGeom>
          <a:noFill/>
        </p:spPr>
        <p:txBody>
          <a:bodyPr wrap="square" rtlCol="0">
            <a:spAutoFit/>
          </a:bodyPr>
          <a:lstStyle/>
          <a:p>
            <a:pPr algn="ctr"/>
            <a:r>
              <a:rPr lang="en-US" sz="1200" dirty="0" smtClean="0">
                <a:solidFill>
                  <a:srgbClr val="424456"/>
                </a:solidFill>
              </a:rPr>
              <a:t>[No]</a:t>
            </a:r>
            <a:endParaRPr lang="en-US" sz="1200" dirty="0">
              <a:solidFill>
                <a:srgbClr val="424456"/>
              </a:solidFill>
            </a:endParaRPr>
          </a:p>
        </p:txBody>
      </p:sp>
      <p:sp>
        <p:nvSpPr>
          <p:cNvPr id="43" name="Rounded Rectangle 42"/>
          <p:cNvSpPr/>
          <p:nvPr/>
        </p:nvSpPr>
        <p:spPr>
          <a:xfrm>
            <a:off x="2721628" y="39787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Go Downstairs</a:t>
            </a:r>
            <a:endParaRPr lang="en-US" sz="1200" dirty="0">
              <a:solidFill>
                <a:srgbClr val="424456"/>
              </a:solidFill>
            </a:endParaRPr>
          </a:p>
        </p:txBody>
      </p:sp>
      <p:cxnSp>
        <p:nvCxnSpPr>
          <p:cNvPr id="46" name="Shape 45"/>
          <p:cNvCxnSpPr>
            <a:stCxn id="32" idx="2"/>
            <a:endCxn id="43" idx="3"/>
          </p:cNvCxnSpPr>
          <p:nvPr/>
        </p:nvCxnSpPr>
        <p:spPr>
          <a:xfrm rot="5400000">
            <a:off x="5070662" y="2340778"/>
            <a:ext cx="1024138" cy="2790437"/>
          </a:xfrm>
          <a:prstGeom prst="bentConnector2">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9" name="Rounded Rectangle 48"/>
          <p:cNvSpPr/>
          <p:nvPr/>
        </p:nvSpPr>
        <p:spPr>
          <a:xfrm>
            <a:off x="4498398" y="2687449"/>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Up</a:t>
            </a:r>
            <a:endParaRPr lang="en-US" sz="1200" dirty="0">
              <a:solidFill>
                <a:srgbClr val="424456"/>
              </a:solidFill>
            </a:endParaRPr>
          </a:p>
        </p:txBody>
      </p:sp>
      <p:cxnSp>
        <p:nvCxnSpPr>
          <p:cNvPr id="53" name="Straight Arrow Connector 52"/>
          <p:cNvCxnSpPr>
            <a:endCxn id="49" idx="1"/>
          </p:cNvCxnSpPr>
          <p:nvPr/>
        </p:nvCxnSpPr>
        <p:spPr>
          <a:xfrm>
            <a:off x="3906406" y="2952978"/>
            <a:ext cx="591992" cy="383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 name="Rectangle 32"/>
          <p:cNvSpPr/>
          <p:nvPr/>
        </p:nvSpPr>
        <p:spPr>
          <a:xfrm>
            <a:off x="304800" y="1905000"/>
            <a:ext cx="8534400" cy="2819400"/>
          </a:xfrm>
          <a:prstGeom prst="rect">
            <a:avLst/>
          </a:prstGeom>
          <a:noFill/>
          <a:ln w="19050">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304800" y="4724400"/>
            <a:ext cx="8534400" cy="1905000"/>
          </a:xfrm>
          <a:prstGeom prst="rect">
            <a:avLst/>
          </a:prstGeom>
          <a:noFill/>
          <a:ln w="19050">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838200"/>
            <a:ext cx="8229600" cy="1066800"/>
          </a:xfrm>
        </p:spPr>
        <p:txBody>
          <a:bodyPr/>
          <a:lstStyle/>
          <a:p>
            <a:r>
              <a:rPr lang="en-US" dirty="0" smtClean="0"/>
              <a:t>Adding </a:t>
            </a:r>
            <a:r>
              <a:rPr lang="en-US" dirty="0" err="1" smtClean="0"/>
              <a:t>Swimlanes</a:t>
            </a:r>
            <a:endParaRPr lang="en-US" dirty="0"/>
          </a:p>
        </p:txBody>
      </p:sp>
      <p:sp>
        <p:nvSpPr>
          <p:cNvPr id="4" name="Rounded Rectangle 3"/>
          <p:cNvSpPr/>
          <p:nvPr/>
        </p:nvSpPr>
        <p:spPr>
          <a:xfrm>
            <a:off x="2722423" y="5337065"/>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Make Breakfast</a:t>
            </a:r>
            <a:endParaRPr lang="en-US" sz="1200" dirty="0">
              <a:solidFill>
                <a:srgbClr val="424456"/>
              </a:solidFill>
            </a:endParaRPr>
          </a:p>
        </p:txBody>
      </p:sp>
      <p:cxnSp>
        <p:nvCxnSpPr>
          <p:cNvPr id="6" name="Straight Arrow Connector 5"/>
          <p:cNvCxnSpPr>
            <a:stCxn id="4" idx="3"/>
          </p:cNvCxnSpPr>
          <p:nvPr/>
        </p:nvCxnSpPr>
        <p:spPr>
          <a:xfrm>
            <a:off x="4188307" y="5606427"/>
            <a:ext cx="28190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43" idx="2"/>
            <a:endCxn id="4" idx="0"/>
          </p:cNvCxnSpPr>
          <p:nvPr/>
        </p:nvCxnSpPr>
        <p:spPr>
          <a:xfrm rot="16200000" flipH="1">
            <a:off x="3045148" y="4926848"/>
            <a:ext cx="819638" cy="79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8219933" y="5423297"/>
            <a:ext cx="395869" cy="368504"/>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3" name="Oval 12"/>
          <p:cNvSpPr/>
          <p:nvPr/>
        </p:nvSpPr>
        <p:spPr>
          <a:xfrm>
            <a:off x="8308540" y="5500620"/>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14" name="Rounded Rectangle 13"/>
          <p:cNvSpPr/>
          <p:nvPr/>
        </p:nvSpPr>
        <p:spPr>
          <a:xfrm>
            <a:off x="6498718" y="5339310"/>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Leave House</a:t>
            </a:r>
            <a:endParaRPr lang="en-US" sz="1200" dirty="0">
              <a:solidFill>
                <a:srgbClr val="424456"/>
              </a:solidFill>
            </a:endParaRPr>
          </a:p>
        </p:txBody>
      </p:sp>
      <p:cxnSp>
        <p:nvCxnSpPr>
          <p:cNvPr id="15" name="Straight Arrow Connector 14"/>
          <p:cNvCxnSpPr>
            <a:stCxn id="14" idx="3"/>
            <a:endCxn id="12" idx="2"/>
          </p:cNvCxnSpPr>
          <p:nvPr/>
        </p:nvCxnSpPr>
        <p:spPr>
          <a:xfrm flipV="1">
            <a:off x="7964602" y="5607549"/>
            <a:ext cx="255332"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4" idx="1"/>
          </p:cNvCxnSpPr>
          <p:nvPr/>
        </p:nvCxnSpPr>
        <p:spPr>
          <a:xfrm>
            <a:off x="6216817" y="5607549"/>
            <a:ext cx="28190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3771016"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752108" y="4959958"/>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Eat Breakfast</a:t>
            </a:r>
            <a:endParaRPr lang="en-US" sz="1200" dirty="0">
              <a:solidFill>
                <a:srgbClr val="424456"/>
              </a:solidFill>
            </a:endParaRPr>
          </a:p>
        </p:txBody>
      </p:sp>
      <p:sp>
        <p:nvSpPr>
          <p:cNvPr id="31" name="Rounded Rectangle 30"/>
          <p:cNvSpPr/>
          <p:nvPr/>
        </p:nvSpPr>
        <p:spPr>
          <a:xfrm>
            <a:off x="4752108" y="5819109"/>
            <a:ext cx="1240363"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Read Paper</a:t>
            </a:r>
            <a:endParaRPr lang="en-US" sz="1200" dirty="0">
              <a:solidFill>
                <a:srgbClr val="424456"/>
              </a:solidFill>
            </a:endParaRPr>
          </a:p>
        </p:txBody>
      </p:sp>
      <p:cxnSp>
        <p:nvCxnSpPr>
          <p:cNvPr id="34" name="Straight Connector 33"/>
          <p:cNvCxnSpPr/>
          <p:nvPr/>
        </p:nvCxnSpPr>
        <p:spPr>
          <a:xfrm rot="5400000">
            <a:off x="5517625" y="5656905"/>
            <a:ext cx="1399559" cy="117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0" idx="1"/>
          </p:cNvCxnSpPr>
          <p:nvPr/>
        </p:nvCxnSpPr>
        <p:spPr>
          <a:xfrm>
            <a:off x="4498398" y="5229320"/>
            <a:ext cx="25371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31" idx="1"/>
          </p:cNvCxnSpPr>
          <p:nvPr/>
        </p:nvCxnSpPr>
        <p:spPr>
          <a:xfrm>
            <a:off x="4471383" y="6088471"/>
            <a:ext cx="280726"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992472" y="5230443"/>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992472" y="6089594"/>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2" name="Rounded Rectangle 21"/>
          <p:cNvSpPr/>
          <p:nvPr/>
        </p:nvSpPr>
        <p:spPr>
          <a:xfrm>
            <a:off x="860876" y="2685204"/>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Doze</a:t>
            </a:r>
            <a:endParaRPr lang="en-US" sz="1200" dirty="0">
              <a:solidFill>
                <a:srgbClr val="424456"/>
              </a:solidFill>
            </a:endParaRPr>
          </a:p>
        </p:txBody>
      </p:sp>
      <p:cxnSp>
        <p:nvCxnSpPr>
          <p:cNvPr id="23" name="Straight Arrow Connector 22"/>
          <p:cNvCxnSpPr>
            <a:stCxn id="22" idx="3"/>
            <a:endCxn id="24" idx="1"/>
          </p:cNvCxnSpPr>
          <p:nvPr/>
        </p:nvCxnSpPr>
        <p:spPr>
          <a:xfrm>
            <a:off x="2326760" y="2954566"/>
            <a:ext cx="394661" cy="112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24" name="Diamond 23"/>
          <p:cNvSpPr/>
          <p:nvPr/>
        </p:nvSpPr>
        <p:spPr>
          <a:xfrm>
            <a:off x="2721421" y="2524710"/>
            <a:ext cx="1183983" cy="861958"/>
          </a:xfrm>
          <a:prstGeom prst="diamond">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rgbClr val="424456"/>
                </a:solidFill>
              </a:rPr>
              <a:t>Alarm gone off?</a:t>
            </a:r>
            <a:endParaRPr lang="en-US" sz="1100" dirty="0">
              <a:solidFill>
                <a:srgbClr val="424456"/>
              </a:solidFill>
            </a:endParaRPr>
          </a:p>
        </p:txBody>
      </p:sp>
      <p:sp>
        <p:nvSpPr>
          <p:cNvPr id="25" name="Oval 24"/>
          <p:cNvSpPr/>
          <p:nvPr/>
        </p:nvSpPr>
        <p:spPr>
          <a:xfrm>
            <a:off x="409835" y="2849067"/>
            <a:ext cx="225521" cy="215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cxnSp>
        <p:nvCxnSpPr>
          <p:cNvPr id="26" name="Straight Arrow Connector 25"/>
          <p:cNvCxnSpPr>
            <a:stCxn id="25" idx="6"/>
            <a:endCxn id="22" idx="1"/>
          </p:cNvCxnSpPr>
          <p:nvPr/>
        </p:nvCxnSpPr>
        <p:spPr>
          <a:xfrm flipV="1">
            <a:off x="635356" y="2954566"/>
            <a:ext cx="225521" cy="2245"/>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3736263" y="2555771"/>
            <a:ext cx="676562" cy="276999"/>
          </a:xfrm>
          <a:prstGeom prst="rect">
            <a:avLst/>
          </a:prstGeom>
          <a:noFill/>
        </p:spPr>
        <p:txBody>
          <a:bodyPr wrap="square" rtlCol="0">
            <a:spAutoFit/>
          </a:bodyPr>
          <a:lstStyle/>
          <a:p>
            <a:pPr algn="ctr"/>
            <a:r>
              <a:rPr lang="en-US" sz="1200" dirty="0" smtClean="0">
                <a:solidFill>
                  <a:srgbClr val="424456"/>
                </a:solidFill>
              </a:rPr>
              <a:t>[Yes]</a:t>
            </a:r>
            <a:endParaRPr lang="en-US" sz="1200" dirty="0">
              <a:solidFill>
                <a:srgbClr val="424456"/>
              </a:solidFill>
            </a:endParaRPr>
          </a:p>
        </p:txBody>
      </p:sp>
      <p:cxnSp>
        <p:nvCxnSpPr>
          <p:cNvPr id="41" name="Elbow Connector 40"/>
          <p:cNvCxnSpPr>
            <a:stCxn id="24" idx="2"/>
            <a:endCxn id="22" idx="2"/>
          </p:cNvCxnSpPr>
          <p:nvPr/>
        </p:nvCxnSpPr>
        <p:spPr>
          <a:xfrm rot="5400000" flipH="1">
            <a:off x="2372245" y="2445501"/>
            <a:ext cx="162740" cy="1719594"/>
          </a:xfrm>
          <a:prstGeom prst="bentConnector3">
            <a:avLst>
              <a:gd name="adj1" fmla="val -181708"/>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3313412" y="3386668"/>
            <a:ext cx="676562" cy="276999"/>
          </a:xfrm>
          <a:prstGeom prst="rect">
            <a:avLst/>
          </a:prstGeom>
          <a:noFill/>
        </p:spPr>
        <p:txBody>
          <a:bodyPr wrap="square" rtlCol="0">
            <a:spAutoFit/>
          </a:bodyPr>
          <a:lstStyle/>
          <a:p>
            <a:pPr algn="ctr"/>
            <a:r>
              <a:rPr lang="en-US" sz="1200" dirty="0" smtClean="0">
                <a:solidFill>
                  <a:srgbClr val="424456"/>
                </a:solidFill>
              </a:rPr>
              <a:t>[No]</a:t>
            </a:r>
            <a:endParaRPr lang="en-US" sz="1200" dirty="0">
              <a:solidFill>
                <a:srgbClr val="424456"/>
              </a:solidFill>
            </a:endParaRPr>
          </a:p>
        </p:txBody>
      </p:sp>
      <p:sp>
        <p:nvSpPr>
          <p:cNvPr id="43" name="Rounded Rectangle 42"/>
          <p:cNvSpPr/>
          <p:nvPr/>
        </p:nvSpPr>
        <p:spPr>
          <a:xfrm>
            <a:off x="2721628" y="39787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Go Downstairs</a:t>
            </a:r>
            <a:endParaRPr lang="en-US" sz="1200" dirty="0">
              <a:solidFill>
                <a:srgbClr val="424456"/>
              </a:solidFill>
            </a:endParaRPr>
          </a:p>
        </p:txBody>
      </p:sp>
      <p:sp>
        <p:nvSpPr>
          <p:cNvPr id="45" name="TextBox 44"/>
          <p:cNvSpPr txBox="1"/>
          <p:nvPr/>
        </p:nvSpPr>
        <p:spPr>
          <a:xfrm>
            <a:off x="7283635" y="3578593"/>
            <a:ext cx="1361934" cy="400110"/>
          </a:xfrm>
          <a:prstGeom prst="rect">
            <a:avLst/>
          </a:prstGeom>
          <a:noFill/>
        </p:spPr>
        <p:txBody>
          <a:bodyPr wrap="square" rtlCol="0">
            <a:spAutoFit/>
          </a:bodyPr>
          <a:lstStyle/>
          <a:p>
            <a:pPr algn="ctr"/>
            <a:r>
              <a:rPr lang="en-US" sz="2000" dirty="0" smtClean="0">
                <a:solidFill>
                  <a:srgbClr val="424456"/>
                </a:solidFill>
              </a:rPr>
              <a:t>Upstairs</a:t>
            </a:r>
            <a:endParaRPr lang="en-US" sz="2000" dirty="0">
              <a:solidFill>
                <a:srgbClr val="424456"/>
              </a:solidFill>
            </a:endParaRPr>
          </a:p>
        </p:txBody>
      </p:sp>
      <p:sp>
        <p:nvSpPr>
          <p:cNvPr id="47" name="TextBox 46"/>
          <p:cNvSpPr txBox="1"/>
          <p:nvPr/>
        </p:nvSpPr>
        <p:spPr>
          <a:xfrm>
            <a:off x="635356" y="5391691"/>
            <a:ext cx="1498244" cy="400110"/>
          </a:xfrm>
          <a:prstGeom prst="rect">
            <a:avLst/>
          </a:prstGeom>
          <a:noFill/>
        </p:spPr>
        <p:txBody>
          <a:bodyPr wrap="square" rtlCol="0">
            <a:spAutoFit/>
          </a:bodyPr>
          <a:lstStyle/>
          <a:p>
            <a:pPr algn="ctr"/>
            <a:r>
              <a:rPr lang="en-US" sz="2000" dirty="0" smtClean="0">
                <a:solidFill>
                  <a:srgbClr val="424456"/>
                </a:solidFill>
              </a:rPr>
              <a:t>Downstairs</a:t>
            </a:r>
            <a:endParaRPr lang="en-US" sz="2000" dirty="0">
              <a:solidFill>
                <a:srgbClr val="424456"/>
              </a:solidFill>
            </a:endParaRPr>
          </a:p>
        </p:txBody>
      </p:sp>
      <p:sp>
        <p:nvSpPr>
          <p:cNvPr id="48" name="Rounded Rectangle 47"/>
          <p:cNvSpPr/>
          <p:nvPr/>
        </p:nvSpPr>
        <p:spPr>
          <a:xfrm>
            <a:off x="6245007" y="2685203"/>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Dressed</a:t>
            </a:r>
            <a:endParaRPr lang="en-US" sz="1200" dirty="0">
              <a:solidFill>
                <a:srgbClr val="424456"/>
              </a:solidFill>
            </a:endParaRPr>
          </a:p>
        </p:txBody>
      </p:sp>
      <p:cxnSp>
        <p:nvCxnSpPr>
          <p:cNvPr id="50" name="Straight Arrow Connector 49"/>
          <p:cNvCxnSpPr/>
          <p:nvPr/>
        </p:nvCxnSpPr>
        <p:spPr>
          <a:xfrm>
            <a:off x="5963106" y="2956811"/>
            <a:ext cx="281901" cy="1588"/>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cxnSp>
        <p:nvCxnSpPr>
          <p:cNvPr id="51" name="Shape 50"/>
          <p:cNvCxnSpPr>
            <a:stCxn id="48" idx="2"/>
          </p:cNvCxnSpPr>
          <p:nvPr/>
        </p:nvCxnSpPr>
        <p:spPr>
          <a:xfrm rot="5400000">
            <a:off x="5070662" y="2340778"/>
            <a:ext cx="1024138" cy="2790437"/>
          </a:xfrm>
          <a:prstGeom prst="bentConnector2">
            <a:avLst/>
          </a:prstGeom>
          <a:ln>
            <a:tailEnd type="triangle" w="lg" len="med"/>
          </a:ln>
        </p:spPr>
        <p:style>
          <a:lnRef idx="2">
            <a:schemeClr val="accent1"/>
          </a:lnRef>
          <a:fillRef idx="0">
            <a:schemeClr val="accent1"/>
          </a:fillRef>
          <a:effectRef idx="1">
            <a:schemeClr val="accent1"/>
          </a:effectRef>
          <a:fontRef idx="minor">
            <a:schemeClr val="tx1"/>
          </a:fontRef>
        </p:style>
      </p:cxnSp>
      <p:sp>
        <p:nvSpPr>
          <p:cNvPr id="52" name="Rounded Rectangle 51"/>
          <p:cNvSpPr/>
          <p:nvPr/>
        </p:nvSpPr>
        <p:spPr>
          <a:xfrm>
            <a:off x="4498398" y="2687449"/>
            <a:ext cx="1465884" cy="538724"/>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424456"/>
                </a:solidFill>
              </a:rPr>
              <a:t>Get Up</a:t>
            </a:r>
            <a:endParaRPr lang="en-US" sz="1200" dirty="0">
              <a:solidFill>
                <a:srgbClr val="424456"/>
              </a:solidFill>
            </a:endParaRPr>
          </a:p>
        </p:txBody>
      </p:sp>
      <p:cxnSp>
        <p:nvCxnSpPr>
          <p:cNvPr id="53" name="Straight Arrow Connector 52"/>
          <p:cNvCxnSpPr>
            <a:endCxn id="52" idx="1"/>
          </p:cNvCxnSpPr>
          <p:nvPr/>
        </p:nvCxnSpPr>
        <p:spPr>
          <a:xfrm>
            <a:off x="3906406" y="2952978"/>
            <a:ext cx="591992" cy="3833"/>
          </a:xfrm>
          <a:prstGeom prst="straightConnector1">
            <a:avLst/>
          </a:prstGeom>
          <a:ln>
            <a:tailEnd type="triangle" w="lg"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lnSpcReduction="10000"/>
          </a:bodyPr>
          <a:lstStyle/>
          <a:p>
            <a:r>
              <a:rPr lang="en-US" dirty="0" smtClean="0"/>
              <a:t>Definitions of Modeling</a:t>
            </a:r>
          </a:p>
          <a:p>
            <a:endParaRPr lang="en-US" dirty="0" smtClean="0"/>
          </a:p>
          <a:p>
            <a:r>
              <a:rPr lang="en-US" dirty="0" smtClean="0"/>
              <a:t>UML Use Case Diagrams (recap)</a:t>
            </a:r>
          </a:p>
          <a:p>
            <a:endParaRPr lang="en-US" dirty="0" smtClean="0"/>
          </a:p>
          <a:p>
            <a:r>
              <a:rPr lang="en-US" dirty="0" smtClean="0"/>
              <a:t>A Modeling Problem</a:t>
            </a:r>
          </a:p>
          <a:p>
            <a:endParaRPr lang="en-US" dirty="0" smtClean="0"/>
          </a:p>
          <a:p>
            <a:r>
              <a:rPr lang="en-US" dirty="0" smtClean="0"/>
              <a:t>UML Activity Models</a:t>
            </a:r>
          </a:p>
          <a:p>
            <a:pPr lvl="1"/>
            <a:r>
              <a:rPr lang="en-US" dirty="0" smtClean="0"/>
              <a:t>What are they?</a:t>
            </a:r>
          </a:p>
          <a:p>
            <a:pPr lvl="1"/>
            <a:r>
              <a:rPr lang="en-US" dirty="0" smtClean="0"/>
              <a:t>How do you create them?</a:t>
            </a:r>
          </a:p>
          <a:p>
            <a:pPr lvl="1"/>
            <a:r>
              <a:rPr lang="en-US" dirty="0" smtClean="0"/>
              <a:t>When do you use them?</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t>
            </a:r>
            <a:r>
              <a:rPr lang="en-US" dirty="0" err="1" smtClean="0"/>
              <a:t>Swimlanes</a:t>
            </a:r>
            <a:endParaRPr lang="en-US" dirty="0"/>
          </a:p>
        </p:txBody>
      </p:sp>
      <p:sp>
        <p:nvSpPr>
          <p:cNvPr id="17" name="Content Placeholder 2"/>
          <p:cNvSpPr txBox="1">
            <a:spLocks/>
          </p:cNvSpPr>
          <p:nvPr/>
        </p:nvSpPr>
        <p:spPr>
          <a:xfrm>
            <a:off x="457199" y="2209800"/>
            <a:ext cx="8229601" cy="4267200"/>
          </a:xfrm>
          <a:prstGeom prst="rect">
            <a:avLst/>
          </a:prstGeom>
        </p:spPr>
        <p:txBody>
          <a:bodyPr vert="horz">
            <a:normAutofit/>
          </a:bodyPr>
          <a:lstStyle/>
          <a:p>
            <a:pPr marL="365760" indent="-256032" defTabSz="914400">
              <a:spcBef>
                <a:spcPts val="300"/>
              </a:spcBef>
              <a:buClr>
                <a:srgbClr val="A04DA3"/>
              </a:buClr>
              <a:buFont typeface="Georgia"/>
              <a:buChar char="•"/>
            </a:pPr>
            <a:r>
              <a:rPr lang="en-US" sz="2400" dirty="0" err="1" smtClean="0"/>
              <a:t>Swimlanes</a:t>
            </a:r>
            <a:r>
              <a:rPr lang="en-US" sz="2400" dirty="0" smtClean="0"/>
              <a:t> partition a diagram</a:t>
            </a:r>
            <a:endParaRPr lang="en-US" sz="2400" dirty="0" smtClean="0">
              <a:solidFill>
                <a:prstClr val="black"/>
              </a:solidFill>
            </a:endParaRPr>
          </a:p>
          <a:p>
            <a:pPr marL="658368" lvl="1" indent="-246888" defTabSz="914400">
              <a:spcBef>
                <a:spcPts val="300"/>
              </a:spcBef>
              <a:buClr>
                <a:srgbClr val="438086"/>
              </a:buClr>
              <a:buFont typeface="Georgia"/>
              <a:buChar char="▫"/>
            </a:pPr>
            <a:r>
              <a:rPr lang="en-US" sz="2400" dirty="0" smtClean="0">
                <a:solidFill>
                  <a:srgbClr val="438086"/>
                </a:solidFill>
              </a:rPr>
              <a:t>Used to show different logical areas</a:t>
            </a:r>
          </a:p>
          <a:p>
            <a:pPr marL="365760" indent="-256032" defTabSz="914400">
              <a:spcBef>
                <a:spcPts val="300"/>
              </a:spcBef>
              <a:buClr>
                <a:srgbClr val="A04DA3"/>
              </a:buClr>
              <a:buFont typeface="Georgia"/>
              <a:buChar char="•"/>
            </a:pPr>
            <a:endParaRPr lang="en-US" sz="2400" dirty="0" smtClean="0"/>
          </a:p>
          <a:p>
            <a:pPr marL="365760" indent="-256032" defTabSz="914400">
              <a:spcBef>
                <a:spcPts val="300"/>
              </a:spcBef>
              <a:buClr>
                <a:srgbClr val="A04DA3"/>
              </a:buClr>
              <a:buFont typeface="Georgia"/>
              <a:buChar char="•"/>
            </a:pPr>
            <a:r>
              <a:rPr lang="en-US" sz="2400" dirty="0" smtClean="0"/>
              <a:t>Diagrams can often be partitioned in different ways</a:t>
            </a:r>
            <a:endParaRPr lang="en-US" sz="2400" dirty="0" smtClean="0">
              <a:solidFill>
                <a:prstClr val="black"/>
              </a:solidFill>
            </a:endParaRPr>
          </a:p>
          <a:p>
            <a:pPr marL="658368" lvl="1" indent="-246888" defTabSz="914400">
              <a:spcBef>
                <a:spcPts val="300"/>
              </a:spcBef>
              <a:buClr>
                <a:srgbClr val="438086"/>
              </a:buClr>
              <a:buFont typeface="Georgia"/>
              <a:buChar char="▫"/>
            </a:pPr>
            <a:r>
              <a:rPr lang="en-US" sz="2400" dirty="0" smtClean="0">
                <a:solidFill>
                  <a:srgbClr val="438086"/>
                </a:solidFill>
              </a:rPr>
              <a:t>According to a Phase</a:t>
            </a:r>
          </a:p>
          <a:p>
            <a:pPr marL="658368" lvl="1" indent="-246888" defTabSz="914400">
              <a:spcBef>
                <a:spcPts val="300"/>
              </a:spcBef>
              <a:buClr>
                <a:srgbClr val="438086"/>
              </a:buClr>
              <a:buFont typeface="Georgia"/>
              <a:buChar char="▫"/>
            </a:pPr>
            <a:r>
              <a:rPr lang="en-US" sz="2400" dirty="0" smtClean="0">
                <a:solidFill>
                  <a:srgbClr val="438086"/>
                </a:solidFill>
              </a:rPr>
              <a:t>According to the Actor</a:t>
            </a:r>
          </a:p>
          <a:p>
            <a:pPr marL="658368" lvl="1" indent="-246888" defTabSz="914400">
              <a:spcBef>
                <a:spcPts val="300"/>
              </a:spcBef>
              <a:buClr>
                <a:srgbClr val="438086"/>
              </a:buClr>
              <a:buFont typeface="Georgia"/>
              <a:buChar char="▫"/>
            </a:pPr>
            <a:r>
              <a:rPr lang="en-US" sz="2400" dirty="0" smtClean="0">
                <a:solidFill>
                  <a:srgbClr val="438086"/>
                </a:solidFill>
              </a:rPr>
              <a:t>According to Department</a:t>
            </a:r>
          </a:p>
          <a:p>
            <a:pPr marL="658368" lvl="1" indent="-246888" defTabSz="914400">
              <a:spcBef>
                <a:spcPts val="300"/>
              </a:spcBef>
              <a:buClr>
                <a:srgbClr val="438086"/>
              </a:buClr>
              <a:buFont typeface="Georgia"/>
              <a:buChar char="▫"/>
            </a:pPr>
            <a:endParaRPr lang="en-US" sz="2400" dirty="0" smtClean="0">
              <a:solidFill>
                <a:srgbClr val="438086"/>
              </a:solidFill>
            </a:endParaRPr>
          </a:p>
          <a:p>
            <a:pPr marL="365760" indent="-256032" defTabSz="914400">
              <a:spcBef>
                <a:spcPts val="300"/>
              </a:spcBef>
              <a:buClr>
                <a:srgbClr val="A04DA3"/>
              </a:buClr>
              <a:buFont typeface="Georgia"/>
              <a:buChar char="•"/>
            </a:pPr>
            <a:r>
              <a:rPr lang="en-US" sz="2400" dirty="0" smtClean="0"/>
              <a:t>There is no </a:t>
            </a:r>
            <a:r>
              <a:rPr lang="en-US" sz="2400" i="1" dirty="0" smtClean="0"/>
              <a:t>right </a:t>
            </a:r>
            <a:r>
              <a:rPr lang="en-US" sz="2400" dirty="0" smtClean="0"/>
              <a:t>way</a:t>
            </a:r>
            <a:endParaRPr lang="en-US" sz="2400" dirty="0" smtClean="0">
              <a:solidFill>
                <a:prstClr val="black"/>
              </a:solidFill>
            </a:endParaRPr>
          </a:p>
          <a:p>
            <a:pPr marL="658368" lvl="1" indent="-246888" defTabSz="914400">
              <a:spcBef>
                <a:spcPts val="300"/>
              </a:spcBef>
              <a:buClr>
                <a:srgbClr val="438086"/>
              </a:buClr>
              <a:buFont typeface="Georgia"/>
              <a:buChar char="▫"/>
            </a:pPr>
            <a:r>
              <a:rPr lang="en-US" sz="2400" dirty="0" smtClean="0">
                <a:solidFill>
                  <a:srgbClr val="438086"/>
                </a:solidFill>
              </a:rPr>
              <a:t>Partition in whatever is the most </a:t>
            </a:r>
            <a:r>
              <a:rPr lang="en-US" sz="2400" i="1" dirty="0" smtClean="0">
                <a:solidFill>
                  <a:srgbClr val="438086"/>
                </a:solidFill>
              </a:rPr>
              <a:t>useful </a:t>
            </a:r>
            <a:r>
              <a:rPr lang="en-US" sz="2400" dirty="0" smtClean="0">
                <a:solidFill>
                  <a:srgbClr val="438086"/>
                </a:solidFill>
              </a:rPr>
              <a:t>way</a:t>
            </a:r>
          </a:p>
          <a:p>
            <a:pPr marL="201168" indent="-246888" defTabSz="914400">
              <a:spcBef>
                <a:spcPts val="300"/>
              </a:spcBef>
              <a:buClr>
                <a:srgbClr val="438086"/>
              </a:buClr>
            </a:pPr>
            <a:endParaRPr lang="en-US" sz="2400" dirty="0" smtClean="0">
              <a:solidFill>
                <a:srgbClr val="438086"/>
              </a:solidFill>
            </a:endParaRPr>
          </a:p>
          <a:p>
            <a:pPr marL="201168" indent="-246888" defTabSz="914400">
              <a:spcBef>
                <a:spcPts val="300"/>
              </a:spcBef>
              <a:buClr>
                <a:srgbClr val="438086"/>
              </a:buClr>
              <a:buFont typeface="Georgia"/>
              <a:buChar char="▫"/>
            </a:pPr>
            <a:endParaRPr lang="en-US" sz="2400" dirty="0" smtClean="0">
              <a:solidFill>
                <a:srgbClr val="438086"/>
              </a:solidFill>
            </a:endParaRPr>
          </a:p>
          <a:p>
            <a:pPr marL="201168" indent="-246888" defTabSz="914400">
              <a:spcBef>
                <a:spcPts val="300"/>
              </a:spcBef>
              <a:buClr>
                <a:srgbClr val="438086"/>
              </a:buClr>
            </a:pPr>
            <a:endParaRPr lang="en-US" sz="2400" dirty="0" smtClean="0">
              <a:solidFill>
                <a:srgbClr val="438086"/>
              </a:solidFill>
            </a:endParaRPr>
          </a:p>
          <a:p>
            <a:pPr marL="658368" lvl="1" indent="-246888" defTabSz="914400">
              <a:spcBef>
                <a:spcPts val="300"/>
              </a:spcBef>
              <a:buClr>
                <a:srgbClr val="438086"/>
              </a:buClr>
            </a:pPr>
            <a:endParaRPr lang="en-US" sz="2400" dirty="0" smtClean="0">
              <a:solidFill>
                <a:srgbClr val="438086"/>
              </a:solidFill>
            </a:endParaRPr>
          </a:p>
          <a:p>
            <a:pPr marL="822960" lvl="1" indent="-256032" defTabSz="914400">
              <a:spcBef>
                <a:spcPts val="300"/>
              </a:spcBef>
              <a:buClr>
                <a:schemeClr val="accent3"/>
              </a:buClr>
              <a:buFont typeface="Georgia"/>
              <a:buChar char="•"/>
            </a:pPr>
            <a:endParaRPr kumimoji="0" lang="en-US" sz="2400" b="0" i="0" u="none" strike="noStrike" kern="1200" cap="none" spc="0" normalizeH="0" baseline="0" noProof="0" dirty="0" smtClean="0">
              <a:ln>
                <a:noFill/>
              </a:ln>
              <a:solidFill>
                <a:schemeClr val="accent2"/>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endParaRPr kumimoji="0" lang="en-US" sz="2600" b="0" i="0" u="none" strike="noStrike" kern="1200" cap="none" spc="0" normalizeH="0" baseline="0" noProof="0" dirty="0">
              <a:ln>
                <a:noFill/>
              </a:ln>
              <a:solidFill>
                <a:schemeClr val="accent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Activity Diagrams?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Activity Diagrams?</a:t>
            </a:r>
            <a:endParaRPr lang="en-US" dirty="0"/>
          </a:p>
        </p:txBody>
      </p:sp>
      <p:sp>
        <p:nvSpPr>
          <p:cNvPr id="4" name="Content Placeholder 2"/>
          <p:cNvSpPr>
            <a:spLocks noGrp="1"/>
          </p:cNvSpPr>
          <p:nvPr>
            <p:ph idx="1"/>
          </p:nvPr>
        </p:nvSpPr>
        <p:spPr>
          <a:xfrm>
            <a:off x="457200" y="2209800"/>
            <a:ext cx="8458200" cy="4248912"/>
          </a:xfrm>
        </p:spPr>
        <p:txBody>
          <a:bodyPr>
            <a:normAutofit/>
          </a:bodyPr>
          <a:lstStyle/>
          <a:p>
            <a:r>
              <a:rPr lang="en-US" dirty="0" smtClean="0"/>
              <a:t>When analysing a use case</a:t>
            </a:r>
          </a:p>
          <a:p>
            <a:pPr lvl="1"/>
            <a:r>
              <a:rPr lang="en-US" i="1" dirty="0" smtClean="0"/>
              <a:t>What </a:t>
            </a:r>
            <a:r>
              <a:rPr lang="en-US" dirty="0" smtClean="0"/>
              <a:t>actions are there and </a:t>
            </a:r>
            <a:r>
              <a:rPr lang="en-US" i="1" dirty="0" smtClean="0"/>
              <a:t>when </a:t>
            </a:r>
            <a:r>
              <a:rPr lang="en-US" dirty="0" smtClean="0"/>
              <a:t>do they happen?</a:t>
            </a:r>
          </a:p>
          <a:p>
            <a:pPr lvl="1"/>
            <a:r>
              <a:rPr lang="en-US" dirty="0" smtClean="0"/>
              <a:t>This is sometimes called </a:t>
            </a:r>
            <a:r>
              <a:rPr lang="en-US" i="1" dirty="0" smtClean="0"/>
              <a:t>Workflow</a:t>
            </a:r>
          </a:p>
          <a:p>
            <a:pPr lvl="1"/>
            <a:endParaRPr lang="en-US" i="1" dirty="0" smtClean="0"/>
          </a:p>
          <a:p>
            <a:r>
              <a:rPr lang="en-US" dirty="0" smtClean="0"/>
              <a:t>Useful for communicating order and dependency</a:t>
            </a:r>
          </a:p>
          <a:p>
            <a:endParaRPr lang="en-US" dirty="0" smtClean="0"/>
          </a:p>
          <a:p>
            <a:r>
              <a:rPr lang="en-US" dirty="0" smtClean="0"/>
              <a:t>But they do not show Interactions, Data or State</a:t>
            </a:r>
          </a:p>
          <a:p>
            <a:pPr lvl="1"/>
            <a:r>
              <a:rPr lang="en-US" dirty="0" smtClean="0"/>
              <a:t>Other UML diagrams for this!</a:t>
            </a:r>
          </a:p>
          <a:p>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r>
              <a:rPr lang="en-US" dirty="0" smtClean="0"/>
              <a:t>Summary</a:t>
            </a:r>
            <a:endParaRPr lang="en-US" dirty="0"/>
          </a:p>
        </p:txBody>
      </p:sp>
      <p:sp>
        <p:nvSpPr>
          <p:cNvPr id="4" name="Content Placeholder 2"/>
          <p:cNvSpPr>
            <a:spLocks noGrp="1"/>
          </p:cNvSpPr>
          <p:nvPr>
            <p:ph idx="1"/>
          </p:nvPr>
        </p:nvSpPr>
        <p:spPr>
          <a:xfrm>
            <a:off x="457200" y="2057400"/>
            <a:ext cx="8458200" cy="4325112"/>
          </a:xfrm>
        </p:spPr>
        <p:txBody>
          <a:bodyPr>
            <a:normAutofit fontScale="77500" lnSpcReduction="20000"/>
          </a:bodyPr>
          <a:lstStyle/>
          <a:p>
            <a:r>
              <a:rPr lang="en-US" dirty="0" smtClean="0"/>
              <a:t>Modeling is</a:t>
            </a:r>
          </a:p>
          <a:p>
            <a:pPr lvl="1"/>
            <a:r>
              <a:rPr lang="en-US" dirty="0" smtClean="0"/>
              <a:t>An abstract representation…</a:t>
            </a:r>
          </a:p>
          <a:p>
            <a:pPr lvl="1"/>
            <a:r>
              <a:rPr lang="en-US" dirty="0" smtClean="0"/>
              <a:t>…of some complex knowledge or design…</a:t>
            </a:r>
          </a:p>
          <a:p>
            <a:pPr lvl="1"/>
            <a:r>
              <a:rPr lang="en-US" dirty="0" smtClean="0"/>
              <a:t>…to help communicate it</a:t>
            </a:r>
          </a:p>
          <a:p>
            <a:pPr lvl="1"/>
            <a:endParaRPr lang="en-US" dirty="0" smtClean="0"/>
          </a:p>
          <a:p>
            <a:r>
              <a:rPr lang="en-US" dirty="0" smtClean="0"/>
              <a:t>UML Use Cases model </a:t>
            </a:r>
            <a:r>
              <a:rPr lang="en-US" i="1" dirty="0" smtClean="0"/>
              <a:t>requirements </a:t>
            </a:r>
            <a:r>
              <a:rPr lang="en-US" dirty="0" smtClean="0"/>
              <a:t>from the </a:t>
            </a:r>
            <a:r>
              <a:rPr lang="en-US" i="1" dirty="0" smtClean="0"/>
              <a:t>user view</a:t>
            </a:r>
          </a:p>
          <a:p>
            <a:endParaRPr lang="en-US" dirty="0" smtClean="0"/>
          </a:p>
          <a:p>
            <a:r>
              <a:rPr lang="en-US" dirty="0" smtClean="0"/>
              <a:t>UML Activity Diagrams model </a:t>
            </a:r>
            <a:r>
              <a:rPr lang="en-US" i="1" dirty="0" smtClean="0"/>
              <a:t>workflow </a:t>
            </a:r>
            <a:r>
              <a:rPr lang="en-US" dirty="0" smtClean="0"/>
              <a:t>from the </a:t>
            </a:r>
            <a:r>
              <a:rPr lang="en-US" i="1" dirty="0" smtClean="0"/>
              <a:t>system view</a:t>
            </a:r>
          </a:p>
          <a:p>
            <a:pPr lvl="1"/>
            <a:r>
              <a:rPr lang="en-US" dirty="0" smtClean="0"/>
              <a:t>Formal version of flowcharts</a:t>
            </a:r>
          </a:p>
          <a:p>
            <a:pPr lvl="1"/>
            <a:r>
              <a:rPr lang="en-US" dirty="0" smtClean="0"/>
              <a:t>Activity Diagrams include:</a:t>
            </a:r>
          </a:p>
          <a:p>
            <a:pPr lvl="2"/>
            <a:r>
              <a:rPr lang="en-US" dirty="0" smtClean="0"/>
              <a:t>Branching (decision making)</a:t>
            </a:r>
          </a:p>
          <a:p>
            <a:pPr lvl="2"/>
            <a:r>
              <a:rPr lang="en-US" dirty="0" smtClean="0"/>
              <a:t>Forks and Join (parallel activities)</a:t>
            </a:r>
          </a:p>
          <a:p>
            <a:pPr lvl="2"/>
            <a:r>
              <a:rPr lang="en-US" dirty="0" err="1" smtClean="0"/>
              <a:t>Swimlanes</a:t>
            </a:r>
            <a:r>
              <a:rPr lang="en-US" dirty="0" smtClean="0"/>
              <a:t> (logical partitioning)</a:t>
            </a:r>
          </a:p>
          <a:p>
            <a:pPr lvl="1"/>
            <a:endParaRPr lang="en-US" dirty="0" smtClean="0"/>
          </a:p>
          <a:p>
            <a:pPr lvl="1"/>
            <a:endParaRPr lang="en-US" dirty="0" smtClean="0"/>
          </a:p>
          <a:p>
            <a:pPr>
              <a:buNone/>
            </a:pPr>
            <a:endParaRPr lang="en-US" dirty="0" smtClean="0"/>
          </a:p>
          <a:p>
            <a:endParaRPr lang="en-US" dirty="0"/>
          </a:p>
        </p:txBody>
      </p:sp>
      <p:pic>
        <p:nvPicPr>
          <p:cNvPr id="5" name="Picture 4"/>
          <p:cNvPicPr>
            <a:picLocks noChangeAspect="1"/>
          </p:cNvPicPr>
          <p:nvPr/>
        </p:nvPicPr>
        <p:blipFill>
          <a:blip r:embed="rId2"/>
          <a:stretch>
            <a:fillRect/>
          </a:stretch>
        </p:blipFill>
        <p:spPr>
          <a:xfrm>
            <a:off x="7301473" y="4800600"/>
            <a:ext cx="1385327" cy="18471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t>“A modeling language is any artificial language that can be used to express information or knowledge or systems in a structure that is defined by a consistent set of rules. The rules are used for interpretation of the meaning of components in the structure.”</a:t>
            </a:r>
          </a:p>
          <a:p>
            <a:pPr algn="just">
              <a:buNone/>
            </a:pPr>
            <a:endParaRPr lang="en-US" dirty="0" smtClean="0"/>
          </a:p>
          <a:p>
            <a:pPr algn="r">
              <a:buNone/>
            </a:pPr>
            <a:r>
              <a:rPr lang="en-US" i="1" dirty="0" smtClean="0"/>
              <a:t>Wikipedia</a:t>
            </a:r>
          </a:p>
          <a:p>
            <a:pPr algn="just"/>
            <a:endParaRPr lang="en-US" dirty="0" smtClean="0"/>
          </a:p>
          <a:p>
            <a:pPr algn="just">
              <a:buNone/>
            </a:pPr>
            <a:r>
              <a:rPr lang="en-US" dirty="0" smtClean="0"/>
              <a:t>"Modeling has been an essential part of engineering, art and construction for centuries. Complex software designs that would be difficult for you to describe textually can readily be conveyed through diagrams. Modeling provides three key benefits: visualization, complexity management and clear communication.”</a:t>
            </a:r>
          </a:p>
          <a:p>
            <a:pPr algn="just">
              <a:buNone/>
            </a:pPr>
            <a:endParaRPr lang="en-US" dirty="0" smtClean="0"/>
          </a:p>
          <a:p>
            <a:pPr algn="r">
              <a:buNone/>
            </a:pPr>
            <a:r>
              <a:rPr lang="en-US" i="1" dirty="0" smtClean="0"/>
              <a:t>IBM</a:t>
            </a:r>
          </a:p>
          <a:p>
            <a:endParaRPr lang="en-US" dirty="0" smtClean="0"/>
          </a:p>
          <a:p>
            <a:pPr algn="just">
              <a:buNone/>
            </a:pPr>
            <a:r>
              <a:rPr lang="en-US" dirty="0" smtClean="0"/>
              <a:t>“Some development managers wonder why modeling is important at all. After all, the code should speak for itself… Why add an extra layer of abstraction that we have to maintain as the project progresses? The reason is that there are a number of clear benefits that models provide a development organization. They are enhanced communication, better planning, reduced risk, and reduced costs”</a:t>
            </a:r>
          </a:p>
          <a:p>
            <a:pPr algn="just">
              <a:buNone/>
            </a:pPr>
            <a:endParaRPr lang="en-US" dirty="0" smtClean="0"/>
          </a:p>
          <a:p>
            <a:pPr algn="r">
              <a:buNone/>
            </a:pPr>
            <a:r>
              <a:rPr lang="en-US" i="1" dirty="0" smtClean="0"/>
              <a:t>Software Modeling Introduction – Borland White Paper</a:t>
            </a:r>
            <a:endParaRPr lang="en-US"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solidFill>
                  <a:schemeClr val="bg1">
                    <a:lumMod val="50000"/>
                  </a:schemeClr>
                </a:solidFill>
              </a:rPr>
              <a:t>“A modeling language is </a:t>
            </a:r>
            <a:r>
              <a:rPr lang="en-US" dirty="0" smtClean="0">
                <a:solidFill>
                  <a:srgbClr val="FF0000"/>
                </a:solidFill>
              </a:rPr>
              <a:t>any artificial language </a:t>
            </a:r>
            <a:r>
              <a:rPr lang="en-US" dirty="0" smtClean="0">
                <a:solidFill>
                  <a:schemeClr val="bg1">
                    <a:lumMod val="50000"/>
                  </a:schemeClr>
                </a:solidFill>
              </a:rPr>
              <a:t>that can be used to express information or knowledge or systems in a structure that is defined by a consistent set of rules. The rules are used for interpretation of the meaning of components in the structure.”</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"Modeling has been an essential part of engineering, art and construction for centuries. Complex software designs that would be difficult for you to describe textually can readily be </a:t>
            </a:r>
            <a:r>
              <a:rPr lang="en-US" dirty="0" smtClean="0">
                <a:solidFill>
                  <a:srgbClr val="FF0000"/>
                </a:solidFill>
              </a:rPr>
              <a:t>conveyed through diagrams</a:t>
            </a:r>
            <a:r>
              <a:rPr lang="en-US" dirty="0" smtClean="0">
                <a:solidFill>
                  <a:schemeClr val="bg1">
                    <a:lumMod val="50000"/>
                  </a:schemeClr>
                </a:solidFill>
              </a:rPr>
              <a:t>. Modeling provides three key benefits: visualization, complexity management and clear communication.”</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IBM</a:t>
            </a:r>
          </a:p>
          <a:p>
            <a:endParaRPr lang="en-US" dirty="0" smtClean="0">
              <a:solidFill>
                <a:schemeClr val="bg1">
                  <a:lumMod val="50000"/>
                </a:schemeClr>
              </a:solidFill>
            </a:endParaRPr>
          </a:p>
          <a:p>
            <a:pPr algn="just">
              <a:buNone/>
            </a:pPr>
            <a:r>
              <a:rPr lang="en-US" dirty="0" smtClean="0">
                <a:solidFill>
                  <a:schemeClr val="bg1">
                    <a:lumMod val="50000"/>
                  </a:schemeClr>
                </a:solidFill>
              </a:rPr>
              <a:t>“Some development managers wonder why modeling is important at all. After all, the code should speak for itself… Why add an extra </a:t>
            </a:r>
            <a:r>
              <a:rPr lang="en-US" dirty="0" smtClean="0">
                <a:solidFill>
                  <a:srgbClr val="FF0000"/>
                </a:solidFill>
              </a:rPr>
              <a:t>layer of abstraction </a:t>
            </a:r>
            <a:r>
              <a:rPr lang="en-US" dirty="0" smtClean="0">
                <a:solidFill>
                  <a:schemeClr val="bg1">
                    <a:lumMod val="50000"/>
                  </a:schemeClr>
                </a:solidFill>
              </a:rPr>
              <a:t>that we have to maintain as the project progresses? The reason is that there are a number of clear benefits that models provide a development organization. They are enhanced communication, better planning, reduced risk, and reduced costs”</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Software Modeling Introduction – Borland White Paper</a:t>
            </a:r>
            <a:endParaRPr lang="en-US"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solidFill>
                  <a:schemeClr val="bg1">
                    <a:lumMod val="50000"/>
                  </a:schemeClr>
                </a:solidFill>
              </a:rPr>
              <a:t>“A modeling language is </a:t>
            </a:r>
            <a:r>
              <a:rPr lang="en-US" dirty="0" smtClean="0">
                <a:solidFill>
                  <a:srgbClr val="FF0000"/>
                </a:solidFill>
              </a:rPr>
              <a:t>any artificial language </a:t>
            </a:r>
            <a:r>
              <a:rPr lang="en-US" dirty="0" smtClean="0">
                <a:solidFill>
                  <a:schemeClr val="bg1">
                    <a:lumMod val="50000"/>
                  </a:schemeClr>
                </a:solidFill>
              </a:rPr>
              <a:t>that can be used to express </a:t>
            </a:r>
            <a:r>
              <a:rPr lang="en-US" dirty="0" smtClean="0">
                <a:solidFill>
                  <a:srgbClr val="008000"/>
                </a:solidFill>
              </a:rPr>
              <a:t>information or knowledge </a:t>
            </a:r>
            <a:r>
              <a:rPr lang="en-US" dirty="0" smtClean="0">
                <a:solidFill>
                  <a:schemeClr val="bg1">
                    <a:lumMod val="50000"/>
                  </a:schemeClr>
                </a:solidFill>
              </a:rPr>
              <a:t>or systems in a structure that is defined by a consistent set of rules. The rules are used for interpretation of the meaning of components in the structure.”</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"Modeling has been an essential part of engineering, art and construction for centuries. </a:t>
            </a:r>
            <a:r>
              <a:rPr lang="en-US" dirty="0" smtClean="0">
                <a:solidFill>
                  <a:srgbClr val="008000"/>
                </a:solidFill>
              </a:rPr>
              <a:t>Complex software designs </a:t>
            </a:r>
            <a:r>
              <a:rPr lang="en-US" dirty="0" smtClean="0">
                <a:solidFill>
                  <a:schemeClr val="bg1">
                    <a:lumMod val="50000"/>
                  </a:schemeClr>
                </a:solidFill>
              </a:rPr>
              <a:t>that would be difficult for you to </a:t>
            </a:r>
            <a:r>
              <a:rPr lang="en-US" dirty="0" smtClean="0">
                <a:solidFill>
                  <a:srgbClr val="7F7F7F"/>
                </a:solidFill>
              </a:rPr>
              <a:t>describe textually can readily be </a:t>
            </a:r>
            <a:r>
              <a:rPr lang="en-US" dirty="0" smtClean="0">
                <a:solidFill>
                  <a:srgbClr val="FF0000"/>
                </a:solidFill>
              </a:rPr>
              <a:t>conveyed through diagrams</a:t>
            </a:r>
            <a:r>
              <a:rPr lang="en-US" dirty="0" smtClean="0">
                <a:solidFill>
                  <a:srgbClr val="7F7F7F"/>
                </a:solidFill>
              </a:rPr>
              <a:t>. Modeling provides three key benefits: visualization, complexity management and clear communication.”</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IBM</a:t>
            </a:r>
          </a:p>
          <a:p>
            <a:endParaRPr lang="en-US" dirty="0" smtClean="0">
              <a:solidFill>
                <a:schemeClr val="bg1">
                  <a:lumMod val="50000"/>
                </a:schemeClr>
              </a:solidFill>
            </a:endParaRPr>
          </a:p>
          <a:p>
            <a:pPr algn="just">
              <a:buNone/>
            </a:pPr>
            <a:r>
              <a:rPr lang="en-US" dirty="0" smtClean="0">
                <a:solidFill>
                  <a:schemeClr val="bg1">
                    <a:lumMod val="50000"/>
                  </a:schemeClr>
                </a:solidFill>
              </a:rPr>
              <a:t>“Some development managers wonder why modeling is important at all. After all, </a:t>
            </a:r>
            <a:r>
              <a:rPr lang="en-US" dirty="0" smtClean="0">
                <a:solidFill>
                  <a:srgbClr val="008000"/>
                </a:solidFill>
              </a:rPr>
              <a:t>the code should speak for itself</a:t>
            </a:r>
            <a:r>
              <a:rPr lang="en-US" dirty="0" smtClean="0">
                <a:solidFill>
                  <a:schemeClr val="bg1">
                    <a:lumMod val="50000"/>
                  </a:schemeClr>
                </a:solidFill>
              </a:rPr>
              <a:t>… Why add an extra </a:t>
            </a:r>
            <a:r>
              <a:rPr lang="en-US" dirty="0" smtClean="0">
                <a:solidFill>
                  <a:srgbClr val="FF0000"/>
                </a:solidFill>
              </a:rPr>
              <a:t>layer of abstraction </a:t>
            </a:r>
            <a:r>
              <a:rPr lang="en-US" dirty="0" smtClean="0">
                <a:solidFill>
                  <a:schemeClr val="bg1">
                    <a:lumMod val="50000"/>
                  </a:schemeClr>
                </a:solidFill>
              </a:rPr>
              <a:t>that we have to maintain as the project progresses? The reason is that there are a number of clear benefits that models provide a development </a:t>
            </a:r>
            <a:r>
              <a:rPr lang="en-US" dirty="0" smtClean="0">
                <a:solidFill>
                  <a:srgbClr val="7F7F7F"/>
                </a:solidFill>
              </a:rPr>
              <a:t>organization. They are enhanced communication, better planning, reduced risk, and reduced costs”</a:t>
            </a:r>
          </a:p>
          <a:p>
            <a:pPr algn="just">
              <a:buNone/>
            </a:pPr>
            <a:endParaRPr lang="en-US" dirty="0" smtClean="0">
              <a:solidFill>
                <a:srgbClr val="7F7F7F"/>
              </a:solidFill>
            </a:endParaRPr>
          </a:p>
          <a:p>
            <a:pPr algn="r">
              <a:buNone/>
            </a:pPr>
            <a:r>
              <a:rPr lang="en-US" i="1" dirty="0" smtClean="0">
                <a:solidFill>
                  <a:srgbClr val="7F7F7F"/>
                </a:solidFill>
              </a:rPr>
              <a:t>Software Modeling Introduction – Borla</a:t>
            </a:r>
            <a:r>
              <a:rPr lang="en-US" i="1" dirty="0" smtClean="0">
                <a:solidFill>
                  <a:schemeClr val="bg1">
                    <a:lumMod val="50000"/>
                  </a:schemeClr>
                </a:solidFill>
              </a:rPr>
              <a:t>nd White Paper</a:t>
            </a:r>
            <a:endParaRPr lang="en-US"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47500" lnSpcReduction="20000"/>
          </a:bodyPr>
          <a:lstStyle/>
          <a:p>
            <a:pPr>
              <a:buNone/>
            </a:pPr>
            <a:r>
              <a:rPr lang="en-US" b="1" dirty="0" smtClean="0"/>
              <a:t>Modeling (</a:t>
            </a:r>
            <a:r>
              <a:rPr lang="en-US" b="1" dirty="0" err="1" smtClean="0"/>
              <a:t>n</a:t>
            </a:r>
            <a:r>
              <a:rPr lang="en-US" b="1" dirty="0" smtClean="0"/>
              <a:t>)</a:t>
            </a:r>
          </a:p>
          <a:p>
            <a:endParaRPr lang="en-US" dirty="0" smtClean="0"/>
          </a:p>
          <a:p>
            <a:pPr algn="just">
              <a:buNone/>
            </a:pPr>
            <a:r>
              <a:rPr lang="en-US" dirty="0" smtClean="0">
                <a:solidFill>
                  <a:schemeClr val="bg1">
                    <a:lumMod val="50000"/>
                  </a:schemeClr>
                </a:solidFill>
              </a:rPr>
              <a:t>“A modeling language is </a:t>
            </a:r>
            <a:r>
              <a:rPr lang="en-US" dirty="0" smtClean="0">
                <a:solidFill>
                  <a:srgbClr val="FF0000"/>
                </a:solidFill>
              </a:rPr>
              <a:t>any artificial language </a:t>
            </a:r>
            <a:r>
              <a:rPr lang="en-US" dirty="0" smtClean="0">
                <a:solidFill>
                  <a:schemeClr val="bg1">
                    <a:lumMod val="50000"/>
                  </a:schemeClr>
                </a:solidFill>
              </a:rPr>
              <a:t>that can be used to express </a:t>
            </a:r>
            <a:r>
              <a:rPr lang="en-US" dirty="0" smtClean="0">
                <a:solidFill>
                  <a:srgbClr val="008000"/>
                </a:solidFill>
              </a:rPr>
              <a:t>information or knowledge </a:t>
            </a:r>
            <a:r>
              <a:rPr lang="en-US" dirty="0" smtClean="0">
                <a:solidFill>
                  <a:schemeClr val="bg1">
                    <a:lumMod val="50000"/>
                  </a:schemeClr>
                </a:solidFill>
              </a:rPr>
              <a:t>or systems in a structure that is defined by a consistent set of rules. The rules are used for </a:t>
            </a:r>
            <a:r>
              <a:rPr lang="en-US" dirty="0" smtClean="0">
                <a:solidFill>
                  <a:srgbClr val="0000FF"/>
                </a:solidFill>
              </a:rPr>
              <a:t>interpretation of the meaning</a:t>
            </a:r>
            <a:r>
              <a:rPr lang="en-US" dirty="0" smtClean="0">
                <a:solidFill>
                  <a:schemeClr val="bg1">
                    <a:lumMod val="50000"/>
                  </a:schemeClr>
                </a:solidFill>
              </a:rPr>
              <a:t> of components in the structure.”</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"Modeling has been an essential part of engineering, art and construction for centuries. </a:t>
            </a:r>
            <a:r>
              <a:rPr lang="en-US" dirty="0" smtClean="0">
                <a:solidFill>
                  <a:srgbClr val="008000"/>
                </a:solidFill>
              </a:rPr>
              <a:t>Complex software designs </a:t>
            </a:r>
            <a:r>
              <a:rPr lang="en-US" dirty="0" smtClean="0">
                <a:solidFill>
                  <a:schemeClr val="bg1">
                    <a:lumMod val="50000"/>
                  </a:schemeClr>
                </a:solidFill>
              </a:rPr>
              <a:t>that would be difficult for you to describe textually can readily be </a:t>
            </a:r>
            <a:r>
              <a:rPr lang="en-US" dirty="0" smtClean="0">
                <a:solidFill>
                  <a:srgbClr val="FF0000"/>
                </a:solidFill>
              </a:rPr>
              <a:t>conveyed through diagrams</a:t>
            </a:r>
            <a:r>
              <a:rPr lang="en-US" dirty="0" smtClean="0">
                <a:solidFill>
                  <a:schemeClr val="bg1">
                    <a:lumMod val="50000"/>
                  </a:schemeClr>
                </a:solidFill>
              </a:rPr>
              <a:t>. Modeling provides three key benefits: visualization, complexity management and </a:t>
            </a:r>
            <a:r>
              <a:rPr lang="en-US" dirty="0" smtClean="0">
                <a:solidFill>
                  <a:srgbClr val="0000FF"/>
                </a:solidFill>
              </a:rPr>
              <a:t>clear communication</a:t>
            </a:r>
            <a:r>
              <a:rPr lang="en-US" dirty="0" smtClean="0">
                <a:solidFill>
                  <a:schemeClr val="bg1">
                    <a:lumMod val="50000"/>
                  </a:schemeClr>
                </a:solidFill>
              </a:rPr>
              <a:t>.”</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IBM</a:t>
            </a:r>
          </a:p>
          <a:p>
            <a:endParaRPr lang="en-US" dirty="0" smtClean="0">
              <a:solidFill>
                <a:schemeClr val="bg1">
                  <a:lumMod val="50000"/>
                </a:schemeClr>
              </a:solidFill>
            </a:endParaRPr>
          </a:p>
          <a:p>
            <a:pPr algn="just">
              <a:buNone/>
            </a:pPr>
            <a:r>
              <a:rPr lang="en-US" dirty="0" smtClean="0">
                <a:solidFill>
                  <a:schemeClr val="bg1">
                    <a:lumMod val="50000"/>
                  </a:schemeClr>
                </a:solidFill>
              </a:rPr>
              <a:t>“Some development managers wonder why modeling is important at all. After all, </a:t>
            </a:r>
            <a:r>
              <a:rPr lang="en-US" dirty="0" smtClean="0">
                <a:solidFill>
                  <a:srgbClr val="008000"/>
                </a:solidFill>
              </a:rPr>
              <a:t>the code should speak for itself</a:t>
            </a:r>
            <a:r>
              <a:rPr lang="en-US" dirty="0" smtClean="0">
                <a:solidFill>
                  <a:schemeClr val="bg1">
                    <a:lumMod val="50000"/>
                  </a:schemeClr>
                </a:solidFill>
              </a:rPr>
              <a:t>… Why add an extra </a:t>
            </a:r>
            <a:r>
              <a:rPr lang="en-US" dirty="0" smtClean="0">
                <a:solidFill>
                  <a:srgbClr val="FF0000"/>
                </a:solidFill>
              </a:rPr>
              <a:t>layer of abstraction </a:t>
            </a:r>
            <a:r>
              <a:rPr lang="en-US" dirty="0" smtClean="0">
                <a:solidFill>
                  <a:schemeClr val="bg1">
                    <a:lumMod val="50000"/>
                  </a:schemeClr>
                </a:solidFill>
              </a:rPr>
              <a:t>that we have to maintain as the project progresses? The reason is that there are a number of clear benefits that models provide a development organization. They are </a:t>
            </a:r>
            <a:r>
              <a:rPr lang="en-US" dirty="0" smtClean="0">
                <a:solidFill>
                  <a:srgbClr val="0000FF"/>
                </a:solidFill>
              </a:rPr>
              <a:t>enhanced communication</a:t>
            </a:r>
            <a:r>
              <a:rPr lang="en-US" dirty="0" smtClean="0">
                <a:solidFill>
                  <a:schemeClr val="bg1">
                    <a:lumMod val="50000"/>
                  </a:schemeClr>
                </a:solidFill>
              </a:rPr>
              <a:t>, better planning, reduced risk, and reduced costs”</a:t>
            </a:r>
          </a:p>
          <a:p>
            <a:pPr algn="just">
              <a:buNone/>
            </a:pPr>
            <a:endParaRPr lang="en-US" dirty="0" smtClean="0">
              <a:solidFill>
                <a:schemeClr val="bg1">
                  <a:lumMod val="50000"/>
                </a:schemeClr>
              </a:solidFill>
            </a:endParaRPr>
          </a:p>
          <a:p>
            <a:pPr algn="r">
              <a:buNone/>
            </a:pPr>
            <a:r>
              <a:rPr lang="en-US" i="1" dirty="0" smtClean="0">
                <a:solidFill>
                  <a:schemeClr val="bg1">
                    <a:lumMod val="50000"/>
                  </a:schemeClr>
                </a:solidFill>
              </a:rPr>
              <a:t>Software Modeling Introduction – Borland White Paper</a:t>
            </a:r>
            <a:endParaRPr lang="en-US"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610600" cy="1066800"/>
          </a:xfrm>
        </p:spPr>
        <p:txBody>
          <a:bodyPr>
            <a:noAutofit/>
          </a:bodyPr>
          <a:lstStyle/>
          <a:p>
            <a:r>
              <a:rPr lang="en-US" sz="3600" dirty="0" smtClean="0"/>
              <a:t>Unified Modeling Language</a:t>
            </a:r>
            <a:endParaRPr lang="en-US" sz="3600" dirty="0"/>
          </a:p>
        </p:txBody>
      </p:sp>
      <p:sp>
        <p:nvSpPr>
          <p:cNvPr id="3" name="Content Placeholder 2"/>
          <p:cNvSpPr>
            <a:spLocks noGrp="1"/>
          </p:cNvSpPr>
          <p:nvPr>
            <p:ph idx="1"/>
          </p:nvPr>
        </p:nvSpPr>
        <p:spPr>
          <a:xfrm>
            <a:off x="457200" y="1828800"/>
            <a:ext cx="8458200" cy="4724400"/>
          </a:xfrm>
        </p:spPr>
        <p:txBody>
          <a:bodyPr/>
          <a:lstStyle/>
          <a:p>
            <a:r>
              <a:rPr lang="en-US" sz="2400" dirty="0" smtClean="0"/>
              <a:t>UML - Unified </a:t>
            </a:r>
            <a:r>
              <a:rPr lang="en-US" sz="2400" dirty="0" err="1" smtClean="0"/>
              <a:t>Modelling</a:t>
            </a:r>
            <a:r>
              <a:rPr lang="en-US" sz="2400" dirty="0" smtClean="0"/>
              <a:t> Language  - 3 creators:</a:t>
            </a:r>
          </a:p>
          <a:p>
            <a:pPr lvl="1"/>
            <a:r>
              <a:rPr lang="en-US" sz="2400" dirty="0" smtClean="0"/>
              <a:t>Grady </a:t>
            </a:r>
            <a:r>
              <a:rPr lang="en-US" sz="2400" dirty="0" err="1" smtClean="0"/>
              <a:t>Booch</a:t>
            </a:r>
            <a:r>
              <a:rPr lang="en-US" sz="2400" dirty="0" smtClean="0"/>
              <a:t>, </a:t>
            </a:r>
            <a:r>
              <a:rPr lang="en-US" sz="2400" dirty="0" err="1" smtClean="0"/>
              <a:t>Ivar</a:t>
            </a:r>
            <a:r>
              <a:rPr lang="en-US" sz="2400" dirty="0" smtClean="0"/>
              <a:t> Jacobson and James </a:t>
            </a:r>
            <a:r>
              <a:rPr lang="en-US" sz="2400" dirty="0" err="1" smtClean="0"/>
              <a:t>Rumbaugh</a:t>
            </a:r>
            <a:endParaRPr lang="en-US" sz="2400" dirty="0" smtClean="0"/>
          </a:p>
          <a:p>
            <a:pPr lvl="1"/>
            <a:r>
              <a:rPr lang="en-US" sz="2400" dirty="0" smtClean="0"/>
              <a:t> started in early 1990’s</a:t>
            </a:r>
          </a:p>
          <a:p>
            <a:endParaRPr lang="en-US" sz="2400" dirty="0" smtClean="0"/>
          </a:p>
          <a:p>
            <a:r>
              <a:rPr lang="en-US" sz="2400" dirty="0" smtClean="0"/>
              <a:t>A visual language for developing software systems	</a:t>
            </a:r>
            <a:endParaRPr lang="en-US" dirty="0" smtClean="0"/>
          </a:p>
          <a:p>
            <a:pPr lvl="1"/>
            <a:endParaRPr lang="en-US" dirty="0" smtClean="0"/>
          </a:p>
          <a:p>
            <a:endParaRPr lang="en-US" dirty="0" smtClean="0"/>
          </a:p>
        </p:txBody>
      </p:sp>
      <p:pic>
        <p:nvPicPr>
          <p:cNvPr id="5" name="Picture 4"/>
          <p:cNvPicPr>
            <a:picLocks noChangeAspect="1"/>
          </p:cNvPicPr>
          <p:nvPr/>
        </p:nvPicPr>
        <p:blipFill>
          <a:blip r:embed="rId2"/>
          <a:stretch>
            <a:fillRect/>
          </a:stretch>
        </p:blipFill>
        <p:spPr>
          <a:xfrm>
            <a:off x="1219200" y="4191000"/>
            <a:ext cx="6680200" cy="25146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82000" cy="1066800"/>
          </a:xfrm>
        </p:spPr>
        <p:txBody>
          <a:bodyPr>
            <a:normAutofit fontScale="90000"/>
          </a:bodyPr>
          <a:lstStyle/>
          <a:p>
            <a:r>
              <a:rPr lang="en-US" dirty="0" smtClean="0"/>
              <a:t>UML </a:t>
            </a:r>
            <a:r>
              <a:rPr lang="en-US" i="1" dirty="0" smtClean="0"/>
              <a:t>Use Cases </a:t>
            </a:r>
            <a:r>
              <a:rPr lang="en-US" dirty="0" smtClean="0"/>
              <a:t>to capture requirements</a:t>
            </a:r>
            <a:endParaRPr lang="en-US" dirty="0"/>
          </a:p>
        </p:txBody>
      </p:sp>
      <p:sp>
        <p:nvSpPr>
          <p:cNvPr id="3" name="Content Placeholder 2"/>
          <p:cNvSpPr>
            <a:spLocks noGrp="1"/>
          </p:cNvSpPr>
          <p:nvPr>
            <p:ph idx="1"/>
          </p:nvPr>
        </p:nvSpPr>
        <p:spPr>
          <a:xfrm>
            <a:off x="457200" y="2359839"/>
            <a:ext cx="4648200" cy="4325112"/>
          </a:xfrm>
        </p:spPr>
        <p:txBody>
          <a:bodyPr>
            <a:normAutofit/>
          </a:bodyPr>
          <a:lstStyle/>
          <a:p>
            <a:r>
              <a:rPr lang="en-US" sz="2400" dirty="0" smtClean="0"/>
              <a:t>Use cases model</a:t>
            </a:r>
          </a:p>
          <a:p>
            <a:pPr lvl="1"/>
            <a:r>
              <a:rPr lang="en-US" sz="2400" dirty="0" smtClean="0"/>
              <a:t>What the system should do</a:t>
            </a:r>
          </a:p>
          <a:p>
            <a:pPr lvl="1"/>
            <a:r>
              <a:rPr lang="en-US" sz="2400" dirty="0" smtClean="0"/>
              <a:t>Who uses (benefits from) the system </a:t>
            </a:r>
          </a:p>
          <a:p>
            <a:pPr lvl="1"/>
            <a:r>
              <a:rPr lang="en-US" sz="2400" i="1" dirty="0" smtClean="0">
                <a:solidFill>
                  <a:schemeClr val="accent5">
                    <a:lumMod val="75000"/>
                  </a:schemeClr>
                </a:solidFill>
              </a:rPr>
              <a:t>From the user’s point of view</a:t>
            </a:r>
          </a:p>
          <a:p>
            <a:pPr>
              <a:buNone/>
            </a:pPr>
            <a:endParaRPr lang="en-US" dirty="0" smtClean="0"/>
          </a:p>
          <a:p>
            <a:pPr lvl="1"/>
            <a:endParaRPr lang="en-US" dirty="0"/>
          </a:p>
        </p:txBody>
      </p:sp>
      <p:pic>
        <p:nvPicPr>
          <p:cNvPr id="4" name="Picture 3"/>
          <p:cNvPicPr>
            <a:picLocks noChangeAspect="1"/>
          </p:cNvPicPr>
          <p:nvPr/>
        </p:nvPicPr>
        <p:blipFill>
          <a:blip r:embed="rId2"/>
          <a:stretch>
            <a:fillRect/>
          </a:stretch>
        </p:blipFill>
        <p:spPr>
          <a:xfrm>
            <a:off x="5029200" y="2359839"/>
            <a:ext cx="3962400" cy="414134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82000" cy="1066800"/>
          </a:xfrm>
        </p:spPr>
        <p:txBody>
          <a:bodyPr>
            <a:normAutofit/>
          </a:bodyPr>
          <a:lstStyle/>
          <a:p>
            <a:r>
              <a:rPr lang="en-US" dirty="0" smtClean="0"/>
              <a:t>…but how to capture behaviour?</a:t>
            </a:r>
            <a:endParaRPr lang="en-US" dirty="0"/>
          </a:p>
        </p:txBody>
      </p:sp>
      <p:pic>
        <p:nvPicPr>
          <p:cNvPr id="7" name="Picture 6"/>
          <p:cNvPicPr>
            <a:picLocks noChangeAspect="1"/>
          </p:cNvPicPr>
          <p:nvPr/>
        </p:nvPicPr>
        <p:blipFill>
          <a:blip r:embed="rId2"/>
          <a:stretch>
            <a:fillRect/>
          </a:stretch>
        </p:blipFill>
        <p:spPr>
          <a:xfrm>
            <a:off x="2286000" y="2057400"/>
            <a:ext cx="4759011" cy="43307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1175</TotalTime>
  <Words>1331</Words>
  <Application>Microsoft Macintosh PowerPoint</Application>
  <PresentationFormat>On-screen Show (4:3)</PresentationFormat>
  <Paragraphs>210</Paragraphs>
  <Slides>23</Slides>
  <Notes>0</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Urban</vt:lpstr>
      <vt:lpstr>Software Engineering: Models</vt:lpstr>
      <vt:lpstr>Overview</vt:lpstr>
      <vt:lpstr>Definitions</vt:lpstr>
      <vt:lpstr>Definitions</vt:lpstr>
      <vt:lpstr>Definitions</vt:lpstr>
      <vt:lpstr>Definitions</vt:lpstr>
      <vt:lpstr>Unified Modeling Language</vt:lpstr>
      <vt:lpstr>UML Use Cases to capture requirements</vt:lpstr>
      <vt:lpstr>…but how to capture behaviour?</vt:lpstr>
      <vt:lpstr>…but how to capture behaviour?</vt:lpstr>
      <vt:lpstr>Problem</vt:lpstr>
      <vt:lpstr>Look at Your Diagram</vt:lpstr>
      <vt:lpstr>Look at Your Diagram</vt:lpstr>
      <vt:lpstr>UML Activity Diagrams</vt:lpstr>
      <vt:lpstr>UML Activity Diagrams</vt:lpstr>
      <vt:lpstr>UML Activity Diagrams</vt:lpstr>
      <vt:lpstr>UML Activity Diagrams</vt:lpstr>
      <vt:lpstr>Putting it All Together</vt:lpstr>
      <vt:lpstr>Adding Swimlanes</vt:lpstr>
      <vt:lpstr>Adding Swimlanes</vt:lpstr>
      <vt:lpstr>When to use Activity Diagrams?</vt:lpstr>
      <vt:lpstr>When to use Activity Diagrams?</vt:lpstr>
      <vt:lpstr>Summary</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David Millard</cp:lastModifiedBy>
  <cp:revision>23</cp:revision>
  <dcterms:created xsi:type="dcterms:W3CDTF">2008-12-04T14:11:06Z</dcterms:created>
  <dcterms:modified xsi:type="dcterms:W3CDTF">2008-12-04T14:11:46Z</dcterms:modified>
</cp:coreProperties>
</file>