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99" r:id="rId2"/>
    <p:sldId id="256" r:id="rId3"/>
    <p:sldId id="300" r:id="rId4"/>
    <p:sldId id="280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81" r:id="rId15"/>
    <p:sldId id="291" r:id="rId16"/>
    <p:sldId id="274" r:id="rId17"/>
    <p:sldId id="301" r:id="rId18"/>
    <p:sldId id="292" r:id="rId19"/>
    <p:sldId id="294" r:id="rId20"/>
    <p:sldId id="293" r:id="rId21"/>
    <p:sldId id="302" r:id="rId22"/>
    <p:sldId id="295" r:id="rId23"/>
    <p:sldId id="296" r:id="rId24"/>
    <p:sldId id="297" r:id="rId25"/>
    <p:sldId id="298" r:id="rId26"/>
    <p:sldId id="303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2951" autoAdjust="0"/>
    <p:restoredTop sz="94660"/>
  </p:normalViewPr>
  <p:slideViewPr>
    <p:cSldViewPr>
      <p:cViewPr varScale="1">
        <p:scale>
          <a:sx n="79" d="100"/>
          <a:sy n="79" d="100"/>
        </p:scale>
        <p:origin x="-4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3D657C-E6FC-4EDC-9255-5D0EDAE64E6F}" type="datetimeFigureOut">
              <a:rPr lang="en-US" smtClean="0"/>
              <a:pPr/>
              <a:t>9/24/2008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77CBEE-87EE-4868-A82C-BB9202ED565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26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GB"/>
              <a:t>Objects First with Java</a:t>
            </a: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© David J. Barnes and Michael Kölling</a:t>
            </a:r>
          </a:p>
        </p:txBody>
      </p:sp>
      <p:sp>
        <p:nvSpPr>
          <p:cNvPr id="6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85F04D-C3DE-417F-A5D1-0163A7729701}" type="slidenum">
              <a:rPr lang="en-GB"/>
              <a:pPr/>
              <a:t>2</a:t>
            </a:fld>
            <a:endParaRPr lang="en-GB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GB"/>
              <a:t>Objects First with Java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© David J. Barnes and Michael Kölling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3413A8-F95C-40E8-9752-C7B827D22730}" type="slidenum">
              <a:rPr lang="en-GB"/>
              <a:pPr/>
              <a:t>19</a:t>
            </a:fld>
            <a:endParaRPr lang="en-GB"/>
          </a:p>
        </p:txBody>
      </p:sp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subclass: must call superclass constructor! Must take values for all </a:t>
            </a:r>
          </a:p>
          <a:p>
            <a:r>
              <a:rPr lang="en-GB"/>
              <a:t>fields that we want to initialise.</a:t>
            </a:r>
          </a:p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Which methods are where?</a:t>
            </a:r>
          </a:p>
          <a:p>
            <a:pPr lvl="1"/>
            <a:r>
              <a:rPr lang="en-GB" dirty="0" smtClean="0"/>
              <a:t>Overriding</a:t>
            </a:r>
          </a:p>
          <a:p>
            <a:r>
              <a:rPr lang="en-GB" dirty="0" smtClean="0"/>
              <a:t>Calling super’s methods</a:t>
            </a:r>
          </a:p>
          <a:p>
            <a:r>
              <a:rPr lang="en-GB" dirty="0" smtClean="0"/>
              <a:t>Coupling and cohesion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Continuing with animals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animal metaphor is useful for explaining inheritance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57400" y="27432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Animal</a:t>
            </a:r>
          </a:p>
          <a:p>
            <a:pPr algn="ctr"/>
            <a:r>
              <a:rPr lang="en-GB" dirty="0" smtClean="0"/>
              <a:t>sleep()</a:t>
            </a:r>
          </a:p>
          <a:p>
            <a:pPr algn="ctr"/>
            <a:r>
              <a:rPr lang="en-GB" dirty="0" smtClean="0"/>
              <a:t>roam()</a:t>
            </a:r>
          </a:p>
          <a:p>
            <a:pPr algn="ctr"/>
            <a:r>
              <a:rPr lang="en-GB" dirty="0" smtClean="0"/>
              <a:t>eat()</a:t>
            </a:r>
          </a:p>
          <a:p>
            <a:pPr algn="ctr"/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228600" y="42672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Dog</a:t>
            </a:r>
          </a:p>
          <a:p>
            <a:pPr algn="ctr"/>
            <a:endParaRPr lang="en-GB" dirty="0"/>
          </a:p>
        </p:txBody>
      </p:sp>
      <p:sp>
        <p:nvSpPr>
          <p:cNvPr id="19" name="Rectangle 18"/>
          <p:cNvSpPr/>
          <p:nvPr/>
        </p:nvSpPr>
        <p:spPr>
          <a:xfrm>
            <a:off x="2057400" y="42672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Cat</a:t>
            </a:r>
          </a:p>
          <a:p>
            <a:pPr algn="ctr"/>
            <a:endParaRPr lang="en-GB" dirty="0"/>
          </a:p>
        </p:txBody>
      </p:sp>
      <p:sp>
        <p:nvSpPr>
          <p:cNvPr id="20" name="Rectangle 19"/>
          <p:cNvSpPr/>
          <p:nvPr/>
        </p:nvSpPr>
        <p:spPr>
          <a:xfrm>
            <a:off x="3962400" y="42672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Elephant</a:t>
            </a:r>
          </a:p>
          <a:p>
            <a:pPr algn="ctr"/>
            <a:endParaRPr lang="en-GB" dirty="0"/>
          </a:p>
        </p:txBody>
      </p:sp>
      <p:cxnSp>
        <p:nvCxnSpPr>
          <p:cNvPr id="22" name="Straight Arrow Connector 21"/>
          <p:cNvCxnSpPr>
            <a:stCxn id="18" idx="0"/>
            <a:endCxn id="17" idx="2"/>
          </p:cNvCxnSpPr>
          <p:nvPr/>
        </p:nvCxnSpPr>
        <p:spPr>
          <a:xfrm rot="5400000" flipH="1" flipV="1">
            <a:off x="1676400" y="3162300"/>
            <a:ext cx="381000" cy="1828800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9" idx="0"/>
            <a:endCxn id="17" idx="2"/>
          </p:cNvCxnSpPr>
          <p:nvPr/>
        </p:nvCxnSpPr>
        <p:spPr>
          <a:xfrm rot="5400000" flipH="1" flipV="1">
            <a:off x="2590800" y="4076700"/>
            <a:ext cx="381000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20" idx="0"/>
            <a:endCxn id="17" idx="2"/>
          </p:cNvCxnSpPr>
          <p:nvPr/>
        </p:nvCxnSpPr>
        <p:spPr>
          <a:xfrm rot="16200000" flipV="1">
            <a:off x="3543300" y="3124200"/>
            <a:ext cx="381000" cy="1905000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Content Placeholder 2"/>
          <p:cNvSpPr txBox="1">
            <a:spLocks/>
          </p:cNvSpPr>
          <p:nvPr/>
        </p:nvSpPr>
        <p:spPr>
          <a:xfrm>
            <a:off x="4191000" y="2332037"/>
            <a:ext cx="4648200" cy="178276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All animals eat, sleep and roam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3200" dirty="0" smtClean="0"/>
              <a:t>Roam in the Animal class is defined as wandering around.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3200" dirty="0" smtClean="0"/>
              <a:t>Eating is eating anything edible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3200" dirty="0" smtClean="0"/>
              <a:t>Sleeping is, well, sleeping.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28600" y="42672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Dog</a:t>
            </a:r>
          </a:p>
          <a:p>
            <a:pPr algn="ctr"/>
            <a:r>
              <a:rPr lang="en-GB" dirty="0" smtClean="0"/>
              <a:t>eat()</a:t>
            </a:r>
          </a:p>
          <a:p>
            <a:pPr algn="ctr"/>
            <a:r>
              <a:rPr lang="en-GB" dirty="0" smtClean="0"/>
              <a:t>roam()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2057400" y="42672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Cat</a:t>
            </a:r>
          </a:p>
          <a:p>
            <a:pPr algn="ctr"/>
            <a:r>
              <a:rPr lang="en-GB" dirty="0" smtClean="0"/>
              <a:t>eat()</a:t>
            </a:r>
          </a:p>
          <a:p>
            <a:pPr algn="ctr"/>
            <a:r>
              <a:rPr lang="en-GB" dirty="0" smtClean="0"/>
              <a:t>roam()</a:t>
            </a:r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3962400" y="42672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Elephant</a:t>
            </a:r>
          </a:p>
          <a:p>
            <a:pPr algn="ctr"/>
            <a:r>
              <a:rPr lang="en-GB" dirty="0" smtClean="0"/>
              <a:t>eat()</a:t>
            </a:r>
          </a:p>
        </p:txBody>
      </p:sp>
      <p:sp>
        <p:nvSpPr>
          <p:cNvPr id="15" name="Oval 14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Overriding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This is called </a:t>
            </a:r>
            <a:r>
              <a:rPr lang="en-GB" b="1" dirty="0" smtClean="0"/>
              <a:t>overriding</a:t>
            </a:r>
          </a:p>
          <a:p>
            <a:pPr lvl="1"/>
            <a:r>
              <a:rPr lang="en-GB" dirty="0" smtClean="0"/>
              <a:t>Overriding is replacing a method in the super class with a more specific method in the sub class</a:t>
            </a:r>
          </a:p>
          <a:p>
            <a:r>
              <a:rPr lang="en-GB" dirty="0" smtClean="0"/>
              <a:t>This is </a:t>
            </a:r>
            <a:r>
              <a:rPr lang="en-GB" b="1" dirty="0" smtClean="0"/>
              <a:t>not</a:t>
            </a:r>
            <a:r>
              <a:rPr lang="en-GB" dirty="0" smtClean="0"/>
              <a:t> the same as </a:t>
            </a:r>
            <a:r>
              <a:rPr lang="en-GB" b="1" dirty="0" smtClean="0"/>
              <a:t>overloading</a:t>
            </a:r>
          </a:p>
          <a:p>
            <a:pPr lvl="1"/>
            <a:r>
              <a:rPr lang="en-GB" dirty="0" smtClean="0"/>
              <a:t>Over loading is writing two or more methods with the same name but different </a:t>
            </a:r>
            <a:r>
              <a:rPr lang="en-GB" b="1" dirty="0" smtClean="0"/>
              <a:t>signatures </a:t>
            </a:r>
            <a:r>
              <a:rPr lang="en-GB" dirty="0" smtClean="0"/>
              <a:t>(return types and parameter lists)</a:t>
            </a:r>
          </a:p>
          <a:p>
            <a:endParaRPr lang="en-GB" b="1" dirty="0"/>
          </a:p>
        </p:txBody>
      </p:sp>
      <p:sp>
        <p:nvSpPr>
          <p:cNvPr id="4" name="Oval 3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9144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Recap Overloading Rules 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3400" y="1676400"/>
            <a:ext cx="8229600" cy="4648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Return types can be different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 long as the arguments are different too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i.e. You can’t just change the return type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You can change the access levels to more or less restrictive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GB" sz="27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i.e. You can change public to private, and vice versa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15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1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Over</a:t>
            </a:r>
            <a:r>
              <a:rPr kumimoji="0" lang="en-GB" sz="315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loading</a:t>
            </a:r>
            <a:r>
              <a:rPr kumimoji="0" lang="en-GB" sz="31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different to another principle, </a:t>
            </a:r>
            <a:r>
              <a:rPr kumimoji="0" lang="en-GB" sz="315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ove</a:t>
            </a:r>
            <a:r>
              <a:rPr kumimoji="0" lang="en-GB" sz="315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riding</a:t>
            </a:r>
            <a:r>
              <a:rPr kumimoji="0" lang="en-GB" sz="31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r>
              <a:rPr kumimoji="0" lang="en-GB" sz="315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31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which is when you </a:t>
            </a:r>
            <a:r>
              <a:rPr kumimoji="0" lang="en-GB" sz="315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replace </a:t>
            </a:r>
            <a:r>
              <a:rPr kumimoji="0" lang="en-GB" sz="315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GB" sz="315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super’s method with one written in a sub class</a:t>
            </a:r>
            <a:r>
              <a:rPr kumimoji="0" lang="en-GB" sz="31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GB" sz="315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Oval 5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Inheritance works one way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209799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A sub class can ‘see’ properties and methods in its super class</a:t>
            </a:r>
          </a:p>
          <a:p>
            <a:r>
              <a:rPr lang="en-GB" dirty="0" smtClean="0"/>
              <a:t>A super class </a:t>
            </a:r>
            <a:r>
              <a:rPr lang="en-GB" b="1" dirty="0" smtClean="0"/>
              <a:t>cannot</a:t>
            </a:r>
            <a:r>
              <a:rPr lang="en-GB" dirty="0" smtClean="0"/>
              <a:t> see it’s subclasses</a:t>
            </a:r>
          </a:p>
          <a:p>
            <a:r>
              <a:rPr lang="en-GB" dirty="0" smtClean="0"/>
              <a:t>They look up, not down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6781800" y="5562600"/>
            <a:ext cx="1447800" cy="914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b"/>
          <a:lstStyle/>
          <a:p>
            <a:pPr algn="ctr"/>
            <a:r>
              <a:rPr lang="en-GB" dirty="0" smtClean="0"/>
              <a:t>Sub class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6781800" y="4419600"/>
            <a:ext cx="1447800" cy="914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b"/>
          <a:lstStyle/>
          <a:p>
            <a:pPr algn="ctr"/>
            <a:r>
              <a:rPr lang="en-GB" dirty="0" smtClean="0"/>
              <a:t>Super class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6781800" y="3200400"/>
            <a:ext cx="1447800" cy="914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dirty="0" smtClean="0"/>
              <a:t>Object</a:t>
            </a:r>
            <a:endParaRPr lang="en-GB" dirty="0"/>
          </a:p>
        </p:txBody>
      </p:sp>
      <p:sp>
        <p:nvSpPr>
          <p:cNvPr id="7" name="Up Arrow 6"/>
          <p:cNvSpPr/>
          <p:nvPr/>
        </p:nvSpPr>
        <p:spPr>
          <a:xfrm>
            <a:off x="6934200" y="3962400"/>
            <a:ext cx="1219200" cy="685800"/>
          </a:xfrm>
          <a:prstGeom prst="up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7620000" y="4419601"/>
            <a:ext cx="228600" cy="228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7705726" y="4533905"/>
            <a:ext cx="76200" cy="762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Up Arrow 16"/>
          <p:cNvSpPr/>
          <p:nvPr/>
        </p:nvSpPr>
        <p:spPr>
          <a:xfrm>
            <a:off x="6934200" y="5257800"/>
            <a:ext cx="1219200" cy="685800"/>
          </a:xfrm>
          <a:prstGeom prst="up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7239000" y="4419600"/>
            <a:ext cx="228600" cy="228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7324726" y="4533904"/>
            <a:ext cx="76200" cy="762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7620000" y="5715000"/>
            <a:ext cx="228600" cy="228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7705726" y="5829304"/>
            <a:ext cx="76200" cy="762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7239000" y="5714999"/>
            <a:ext cx="228600" cy="228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/>
          <p:cNvSpPr/>
          <p:nvPr/>
        </p:nvSpPr>
        <p:spPr>
          <a:xfrm>
            <a:off x="7324726" y="5829303"/>
            <a:ext cx="76200" cy="762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64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2.22222E-6 L -0.00104 -0.01111 " pathEditMode="relative" rAng="0" ptsTypes="AA">
                                      <p:cBhvr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2.22222E-6 L -0.00104 -0.01111 " pathEditMode="relative" rAng="0" ptsTypes="AA">
                                      <p:cBhvr>
                                        <p:cTn id="5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2.22222E-6 L -0.00104 -0.01111 " pathEditMode="relative" rAng="0" ptsTypes="AA">
                                      <p:cBhvr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2.22222E-6 L -0.00104 -0.01111 " pathEditMode="relative" rAng="0" ptsTypes="AA">
                                      <p:cBhvr>
                                        <p:cTn id="6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  <p:bldP spid="10" grpId="0" animBg="1"/>
      <p:bldP spid="11" grpId="0" animBg="1"/>
      <p:bldP spid="11" grpId="1" animBg="1"/>
      <p:bldP spid="17" grpId="0" animBg="1"/>
      <p:bldP spid="22" grpId="0" animBg="1"/>
      <p:bldP spid="23" grpId="0" animBg="1"/>
      <p:bldP spid="23" grpId="1" animBg="1"/>
      <p:bldP spid="31" grpId="0" animBg="1"/>
      <p:bldP spid="32" grpId="0" animBg="1"/>
      <p:bldP spid="32" grpId="1" animBg="1"/>
      <p:bldP spid="33" grpId="0" animBg="1"/>
      <p:bldP spid="34" grpId="0" animBg="1"/>
      <p:bldP spid="34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Which method is called?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400" y="1295400"/>
            <a:ext cx="34290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GB" sz="2400" dirty="0" smtClean="0">
                <a:latin typeface="Consolas" pitchFamily="49" charset="0"/>
              </a:rPr>
              <a:t>Elephant e;</a:t>
            </a:r>
          </a:p>
          <a:p>
            <a:pPr>
              <a:buNone/>
            </a:pPr>
            <a:r>
              <a:rPr lang="en-GB" sz="2400" dirty="0" smtClean="0">
                <a:latin typeface="Consolas" pitchFamily="49" charset="0"/>
              </a:rPr>
              <a:t>e = new Elephant();</a:t>
            </a:r>
          </a:p>
          <a:p>
            <a:pPr>
              <a:buNone/>
            </a:pPr>
            <a:r>
              <a:rPr lang="en-GB" sz="2400" dirty="0" smtClean="0">
                <a:latin typeface="Consolas" pitchFamily="49" charset="0"/>
              </a:rPr>
              <a:t>Cat c = new Cat();</a:t>
            </a:r>
          </a:p>
          <a:p>
            <a:pPr>
              <a:buNone/>
            </a:pPr>
            <a:r>
              <a:rPr lang="en-GB" sz="2400" dirty="0" smtClean="0">
                <a:latin typeface="Consolas" pitchFamily="49" charset="0"/>
              </a:rPr>
              <a:t>Animal d;</a:t>
            </a:r>
          </a:p>
          <a:p>
            <a:pPr>
              <a:buNone/>
            </a:pPr>
            <a:r>
              <a:rPr lang="en-GB" sz="2400" dirty="0" smtClean="0">
                <a:latin typeface="Consolas" pitchFamily="49" charset="0"/>
              </a:rPr>
              <a:t>d = new Dog();</a:t>
            </a:r>
          </a:p>
          <a:p>
            <a:pPr>
              <a:buNone/>
            </a:pPr>
            <a:endParaRPr lang="en-GB" sz="2400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sz="2400" dirty="0" smtClean="0">
                <a:latin typeface="Consolas" pitchFamily="49" charset="0"/>
              </a:rPr>
              <a:t>e.eat();</a:t>
            </a:r>
          </a:p>
          <a:p>
            <a:pPr>
              <a:buNone/>
            </a:pPr>
            <a:r>
              <a:rPr lang="en-GB" sz="2400" dirty="0" err="1" smtClean="0">
                <a:latin typeface="Consolas" pitchFamily="49" charset="0"/>
              </a:rPr>
              <a:t>c.roam</a:t>
            </a:r>
            <a:r>
              <a:rPr lang="en-GB" sz="2400" dirty="0" smtClean="0">
                <a:latin typeface="Consolas" pitchFamily="49" charset="0"/>
              </a:rPr>
              <a:t>();</a:t>
            </a:r>
          </a:p>
          <a:p>
            <a:pPr>
              <a:buNone/>
            </a:pPr>
            <a:r>
              <a:rPr lang="en-GB" sz="2400" dirty="0" smtClean="0">
                <a:latin typeface="Consolas" pitchFamily="49" charset="0"/>
              </a:rPr>
              <a:t>d.eat();</a:t>
            </a:r>
          </a:p>
          <a:p>
            <a:pPr>
              <a:buNone/>
            </a:pPr>
            <a:r>
              <a:rPr lang="en-GB" sz="2400" dirty="0" err="1" smtClean="0">
                <a:latin typeface="Consolas" pitchFamily="49" charset="0"/>
              </a:rPr>
              <a:t>d.sleep</a:t>
            </a:r>
            <a:r>
              <a:rPr lang="en-GB" sz="2400" dirty="0" smtClean="0">
                <a:latin typeface="Consolas" pitchFamily="49" charset="0"/>
              </a:rPr>
              <a:t>();</a:t>
            </a:r>
          </a:p>
          <a:p>
            <a:pPr>
              <a:buNone/>
            </a:pPr>
            <a:r>
              <a:rPr lang="en-GB" sz="2400" dirty="0" err="1" smtClean="0">
                <a:latin typeface="Consolas" pitchFamily="49" charset="0"/>
              </a:rPr>
              <a:t>e.toString</a:t>
            </a:r>
            <a:r>
              <a:rPr lang="en-GB" sz="2400" dirty="0" smtClean="0">
                <a:latin typeface="Consolas" pitchFamily="49" charset="0"/>
              </a:rPr>
              <a:t>();</a:t>
            </a:r>
            <a:endParaRPr lang="en-GB" sz="2400" dirty="0">
              <a:latin typeface="Consolas" pitchFamily="49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133600" y="38100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Animal</a:t>
            </a:r>
          </a:p>
          <a:p>
            <a:pPr algn="ctr"/>
            <a:r>
              <a:rPr lang="en-GB" dirty="0" smtClean="0"/>
              <a:t>sleep()</a:t>
            </a:r>
          </a:p>
          <a:p>
            <a:pPr algn="ctr"/>
            <a:r>
              <a:rPr lang="en-GB" dirty="0" smtClean="0"/>
              <a:t>roam()</a:t>
            </a:r>
          </a:p>
          <a:p>
            <a:pPr algn="ctr"/>
            <a:r>
              <a:rPr lang="en-GB" dirty="0" smtClean="0"/>
              <a:t>eat()</a:t>
            </a:r>
          </a:p>
          <a:p>
            <a:pPr algn="ctr"/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304800" y="53340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Dog</a:t>
            </a:r>
          </a:p>
          <a:p>
            <a:pPr algn="ctr"/>
            <a:endParaRPr lang="en-GB" dirty="0"/>
          </a:p>
        </p:txBody>
      </p:sp>
      <p:sp>
        <p:nvSpPr>
          <p:cNvPr id="19" name="Rectangle 18"/>
          <p:cNvSpPr/>
          <p:nvPr/>
        </p:nvSpPr>
        <p:spPr>
          <a:xfrm>
            <a:off x="2133600" y="53340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Cat</a:t>
            </a:r>
          </a:p>
          <a:p>
            <a:pPr algn="ctr"/>
            <a:endParaRPr lang="en-GB" dirty="0"/>
          </a:p>
        </p:txBody>
      </p:sp>
      <p:sp>
        <p:nvSpPr>
          <p:cNvPr id="20" name="Rectangle 19"/>
          <p:cNvSpPr/>
          <p:nvPr/>
        </p:nvSpPr>
        <p:spPr>
          <a:xfrm>
            <a:off x="4038600" y="53340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Elephant</a:t>
            </a:r>
          </a:p>
          <a:p>
            <a:pPr algn="ctr"/>
            <a:endParaRPr lang="en-GB" dirty="0"/>
          </a:p>
        </p:txBody>
      </p:sp>
      <p:cxnSp>
        <p:nvCxnSpPr>
          <p:cNvPr id="21" name="Straight Arrow Connector 20"/>
          <p:cNvCxnSpPr>
            <a:stCxn id="18" idx="0"/>
            <a:endCxn id="17" idx="2"/>
          </p:cNvCxnSpPr>
          <p:nvPr/>
        </p:nvCxnSpPr>
        <p:spPr>
          <a:xfrm rot="5400000" flipH="1" flipV="1">
            <a:off x="1752600" y="4229100"/>
            <a:ext cx="381000" cy="1828800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9" idx="0"/>
            <a:endCxn id="17" idx="2"/>
          </p:cNvCxnSpPr>
          <p:nvPr/>
        </p:nvCxnSpPr>
        <p:spPr>
          <a:xfrm rot="5400000" flipH="1" flipV="1">
            <a:off x="2667000" y="5143500"/>
            <a:ext cx="381000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20" idx="0"/>
            <a:endCxn id="17" idx="2"/>
          </p:cNvCxnSpPr>
          <p:nvPr/>
        </p:nvCxnSpPr>
        <p:spPr>
          <a:xfrm rot="16200000" flipV="1">
            <a:off x="3619500" y="4191000"/>
            <a:ext cx="381000" cy="1905000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304800" y="53340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Dog</a:t>
            </a:r>
          </a:p>
          <a:p>
            <a:pPr algn="ctr"/>
            <a:r>
              <a:rPr lang="en-GB" dirty="0" smtClean="0"/>
              <a:t>eat()</a:t>
            </a:r>
          </a:p>
          <a:p>
            <a:pPr algn="ctr"/>
            <a:r>
              <a:rPr lang="en-GB" dirty="0" smtClean="0"/>
              <a:t>roam()</a:t>
            </a:r>
            <a:endParaRPr lang="en-GB" dirty="0"/>
          </a:p>
        </p:txBody>
      </p:sp>
      <p:sp>
        <p:nvSpPr>
          <p:cNvPr id="25" name="Rectangle 24"/>
          <p:cNvSpPr/>
          <p:nvPr/>
        </p:nvSpPr>
        <p:spPr>
          <a:xfrm>
            <a:off x="2133600" y="53340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Cat</a:t>
            </a:r>
          </a:p>
          <a:p>
            <a:pPr algn="ctr"/>
            <a:r>
              <a:rPr lang="en-GB" dirty="0" smtClean="0"/>
              <a:t>eat()</a:t>
            </a:r>
          </a:p>
          <a:p>
            <a:pPr algn="ctr"/>
            <a:r>
              <a:rPr lang="en-GB" dirty="0" smtClean="0"/>
              <a:t>roam()</a:t>
            </a:r>
            <a:endParaRPr lang="en-GB" dirty="0"/>
          </a:p>
        </p:txBody>
      </p:sp>
      <p:sp>
        <p:nvSpPr>
          <p:cNvPr id="26" name="Rectangle 25"/>
          <p:cNvSpPr/>
          <p:nvPr/>
        </p:nvSpPr>
        <p:spPr>
          <a:xfrm>
            <a:off x="4038600" y="53340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Elephant</a:t>
            </a:r>
          </a:p>
          <a:p>
            <a:pPr algn="ctr"/>
            <a:r>
              <a:rPr lang="en-GB" dirty="0" smtClean="0"/>
              <a:t>eat()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133600" y="22860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Object</a:t>
            </a:r>
          </a:p>
          <a:p>
            <a:pPr algn="ctr"/>
            <a:r>
              <a:rPr lang="en-GB" dirty="0" err="1" smtClean="0"/>
              <a:t>toString</a:t>
            </a:r>
            <a:r>
              <a:rPr lang="en-GB" dirty="0" smtClean="0"/>
              <a:t>()</a:t>
            </a:r>
          </a:p>
          <a:p>
            <a:pPr algn="ctr"/>
            <a:endParaRPr lang="en-GB" dirty="0"/>
          </a:p>
        </p:txBody>
      </p:sp>
      <p:cxnSp>
        <p:nvCxnSpPr>
          <p:cNvPr id="31" name="Straight Arrow Connector 30"/>
          <p:cNvCxnSpPr>
            <a:stCxn id="17" idx="0"/>
            <a:endCxn id="30" idx="2"/>
          </p:cNvCxnSpPr>
          <p:nvPr/>
        </p:nvCxnSpPr>
        <p:spPr>
          <a:xfrm rot="5400000" flipH="1" flipV="1">
            <a:off x="2667000" y="3619500"/>
            <a:ext cx="381000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Left Arrow 34"/>
          <p:cNvSpPr/>
          <p:nvPr/>
        </p:nvSpPr>
        <p:spPr>
          <a:xfrm>
            <a:off x="5029200" y="5715000"/>
            <a:ext cx="762000" cy="3048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Left Arrow 35"/>
          <p:cNvSpPr/>
          <p:nvPr/>
        </p:nvSpPr>
        <p:spPr>
          <a:xfrm>
            <a:off x="3200400" y="5943600"/>
            <a:ext cx="762000" cy="3048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Left Arrow 36"/>
          <p:cNvSpPr/>
          <p:nvPr/>
        </p:nvSpPr>
        <p:spPr>
          <a:xfrm>
            <a:off x="1295400" y="5638800"/>
            <a:ext cx="762000" cy="3048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Left Arrow 37"/>
          <p:cNvSpPr/>
          <p:nvPr/>
        </p:nvSpPr>
        <p:spPr>
          <a:xfrm>
            <a:off x="1295400" y="7086600"/>
            <a:ext cx="762000" cy="3048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Left Arrow 38"/>
          <p:cNvSpPr/>
          <p:nvPr/>
        </p:nvSpPr>
        <p:spPr>
          <a:xfrm>
            <a:off x="4876800" y="7162800"/>
            <a:ext cx="762000" cy="3048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`</a:t>
            </a:r>
            <a:endParaRPr lang="en-GB" dirty="0"/>
          </a:p>
        </p:txBody>
      </p:sp>
      <p:sp>
        <p:nvSpPr>
          <p:cNvPr id="27" name="Oval 26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7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7" dur="250" autoRev="1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48" dur="250" autoRev="1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9" dur="250" autoRev="1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50" autoRev="1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7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7" dur="250" autoRev="1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68" dur="250" autoRev="1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9" dur="250" autoRev="1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250" autoRev="1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27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7" dur="250" autoRev="1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88" dur="250" autoRev="1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9" dur="250" autoRev="1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0" dur="250" autoRev="1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64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44444E-6 L -3.33333E-6 -0.12223 " pathEditMode="relative" rAng="0" ptsTypes="AA">
                                      <p:cBhvr>
                                        <p:cTn id="10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32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5" dur="1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06" dur="1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7" dur="1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8" dur="1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1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15" presetID="64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12223 L 0.21667 -0.43334 " pathEditMode="relative" rAng="0" ptsTypes="AA">
                                      <p:cBhvr>
                                        <p:cTn id="11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" y="-1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18" presetID="27" presetClass="emph" presetSubtype="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9" dur="250" autoRev="1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20" dur="250" autoRev="1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1" dur="250" autoRev="1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2" dur="250" autoRev="1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44444E-6 L 0 -0.14445 " pathEditMode="relative" rAng="0" ptsTypes="AA">
                                      <p:cBhvr>
                                        <p:cTn id="13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000"/>
                            </p:stCondLst>
                            <p:childTnLst>
                              <p:par>
                                <p:cTn id="136" presetID="3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37" dur="1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38" dur="1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9" dur="1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0" dur="1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4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2000"/>
                            </p:stCondLst>
                            <p:childTnLst>
                              <p:par>
                                <p:cTn id="147" presetID="64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14445 L -0.14167 -0.4 " pathEditMode="relative" rAng="0" ptsTypes="AA">
                                      <p:cBhvr>
                                        <p:cTn id="14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" y="-1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3000"/>
                            </p:stCondLst>
                            <p:childTnLst>
                              <p:par>
                                <p:cTn id="150" presetID="32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51" dur="1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52" dur="1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3" dur="1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4" dur="1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4000"/>
                            </p:stCondLst>
                            <p:childTnLst>
                              <p:par>
                                <p:cTn id="161" presetID="64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167 -0.4 L -0.15833 -0.66667 " pathEditMode="relative" rAng="0" ptsTypes="AA">
                                      <p:cBhvr>
                                        <p:cTn id="16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-1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5000"/>
                            </p:stCondLst>
                            <p:childTnLst>
                              <p:par>
                                <p:cTn id="164" presetID="27" presetClass="emph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65" dur="250" autoRev="1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66" dur="250" autoRev="1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7" dur="250" autoRev="1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8" dur="250" autoRev="1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5" grpId="0" animBg="1"/>
      <p:bldP spid="35" grpId="1" animBg="1"/>
      <p:bldP spid="35" grpId="2" animBg="1"/>
      <p:bldP spid="36" grpId="0" animBg="1"/>
      <p:bldP spid="36" grpId="1" animBg="1"/>
      <p:bldP spid="36" grpId="2" animBg="1"/>
      <p:bldP spid="37" grpId="0" animBg="1"/>
      <p:bldP spid="37" grpId="1" animBg="1"/>
      <p:bldP spid="37" grpId="2" animBg="1"/>
      <p:bldP spid="38" grpId="2" animBg="1"/>
      <p:bldP spid="38" grpId="3" animBg="1"/>
      <p:bldP spid="38" grpId="4" animBg="1"/>
      <p:bldP spid="38" grpId="5" animBg="1"/>
      <p:bldP spid="38" grpId="6" animBg="1"/>
      <p:bldP spid="39" grpId="0" animBg="1"/>
      <p:bldP spid="39" grpId="1" animBg="1"/>
      <p:bldP spid="39" grpId="2" animBg="1"/>
      <p:bldP spid="39" grpId="3" animBg="1"/>
      <p:bldP spid="39" grpId="4" animBg="1"/>
      <p:bldP spid="39" grpId="5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 short...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‘first found’ method is called i.e.</a:t>
            </a:r>
          </a:p>
          <a:p>
            <a:r>
              <a:rPr lang="en-GB" dirty="0" smtClean="0"/>
              <a:t>The bottom-most method wins</a:t>
            </a:r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This means you can override methods from almost all the classes</a:t>
            </a:r>
          </a:p>
          <a:p>
            <a:r>
              <a:rPr lang="en-GB" dirty="0" smtClean="0"/>
              <a:t>the keyword </a:t>
            </a:r>
            <a:r>
              <a:rPr lang="en-GB" b="1" dirty="0" smtClean="0">
                <a:latin typeface="Consolas" pitchFamily="49" charset="0"/>
              </a:rPr>
              <a:t>final</a:t>
            </a:r>
            <a:r>
              <a:rPr lang="en-GB" b="1" dirty="0" smtClean="0"/>
              <a:t> </a:t>
            </a:r>
            <a:r>
              <a:rPr lang="en-GB" dirty="0" smtClean="0"/>
              <a:t>will stop you overriding methods. We study it later</a:t>
            </a: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Objects First with Java - A Practical Introduction using BlueJ, © David J. Barnes, Michael Kölling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Object class’s methods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981200"/>
            <a:ext cx="7467600" cy="43434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Methods in </a:t>
            </a:r>
            <a:r>
              <a:rPr lang="en-US" dirty="0">
                <a:latin typeface="Courier New" pitchFamily="49" charset="0"/>
              </a:rPr>
              <a:t>Object</a:t>
            </a:r>
            <a:r>
              <a:rPr lang="en-US" dirty="0"/>
              <a:t> are inherited by all classes.</a:t>
            </a:r>
          </a:p>
          <a:p>
            <a:r>
              <a:rPr lang="en-US" dirty="0"/>
              <a:t>Any of these may be overridden.</a:t>
            </a:r>
          </a:p>
          <a:p>
            <a:r>
              <a:rPr lang="en-US" dirty="0"/>
              <a:t>The </a:t>
            </a:r>
            <a:r>
              <a:rPr lang="en-US" dirty="0" err="1">
                <a:latin typeface="Courier New" pitchFamily="49" charset="0"/>
              </a:rPr>
              <a:t>toString</a:t>
            </a:r>
            <a:r>
              <a:rPr lang="en-US" dirty="0"/>
              <a:t> method is commonly overridden:</a:t>
            </a:r>
          </a:p>
          <a:p>
            <a:pPr lvl="1"/>
            <a:r>
              <a:rPr lang="en-US" dirty="0">
                <a:latin typeface="Courier New" pitchFamily="49" charset="0"/>
              </a:rPr>
              <a:t>public String </a:t>
            </a:r>
            <a:r>
              <a:rPr lang="en-US" dirty="0" err="1">
                <a:latin typeface="Courier New" pitchFamily="49" charset="0"/>
              </a:rPr>
              <a:t>toString</a:t>
            </a:r>
            <a:r>
              <a:rPr lang="en-US" dirty="0">
                <a:latin typeface="Courier New" pitchFamily="49" charset="0"/>
              </a:rPr>
              <a:t>()</a:t>
            </a:r>
            <a:endParaRPr lang="en-US" dirty="0"/>
          </a:p>
          <a:p>
            <a:pPr lvl="1"/>
            <a:r>
              <a:rPr lang="en-US" dirty="0"/>
              <a:t>Returns a string representation of the object</a:t>
            </a:r>
            <a:r>
              <a:rPr lang="en-US" dirty="0" smtClean="0"/>
              <a:t>.</a:t>
            </a:r>
          </a:p>
          <a:p>
            <a:r>
              <a:rPr lang="en-US" dirty="0" smtClean="0"/>
              <a:t>Calls to </a:t>
            </a:r>
            <a:r>
              <a:rPr lang="en-US" dirty="0" err="1" smtClean="0">
                <a:latin typeface="Courier New" pitchFamily="49" charset="0"/>
              </a:rPr>
              <a:t>println</a:t>
            </a:r>
            <a:r>
              <a:rPr lang="en-US" dirty="0" smtClean="0"/>
              <a:t> with just an object automatically result in </a:t>
            </a:r>
            <a:r>
              <a:rPr lang="en-US" dirty="0" err="1" smtClean="0">
                <a:latin typeface="Courier New" pitchFamily="49" charset="0"/>
              </a:rPr>
              <a:t>toString</a:t>
            </a:r>
            <a:r>
              <a:rPr lang="en-US" dirty="0" smtClean="0"/>
              <a:t> being called:</a:t>
            </a:r>
          </a:p>
          <a:p>
            <a:pPr lvl="1"/>
            <a:r>
              <a:rPr lang="en-US" sz="2000" b="1" dirty="0" err="1" smtClean="0">
                <a:latin typeface="Courier New" pitchFamily="49" charset="0"/>
              </a:rPr>
              <a:t>System.out.println</a:t>
            </a:r>
            <a:r>
              <a:rPr lang="en-US" sz="2000" b="1" dirty="0" smtClean="0">
                <a:latin typeface="Courier New" pitchFamily="49" charset="0"/>
              </a:rPr>
              <a:t>(item);</a:t>
            </a:r>
            <a:endParaRPr lang="en-US" b="1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Which methods are where?</a:t>
            </a:r>
          </a:p>
          <a:p>
            <a:pPr lvl="1"/>
            <a:r>
              <a:rPr lang="en-GB" dirty="0" smtClean="0"/>
              <a:t>Overriding</a:t>
            </a:r>
          </a:p>
          <a:p>
            <a:r>
              <a:rPr lang="en-GB" dirty="0" smtClean="0"/>
              <a:t>Calling super’s methods</a:t>
            </a:r>
          </a:p>
          <a:p>
            <a:r>
              <a:rPr lang="en-GB" dirty="0" smtClean="0"/>
              <a:t>Coupling and cohesion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if I want to call the super’s method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Autofit/>
          </a:bodyPr>
          <a:lstStyle/>
          <a:p>
            <a:r>
              <a:rPr lang="en-GB" sz="4400" baseline="-25000" dirty="0" smtClean="0"/>
              <a:t>We’ve overloaded the eat method in cat</a:t>
            </a:r>
          </a:p>
          <a:p>
            <a:r>
              <a:rPr lang="en-GB" sz="4400" baseline="-25000" dirty="0" smtClean="0"/>
              <a:t>We’d do this, for example, to specify the cat eats meat.</a:t>
            </a:r>
          </a:p>
          <a:p>
            <a:r>
              <a:rPr lang="en-GB" sz="4400" baseline="-25000" dirty="0" smtClean="0"/>
              <a:t>What if, in a special case, we call the super classes method? Give the cat some cheese?</a:t>
            </a:r>
          </a:p>
          <a:p>
            <a:endParaRPr lang="en-GB" sz="4400" baseline="-25000" dirty="0" smtClean="0"/>
          </a:p>
          <a:p>
            <a:r>
              <a:rPr lang="en-GB" sz="4400" baseline="-25000" dirty="0" smtClean="0"/>
              <a:t>Remember </a:t>
            </a:r>
            <a:r>
              <a:rPr lang="en-GB" sz="4400" baseline="-25000" dirty="0" smtClean="0"/>
              <a:t>how </a:t>
            </a:r>
            <a:r>
              <a:rPr lang="en-GB" sz="4400" baseline="-25000" dirty="0" smtClean="0"/>
              <a:t>to call the super constructor</a:t>
            </a:r>
            <a:r>
              <a:rPr lang="en-GB" sz="4400" baseline="-25000" dirty="0" smtClean="0"/>
              <a:t>?</a:t>
            </a:r>
          </a:p>
          <a:p>
            <a:pPr>
              <a:buNone/>
            </a:pPr>
            <a:endParaRPr lang="en-GB" sz="4400" baseline="-25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14400" y="3886200"/>
            <a:ext cx="2438400" cy="381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Objects First with Java - A Practical Introduction using BlueJ, © David J. Barnes, Michael Kölling</a:t>
            </a:r>
          </a:p>
        </p:txBody>
      </p:sp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419600" y="609600"/>
            <a:ext cx="4419600" cy="1219200"/>
          </a:xfrm>
        </p:spPr>
        <p:txBody>
          <a:bodyPr>
            <a:normAutofit fontScale="90000"/>
          </a:bodyPr>
          <a:lstStyle/>
          <a:p>
            <a:pPr algn="r"/>
            <a:r>
              <a:rPr lang="en-US"/>
              <a:t>Inheritance and constructors</a:t>
            </a:r>
          </a:p>
        </p:txBody>
      </p:sp>
      <p:sp>
        <p:nvSpPr>
          <p:cNvPr id="207875" name="Text Box 3"/>
          <p:cNvSpPr txBox="1">
            <a:spLocks noChangeArrowheads="1"/>
          </p:cNvSpPr>
          <p:nvPr/>
        </p:nvSpPr>
        <p:spPr bwMode="auto">
          <a:xfrm>
            <a:off x="533400" y="1136650"/>
            <a:ext cx="8305800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GB" sz="1800" noProof="1"/>
              <a:t>public class CD extends Item</a:t>
            </a:r>
          </a:p>
          <a:p>
            <a:pPr>
              <a:spcBef>
                <a:spcPct val="0"/>
              </a:spcBef>
            </a:pPr>
            <a:r>
              <a:rPr lang="en-GB" sz="1800" noProof="1"/>
              <a:t>{</a:t>
            </a:r>
          </a:p>
          <a:p>
            <a:pPr>
              <a:spcBef>
                <a:spcPct val="0"/>
              </a:spcBef>
            </a:pPr>
            <a:r>
              <a:rPr lang="en-GB" sz="1800" noProof="1"/>
              <a:t>    private String artist;</a:t>
            </a:r>
          </a:p>
          <a:p>
            <a:pPr>
              <a:spcBef>
                <a:spcPct val="0"/>
              </a:spcBef>
            </a:pPr>
            <a:r>
              <a:rPr lang="en-GB" sz="1800" noProof="1"/>
              <a:t>    private int numberOfTracks;</a:t>
            </a:r>
          </a:p>
          <a:p>
            <a:pPr>
              <a:spcBef>
                <a:spcPct val="0"/>
              </a:spcBef>
            </a:pPr>
            <a:endParaRPr lang="en-GB" sz="1800" noProof="1"/>
          </a:p>
          <a:p>
            <a:pPr>
              <a:spcBef>
                <a:spcPct val="0"/>
              </a:spcBef>
            </a:pPr>
            <a:r>
              <a:rPr lang="en-GB" sz="1800" noProof="1"/>
              <a:t>    /**</a:t>
            </a:r>
          </a:p>
          <a:p>
            <a:pPr>
              <a:spcBef>
                <a:spcPct val="0"/>
              </a:spcBef>
            </a:pPr>
            <a:r>
              <a:rPr lang="en-GB" sz="1800" noProof="1"/>
              <a:t>     * Constructor for objects of class CD</a:t>
            </a:r>
          </a:p>
          <a:p>
            <a:pPr>
              <a:spcBef>
                <a:spcPct val="0"/>
              </a:spcBef>
            </a:pPr>
            <a:r>
              <a:rPr lang="en-GB" sz="1800" noProof="1"/>
              <a:t>     */</a:t>
            </a:r>
          </a:p>
          <a:p>
            <a:pPr>
              <a:spcBef>
                <a:spcPct val="0"/>
              </a:spcBef>
            </a:pPr>
            <a:r>
              <a:rPr lang="en-GB" sz="1800" noProof="1"/>
              <a:t>    public CD(String theTitle, String</a:t>
            </a:r>
            <a:r>
              <a:rPr lang="en-GB" sz="1800" dirty="0"/>
              <a:t> </a:t>
            </a:r>
            <a:r>
              <a:rPr lang="en-GB" sz="1800" noProof="1"/>
              <a:t>theArtist, </a:t>
            </a:r>
            <a:r>
              <a:rPr lang="en-GB" sz="1800" noProof="1" smtClean="0"/>
              <a:t> int </a:t>
            </a:r>
            <a:r>
              <a:rPr lang="en-GB" sz="1800" noProof="1"/>
              <a:t>tracks, int time)</a:t>
            </a:r>
          </a:p>
          <a:p>
            <a:pPr>
              <a:spcBef>
                <a:spcPct val="0"/>
              </a:spcBef>
            </a:pPr>
            <a:r>
              <a:rPr lang="en-GB" sz="1800" noProof="1"/>
              <a:t>    {</a:t>
            </a:r>
          </a:p>
          <a:p>
            <a:pPr>
              <a:spcBef>
                <a:spcPct val="0"/>
              </a:spcBef>
            </a:pPr>
            <a:r>
              <a:rPr lang="en-GB" sz="1800" noProof="1"/>
              <a:t>        super(theTitle, time);</a:t>
            </a:r>
          </a:p>
          <a:p>
            <a:pPr>
              <a:spcBef>
                <a:spcPct val="0"/>
              </a:spcBef>
            </a:pPr>
            <a:r>
              <a:rPr lang="en-GB" sz="1800" noProof="1"/>
              <a:t>        artist = theArtist;</a:t>
            </a:r>
          </a:p>
          <a:p>
            <a:pPr>
              <a:spcBef>
                <a:spcPct val="0"/>
              </a:spcBef>
            </a:pPr>
            <a:r>
              <a:rPr lang="en-GB" sz="1800" noProof="1"/>
              <a:t>        numberOfTracks = tracks;</a:t>
            </a:r>
          </a:p>
          <a:p>
            <a:pPr>
              <a:spcBef>
                <a:spcPct val="0"/>
              </a:spcBef>
            </a:pPr>
            <a:r>
              <a:rPr lang="en-GB" sz="1800" noProof="1"/>
              <a:t>    }</a:t>
            </a:r>
          </a:p>
          <a:p>
            <a:pPr>
              <a:spcBef>
                <a:spcPct val="0"/>
              </a:spcBef>
            </a:pPr>
            <a:endParaRPr lang="en-GB" sz="1800" noProof="1"/>
          </a:p>
          <a:p>
            <a:pPr>
              <a:spcBef>
                <a:spcPct val="0"/>
              </a:spcBef>
            </a:pPr>
            <a:r>
              <a:rPr lang="en-GB" sz="1800" noProof="1"/>
              <a:t>    </a:t>
            </a:r>
            <a:r>
              <a:rPr lang="en-GB" sz="1800" i="1" noProof="1"/>
              <a:t>// methods omitted</a:t>
            </a:r>
            <a:endParaRPr lang="en-GB" sz="1800" noProof="1"/>
          </a:p>
          <a:p>
            <a:pPr>
              <a:spcBef>
                <a:spcPct val="0"/>
              </a:spcBef>
            </a:pPr>
            <a:r>
              <a:rPr lang="en-GB" sz="1800" noProof="1"/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95800" y="3733800"/>
            <a:ext cx="320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This is how you call a constructor from a super class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More about inheritance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Exploring polymorphism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8475663" y="6537325"/>
            <a:ext cx="3635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GB" sz="1000" b="0">
                <a:latin typeface="Trebuchet MS" pitchFamily="34" charset="0"/>
              </a:rPr>
              <a:t>3.0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15206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5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57290" y="428628"/>
            <a:ext cx="1145831" cy="733423"/>
          </a:xfrm>
          <a:prstGeom prst="rect">
            <a:avLst/>
          </a:prstGeom>
          <a:noFill/>
        </p:spPr>
      </p:pic>
      <p:sp>
        <p:nvSpPr>
          <p:cNvPr id="7" name="Oval 6"/>
          <p:cNvSpPr/>
          <p:nvPr/>
        </p:nvSpPr>
        <p:spPr>
          <a:xfrm>
            <a:off x="4143372" y="142876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Calling a super’s method is almost the same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GB" dirty="0" smtClean="0">
                <a:latin typeface="Consolas" pitchFamily="49" charset="0"/>
              </a:rPr>
              <a:t>public class Cat{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//code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public void </a:t>
            </a:r>
            <a:r>
              <a:rPr lang="en-GB" dirty="0" err="1" smtClean="0">
                <a:latin typeface="Consolas" pitchFamily="49" charset="0"/>
              </a:rPr>
              <a:t>feedCatWithCheese</a:t>
            </a:r>
            <a:r>
              <a:rPr lang="en-GB" dirty="0" smtClean="0">
                <a:latin typeface="Consolas" pitchFamily="49" charset="0"/>
              </a:rPr>
              <a:t>(){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super.eat();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}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//code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}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Which methods are where?</a:t>
            </a:r>
          </a:p>
          <a:p>
            <a:pPr lvl="1"/>
            <a:r>
              <a:rPr lang="en-GB" dirty="0" smtClean="0"/>
              <a:t>Overriding</a:t>
            </a:r>
          </a:p>
          <a:p>
            <a:r>
              <a:rPr lang="en-GB" dirty="0" smtClean="0"/>
              <a:t>Calling super’s methods</a:t>
            </a:r>
          </a:p>
          <a:p>
            <a:r>
              <a:rPr lang="en-GB" dirty="0" smtClean="0"/>
              <a:t>Coupling and cohesion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different concept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Coupling and Cohesion</a:t>
            </a:r>
          </a:p>
          <a:p>
            <a:endParaRPr lang="en-GB" dirty="0" smtClean="0"/>
          </a:p>
          <a:p>
            <a:r>
              <a:rPr lang="en-GB" dirty="0" smtClean="0"/>
              <a:t>Important in software development</a:t>
            </a:r>
          </a:p>
          <a:p>
            <a:endParaRPr lang="en-GB" dirty="0" smtClean="0"/>
          </a:p>
          <a:p>
            <a:r>
              <a:rPr lang="en-GB" dirty="0" smtClean="0"/>
              <a:t>Particularly important in OO development</a:t>
            </a: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Cohesion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class should represent a single concept</a:t>
            </a:r>
          </a:p>
          <a:p>
            <a:endParaRPr lang="en-GB" dirty="0" smtClean="0"/>
          </a:p>
          <a:p>
            <a:r>
              <a:rPr lang="en-GB" dirty="0" smtClean="0"/>
              <a:t>The public methods (and variables?) define your class’ interface. The interface should be </a:t>
            </a:r>
            <a:r>
              <a:rPr lang="en-GB" b="1" dirty="0" smtClean="0"/>
              <a:t>cohesive</a:t>
            </a:r>
            <a:r>
              <a:rPr lang="en-GB" dirty="0" smtClean="0"/>
              <a:t>.</a:t>
            </a:r>
          </a:p>
          <a:p>
            <a:endParaRPr lang="en-GB" dirty="0" smtClean="0"/>
          </a:p>
          <a:p>
            <a:r>
              <a:rPr lang="en-GB" dirty="0" smtClean="0"/>
              <a:t>i.e. Your interface features should be closely related to your class concept</a:t>
            </a: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Coupling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Coupling refers to</a:t>
            </a:r>
          </a:p>
          <a:p>
            <a:pPr lvl="1"/>
            <a:r>
              <a:rPr lang="en-GB" dirty="0" smtClean="0"/>
              <a:t>How much your classes rely on each other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A class should only need to know about itself in order to work </a:t>
            </a:r>
          </a:p>
          <a:p>
            <a:endParaRPr lang="en-GB" dirty="0" smtClean="0"/>
          </a:p>
          <a:p>
            <a:r>
              <a:rPr lang="en-GB" dirty="0" smtClean="0"/>
              <a:t>If a class depends strongly on an other class to work, and therefore can’t be used for another project, it is </a:t>
            </a:r>
            <a:r>
              <a:rPr lang="en-GB" b="1" dirty="0" smtClean="0"/>
              <a:t>tightly coupled</a:t>
            </a:r>
            <a:endParaRPr lang="en-GB" dirty="0" smtClean="0"/>
          </a:p>
          <a:p>
            <a:pPr lvl="1">
              <a:buNone/>
            </a:pPr>
            <a:endParaRPr lang="en-GB" dirty="0" smtClean="0"/>
          </a:p>
        </p:txBody>
      </p:sp>
      <p:sp>
        <p:nvSpPr>
          <p:cNvPr id="4" name="Oval 3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C+C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You won’t be examined on Coupling and Cohesion</a:t>
            </a:r>
          </a:p>
          <a:p>
            <a:r>
              <a:rPr lang="en-GB" dirty="0" smtClean="0"/>
              <a:t>But high cohesion and low coupling are marks of good software design</a:t>
            </a:r>
          </a:p>
          <a:p>
            <a:endParaRPr lang="en-GB" dirty="0" smtClean="0"/>
          </a:p>
          <a:p>
            <a:r>
              <a:rPr lang="en-GB" dirty="0" smtClean="0"/>
              <a:t>SEG next year</a:t>
            </a:r>
          </a:p>
          <a:p>
            <a:r>
              <a:rPr lang="en-GB" dirty="0" smtClean="0"/>
              <a:t>Software Engineering this year</a:t>
            </a:r>
          </a:p>
          <a:p>
            <a:r>
              <a:rPr lang="en-GB" dirty="0" smtClean="0"/>
              <a:t>3</a:t>
            </a:r>
            <a:r>
              <a:rPr lang="en-GB" baseline="30000" dirty="0" smtClean="0"/>
              <a:t>rd</a:t>
            </a:r>
            <a:r>
              <a:rPr lang="en-GB" dirty="0" smtClean="0"/>
              <a:t> year project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Which methods are where?</a:t>
            </a:r>
          </a:p>
          <a:p>
            <a:pPr lvl="1"/>
            <a:r>
              <a:rPr lang="en-GB" dirty="0" smtClean="0"/>
              <a:t>Overriding</a:t>
            </a:r>
          </a:p>
          <a:p>
            <a:r>
              <a:rPr lang="en-GB" dirty="0" smtClean="0"/>
              <a:t>Calling super’s methods</a:t>
            </a:r>
          </a:p>
          <a:p>
            <a:r>
              <a:rPr lang="en-GB" dirty="0" smtClean="0"/>
              <a:t>Coupling and cohesion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Which methods are where?</a:t>
            </a:r>
          </a:p>
          <a:p>
            <a:pPr lvl="1"/>
            <a:r>
              <a:rPr lang="en-GB" dirty="0" smtClean="0"/>
              <a:t>Overriding</a:t>
            </a:r>
          </a:p>
          <a:p>
            <a:r>
              <a:rPr lang="en-GB" dirty="0" smtClean="0"/>
              <a:t>Calling super’s methods</a:t>
            </a:r>
          </a:p>
          <a:p>
            <a:r>
              <a:rPr lang="en-GB" dirty="0" smtClean="0"/>
              <a:t>Coupling and cohesion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Continuing with animals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animal metaphor is useful for explaining inheritance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57400" y="27432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Animal</a:t>
            </a:r>
          </a:p>
          <a:p>
            <a:pPr algn="ctr"/>
            <a:r>
              <a:rPr lang="en-GB" dirty="0" smtClean="0"/>
              <a:t>sleep()</a:t>
            </a:r>
          </a:p>
          <a:p>
            <a:pPr algn="ctr"/>
            <a:r>
              <a:rPr lang="en-GB" dirty="0" smtClean="0"/>
              <a:t>roam()</a:t>
            </a:r>
          </a:p>
          <a:p>
            <a:pPr algn="ctr"/>
            <a:r>
              <a:rPr lang="en-GB" dirty="0" smtClean="0"/>
              <a:t>eat()</a:t>
            </a:r>
          </a:p>
          <a:p>
            <a:pPr algn="ctr"/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228600" y="42672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Dog</a:t>
            </a:r>
          </a:p>
          <a:p>
            <a:pPr algn="ctr"/>
            <a:endParaRPr lang="en-GB" dirty="0"/>
          </a:p>
        </p:txBody>
      </p:sp>
      <p:sp>
        <p:nvSpPr>
          <p:cNvPr id="19" name="Rectangle 18"/>
          <p:cNvSpPr/>
          <p:nvPr/>
        </p:nvSpPr>
        <p:spPr>
          <a:xfrm>
            <a:off x="2057400" y="42672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Cat</a:t>
            </a:r>
          </a:p>
          <a:p>
            <a:pPr algn="ctr"/>
            <a:endParaRPr lang="en-GB" dirty="0"/>
          </a:p>
        </p:txBody>
      </p:sp>
      <p:sp>
        <p:nvSpPr>
          <p:cNvPr id="20" name="Rectangle 19"/>
          <p:cNvSpPr/>
          <p:nvPr/>
        </p:nvSpPr>
        <p:spPr>
          <a:xfrm>
            <a:off x="3962400" y="42672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Elephant</a:t>
            </a:r>
          </a:p>
          <a:p>
            <a:pPr algn="ctr"/>
            <a:endParaRPr lang="en-GB" dirty="0"/>
          </a:p>
        </p:txBody>
      </p:sp>
      <p:cxnSp>
        <p:nvCxnSpPr>
          <p:cNvPr id="22" name="Straight Arrow Connector 21"/>
          <p:cNvCxnSpPr>
            <a:stCxn id="18" idx="0"/>
            <a:endCxn id="17" idx="2"/>
          </p:cNvCxnSpPr>
          <p:nvPr/>
        </p:nvCxnSpPr>
        <p:spPr>
          <a:xfrm rot="5400000" flipH="1" flipV="1">
            <a:off x="1676400" y="3162300"/>
            <a:ext cx="381000" cy="1828800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9" idx="0"/>
            <a:endCxn id="17" idx="2"/>
          </p:cNvCxnSpPr>
          <p:nvPr/>
        </p:nvCxnSpPr>
        <p:spPr>
          <a:xfrm rot="5400000" flipH="1" flipV="1">
            <a:off x="2590800" y="4076700"/>
            <a:ext cx="381000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20" idx="0"/>
            <a:endCxn id="17" idx="2"/>
          </p:cNvCxnSpPr>
          <p:nvPr/>
        </p:nvCxnSpPr>
        <p:spPr>
          <a:xfrm rot="16200000" flipV="1">
            <a:off x="3543300" y="3124200"/>
            <a:ext cx="381000" cy="1905000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Content Placeholder 2"/>
          <p:cNvSpPr txBox="1">
            <a:spLocks/>
          </p:cNvSpPr>
          <p:nvPr/>
        </p:nvSpPr>
        <p:spPr>
          <a:xfrm>
            <a:off x="4191000" y="2332037"/>
            <a:ext cx="4648200" cy="178276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All animals eat, sleep and roam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3200" dirty="0" smtClean="0"/>
              <a:t>Roam in the Animal class is defined as wandering around.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3200" dirty="0" smtClean="0"/>
              <a:t>Eating is eating anything edible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3200" dirty="0" smtClean="0"/>
              <a:t>Sleeping is, well, sleeping.</a:t>
            </a:r>
          </a:p>
        </p:txBody>
      </p:sp>
      <p:sp>
        <p:nvSpPr>
          <p:cNvPr id="12" name="Oval 11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42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43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44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53" dur="5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54" dur="5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55" dur="5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64" dur="500" fill="hold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65" dur="500" fill="hold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66" dur="500" fill="hold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75" dur="500" fill="hold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76" dur="500" fill="hold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77" dur="500" fill="hold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 animBg="1"/>
      <p:bldP spid="18" grpId="0" animBg="1"/>
      <p:bldP spid="19" grpId="0" animBg="1"/>
      <p:bldP spid="20" grpId="0" animBg="1"/>
      <p:bldP spid="34" grpId="0" uiExpand="1" build="p"/>
      <p:bldP spid="34" grpId="1" uiExpand="1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Dog</a:t>
            </a:r>
            <a:endParaRPr lang="en-GB" dirty="0"/>
          </a:p>
        </p:txBody>
      </p:sp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3505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 a type of Animal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Dogs sleep like any</a:t>
            </a:r>
            <a:r>
              <a:rPr kumimoji="0" lang="en-GB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other animal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eats meat and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roams in packs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dirty="0" smtClean="0"/>
              <a:t>T</a:t>
            </a:r>
            <a:r>
              <a:rPr kumimoji="0" lang="en-GB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hey have their own way of doing those things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dirty="0" smtClean="0"/>
              <a:t>We give them their own methods which are more specific than the animal class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GB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GB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GB" sz="32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2209800" y="51054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Animal</a:t>
            </a:r>
          </a:p>
          <a:p>
            <a:pPr algn="ctr"/>
            <a:r>
              <a:rPr lang="en-GB" dirty="0" smtClean="0"/>
              <a:t>sleep()</a:t>
            </a:r>
          </a:p>
          <a:p>
            <a:pPr algn="ctr"/>
            <a:r>
              <a:rPr lang="en-GB" dirty="0" smtClean="0"/>
              <a:t>roam()</a:t>
            </a:r>
          </a:p>
          <a:p>
            <a:pPr algn="ctr"/>
            <a:r>
              <a:rPr lang="en-GB" dirty="0" smtClean="0"/>
              <a:t>eat()</a:t>
            </a:r>
          </a:p>
          <a:p>
            <a:pPr algn="ctr"/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5791200" y="51816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Dog</a:t>
            </a:r>
          </a:p>
          <a:p>
            <a:pPr algn="ctr"/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5791200" y="51816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Dog</a:t>
            </a:r>
          </a:p>
          <a:p>
            <a:pPr algn="ctr"/>
            <a:r>
              <a:rPr lang="en-GB" dirty="0" smtClean="0"/>
              <a:t>eat()</a:t>
            </a:r>
          </a:p>
          <a:p>
            <a:pPr algn="ctr"/>
            <a:r>
              <a:rPr lang="en-GB" dirty="0" smtClean="0"/>
              <a:t>roam()</a:t>
            </a:r>
            <a:endParaRPr lang="en-GB" dirty="0"/>
          </a:p>
        </p:txBody>
      </p:sp>
      <p:cxnSp>
        <p:nvCxnSpPr>
          <p:cNvPr id="9" name="Straight Arrow Connector 8"/>
          <p:cNvCxnSpPr>
            <a:stCxn id="7" idx="1"/>
            <a:endCxn id="5" idx="3"/>
          </p:cNvCxnSpPr>
          <p:nvPr/>
        </p:nvCxnSpPr>
        <p:spPr>
          <a:xfrm rot="10800000">
            <a:off x="3657600" y="5676900"/>
            <a:ext cx="2133600" cy="76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343400" y="5791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IS-AN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3962400" y="51816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Sleeps as an</a:t>
            </a:r>
            <a:endParaRPr lang="en-GB" dirty="0"/>
          </a:p>
        </p:txBody>
      </p:sp>
      <p:sp>
        <p:nvSpPr>
          <p:cNvPr id="10" name="Oval 9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6" grpId="1" animBg="1"/>
      <p:bldP spid="7" grpId="0" animBg="1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Continuing with animals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animal metaphor is useful for explaining inheritance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57400" y="27432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Animal</a:t>
            </a:r>
          </a:p>
          <a:p>
            <a:pPr algn="ctr"/>
            <a:r>
              <a:rPr lang="en-GB" dirty="0" smtClean="0"/>
              <a:t>sleep()</a:t>
            </a:r>
          </a:p>
          <a:p>
            <a:pPr algn="ctr"/>
            <a:r>
              <a:rPr lang="en-GB" dirty="0" smtClean="0"/>
              <a:t>roam()</a:t>
            </a:r>
          </a:p>
          <a:p>
            <a:pPr algn="ctr"/>
            <a:r>
              <a:rPr lang="en-GB" dirty="0" smtClean="0"/>
              <a:t>eat()</a:t>
            </a:r>
          </a:p>
          <a:p>
            <a:pPr algn="ctr"/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228600" y="42672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Dog</a:t>
            </a:r>
          </a:p>
          <a:p>
            <a:pPr algn="ctr"/>
            <a:endParaRPr lang="en-GB" dirty="0"/>
          </a:p>
        </p:txBody>
      </p:sp>
      <p:sp>
        <p:nvSpPr>
          <p:cNvPr id="19" name="Rectangle 18"/>
          <p:cNvSpPr/>
          <p:nvPr/>
        </p:nvSpPr>
        <p:spPr>
          <a:xfrm>
            <a:off x="2057400" y="42672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Cat</a:t>
            </a:r>
          </a:p>
          <a:p>
            <a:pPr algn="ctr"/>
            <a:endParaRPr lang="en-GB" dirty="0"/>
          </a:p>
        </p:txBody>
      </p:sp>
      <p:sp>
        <p:nvSpPr>
          <p:cNvPr id="20" name="Rectangle 19"/>
          <p:cNvSpPr/>
          <p:nvPr/>
        </p:nvSpPr>
        <p:spPr>
          <a:xfrm>
            <a:off x="3962400" y="42672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Elephant</a:t>
            </a:r>
          </a:p>
          <a:p>
            <a:pPr algn="ctr"/>
            <a:endParaRPr lang="en-GB" dirty="0"/>
          </a:p>
        </p:txBody>
      </p:sp>
      <p:cxnSp>
        <p:nvCxnSpPr>
          <p:cNvPr id="22" name="Straight Arrow Connector 21"/>
          <p:cNvCxnSpPr>
            <a:stCxn id="18" idx="0"/>
            <a:endCxn id="17" idx="2"/>
          </p:cNvCxnSpPr>
          <p:nvPr/>
        </p:nvCxnSpPr>
        <p:spPr>
          <a:xfrm rot="5400000" flipH="1" flipV="1">
            <a:off x="1676400" y="3162300"/>
            <a:ext cx="381000" cy="1828800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9" idx="0"/>
            <a:endCxn id="17" idx="2"/>
          </p:cNvCxnSpPr>
          <p:nvPr/>
        </p:nvCxnSpPr>
        <p:spPr>
          <a:xfrm rot="5400000" flipH="1" flipV="1">
            <a:off x="2590800" y="4076700"/>
            <a:ext cx="381000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20" idx="0"/>
            <a:endCxn id="17" idx="2"/>
          </p:cNvCxnSpPr>
          <p:nvPr/>
        </p:nvCxnSpPr>
        <p:spPr>
          <a:xfrm rot="16200000" flipV="1">
            <a:off x="3543300" y="3124200"/>
            <a:ext cx="381000" cy="1905000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Content Placeholder 2"/>
          <p:cNvSpPr txBox="1">
            <a:spLocks/>
          </p:cNvSpPr>
          <p:nvPr/>
        </p:nvSpPr>
        <p:spPr>
          <a:xfrm>
            <a:off x="4191000" y="2332037"/>
            <a:ext cx="4648200" cy="178276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All animals eat, sleep and roam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3200" dirty="0" smtClean="0"/>
              <a:t>Roam in the Animal class is defined as wandering around.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3200" dirty="0" smtClean="0"/>
              <a:t>Eating is eating anything edible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3200" dirty="0" smtClean="0"/>
              <a:t>Sleeping is, well, sleeping.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28600" y="42672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Dog</a:t>
            </a:r>
          </a:p>
          <a:p>
            <a:pPr algn="ctr"/>
            <a:r>
              <a:rPr lang="en-GB" dirty="0" smtClean="0"/>
              <a:t>eat()</a:t>
            </a:r>
          </a:p>
          <a:p>
            <a:pPr algn="ctr"/>
            <a:r>
              <a:rPr lang="en-GB" dirty="0" smtClean="0"/>
              <a:t>roam()</a:t>
            </a:r>
            <a:endParaRPr lang="en-GB" dirty="0"/>
          </a:p>
        </p:txBody>
      </p:sp>
      <p:sp>
        <p:nvSpPr>
          <p:cNvPr id="14" name="Oval 13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Cat is the same</a:t>
            </a:r>
            <a:endParaRPr lang="en-GB" dirty="0"/>
          </a:p>
        </p:txBody>
      </p:sp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3505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 a type of Animal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Cats sleep like any</a:t>
            </a:r>
            <a:r>
              <a:rPr kumimoji="0" lang="en-GB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other animal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eats meat and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roams </a:t>
            </a:r>
            <a:r>
              <a:rPr kumimoji="0" lang="en-GB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independantly</a:t>
            </a:r>
            <a:endParaRPr lang="en-GB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GB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GB" sz="32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2209800" y="51054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Animal</a:t>
            </a:r>
          </a:p>
          <a:p>
            <a:pPr algn="ctr"/>
            <a:r>
              <a:rPr lang="en-GB" dirty="0" smtClean="0"/>
              <a:t>sleep()</a:t>
            </a:r>
          </a:p>
          <a:p>
            <a:pPr algn="ctr"/>
            <a:r>
              <a:rPr lang="en-GB" dirty="0" smtClean="0"/>
              <a:t>roam()</a:t>
            </a:r>
          </a:p>
          <a:p>
            <a:pPr algn="ctr"/>
            <a:r>
              <a:rPr lang="en-GB" dirty="0" smtClean="0"/>
              <a:t>eat()</a:t>
            </a:r>
          </a:p>
          <a:p>
            <a:pPr algn="ctr"/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5791200" y="51816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Cat</a:t>
            </a:r>
          </a:p>
          <a:p>
            <a:pPr algn="ctr"/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5791200" y="51816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Cat</a:t>
            </a:r>
          </a:p>
          <a:p>
            <a:pPr algn="ctr"/>
            <a:r>
              <a:rPr lang="en-GB" dirty="0" smtClean="0"/>
              <a:t>eat()</a:t>
            </a:r>
          </a:p>
          <a:p>
            <a:pPr algn="ctr"/>
            <a:r>
              <a:rPr lang="en-GB" dirty="0" smtClean="0"/>
              <a:t>roam()</a:t>
            </a:r>
            <a:endParaRPr lang="en-GB" dirty="0"/>
          </a:p>
        </p:txBody>
      </p:sp>
      <p:cxnSp>
        <p:nvCxnSpPr>
          <p:cNvPr id="9" name="Straight Arrow Connector 8"/>
          <p:cNvCxnSpPr>
            <a:stCxn id="7" idx="1"/>
            <a:endCxn id="5" idx="3"/>
          </p:cNvCxnSpPr>
          <p:nvPr/>
        </p:nvCxnSpPr>
        <p:spPr>
          <a:xfrm rot="10800000">
            <a:off x="3657600" y="5676900"/>
            <a:ext cx="2133600" cy="76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343400" y="5791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IS-AN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3962400" y="51816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Sleeps as an</a:t>
            </a:r>
            <a:endParaRPr lang="en-GB" dirty="0"/>
          </a:p>
        </p:txBody>
      </p:sp>
      <p:sp>
        <p:nvSpPr>
          <p:cNvPr id="10" name="Oval 9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animBg="1"/>
      <p:bldP spid="7" grpId="0" animBg="1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Continuing with animals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animal metaphor is useful for explaining inheritance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57400" y="27432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Animal</a:t>
            </a:r>
          </a:p>
          <a:p>
            <a:pPr algn="ctr"/>
            <a:r>
              <a:rPr lang="en-GB" dirty="0" smtClean="0"/>
              <a:t>sleep()</a:t>
            </a:r>
          </a:p>
          <a:p>
            <a:pPr algn="ctr"/>
            <a:r>
              <a:rPr lang="en-GB" dirty="0" smtClean="0"/>
              <a:t>roam()</a:t>
            </a:r>
          </a:p>
          <a:p>
            <a:pPr algn="ctr"/>
            <a:r>
              <a:rPr lang="en-GB" dirty="0" smtClean="0"/>
              <a:t>eat()</a:t>
            </a:r>
          </a:p>
          <a:p>
            <a:pPr algn="ctr"/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228600" y="42672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Dog</a:t>
            </a:r>
          </a:p>
          <a:p>
            <a:pPr algn="ctr"/>
            <a:endParaRPr lang="en-GB" dirty="0"/>
          </a:p>
        </p:txBody>
      </p:sp>
      <p:sp>
        <p:nvSpPr>
          <p:cNvPr id="19" name="Rectangle 18"/>
          <p:cNvSpPr/>
          <p:nvPr/>
        </p:nvSpPr>
        <p:spPr>
          <a:xfrm>
            <a:off x="2057400" y="42672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Cat</a:t>
            </a:r>
          </a:p>
          <a:p>
            <a:pPr algn="ctr"/>
            <a:endParaRPr lang="en-GB" dirty="0"/>
          </a:p>
        </p:txBody>
      </p:sp>
      <p:sp>
        <p:nvSpPr>
          <p:cNvPr id="20" name="Rectangle 19"/>
          <p:cNvSpPr/>
          <p:nvPr/>
        </p:nvSpPr>
        <p:spPr>
          <a:xfrm>
            <a:off x="3962400" y="42672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Elephant</a:t>
            </a:r>
          </a:p>
          <a:p>
            <a:pPr algn="ctr"/>
            <a:endParaRPr lang="en-GB" dirty="0"/>
          </a:p>
        </p:txBody>
      </p:sp>
      <p:cxnSp>
        <p:nvCxnSpPr>
          <p:cNvPr id="22" name="Straight Arrow Connector 21"/>
          <p:cNvCxnSpPr>
            <a:stCxn id="18" idx="0"/>
            <a:endCxn id="17" idx="2"/>
          </p:cNvCxnSpPr>
          <p:nvPr/>
        </p:nvCxnSpPr>
        <p:spPr>
          <a:xfrm rot="5400000" flipH="1" flipV="1">
            <a:off x="1676400" y="3162300"/>
            <a:ext cx="381000" cy="1828800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9" idx="0"/>
            <a:endCxn id="17" idx="2"/>
          </p:cNvCxnSpPr>
          <p:nvPr/>
        </p:nvCxnSpPr>
        <p:spPr>
          <a:xfrm rot="5400000" flipH="1" flipV="1">
            <a:off x="2590800" y="4076700"/>
            <a:ext cx="381000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20" idx="0"/>
            <a:endCxn id="17" idx="2"/>
          </p:cNvCxnSpPr>
          <p:nvPr/>
        </p:nvCxnSpPr>
        <p:spPr>
          <a:xfrm rot="16200000" flipV="1">
            <a:off x="3543300" y="3124200"/>
            <a:ext cx="381000" cy="1905000"/>
          </a:xfrm>
          <a:prstGeom prst="straightConnector1">
            <a:avLst/>
          </a:prstGeom>
          <a:ln>
            <a:solidFill>
              <a:schemeClr val="tx1"/>
            </a:solidFill>
            <a:tailEnd type="triangle" w="lg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Content Placeholder 2"/>
          <p:cNvSpPr txBox="1">
            <a:spLocks/>
          </p:cNvSpPr>
          <p:nvPr/>
        </p:nvSpPr>
        <p:spPr>
          <a:xfrm>
            <a:off x="4191000" y="2332037"/>
            <a:ext cx="4648200" cy="178276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All animals eat, sleep and roam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3200" dirty="0" smtClean="0"/>
              <a:t>Roam in the Animal class is defined as wandering around.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3200" dirty="0" smtClean="0"/>
              <a:t>Eating is eating anything edible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3200" dirty="0" smtClean="0"/>
              <a:t>Sleeping is, well, sleeping.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28600" y="42672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Dog</a:t>
            </a:r>
          </a:p>
          <a:p>
            <a:pPr algn="ctr"/>
            <a:r>
              <a:rPr lang="en-GB" dirty="0" smtClean="0"/>
              <a:t>eat()</a:t>
            </a:r>
          </a:p>
          <a:p>
            <a:pPr algn="ctr"/>
            <a:r>
              <a:rPr lang="en-GB" dirty="0" smtClean="0"/>
              <a:t>roam()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2057400" y="42672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Cat</a:t>
            </a:r>
          </a:p>
          <a:p>
            <a:pPr algn="ctr"/>
            <a:r>
              <a:rPr lang="en-GB" dirty="0" smtClean="0"/>
              <a:t>eat()</a:t>
            </a:r>
          </a:p>
          <a:p>
            <a:pPr algn="ctr"/>
            <a:r>
              <a:rPr lang="en-GB" dirty="0" smtClean="0"/>
              <a:t>roam()</a:t>
            </a:r>
            <a:endParaRPr lang="en-GB" dirty="0"/>
          </a:p>
        </p:txBody>
      </p:sp>
      <p:sp>
        <p:nvSpPr>
          <p:cNvPr id="14" name="Oval 13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Elephant</a:t>
            </a:r>
            <a:endParaRPr lang="en-GB" dirty="0"/>
          </a:p>
        </p:txBody>
      </p:sp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3505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 a type of Animal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Elephants sleep like any</a:t>
            </a:r>
            <a:r>
              <a:rPr kumimoji="0" lang="en-GB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other animal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eats grass and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roams by wandering like an animal</a:t>
            </a:r>
            <a:endParaRPr lang="en-GB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GB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GB" sz="32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2209800" y="51054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Animal</a:t>
            </a:r>
          </a:p>
          <a:p>
            <a:pPr algn="ctr"/>
            <a:r>
              <a:rPr lang="en-GB" dirty="0" smtClean="0"/>
              <a:t>sleep()</a:t>
            </a:r>
          </a:p>
          <a:p>
            <a:pPr algn="ctr"/>
            <a:r>
              <a:rPr lang="en-GB" dirty="0" smtClean="0"/>
              <a:t>roam()</a:t>
            </a:r>
          </a:p>
          <a:p>
            <a:pPr algn="ctr"/>
            <a:r>
              <a:rPr lang="en-GB" dirty="0" smtClean="0"/>
              <a:t>eat()</a:t>
            </a:r>
          </a:p>
          <a:p>
            <a:pPr algn="ctr"/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5791200" y="51816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Elephant</a:t>
            </a:r>
          </a:p>
          <a:p>
            <a:pPr algn="ctr"/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5791200" y="5181600"/>
            <a:ext cx="14478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b="1" dirty="0" smtClean="0"/>
              <a:t>Elephant</a:t>
            </a:r>
          </a:p>
          <a:p>
            <a:pPr algn="ctr"/>
            <a:r>
              <a:rPr lang="en-GB" dirty="0" smtClean="0"/>
              <a:t>eat()</a:t>
            </a:r>
          </a:p>
        </p:txBody>
      </p:sp>
      <p:cxnSp>
        <p:nvCxnSpPr>
          <p:cNvPr id="9" name="Straight Arrow Connector 8"/>
          <p:cNvCxnSpPr>
            <a:stCxn id="7" idx="1"/>
            <a:endCxn id="5" idx="3"/>
          </p:cNvCxnSpPr>
          <p:nvPr/>
        </p:nvCxnSpPr>
        <p:spPr>
          <a:xfrm rot="10800000">
            <a:off x="3657600" y="5676900"/>
            <a:ext cx="2133600" cy="76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343400" y="5791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IS-AN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3962400" y="51816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Sleeps as an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3962400" y="48768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Roams like an</a:t>
            </a:r>
            <a:endParaRPr lang="en-GB" dirty="0"/>
          </a:p>
        </p:txBody>
      </p:sp>
      <p:sp>
        <p:nvSpPr>
          <p:cNvPr id="13" name="Oval 12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6" grpId="0" animBg="1"/>
      <p:bldP spid="7" grpId="0" animBg="1"/>
      <p:bldP spid="11" grpId="0" uiExpand="1"/>
      <p:bldP spid="12" grpId="0" uiExpand="1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1148</Words>
  <Application>Microsoft Office PowerPoint</Application>
  <PresentationFormat>On-screen Show (4:3)</PresentationFormat>
  <Paragraphs>302</Paragraphs>
  <Slides>26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Coming up</vt:lpstr>
      <vt:lpstr>More about inheritance</vt:lpstr>
      <vt:lpstr>Coming up</vt:lpstr>
      <vt:lpstr>Continuing with animals</vt:lpstr>
      <vt:lpstr>Dog</vt:lpstr>
      <vt:lpstr>Continuing with animals</vt:lpstr>
      <vt:lpstr>Cat is the same</vt:lpstr>
      <vt:lpstr>Continuing with animals</vt:lpstr>
      <vt:lpstr>Elephant</vt:lpstr>
      <vt:lpstr>Continuing with animals</vt:lpstr>
      <vt:lpstr>Overriding</vt:lpstr>
      <vt:lpstr>Slide 12</vt:lpstr>
      <vt:lpstr>Inheritance works one way</vt:lpstr>
      <vt:lpstr>Which method is called?</vt:lpstr>
      <vt:lpstr>In short...</vt:lpstr>
      <vt:lpstr>The Object class’s methods</vt:lpstr>
      <vt:lpstr>Coming up</vt:lpstr>
      <vt:lpstr>What if I want to call the super’s method</vt:lpstr>
      <vt:lpstr>Inheritance and constructors</vt:lpstr>
      <vt:lpstr>Calling a super’s method is almost the same</vt:lpstr>
      <vt:lpstr>Coming up</vt:lpstr>
      <vt:lpstr>A different concept</vt:lpstr>
      <vt:lpstr>Cohesion</vt:lpstr>
      <vt:lpstr>Coupling</vt:lpstr>
      <vt:lpstr>C+C</vt:lpstr>
      <vt:lpstr>Summary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More about inheritance</dc:title>
  <dc:creator>Teresa</dc:creator>
  <cp:lastModifiedBy>Teresa Binks</cp:lastModifiedBy>
  <cp:revision>12</cp:revision>
  <dcterms:created xsi:type="dcterms:W3CDTF">2006-08-16T00:00:00Z</dcterms:created>
  <dcterms:modified xsi:type="dcterms:W3CDTF">2008-09-24T15:08:36Z</dcterms:modified>
</cp:coreProperties>
</file>