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05" r:id="rId2"/>
    <p:sldId id="292" r:id="rId3"/>
    <p:sldId id="310" r:id="rId4"/>
    <p:sldId id="293" r:id="rId5"/>
    <p:sldId id="294" r:id="rId6"/>
    <p:sldId id="295" r:id="rId7"/>
    <p:sldId id="267" r:id="rId8"/>
    <p:sldId id="268" r:id="rId9"/>
    <p:sldId id="296" r:id="rId10"/>
    <p:sldId id="311" r:id="rId11"/>
    <p:sldId id="298" r:id="rId12"/>
    <p:sldId id="299" r:id="rId13"/>
    <p:sldId id="307" r:id="rId14"/>
    <p:sldId id="308" r:id="rId15"/>
    <p:sldId id="309" r:id="rId16"/>
    <p:sldId id="306" r:id="rId17"/>
    <p:sldId id="312" r:id="rId18"/>
    <p:sldId id="269" r:id="rId19"/>
    <p:sldId id="297" r:id="rId20"/>
    <p:sldId id="313" r:id="rId21"/>
    <p:sldId id="301" r:id="rId22"/>
    <p:sldId id="302" r:id="rId23"/>
    <p:sldId id="300" r:id="rId24"/>
    <p:sldId id="303" r:id="rId25"/>
    <p:sldId id="304" r:id="rId26"/>
    <p:sldId id="31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267" autoAdjust="0"/>
    <p:restoredTop sz="88000" autoAdjust="0"/>
  </p:normalViewPr>
  <p:slideViewPr>
    <p:cSldViewPr>
      <p:cViewPr varScale="1">
        <p:scale>
          <a:sx n="79" d="100"/>
          <a:sy n="79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BA0C4-CBF5-4BE1-A1C7-74A6411DBDC8}" type="datetimeFigureOut">
              <a:rPr lang="en-US" smtClean="0"/>
              <a:pPr/>
              <a:t>9/24/2008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576F17-2D8F-480A-B019-77B1DAE984F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GB"/>
              <a:t>Objects First with Java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© David J. Barnes and Michael Kölling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DE407-9656-4D10-B584-A536AB5923AB}" type="slidenum">
              <a:rPr lang="en-GB"/>
              <a:pPr/>
              <a:t>18</a:t>
            </a:fld>
            <a:endParaRPr lang="en-GB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pPr lvl="1"/>
            <a:r>
              <a:rPr lang="en-GB" dirty="0" smtClean="0"/>
              <a:t>Well, an abstract version of the truth anyway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ever..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Accidently tried to output (print) an object?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[] array = new 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[10];</a:t>
            </a:r>
          </a:p>
          <a:p>
            <a:pPr>
              <a:buNone/>
            </a:pP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(array);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+mj-lt"/>
              </a:rPr>
              <a:t>You’ll get something like: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[I@955cd5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that?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This is the </a:t>
            </a:r>
            <a:r>
              <a:rPr lang="en-GB" b="1" dirty="0" smtClean="0"/>
              <a:t>address</a:t>
            </a:r>
            <a:r>
              <a:rPr lang="en-GB" dirty="0" smtClean="0"/>
              <a:t> in memory that the computer uses to store objects</a:t>
            </a:r>
          </a:p>
          <a:p>
            <a:endParaRPr lang="en-GB" dirty="0" smtClean="0"/>
          </a:p>
          <a:p>
            <a:r>
              <a:rPr lang="en-GB" dirty="0" smtClean="0"/>
              <a:t>in some other </a:t>
            </a:r>
            <a:r>
              <a:rPr lang="en-GB" dirty="0" err="1" smtClean="0"/>
              <a:t>langauges</a:t>
            </a:r>
            <a:r>
              <a:rPr lang="en-GB" dirty="0" smtClean="0"/>
              <a:t> (i.e. C++) you can manipulate those addresses and their contents directly</a:t>
            </a:r>
          </a:p>
          <a:p>
            <a:endParaRPr lang="en-GB" dirty="0" smtClean="0"/>
          </a:p>
          <a:p>
            <a:r>
              <a:rPr lang="en-GB" dirty="0" smtClean="0"/>
              <a:t>It’s time to look into the “variables as cups” </a:t>
            </a:r>
            <a:r>
              <a:rPr lang="en-GB" dirty="0" err="1" smtClean="0"/>
              <a:t>anaology</a:t>
            </a:r>
            <a:r>
              <a:rPr lang="en-GB" dirty="0" smtClean="0"/>
              <a:t> in a bit more detail</a:t>
            </a:r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far...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We’ve said</a:t>
            </a:r>
          </a:p>
          <a:p>
            <a:pPr lvl="1"/>
            <a:r>
              <a:rPr lang="en-GB" dirty="0" smtClean="0"/>
              <a:t>A variable is a cup</a:t>
            </a:r>
          </a:p>
          <a:p>
            <a:pPr lvl="1"/>
            <a:r>
              <a:rPr lang="en-GB" dirty="0" smtClean="0"/>
              <a:t>A primitive fits into a cup</a:t>
            </a:r>
          </a:p>
          <a:p>
            <a:pPr lvl="1"/>
            <a:r>
              <a:rPr lang="en-GB" dirty="0" smtClean="0"/>
              <a:t>A remote control to an object fits into a cup</a:t>
            </a:r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Truth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The “cup” is a bit of storage on a silicone chip in the computer somewhere</a:t>
            </a:r>
          </a:p>
          <a:p>
            <a:endParaRPr lang="en-GB" dirty="0" smtClean="0"/>
          </a:p>
          <a:p>
            <a:r>
              <a:rPr lang="en-GB" dirty="0" smtClean="0"/>
              <a:t>By giving the storage cups names, the computer associates the name of the cup with the address in memory where the storage is.</a:t>
            </a:r>
          </a:p>
          <a:p>
            <a:endParaRPr lang="en-GB" dirty="0" smtClean="0"/>
          </a:p>
          <a:p>
            <a:r>
              <a:rPr lang="en-GB" dirty="0" err="1" smtClean="0"/>
              <a:t>i</a:t>
            </a:r>
            <a:r>
              <a:rPr lang="en-GB" dirty="0" err="1" smtClean="0"/>
              <a:t>nt</a:t>
            </a:r>
            <a:r>
              <a:rPr lang="en-GB" dirty="0" smtClean="0"/>
              <a:t> age = 7; really means </a:t>
            </a:r>
          </a:p>
          <a:p>
            <a:pPr lvl="1"/>
            <a:r>
              <a:rPr lang="en-GB" dirty="0" smtClean="0"/>
              <a:t>“when the user types ‘age’ they really mean the contents of memory area 010111011010001010111001110101010”</a:t>
            </a:r>
          </a:p>
          <a:p>
            <a:pPr lvl="1"/>
            <a:endParaRPr lang="en-GB" dirty="0" smtClean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Truth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b="1" dirty="0" smtClean="0"/>
              <a:t>bit pattern </a:t>
            </a:r>
            <a:r>
              <a:rPr lang="en-GB" dirty="0" smtClean="0"/>
              <a:t>goes into the storage</a:t>
            </a:r>
          </a:p>
          <a:p>
            <a:pPr lvl="1"/>
            <a:r>
              <a:rPr lang="en-GB" dirty="0" smtClean="0"/>
              <a:t>0100100111110101110101000011011000010011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This bit pattern can either represent:</a:t>
            </a:r>
          </a:p>
          <a:p>
            <a:pPr lvl="1"/>
            <a:r>
              <a:rPr lang="en-GB" dirty="0" smtClean="0"/>
              <a:t>A number, character or other primitive value</a:t>
            </a:r>
          </a:p>
          <a:p>
            <a:pPr lvl="1"/>
            <a:r>
              <a:rPr lang="en-GB" dirty="0" smtClean="0"/>
              <a:t>The </a:t>
            </a:r>
            <a:r>
              <a:rPr lang="en-GB" b="1" dirty="0" smtClean="0"/>
              <a:t>address</a:t>
            </a:r>
            <a:r>
              <a:rPr lang="en-GB" dirty="0" smtClean="0"/>
              <a:t> in memory of something else, an object</a:t>
            </a:r>
          </a:p>
          <a:p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Why </a:t>
            </a:r>
            <a:r>
              <a:rPr lang="en-GB" dirty="0" smtClean="0"/>
              <a:t>is this important?</a:t>
            </a:r>
          </a:p>
          <a:p>
            <a:r>
              <a:rPr lang="en-GB" dirty="0" smtClean="0"/>
              <a:t>It’s important to know for comparing Strings.</a:t>
            </a: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word about comparing Strings</a:t>
            </a:r>
            <a:endParaRPr lang="en-GB" dirty="0"/>
          </a:p>
        </p:txBody>
      </p:sp>
      <p:sp>
        <p:nvSpPr>
          <p:cNvPr id="82948" name="Text Box 4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if(input == </a:t>
            </a:r>
            <a:r>
              <a:rPr lang="en-AU" sz="2400" dirty="0" smtClean="0">
                <a:solidFill>
                  <a:srgbClr val="000000"/>
                </a:solidFill>
                <a:latin typeface="Consolas" pitchFamily="49" charset="0"/>
              </a:rPr>
              <a:t>“hello") </a:t>
            </a: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{		</a:t>
            </a: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    </a:t>
            </a:r>
            <a:r>
              <a:rPr lang="en-AU" sz="2400" dirty="0" smtClean="0">
                <a:solidFill>
                  <a:srgbClr val="000000"/>
                </a:solidFill>
                <a:latin typeface="Consolas" pitchFamily="49" charset="0"/>
              </a:rPr>
              <a:t>//code here</a:t>
            </a:r>
            <a:endParaRPr lang="en-AU" sz="2400" dirty="0">
              <a:solidFill>
                <a:srgbClr val="000000"/>
              </a:solidFill>
              <a:latin typeface="Consolas" pitchFamily="49" charset="0"/>
            </a:endParaRP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}</a:t>
            </a: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endParaRPr lang="en-AU" sz="2400" dirty="0">
              <a:solidFill>
                <a:srgbClr val="000000"/>
              </a:solidFill>
              <a:latin typeface="Consolas" pitchFamily="49" charset="0"/>
            </a:endParaRP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if(</a:t>
            </a:r>
            <a:r>
              <a:rPr lang="en-AU" sz="2400" dirty="0" err="1">
                <a:solidFill>
                  <a:srgbClr val="000000"/>
                </a:solidFill>
                <a:latin typeface="Consolas" pitchFamily="49" charset="0"/>
              </a:rPr>
              <a:t>input.equals</a:t>
            </a:r>
            <a:r>
              <a:rPr lang="en-AU" sz="2400" dirty="0" smtClean="0">
                <a:solidFill>
                  <a:srgbClr val="000000"/>
                </a:solidFill>
                <a:latin typeface="Consolas" pitchFamily="49" charset="0"/>
              </a:rPr>
              <a:t>(“hello")) </a:t>
            </a: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{</a:t>
            </a: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    </a:t>
            </a:r>
            <a:r>
              <a:rPr lang="en-AU" sz="2400" dirty="0" smtClean="0">
                <a:solidFill>
                  <a:srgbClr val="000000"/>
                </a:solidFill>
                <a:latin typeface="Consolas" pitchFamily="49" charset="0"/>
              </a:rPr>
              <a:t>//code here</a:t>
            </a:r>
            <a:endParaRPr lang="en-AU" sz="2400" dirty="0">
              <a:solidFill>
                <a:srgbClr val="000000"/>
              </a:solidFill>
              <a:latin typeface="Consolas" pitchFamily="49" charset="0"/>
            </a:endParaRP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n-AU" sz="2400" dirty="0">
                <a:solidFill>
                  <a:srgbClr val="000000"/>
                </a:solidFill>
                <a:latin typeface="Consolas" pitchFamily="49" charset="0"/>
              </a:rPr>
              <a:t>}</a:t>
            </a: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endParaRPr lang="en-AU" sz="2400" b="1" dirty="0">
              <a:solidFill>
                <a:srgbClr val="000000"/>
              </a:solidFill>
              <a:latin typeface="Consolas" pitchFamily="49" charset="0"/>
            </a:endParaRPr>
          </a:p>
          <a:p>
            <a:pPr eaLnBrk="0" hangingPunct="0">
              <a:buClr>
                <a:schemeClr val="tx1"/>
              </a:buClr>
            </a:pPr>
            <a:r>
              <a:rPr lang="en-AU" sz="2400" dirty="0">
                <a:solidFill>
                  <a:srgbClr val="000000"/>
                </a:solidFill>
                <a:latin typeface="+mj-lt"/>
              </a:rPr>
              <a:t>Strings should always be compared with</a:t>
            </a:r>
            <a:r>
              <a:rPr lang="en-AU" sz="2400" b="1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AU" sz="2400" b="1" dirty="0">
                <a:solidFill>
                  <a:srgbClr val="000000"/>
                </a:solidFill>
                <a:latin typeface="Consolas" pitchFamily="49" charset="0"/>
              </a:rPr>
              <a:t>.equals</a:t>
            </a:r>
          </a:p>
          <a:p>
            <a:pPr eaLnBrk="0" hangingPunct="0">
              <a:buClr>
                <a:schemeClr val="tx1"/>
              </a:buClr>
              <a:buSzPct val="75000"/>
              <a:buFont typeface="Monotype Sorts" charset="2"/>
              <a:buNone/>
            </a:pPr>
            <a:endParaRPr lang="en-AU" sz="2400" b="1" dirty="0">
              <a:solidFill>
                <a:srgbClr val="000000"/>
              </a:solidFill>
              <a:latin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05400" y="1524000"/>
            <a:ext cx="32739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Tests Identity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0" y="3276600"/>
            <a:ext cx="332123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Tests Equality</a:t>
            </a:r>
            <a:endParaRPr lang="en-US" sz="3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7858116" y="557211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29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9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uiExpand="1" build="p" animBg="1"/>
      <p:bldP spid="7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identity </a:t>
            </a:r>
            <a:r>
              <a:rPr lang="en-GB" dirty="0" err="1" smtClean="0"/>
              <a:t>vs</a:t>
            </a:r>
            <a:r>
              <a:rPr lang="en-GB" dirty="0" smtClean="0"/>
              <a:t> equality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953000" y="1600200"/>
            <a:ext cx="4002705" cy="49292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grpSp>
        <p:nvGrpSpPr>
          <p:cNvPr id="5" name="Group 4"/>
          <p:cNvGrpSpPr/>
          <p:nvPr/>
        </p:nvGrpSpPr>
        <p:grpSpPr>
          <a:xfrm>
            <a:off x="5029201" y="5334000"/>
            <a:ext cx="1752598" cy="1160249"/>
            <a:chOff x="2834445" y="4714884"/>
            <a:chExt cx="1908055" cy="1160249"/>
          </a:xfrm>
        </p:grpSpPr>
        <p:grpSp>
          <p:nvGrpSpPr>
            <p:cNvPr id="6" name="Group 127"/>
            <p:cNvGrpSpPr/>
            <p:nvPr/>
          </p:nvGrpSpPr>
          <p:grpSpPr>
            <a:xfrm>
              <a:off x="2834445" y="4714884"/>
              <a:ext cx="1908055" cy="1160249"/>
              <a:chOff x="762743" y="4714884"/>
              <a:chExt cx="1908055" cy="1160249"/>
            </a:xfrm>
          </p:grpSpPr>
          <p:grpSp>
            <p:nvGrpSpPr>
              <p:cNvPr id="25" name="Group 7"/>
              <p:cNvGrpSpPr/>
              <p:nvPr/>
            </p:nvGrpSpPr>
            <p:grpSpPr>
              <a:xfrm>
                <a:off x="928662" y="5143514"/>
                <a:ext cx="642941" cy="731619"/>
                <a:chOff x="5786446" y="3643314"/>
                <a:chExt cx="1714512" cy="1949265"/>
              </a:xfrm>
            </p:grpSpPr>
            <p:sp>
              <p:nvSpPr>
                <p:cNvPr id="28" name="Trapezoid 27"/>
                <p:cNvSpPr/>
                <p:nvPr/>
              </p:nvSpPr>
              <p:spPr>
                <a:xfrm flipV="1">
                  <a:off x="5786446" y="3857628"/>
                  <a:ext cx="1714512" cy="1609736"/>
                </a:xfrm>
                <a:prstGeom prst="trapezoid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29" name="Oval 28"/>
                <p:cNvSpPr/>
                <p:nvPr/>
              </p:nvSpPr>
              <p:spPr>
                <a:xfrm>
                  <a:off x="5786446" y="3643314"/>
                  <a:ext cx="1714512" cy="43339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0" name="Oval 29"/>
                <p:cNvSpPr/>
                <p:nvPr/>
              </p:nvSpPr>
              <p:spPr>
                <a:xfrm>
                  <a:off x="5847679" y="3705227"/>
                  <a:ext cx="1592047" cy="30956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31" name="Oval 30"/>
                <p:cNvSpPr/>
                <p:nvPr/>
              </p:nvSpPr>
              <p:spPr>
                <a:xfrm>
                  <a:off x="6182273" y="5357826"/>
                  <a:ext cx="928694" cy="23475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26" name="TextBox 25"/>
              <p:cNvSpPr txBox="1"/>
              <p:nvPr/>
            </p:nvSpPr>
            <p:spPr>
              <a:xfrm>
                <a:off x="1571601" y="4714884"/>
                <a:ext cx="1099197" cy="3693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name1</a:t>
                </a:r>
                <a:endParaRPr lang="en-GB" dirty="0">
                  <a:latin typeface="Consolas" pitchFamily="49" charset="0"/>
                </a:endParaRP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 rot="5400000">
                <a:off x="1314428" y="4972060"/>
                <a:ext cx="514354" cy="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8" name="TextBox 37"/>
              <p:cNvSpPr txBox="1"/>
              <p:nvPr/>
            </p:nvSpPr>
            <p:spPr>
              <a:xfrm>
                <a:off x="762743" y="5476884"/>
                <a:ext cx="1078467" cy="369332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String</a:t>
                </a:r>
                <a:endParaRPr lang="en-GB" dirty="0">
                  <a:latin typeface="Consolas" pitchFamily="49" charset="0"/>
                </a:endParaRPr>
              </a:p>
            </p:txBody>
          </p:sp>
        </p:grpSp>
        <p:grpSp>
          <p:nvGrpSpPr>
            <p:cNvPr id="7" name="Group 52"/>
            <p:cNvGrpSpPr/>
            <p:nvPr/>
          </p:nvGrpSpPr>
          <p:grpSpPr>
            <a:xfrm>
              <a:off x="3166552" y="4714884"/>
              <a:ext cx="285752" cy="500066"/>
              <a:chOff x="928662" y="4143380"/>
              <a:chExt cx="1571636" cy="2571768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928662" y="4143380"/>
                <a:ext cx="1571636" cy="2571768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2000232" y="4357694"/>
                <a:ext cx="285752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107153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142872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78591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214310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107153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142872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>
                <a:off x="178591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Rounded Rectangle 16"/>
              <p:cNvSpPr/>
              <p:nvPr/>
            </p:nvSpPr>
            <p:spPr>
              <a:xfrm>
                <a:off x="107153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ounded Rectangle 17"/>
              <p:cNvSpPr/>
              <p:nvPr/>
            </p:nvSpPr>
            <p:spPr>
              <a:xfrm>
                <a:off x="142872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ounded Rectangle 18"/>
              <p:cNvSpPr/>
              <p:nvPr/>
            </p:nvSpPr>
            <p:spPr>
              <a:xfrm>
                <a:off x="178591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Rounded Rectangle 19"/>
              <p:cNvSpPr/>
              <p:nvPr/>
            </p:nvSpPr>
            <p:spPr>
              <a:xfrm>
                <a:off x="214310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14310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1071538" y="578645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1071538" y="607220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1071538" y="6357958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cxnSp>
        <p:nvCxnSpPr>
          <p:cNvPr id="33" name="Curved Connector 89"/>
          <p:cNvCxnSpPr>
            <a:endCxn id="37" idx="4"/>
          </p:cNvCxnSpPr>
          <p:nvPr/>
        </p:nvCxnSpPr>
        <p:spPr>
          <a:xfrm rot="5400000" flipH="1" flipV="1">
            <a:off x="6466542" y="4104343"/>
            <a:ext cx="2133600" cy="325715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5181600" y="1905000"/>
            <a:ext cx="1219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Harry</a:t>
            </a:r>
            <a:endParaRPr lang="en-GB" dirty="0"/>
          </a:p>
        </p:txBody>
      </p:sp>
      <p:sp>
        <p:nvSpPr>
          <p:cNvPr id="37" name="Oval 36"/>
          <p:cNvSpPr/>
          <p:nvPr/>
        </p:nvSpPr>
        <p:spPr>
          <a:xfrm>
            <a:off x="7086600" y="1981200"/>
            <a:ext cx="1219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Ron</a:t>
            </a:r>
            <a:endParaRPr lang="en-GB" dirty="0"/>
          </a:p>
        </p:txBody>
      </p:sp>
      <p:grpSp>
        <p:nvGrpSpPr>
          <p:cNvPr id="39" name="Group 38"/>
          <p:cNvGrpSpPr/>
          <p:nvPr/>
        </p:nvGrpSpPr>
        <p:grpSpPr>
          <a:xfrm>
            <a:off x="6934200" y="5334000"/>
            <a:ext cx="1752598" cy="1160249"/>
            <a:chOff x="2834445" y="4714884"/>
            <a:chExt cx="1908055" cy="1160249"/>
          </a:xfrm>
        </p:grpSpPr>
        <p:grpSp>
          <p:nvGrpSpPr>
            <p:cNvPr id="40" name="Group 127"/>
            <p:cNvGrpSpPr/>
            <p:nvPr/>
          </p:nvGrpSpPr>
          <p:grpSpPr>
            <a:xfrm>
              <a:off x="2834445" y="4714884"/>
              <a:ext cx="1908055" cy="1160249"/>
              <a:chOff x="762743" y="4714884"/>
              <a:chExt cx="1908055" cy="1160249"/>
            </a:xfrm>
          </p:grpSpPr>
          <p:grpSp>
            <p:nvGrpSpPr>
              <p:cNvPr id="59" name="Group 7"/>
              <p:cNvGrpSpPr/>
              <p:nvPr/>
            </p:nvGrpSpPr>
            <p:grpSpPr>
              <a:xfrm>
                <a:off x="928662" y="5143514"/>
                <a:ext cx="642941" cy="731619"/>
                <a:chOff x="5786446" y="3643314"/>
                <a:chExt cx="1714512" cy="1949265"/>
              </a:xfrm>
            </p:grpSpPr>
            <p:sp>
              <p:nvSpPr>
                <p:cNvPr id="63" name="Trapezoid 62"/>
                <p:cNvSpPr/>
                <p:nvPr/>
              </p:nvSpPr>
              <p:spPr>
                <a:xfrm flipV="1">
                  <a:off x="5786446" y="3857628"/>
                  <a:ext cx="1714512" cy="1609736"/>
                </a:xfrm>
                <a:prstGeom prst="trapezoid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4" name="Oval 63"/>
                <p:cNvSpPr/>
                <p:nvPr/>
              </p:nvSpPr>
              <p:spPr>
                <a:xfrm>
                  <a:off x="5786446" y="3643314"/>
                  <a:ext cx="1714512" cy="433391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Oval 64"/>
                <p:cNvSpPr/>
                <p:nvPr/>
              </p:nvSpPr>
              <p:spPr>
                <a:xfrm>
                  <a:off x="5847679" y="3705227"/>
                  <a:ext cx="1592047" cy="30956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Oval 65"/>
                <p:cNvSpPr/>
                <p:nvPr/>
              </p:nvSpPr>
              <p:spPr>
                <a:xfrm>
                  <a:off x="6182273" y="5357826"/>
                  <a:ext cx="928694" cy="234753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60" name="TextBox 59"/>
              <p:cNvSpPr txBox="1"/>
              <p:nvPr/>
            </p:nvSpPr>
            <p:spPr>
              <a:xfrm>
                <a:off x="1571601" y="4714884"/>
                <a:ext cx="1099197" cy="369332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name2</a:t>
                </a:r>
                <a:endParaRPr lang="en-GB" dirty="0">
                  <a:latin typeface="Consolas" pitchFamily="49" charset="0"/>
                </a:endParaRPr>
              </a:p>
            </p:txBody>
          </p:sp>
          <p:cxnSp>
            <p:nvCxnSpPr>
              <p:cNvPr id="61" name="Straight Connector 60"/>
              <p:cNvCxnSpPr/>
              <p:nvPr/>
            </p:nvCxnSpPr>
            <p:spPr>
              <a:xfrm rot="5400000">
                <a:off x="1314428" y="4972060"/>
                <a:ext cx="514354" cy="2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762743" y="5476884"/>
                <a:ext cx="1078467" cy="369332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nsolas" pitchFamily="49" charset="0"/>
                  </a:rPr>
                  <a:t>String</a:t>
                </a:r>
                <a:endParaRPr lang="en-GB" dirty="0">
                  <a:latin typeface="Consolas" pitchFamily="49" charset="0"/>
                </a:endParaRPr>
              </a:p>
            </p:txBody>
          </p:sp>
        </p:grpSp>
        <p:grpSp>
          <p:nvGrpSpPr>
            <p:cNvPr id="41" name="Group 52"/>
            <p:cNvGrpSpPr/>
            <p:nvPr/>
          </p:nvGrpSpPr>
          <p:grpSpPr>
            <a:xfrm>
              <a:off x="3166552" y="4714884"/>
              <a:ext cx="285752" cy="500066"/>
              <a:chOff x="928662" y="4143380"/>
              <a:chExt cx="1571636" cy="2571768"/>
            </a:xfrm>
          </p:grpSpPr>
          <p:sp>
            <p:nvSpPr>
              <p:cNvPr id="42" name="Rounded Rectangle 41"/>
              <p:cNvSpPr/>
              <p:nvPr/>
            </p:nvSpPr>
            <p:spPr>
              <a:xfrm>
                <a:off x="928662" y="4143380"/>
                <a:ext cx="1571636" cy="2571768"/>
              </a:xfrm>
              <a:prstGeom prst="roundRect">
                <a:avLst/>
              </a:prstGeom>
              <a:solidFill>
                <a:schemeClr val="bg1">
                  <a:lumMod val="50000"/>
                </a:schemeClr>
              </a:solidFill>
              <a:ln w="762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2000232" y="4357694"/>
                <a:ext cx="285752" cy="285752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107153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142872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" name="Rounded Rectangle 45"/>
              <p:cNvSpPr/>
              <p:nvPr/>
            </p:nvSpPr>
            <p:spPr>
              <a:xfrm>
                <a:off x="178591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" name="Rounded Rectangle 46"/>
              <p:cNvSpPr/>
              <p:nvPr/>
            </p:nvSpPr>
            <p:spPr>
              <a:xfrm>
                <a:off x="2143108" y="4786322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Rounded Rectangle 47"/>
              <p:cNvSpPr/>
              <p:nvPr/>
            </p:nvSpPr>
            <p:spPr>
              <a:xfrm>
                <a:off x="107153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Rounded Rectangle 48"/>
              <p:cNvSpPr/>
              <p:nvPr/>
            </p:nvSpPr>
            <p:spPr>
              <a:xfrm>
                <a:off x="142872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178591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107153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Rounded Rectangle 51"/>
              <p:cNvSpPr/>
              <p:nvPr/>
            </p:nvSpPr>
            <p:spPr>
              <a:xfrm>
                <a:off x="142872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178591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" name="Rounded Rectangle 53"/>
              <p:cNvSpPr/>
              <p:nvPr/>
            </p:nvSpPr>
            <p:spPr>
              <a:xfrm>
                <a:off x="2143108" y="507207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Rounded Rectangle 54"/>
              <p:cNvSpPr/>
              <p:nvPr/>
            </p:nvSpPr>
            <p:spPr>
              <a:xfrm>
                <a:off x="2143108" y="535782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" name="Rounded Rectangle 55"/>
              <p:cNvSpPr/>
              <p:nvPr/>
            </p:nvSpPr>
            <p:spPr>
              <a:xfrm>
                <a:off x="1071538" y="5786454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" name="Rounded Rectangle 56"/>
              <p:cNvSpPr/>
              <p:nvPr/>
            </p:nvSpPr>
            <p:spPr>
              <a:xfrm>
                <a:off x="1071538" y="6072206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Rounded Rectangle 57"/>
              <p:cNvSpPr/>
              <p:nvPr/>
            </p:nvSpPr>
            <p:spPr>
              <a:xfrm>
                <a:off x="1071538" y="6357958"/>
                <a:ext cx="285752" cy="214314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cxnSp>
        <p:nvCxnSpPr>
          <p:cNvPr id="68" name="Curved Connector 89"/>
          <p:cNvCxnSpPr>
            <a:endCxn id="36" idx="4"/>
          </p:cNvCxnSpPr>
          <p:nvPr/>
        </p:nvCxnSpPr>
        <p:spPr>
          <a:xfrm rot="5400000" flipH="1" flipV="1">
            <a:off x="4523442" y="4066243"/>
            <a:ext cx="2209800" cy="325715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Oval 73"/>
          <p:cNvSpPr/>
          <p:nvPr/>
        </p:nvSpPr>
        <p:spPr>
          <a:xfrm>
            <a:off x="7086600" y="1981200"/>
            <a:ext cx="12192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Harry</a:t>
            </a:r>
            <a:endParaRPr lang="en-GB" dirty="0"/>
          </a:p>
        </p:txBody>
      </p:sp>
      <p:cxnSp>
        <p:nvCxnSpPr>
          <p:cNvPr id="75" name="Curved Connector 89"/>
          <p:cNvCxnSpPr>
            <a:endCxn id="36" idx="4"/>
          </p:cNvCxnSpPr>
          <p:nvPr/>
        </p:nvCxnSpPr>
        <p:spPr>
          <a:xfrm rot="16200000" flipV="1">
            <a:off x="5524500" y="3390900"/>
            <a:ext cx="2133600" cy="1600200"/>
          </a:xfrm>
          <a:prstGeom prst="curvedConnector3">
            <a:avLst>
              <a:gd name="adj1" fmla="val 50000"/>
            </a:avLst>
          </a:prstGeom>
          <a:ln>
            <a:prstDash val="lgDash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0" name="Content Placeholder 79"/>
          <p:cNvSpPr>
            <a:spLocks noGrp="1"/>
          </p:cNvSpPr>
          <p:nvPr>
            <p:ph idx="1"/>
          </p:nvPr>
        </p:nvSpPr>
        <p:spPr>
          <a:xfrm>
            <a:off x="0" y="1600200"/>
            <a:ext cx="4267200" cy="4525963"/>
          </a:xfrm>
        </p:spPr>
        <p:txBody>
          <a:bodyPr/>
          <a:lstStyle/>
          <a:p>
            <a:r>
              <a:rPr lang="en-GB" dirty="0" smtClean="0"/>
              <a:t>name1 == name2 </a:t>
            </a:r>
          </a:p>
          <a:p>
            <a:r>
              <a:rPr lang="en-GB" dirty="0" smtClean="0"/>
              <a:t>False, different </a:t>
            </a:r>
            <a:r>
              <a:rPr lang="en-GB" b="1" dirty="0" smtClean="0"/>
              <a:t>addresses</a:t>
            </a:r>
          </a:p>
          <a:p>
            <a:endParaRPr lang="en-GB" dirty="0" smtClean="0"/>
          </a:p>
          <a:p>
            <a:r>
              <a:rPr lang="en-GB" dirty="0" smtClean="0"/>
              <a:t>name1.equals(name2)</a:t>
            </a:r>
          </a:p>
          <a:p>
            <a:r>
              <a:rPr lang="en-GB" dirty="0" smtClean="0"/>
              <a:t>False, different </a:t>
            </a:r>
            <a:r>
              <a:rPr lang="en-GB" b="1" dirty="0" smtClean="0"/>
              <a:t>value</a:t>
            </a:r>
            <a:endParaRPr lang="en-GB" b="1" dirty="0"/>
          </a:p>
        </p:txBody>
      </p:sp>
      <p:sp>
        <p:nvSpPr>
          <p:cNvPr id="83" name="Content Placeholder 79"/>
          <p:cNvSpPr txBox="1">
            <a:spLocks/>
          </p:cNvSpPr>
          <p:nvPr/>
        </p:nvSpPr>
        <p:spPr>
          <a:xfrm>
            <a:off x="0" y="1524000"/>
            <a:ext cx="426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name1==name2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False, different addresses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name1.equals(name2)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True, same </a:t>
            </a:r>
            <a:r>
              <a:rPr lang="en-GB" sz="3200" b="1" dirty="0" smtClean="0"/>
              <a:t>value</a:t>
            </a:r>
            <a:endParaRPr lang="en-GB" sz="3200" b="1" dirty="0"/>
          </a:p>
        </p:txBody>
      </p:sp>
      <p:sp>
        <p:nvSpPr>
          <p:cNvPr id="84" name="Content Placeholder 79"/>
          <p:cNvSpPr txBox="1">
            <a:spLocks/>
          </p:cNvSpPr>
          <p:nvPr/>
        </p:nvSpPr>
        <p:spPr>
          <a:xfrm>
            <a:off x="0" y="1524000"/>
            <a:ext cx="426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name1==name2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True, same address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GB" sz="3200" dirty="0" smtClean="0"/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name1.equals(name2)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GB" sz="3200" dirty="0" smtClean="0"/>
              <a:t>True, same characters</a:t>
            </a:r>
            <a:endParaRPr lang="en-GB" sz="3200" dirty="0"/>
          </a:p>
        </p:txBody>
      </p:sp>
      <p:sp>
        <p:nvSpPr>
          <p:cNvPr id="69" name="Oval 68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71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72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3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50" autoRev="1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6" grpId="0" animBg="1"/>
      <p:bldP spid="37" grpId="0" animBg="1"/>
      <p:bldP spid="37" grpId="1" animBg="1"/>
      <p:bldP spid="74" grpId="0" animBg="1"/>
      <p:bldP spid="80" grpId="0" build="p"/>
      <p:bldP spid="80" grpId="1" uiExpand="1" build="p"/>
      <p:bldP spid="83" grpId="0" build="p"/>
      <p:bldP spid="83" grpId="1" uiExpand="1" build="p"/>
      <p:bldP spid="84" grpId="0" build="p"/>
      <p:bldP spid="84" grpId="1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9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Shhh</a:t>
            </a:r>
            <a:r>
              <a:rPr lang="en-GB" dirty="0" smtClean="0"/>
              <a:t>, no talking in the library</a:t>
            </a:r>
            <a:endParaRPr lang="en-GB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480060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5638800"/>
            <a:ext cx="1145831" cy="733423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3962400" y="510540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HashMap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One of the most </a:t>
            </a:r>
            <a:r>
              <a:rPr lang="en-GB" dirty="0" smtClean="0"/>
              <a:t>useful classes in the library </a:t>
            </a:r>
            <a:r>
              <a:rPr lang="en-GB" dirty="0" smtClean="0"/>
              <a:t>is the HashMap</a:t>
            </a:r>
          </a:p>
          <a:p>
            <a:endParaRPr lang="en-GB" dirty="0" smtClean="0"/>
          </a:p>
          <a:p>
            <a:r>
              <a:rPr lang="en-GB" dirty="0" smtClean="0"/>
              <a:t>It:</a:t>
            </a:r>
          </a:p>
          <a:p>
            <a:pPr lvl="1"/>
            <a:r>
              <a:rPr lang="en-GB" dirty="0" smtClean="0"/>
              <a:t>takes an object (The </a:t>
            </a:r>
            <a:r>
              <a:rPr lang="en-GB" b="1" dirty="0" smtClean="0"/>
              <a:t>key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looks at the internal properties within it</a:t>
            </a:r>
          </a:p>
          <a:p>
            <a:pPr lvl="1"/>
            <a:r>
              <a:rPr lang="en-GB" dirty="0" smtClean="0"/>
              <a:t>uses algorithms to compute a number based on those properties. This is the object’s </a:t>
            </a:r>
            <a:r>
              <a:rPr lang="en-GB" b="1" dirty="0" smtClean="0"/>
              <a:t>hash code</a:t>
            </a:r>
          </a:p>
          <a:p>
            <a:pPr lvl="1"/>
            <a:r>
              <a:rPr lang="en-GB" dirty="0" smtClean="0"/>
              <a:t>stores the object in something like an array in the index given by the hash code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Then...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Then the HashMap associates the second object (the </a:t>
            </a:r>
            <a:r>
              <a:rPr lang="en-GB" b="1" dirty="0" smtClean="0"/>
              <a:t>value</a:t>
            </a:r>
            <a:r>
              <a:rPr lang="en-GB" dirty="0" smtClean="0"/>
              <a:t>) with the </a:t>
            </a:r>
            <a:r>
              <a:rPr lang="en-GB" b="1" dirty="0" smtClean="0"/>
              <a:t>key </a:t>
            </a:r>
            <a:r>
              <a:rPr lang="en-GB" dirty="0" smtClean="0"/>
              <a:t>object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This is useful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1600200"/>
            <a:ext cx="4191000" cy="4525963"/>
          </a:xfrm>
        </p:spPr>
        <p:txBody>
          <a:bodyPr/>
          <a:lstStyle/>
          <a:p>
            <a:r>
              <a:rPr lang="en-GB" dirty="0" smtClean="0"/>
              <a:t>Maps are a collection type that map a key to a value</a:t>
            </a:r>
          </a:p>
          <a:p>
            <a:endParaRPr lang="en-GB" dirty="0" smtClean="0"/>
          </a:p>
          <a:p>
            <a:r>
              <a:rPr lang="en-GB" dirty="0" smtClean="0"/>
              <a:t>add(“Alfie”,“407351”);</a:t>
            </a:r>
          </a:p>
          <a:p>
            <a:r>
              <a:rPr lang="en-GB" dirty="0" smtClean="0"/>
              <a:t>and so 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1" y="2667000"/>
            <a:ext cx="4419600" cy="38624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609600" y="3276600"/>
            <a:ext cx="4038600" cy="31242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 smtClean="0"/>
              <a:t>Map: Name -&gt; Phone number</a:t>
            </a:r>
            <a:endParaRPr lang="en-GB" dirty="0"/>
          </a:p>
        </p:txBody>
      </p:sp>
      <p:pic>
        <p:nvPicPr>
          <p:cNvPr id="1026" name="Picture 2" descr="C:\Users\Teresa\AppData\Local\Microsoft\Windows\Temporary Internet Files\Content.IE5\MFQVIIRA\MCj035262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914400"/>
            <a:ext cx="2286000" cy="1264467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3429000" y="14478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407351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533400" y="14478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Alfie</a:t>
            </a:r>
            <a:endParaRPr lang="en-GB" dirty="0"/>
          </a:p>
        </p:txBody>
      </p:sp>
      <p:pic>
        <p:nvPicPr>
          <p:cNvPr id="10" name="Picture 2" descr="C:\Users\Teresa\AppData\Local\Microsoft\Windows\Temporary Internet Files\Content.IE5\MFQVIIRA\MCj035262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657600"/>
            <a:ext cx="2286000" cy="1112067"/>
          </a:xfrm>
          <a:prstGeom prst="rect">
            <a:avLst/>
          </a:prstGeom>
          <a:noFill/>
        </p:spPr>
      </p:pic>
      <p:sp>
        <p:nvSpPr>
          <p:cNvPr id="11" name="Oval 10"/>
          <p:cNvSpPr/>
          <p:nvPr/>
        </p:nvSpPr>
        <p:spPr>
          <a:xfrm>
            <a:off x="3505200" y="40386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763412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609600" y="40386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Jenny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3.33333E-6 0.5523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5479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3.33333E-6 0.5479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7" grpId="1" animBg="1"/>
      <p:bldP spid="5" grpId="0" animBg="1"/>
      <p:bldP spid="5" grpId="1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62200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Lookup is the act of supplying the key and having the value returned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smtClean="0">
                <a:latin typeface="Consolas" pitchFamily="49" charset="0"/>
              </a:rPr>
              <a:t>String num = </a:t>
            </a:r>
            <a:r>
              <a:rPr lang="en-GB" dirty="0" err="1" smtClean="0">
                <a:latin typeface="Consolas" pitchFamily="49" charset="0"/>
              </a:rPr>
              <a:t>myHashMap.get</a:t>
            </a:r>
            <a:r>
              <a:rPr lang="en-GB" dirty="0" smtClean="0">
                <a:latin typeface="Consolas" pitchFamily="49" charset="0"/>
              </a:rPr>
              <a:t>(“</a:t>
            </a:r>
            <a:r>
              <a:rPr lang="en-GB" dirty="0" err="1" smtClean="0">
                <a:latin typeface="Consolas" pitchFamily="49" charset="0"/>
              </a:rPr>
              <a:t>Alfie</a:t>
            </a:r>
            <a:r>
              <a:rPr lang="en-GB" dirty="0" smtClean="0">
                <a:latin typeface="Consolas" pitchFamily="49" charset="0"/>
              </a:rPr>
              <a:t>”);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3962400"/>
            <a:ext cx="7772399" cy="264322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2000" dirty="0" smtClean="0"/>
              <a:t>Memory</a:t>
            </a:r>
            <a:endParaRPr lang="en-GB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4343400"/>
            <a:ext cx="7239000" cy="213802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dirty="0" err="1" smtClean="0"/>
              <a:t>myHashMap</a:t>
            </a:r>
            <a:r>
              <a:rPr lang="en-GB" dirty="0" smtClean="0"/>
              <a:t>&lt;String, Integer&gt;</a:t>
            </a:r>
            <a:endParaRPr lang="en-GB" dirty="0"/>
          </a:p>
        </p:txBody>
      </p:sp>
      <p:pic>
        <p:nvPicPr>
          <p:cNvPr id="6" name="Picture 2" descr="C:\Users\Teresa\AppData\Local\Microsoft\Windows\Temporary Internet Files\Content.IE5\MFQVIIRA\MCj0352627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4876800"/>
            <a:ext cx="2286000" cy="1264467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5257800" y="54102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407351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2362200" y="5410200"/>
            <a:ext cx="1066800" cy="10191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Alfie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HashMaps are used in upcoming labs...</a:t>
            </a:r>
          </a:p>
          <a:p>
            <a:pPr lvl="1"/>
            <a:r>
              <a:rPr lang="en-GB" dirty="0" smtClean="0"/>
              <a:t>you will come across Sets. They are a collection like any other, you can use the for-each loop with them etc</a:t>
            </a:r>
          </a:p>
          <a:p>
            <a:pPr lvl="1"/>
            <a:r>
              <a:rPr lang="en-GB" dirty="0" smtClean="0"/>
              <a:t>What happens if you add a key and a value, and then add the same key again, but with a different value?</a:t>
            </a:r>
          </a:p>
          <a:p>
            <a:pPr lvl="1"/>
            <a:r>
              <a:rPr lang="en-GB" dirty="0" smtClean="0"/>
              <a:t>Check out HashMaps in the API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Covered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Implementation vs. Interface</a:t>
            </a:r>
          </a:p>
          <a:p>
            <a:r>
              <a:rPr lang="en-GB" dirty="0" smtClean="0"/>
              <a:t>The Truth about variables</a:t>
            </a:r>
          </a:p>
          <a:p>
            <a:r>
              <a:rPr lang="en-GB" dirty="0" smtClean="0"/>
              <a:t>Comparing strings</a:t>
            </a:r>
          </a:p>
          <a:p>
            <a:r>
              <a:rPr lang="en-GB" dirty="0" smtClean="0"/>
              <a:t>HashMaps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and 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API describes </a:t>
            </a:r>
          </a:p>
          <a:p>
            <a:pPr lvl="1"/>
            <a:r>
              <a:rPr lang="en-GB" b="1" dirty="0" smtClean="0"/>
              <a:t>what </a:t>
            </a:r>
            <a:r>
              <a:rPr lang="en-GB" dirty="0" smtClean="0"/>
              <a:t>a class does (interface of the class)</a:t>
            </a:r>
          </a:p>
          <a:p>
            <a:pPr lvl="1"/>
            <a:r>
              <a:rPr lang="en-GB" dirty="0" smtClean="0"/>
              <a:t>not </a:t>
            </a:r>
            <a:r>
              <a:rPr lang="en-GB" b="1" dirty="0" smtClean="0"/>
              <a:t>how </a:t>
            </a:r>
            <a:r>
              <a:rPr lang="en-GB" dirty="0" smtClean="0"/>
              <a:t>a class does it (implementation of a class)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When you write classes, you write the implementation of those classes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Library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java library is full of helpful classes</a:t>
            </a:r>
          </a:p>
          <a:p>
            <a:endParaRPr lang="en-GB" dirty="0" smtClean="0"/>
          </a:p>
          <a:p>
            <a:r>
              <a:rPr lang="en-GB" dirty="0" smtClean="0"/>
              <a:t>Like ArrayList</a:t>
            </a:r>
          </a:p>
          <a:p>
            <a:endParaRPr lang="en-GB" dirty="0" smtClean="0"/>
          </a:p>
          <a:p>
            <a:r>
              <a:rPr lang="en-GB" dirty="0" smtClean="0"/>
              <a:t>What does the inside of an ArrayList look like?</a:t>
            </a:r>
          </a:p>
          <a:p>
            <a:r>
              <a:rPr lang="en-GB" dirty="0" smtClean="0"/>
              <a:t>How does it handle the resizing?</a:t>
            </a:r>
          </a:p>
          <a:p>
            <a:r>
              <a:rPr lang="en-GB" dirty="0" smtClean="0"/>
              <a:t>How does it know when the throw an error?</a:t>
            </a:r>
          </a:p>
          <a:p>
            <a:r>
              <a:rPr lang="en-GB" dirty="0" smtClean="0"/>
              <a:t>How does it handle renumbering when removing elements?</a:t>
            </a:r>
          </a:p>
        </p:txBody>
      </p:sp>
      <p:sp>
        <p:nvSpPr>
          <p:cNvPr id="4" name="Rectangle 3"/>
          <p:cNvSpPr/>
          <p:nvPr/>
        </p:nvSpPr>
        <p:spPr>
          <a:xfrm rot="20408328">
            <a:off x="2065652" y="4198463"/>
            <a:ext cx="4990149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28575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Implementation</a:t>
            </a:r>
            <a:endParaRPr lang="en-US" sz="5400" b="1" cap="none" spc="0" dirty="0">
              <a:ln w="28575">
                <a:solidFill>
                  <a:schemeClr val="tx1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Interface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we need to know to use the ArrayList class, and the other library classes is what their interface is</a:t>
            </a:r>
          </a:p>
          <a:p>
            <a:endParaRPr lang="en-GB" dirty="0" smtClean="0"/>
          </a:p>
          <a:p>
            <a:r>
              <a:rPr lang="en-GB" b="1" dirty="0" smtClean="0"/>
              <a:t>Inter</a:t>
            </a:r>
            <a:r>
              <a:rPr lang="en-GB" dirty="0" smtClean="0"/>
              <a:t>face is how we </a:t>
            </a:r>
            <a:r>
              <a:rPr lang="en-GB" b="1" dirty="0" smtClean="0"/>
              <a:t>inter</a:t>
            </a:r>
            <a:r>
              <a:rPr lang="en-GB" dirty="0" smtClean="0"/>
              <a:t>act with a class</a:t>
            </a:r>
          </a:p>
          <a:p>
            <a:pPr lvl="1"/>
            <a:r>
              <a:rPr lang="en-GB" dirty="0" smtClean="0"/>
              <a:t>what methods to call</a:t>
            </a:r>
          </a:p>
          <a:p>
            <a:pPr lvl="1"/>
            <a:r>
              <a:rPr lang="en-GB" dirty="0" smtClean="0"/>
              <a:t>what they will return</a:t>
            </a:r>
          </a:p>
          <a:p>
            <a:pPr lvl="1"/>
            <a:r>
              <a:rPr lang="en-GB" dirty="0" smtClean="0"/>
              <a:t>etc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Importing</a:t>
            </a:r>
            <a:endParaRPr lang="en-GB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GB" sz="6700" dirty="0" smtClean="0"/>
              <a:t>Library classes must </a:t>
            </a:r>
            <a:r>
              <a:rPr lang="en-GB" sz="6700" dirty="0"/>
              <a:t>be </a:t>
            </a:r>
            <a:r>
              <a:rPr lang="en-GB" sz="6700" b="1" dirty="0"/>
              <a:t>imported</a:t>
            </a:r>
            <a:r>
              <a:rPr lang="en-GB" sz="6700" dirty="0"/>
              <a:t> using an </a:t>
            </a:r>
            <a:r>
              <a:rPr lang="en-GB" sz="6700" b="1" dirty="0"/>
              <a:t>import</a:t>
            </a:r>
            <a:r>
              <a:rPr lang="en-GB" sz="6700" dirty="0"/>
              <a:t> statement </a:t>
            </a:r>
            <a:endParaRPr lang="en-GB" sz="6700" dirty="0" smtClean="0"/>
          </a:p>
          <a:p>
            <a:pPr lvl="1"/>
            <a:r>
              <a:rPr lang="en-GB" sz="5900" dirty="0" smtClean="0"/>
              <a:t>except </a:t>
            </a:r>
            <a:r>
              <a:rPr lang="en-GB" sz="5900" dirty="0"/>
              <a:t>classes from </a:t>
            </a:r>
            <a:r>
              <a:rPr lang="en-GB" sz="5900" dirty="0" err="1" smtClean="0"/>
              <a:t>java.lang</a:t>
            </a:r>
            <a:r>
              <a:rPr lang="en-GB" sz="5900" dirty="0" smtClean="0"/>
              <a:t>.</a:t>
            </a:r>
          </a:p>
          <a:p>
            <a:pPr lvl="2"/>
            <a:r>
              <a:rPr lang="en-GB" sz="5100" dirty="0" smtClean="0"/>
              <a:t>i.e. String – look it up on API</a:t>
            </a:r>
            <a:endParaRPr lang="en-GB" sz="5100" dirty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import </a:t>
            </a:r>
            <a:r>
              <a:rPr lang="en-GB" dirty="0" err="1" smtClean="0">
                <a:latin typeface="Consolas" pitchFamily="49" charset="0"/>
              </a:rPr>
              <a:t>java.util.ArrayList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class </a:t>
            </a:r>
            <a:r>
              <a:rPr lang="en-GB" dirty="0" err="1" smtClean="0">
                <a:latin typeface="Consolas" pitchFamily="49" charset="0"/>
              </a:rPr>
              <a:t>myClass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ArrayList&lt;String&gt; </a:t>
            </a:r>
            <a:r>
              <a:rPr lang="en-GB" dirty="0" err="1" smtClean="0">
                <a:latin typeface="Consolas" pitchFamily="49" charset="0"/>
              </a:rPr>
              <a:t>arrl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arrl</a:t>
            </a:r>
            <a:r>
              <a:rPr lang="en-GB" dirty="0" smtClean="0">
                <a:latin typeface="Consolas" pitchFamily="49" charset="0"/>
              </a:rPr>
              <a:t> = new ArrayList&lt;String&gt;;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public static void main(String[] </a:t>
            </a:r>
            <a:r>
              <a:rPr lang="en-GB" dirty="0" err="1" smtClean="0">
                <a:latin typeface="Consolas" pitchFamily="49" charset="0"/>
              </a:rPr>
              <a:t>args</a:t>
            </a:r>
            <a:r>
              <a:rPr lang="en-GB" dirty="0" smtClean="0">
                <a:latin typeface="Consolas" pitchFamily="49" charset="0"/>
              </a:rPr>
              <a:t>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1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1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19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19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19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Importing packages</a:t>
            </a:r>
            <a:endParaRPr lang="en-GB" dirty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Classes are organised in </a:t>
            </a:r>
            <a:r>
              <a:rPr lang="en-GB" b="1" dirty="0"/>
              <a:t>packages</a:t>
            </a:r>
            <a:r>
              <a:rPr lang="en-GB" dirty="0"/>
              <a:t>.</a:t>
            </a:r>
          </a:p>
          <a:p>
            <a:r>
              <a:rPr lang="en-GB" dirty="0"/>
              <a:t>Single classes may be imported:</a:t>
            </a:r>
            <a:br>
              <a:rPr lang="en-GB" dirty="0"/>
            </a:br>
            <a:r>
              <a:rPr lang="en-GB" sz="1600" dirty="0"/>
              <a:t/>
            </a:r>
            <a:br>
              <a:rPr lang="en-GB" sz="1600" dirty="0"/>
            </a:br>
            <a:r>
              <a:rPr lang="en-GB" dirty="0" smtClean="0">
                <a:latin typeface="Consolas" pitchFamily="49" charset="0"/>
              </a:rPr>
              <a:t>import </a:t>
            </a:r>
            <a:r>
              <a:rPr lang="en-GB" dirty="0" err="1" smtClean="0">
                <a:latin typeface="Consolas" pitchFamily="49" charset="0"/>
              </a:rPr>
              <a:t>java.util.ArrayList</a:t>
            </a:r>
            <a:r>
              <a:rPr lang="en-GB" dirty="0" smtClean="0">
                <a:latin typeface="Consolas" pitchFamily="49" charset="0"/>
              </a:rPr>
              <a:t>;</a:t>
            </a:r>
            <a:br>
              <a:rPr lang="en-GB" dirty="0" smtClean="0">
                <a:latin typeface="Consolas" pitchFamily="49" charset="0"/>
              </a:rPr>
            </a:br>
            <a:endParaRPr lang="en-GB" sz="1600" dirty="0">
              <a:latin typeface="Consolas" pitchFamily="49" charset="0"/>
            </a:endParaRPr>
          </a:p>
          <a:p>
            <a:r>
              <a:rPr lang="en-GB" dirty="0"/>
              <a:t>Whole packages can be imported:</a:t>
            </a:r>
            <a:br>
              <a:rPr lang="en-GB" dirty="0"/>
            </a:br>
            <a:r>
              <a:rPr lang="en-GB" sz="1600" dirty="0">
                <a:latin typeface="Consolas" pitchFamily="49" charset="0"/>
              </a:rPr>
              <a:t/>
            </a:r>
            <a:br>
              <a:rPr lang="en-GB" sz="1600" dirty="0">
                <a:latin typeface="Consolas" pitchFamily="49" charset="0"/>
              </a:rPr>
            </a:br>
            <a:r>
              <a:rPr lang="en-GB" dirty="0">
                <a:latin typeface="Consolas" pitchFamily="49" charset="0"/>
              </a:rPr>
              <a:t>import </a:t>
            </a:r>
            <a:r>
              <a:rPr lang="en-GB" dirty="0" err="1">
                <a:latin typeface="Consolas" pitchFamily="49" charset="0"/>
              </a:rPr>
              <a:t>java.util</a:t>
            </a:r>
            <a:r>
              <a:rPr lang="en-GB" dirty="0">
                <a:latin typeface="Consolas" pitchFamily="49" charset="0"/>
              </a:rPr>
              <a:t>.*;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Strings are actually objects</a:t>
            </a:r>
          </a:p>
          <a:p>
            <a:pPr lvl="1"/>
            <a:r>
              <a:rPr lang="en-GB" dirty="0" smtClean="0"/>
              <a:t>Did you notice we always use a capital S like other classes?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You don’t need to import them – they are from the automatically imported from </a:t>
            </a:r>
            <a:r>
              <a:rPr lang="en-GB" dirty="0" err="1" smtClean="0">
                <a:latin typeface="Consolas" pitchFamily="49" charset="0"/>
              </a:rPr>
              <a:t>java.lang</a:t>
            </a:r>
            <a:r>
              <a:rPr lang="en-GB" dirty="0" smtClean="0">
                <a:latin typeface="Consolas" pitchFamily="49" charset="0"/>
              </a:rPr>
              <a:t>.*;</a:t>
            </a:r>
          </a:p>
          <a:p>
            <a:endParaRPr lang="en-GB" dirty="0" smtClean="0">
              <a:latin typeface="Consolas" pitchFamily="49" charset="0"/>
            </a:endParaRPr>
          </a:p>
          <a:p>
            <a:r>
              <a:rPr lang="en-GB" dirty="0" smtClean="0">
                <a:latin typeface="+mj-lt"/>
              </a:rPr>
              <a:t>As is </a:t>
            </a:r>
            <a:r>
              <a:rPr lang="en-GB" dirty="0" smtClean="0">
                <a:latin typeface="Consolas" pitchFamily="49" charset="0"/>
              </a:rPr>
              <a:t>System</a:t>
            </a:r>
            <a:r>
              <a:rPr lang="en-GB" dirty="0" smtClean="0"/>
              <a:t> as in 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()</a:t>
            </a:r>
            <a:endParaRPr lang="en-GB" dirty="0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811</Words>
  <Application>Microsoft Office PowerPoint</Application>
  <PresentationFormat>On-screen Show (4:3)</PresentationFormat>
  <Paragraphs>200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Coming up</vt:lpstr>
      <vt:lpstr>Lecture 9</vt:lpstr>
      <vt:lpstr>Coming up</vt:lpstr>
      <vt:lpstr>Implementation and interface</vt:lpstr>
      <vt:lpstr>Library</vt:lpstr>
      <vt:lpstr>Interface</vt:lpstr>
      <vt:lpstr>Importing</vt:lpstr>
      <vt:lpstr>Importing packages</vt:lpstr>
      <vt:lpstr>Strings</vt:lpstr>
      <vt:lpstr>Coming up</vt:lpstr>
      <vt:lpstr>Have you ever..</vt:lpstr>
      <vt:lpstr>What’s that?</vt:lpstr>
      <vt:lpstr>So far...</vt:lpstr>
      <vt:lpstr>The Truth</vt:lpstr>
      <vt:lpstr>The Truth</vt:lpstr>
      <vt:lpstr>So what?</vt:lpstr>
      <vt:lpstr>Coming up</vt:lpstr>
      <vt:lpstr>A word about comparing Strings</vt:lpstr>
      <vt:lpstr>identity vs equality</vt:lpstr>
      <vt:lpstr>Coming up</vt:lpstr>
      <vt:lpstr>HashMap</vt:lpstr>
      <vt:lpstr>Then...</vt:lpstr>
      <vt:lpstr>Maps</vt:lpstr>
      <vt:lpstr>Lookup</vt:lpstr>
      <vt:lpstr>Slide 25</vt:lpstr>
      <vt:lpstr>Covered today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Interface vs implementation</dc:title>
  <dc:creator>Teresa</dc:creator>
  <cp:lastModifiedBy>Teresa Binks</cp:lastModifiedBy>
  <cp:revision>16</cp:revision>
  <dcterms:created xsi:type="dcterms:W3CDTF">2006-08-16T00:00:00Z</dcterms:created>
  <dcterms:modified xsi:type="dcterms:W3CDTF">2008-09-24T13:13:23Z</dcterms:modified>
</cp:coreProperties>
</file>