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33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324" r:id="rId19"/>
    <p:sldId id="293" r:id="rId20"/>
    <p:sldId id="296" r:id="rId21"/>
    <p:sldId id="325" r:id="rId22"/>
    <p:sldId id="327" r:id="rId23"/>
    <p:sldId id="328" r:id="rId24"/>
    <p:sldId id="326" r:id="rId25"/>
    <p:sldId id="329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34" autoAdjust="0"/>
    <p:restoredTop sz="78333" autoAdjust="0"/>
  </p:normalViewPr>
  <p:slideViewPr>
    <p:cSldViewPr>
      <p:cViewPr>
        <p:scale>
          <a:sx n="50" d="100"/>
          <a:sy n="50" d="100"/>
        </p:scale>
        <p:origin x="-173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1B9C4E-47C6-4755-AD26-591EE1978544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35CE9-C24D-4730-B72D-3DA5E788D40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35CE9-C24D-4730-B72D-3DA5E788D406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35CE9-C24D-4730-B72D-3DA5E788D406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FD13-7702-4AC8-BE7E-28074586A555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67F3-19F2-42CD-9F51-E35BA98AE3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FD13-7702-4AC8-BE7E-28074586A555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67F3-19F2-42CD-9F51-E35BA98AE3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FD13-7702-4AC8-BE7E-28074586A555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67F3-19F2-42CD-9F51-E35BA98AE3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FD13-7702-4AC8-BE7E-28074586A555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67F3-19F2-42CD-9F51-E35BA98AE3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FD13-7702-4AC8-BE7E-28074586A555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67F3-19F2-42CD-9F51-E35BA98AE3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FD13-7702-4AC8-BE7E-28074586A555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67F3-19F2-42CD-9F51-E35BA98AE3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FD13-7702-4AC8-BE7E-28074586A555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67F3-19F2-42CD-9F51-E35BA98AE3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FD13-7702-4AC8-BE7E-28074586A555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67F3-19F2-42CD-9F51-E35BA98AE3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FD13-7702-4AC8-BE7E-28074586A555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67F3-19F2-42CD-9F51-E35BA98AE3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FD13-7702-4AC8-BE7E-28074586A555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67F3-19F2-42CD-9F51-E35BA98AE3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FD13-7702-4AC8-BE7E-28074586A555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67F3-19F2-42CD-9F51-E35BA98AE3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AFD13-7702-4AC8-BE7E-28074586A555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A67F3-19F2-42CD-9F51-E35BA98AE35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14866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Variables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Quick look at scope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71538" y="2214554"/>
          <a:ext cx="6858048" cy="2804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24"/>
                <a:gridCol w="3429024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/>
                        <a:t>Primitives</a:t>
                      </a:r>
                      <a:endParaRPr lang="en-GB" sz="3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 smtClean="0"/>
                        <a:t>Objects</a:t>
                      </a:r>
                      <a:endParaRPr lang="en-GB" sz="3200" b="1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defined in Java</a:t>
                      </a:r>
                      <a:endParaRPr lang="en-GB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defined in classes</a:t>
                      </a:r>
                      <a:endParaRPr lang="en-GB" sz="3200" dirty="0"/>
                    </a:p>
                  </a:txBody>
                  <a:tcPr anchor="ctr"/>
                </a:tc>
              </a:tr>
              <a:tr h="12509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stored in variables directly</a:t>
                      </a:r>
                      <a:endParaRPr lang="en-GB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references stored</a:t>
                      </a:r>
                      <a:r>
                        <a:rPr lang="en-GB" sz="3200" baseline="0" dirty="0" smtClean="0"/>
                        <a:t> in variables</a:t>
                      </a:r>
                      <a:endParaRPr lang="en-GB" sz="32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Pass</a:t>
                      </a:r>
                      <a:r>
                        <a:rPr lang="en-GB" sz="3200" baseline="0" dirty="0" smtClean="0"/>
                        <a:t> a copy</a:t>
                      </a:r>
                      <a:endParaRPr lang="en-GB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Pass a reference</a:t>
                      </a:r>
                      <a:endParaRPr lang="en-GB" sz="32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Defined in Classes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Consolas" pitchFamily="49" charset="0"/>
              </a:rPr>
              <a:t>1 </a:t>
            </a:r>
            <a:r>
              <a:rPr lang="en-GB" dirty="0" smtClean="0"/>
              <a:t>is a primitive of type </a:t>
            </a:r>
            <a:r>
              <a:rPr lang="en-GB" dirty="0" err="1" smtClean="0">
                <a:latin typeface="Consolas" pitchFamily="49" charset="0"/>
              </a:rPr>
              <a:t>int</a:t>
            </a:r>
            <a:endParaRPr lang="en-GB" dirty="0" smtClean="0">
              <a:latin typeface="Consolas" pitchFamily="49" charset="0"/>
            </a:endParaRPr>
          </a:p>
          <a:p>
            <a:r>
              <a:rPr lang="en-GB" dirty="0" err="1" smtClean="0">
                <a:latin typeface="Consolas" pitchFamily="49" charset="0"/>
              </a:rPr>
              <a:t>nellie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smtClean="0">
                <a:latin typeface="+mj-lt"/>
              </a:rPr>
              <a:t>is an object of type </a:t>
            </a:r>
            <a:r>
              <a:rPr lang="en-GB" dirty="0" smtClean="0">
                <a:latin typeface="Consolas" pitchFamily="49" charset="0"/>
              </a:rPr>
              <a:t>Elephant </a:t>
            </a:r>
          </a:p>
          <a:p>
            <a:endParaRPr lang="en-GB" dirty="0">
              <a:latin typeface="Consolas" pitchFamily="49" charset="0"/>
            </a:endParaRPr>
          </a:p>
          <a:p>
            <a:r>
              <a:rPr lang="en-GB" dirty="0" smtClean="0"/>
              <a:t>Objects can be of a type defined by:</a:t>
            </a:r>
          </a:p>
          <a:p>
            <a:pPr lvl="1"/>
            <a:r>
              <a:rPr lang="en-GB" dirty="0" smtClean="0"/>
              <a:t>a class you write</a:t>
            </a:r>
          </a:p>
          <a:p>
            <a:pPr lvl="1"/>
            <a:r>
              <a:rPr lang="en-GB" dirty="0" smtClean="0"/>
              <a:t>a class someone else writes</a:t>
            </a:r>
          </a:p>
          <a:p>
            <a:pPr lvl="2"/>
            <a:r>
              <a:rPr lang="en-GB" dirty="0" smtClean="0"/>
              <a:t>Sun have a library of useful classes, ones that can read files on your computer or output sounds and many other tasks. We use these a lot later on.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-32" y="-24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0034" y="3714752"/>
            <a:ext cx="4071966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Big Picture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503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 smtClean="0"/>
                        <a:t>Primitives</a:t>
                      </a:r>
                      <a:endParaRPr lang="en-GB" sz="4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 smtClean="0"/>
                        <a:t>Objects</a:t>
                      </a:r>
                      <a:endParaRPr lang="en-GB" sz="4800" b="1" dirty="0"/>
                    </a:p>
                  </a:txBody>
                  <a:tcPr anchor="ctr"/>
                </a:tc>
              </a:tr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defined in Java</a:t>
                      </a:r>
                      <a:endParaRPr lang="en-GB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defined in classes</a:t>
                      </a:r>
                      <a:endParaRPr lang="en-GB" sz="4000" dirty="0"/>
                    </a:p>
                  </a:txBody>
                  <a:tcPr anchor="ctr"/>
                </a:tc>
              </a:tr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stored in variables directly</a:t>
                      </a:r>
                      <a:endParaRPr lang="en-GB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references stored</a:t>
                      </a:r>
                      <a:r>
                        <a:rPr lang="en-GB" sz="4000" baseline="0" dirty="0" smtClean="0"/>
                        <a:t> in variables</a:t>
                      </a:r>
                      <a:endParaRPr lang="en-GB" sz="4000" dirty="0"/>
                    </a:p>
                  </a:txBody>
                  <a:tcPr anchor="ctr"/>
                </a:tc>
              </a:tr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Pass</a:t>
                      </a:r>
                      <a:r>
                        <a:rPr lang="en-GB" sz="4000" baseline="0" dirty="0" smtClean="0"/>
                        <a:t> a copy</a:t>
                      </a:r>
                      <a:endParaRPr lang="en-GB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Pass a reference</a:t>
                      </a:r>
                      <a:endParaRPr lang="en-GB" sz="40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72452" cy="4757758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A variable is a space in memory that the computer uses to store a value</a:t>
            </a:r>
          </a:p>
          <a:p>
            <a:endParaRPr lang="en-GB" dirty="0" smtClean="0"/>
          </a:p>
          <a:p>
            <a:r>
              <a:rPr lang="en-GB" dirty="0" smtClean="0"/>
              <a:t>It’s like a cup</a:t>
            </a:r>
          </a:p>
          <a:p>
            <a:endParaRPr lang="en-GB" dirty="0"/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myNumber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</a:t>
            </a:r>
            <a:r>
              <a:rPr lang="en-GB" dirty="0" err="1" smtClean="0">
                <a:latin typeface="Consolas" pitchFamily="49" charset="0"/>
              </a:rPr>
              <a:t>myNumber</a:t>
            </a:r>
            <a:r>
              <a:rPr lang="en-GB" dirty="0" smtClean="0">
                <a:latin typeface="Consolas" pitchFamily="49" charset="0"/>
              </a:rPr>
              <a:t> = 7;</a:t>
            </a:r>
          </a:p>
          <a:p>
            <a:pPr>
              <a:buNone/>
            </a:pPr>
            <a:endParaRPr lang="en-GB" dirty="0">
              <a:latin typeface="Consolas" pitchFamily="49" charset="0"/>
            </a:endParaRPr>
          </a:p>
          <a:p>
            <a:r>
              <a:rPr lang="en-GB" b="1" dirty="0" smtClean="0">
                <a:latin typeface="+mj-lt"/>
              </a:rPr>
              <a:t>A primitive ‘fits into’ a cup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43702" y="2928934"/>
            <a:ext cx="1285884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err="1" smtClean="0">
                <a:latin typeface="Consolas" pitchFamily="49" charset="0"/>
              </a:rPr>
              <a:t>myNumber</a:t>
            </a:r>
            <a:endParaRPr lang="en-GB" dirty="0">
              <a:latin typeface="Consolas" pitchFamily="49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5786446" y="3643314"/>
            <a:ext cx="1714512" cy="1949265"/>
            <a:chOff x="5786446" y="3643314"/>
            <a:chExt cx="1714512" cy="1949265"/>
          </a:xfrm>
        </p:grpSpPr>
        <p:sp>
          <p:nvSpPr>
            <p:cNvPr id="5" name="Trapezoid 4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  <a:alpha val="2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Oval 3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6338028" y="5143512"/>
            <a:ext cx="642942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err="1" smtClean="0">
                <a:latin typeface="Consolas" pitchFamily="49" charset="0"/>
              </a:rPr>
              <a:t>int</a:t>
            </a:r>
            <a:endParaRPr lang="en-GB" dirty="0">
              <a:latin typeface="Consolas" pitchFamily="49" charset="0"/>
            </a:endParaRPr>
          </a:p>
        </p:txBody>
      </p:sp>
      <p:cxnSp>
        <p:nvCxnSpPr>
          <p:cNvPr id="15" name="Straight Connector 14"/>
          <p:cNvCxnSpPr>
            <a:endCxn id="6" idx="4"/>
          </p:cNvCxnSpPr>
          <p:nvPr/>
        </p:nvCxnSpPr>
        <p:spPr>
          <a:xfrm rot="16200000" flipH="1">
            <a:off x="6100773" y="3471862"/>
            <a:ext cx="1085858" cy="1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143636" y="4143380"/>
            <a:ext cx="107157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4" name="Picture 1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0" y="3714752"/>
            <a:ext cx="4071966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Big Picture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503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 smtClean="0"/>
                        <a:t>Primitives</a:t>
                      </a:r>
                      <a:endParaRPr lang="en-GB" sz="4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 smtClean="0"/>
                        <a:t>Objects</a:t>
                      </a:r>
                      <a:endParaRPr lang="en-GB" sz="4800" b="1" dirty="0"/>
                    </a:p>
                  </a:txBody>
                  <a:tcPr anchor="ctr"/>
                </a:tc>
              </a:tr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defined in Java</a:t>
                      </a:r>
                      <a:endParaRPr lang="en-GB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defined in classes</a:t>
                      </a:r>
                      <a:endParaRPr lang="en-GB" sz="4000" dirty="0"/>
                    </a:p>
                  </a:txBody>
                  <a:tcPr anchor="ctr"/>
                </a:tc>
              </a:tr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stored in variables directly</a:t>
                      </a:r>
                      <a:endParaRPr lang="en-GB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references stored</a:t>
                      </a:r>
                      <a:r>
                        <a:rPr lang="en-GB" sz="4000" baseline="0" dirty="0" smtClean="0"/>
                        <a:t> in variables</a:t>
                      </a:r>
                      <a:endParaRPr lang="en-GB" sz="4000" dirty="0"/>
                    </a:p>
                  </a:txBody>
                  <a:tcPr anchor="ctr"/>
                </a:tc>
              </a:tr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Pass</a:t>
                      </a:r>
                      <a:r>
                        <a:rPr lang="en-GB" sz="4000" baseline="0" dirty="0" smtClean="0"/>
                        <a:t> a copy</a:t>
                      </a:r>
                      <a:endParaRPr lang="en-GB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Pass a reference</a:t>
                      </a:r>
                      <a:endParaRPr lang="en-GB" sz="40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Objects and cups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214422"/>
            <a:ext cx="8001056" cy="5286412"/>
          </a:xfrm>
        </p:spPr>
        <p:txBody>
          <a:bodyPr>
            <a:normAutofit/>
          </a:bodyPr>
          <a:lstStyle/>
          <a:p>
            <a:r>
              <a:rPr lang="en-GB" dirty="0" smtClean="0"/>
              <a:t>An object does not fit into a cup...</a:t>
            </a:r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smtClean="0">
                <a:latin typeface="Consolas" pitchFamily="49" charset="0"/>
              </a:rPr>
              <a:t>Elephant </a:t>
            </a:r>
            <a:r>
              <a:rPr lang="en-GB" dirty="0" err="1" smtClean="0">
                <a:latin typeface="Consolas" pitchFamily="49" charset="0"/>
              </a:rPr>
              <a:t>nellie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dirty="0">
                <a:latin typeface="Consolas" pitchFamily="49" charset="0"/>
              </a:rPr>
              <a:t>	</a:t>
            </a:r>
            <a:r>
              <a:rPr lang="en-GB" dirty="0" err="1" smtClean="0">
                <a:latin typeface="Consolas" pitchFamily="49" charset="0"/>
              </a:rPr>
              <a:t>nellie</a:t>
            </a:r>
            <a:r>
              <a:rPr lang="en-GB" dirty="0" smtClean="0">
                <a:latin typeface="Consolas" pitchFamily="49" charset="0"/>
              </a:rPr>
              <a:t> = new Elephant();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So what does Java do?</a:t>
            </a:r>
            <a:endParaRPr lang="en-GB" dirty="0"/>
          </a:p>
        </p:txBody>
      </p:sp>
      <p:grpSp>
        <p:nvGrpSpPr>
          <p:cNvPr id="56" name="Group 55"/>
          <p:cNvGrpSpPr/>
          <p:nvPr/>
        </p:nvGrpSpPr>
        <p:grpSpPr>
          <a:xfrm>
            <a:off x="3228940" y="1500173"/>
            <a:ext cx="5890820" cy="4949661"/>
            <a:chOff x="3228940" y="1500173"/>
            <a:chExt cx="5890820" cy="4949661"/>
          </a:xfrm>
        </p:grpSpPr>
        <p:cxnSp>
          <p:nvCxnSpPr>
            <p:cNvPr id="11" name="Straight Connector 10"/>
            <p:cNvCxnSpPr/>
            <p:nvPr/>
          </p:nvCxnSpPr>
          <p:spPr>
            <a:xfrm rot="17410557" flipH="1">
              <a:off x="7216694" y="4652993"/>
              <a:ext cx="1085858" cy="1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 rot="1210557">
              <a:off x="7833876" y="4353801"/>
              <a:ext cx="1285884" cy="36933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 err="1" smtClean="0">
                  <a:latin typeface="Consolas" pitchFamily="49" charset="0"/>
                </a:rPr>
                <a:t>nellie</a:t>
              </a:r>
              <a:endParaRPr lang="en-GB" dirty="0">
                <a:latin typeface="Consolas" pitchFamily="49" charset="0"/>
              </a:endParaRPr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6143604" y="4500569"/>
              <a:ext cx="1714512" cy="1949265"/>
              <a:chOff x="6572264" y="3857628"/>
              <a:chExt cx="1714512" cy="1949265"/>
            </a:xfrm>
          </p:grpSpPr>
          <p:sp>
            <p:nvSpPr>
              <p:cNvPr id="5" name="Trapezoid 4"/>
              <p:cNvSpPr/>
              <p:nvPr/>
            </p:nvSpPr>
            <p:spPr>
              <a:xfrm flipV="1">
                <a:off x="6572264" y="4071942"/>
                <a:ext cx="1714512" cy="1609736"/>
              </a:xfrm>
              <a:prstGeom prst="trapezoi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6572264" y="3857628"/>
                <a:ext cx="1714512" cy="43339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6633497" y="3919541"/>
                <a:ext cx="1592047" cy="30956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6968091" y="5572140"/>
                <a:ext cx="928694" cy="234753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572264" y="5357826"/>
                <a:ext cx="1643074" cy="3693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square" rIns="0" rtlCol="0">
                <a:spAutoFit/>
              </a:bodyPr>
              <a:lstStyle/>
              <a:p>
                <a:r>
                  <a:rPr lang="en-GB" dirty="0" smtClean="0">
                    <a:latin typeface="Consolas" pitchFamily="49" charset="0"/>
                  </a:rPr>
                  <a:t>Elephant?!?!</a:t>
                </a:r>
                <a:endParaRPr lang="en-GB" dirty="0">
                  <a:latin typeface="Consolas" pitchFamily="49" charset="0"/>
                </a:endParaRPr>
              </a:p>
            </p:txBody>
          </p:sp>
        </p:grpSp>
        <p:grpSp>
          <p:nvGrpSpPr>
            <p:cNvPr id="2054" name="Group 6"/>
            <p:cNvGrpSpPr>
              <a:grpSpLocks noChangeAspect="1"/>
            </p:cNvGrpSpPr>
            <p:nvPr/>
          </p:nvGrpSpPr>
          <p:grpSpPr bwMode="auto">
            <a:xfrm>
              <a:off x="3228940" y="1500173"/>
              <a:ext cx="5486400" cy="3368675"/>
              <a:chOff x="2308" y="510"/>
              <a:chExt cx="3456" cy="2122"/>
            </a:xfrm>
          </p:grpSpPr>
          <p:sp>
            <p:nvSpPr>
              <p:cNvPr id="2056" name="Freeform 8"/>
              <p:cNvSpPr>
                <a:spLocks/>
              </p:cNvSpPr>
              <p:nvPr/>
            </p:nvSpPr>
            <p:spPr bwMode="auto">
              <a:xfrm>
                <a:off x="2359" y="516"/>
                <a:ext cx="3370" cy="2066"/>
              </a:xfrm>
              <a:custGeom>
                <a:avLst/>
                <a:gdLst/>
                <a:ahLst/>
                <a:cxnLst>
                  <a:cxn ang="0">
                    <a:pos x="58" y="574"/>
                  </a:cxn>
                  <a:cxn ang="0">
                    <a:pos x="116" y="627"/>
                  </a:cxn>
                  <a:cxn ang="0">
                    <a:pos x="47" y="841"/>
                  </a:cxn>
                  <a:cxn ang="0">
                    <a:pos x="73" y="1108"/>
                  </a:cxn>
                  <a:cxn ang="0">
                    <a:pos x="507" y="1211"/>
                  </a:cxn>
                  <a:cxn ang="0">
                    <a:pos x="1013" y="1091"/>
                  </a:cxn>
                  <a:cxn ang="0">
                    <a:pos x="1112" y="1108"/>
                  </a:cxn>
                  <a:cxn ang="0">
                    <a:pos x="1112" y="1290"/>
                  </a:cxn>
                  <a:cxn ang="0">
                    <a:pos x="1456" y="1181"/>
                  </a:cxn>
                  <a:cxn ang="0">
                    <a:pos x="1921" y="1879"/>
                  </a:cxn>
                  <a:cxn ang="0">
                    <a:pos x="1891" y="2066"/>
                  </a:cxn>
                  <a:cxn ang="0">
                    <a:pos x="2294" y="1985"/>
                  </a:cxn>
                  <a:cxn ang="0">
                    <a:pos x="2274" y="1697"/>
                  </a:cxn>
                  <a:cxn ang="0">
                    <a:pos x="2323" y="2038"/>
                  </a:cxn>
                  <a:cxn ang="0">
                    <a:pos x="2817" y="2020"/>
                  </a:cxn>
                  <a:cxn ang="0">
                    <a:pos x="2868" y="1535"/>
                  </a:cxn>
                  <a:cxn ang="0">
                    <a:pos x="3266" y="1070"/>
                  </a:cxn>
                  <a:cxn ang="0">
                    <a:pos x="3370" y="1076"/>
                  </a:cxn>
                  <a:cxn ang="0">
                    <a:pos x="3302" y="418"/>
                  </a:cxn>
                  <a:cxn ang="0">
                    <a:pos x="2890" y="74"/>
                  </a:cxn>
                  <a:cxn ang="0">
                    <a:pos x="2477" y="0"/>
                  </a:cxn>
                  <a:cxn ang="0">
                    <a:pos x="1759" y="147"/>
                  </a:cxn>
                  <a:cxn ang="0">
                    <a:pos x="1565" y="68"/>
                  </a:cxn>
                  <a:cxn ang="0">
                    <a:pos x="1415" y="53"/>
                  </a:cxn>
                  <a:cxn ang="0">
                    <a:pos x="1201" y="162"/>
                  </a:cxn>
                  <a:cxn ang="0">
                    <a:pos x="1018" y="544"/>
                  </a:cxn>
                  <a:cxn ang="0">
                    <a:pos x="699" y="862"/>
                  </a:cxn>
                  <a:cxn ang="0">
                    <a:pos x="287" y="961"/>
                  </a:cxn>
                  <a:cxn ang="0">
                    <a:pos x="220" y="830"/>
                  </a:cxn>
                  <a:cxn ang="0">
                    <a:pos x="366" y="621"/>
                  </a:cxn>
                  <a:cxn ang="0">
                    <a:pos x="297" y="386"/>
                  </a:cxn>
                  <a:cxn ang="0">
                    <a:pos x="178" y="544"/>
                  </a:cxn>
                  <a:cxn ang="0">
                    <a:pos x="79" y="465"/>
                  </a:cxn>
                </a:cxnLst>
                <a:rect l="0" t="0" r="r" b="b"/>
                <a:pathLst>
                  <a:path w="3370" h="2066">
                    <a:moveTo>
                      <a:pt x="79" y="465"/>
                    </a:moveTo>
                    <a:lnTo>
                      <a:pt x="58" y="574"/>
                    </a:lnTo>
                    <a:lnTo>
                      <a:pt x="87" y="602"/>
                    </a:lnTo>
                    <a:lnTo>
                      <a:pt x="116" y="627"/>
                    </a:lnTo>
                    <a:lnTo>
                      <a:pt x="147" y="653"/>
                    </a:lnTo>
                    <a:lnTo>
                      <a:pt x="47" y="841"/>
                    </a:lnTo>
                    <a:lnTo>
                      <a:pt x="0" y="940"/>
                    </a:lnTo>
                    <a:lnTo>
                      <a:pt x="73" y="1108"/>
                    </a:lnTo>
                    <a:lnTo>
                      <a:pt x="250" y="1211"/>
                    </a:lnTo>
                    <a:lnTo>
                      <a:pt x="507" y="1211"/>
                    </a:lnTo>
                    <a:lnTo>
                      <a:pt x="716" y="1170"/>
                    </a:lnTo>
                    <a:lnTo>
                      <a:pt x="1013" y="1091"/>
                    </a:lnTo>
                    <a:lnTo>
                      <a:pt x="1101" y="1044"/>
                    </a:lnTo>
                    <a:lnTo>
                      <a:pt x="1112" y="1108"/>
                    </a:lnTo>
                    <a:lnTo>
                      <a:pt x="1060" y="1279"/>
                    </a:lnTo>
                    <a:lnTo>
                      <a:pt x="1112" y="1290"/>
                    </a:lnTo>
                    <a:lnTo>
                      <a:pt x="1190" y="1228"/>
                    </a:lnTo>
                    <a:lnTo>
                      <a:pt x="1456" y="1181"/>
                    </a:lnTo>
                    <a:lnTo>
                      <a:pt x="1835" y="1455"/>
                    </a:lnTo>
                    <a:lnTo>
                      <a:pt x="1921" y="1879"/>
                    </a:lnTo>
                    <a:lnTo>
                      <a:pt x="1879" y="1966"/>
                    </a:lnTo>
                    <a:lnTo>
                      <a:pt x="1891" y="2066"/>
                    </a:lnTo>
                    <a:lnTo>
                      <a:pt x="2289" y="2058"/>
                    </a:lnTo>
                    <a:lnTo>
                      <a:pt x="2294" y="1985"/>
                    </a:lnTo>
                    <a:lnTo>
                      <a:pt x="2236" y="1950"/>
                    </a:lnTo>
                    <a:lnTo>
                      <a:pt x="2274" y="1697"/>
                    </a:lnTo>
                    <a:lnTo>
                      <a:pt x="2426" y="1676"/>
                    </a:lnTo>
                    <a:lnTo>
                      <a:pt x="2323" y="2038"/>
                    </a:lnTo>
                    <a:lnTo>
                      <a:pt x="2550" y="2061"/>
                    </a:lnTo>
                    <a:lnTo>
                      <a:pt x="2817" y="2020"/>
                    </a:lnTo>
                    <a:lnTo>
                      <a:pt x="2738" y="1864"/>
                    </a:lnTo>
                    <a:lnTo>
                      <a:pt x="2868" y="1535"/>
                    </a:lnTo>
                    <a:lnTo>
                      <a:pt x="3125" y="1290"/>
                    </a:lnTo>
                    <a:lnTo>
                      <a:pt x="3266" y="1070"/>
                    </a:lnTo>
                    <a:lnTo>
                      <a:pt x="3302" y="1394"/>
                    </a:lnTo>
                    <a:lnTo>
                      <a:pt x="3370" y="1076"/>
                    </a:lnTo>
                    <a:lnTo>
                      <a:pt x="3364" y="600"/>
                    </a:lnTo>
                    <a:lnTo>
                      <a:pt x="3302" y="418"/>
                    </a:lnTo>
                    <a:lnTo>
                      <a:pt x="3125" y="220"/>
                    </a:lnTo>
                    <a:lnTo>
                      <a:pt x="2890" y="74"/>
                    </a:lnTo>
                    <a:lnTo>
                      <a:pt x="2785" y="32"/>
                    </a:lnTo>
                    <a:lnTo>
                      <a:pt x="2477" y="0"/>
                    </a:lnTo>
                    <a:lnTo>
                      <a:pt x="2056" y="83"/>
                    </a:lnTo>
                    <a:lnTo>
                      <a:pt x="1759" y="147"/>
                    </a:lnTo>
                    <a:lnTo>
                      <a:pt x="1732" y="94"/>
                    </a:lnTo>
                    <a:lnTo>
                      <a:pt x="1565" y="68"/>
                    </a:lnTo>
                    <a:lnTo>
                      <a:pt x="1507" y="89"/>
                    </a:lnTo>
                    <a:lnTo>
                      <a:pt x="1415" y="53"/>
                    </a:lnTo>
                    <a:lnTo>
                      <a:pt x="1351" y="53"/>
                    </a:lnTo>
                    <a:lnTo>
                      <a:pt x="1201" y="162"/>
                    </a:lnTo>
                    <a:lnTo>
                      <a:pt x="1096" y="335"/>
                    </a:lnTo>
                    <a:lnTo>
                      <a:pt x="1018" y="544"/>
                    </a:lnTo>
                    <a:lnTo>
                      <a:pt x="825" y="773"/>
                    </a:lnTo>
                    <a:lnTo>
                      <a:pt x="699" y="862"/>
                    </a:lnTo>
                    <a:lnTo>
                      <a:pt x="464" y="956"/>
                    </a:lnTo>
                    <a:lnTo>
                      <a:pt x="287" y="961"/>
                    </a:lnTo>
                    <a:lnTo>
                      <a:pt x="225" y="914"/>
                    </a:lnTo>
                    <a:lnTo>
                      <a:pt x="220" y="830"/>
                    </a:lnTo>
                    <a:lnTo>
                      <a:pt x="272" y="747"/>
                    </a:lnTo>
                    <a:lnTo>
                      <a:pt x="366" y="621"/>
                    </a:lnTo>
                    <a:lnTo>
                      <a:pt x="372" y="559"/>
                    </a:lnTo>
                    <a:lnTo>
                      <a:pt x="297" y="386"/>
                    </a:lnTo>
                    <a:lnTo>
                      <a:pt x="250" y="512"/>
                    </a:lnTo>
                    <a:lnTo>
                      <a:pt x="178" y="544"/>
                    </a:lnTo>
                    <a:lnTo>
                      <a:pt x="79" y="465"/>
                    </a:lnTo>
                    <a:lnTo>
                      <a:pt x="79" y="465"/>
                    </a:lnTo>
                    <a:close/>
                  </a:path>
                </a:pathLst>
              </a:custGeom>
              <a:solidFill>
                <a:srgbClr val="FFEDE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58" name="Freeform 10"/>
              <p:cNvSpPr>
                <a:spLocks/>
              </p:cNvSpPr>
              <p:nvPr/>
            </p:nvSpPr>
            <p:spPr bwMode="auto">
              <a:xfrm>
                <a:off x="2658" y="1533"/>
                <a:ext cx="55" cy="97"/>
              </a:xfrm>
              <a:custGeom>
                <a:avLst/>
                <a:gdLst/>
                <a:ahLst/>
                <a:cxnLst>
                  <a:cxn ang="0">
                    <a:pos x="24" y="92"/>
                  </a:cxn>
                  <a:cxn ang="0">
                    <a:pos x="0" y="20"/>
                  </a:cxn>
                  <a:cxn ang="0">
                    <a:pos x="36" y="0"/>
                  </a:cxn>
                  <a:cxn ang="0">
                    <a:pos x="55" y="24"/>
                  </a:cxn>
                  <a:cxn ang="0">
                    <a:pos x="55" y="97"/>
                  </a:cxn>
                  <a:cxn ang="0">
                    <a:pos x="24" y="92"/>
                  </a:cxn>
                  <a:cxn ang="0">
                    <a:pos x="24" y="92"/>
                  </a:cxn>
                </a:cxnLst>
                <a:rect l="0" t="0" r="r" b="b"/>
                <a:pathLst>
                  <a:path w="55" h="97">
                    <a:moveTo>
                      <a:pt x="24" y="92"/>
                    </a:moveTo>
                    <a:lnTo>
                      <a:pt x="0" y="20"/>
                    </a:lnTo>
                    <a:lnTo>
                      <a:pt x="36" y="0"/>
                    </a:lnTo>
                    <a:lnTo>
                      <a:pt x="55" y="24"/>
                    </a:lnTo>
                    <a:lnTo>
                      <a:pt x="55" y="97"/>
                    </a:lnTo>
                    <a:lnTo>
                      <a:pt x="24" y="92"/>
                    </a:lnTo>
                    <a:lnTo>
                      <a:pt x="24" y="92"/>
                    </a:lnTo>
                    <a:close/>
                  </a:path>
                </a:pathLst>
              </a:custGeom>
              <a:solidFill>
                <a:srgbClr val="D1BDB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59" name="Freeform 11"/>
              <p:cNvSpPr>
                <a:spLocks/>
              </p:cNvSpPr>
              <p:nvPr/>
            </p:nvSpPr>
            <p:spPr bwMode="auto">
              <a:xfrm>
                <a:off x="2788" y="1533"/>
                <a:ext cx="72" cy="114"/>
              </a:xfrm>
              <a:custGeom>
                <a:avLst/>
                <a:gdLst/>
                <a:ahLst/>
                <a:cxnLst>
                  <a:cxn ang="0">
                    <a:pos x="9" y="114"/>
                  </a:cxn>
                  <a:cxn ang="0">
                    <a:pos x="0" y="20"/>
                  </a:cxn>
                  <a:cxn ang="0">
                    <a:pos x="35" y="0"/>
                  </a:cxn>
                  <a:cxn ang="0">
                    <a:pos x="59" y="29"/>
                  </a:cxn>
                  <a:cxn ang="0">
                    <a:pos x="72" y="71"/>
                  </a:cxn>
                  <a:cxn ang="0">
                    <a:pos x="59" y="100"/>
                  </a:cxn>
                  <a:cxn ang="0">
                    <a:pos x="9" y="114"/>
                  </a:cxn>
                  <a:cxn ang="0">
                    <a:pos x="9" y="114"/>
                  </a:cxn>
                </a:cxnLst>
                <a:rect l="0" t="0" r="r" b="b"/>
                <a:pathLst>
                  <a:path w="72" h="114">
                    <a:moveTo>
                      <a:pt x="9" y="114"/>
                    </a:moveTo>
                    <a:lnTo>
                      <a:pt x="0" y="20"/>
                    </a:lnTo>
                    <a:lnTo>
                      <a:pt x="35" y="0"/>
                    </a:lnTo>
                    <a:lnTo>
                      <a:pt x="59" y="29"/>
                    </a:lnTo>
                    <a:lnTo>
                      <a:pt x="72" y="71"/>
                    </a:lnTo>
                    <a:lnTo>
                      <a:pt x="59" y="100"/>
                    </a:lnTo>
                    <a:lnTo>
                      <a:pt x="9" y="114"/>
                    </a:lnTo>
                    <a:lnTo>
                      <a:pt x="9" y="114"/>
                    </a:lnTo>
                    <a:close/>
                  </a:path>
                </a:pathLst>
              </a:custGeom>
              <a:solidFill>
                <a:srgbClr val="D1BDB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60" name="Freeform 12"/>
              <p:cNvSpPr>
                <a:spLocks/>
              </p:cNvSpPr>
              <p:nvPr/>
            </p:nvSpPr>
            <p:spPr bwMode="auto">
              <a:xfrm>
                <a:off x="2916" y="1501"/>
                <a:ext cx="77" cy="103"/>
              </a:xfrm>
              <a:custGeom>
                <a:avLst/>
                <a:gdLst/>
                <a:ahLst/>
                <a:cxnLst>
                  <a:cxn ang="0">
                    <a:pos x="13" y="103"/>
                  </a:cxn>
                  <a:cxn ang="0">
                    <a:pos x="0" y="9"/>
                  </a:cxn>
                  <a:cxn ang="0">
                    <a:pos x="38" y="0"/>
                  </a:cxn>
                  <a:cxn ang="0">
                    <a:pos x="68" y="26"/>
                  </a:cxn>
                  <a:cxn ang="0">
                    <a:pos x="77" y="99"/>
                  </a:cxn>
                  <a:cxn ang="0">
                    <a:pos x="13" y="103"/>
                  </a:cxn>
                  <a:cxn ang="0">
                    <a:pos x="13" y="103"/>
                  </a:cxn>
                </a:cxnLst>
                <a:rect l="0" t="0" r="r" b="b"/>
                <a:pathLst>
                  <a:path w="77" h="103">
                    <a:moveTo>
                      <a:pt x="13" y="103"/>
                    </a:moveTo>
                    <a:lnTo>
                      <a:pt x="0" y="9"/>
                    </a:lnTo>
                    <a:lnTo>
                      <a:pt x="38" y="0"/>
                    </a:lnTo>
                    <a:lnTo>
                      <a:pt x="68" y="26"/>
                    </a:lnTo>
                    <a:lnTo>
                      <a:pt x="77" y="99"/>
                    </a:lnTo>
                    <a:lnTo>
                      <a:pt x="13" y="103"/>
                    </a:lnTo>
                    <a:lnTo>
                      <a:pt x="13" y="103"/>
                    </a:lnTo>
                    <a:close/>
                  </a:path>
                </a:pathLst>
              </a:custGeom>
              <a:solidFill>
                <a:srgbClr val="D1BDB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61" name="Freeform 13"/>
              <p:cNvSpPr>
                <a:spLocks/>
              </p:cNvSpPr>
              <p:nvPr/>
            </p:nvSpPr>
            <p:spPr bwMode="auto">
              <a:xfrm>
                <a:off x="3069" y="1453"/>
                <a:ext cx="97" cy="95"/>
              </a:xfrm>
              <a:custGeom>
                <a:avLst/>
                <a:gdLst/>
                <a:ahLst/>
                <a:cxnLst>
                  <a:cxn ang="0">
                    <a:pos x="13" y="92"/>
                  </a:cxn>
                  <a:cxn ang="0">
                    <a:pos x="0" y="15"/>
                  </a:cxn>
                  <a:cxn ang="0">
                    <a:pos x="39" y="0"/>
                  </a:cxn>
                  <a:cxn ang="0">
                    <a:pos x="80" y="15"/>
                  </a:cxn>
                  <a:cxn ang="0">
                    <a:pos x="97" y="57"/>
                  </a:cxn>
                  <a:cxn ang="0">
                    <a:pos x="80" y="95"/>
                  </a:cxn>
                  <a:cxn ang="0">
                    <a:pos x="13" y="92"/>
                  </a:cxn>
                  <a:cxn ang="0">
                    <a:pos x="13" y="92"/>
                  </a:cxn>
                </a:cxnLst>
                <a:rect l="0" t="0" r="r" b="b"/>
                <a:pathLst>
                  <a:path w="97" h="95">
                    <a:moveTo>
                      <a:pt x="13" y="92"/>
                    </a:moveTo>
                    <a:lnTo>
                      <a:pt x="0" y="15"/>
                    </a:lnTo>
                    <a:lnTo>
                      <a:pt x="39" y="0"/>
                    </a:lnTo>
                    <a:lnTo>
                      <a:pt x="80" y="15"/>
                    </a:lnTo>
                    <a:lnTo>
                      <a:pt x="97" y="57"/>
                    </a:lnTo>
                    <a:lnTo>
                      <a:pt x="80" y="95"/>
                    </a:lnTo>
                    <a:lnTo>
                      <a:pt x="13" y="92"/>
                    </a:lnTo>
                    <a:lnTo>
                      <a:pt x="13" y="92"/>
                    </a:lnTo>
                    <a:close/>
                  </a:path>
                </a:pathLst>
              </a:custGeom>
              <a:solidFill>
                <a:srgbClr val="D1BDB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62" name="Freeform 14"/>
              <p:cNvSpPr>
                <a:spLocks/>
              </p:cNvSpPr>
              <p:nvPr/>
            </p:nvSpPr>
            <p:spPr bwMode="auto">
              <a:xfrm>
                <a:off x="3222" y="1404"/>
                <a:ext cx="80" cy="91"/>
              </a:xfrm>
              <a:custGeom>
                <a:avLst/>
                <a:gdLst/>
                <a:ahLst/>
                <a:cxnLst>
                  <a:cxn ang="0">
                    <a:pos x="12" y="80"/>
                  </a:cxn>
                  <a:cxn ang="0">
                    <a:pos x="0" y="9"/>
                  </a:cxn>
                  <a:cxn ang="0">
                    <a:pos x="32" y="0"/>
                  </a:cxn>
                  <a:cxn ang="0">
                    <a:pos x="61" y="21"/>
                  </a:cxn>
                  <a:cxn ang="0">
                    <a:pos x="80" y="80"/>
                  </a:cxn>
                  <a:cxn ang="0">
                    <a:pos x="41" y="91"/>
                  </a:cxn>
                  <a:cxn ang="0">
                    <a:pos x="12" y="80"/>
                  </a:cxn>
                  <a:cxn ang="0">
                    <a:pos x="12" y="80"/>
                  </a:cxn>
                </a:cxnLst>
                <a:rect l="0" t="0" r="r" b="b"/>
                <a:pathLst>
                  <a:path w="80" h="91">
                    <a:moveTo>
                      <a:pt x="12" y="80"/>
                    </a:moveTo>
                    <a:lnTo>
                      <a:pt x="0" y="9"/>
                    </a:lnTo>
                    <a:lnTo>
                      <a:pt x="32" y="0"/>
                    </a:lnTo>
                    <a:lnTo>
                      <a:pt x="61" y="21"/>
                    </a:lnTo>
                    <a:lnTo>
                      <a:pt x="80" y="80"/>
                    </a:lnTo>
                    <a:lnTo>
                      <a:pt x="41" y="91"/>
                    </a:lnTo>
                    <a:lnTo>
                      <a:pt x="12" y="80"/>
                    </a:lnTo>
                    <a:lnTo>
                      <a:pt x="12" y="80"/>
                    </a:lnTo>
                    <a:close/>
                  </a:path>
                </a:pathLst>
              </a:custGeom>
              <a:solidFill>
                <a:srgbClr val="D1BDB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63" name="Freeform 15"/>
              <p:cNvSpPr>
                <a:spLocks/>
              </p:cNvSpPr>
              <p:nvPr/>
            </p:nvSpPr>
            <p:spPr bwMode="auto">
              <a:xfrm>
                <a:off x="3375" y="866"/>
                <a:ext cx="913" cy="852"/>
              </a:xfrm>
              <a:custGeom>
                <a:avLst/>
                <a:gdLst/>
                <a:ahLst/>
                <a:cxnLst>
                  <a:cxn ang="0">
                    <a:pos x="33" y="594"/>
                  </a:cxn>
                  <a:cxn ang="0">
                    <a:pos x="24" y="579"/>
                  </a:cxn>
                  <a:cxn ang="0">
                    <a:pos x="5" y="547"/>
                  </a:cxn>
                  <a:cxn ang="0">
                    <a:pos x="0" y="482"/>
                  </a:cxn>
                  <a:cxn ang="0">
                    <a:pos x="33" y="461"/>
                  </a:cxn>
                  <a:cxn ang="0">
                    <a:pos x="80" y="438"/>
                  </a:cxn>
                  <a:cxn ang="0">
                    <a:pos x="191" y="415"/>
                  </a:cxn>
                  <a:cxn ang="0">
                    <a:pos x="279" y="397"/>
                  </a:cxn>
                  <a:cxn ang="0">
                    <a:pos x="331" y="330"/>
                  </a:cxn>
                  <a:cxn ang="0">
                    <a:pos x="334" y="274"/>
                  </a:cxn>
                  <a:cxn ang="0">
                    <a:pos x="320" y="208"/>
                  </a:cxn>
                  <a:cxn ang="0">
                    <a:pos x="321" y="138"/>
                  </a:cxn>
                  <a:cxn ang="0">
                    <a:pos x="338" y="105"/>
                  </a:cxn>
                  <a:cxn ang="0">
                    <a:pos x="368" y="74"/>
                  </a:cxn>
                  <a:cxn ang="0">
                    <a:pos x="438" y="26"/>
                  </a:cxn>
                  <a:cxn ang="0">
                    <a:pos x="490" y="0"/>
                  </a:cxn>
                  <a:cxn ang="0">
                    <a:pos x="531" y="3"/>
                  </a:cxn>
                  <a:cxn ang="0">
                    <a:pos x="569" y="41"/>
                  </a:cxn>
                  <a:cxn ang="0">
                    <a:pos x="606" y="85"/>
                  </a:cxn>
                  <a:cxn ang="0">
                    <a:pos x="641" y="106"/>
                  </a:cxn>
                  <a:cxn ang="0">
                    <a:pos x="675" y="114"/>
                  </a:cxn>
                  <a:cxn ang="0">
                    <a:pos x="725" y="79"/>
                  </a:cxn>
                  <a:cxn ang="0">
                    <a:pos x="775" y="59"/>
                  </a:cxn>
                  <a:cxn ang="0">
                    <a:pos x="832" y="58"/>
                  </a:cxn>
                  <a:cxn ang="0">
                    <a:pos x="876" y="80"/>
                  </a:cxn>
                  <a:cxn ang="0">
                    <a:pos x="900" y="111"/>
                  </a:cxn>
                  <a:cxn ang="0">
                    <a:pos x="913" y="152"/>
                  </a:cxn>
                  <a:cxn ang="0">
                    <a:pos x="870" y="347"/>
                  </a:cxn>
                  <a:cxn ang="0">
                    <a:pos x="802" y="440"/>
                  </a:cxn>
                  <a:cxn ang="0">
                    <a:pos x="700" y="496"/>
                  </a:cxn>
                  <a:cxn ang="0">
                    <a:pos x="672" y="473"/>
                  </a:cxn>
                  <a:cxn ang="0">
                    <a:pos x="641" y="436"/>
                  </a:cxn>
                  <a:cxn ang="0">
                    <a:pos x="629" y="408"/>
                  </a:cxn>
                  <a:cxn ang="0">
                    <a:pos x="608" y="362"/>
                  </a:cxn>
                  <a:cxn ang="0">
                    <a:pos x="578" y="300"/>
                  </a:cxn>
                  <a:cxn ang="0">
                    <a:pos x="514" y="338"/>
                  </a:cxn>
                  <a:cxn ang="0">
                    <a:pos x="538" y="576"/>
                  </a:cxn>
                  <a:cxn ang="0">
                    <a:pos x="462" y="755"/>
                  </a:cxn>
                  <a:cxn ang="0">
                    <a:pos x="335" y="818"/>
                  </a:cxn>
                  <a:cxn ang="0">
                    <a:pos x="220" y="852"/>
                  </a:cxn>
                  <a:cxn ang="0">
                    <a:pos x="232" y="800"/>
                  </a:cxn>
                  <a:cxn ang="0">
                    <a:pos x="253" y="755"/>
                  </a:cxn>
                  <a:cxn ang="0">
                    <a:pos x="288" y="712"/>
                  </a:cxn>
                  <a:cxn ang="0">
                    <a:pos x="321" y="674"/>
                  </a:cxn>
                  <a:cxn ang="0">
                    <a:pos x="334" y="638"/>
                  </a:cxn>
                  <a:cxn ang="0">
                    <a:pos x="335" y="597"/>
                  </a:cxn>
                  <a:cxn ang="0">
                    <a:pos x="38" y="670"/>
                  </a:cxn>
                  <a:cxn ang="0">
                    <a:pos x="33" y="594"/>
                  </a:cxn>
                  <a:cxn ang="0">
                    <a:pos x="33" y="594"/>
                  </a:cxn>
                </a:cxnLst>
                <a:rect l="0" t="0" r="r" b="b"/>
                <a:pathLst>
                  <a:path w="913" h="852">
                    <a:moveTo>
                      <a:pt x="33" y="594"/>
                    </a:moveTo>
                    <a:lnTo>
                      <a:pt x="24" y="579"/>
                    </a:lnTo>
                    <a:lnTo>
                      <a:pt x="5" y="547"/>
                    </a:lnTo>
                    <a:lnTo>
                      <a:pt x="0" y="482"/>
                    </a:lnTo>
                    <a:lnTo>
                      <a:pt x="33" y="461"/>
                    </a:lnTo>
                    <a:lnTo>
                      <a:pt x="80" y="438"/>
                    </a:lnTo>
                    <a:lnTo>
                      <a:pt x="191" y="415"/>
                    </a:lnTo>
                    <a:lnTo>
                      <a:pt x="279" y="397"/>
                    </a:lnTo>
                    <a:lnTo>
                      <a:pt x="331" y="330"/>
                    </a:lnTo>
                    <a:lnTo>
                      <a:pt x="334" y="274"/>
                    </a:lnTo>
                    <a:lnTo>
                      <a:pt x="320" y="208"/>
                    </a:lnTo>
                    <a:lnTo>
                      <a:pt x="321" y="138"/>
                    </a:lnTo>
                    <a:lnTo>
                      <a:pt x="338" y="105"/>
                    </a:lnTo>
                    <a:lnTo>
                      <a:pt x="368" y="74"/>
                    </a:lnTo>
                    <a:lnTo>
                      <a:pt x="438" y="26"/>
                    </a:lnTo>
                    <a:lnTo>
                      <a:pt x="490" y="0"/>
                    </a:lnTo>
                    <a:lnTo>
                      <a:pt x="531" y="3"/>
                    </a:lnTo>
                    <a:lnTo>
                      <a:pt x="569" y="41"/>
                    </a:lnTo>
                    <a:lnTo>
                      <a:pt x="606" y="85"/>
                    </a:lnTo>
                    <a:lnTo>
                      <a:pt x="641" y="106"/>
                    </a:lnTo>
                    <a:lnTo>
                      <a:pt x="675" y="114"/>
                    </a:lnTo>
                    <a:lnTo>
                      <a:pt x="725" y="79"/>
                    </a:lnTo>
                    <a:lnTo>
                      <a:pt x="775" y="59"/>
                    </a:lnTo>
                    <a:lnTo>
                      <a:pt x="832" y="58"/>
                    </a:lnTo>
                    <a:lnTo>
                      <a:pt x="876" y="80"/>
                    </a:lnTo>
                    <a:lnTo>
                      <a:pt x="900" y="111"/>
                    </a:lnTo>
                    <a:lnTo>
                      <a:pt x="913" y="152"/>
                    </a:lnTo>
                    <a:lnTo>
                      <a:pt x="870" y="347"/>
                    </a:lnTo>
                    <a:lnTo>
                      <a:pt x="802" y="440"/>
                    </a:lnTo>
                    <a:lnTo>
                      <a:pt x="700" y="496"/>
                    </a:lnTo>
                    <a:lnTo>
                      <a:pt x="672" y="473"/>
                    </a:lnTo>
                    <a:lnTo>
                      <a:pt x="641" y="436"/>
                    </a:lnTo>
                    <a:lnTo>
                      <a:pt x="629" y="408"/>
                    </a:lnTo>
                    <a:lnTo>
                      <a:pt x="608" y="362"/>
                    </a:lnTo>
                    <a:lnTo>
                      <a:pt x="578" y="300"/>
                    </a:lnTo>
                    <a:lnTo>
                      <a:pt x="514" y="338"/>
                    </a:lnTo>
                    <a:lnTo>
                      <a:pt x="538" y="576"/>
                    </a:lnTo>
                    <a:lnTo>
                      <a:pt x="462" y="755"/>
                    </a:lnTo>
                    <a:lnTo>
                      <a:pt x="335" y="818"/>
                    </a:lnTo>
                    <a:lnTo>
                      <a:pt x="220" y="852"/>
                    </a:lnTo>
                    <a:lnTo>
                      <a:pt x="232" y="800"/>
                    </a:lnTo>
                    <a:lnTo>
                      <a:pt x="253" y="755"/>
                    </a:lnTo>
                    <a:lnTo>
                      <a:pt x="288" y="712"/>
                    </a:lnTo>
                    <a:lnTo>
                      <a:pt x="321" y="674"/>
                    </a:lnTo>
                    <a:lnTo>
                      <a:pt x="334" y="638"/>
                    </a:lnTo>
                    <a:lnTo>
                      <a:pt x="335" y="597"/>
                    </a:lnTo>
                    <a:lnTo>
                      <a:pt x="38" y="670"/>
                    </a:lnTo>
                    <a:lnTo>
                      <a:pt x="33" y="594"/>
                    </a:lnTo>
                    <a:lnTo>
                      <a:pt x="33" y="594"/>
                    </a:lnTo>
                    <a:close/>
                  </a:path>
                </a:pathLst>
              </a:custGeom>
              <a:solidFill>
                <a:srgbClr val="D1BDB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64" name="Freeform 16"/>
              <p:cNvSpPr>
                <a:spLocks/>
              </p:cNvSpPr>
              <p:nvPr/>
            </p:nvSpPr>
            <p:spPr bwMode="auto">
              <a:xfrm>
                <a:off x="4385" y="1553"/>
                <a:ext cx="280" cy="645"/>
              </a:xfrm>
              <a:custGeom>
                <a:avLst/>
                <a:gdLst/>
                <a:ahLst/>
                <a:cxnLst>
                  <a:cxn ang="0">
                    <a:pos x="89" y="416"/>
                  </a:cxn>
                  <a:cxn ang="0">
                    <a:pos x="69" y="380"/>
                  </a:cxn>
                  <a:cxn ang="0">
                    <a:pos x="31" y="294"/>
                  </a:cxn>
                  <a:cxn ang="0">
                    <a:pos x="0" y="189"/>
                  </a:cxn>
                  <a:cxn ang="0">
                    <a:pos x="4" y="98"/>
                  </a:cxn>
                  <a:cxn ang="0">
                    <a:pos x="36" y="37"/>
                  </a:cxn>
                  <a:cxn ang="0">
                    <a:pos x="68" y="3"/>
                  </a:cxn>
                  <a:cxn ang="0">
                    <a:pos x="122" y="0"/>
                  </a:cxn>
                  <a:cxn ang="0">
                    <a:pos x="169" y="60"/>
                  </a:cxn>
                  <a:cxn ang="0">
                    <a:pos x="191" y="101"/>
                  </a:cxn>
                  <a:cxn ang="0">
                    <a:pos x="268" y="221"/>
                  </a:cxn>
                  <a:cxn ang="0">
                    <a:pos x="273" y="365"/>
                  </a:cxn>
                  <a:cxn ang="0">
                    <a:pos x="280" y="459"/>
                  </a:cxn>
                  <a:cxn ang="0">
                    <a:pos x="251" y="645"/>
                  </a:cxn>
                  <a:cxn ang="0">
                    <a:pos x="174" y="638"/>
                  </a:cxn>
                  <a:cxn ang="0">
                    <a:pos x="156" y="604"/>
                  </a:cxn>
                  <a:cxn ang="0">
                    <a:pos x="136" y="553"/>
                  </a:cxn>
                  <a:cxn ang="0">
                    <a:pos x="128" y="521"/>
                  </a:cxn>
                  <a:cxn ang="0">
                    <a:pos x="113" y="475"/>
                  </a:cxn>
                  <a:cxn ang="0">
                    <a:pos x="89" y="416"/>
                  </a:cxn>
                  <a:cxn ang="0">
                    <a:pos x="89" y="416"/>
                  </a:cxn>
                </a:cxnLst>
                <a:rect l="0" t="0" r="r" b="b"/>
                <a:pathLst>
                  <a:path w="280" h="645">
                    <a:moveTo>
                      <a:pt x="89" y="416"/>
                    </a:moveTo>
                    <a:lnTo>
                      <a:pt x="69" y="380"/>
                    </a:lnTo>
                    <a:lnTo>
                      <a:pt x="31" y="294"/>
                    </a:lnTo>
                    <a:lnTo>
                      <a:pt x="0" y="189"/>
                    </a:lnTo>
                    <a:lnTo>
                      <a:pt x="4" y="98"/>
                    </a:lnTo>
                    <a:lnTo>
                      <a:pt x="36" y="37"/>
                    </a:lnTo>
                    <a:lnTo>
                      <a:pt x="68" y="3"/>
                    </a:lnTo>
                    <a:lnTo>
                      <a:pt x="122" y="0"/>
                    </a:lnTo>
                    <a:lnTo>
                      <a:pt x="169" y="60"/>
                    </a:lnTo>
                    <a:lnTo>
                      <a:pt x="191" y="101"/>
                    </a:lnTo>
                    <a:lnTo>
                      <a:pt x="268" y="221"/>
                    </a:lnTo>
                    <a:lnTo>
                      <a:pt x="273" y="365"/>
                    </a:lnTo>
                    <a:lnTo>
                      <a:pt x="280" y="459"/>
                    </a:lnTo>
                    <a:lnTo>
                      <a:pt x="251" y="645"/>
                    </a:lnTo>
                    <a:lnTo>
                      <a:pt x="174" y="638"/>
                    </a:lnTo>
                    <a:lnTo>
                      <a:pt x="156" y="604"/>
                    </a:lnTo>
                    <a:lnTo>
                      <a:pt x="136" y="553"/>
                    </a:lnTo>
                    <a:lnTo>
                      <a:pt x="128" y="521"/>
                    </a:lnTo>
                    <a:lnTo>
                      <a:pt x="113" y="475"/>
                    </a:lnTo>
                    <a:lnTo>
                      <a:pt x="89" y="416"/>
                    </a:lnTo>
                    <a:lnTo>
                      <a:pt x="89" y="416"/>
                    </a:lnTo>
                    <a:close/>
                  </a:path>
                </a:pathLst>
              </a:custGeom>
              <a:solidFill>
                <a:srgbClr val="D1BDB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65" name="Freeform 17"/>
              <p:cNvSpPr>
                <a:spLocks/>
              </p:cNvSpPr>
              <p:nvPr/>
            </p:nvSpPr>
            <p:spPr bwMode="auto">
              <a:xfrm>
                <a:off x="4967" y="1427"/>
                <a:ext cx="561" cy="967"/>
              </a:xfrm>
              <a:custGeom>
                <a:avLst/>
                <a:gdLst/>
                <a:ahLst/>
                <a:cxnLst>
                  <a:cxn ang="0">
                    <a:pos x="38" y="683"/>
                  </a:cxn>
                  <a:cxn ang="0">
                    <a:pos x="42" y="427"/>
                  </a:cxn>
                  <a:cxn ang="0">
                    <a:pos x="74" y="397"/>
                  </a:cxn>
                  <a:cxn ang="0">
                    <a:pos x="110" y="382"/>
                  </a:cxn>
                  <a:cxn ang="0">
                    <a:pos x="203" y="312"/>
                  </a:cxn>
                  <a:cxn ang="0">
                    <a:pos x="236" y="242"/>
                  </a:cxn>
                  <a:cxn ang="0">
                    <a:pos x="239" y="171"/>
                  </a:cxn>
                  <a:cxn ang="0">
                    <a:pos x="241" y="103"/>
                  </a:cxn>
                  <a:cxn ang="0">
                    <a:pos x="247" y="73"/>
                  </a:cxn>
                  <a:cxn ang="0">
                    <a:pos x="264" y="45"/>
                  </a:cxn>
                  <a:cxn ang="0">
                    <a:pos x="289" y="23"/>
                  </a:cxn>
                  <a:cxn ang="0">
                    <a:pos x="321" y="9"/>
                  </a:cxn>
                  <a:cxn ang="0">
                    <a:pos x="400" y="0"/>
                  </a:cxn>
                  <a:cxn ang="0">
                    <a:pos x="476" y="21"/>
                  </a:cxn>
                  <a:cxn ang="0">
                    <a:pos x="526" y="71"/>
                  </a:cxn>
                  <a:cxn ang="0">
                    <a:pos x="561" y="203"/>
                  </a:cxn>
                  <a:cxn ang="0">
                    <a:pos x="550" y="265"/>
                  </a:cxn>
                  <a:cxn ang="0">
                    <a:pos x="536" y="292"/>
                  </a:cxn>
                  <a:cxn ang="0">
                    <a:pos x="518" y="317"/>
                  </a:cxn>
                  <a:cxn ang="0">
                    <a:pos x="474" y="376"/>
                  </a:cxn>
                  <a:cxn ang="0">
                    <a:pos x="453" y="412"/>
                  </a:cxn>
                  <a:cxn ang="0">
                    <a:pos x="432" y="450"/>
                  </a:cxn>
                  <a:cxn ang="0">
                    <a:pos x="409" y="485"/>
                  </a:cxn>
                  <a:cxn ang="0">
                    <a:pos x="385" y="517"/>
                  </a:cxn>
                  <a:cxn ang="0">
                    <a:pos x="358" y="542"/>
                  </a:cxn>
                  <a:cxn ang="0">
                    <a:pos x="327" y="559"/>
                  </a:cxn>
                  <a:cxn ang="0">
                    <a:pos x="274" y="597"/>
                  </a:cxn>
                  <a:cxn ang="0">
                    <a:pos x="239" y="651"/>
                  </a:cxn>
                  <a:cxn ang="0">
                    <a:pos x="217" y="721"/>
                  </a:cxn>
                  <a:cxn ang="0">
                    <a:pos x="132" y="891"/>
                  </a:cxn>
                  <a:cxn ang="0">
                    <a:pos x="33" y="967"/>
                  </a:cxn>
                  <a:cxn ang="0">
                    <a:pos x="0" y="877"/>
                  </a:cxn>
                  <a:cxn ang="0">
                    <a:pos x="21" y="752"/>
                  </a:cxn>
                  <a:cxn ang="0">
                    <a:pos x="38" y="683"/>
                  </a:cxn>
                  <a:cxn ang="0">
                    <a:pos x="38" y="683"/>
                  </a:cxn>
                </a:cxnLst>
                <a:rect l="0" t="0" r="r" b="b"/>
                <a:pathLst>
                  <a:path w="561" h="967">
                    <a:moveTo>
                      <a:pt x="38" y="683"/>
                    </a:moveTo>
                    <a:lnTo>
                      <a:pt x="42" y="427"/>
                    </a:lnTo>
                    <a:lnTo>
                      <a:pt x="74" y="397"/>
                    </a:lnTo>
                    <a:lnTo>
                      <a:pt x="110" y="382"/>
                    </a:lnTo>
                    <a:lnTo>
                      <a:pt x="203" y="312"/>
                    </a:lnTo>
                    <a:lnTo>
                      <a:pt x="236" y="242"/>
                    </a:lnTo>
                    <a:lnTo>
                      <a:pt x="239" y="171"/>
                    </a:lnTo>
                    <a:lnTo>
                      <a:pt x="241" y="103"/>
                    </a:lnTo>
                    <a:lnTo>
                      <a:pt x="247" y="73"/>
                    </a:lnTo>
                    <a:lnTo>
                      <a:pt x="264" y="45"/>
                    </a:lnTo>
                    <a:lnTo>
                      <a:pt x="289" y="23"/>
                    </a:lnTo>
                    <a:lnTo>
                      <a:pt x="321" y="9"/>
                    </a:lnTo>
                    <a:lnTo>
                      <a:pt x="400" y="0"/>
                    </a:lnTo>
                    <a:lnTo>
                      <a:pt x="476" y="21"/>
                    </a:lnTo>
                    <a:lnTo>
                      <a:pt x="526" y="71"/>
                    </a:lnTo>
                    <a:lnTo>
                      <a:pt x="561" y="203"/>
                    </a:lnTo>
                    <a:lnTo>
                      <a:pt x="550" y="265"/>
                    </a:lnTo>
                    <a:lnTo>
                      <a:pt x="536" y="292"/>
                    </a:lnTo>
                    <a:lnTo>
                      <a:pt x="518" y="317"/>
                    </a:lnTo>
                    <a:lnTo>
                      <a:pt x="474" y="376"/>
                    </a:lnTo>
                    <a:lnTo>
                      <a:pt x="453" y="412"/>
                    </a:lnTo>
                    <a:lnTo>
                      <a:pt x="432" y="450"/>
                    </a:lnTo>
                    <a:lnTo>
                      <a:pt x="409" y="485"/>
                    </a:lnTo>
                    <a:lnTo>
                      <a:pt x="385" y="517"/>
                    </a:lnTo>
                    <a:lnTo>
                      <a:pt x="358" y="542"/>
                    </a:lnTo>
                    <a:lnTo>
                      <a:pt x="327" y="559"/>
                    </a:lnTo>
                    <a:lnTo>
                      <a:pt x="274" y="597"/>
                    </a:lnTo>
                    <a:lnTo>
                      <a:pt x="239" y="651"/>
                    </a:lnTo>
                    <a:lnTo>
                      <a:pt x="217" y="721"/>
                    </a:lnTo>
                    <a:lnTo>
                      <a:pt x="132" y="891"/>
                    </a:lnTo>
                    <a:lnTo>
                      <a:pt x="33" y="967"/>
                    </a:lnTo>
                    <a:lnTo>
                      <a:pt x="0" y="877"/>
                    </a:lnTo>
                    <a:lnTo>
                      <a:pt x="21" y="752"/>
                    </a:lnTo>
                    <a:lnTo>
                      <a:pt x="38" y="683"/>
                    </a:lnTo>
                    <a:lnTo>
                      <a:pt x="38" y="683"/>
                    </a:lnTo>
                    <a:close/>
                  </a:path>
                </a:pathLst>
              </a:custGeom>
              <a:solidFill>
                <a:srgbClr val="D1BDB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68" name="Freeform 20"/>
              <p:cNvSpPr>
                <a:spLocks/>
              </p:cNvSpPr>
              <p:nvPr/>
            </p:nvSpPr>
            <p:spPr bwMode="auto">
              <a:xfrm>
                <a:off x="2453" y="872"/>
                <a:ext cx="226" cy="211"/>
              </a:xfrm>
              <a:custGeom>
                <a:avLst/>
                <a:gdLst/>
                <a:ahLst/>
                <a:cxnLst>
                  <a:cxn ang="0">
                    <a:pos x="64" y="211"/>
                  </a:cxn>
                  <a:cxn ang="0">
                    <a:pos x="6" y="161"/>
                  </a:cxn>
                  <a:cxn ang="0">
                    <a:pos x="0" y="112"/>
                  </a:cxn>
                  <a:cxn ang="0">
                    <a:pos x="35" y="133"/>
                  </a:cxn>
                  <a:cxn ang="0">
                    <a:pos x="59" y="150"/>
                  </a:cxn>
                  <a:cxn ang="0">
                    <a:pos x="94" y="144"/>
                  </a:cxn>
                  <a:cxn ang="0">
                    <a:pos x="138" y="108"/>
                  </a:cxn>
                  <a:cxn ang="0">
                    <a:pos x="143" y="50"/>
                  </a:cxn>
                  <a:cxn ang="0">
                    <a:pos x="155" y="15"/>
                  </a:cxn>
                  <a:cxn ang="0">
                    <a:pos x="179" y="0"/>
                  </a:cxn>
                  <a:cxn ang="0">
                    <a:pos x="225" y="26"/>
                  </a:cxn>
                  <a:cxn ang="0">
                    <a:pos x="226" y="112"/>
                  </a:cxn>
                  <a:cxn ang="0">
                    <a:pos x="208" y="155"/>
                  </a:cxn>
                  <a:cxn ang="0">
                    <a:pos x="173" y="183"/>
                  </a:cxn>
                  <a:cxn ang="0">
                    <a:pos x="64" y="211"/>
                  </a:cxn>
                  <a:cxn ang="0">
                    <a:pos x="64" y="211"/>
                  </a:cxn>
                </a:cxnLst>
                <a:rect l="0" t="0" r="r" b="b"/>
                <a:pathLst>
                  <a:path w="226" h="211">
                    <a:moveTo>
                      <a:pt x="64" y="211"/>
                    </a:moveTo>
                    <a:lnTo>
                      <a:pt x="6" y="161"/>
                    </a:lnTo>
                    <a:lnTo>
                      <a:pt x="0" y="112"/>
                    </a:lnTo>
                    <a:lnTo>
                      <a:pt x="35" y="133"/>
                    </a:lnTo>
                    <a:lnTo>
                      <a:pt x="59" y="150"/>
                    </a:lnTo>
                    <a:lnTo>
                      <a:pt x="94" y="144"/>
                    </a:lnTo>
                    <a:lnTo>
                      <a:pt x="138" y="108"/>
                    </a:lnTo>
                    <a:lnTo>
                      <a:pt x="143" y="50"/>
                    </a:lnTo>
                    <a:lnTo>
                      <a:pt x="155" y="15"/>
                    </a:lnTo>
                    <a:lnTo>
                      <a:pt x="179" y="0"/>
                    </a:lnTo>
                    <a:lnTo>
                      <a:pt x="225" y="26"/>
                    </a:lnTo>
                    <a:lnTo>
                      <a:pt x="226" y="112"/>
                    </a:lnTo>
                    <a:lnTo>
                      <a:pt x="208" y="155"/>
                    </a:lnTo>
                    <a:lnTo>
                      <a:pt x="173" y="183"/>
                    </a:lnTo>
                    <a:lnTo>
                      <a:pt x="64" y="211"/>
                    </a:lnTo>
                    <a:lnTo>
                      <a:pt x="64" y="2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69" name="Freeform 21"/>
              <p:cNvSpPr>
                <a:spLocks/>
              </p:cNvSpPr>
              <p:nvPr/>
            </p:nvSpPr>
            <p:spPr bwMode="auto">
              <a:xfrm>
                <a:off x="2519" y="536"/>
                <a:ext cx="1614" cy="982"/>
              </a:xfrm>
              <a:custGeom>
                <a:avLst/>
                <a:gdLst/>
                <a:ahLst/>
                <a:cxnLst>
                  <a:cxn ang="0">
                    <a:pos x="216" y="466"/>
                  </a:cxn>
                  <a:cxn ang="0">
                    <a:pos x="227" y="556"/>
                  </a:cxn>
                  <a:cxn ang="0">
                    <a:pos x="162" y="685"/>
                  </a:cxn>
                  <a:cxn ang="0">
                    <a:pos x="101" y="845"/>
                  </a:cxn>
                  <a:cxn ang="0">
                    <a:pos x="197" y="918"/>
                  </a:cxn>
                  <a:cxn ang="0">
                    <a:pos x="544" y="812"/>
                  </a:cxn>
                  <a:cxn ang="0">
                    <a:pos x="674" y="718"/>
                  </a:cxn>
                  <a:cxn ang="0">
                    <a:pos x="745" y="644"/>
                  </a:cxn>
                  <a:cxn ang="0">
                    <a:pos x="815" y="554"/>
                  </a:cxn>
                  <a:cxn ang="0">
                    <a:pos x="876" y="409"/>
                  </a:cxn>
                  <a:cxn ang="0">
                    <a:pos x="938" y="278"/>
                  </a:cxn>
                  <a:cxn ang="0">
                    <a:pos x="1008" y="177"/>
                  </a:cxn>
                  <a:cxn ang="0">
                    <a:pos x="1089" y="86"/>
                  </a:cxn>
                  <a:cxn ang="0">
                    <a:pos x="1177" y="19"/>
                  </a:cxn>
                  <a:cxn ang="0">
                    <a:pos x="1343" y="1"/>
                  </a:cxn>
                  <a:cxn ang="0">
                    <a:pos x="1432" y="10"/>
                  </a:cxn>
                  <a:cxn ang="0">
                    <a:pos x="1572" y="47"/>
                  </a:cxn>
                  <a:cxn ang="0">
                    <a:pos x="1614" y="177"/>
                  </a:cxn>
                  <a:cxn ang="0">
                    <a:pos x="1547" y="154"/>
                  </a:cxn>
                  <a:cxn ang="0">
                    <a:pos x="1499" y="101"/>
                  </a:cxn>
                  <a:cxn ang="0">
                    <a:pos x="1365" y="109"/>
                  </a:cxn>
                  <a:cxn ang="0">
                    <a:pos x="1282" y="74"/>
                  </a:cxn>
                  <a:cxn ang="0">
                    <a:pos x="1183" y="66"/>
                  </a:cxn>
                  <a:cxn ang="0">
                    <a:pos x="1091" y="145"/>
                  </a:cxn>
                  <a:cxn ang="0">
                    <a:pos x="1026" y="219"/>
                  </a:cxn>
                  <a:cxn ang="0">
                    <a:pos x="962" y="315"/>
                  </a:cxn>
                  <a:cxn ang="0">
                    <a:pos x="897" y="474"/>
                  </a:cxn>
                  <a:cxn ang="0">
                    <a:pos x="842" y="562"/>
                  </a:cxn>
                  <a:cxn ang="0">
                    <a:pos x="774" y="665"/>
                  </a:cxn>
                  <a:cxn ang="0">
                    <a:pos x="700" y="759"/>
                  </a:cxn>
                  <a:cxn ang="0">
                    <a:pos x="613" y="841"/>
                  </a:cxn>
                  <a:cxn ang="0">
                    <a:pos x="507" y="904"/>
                  </a:cxn>
                  <a:cxn ang="0">
                    <a:pos x="251" y="979"/>
                  </a:cxn>
                  <a:cxn ang="0">
                    <a:pos x="48" y="956"/>
                  </a:cxn>
                  <a:cxn ang="0">
                    <a:pos x="0" y="848"/>
                  </a:cxn>
                  <a:cxn ang="0">
                    <a:pos x="44" y="766"/>
                  </a:cxn>
                  <a:cxn ang="0">
                    <a:pos x="107" y="697"/>
                  </a:cxn>
                  <a:cxn ang="0">
                    <a:pos x="183" y="544"/>
                  </a:cxn>
                  <a:cxn ang="0">
                    <a:pos x="162" y="495"/>
                  </a:cxn>
                  <a:cxn ang="0">
                    <a:pos x="188" y="453"/>
                  </a:cxn>
                </a:cxnLst>
                <a:rect l="0" t="0" r="r" b="b"/>
                <a:pathLst>
                  <a:path w="1614" h="982">
                    <a:moveTo>
                      <a:pt x="188" y="453"/>
                    </a:moveTo>
                    <a:lnTo>
                      <a:pt x="216" y="466"/>
                    </a:lnTo>
                    <a:lnTo>
                      <a:pt x="230" y="504"/>
                    </a:lnTo>
                    <a:lnTo>
                      <a:pt x="227" y="556"/>
                    </a:lnTo>
                    <a:lnTo>
                      <a:pt x="203" y="613"/>
                    </a:lnTo>
                    <a:lnTo>
                      <a:pt x="162" y="685"/>
                    </a:lnTo>
                    <a:lnTo>
                      <a:pt x="124" y="768"/>
                    </a:lnTo>
                    <a:lnTo>
                      <a:pt x="101" y="845"/>
                    </a:lnTo>
                    <a:lnTo>
                      <a:pt x="112" y="901"/>
                    </a:lnTo>
                    <a:lnTo>
                      <a:pt x="197" y="918"/>
                    </a:lnTo>
                    <a:lnTo>
                      <a:pt x="356" y="889"/>
                    </a:lnTo>
                    <a:lnTo>
                      <a:pt x="544" y="812"/>
                    </a:lnTo>
                    <a:lnTo>
                      <a:pt x="633" y="753"/>
                    </a:lnTo>
                    <a:lnTo>
                      <a:pt x="674" y="718"/>
                    </a:lnTo>
                    <a:lnTo>
                      <a:pt x="714" y="680"/>
                    </a:lnTo>
                    <a:lnTo>
                      <a:pt x="745" y="644"/>
                    </a:lnTo>
                    <a:lnTo>
                      <a:pt x="774" y="610"/>
                    </a:lnTo>
                    <a:lnTo>
                      <a:pt x="815" y="554"/>
                    </a:lnTo>
                    <a:lnTo>
                      <a:pt x="858" y="474"/>
                    </a:lnTo>
                    <a:lnTo>
                      <a:pt x="876" y="409"/>
                    </a:lnTo>
                    <a:lnTo>
                      <a:pt x="909" y="328"/>
                    </a:lnTo>
                    <a:lnTo>
                      <a:pt x="938" y="278"/>
                    </a:lnTo>
                    <a:lnTo>
                      <a:pt x="971" y="227"/>
                    </a:lnTo>
                    <a:lnTo>
                      <a:pt x="1008" y="177"/>
                    </a:lnTo>
                    <a:lnTo>
                      <a:pt x="1049" y="128"/>
                    </a:lnTo>
                    <a:lnTo>
                      <a:pt x="1089" y="86"/>
                    </a:lnTo>
                    <a:lnTo>
                      <a:pt x="1133" y="48"/>
                    </a:lnTo>
                    <a:lnTo>
                      <a:pt x="1177" y="19"/>
                    </a:lnTo>
                    <a:lnTo>
                      <a:pt x="1223" y="0"/>
                    </a:lnTo>
                    <a:lnTo>
                      <a:pt x="1343" y="1"/>
                    </a:lnTo>
                    <a:lnTo>
                      <a:pt x="1373" y="28"/>
                    </a:lnTo>
                    <a:lnTo>
                      <a:pt x="1432" y="10"/>
                    </a:lnTo>
                    <a:lnTo>
                      <a:pt x="1531" y="12"/>
                    </a:lnTo>
                    <a:lnTo>
                      <a:pt x="1572" y="47"/>
                    </a:lnTo>
                    <a:lnTo>
                      <a:pt x="1602" y="100"/>
                    </a:lnTo>
                    <a:lnTo>
                      <a:pt x="1614" y="177"/>
                    </a:lnTo>
                    <a:lnTo>
                      <a:pt x="1582" y="183"/>
                    </a:lnTo>
                    <a:lnTo>
                      <a:pt x="1547" y="154"/>
                    </a:lnTo>
                    <a:lnTo>
                      <a:pt x="1525" y="127"/>
                    </a:lnTo>
                    <a:lnTo>
                      <a:pt x="1499" y="101"/>
                    </a:lnTo>
                    <a:lnTo>
                      <a:pt x="1437" y="83"/>
                    </a:lnTo>
                    <a:lnTo>
                      <a:pt x="1365" y="109"/>
                    </a:lnTo>
                    <a:lnTo>
                      <a:pt x="1306" y="98"/>
                    </a:lnTo>
                    <a:lnTo>
                      <a:pt x="1282" y="74"/>
                    </a:lnTo>
                    <a:lnTo>
                      <a:pt x="1256" y="56"/>
                    </a:lnTo>
                    <a:lnTo>
                      <a:pt x="1183" y="66"/>
                    </a:lnTo>
                    <a:lnTo>
                      <a:pt x="1126" y="112"/>
                    </a:lnTo>
                    <a:lnTo>
                      <a:pt x="1091" y="145"/>
                    </a:lnTo>
                    <a:lnTo>
                      <a:pt x="1058" y="181"/>
                    </a:lnTo>
                    <a:lnTo>
                      <a:pt x="1026" y="219"/>
                    </a:lnTo>
                    <a:lnTo>
                      <a:pt x="997" y="256"/>
                    </a:lnTo>
                    <a:lnTo>
                      <a:pt x="962" y="315"/>
                    </a:lnTo>
                    <a:lnTo>
                      <a:pt x="927" y="409"/>
                    </a:lnTo>
                    <a:lnTo>
                      <a:pt x="897" y="474"/>
                    </a:lnTo>
                    <a:lnTo>
                      <a:pt x="874" y="515"/>
                    </a:lnTo>
                    <a:lnTo>
                      <a:pt x="842" y="562"/>
                    </a:lnTo>
                    <a:lnTo>
                      <a:pt x="809" y="613"/>
                    </a:lnTo>
                    <a:lnTo>
                      <a:pt x="774" y="665"/>
                    </a:lnTo>
                    <a:lnTo>
                      <a:pt x="739" y="713"/>
                    </a:lnTo>
                    <a:lnTo>
                      <a:pt x="700" y="759"/>
                    </a:lnTo>
                    <a:lnTo>
                      <a:pt x="659" y="801"/>
                    </a:lnTo>
                    <a:lnTo>
                      <a:pt x="613" y="841"/>
                    </a:lnTo>
                    <a:lnTo>
                      <a:pt x="563" y="876"/>
                    </a:lnTo>
                    <a:lnTo>
                      <a:pt x="507" y="904"/>
                    </a:lnTo>
                    <a:lnTo>
                      <a:pt x="382" y="950"/>
                    </a:lnTo>
                    <a:lnTo>
                      <a:pt x="251" y="979"/>
                    </a:lnTo>
                    <a:lnTo>
                      <a:pt x="134" y="982"/>
                    </a:lnTo>
                    <a:lnTo>
                      <a:pt x="48" y="956"/>
                    </a:lnTo>
                    <a:lnTo>
                      <a:pt x="3" y="904"/>
                    </a:lnTo>
                    <a:lnTo>
                      <a:pt x="0" y="848"/>
                    </a:lnTo>
                    <a:lnTo>
                      <a:pt x="25" y="791"/>
                    </a:lnTo>
                    <a:lnTo>
                      <a:pt x="44" y="766"/>
                    </a:lnTo>
                    <a:lnTo>
                      <a:pt x="65" y="744"/>
                    </a:lnTo>
                    <a:lnTo>
                      <a:pt x="107" y="697"/>
                    </a:lnTo>
                    <a:lnTo>
                      <a:pt x="147" y="644"/>
                    </a:lnTo>
                    <a:lnTo>
                      <a:pt x="183" y="544"/>
                    </a:lnTo>
                    <a:lnTo>
                      <a:pt x="175" y="512"/>
                    </a:lnTo>
                    <a:lnTo>
                      <a:pt x="162" y="495"/>
                    </a:lnTo>
                    <a:lnTo>
                      <a:pt x="159" y="475"/>
                    </a:lnTo>
                    <a:lnTo>
                      <a:pt x="188" y="453"/>
                    </a:lnTo>
                    <a:lnTo>
                      <a:pt x="188" y="4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70" name="Freeform 22"/>
              <p:cNvSpPr>
                <a:spLocks/>
              </p:cNvSpPr>
              <p:nvPr/>
            </p:nvSpPr>
            <p:spPr bwMode="auto">
              <a:xfrm>
                <a:off x="2435" y="1048"/>
                <a:ext cx="181" cy="109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57"/>
                  </a:cxn>
                  <a:cxn ang="0">
                    <a:pos x="14" y="91"/>
                  </a:cxn>
                  <a:cxn ang="0">
                    <a:pos x="46" y="109"/>
                  </a:cxn>
                  <a:cxn ang="0">
                    <a:pos x="181" y="82"/>
                  </a:cxn>
                  <a:cxn ang="0">
                    <a:pos x="174" y="62"/>
                  </a:cxn>
                  <a:cxn ang="0">
                    <a:pos x="149" y="62"/>
                  </a:cxn>
                  <a:cxn ang="0">
                    <a:pos x="105" y="68"/>
                  </a:cxn>
                  <a:cxn ang="0">
                    <a:pos x="58" y="54"/>
                  </a:cxn>
                  <a:cxn ang="0">
                    <a:pos x="23" y="17"/>
                  </a:cxn>
                  <a:cxn ang="0">
                    <a:pos x="2" y="0"/>
                  </a:cxn>
                  <a:cxn ang="0">
                    <a:pos x="2" y="0"/>
                  </a:cxn>
                </a:cxnLst>
                <a:rect l="0" t="0" r="r" b="b"/>
                <a:pathLst>
                  <a:path w="181" h="109">
                    <a:moveTo>
                      <a:pt x="2" y="0"/>
                    </a:moveTo>
                    <a:lnTo>
                      <a:pt x="0" y="57"/>
                    </a:lnTo>
                    <a:lnTo>
                      <a:pt x="14" y="91"/>
                    </a:lnTo>
                    <a:lnTo>
                      <a:pt x="46" y="109"/>
                    </a:lnTo>
                    <a:lnTo>
                      <a:pt x="181" y="82"/>
                    </a:lnTo>
                    <a:lnTo>
                      <a:pt x="174" y="62"/>
                    </a:lnTo>
                    <a:lnTo>
                      <a:pt x="149" y="62"/>
                    </a:lnTo>
                    <a:lnTo>
                      <a:pt x="105" y="68"/>
                    </a:lnTo>
                    <a:lnTo>
                      <a:pt x="58" y="54"/>
                    </a:lnTo>
                    <a:lnTo>
                      <a:pt x="23" y="17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71" name="Freeform 23"/>
              <p:cNvSpPr>
                <a:spLocks/>
              </p:cNvSpPr>
              <p:nvPr/>
            </p:nvSpPr>
            <p:spPr bwMode="auto">
              <a:xfrm>
                <a:off x="2308" y="1221"/>
                <a:ext cx="1211" cy="516"/>
              </a:xfrm>
              <a:custGeom>
                <a:avLst/>
                <a:gdLst/>
                <a:ahLst/>
                <a:cxnLst>
                  <a:cxn ang="0">
                    <a:pos x="180" y="0"/>
                  </a:cxn>
                  <a:cxn ang="0">
                    <a:pos x="138" y="35"/>
                  </a:cxn>
                  <a:cxn ang="0">
                    <a:pos x="74" y="91"/>
                  </a:cxn>
                  <a:cxn ang="0">
                    <a:pos x="18" y="168"/>
                  </a:cxn>
                  <a:cxn ang="0">
                    <a:pos x="0" y="269"/>
                  </a:cxn>
                  <a:cxn ang="0">
                    <a:pos x="13" y="326"/>
                  </a:cxn>
                  <a:cxn ang="0">
                    <a:pos x="29" y="353"/>
                  </a:cxn>
                  <a:cxn ang="0">
                    <a:pos x="47" y="377"/>
                  </a:cxn>
                  <a:cxn ang="0">
                    <a:pos x="95" y="424"/>
                  </a:cxn>
                  <a:cxn ang="0">
                    <a:pos x="159" y="463"/>
                  </a:cxn>
                  <a:cxn ang="0">
                    <a:pos x="235" y="494"/>
                  </a:cxn>
                  <a:cxn ang="0">
                    <a:pos x="323" y="513"/>
                  </a:cxn>
                  <a:cxn ang="0">
                    <a:pos x="524" y="516"/>
                  </a:cxn>
                  <a:cxn ang="0">
                    <a:pos x="868" y="465"/>
                  </a:cxn>
                  <a:cxn ang="0">
                    <a:pos x="1066" y="409"/>
                  </a:cxn>
                  <a:cxn ang="0">
                    <a:pos x="1134" y="368"/>
                  </a:cxn>
                  <a:cxn ang="0">
                    <a:pos x="1188" y="322"/>
                  </a:cxn>
                  <a:cxn ang="0">
                    <a:pos x="1211" y="283"/>
                  </a:cxn>
                  <a:cxn ang="0">
                    <a:pos x="1185" y="263"/>
                  </a:cxn>
                  <a:cxn ang="0">
                    <a:pos x="999" y="316"/>
                  </a:cxn>
                  <a:cxn ang="0">
                    <a:pos x="876" y="369"/>
                  </a:cxn>
                  <a:cxn ang="0">
                    <a:pos x="752" y="423"/>
                  </a:cxn>
                  <a:cxn ang="0">
                    <a:pos x="611" y="457"/>
                  </a:cxn>
                  <a:cxn ang="0">
                    <a:pos x="446" y="468"/>
                  </a:cxn>
                  <a:cxn ang="0">
                    <a:pos x="291" y="450"/>
                  </a:cxn>
                  <a:cxn ang="0">
                    <a:pos x="180" y="398"/>
                  </a:cxn>
                  <a:cxn ang="0">
                    <a:pos x="110" y="324"/>
                  </a:cxn>
                  <a:cxn ang="0">
                    <a:pos x="80" y="262"/>
                  </a:cxn>
                  <a:cxn ang="0">
                    <a:pos x="82" y="203"/>
                  </a:cxn>
                  <a:cxn ang="0">
                    <a:pos x="109" y="142"/>
                  </a:cxn>
                  <a:cxn ang="0">
                    <a:pos x="142" y="89"/>
                  </a:cxn>
                  <a:cxn ang="0">
                    <a:pos x="167" y="60"/>
                  </a:cxn>
                  <a:cxn ang="0">
                    <a:pos x="192" y="31"/>
                  </a:cxn>
                  <a:cxn ang="0">
                    <a:pos x="189" y="7"/>
                  </a:cxn>
                  <a:cxn ang="0">
                    <a:pos x="180" y="0"/>
                  </a:cxn>
                  <a:cxn ang="0">
                    <a:pos x="180" y="0"/>
                  </a:cxn>
                </a:cxnLst>
                <a:rect l="0" t="0" r="r" b="b"/>
                <a:pathLst>
                  <a:path w="1211" h="516">
                    <a:moveTo>
                      <a:pt x="180" y="0"/>
                    </a:moveTo>
                    <a:lnTo>
                      <a:pt x="138" y="35"/>
                    </a:lnTo>
                    <a:lnTo>
                      <a:pt x="74" y="91"/>
                    </a:lnTo>
                    <a:lnTo>
                      <a:pt x="18" y="168"/>
                    </a:lnTo>
                    <a:lnTo>
                      <a:pt x="0" y="269"/>
                    </a:lnTo>
                    <a:lnTo>
                      <a:pt x="13" y="326"/>
                    </a:lnTo>
                    <a:lnTo>
                      <a:pt x="29" y="353"/>
                    </a:lnTo>
                    <a:lnTo>
                      <a:pt x="47" y="377"/>
                    </a:lnTo>
                    <a:lnTo>
                      <a:pt x="95" y="424"/>
                    </a:lnTo>
                    <a:lnTo>
                      <a:pt x="159" y="463"/>
                    </a:lnTo>
                    <a:lnTo>
                      <a:pt x="235" y="494"/>
                    </a:lnTo>
                    <a:lnTo>
                      <a:pt x="323" y="513"/>
                    </a:lnTo>
                    <a:lnTo>
                      <a:pt x="524" y="516"/>
                    </a:lnTo>
                    <a:lnTo>
                      <a:pt x="868" y="465"/>
                    </a:lnTo>
                    <a:lnTo>
                      <a:pt x="1066" y="409"/>
                    </a:lnTo>
                    <a:lnTo>
                      <a:pt x="1134" y="368"/>
                    </a:lnTo>
                    <a:lnTo>
                      <a:pt x="1188" y="322"/>
                    </a:lnTo>
                    <a:lnTo>
                      <a:pt x="1211" y="283"/>
                    </a:lnTo>
                    <a:lnTo>
                      <a:pt x="1185" y="263"/>
                    </a:lnTo>
                    <a:lnTo>
                      <a:pt x="999" y="316"/>
                    </a:lnTo>
                    <a:lnTo>
                      <a:pt x="876" y="369"/>
                    </a:lnTo>
                    <a:lnTo>
                      <a:pt x="752" y="423"/>
                    </a:lnTo>
                    <a:lnTo>
                      <a:pt x="611" y="457"/>
                    </a:lnTo>
                    <a:lnTo>
                      <a:pt x="446" y="468"/>
                    </a:lnTo>
                    <a:lnTo>
                      <a:pt x="291" y="450"/>
                    </a:lnTo>
                    <a:lnTo>
                      <a:pt x="180" y="398"/>
                    </a:lnTo>
                    <a:lnTo>
                      <a:pt x="110" y="324"/>
                    </a:lnTo>
                    <a:lnTo>
                      <a:pt x="80" y="262"/>
                    </a:lnTo>
                    <a:lnTo>
                      <a:pt x="82" y="203"/>
                    </a:lnTo>
                    <a:lnTo>
                      <a:pt x="109" y="142"/>
                    </a:lnTo>
                    <a:lnTo>
                      <a:pt x="142" y="89"/>
                    </a:lnTo>
                    <a:lnTo>
                      <a:pt x="167" y="60"/>
                    </a:lnTo>
                    <a:lnTo>
                      <a:pt x="192" y="31"/>
                    </a:lnTo>
                    <a:lnTo>
                      <a:pt x="189" y="7"/>
                    </a:lnTo>
                    <a:lnTo>
                      <a:pt x="180" y="0"/>
                    </a:lnTo>
                    <a:lnTo>
                      <a:pt x="18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72" name="Freeform 24"/>
              <p:cNvSpPr>
                <a:spLocks/>
              </p:cNvSpPr>
              <p:nvPr/>
            </p:nvSpPr>
            <p:spPr bwMode="auto">
              <a:xfrm>
                <a:off x="3390" y="1531"/>
                <a:ext cx="222" cy="269"/>
              </a:xfrm>
              <a:custGeom>
                <a:avLst/>
                <a:gdLst/>
                <a:ahLst/>
                <a:cxnLst>
                  <a:cxn ang="0">
                    <a:pos x="121" y="23"/>
                  </a:cxn>
                  <a:cxn ang="0">
                    <a:pos x="81" y="67"/>
                  </a:cxn>
                  <a:cxn ang="0">
                    <a:pos x="43" y="128"/>
                  </a:cxn>
                  <a:cxn ang="0">
                    <a:pos x="0" y="220"/>
                  </a:cxn>
                  <a:cxn ang="0">
                    <a:pos x="11" y="269"/>
                  </a:cxn>
                  <a:cxn ang="0">
                    <a:pos x="43" y="269"/>
                  </a:cxn>
                  <a:cxn ang="0">
                    <a:pos x="55" y="203"/>
                  </a:cxn>
                  <a:cxn ang="0">
                    <a:pos x="73" y="163"/>
                  </a:cxn>
                  <a:cxn ang="0">
                    <a:pos x="93" y="138"/>
                  </a:cxn>
                  <a:cxn ang="0">
                    <a:pos x="123" y="111"/>
                  </a:cxn>
                  <a:cxn ang="0">
                    <a:pos x="181" y="62"/>
                  </a:cxn>
                  <a:cxn ang="0">
                    <a:pos x="214" y="32"/>
                  </a:cxn>
                  <a:cxn ang="0">
                    <a:pos x="222" y="0"/>
                  </a:cxn>
                  <a:cxn ang="0">
                    <a:pos x="121" y="23"/>
                  </a:cxn>
                  <a:cxn ang="0">
                    <a:pos x="121" y="23"/>
                  </a:cxn>
                </a:cxnLst>
                <a:rect l="0" t="0" r="r" b="b"/>
                <a:pathLst>
                  <a:path w="222" h="269">
                    <a:moveTo>
                      <a:pt x="121" y="23"/>
                    </a:moveTo>
                    <a:lnTo>
                      <a:pt x="81" y="67"/>
                    </a:lnTo>
                    <a:lnTo>
                      <a:pt x="43" y="128"/>
                    </a:lnTo>
                    <a:lnTo>
                      <a:pt x="0" y="220"/>
                    </a:lnTo>
                    <a:lnTo>
                      <a:pt x="11" y="269"/>
                    </a:lnTo>
                    <a:lnTo>
                      <a:pt x="43" y="269"/>
                    </a:lnTo>
                    <a:lnTo>
                      <a:pt x="55" y="203"/>
                    </a:lnTo>
                    <a:lnTo>
                      <a:pt x="73" y="163"/>
                    </a:lnTo>
                    <a:lnTo>
                      <a:pt x="93" y="138"/>
                    </a:lnTo>
                    <a:lnTo>
                      <a:pt x="123" y="111"/>
                    </a:lnTo>
                    <a:lnTo>
                      <a:pt x="181" y="62"/>
                    </a:lnTo>
                    <a:lnTo>
                      <a:pt x="214" y="32"/>
                    </a:lnTo>
                    <a:lnTo>
                      <a:pt x="222" y="0"/>
                    </a:lnTo>
                    <a:lnTo>
                      <a:pt x="121" y="23"/>
                    </a:lnTo>
                    <a:lnTo>
                      <a:pt x="121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73" name="Freeform 25"/>
              <p:cNvSpPr>
                <a:spLocks/>
              </p:cNvSpPr>
              <p:nvPr/>
            </p:nvSpPr>
            <p:spPr bwMode="auto">
              <a:xfrm>
                <a:off x="3508" y="1487"/>
                <a:ext cx="407" cy="273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34" y="223"/>
                  </a:cxn>
                  <a:cxn ang="0">
                    <a:pos x="79" y="197"/>
                  </a:cxn>
                  <a:cxn ang="0">
                    <a:pos x="207" y="158"/>
                  </a:cxn>
                  <a:cxn ang="0">
                    <a:pos x="316" y="137"/>
                  </a:cxn>
                  <a:cxn ang="0">
                    <a:pos x="343" y="117"/>
                  </a:cxn>
                  <a:cxn ang="0">
                    <a:pos x="357" y="79"/>
                  </a:cxn>
                  <a:cxn ang="0">
                    <a:pos x="366" y="35"/>
                  </a:cxn>
                  <a:cxn ang="0">
                    <a:pos x="381" y="5"/>
                  </a:cxn>
                  <a:cxn ang="0">
                    <a:pos x="396" y="0"/>
                  </a:cxn>
                  <a:cxn ang="0">
                    <a:pos x="404" y="29"/>
                  </a:cxn>
                  <a:cxn ang="0">
                    <a:pos x="407" y="119"/>
                  </a:cxn>
                  <a:cxn ang="0">
                    <a:pos x="398" y="157"/>
                  </a:cxn>
                  <a:cxn ang="0">
                    <a:pos x="376" y="190"/>
                  </a:cxn>
                  <a:cxn ang="0">
                    <a:pos x="313" y="216"/>
                  </a:cxn>
                  <a:cxn ang="0">
                    <a:pos x="207" y="237"/>
                  </a:cxn>
                  <a:cxn ang="0">
                    <a:pos x="40" y="273"/>
                  </a:cxn>
                  <a:cxn ang="0">
                    <a:pos x="7" y="272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407" h="273">
                    <a:moveTo>
                      <a:pt x="0" y="252"/>
                    </a:moveTo>
                    <a:lnTo>
                      <a:pt x="34" y="223"/>
                    </a:lnTo>
                    <a:lnTo>
                      <a:pt x="79" y="197"/>
                    </a:lnTo>
                    <a:lnTo>
                      <a:pt x="207" y="158"/>
                    </a:lnTo>
                    <a:lnTo>
                      <a:pt x="316" y="137"/>
                    </a:lnTo>
                    <a:lnTo>
                      <a:pt x="343" y="117"/>
                    </a:lnTo>
                    <a:lnTo>
                      <a:pt x="357" y="79"/>
                    </a:lnTo>
                    <a:lnTo>
                      <a:pt x="366" y="35"/>
                    </a:lnTo>
                    <a:lnTo>
                      <a:pt x="381" y="5"/>
                    </a:lnTo>
                    <a:lnTo>
                      <a:pt x="396" y="0"/>
                    </a:lnTo>
                    <a:lnTo>
                      <a:pt x="404" y="29"/>
                    </a:lnTo>
                    <a:lnTo>
                      <a:pt x="407" y="119"/>
                    </a:lnTo>
                    <a:lnTo>
                      <a:pt x="398" y="157"/>
                    </a:lnTo>
                    <a:lnTo>
                      <a:pt x="376" y="190"/>
                    </a:lnTo>
                    <a:lnTo>
                      <a:pt x="313" y="216"/>
                    </a:lnTo>
                    <a:lnTo>
                      <a:pt x="207" y="237"/>
                    </a:lnTo>
                    <a:lnTo>
                      <a:pt x="40" y="273"/>
                    </a:lnTo>
                    <a:lnTo>
                      <a:pt x="7" y="272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74" name="Freeform 26"/>
              <p:cNvSpPr>
                <a:spLocks/>
              </p:cNvSpPr>
              <p:nvPr/>
            </p:nvSpPr>
            <p:spPr bwMode="auto">
              <a:xfrm>
                <a:off x="4015" y="883"/>
                <a:ext cx="304" cy="512"/>
              </a:xfrm>
              <a:custGeom>
                <a:avLst/>
                <a:gdLst/>
                <a:ahLst/>
                <a:cxnLst>
                  <a:cxn ang="0">
                    <a:pos x="0" y="132"/>
                  </a:cxn>
                  <a:cxn ang="0">
                    <a:pos x="1" y="48"/>
                  </a:cxn>
                  <a:cxn ang="0">
                    <a:pos x="30" y="15"/>
                  </a:cxn>
                  <a:cxn ang="0">
                    <a:pos x="98" y="0"/>
                  </a:cxn>
                  <a:cxn ang="0">
                    <a:pos x="247" y="9"/>
                  </a:cxn>
                  <a:cxn ang="0">
                    <a:pos x="286" y="30"/>
                  </a:cxn>
                  <a:cxn ang="0">
                    <a:pos x="304" y="68"/>
                  </a:cxn>
                  <a:cxn ang="0">
                    <a:pos x="294" y="227"/>
                  </a:cxn>
                  <a:cxn ang="0">
                    <a:pos x="259" y="327"/>
                  </a:cxn>
                  <a:cxn ang="0">
                    <a:pos x="232" y="373"/>
                  </a:cxn>
                  <a:cxn ang="0">
                    <a:pos x="194" y="413"/>
                  </a:cxn>
                  <a:cxn ang="0">
                    <a:pos x="157" y="447"/>
                  </a:cxn>
                  <a:cxn ang="0">
                    <a:pos x="126" y="474"/>
                  </a:cxn>
                  <a:cxn ang="0">
                    <a:pos x="80" y="509"/>
                  </a:cxn>
                  <a:cxn ang="0">
                    <a:pos x="26" y="512"/>
                  </a:cxn>
                  <a:cxn ang="0">
                    <a:pos x="13" y="459"/>
                  </a:cxn>
                  <a:cxn ang="0">
                    <a:pos x="35" y="410"/>
                  </a:cxn>
                  <a:cxn ang="0">
                    <a:pos x="79" y="380"/>
                  </a:cxn>
                  <a:cxn ang="0">
                    <a:pos x="59" y="466"/>
                  </a:cxn>
                  <a:cxn ang="0">
                    <a:pos x="123" y="441"/>
                  </a:cxn>
                  <a:cxn ang="0">
                    <a:pos x="174" y="401"/>
                  </a:cxn>
                  <a:cxn ang="0">
                    <a:pos x="210" y="336"/>
                  </a:cxn>
                  <a:cxn ang="0">
                    <a:pos x="250" y="179"/>
                  </a:cxn>
                  <a:cxn ang="0">
                    <a:pos x="256" y="116"/>
                  </a:cxn>
                  <a:cxn ang="0">
                    <a:pos x="248" y="78"/>
                  </a:cxn>
                  <a:cxn ang="0">
                    <a:pos x="176" y="54"/>
                  </a:cxn>
                  <a:cxn ang="0">
                    <a:pos x="103" y="59"/>
                  </a:cxn>
                  <a:cxn ang="0">
                    <a:pos x="100" y="72"/>
                  </a:cxn>
                  <a:cxn ang="0">
                    <a:pos x="110" y="101"/>
                  </a:cxn>
                  <a:cxn ang="0">
                    <a:pos x="116" y="130"/>
                  </a:cxn>
                  <a:cxn ang="0">
                    <a:pos x="98" y="145"/>
                  </a:cxn>
                  <a:cxn ang="0">
                    <a:pos x="0" y="132"/>
                  </a:cxn>
                  <a:cxn ang="0">
                    <a:pos x="0" y="132"/>
                  </a:cxn>
                </a:cxnLst>
                <a:rect l="0" t="0" r="r" b="b"/>
                <a:pathLst>
                  <a:path w="304" h="512">
                    <a:moveTo>
                      <a:pt x="0" y="132"/>
                    </a:moveTo>
                    <a:lnTo>
                      <a:pt x="1" y="48"/>
                    </a:lnTo>
                    <a:lnTo>
                      <a:pt x="30" y="15"/>
                    </a:lnTo>
                    <a:lnTo>
                      <a:pt x="98" y="0"/>
                    </a:lnTo>
                    <a:lnTo>
                      <a:pt x="247" y="9"/>
                    </a:lnTo>
                    <a:lnTo>
                      <a:pt x="286" y="30"/>
                    </a:lnTo>
                    <a:lnTo>
                      <a:pt x="304" y="68"/>
                    </a:lnTo>
                    <a:lnTo>
                      <a:pt x="294" y="227"/>
                    </a:lnTo>
                    <a:lnTo>
                      <a:pt x="259" y="327"/>
                    </a:lnTo>
                    <a:lnTo>
                      <a:pt x="232" y="373"/>
                    </a:lnTo>
                    <a:lnTo>
                      <a:pt x="194" y="413"/>
                    </a:lnTo>
                    <a:lnTo>
                      <a:pt x="157" y="447"/>
                    </a:lnTo>
                    <a:lnTo>
                      <a:pt x="126" y="474"/>
                    </a:lnTo>
                    <a:lnTo>
                      <a:pt x="80" y="509"/>
                    </a:lnTo>
                    <a:lnTo>
                      <a:pt x="26" y="512"/>
                    </a:lnTo>
                    <a:lnTo>
                      <a:pt x="13" y="459"/>
                    </a:lnTo>
                    <a:lnTo>
                      <a:pt x="35" y="410"/>
                    </a:lnTo>
                    <a:lnTo>
                      <a:pt x="79" y="380"/>
                    </a:lnTo>
                    <a:lnTo>
                      <a:pt x="59" y="466"/>
                    </a:lnTo>
                    <a:lnTo>
                      <a:pt x="123" y="441"/>
                    </a:lnTo>
                    <a:lnTo>
                      <a:pt x="174" y="401"/>
                    </a:lnTo>
                    <a:lnTo>
                      <a:pt x="210" y="336"/>
                    </a:lnTo>
                    <a:lnTo>
                      <a:pt x="250" y="179"/>
                    </a:lnTo>
                    <a:lnTo>
                      <a:pt x="256" y="116"/>
                    </a:lnTo>
                    <a:lnTo>
                      <a:pt x="248" y="78"/>
                    </a:lnTo>
                    <a:lnTo>
                      <a:pt x="176" y="54"/>
                    </a:lnTo>
                    <a:lnTo>
                      <a:pt x="103" y="59"/>
                    </a:lnTo>
                    <a:lnTo>
                      <a:pt x="100" y="72"/>
                    </a:lnTo>
                    <a:lnTo>
                      <a:pt x="110" y="101"/>
                    </a:lnTo>
                    <a:lnTo>
                      <a:pt x="116" y="130"/>
                    </a:lnTo>
                    <a:lnTo>
                      <a:pt x="98" y="145"/>
                    </a:lnTo>
                    <a:lnTo>
                      <a:pt x="0" y="132"/>
                    </a:lnTo>
                    <a:lnTo>
                      <a:pt x="0" y="1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75" name="Freeform 27"/>
              <p:cNvSpPr>
                <a:spLocks/>
              </p:cNvSpPr>
              <p:nvPr/>
            </p:nvSpPr>
            <p:spPr bwMode="auto">
              <a:xfrm>
                <a:off x="3833" y="761"/>
                <a:ext cx="624" cy="849"/>
              </a:xfrm>
              <a:custGeom>
                <a:avLst/>
                <a:gdLst/>
                <a:ahLst/>
                <a:cxnLst>
                  <a:cxn ang="0">
                    <a:pos x="201" y="82"/>
                  </a:cxn>
                  <a:cxn ang="0">
                    <a:pos x="250" y="64"/>
                  </a:cxn>
                  <a:cxn ang="0">
                    <a:pos x="323" y="61"/>
                  </a:cxn>
                  <a:cxn ang="0">
                    <a:pos x="494" y="110"/>
                  </a:cxn>
                  <a:cxn ang="0">
                    <a:pos x="558" y="176"/>
                  </a:cxn>
                  <a:cxn ang="0">
                    <a:pos x="576" y="276"/>
                  </a:cxn>
                  <a:cxn ang="0">
                    <a:pos x="567" y="335"/>
                  </a:cxn>
                  <a:cxn ang="0">
                    <a:pos x="544" y="398"/>
                  </a:cxn>
                  <a:cxn ang="0">
                    <a:pos x="527" y="431"/>
                  </a:cxn>
                  <a:cxn ang="0">
                    <a:pos x="508" y="463"/>
                  </a:cxn>
                  <a:cxn ang="0">
                    <a:pos x="483" y="495"/>
                  </a:cxn>
                  <a:cxn ang="0">
                    <a:pos x="455" y="526"/>
                  </a:cxn>
                  <a:cxn ang="0">
                    <a:pos x="399" y="584"/>
                  </a:cxn>
                  <a:cxn ang="0">
                    <a:pos x="353" y="629"/>
                  </a:cxn>
                  <a:cxn ang="0">
                    <a:pos x="314" y="664"/>
                  </a:cxn>
                  <a:cxn ang="0">
                    <a:pos x="282" y="690"/>
                  </a:cxn>
                  <a:cxn ang="0">
                    <a:pos x="233" y="720"/>
                  </a:cxn>
                  <a:cxn ang="0">
                    <a:pos x="194" y="728"/>
                  </a:cxn>
                  <a:cxn ang="0">
                    <a:pos x="153" y="684"/>
                  </a:cxn>
                  <a:cxn ang="0">
                    <a:pos x="114" y="587"/>
                  </a:cxn>
                  <a:cxn ang="0">
                    <a:pos x="79" y="484"/>
                  </a:cxn>
                  <a:cxn ang="0">
                    <a:pos x="59" y="420"/>
                  </a:cxn>
                  <a:cxn ang="0">
                    <a:pos x="24" y="410"/>
                  </a:cxn>
                  <a:cxn ang="0">
                    <a:pos x="0" y="435"/>
                  </a:cxn>
                  <a:cxn ang="0">
                    <a:pos x="20" y="507"/>
                  </a:cxn>
                  <a:cxn ang="0">
                    <a:pos x="39" y="573"/>
                  </a:cxn>
                  <a:cxn ang="0">
                    <a:pos x="64" y="649"/>
                  </a:cxn>
                  <a:cxn ang="0">
                    <a:pos x="86" y="722"/>
                  </a:cxn>
                  <a:cxn ang="0">
                    <a:pos x="106" y="787"/>
                  </a:cxn>
                  <a:cxn ang="0">
                    <a:pos x="126" y="849"/>
                  </a:cxn>
                  <a:cxn ang="0">
                    <a:pos x="162" y="823"/>
                  </a:cxn>
                  <a:cxn ang="0">
                    <a:pos x="201" y="795"/>
                  </a:cxn>
                  <a:cxn ang="0">
                    <a:pos x="248" y="758"/>
                  </a:cxn>
                  <a:cxn ang="0">
                    <a:pos x="302" y="717"/>
                  </a:cxn>
                  <a:cxn ang="0">
                    <a:pos x="356" y="675"/>
                  </a:cxn>
                  <a:cxn ang="0">
                    <a:pos x="406" y="632"/>
                  </a:cxn>
                  <a:cxn ang="0">
                    <a:pos x="452" y="593"/>
                  </a:cxn>
                  <a:cxn ang="0">
                    <a:pos x="489" y="552"/>
                  </a:cxn>
                  <a:cxn ang="0">
                    <a:pos x="523" y="505"/>
                  </a:cxn>
                  <a:cxn ang="0">
                    <a:pos x="576" y="398"/>
                  </a:cxn>
                  <a:cxn ang="0">
                    <a:pos x="624" y="200"/>
                  </a:cxn>
                  <a:cxn ang="0">
                    <a:pos x="617" y="163"/>
                  </a:cxn>
                  <a:cxn ang="0">
                    <a:pos x="591" y="128"/>
                  </a:cxn>
                  <a:cxn ang="0">
                    <a:pos x="555" y="94"/>
                  </a:cxn>
                  <a:cxn ang="0">
                    <a:pos x="509" y="67"/>
                  </a:cxn>
                  <a:cxn ang="0">
                    <a:pos x="408" y="23"/>
                  </a:cxn>
                  <a:cxn ang="0">
                    <a:pos x="323" y="0"/>
                  </a:cxn>
                  <a:cxn ang="0">
                    <a:pos x="220" y="13"/>
                  </a:cxn>
                  <a:cxn ang="0">
                    <a:pos x="185" y="34"/>
                  </a:cxn>
                  <a:cxn ang="0">
                    <a:pos x="201" y="82"/>
                  </a:cxn>
                  <a:cxn ang="0">
                    <a:pos x="201" y="82"/>
                  </a:cxn>
                </a:cxnLst>
                <a:rect l="0" t="0" r="r" b="b"/>
                <a:pathLst>
                  <a:path w="624" h="849">
                    <a:moveTo>
                      <a:pt x="201" y="82"/>
                    </a:moveTo>
                    <a:lnTo>
                      <a:pt x="250" y="64"/>
                    </a:lnTo>
                    <a:lnTo>
                      <a:pt x="323" y="61"/>
                    </a:lnTo>
                    <a:lnTo>
                      <a:pt x="494" y="110"/>
                    </a:lnTo>
                    <a:lnTo>
                      <a:pt x="558" y="176"/>
                    </a:lnTo>
                    <a:lnTo>
                      <a:pt x="576" y="276"/>
                    </a:lnTo>
                    <a:lnTo>
                      <a:pt x="567" y="335"/>
                    </a:lnTo>
                    <a:lnTo>
                      <a:pt x="544" y="398"/>
                    </a:lnTo>
                    <a:lnTo>
                      <a:pt x="527" y="431"/>
                    </a:lnTo>
                    <a:lnTo>
                      <a:pt x="508" y="463"/>
                    </a:lnTo>
                    <a:lnTo>
                      <a:pt x="483" y="495"/>
                    </a:lnTo>
                    <a:lnTo>
                      <a:pt x="455" y="526"/>
                    </a:lnTo>
                    <a:lnTo>
                      <a:pt x="399" y="584"/>
                    </a:lnTo>
                    <a:lnTo>
                      <a:pt x="353" y="629"/>
                    </a:lnTo>
                    <a:lnTo>
                      <a:pt x="314" y="664"/>
                    </a:lnTo>
                    <a:lnTo>
                      <a:pt x="282" y="690"/>
                    </a:lnTo>
                    <a:lnTo>
                      <a:pt x="233" y="720"/>
                    </a:lnTo>
                    <a:lnTo>
                      <a:pt x="194" y="728"/>
                    </a:lnTo>
                    <a:lnTo>
                      <a:pt x="153" y="684"/>
                    </a:lnTo>
                    <a:lnTo>
                      <a:pt x="114" y="587"/>
                    </a:lnTo>
                    <a:lnTo>
                      <a:pt x="79" y="484"/>
                    </a:lnTo>
                    <a:lnTo>
                      <a:pt x="59" y="420"/>
                    </a:lnTo>
                    <a:lnTo>
                      <a:pt x="24" y="410"/>
                    </a:lnTo>
                    <a:lnTo>
                      <a:pt x="0" y="435"/>
                    </a:lnTo>
                    <a:lnTo>
                      <a:pt x="20" y="507"/>
                    </a:lnTo>
                    <a:lnTo>
                      <a:pt x="39" y="573"/>
                    </a:lnTo>
                    <a:lnTo>
                      <a:pt x="64" y="649"/>
                    </a:lnTo>
                    <a:lnTo>
                      <a:pt x="86" y="722"/>
                    </a:lnTo>
                    <a:lnTo>
                      <a:pt x="106" y="787"/>
                    </a:lnTo>
                    <a:lnTo>
                      <a:pt x="126" y="849"/>
                    </a:lnTo>
                    <a:lnTo>
                      <a:pt x="162" y="823"/>
                    </a:lnTo>
                    <a:lnTo>
                      <a:pt x="201" y="795"/>
                    </a:lnTo>
                    <a:lnTo>
                      <a:pt x="248" y="758"/>
                    </a:lnTo>
                    <a:lnTo>
                      <a:pt x="302" y="717"/>
                    </a:lnTo>
                    <a:lnTo>
                      <a:pt x="356" y="675"/>
                    </a:lnTo>
                    <a:lnTo>
                      <a:pt x="406" y="632"/>
                    </a:lnTo>
                    <a:lnTo>
                      <a:pt x="452" y="593"/>
                    </a:lnTo>
                    <a:lnTo>
                      <a:pt x="489" y="552"/>
                    </a:lnTo>
                    <a:lnTo>
                      <a:pt x="523" y="505"/>
                    </a:lnTo>
                    <a:lnTo>
                      <a:pt x="576" y="398"/>
                    </a:lnTo>
                    <a:lnTo>
                      <a:pt x="624" y="200"/>
                    </a:lnTo>
                    <a:lnTo>
                      <a:pt x="617" y="163"/>
                    </a:lnTo>
                    <a:lnTo>
                      <a:pt x="591" y="128"/>
                    </a:lnTo>
                    <a:lnTo>
                      <a:pt x="555" y="94"/>
                    </a:lnTo>
                    <a:lnTo>
                      <a:pt x="509" y="67"/>
                    </a:lnTo>
                    <a:lnTo>
                      <a:pt x="408" y="23"/>
                    </a:lnTo>
                    <a:lnTo>
                      <a:pt x="323" y="0"/>
                    </a:lnTo>
                    <a:lnTo>
                      <a:pt x="220" y="13"/>
                    </a:lnTo>
                    <a:lnTo>
                      <a:pt x="185" y="34"/>
                    </a:lnTo>
                    <a:lnTo>
                      <a:pt x="201" y="82"/>
                    </a:lnTo>
                    <a:lnTo>
                      <a:pt x="201" y="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76" name="Freeform 28"/>
              <p:cNvSpPr>
                <a:spLocks/>
              </p:cNvSpPr>
              <p:nvPr/>
            </p:nvSpPr>
            <p:spPr bwMode="auto">
              <a:xfrm>
                <a:off x="3813" y="1689"/>
                <a:ext cx="488" cy="821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40" y="45"/>
                  </a:cxn>
                  <a:cxn ang="0">
                    <a:pos x="88" y="83"/>
                  </a:cxn>
                  <a:cxn ang="0">
                    <a:pos x="141" y="124"/>
                  </a:cxn>
                  <a:cxn ang="0">
                    <a:pos x="194" y="168"/>
                  </a:cxn>
                  <a:cxn ang="0">
                    <a:pos x="246" y="212"/>
                  </a:cxn>
                  <a:cxn ang="0">
                    <a:pos x="291" y="256"/>
                  </a:cxn>
                  <a:cxn ang="0">
                    <a:pos x="347" y="330"/>
                  </a:cxn>
                  <a:cxn ang="0">
                    <a:pos x="381" y="415"/>
                  </a:cxn>
                  <a:cxn ang="0">
                    <a:pos x="415" y="526"/>
                  </a:cxn>
                  <a:cxn ang="0">
                    <a:pos x="450" y="708"/>
                  </a:cxn>
                  <a:cxn ang="0">
                    <a:pos x="437" y="740"/>
                  </a:cxn>
                  <a:cxn ang="0">
                    <a:pos x="414" y="752"/>
                  </a:cxn>
                  <a:cxn ang="0">
                    <a:pos x="375" y="770"/>
                  </a:cxn>
                  <a:cxn ang="0">
                    <a:pos x="375" y="806"/>
                  </a:cxn>
                  <a:cxn ang="0">
                    <a:pos x="382" y="821"/>
                  </a:cxn>
                  <a:cxn ang="0">
                    <a:pos x="456" y="785"/>
                  </a:cxn>
                  <a:cxn ang="0">
                    <a:pos x="481" y="770"/>
                  </a:cxn>
                  <a:cxn ang="0">
                    <a:pos x="488" y="738"/>
                  </a:cxn>
                  <a:cxn ang="0">
                    <a:pos x="482" y="605"/>
                  </a:cxn>
                  <a:cxn ang="0">
                    <a:pos x="469" y="502"/>
                  </a:cxn>
                  <a:cxn ang="0">
                    <a:pos x="447" y="400"/>
                  </a:cxn>
                  <a:cxn ang="0">
                    <a:pos x="428" y="321"/>
                  </a:cxn>
                  <a:cxn ang="0">
                    <a:pos x="419" y="291"/>
                  </a:cxn>
                  <a:cxn ang="0">
                    <a:pos x="403" y="252"/>
                  </a:cxn>
                  <a:cxn ang="0">
                    <a:pos x="384" y="214"/>
                  </a:cxn>
                  <a:cxn ang="0">
                    <a:pos x="358" y="180"/>
                  </a:cxn>
                  <a:cxn ang="0">
                    <a:pos x="329" y="152"/>
                  </a:cxn>
                  <a:cxn ang="0">
                    <a:pos x="265" y="100"/>
                  </a:cxn>
                  <a:cxn ang="0">
                    <a:pos x="199" y="62"/>
                  </a:cxn>
                  <a:cxn ang="0">
                    <a:pos x="79" y="14"/>
                  </a:cxn>
                  <a:cxn ang="0">
                    <a:pos x="27" y="0"/>
                  </a:cxn>
                  <a:cxn ang="0">
                    <a:pos x="0" y="15"/>
                  </a:cxn>
                  <a:cxn ang="0">
                    <a:pos x="0" y="15"/>
                  </a:cxn>
                </a:cxnLst>
                <a:rect l="0" t="0" r="r" b="b"/>
                <a:pathLst>
                  <a:path w="488" h="821">
                    <a:moveTo>
                      <a:pt x="0" y="15"/>
                    </a:moveTo>
                    <a:lnTo>
                      <a:pt x="40" y="45"/>
                    </a:lnTo>
                    <a:lnTo>
                      <a:pt x="88" y="83"/>
                    </a:lnTo>
                    <a:lnTo>
                      <a:pt x="141" y="124"/>
                    </a:lnTo>
                    <a:lnTo>
                      <a:pt x="194" y="168"/>
                    </a:lnTo>
                    <a:lnTo>
                      <a:pt x="246" y="212"/>
                    </a:lnTo>
                    <a:lnTo>
                      <a:pt x="291" y="256"/>
                    </a:lnTo>
                    <a:lnTo>
                      <a:pt x="347" y="330"/>
                    </a:lnTo>
                    <a:lnTo>
                      <a:pt x="381" y="415"/>
                    </a:lnTo>
                    <a:lnTo>
                      <a:pt x="415" y="526"/>
                    </a:lnTo>
                    <a:lnTo>
                      <a:pt x="450" y="708"/>
                    </a:lnTo>
                    <a:lnTo>
                      <a:pt x="437" y="740"/>
                    </a:lnTo>
                    <a:lnTo>
                      <a:pt x="414" y="752"/>
                    </a:lnTo>
                    <a:lnTo>
                      <a:pt x="375" y="770"/>
                    </a:lnTo>
                    <a:lnTo>
                      <a:pt x="375" y="806"/>
                    </a:lnTo>
                    <a:lnTo>
                      <a:pt x="382" y="821"/>
                    </a:lnTo>
                    <a:lnTo>
                      <a:pt x="456" y="785"/>
                    </a:lnTo>
                    <a:lnTo>
                      <a:pt x="481" y="770"/>
                    </a:lnTo>
                    <a:lnTo>
                      <a:pt x="488" y="738"/>
                    </a:lnTo>
                    <a:lnTo>
                      <a:pt x="482" y="605"/>
                    </a:lnTo>
                    <a:lnTo>
                      <a:pt x="469" y="502"/>
                    </a:lnTo>
                    <a:lnTo>
                      <a:pt x="447" y="400"/>
                    </a:lnTo>
                    <a:lnTo>
                      <a:pt x="428" y="321"/>
                    </a:lnTo>
                    <a:lnTo>
                      <a:pt x="419" y="291"/>
                    </a:lnTo>
                    <a:lnTo>
                      <a:pt x="403" y="252"/>
                    </a:lnTo>
                    <a:lnTo>
                      <a:pt x="384" y="214"/>
                    </a:lnTo>
                    <a:lnTo>
                      <a:pt x="358" y="180"/>
                    </a:lnTo>
                    <a:lnTo>
                      <a:pt x="329" y="152"/>
                    </a:lnTo>
                    <a:lnTo>
                      <a:pt x="265" y="100"/>
                    </a:lnTo>
                    <a:lnTo>
                      <a:pt x="199" y="62"/>
                    </a:lnTo>
                    <a:lnTo>
                      <a:pt x="79" y="14"/>
                    </a:lnTo>
                    <a:lnTo>
                      <a:pt x="27" y="0"/>
                    </a:lnTo>
                    <a:lnTo>
                      <a:pt x="0" y="15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77" name="Freeform 29"/>
              <p:cNvSpPr>
                <a:spLocks/>
              </p:cNvSpPr>
              <p:nvPr/>
            </p:nvSpPr>
            <p:spPr bwMode="auto">
              <a:xfrm>
                <a:off x="4289" y="1813"/>
                <a:ext cx="106" cy="6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3" y="90"/>
                  </a:cxn>
                  <a:cxn ang="0">
                    <a:pos x="85" y="225"/>
                  </a:cxn>
                  <a:cxn ang="0">
                    <a:pos x="87" y="456"/>
                  </a:cxn>
                  <a:cxn ang="0">
                    <a:pos x="80" y="510"/>
                  </a:cxn>
                  <a:cxn ang="0">
                    <a:pos x="90" y="550"/>
                  </a:cxn>
                  <a:cxn ang="0">
                    <a:pos x="106" y="622"/>
                  </a:cxn>
                  <a:cxn ang="0">
                    <a:pos x="94" y="655"/>
                  </a:cxn>
                  <a:cxn ang="0">
                    <a:pos x="74" y="679"/>
                  </a:cxn>
                  <a:cxn ang="0">
                    <a:pos x="35" y="690"/>
                  </a:cxn>
                  <a:cxn ang="0">
                    <a:pos x="23" y="675"/>
                  </a:cxn>
                  <a:cxn ang="0">
                    <a:pos x="38" y="655"/>
                  </a:cxn>
                  <a:cxn ang="0">
                    <a:pos x="58" y="579"/>
                  </a:cxn>
                  <a:cxn ang="0">
                    <a:pos x="35" y="394"/>
                  </a:cxn>
                  <a:cxn ang="0">
                    <a:pos x="12" y="20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06" h="690">
                    <a:moveTo>
                      <a:pt x="0" y="0"/>
                    </a:moveTo>
                    <a:lnTo>
                      <a:pt x="53" y="90"/>
                    </a:lnTo>
                    <a:lnTo>
                      <a:pt x="85" y="225"/>
                    </a:lnTo>
                    <a:lnTo>
                      <a:pt x="87" y="456"/>
                    </a:lnTo>
                    <a:lnTo>
                      <a:pt x="80" y="510"/>
                    </a:lnTo>
                    <a:lnTo>
                      <a:pt x="90" y="550"/>
                    </a:lnTo>
                    <a:lnTo>
                      <a:pt x="106" y="622"/>
                    </a:lnTo>
                    <a:lnTo>
                      <a:pt x="94" y="655"/>
                    </a:lnTo>
                    <a:lnTo>
                      <a:pt x="74" y="679"/>
                    </a:lnTo>
                    <a:lnTo>
                      <a:pt x="35" y="690"/>
                    </a:lnTo>
                    <a:lnTo>
                      <a:pt x="23" y="675"/>
                    </a:lnTo>
                    <a:lnTo>
                      <a:pt x="38" y="655"/>
                    </a:lnTo>
                    <a:lnTo>
                      <a:pt x="58" y="579"/>
                    </a:lnTo>
                    <a:lnTo>
                      <a:pt x="35" y="394"/>
                    </a:lnTo>
                    <a:lnTo>
                      <a:pt x="12" y="20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78" name="Freeform 30"/>
              <p:cNvSpPr>
                <a:spLocks/>
              </p:cNvSpPr>
              <p:nvPr/>
            </p:nvSpPr>
            <p:spPr bwMode="auto">
              <a:xfrm>
                <a:off x="4506" y="1634"/>
                <a:ext cx="197" cy="873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124" y="23"/>
                  </a:cxn>
                  <a:cxn ang="0">
                    <a:pos x="164" y="81"/>
                  </a:cxn>
                  <a:cxn ang="0">
                    <a:pos x="192" y="155"/>
                  </a:cxn>
                  <a:cxn ang="0">
                    <a:pos x="197" y="228"/>
                  </a:cxn>
                  <a:cxn ang="0">
                    <a:pos x="189" y="341"/>
                  </a:cxn>
                  <a:cxn ang="0">
                    <a:pos x="161" y="457"/>
                  </a:cxn>
                  <a:cxn ang="0">
                    <a:pos x="158" y="655"/>
                  </a:cxn>
                  <a:cxn ang="0">
                    <a:pos x="142" y="776"/>
                  </a:cxn>
                  <a:cxn ang="0">
                    <a:pos x="123" y="843"/>
                  </a:cxn>
                  <a:cxn ang="0">
                    <a:pos x="109" y="864"/>
                  </a:cxn>
                  <a:cxn ang="0">
                    <a:pos x="92" y="873"/>
                  </a:cxn>
                  <a:cxn ang="0">
                    <a:pos x="3" y="843"/>
                  </a:cxn>
                  <a:cxn ang="0">
                    <a:pos x="0" y="828"/>
                  </a:cxn>
                  <a:cxn ang="0">
                    <a:pos x="14" y="808"/>
                  </a:cxn>
                  <a:cxn ang="0">
                    <a:pos x="62" y="789"/>
                  </a:cxn>
                  <a:cxn ang="0">
                    <a:pos x="82" y="770"/>
                  </a:cxn>
                  <a:cxn ang="0">
                    <a:pos x="91" y="723"/>
                  </a:cxn>
                  <a:cxn ang="0">
                    <a:pos x="83" y="631"/>
                  </a:cxn>
                  <a:cxn ang="0">
                    <a:pos x="77" y="549"/>
                  </a:cxn>
                  <a:cxn ang="0">
                    <a:pos x="88" y="431"/>
                  </a:cxn>
                  <a:cxn ang="0">
                    <a:pos x="123" y="279"/>
                  </a:cxn>
                  <a:cxn ang="0">
                    <a:pos x="95" y="166"/>
                  </a:cxn>
                  <a:cxn ang="0">
                    <a:pos x="71" y="94"/>
                  </a:cxn>
                  <a:cxn ang="0">
                    <a:pos x="74" y="41"/>
                  </a:cxn>
                  <a:cxn ang="0">
                    <a:pos x="86" y="0"/>
                  </a:cxn>
                  <a:cxn ang="0">
                    <a:pos x="86" y="0"/>
                  </a:cxn>
                </a:cxnLst>
                <a:rect l="0" t="0" r="r" b="b"/>
                <a:pathLst>
                  <a:path w="197" h="873">
                    <a:moveTo>
                      <a:pt x="86" y="0"/>
                    </a:moveTo>
                    <a:lnTo>
                      <a:pt x="124" y="23"/>
                    </a:lnTo>
                    <a:lnTo>
                      <a:pt x="164" y="81"/>
                    </a:lnTo>
                    <a:lnTo>
                      <a:pt x="192" y="155"/>
                    </a:lnTo>
                    <a:lnTo>
                      <a:pt x="197" y="228"/>
                    </a:lnTo>
                    <a:lnTo>
                      <a:pt x="189" y="341"/>
                    </a:lnTo>
                    <a:lnTo>
                      <a:pt x="161" y="457"/>
                    </a:lnTo>
                    <a:lnTo>
                      <a:pt x="158" y="655"/>
                    </a:lnTo>
                    <a:lnTo>
                      <a:pt x="142" y="776"/>
                    </a:lnTo>
                    <a:lnTo>
                      <a:pt x="123" y="843"/>
                    </a:lnTo>
                    <a:lnTo>
                      <a:pt x="109" y="864"/>
                    </a:lnTo>
                    <a:lnTo>
                      <a:pt x="92" y="873"/>
                    </a:lnTo>
                    <a:lnTo>
                      <a:pt x="3" y="843"/>
                    </a:lnTo>
                    <a:lnTo>
                      <a:pt x="0" y="828"/>
                    </a:lnTo>
                    <a:lnTo>
                      <a:pt x="14" y="808"/>
                    </a:lnTo>
                    <a:lnTo>
                      <a:pt x="62" y="789"/>
                    </a:lnTo>
                    <a:lnTo>
                      <a:pt x="82" y="770"/>
                    </a:lnTo>
                    <a:lnTo>
                      <a:pt x="91" y="723"/>
                    </a:lnTo>
                    <a:lnTo>
                      <a:pt x="83" y="631"/>
                    </a:lnTo>
                    <a:lnTo>
                      <a:pt x="77" y="549"/>
                    </a:lnTo>
                    <a:lnTo>
                      <a:pt x="88" y="431"/>
                    </a:lnTo>
                    <a:lnTo>
                      <a:pt x="123" y="279"/>
                    </a:lnTo>
                    <a:lnTo>
                      <a:pt x="95" y="166"/>
                    </a:lnTo>
                    <a:lnTo>
                      <a:pt x="71" y="94"/>
                    </a:lnTo>
                    <a:lnTo>
                      <a:pt x="74" y="41"/>
                    </a:lnTo>
                    <a:lnTo>
                      <a:pt x="86" y="0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79" name="Freeform 31"/>
              <p:cNvSpPr>
                <a:spLocks/>
              </p:cNvSpPr>
              <p:nvPr/>
            </p:nvSpPr>
            <p:spPr bwMode="auto">
              <a:xfrm>
                <a:off x="4671" y="1484"/>
                <a:ext cx="268" cy="1025"/>
              </a:xfrm>
              <a:custGeom>
                <a:avLst/>
                <a:gdLst/>
                <a:ahLst/>
                <a:cxnLst>
                  <a:cxn ang="0">
                    <a:pos x="234" y="0"/>
                  </a:cxn>
                  <a:cxn ang="0">
                    <a:pos x="199" y="34"/>
                  </a:cxn>
                  <a:cxn ang="0">
                    <a:pos x="173" y="69"/>
                  </a:cxn>
                  <a:cxn ang="0">
                    <a:pos x="147" y="111"/>
                  </a:cxn>
                  <a:cxn ang="0">
                    <a:pos x="105" y="205"/>
                  </a:cxn>
                  <a:cxn ang="0">
                    <a:pos x="99" y="291"/>
                  </a:cxn>
                  <a:cxn ang="0">
                    <a:pos x="135" y="520"/>
                  </a:cxn>
                  <a:cxn ang="0">
                    <a:pos x="118" y="625"/>
                  </a:cxn>
                  <a:cxn ang="0">
                    <a:pos x="126" y="669"/>
                  </a:cxn>
                  <a:cxn ang="0">
                    <a:pos x="20" y="681"/>
                  </a:cxn>
                  <a:cxn ang="0">
                    <a:pos x="0" y="740"/>
                  </a:cxn>
                  <a:cxn ang="0">
                    <a:pos x="44" y="775"/>
                  </a:cxn>
                  <a:cxn ang="0">
                    <a:pos x="47" y="948"/>
                  </a:cxn>
                  <a:cxn ang="0">
                    <a:pos x="26" y="972"/>
                  </a:cxn>
                  <a:cxn ang="0">
                    <a:pos x="20" y="996"/>
                  </a:cxn>
                  <a:cxn ang="0">
                    <a:pos x="126" y="1011"/>
                  </a:cxn>
                  <a:cxn ang="0">
                    <a:pos x="174" y="1025"/>
                  </a:cxn>
                  <a:cxn ang="0">
                    <a:pos x="202" y="1010"/>
                  </a:cxn>
                  <a:cxn ang="0">
                    <a:pos x="178" y="964"/>
                  </a:cxn>
                  <a:cxn ang="0">
                    <a:pos x="178" y="910"/>
                  </a:cxn>
                  <a:cxn ang="0">
                    <a:pos x="194" y="839"/>
                  </a:cxn>
                  <a:cxn ang="0">
                    <a:pos x="214" y="610"/>
                  </a:cxn>
                  <a:cxn ang="0">
                    <a:pos x="214" y="449"/>
                  </a:cxn>
                  <a:cxn ang="0">
                    <a:pos x="241" y="472"/>
                  </a:cxn>
                  <a:cxn ang="0">
                    <a:pos x="268" y="476"/>
                  </a:cxn>
                  <a:cxn ang="0">
                    <a:pos x="261" y="434"/>
                  </a:cxn>
                  <a:cxn ang="0">
                    <a:pos x="241" y="390"/>
                  </a:cxn>
                  <a:cxn ang="0">
                    <a:pos x="197" y="217"/>
                  </a:cxn>
                  <a:cxn ang="0">
                    <a:pos x="232" y="100"/>
                  </a:cxn>
                  <a:cxn ang="0">
                    <a:pos x="246" y="52"/>
                  </a:cxn>
                  <a:cxn ang="0">
                    <a:pos x="234" y="0"/>
                  </a:cxn>
                  <a:cxn ang="0">
                    <a:pos x="234" y="0"/>
                  </a:cxn>
                </a:cxnLst>
                <a:rect l="0" t="0" r="r" b="b"/>
                <a:pathLst>
                  <a:path w="268" h="1025">
                    <a:moveTo>
                      <a:pt x="234" y="0"/>
                    </a:moveTo>
                    <a:lnTo>
                      <a:pt x="199" y="34"/>
                    </a:lnTo>
                    <a:lnTo>
                      <a:pt x="173" y="69"/>
                    </a:lnTo>
                    <a:lnTo>
                      <a:pt x="147" y="111"/>
                    </a:lnTo>
                    <a:lnTo>
                      <a:pt x="105" y="205"/>
                    </a:lnTo>
                    <a:lnTo>
                      <a:pt x="99" y="291"/>
                    </a:lnTo>
                    <a:lnTo>
                      <a:pt x="135" y="520"/>
                    </a:lnTo>
                    <a:lnTo>
                      <a:pt x="118" y="625"/>
                    </a:lnTo>
                    <a:lnTo>
                      <a:pt x="126" y="669"/>
                    </a:lnTo>
                    <a:lnTo>
                      <a:pt x="20" y="681"/>
                    </a:lnTo>
                    <a:lnTo>
                      <a:pt x="0" y="740"/>
                    </a:lnTo>
                    <a:lnTo>
                      <a:pt x="44" y="775"/>
                    </a:lnTo>
                    <a:lnTo>
                      <a:pt x="47" y="948"/>
                    </a:lnTo>
                    <a:lnTo>
                      <a:pt x="26" y="972"/>
                    </a:lnTo>
                    <a:lnTo>
                      <a:pt x="20" y="996"/>
                    </a:lnTo>
                    <a:lnTo>
                      <a:pt x="126" y="1011"/>
                    </a:lnTo>
                    <a:lnTo>
                      <a:pt x="174" y="1025"/>
                    </a:lnTo>
                    <a:lnTo>
                      <a:pt x="202" y="1010"/>
                    </a:lnTo>
                    <a:lnTo>
                      <a:pt x="178" y="964"/>
                    </a:lnTo>
                    <a:lnTo>
                      <a:pt x="178" y="910"/>
                    </a:lnTo>
                    <a:lnTo>
                      <a:pt x="194" y="839"/>
                    </a:lnTo>
                    <a:lnTo>
                      <a:pt x="214" y="610"/>
                    </a:lnTo>
                    <a:lnTo>
                      <a:pt x="214" y="449"/>
                    </a:lnTo>
                    <a:lnTo>
                      <a:pt x="241" y="472"/>
                    </a:lnTo>
                    <a:lnTo>
                      <a:pt x="268" y="476"/>
                    </a:lnTo>
                    <a:lnTo>
                      <a:pt x="261" y="434"/>
                    </a:lnTo>
                    <a:lnTo>
                      <a:pt x="241" y="390"/>
                    </a:lnTo>
                    <a:lnTo>
                      <a:pt x="197" y="217"/>
                    </a:lnTo>
                    <a:lnTo>
                      <a:pt x="232" y="100"/>
                    </a:lnTo>
                    <a:lnTo>
                      <a:pt x="246" y="52"/>
                    </a:lnTo>
                    <a:lnTo>
                      <a:pt x="234" y="0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80" name="Freeform 32"/>
              <p:cNvSpPr>
                <a:spLocks/>
              </p:cNvSpPr>
              <p:nvPr/>
            </p:nvSpPr>
            <p:spPr bwMode="auto">
              <a:xfrm>
                <a:off x="5030" y="1630"/>
                <a:ext cx="558" cy="890"/>
              </a:xfrm>
              <a:custGeom>
                <a:avLst/>
                <a:gdLst/>
                <a:ahLst/>
                <a:cxnLst>
                  <a:cxn ang="0">
                    <a:pos x="558" y="0"/>
                  </a:cxn>
                  <a:cxn ang="0">
                    <a:pos x="533" y="44"/>
                  </a:cxn>
                  <a:cxn ang="0">
                    <a:pos x="505" y="82"/>
                  </a:cxn>
                  <a:cxn ang="0">
                    <a:pos x="473" y="124"/>
                  </a:cxn>
                  <a:cxn ang="0">
                    <a:pos x="437" y="170"/>
                  </a:cxn>
                  <a:cxn ang="0">
                    <a:pos x="399" y="214"/>
                  </a:cxn>
                  <a:cxn ang="0">
                    <a:pos x="360" y="254"/>
                  </a:cxn>
                  <a:cxn ang="0">
                    <a:pos x="322" y="286"/>
                  </a:cxn>
                  <a:cxn ang="0">
                    <a:pos x="252" y="341"/>
                  </a:cxn>
                  <a:cxn ang="0">
                    <a:pos x="193" y="394"/>
                  </a:cxn>
                  <a:cxn ang="0">
                    <a:pos x="144" y="450"/>
                  </a:cxn>
                  <a:cxn ang="0">
                    <a:pos x="103" y="515"/>
                  </a:cxn>
                  <a:cxn ang="0">
                    <a:pos x="69" y="588"/>
                  </a:cxn>
                  <a:cxn ang="0">
                    <a:pos x="38" y="656"/>
                  </a:cxn>
                  <a:cxn ang="0">
                    <a:pos x="8" y="747"/>
                  </a:cxn>
                  <a:cxn ang="0">
                    <a:pos x="28" y="788"/>
                  </a:cxn>
                  <a:cxn ang="0">
                    <a:pos x="49" y="829"/>
                  </a:cxn>
                  <a:cxn ang="0">
                    <a:pos x="19" y="855"/>
                  </a:cxn>
                  <a:cxn ang="0">
                    <a:pos x="0" y="873"/>
                  </a:cxn>
                  <a:cxn ang="0">
                    <a:pos x="34" y="890"/>
                  </a:cxn>
                  <a:cxn ang="0">
                    <a:pos x="69" y="880"/>
                  </a:cxn>
                  <a:cxn ang="0">
                    <a:pos x="99" y="873"/>
                  </a:cxn>
                  <a:cxn ang="0">
                    <a:pos x="88" y="814"/>
                  </a:cxn>
                  <a:cxn ang="0">
                    <a:pos x="72" y="738"/>
                  </a:cxn>
                  <a:cxn ang="0">
                    <a:pos x="111" y="664"/>
                  </a:cxn>
                  <a:cxn ang="0">
                    <a:pos x="147" y="588"/>
                  </a:cxn>
                  <a:cxn ang="0">
                    <a:pos x="169" y="542"/>
                  </a:cxn>
                  <a:cxn ang="0">
                    <a:pos x="193" y="495"/>
                  </a:cxn>
                  <a:cxn ang="0">
                    <a:pos x="241" y="409"/>
                  </a:cxn>
                  <a:cxn ang="0">
                    <a:pos x="263" y="377"/>
                  </a:cxn>
                  <a:cxn ang="0">
                    <a:pos x="281" y="358"/>
                  </a:cxn>
                  <a:cxn ang="0">
                    <a:pos x="326" y="324"/>
                  </a:cxn>
                  <a:cxn ang="0">
                    <a:pos x="387" y="277"/>
                  </a:cxn>
                  <a:cxn ang="0">
                    <a:pos x="451" y="224"/>
                  </a:cxn>
                  <a:cxn ang="0">
                    <a:pos x="507" y="168"/>
                  </a:cxn>
                  <a:cxn ang="0">
                    <a:pos x="542" y="111"/>
                  </a:cxn>
                  <a:cxn ang="0">
                    <a:pos x="557" y="56"/>
                  </a:cxn>
                  <a:cxn ang="0">
                    <a:pos x="558" y="0"/>
                  </a:cxn>
                  <a:cxn ang="0">
                    <a:pos x="558" y="0"/>
                  </a:cxn>
                </a:cxnLst>
                <a:rect l="0" t="0" r="r" b="b"/>
                <a:pathLst>
                  <a:path w="558" h="890">
                    <a:moveTo>
                      <a:pt x="558" y="0"/>
                    </a:moveTo>
                    <a:lnTo>
                      <a:pt x="533" y="44"/>
                    </a:lnTo>
                    <a:lnTo>
                      <a:pt x="505" y="82"/>
                    </a:lnTo>
                    <a:lnTo>
                      <a:pt x="473" y="124"/>
                    </a:lnTo>
                    <a:lnTo>
                      <a:pt x="437" y="170"/>
                    </a:lnTo>
                    <a:lnTo>
                      <a:pt x="399" y="214"/>
                    </a:lnTo>
                    <a:lnTo>
                      <a:pt x="360" y="254"/>
                    </a:lnTo>
                    <a:lnTo>
                      <a:pt x="322" y="286"/>
                    </a:lnTo>
                    <a:lnTo>
                      <a:pt x="252" y="341"/>
                    </a:lnTo>
                    <a:lnTo>
                      <a:pt x="193" y="394"/>
                    </a:lnTo>
                    <a:lnTo>
                      <a:pt x="144" y="450"/>
                    </a:lnTo>
                    <a:lnTo>
                      <a:pt x="103" y="515"/>
                    </a:lnTo>
                    <a:lnTo>
                      <a:pt x="69" y="588"/>
                    </a:lnTo>
                    <a:lnTo>
                      <a:pt x="38" y="656"/>
                    </a:lnTo>
                    <a:lnTo>
                      <a:pt x="8" y="747"/>
                    </a:lnTo>
                    <a:lnTo>
                      <a:pt x="28" y="788"/>
                    </a:lnTo>
                    <a:lnTo>
                      <a:pt x="49" y="829"/>
                    </a:lnTo>
                    <a:lnTo>
                      <a:pt x="19" y="855"/>
                    </a:lnTo>
                    <a:lnTo>
                      <a:pt x="0" y="873"/>
                    </a:lnTo>
                    <a:lnTo>
                      <a:pt x="34" y="890"/>
                    </a:lnTo>
                    <a:lnTo>
                      <a:pt x="69" y="880"/>
                    </a:lnTo>
                    <a:lnTo>
                      <a:pt x="99" y="873"/>
                    </a:lnTo>
                    <a:lnTo>
                      <a:pt x="88" y="814"/>
                    </a:lnTo>
                    <a:lnTo>
                      <a:pt x="72" y="738"/>
                    </a:lnTo>
                    <a:lnTo>
                      <a:pt x="111" y="664"/>
                    </a:lnTo>
                    <a:lnTo>
                      <a:pt x="147" y="588"/>
                    </a:lnTo>
                    <a:lnTo>
                      <a:pt x="169" y="542"/>
                    </a:lnTo>
                    <a:lnTo>
                      <a:pt x="193" y="495"/>
                    </a:lnTo>
                    <a:lnTo>
                      <a:pt x="241" y="409"/>
                    </a:lnTo>
                    <a:lnTo>
                      <a:pt x="263" y="377"/>
                    </a:lnTo>
                    <a:lnTo>
                      <a:pt x="281" y="358"/>
                    </a:lnTo>
                    <a:lnTo>
                      <a:pt x="326" y="324"/>
                    </a:lnTo>
                    <a:lnTo>
                      <a:pt x="387" y="277"/>
                    </a:lnTo>
                    <a:lnTo>
                      <a:pt x="451" y="224"/>
                    </a:lnTo>
                    <a:lnTo>
                      <a:pt x="507" y="168"/>
                    </a:lnTo>
                    <a:lnTo>
                      <a:pt x="542" y="111"/>
                    </a:lnTo>
                    <a:lnTo>
                      <a:pt x="557" y="56"/>
                    </a:lnTo>
                    <a:lnTo>
                      <a:pt x="558" y="0"/>
                    </a:lnTo>
                    <a:lnTo>
                      <a:pt x="55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81" name="Freeform 33"/>
              <p:cNvSpPr>
                <a:spLocks/>
              </p:cNvSpPr>
              <p:nvPr/>
            </p:nvSpPr>
            <p:spPr bwMode="auto">
              <a:xfrm>
                <a:off x="4180" y="510"/>
                <a:ext cx="1584" cy="1655"/>
              </a:xfrm>
              <a:custGeom>
                <a:avLst/>
                <a:gdLst/>
                <a:ahLst/>
                <a:cxnLst>
                  <a:cxn ang="0">
                    <a:pos x="0" y="129"/>
                  </a:cxn>
                  <a:cxn ang="0">
                    <a:pos x="59" y="104"/>
                  </a:cxn>
                  <a:cxn ang="0">
                    <a:pos x="159" y="68"/>
                  </a:cxn>
                  <a:cxn ang="0">
                    <a:pos x="294" y="32"/>
                  </a:cxn>
                  <a:cxn ang="0">
                    <a:pos x="455" y="3"/>
                  </a:cxn>
                  <a:cxn ang="0">
                    <a:pos x="828" y="0"/>
                  </a:cxn>
                  <a:cxn ang="0">
                    <a:pos x="1026" y="42"/>
                  </a:cxn>
                  <a:cxn ang="0">
                    <a:pos x="1125" y="80"/>
                  </a:cxn>
                  <a:cxn ang="0">
                    <a:pos x="1222" y="129"/>
                  </a:cxn>
                  <a:cxn ang="0">
                    <a:pos x="1310" y="188"/>
                  </a:cxn>
                  <a:cxn ang="0">
                    <a:pos x="1384" y="257"/>
                  </a:cxn>
                  <a:cxn ang="0">
                    <a:pos x="1416" y="295"/>
                  </a:cxn>
                  <a:cxn ang="0">
                    <a:pos x="1445" y="335"/>
                  </a:cxn>
                  <a:cxn ang="0">
                    <a:pos x="1492" y="420"/>
                  </a:cxn>
                  <a:cxn ang="0">
                    <a:pos x="1555" y="602"/>
                  </a:cxn>
                  <a:cxn ang="0">
                    <a:pos x="1583" y="792"/>
                  </a:cxn>
                  <a:cxn ang="0">
                    <a:pos x="1584" y="980"/>
                  </a:cxn>
                  <a:cxn ang="0">
                    <a:pos x="1567" y="1152"/>
                  </a:cxn>
                  <a:cxn ang="0">
                    <a:pos x="1543" y="1296"/>
                  </a:cxn>
                  <a:cxn ang="0">
                    <a:pos x="1519" y="1399"/>
                  </a:cxn>
                  <a:cxn ang="0">
                    <a:pos x="1483" y="1529"/>
                  </a:cxn>
                  <a:cxn ang="0">
                    <a:pos x="1458" y="1606"/>
                  </a:cxn>
                  <a:cxn ang="0">
                    <a:pos x="1440" y="1655"/>
                  </a:cxn>
                  <a:cxn ang="0">
                    <a:pos x="1436" y="1611"/>
                  </a:cxn>
                  <a:cxn ang="0">
                    <a:pos x="1448" y="1258"/>
                  </a:cxn>
                  <a:cxn ang="0">
                    <a:pos x="1429" y="1143"/>
                  </a:cxn>
                  <a:cxn ang="0">
                    <a:pos x="1416" y="1103"/>
                  </a:cxn>
                  <a:cxn ang="0">
                    <a:pos x="1475" y="986"/>
                  </a:cxn>
                  <a:cxn ang="0">
                    <a:pos x="1495" y="1347"/>
                  </a:cxn>
                  <a:cxn ang="0">
                    <a:pos x="1508" y="1238"/>
                  </a:cxn>
                  <a:cxn ang="0">
                    <a:pos x="1530" y="985"/>
                  </a:cxn>
                  <a:cxn ang="0">
                    <a:pos x="1534" y="703"/>
                  </a:cxn>
                  <a:cxn ang="0">
                    <a:pos x="1522" y="585"/>
                  </a:cxn>
                  <a:cxn ang="0">
                    <a:pos x="1495" y="501"/>
                  </a:cxn>
                  <a:cxn ang="0">
                    <a:pos x="1476" y="471"/>
                  </a:cxn>
                  <a:cxn ang="0">
                    <a:pos x="1455" y="439"/>
                  </a:cxn>
                  <a:cxn ang="0">
                    <a:pos x="1431" y="406"/>
                  </a:cxn>
                  <a:cxn ang="0">
                    <a:pos x="1404" y="374"/>
                  </a:cxn>
                  <a:cxn ang="0">
                    <a:pos x="1375" y="341"/>
                  </a:cxn>
                  <a:cxn ang="0">
                    <a:pos x="1342" y="307"/>
                  </a:cxn>
                  <a:cxn ang="0">
                    <a:pos x="1308" y="276"/>
                  </a:cxn>
                  <a:cxn ang="0">
                    <a:pos x="1270" y="244"/>
                  </a:cxn>
                  <a:cxn ang="0">
                    <a:pos x="1232" y="215"/>
                  </a:cxn>
                  <a:cxn ang="0">
                    <a:pos x="1191" y="186"/>
                  </a:cxn>
                  <a:cxn ang="0">
                    <a:pos x="1104" y="136"/>
                  </a:cxn>
                  <a:cxn ang="0">
                    <a:pos x="1010" y="95"/>
                  </a:cxn>
                  <a:cxn ang="0">
                    <a:pos x="910" y="70"/>
                  </a:cxn>
                  <a:cxn ang="0">
                    <a:pos x="662" y="62"/>
                  </a:cxn>
                  <a:cxn ang="0">
                    <a:pos x="382" y="97"/>
                  </a:cxn>
                  <a:cxn ang="0">
                    <a:pos x="146" y="141"/>
                  </a:cxn>
                  <a:cxn ang="0">
                    <a:pos x="36" y="160"/>
                  </a:cxn>
                  <a:cxn ang="0">
                    <a:pos x="8" y="142"/>
                  </a:cxn>
                  <a:cxn ang="0">
                    <a:pos x="0" y="129"/>
                  </a:cxn>
                  <a:cxn ang="0">
                    <a:pos x="0" y="129"/>
                  </a:cxn>
                </a:cxnLst>
                <a:rect l="0" t="0" r="r" b="b"/>
                <a:pathLst>
                  <a:path w="1584" h="1655">
                    <a:moveTo>
                      <a:pt x="0" y="129"/>
                    </a:moveTo>
                    <a:lnTo>
                      <a:pt x="59" y="104"/>
                    </a:lnTo>
                    <a:lnTo>
                      <a:pt x="159" y="68"/>
                    </a:lnTo>
                    <a:lnTo>
                      <a:pt x="294" y="32"/>
                    </a:lnTo>
                    <a:lnTo>
                      <a:pt x="455" y="3"/>
                    </a:lnTo>
                    <a:lnTo>
                      <a:pt x="828" y="0"/>
                    </a:lnTo>
                    <a:lnTo>
                      <a:pt x="1026" y="42"/>
                    </a:lnTo>
                    <a:lnTo>
                      <a:pt x="1125" y="80"/>
                    </a:lnTo>
                    <a:lnTo>
                      <a:pt x="1222" y="129"/>
                    </a:lnTo>
                    <a:lnTo>
                      <a:pt x="1310" y="188"/>
                    </a:lnTo>
                    <a:lnTo>
                      <a:pt x="1384" y="257"/>
                    </a:lnTo>
                    <a:lnTo>
                      <a:pt x="1416" y="295"/>
                    </a:lnTo>
                    <a:lnTo>
                      <a:pt x="1445" y="335"/>
                    </a:lnTo>
                    <a:lnTo>
                      <a:pt x="1492" y="420"/>
                    </a:lnTo>
                    <a:lnTo>
                      <a:pt x="1555" y="602"/>
                    </a:lnTo>
                    <a:lnTo>
                      <a:pt x="1583" y="792"/>
                    </a:lnTo>
                    <a:lnTo>
                      <a:pt x="1584" y="980"/>
                    </a:lnTo>
                    <a:lnTo>
                      <a:pt x="1567" y="1152"/>
                    </a:lnTo>
                    <a:lnTo>
                      <a:pt x="1543" y="1296"/>
                    </a:lnTo>
                    <a:lnTo>
                      <a:pt x="1519" y="1399"/>
                    </a:lnTo>
                    <a:lnTo>
                      <a:pt x="1483" y="1529"/>
                    </a:lnTo>
                    <a:lnTo>
                      <a:pt x="1458" y="1606"/>
                    </a:lnTo>
                    <a:lnTo>
                      <a:pt x="1440" y="1655"/>
                    </a:lnTo>
                    <a:lnTo>
                      <a:pt x="1436" y="1611"/>
                    </a:lnTo>
                    <a:lnTo>
                      <a:pt x="1448" y="1258"/>
                    </a:lnTo>
                    <a:lnTo>
                      <a:pt x="1429" y="1143"/>
                    </a:lnTo>
                    <a:lnTo>
                      <a:pt x="1416" y="1103"/>
                    </a:lnTo>
                    <a:lnTo>
                      <a:pt x="1475" y="986"/>
                    </a:lnTo>
                    <a:lnTo>
                      <a:pt x="1495" y="1347"/>
                    </a:lnTo>
                    <a:lnTo>
                      <a:pt x="1508" y="1238"/>
                    </a:lnTo>
                    <a:lnTo>
                      <a:pt x="1530" y="985"/>
                    </a:lnTo>
                    <a:lnTo>
                      <a:pt x="1534" y="703"/>
                    </a:lnTo>
                    <a:lnTo>
                      <a:pt x="1522" y="585"/>
                    </a:lnTo>
                    <a:lnTo>
                      <a:pt x="1495" y="501"/>
                    </a:lnTo>
                    <a:lnTo>
                      <a:pt x="1476" y="471"/>
                    </a:lnTo>
                    <a:lnTo>
                      <a:pt x="1455" y="439"/>
                    </a:lnTo>
                    <a:lnTo>
                      <a:pt x="1431" y="406"/>
                    </a:lnTo>
                    <a:lnTo>
                      <a:pt x="1404" y="374"/>
                    </a:lnTo>
                    <a:lnTo>
                      <a:pt x="1375" y="341"/>
                    </a:lnTo>
                    <a:lnTo>
                      <a:pt x="1342" y="307"/>
                    </a:lnTo>
                    <a:lnTo>
                      <a:pt x="1308" y="276"/>
                    </a:lnTo>
                    <a:lnTo>
                      <a:pt x="1270" y="244"/>
                    </a:lnTo>
                    <a:lnTo>
                      <a:pt x="1232" y="215"/>
                    </a:lnTo>
                    <a:lnTo>
                      <a:pt x="1191" y="186"/>
                    </a:lnTo>
                    <a:lnTo>
                      <a:pt x="1104" y="136"/>
                    </a:lnTo>
                    <a:lnTo>
                      <a:pt x="1010" y="95"/>
                    </a:lnTo>
                    <a:lnTo>
                      <a:pt x="910" y="70"/>
                    </a:lnTo>
                    <a:lnTo>
                      <a:pt x="662" y="62"/>
                    </a:lnTo>
                    <a:lnTo>
                      <a:pt x="382" y="97"/>
                    </a:lnTo>
                    <a:lnTo>
                      <a:pt x="146" y="141"/>
                    </a:lnTo>
                    <a:lnTo>
                      <a:pt x="36" y="160"/>
                    </a:lnTo>
                    <a:lnTo>
                      <a:pt x="8" y="142"/>
                    </a:lnTo>
                    <a:lnTo>
                      <a:pt x="0" y="129"/>
                    </a:lnTo>
                    <a:lnTo>
                      <a:pt x="0" y="1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82" name="Freeform 34"/>
              <p:cNvSpPr>
                <a:spLocks/>
              </p:cNvSpPr>
              <p:nvPr/>
            </p:nvSpPr>
            <p:spPr bwMode="auto">
              <a:xfrm>
                <a:off x="4015" y="2466"/>
                <a:ext cx="1237" cy="166"/>
              </a:xfrm>
              <a:custGeom>
                <a:avLst/>
                <a:gdLst/>
                <a:ahLst/>
                <a:cxnLst>
                  <a:cxn ang="0">
                    <a:pos x="194" y="0"/>
                  </a:cxn>
                  <a:cxn ang="0">
                    <a:pos x="39" y="17"/>
                  </a:cxn>
                  <a:cxn ang="0">
                    <a:pos x="0" y="46"/>
                  </a:cxn>
                  <a:cxn ang="0">
                    <a:pos x="16" y="69"/>
                  </a:cxn>
                  <a:cxn ang="0">
                    <a:pos x="71" y="99"/>
                  </a:cxn>
                  <a:cxn ang="0">
                    <a:pos x="159" y="129"/>
                  </a:cxn>
                  <a:cxn ang="0">
                    <a:pos x="270" y="149"/>
                  </a:cxn>
                  <a:cxn ang="0">
                    <a:pos x="527" y="166"/>
                  </a:cxn>
                  <a:cxn ang="0">
                    <a:pos x="964" y="148"/>
                  </a:cxn>
                  <a:cxn ang="0">
                    <a:pos x="1164" y="108"/>
                  </a:cxn>
                  <a:cxn ang="0">
                    <a:pos x="1237" y="57"/>
                  </a:cxn>
                  <a:cxn ang="0">
                    <a:pos x="1222" y="34"/>
                  </a:cxn>
                  <a:cxn ang="0">
                    <a:pos x="1185" y="19"/>
                  </a:cxn>
                  <a:cxn ang="0">
                    <a:pos x="1131" y="5"/>
                  </a:cxn>
                  <a:cxn ang="0">
                    <a:pos x="1134" y="37"/>
                  </a:cxn>
                  <a:cxn ang="0">
                    <a:pos x="1111" y="61"/>
                  </a:cxn>
                  <a:cxn ang="0">
                    <a:pos x="1047" y="79"/>
                  </a:cxn>
                  <a:cxn ang="0">
                    <a:pos x="771" y="82"/>
                  </a:cxn>
                  <a:cxn ang="0">
                    <a:pos x="691" y="47"/>
                  </a:cxn>
                  <a:cxn ang="0">
                    <a:pos x="688" y="10"/>
                  </a:cxn>
                  <a:cxn ang="0">
                    <a:pos x="600" y="17"/>
                  </a:cxn>
                  <a:cxn ang="0">
                    <a:pos x="609" y="82"/>
                  </a:cxn>
                  <a:cxn ang="0">
                    <a:pos x="447" y="102"/>
                  </a:cxn>
                  <a:cxn ang="0">
                    <a:pos x="294" y="94"/>
                  </a:cxn>
                  <a:cxn ang="0">
                    <a:pos x="267" y="78"/>
                  </a:cxn>
                  <a:cxn ang="0">
                    <a:pos x="267" y="63"/>
                  </a:cxn>
                  <a:cxn ang="0">
                    <a:pos x="286" y="47"/>
                  </a:cxn>
                  <a:cxn ang="0">
                    <a:pos x="194" y="0"/>
                  </a:cxn>
                  <a:cxn ang="0">
                    <a:pos x="194" y="0"/>
                  </a:cxn>
                </a:cxnLst>
                <a:rect l="0" t="0" r="r" b="b"/>
                <a:pathLst>
                  <a:path w="1237" h="166">
                    <a:moveTo>
                      <a:pt x="194" y="0"/>
                    </a:moveTo>
                    <a:lnTo>
                      <a:pt x="39" y="17"/>
                    </a:lnTo>
                    <a:lnTo>
                      <a:pt x="0" y="46"/>
                    </a:lnTo>
                    <a:lnTo>
                      <a:pt x="16" y="69"/>
                    </a:lnTo>
                    <a:lnTo>
                      <a:pt x="71" y="99"/>
                    </a:lnTo>
                    <a:lnTo>
                      <a:pt x="159" y="129"/>
                    </a:lnTo>
                    <a:lnTo>
                      <a:pt x="270" y="149"/>
                    </a:lnTo>
                    <a:lnTo>
                      <a:pt x="527" y="166"/>
                    </a:lnTo>
                    <a:lnTo>
                      <a:pt x="964" y="148"/>
                    </a:lnTo>
                    <a:lnTo>
                      <a:pt x="1164" y="108"/>
                    </a:lnTo>
                    <a:lnTo>
                      <a:pt x="1237" y="57"/>
                    </a:lnTo>
                    <a:lnTo>
                      <a:pt x="1222" y="34"/>
                    </a:lnTo>
                    <a:lnTo>
                      <a:pt x="1185" y="19"/>
                    </a:lnTo>
                    <a:lnTo>
                      <a:pt x="1131" y="5"/>
                    </a:lnTo>
                    <a:lnTo>
                      <a:pt x="1134" y="37"/>
                    </a:lnTo>
                    <a:lnTo>
                      <a:pt x="1111" y="61"/>
                    </a:lnTo>
                    <a:lnTo>
                      <a:pt x="1047" y="79"/>
                    </a:lnTo>
                    <a:lnTo>
                      <a:pt x="771" y="82"/>
                    </a:lnTo>
                    <a:lnTo>
                      <a:pt x="691" y="47"/>
                    </a:lnTo>
                    <a:lnTo>
                      <a:pt x="688" y="10"/>
                    </a:lnTo>
                    <a:lnTo>
                      <a:pt x="600" y="17"/>
                    </a:lnTo>
                    <a:lnTo>
                      <a:pt x="609" y="82"/>
                    </a:lnTo>
                    <a:lnTo>
                      <a:pt x="447" y="102"/>
                    </a:lnTo>
                    <a:lnTo>
                      <a:pt x="294" y="94"/>
                    </a:lnTo>
                    <a:lnTo>
                      <a:pt x="267" y="78"/>
                    </a:lnTo>
                    <a:lnTo>
                      <a:pt x="267" y="63"/>
                    </a:lnTo>
                    <a:lnTo>
                      <a:pt x="286" y="47"/>
                    </a:lnTo>
                    <a:lnTo>
                      <a:pt x="194" y="0"/>
                    </a:lnTo>
                    <a:lnTo>
                      <a:pt x="19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84" name="Freeform 36"/>
              <p:cNvSpPr>
                <a:spLocks/>
              </p:cNvSpPr>
              <p:nvPr/>
            </p:nvSpPr>
            <p:spPr bwMode="auto">
              <a:xfrm>
                <a:off x="4198" y="1907"/>
                <a:ext cx="158" cy="258"/>
              </a:xfrm>
              <a:custGeom>
                <a:avLst/>
                <a:gdLst/>
                <a:ahLst/>
                <a:cxnLst>
                  <a:cxn ang="0">
                    <a:pos x="146" y="258"/>
                  </a:cxn>
                  <a:cxn ang="0">
                    <a:pos x="126" y="234"/>
                  </a:cxn>
                  <a:cxn ang="0">
                    <a:pos x="81" y="181"/>
                  </a:cxn>
                  <a:cxn ang="0">
                    <a:pos x="35" y="125"/>
                  </a:cxn>
                  <a:cxn ang="0">
                    <a:pos x="12" y="93"/>
                  </a:cxn>
                  <a:cxn ang="0">
                    <a:pos x="0" y="0"/>
                  </a:cxn>
                  <a:cxn ang="0">
                    <a:pos x="114" y="147"/>
                  </a:cxn>
                  <a:cxn ang="0">
                    <a:pos x="158" y="173"/>
                  </a:cxn>
                  <a:cxn ang="0">
                    <a:pos x="146" y="258"/>
                  </a:cxn>
                  <a:cxn ang="0">
                    <a:pos x="146" y="258"/>
                  </a:cxn>
                </a:cxnLst>
                <a:rect l="0" t="0" r="r" b="b"/>
                <a:pathLst>
                  <a:path w="158" h="258">
                    <a:moveTo>
                      <a:pt x="146" y="258"/>
                    </a:moveTo>
                    <a:lnTo>
                      <a:pt x="126" y="234"/>
                    </a:lnTo>
                    <a:lnTo>
                      <a:pt x="81" y="181"/>
                    </a:lnTo>
                    <a:lnTo>
                      <a:pt x="35" y="125"/>
                    </a:lnTo>
                    <a:lnTo>
                      <a:pt x="12" y="93"/>
                    </a:lnTo>
                    <a:lnTo>
                      <a:pt x="0" y="0"/>
                    </a:lnTo>
                    <a:lnTo>
                      <a:pt x="114" y="147"/>
                    </a:lnTo>
                    <a:lnTo>
                      <a:pt x="158" y="173"/>
                    </a:lnTo>
                    <a:lnTo>
                      <a:pt x="146" y="258"/>
                    </a:lnTo>
                    <a:lnTo>
                      <a:pt x="146" y="2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85" name="Freeform 37"/>
              <p:cNvSpPr>
                <a:spLocks/>
              </p:cNvSpPr>
              <p:nvPr/>
            </p:nvSpPr>
            <p:spPr bwMode="auto">
              <a:xfrm>
                <a:off x="3598" y="1127"/>
                <a:ext cx="59" cy="47"/>
              </a:xfrm>
              <a:custGeom>
                <a:avLst/>
                <a:gdLst/>
                <a:ahLst/>
                <a:cxnLst>
                  <a:cxn ang="0">
                    <a:pos x="3" y="7"/>
                  </a:cxn>
                  <a:cxn ang="0">
                    <a:pos x="38" y="0"/>
                  </a:cxn>
                  <a:cxn ang="0">
                    <a:pos x="59" y="21"/>
                  </a:cxn>
                  <a:cxn ang="0">
                    <a:pos x="54" y="45"/>
                  </a:cxn>
                  <a:cxn ang="0">
                    <a:pos x="20" y="47"/>
                  </a:cxn>
                  <a:cxn ang="0">
                    <a:pos x="0" y="22"/>
                  </a:cxn>
                  <a:cxn ang="0">
                    <a:pos x="3" y="7"/>
                  </a:cxn>
                  <a:cxn ang="0">
                    <a:pos x="3" y="7"/>
                  </a:cxn>
                </a:cxnLst>
                <a:rect l="0" t="0" r="r" b="b"/>
                <a:pathLst>
                  <a:path w="59" h="47">
                    <a:moveTo>
                      <a:pt x="3" y="7"/>
                    </a:moveTo>
                    <a:lnTo>
                      <a:pt x="38" y="0"/>
                    </a:lnTo>
                    <a:lnTo>
                      <a:pt x="59" y="21"/>
                    </a:lnTo>
                    <a:lnTo>
                      <a:pt x="54" y="45"/>
                    </a:lnTo>
                    <a:lnTo>
                      <a:pt x="20" y="47"/>
                    </a:lnTo>
                    <a:lnTo>
                      <a:pt x="0" y="22"/>
                    </a:lnTo>
                    <a:lnTo>
                      <a:pt x="3" y="7"/>
                    </a:lnTo>
                    <a:lnTo>
                      <a:pt x="3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86" name="Freeform 38"/>
              <p:cNvSpPr>
                <a:spLocks/>
              </p:cNvSpPr>
              <p:nvPr/>
            </p:nvSpPr>
            <p:spPr bwMode="auto">
              <a:xfrm>
                <a:off x="4351" y="2513"/>
                <a:ext cx="64" cy="49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20" y="0"/>
                  </a:cxn>
                  <a:cxn ang="0">
                    <a:pos x="52" y="2"/>
                  </a:cxn>
                  <a:cxn ang="0">
                    <a:pos x="64" y="31"/>
                  </a:cxn>
                  <a:cxn ang="0">
                    <a:pos x="50" y="49"/>
                  </a:cxn>
                  <a:cxn ang="0">
                    <a:pos x="29" y="31"/>
                  </a:cxn>
                  <a:cxn ang="0">
                    <a:pos x="0" y="11"/>
                  </a:cxn>
                  <a:cxn ang="0">
                    <a:pos x="0" y="11"/>
                  </a:cxn>
                </a:cxnLst>
                <a:rect l="0" t="0" r="r" b="b"/>
                <a:pathLst>
                  <a:path w="64" h="49">
                    <a:moveTo>
                      <a:pt x="0" y="11"/>
                    </a:moveTo>
                    <a:lnTo>
                      <a:pt x="20" y="0"/>
                    </a:lnTo>
                    <a:lnTo>
                      <a:pt x="52" y="2"/>
                    </a:lnTo>
                    <a:lnTo>
                      <a:pt x="64" y="31"/>
                    </a:lnTo>
                    <a:lnTo>
                      <a:pt x="50" y="49"/>
                    </a:lnTo>
                    <a:lnTo>
                      <a:pt x="29" y="31"/>
                    </a:lnTo>
                    <a:lnTo>
                      <a:pt x="0" y="11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87" name="Freeform 39"/>
              <p:cNvSpPr>
                <a:spLocks/>
              </p:cNvSpPr>
              <p:nvPr/>
            </p:nvSpPr>
            <p:spPr bwMode="auto">
              <a:xfrm>
                <a:off x="4439" y="2512"/>
                <a:ext cx="65" cy="48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21" y="0"/>
                  </a:cxn>
                  <a:cxn ang="0">
                    <a:pos x="53" y="0"/>
                  </a:cxn>
                  <a:cxn ang="0">
                    <a:pos x="65" y="30"/>
                  </a:cxn>
                  <a:cxn ang="0">
                    <a:pos x="52" y="48"/>
                  </a:cxn>
                  <a:cxn ang="0">
                    <a:pos x="31" y="30"/>
                  </a:cxn>
                  <a:cxn ang="0">
                    <a:pos x="0" y="11"/>
                  </a:cxn>
                  <a:cxn ang="0">
                    <a:pos x="0" y="11"/>
                  </a:cxn>
                </a:cxnLst>
                <a:rect l="0" t="0" r="r" b="b"/>
                <a:pathLst>
                  <a:path w="65" h="48">
                    <a:moveTo>
                      <a:pt x="0" y="11"/>
                    </a:moveTo>
                    <a:lnTo>
                      <a:pt x="21" y="0"/>
                    </a:lnTo>
                    <a:lnTo>
                      <a:pt x="53" y="0"/>
                    </a:lnTo>
                    <a:lnTo>
                      <a:pt x="65" y="30"/>
                    </a:lnTo>
                    <a:lnTo>
                      <a:pt x="52" y="48"/>
                    </a:lnTo>
                    <a:lnTo>
                      <a:pt x="31" y="30"/>
                    </a:lnTo>
                    <a:lnTo>
                      <a:pt x="0" y="11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90" name="Freeform 42"/>
              <p:cNvSpPr>
                <a:spLocks/>
              </p:cNvSpPr>
              <p:nvPr/>
            </p:nvSpPr>
            <p:spPr bwMode="auto">
              <a:xfrm>
                <a:off x="3602" y="692"/>
                <a:ext cx="348" cy="213"/>
              </a:xfrm>
              <a:custGeom>
                <a:avLst/>
                <a:gdLst/>
                <a:ahLst/>
                <a:cxnLst>
                  <a:cxn ang="0">
                    <a:pos x="0" y="168"/>
                  </a:cxn>
                  <a:cxn ang="0">
                    <a:pos x="31" y="145"/>
                  </a:cxn>
                  <a:cxn ang="0">
                    <a:pos x="100" y="91"/>
                  </a:cxn>
                  <a:cxn ang="0">
                    <a:pos x="143" y="62"/>
                  </a:cxn>
                  <a:cxn ang="0">
                    <a:pos x="184" y="35"/>
                  </a:cxn>
                  <a:cxn ang="0">
                    <a:pos x="251" y="1"/>
                  </a:cxn>
                  <a:cxn ang="0">
                    <a:pos x="323" y="0"/>
                  </a:cxn>
                  <a:cxn ang="0">
                    <a:pos x="342" y="16"/>
                  </a:cxn>
                  <a:cxn ang="0">
                    <a:pos x="348" y="42"/>
                  </a:cxn>
                  <a:cxn ang="0">
                    <a:pos x="342" y="69"/>
                  </a:cxn>
                  <a:cxn ang="0">
                    <a:pos x="325" y="91"/>
                  </a:cxn>
                  <a:cxn ang="0">
                    <a:pos x="270" y="119"/>
                  </a:cxn>
                  <a:cxn ang="0">
                    <a:pos x="170" y="162"/>
                  </a:cxn>
                  <a:cxn ang="0">
                    <a:pos x="75" y="213"/>
                  </a:cxn>
                  <a:cxn ang="0">
                    <a:pos x="25" y="201"/>
                  </a:cxn>
                  <a:cxn ang="0">
                    <a:pos x="0" y="168"/>
                  </a:cxn>
                  <a:cxn ang="0">
                    <a:pos x="0" y="168"/>
                  </a:cxn>
                </a:cxnLst>
                <a:rect l="0" t="0" r="r" b="b"/>
                <a:pathLst>
                  <a:path w="348" h="213">
                    <a:moveTo>
                      <a:pt x="0" y="168"/>
                    </a:moveTo>
                    <a:lnTo>
                      <a:pt x="31" y="145"/>
                    </a:lnTo>
                    <a:lnTo>
                      <a:pt x="100" y="91"/>
                    </a:lnTo>
                    <a:lnTo>
                      <a:pt x="143" y="62"/>
                    </a:lnTo>
                    <a:lnTo>
                      <a:pt x="184" y="35"/>
                    </a:lnTo>
                    <a:lnTo>
                      <a:pt x="251" y="1"/>
                    </a:lnTo>
                    <a:lnTo>
                      <a:pt x="323" y="0"/>
                    </a:lnTo>
                    <a:lnTo>
                      <a:pt x="342" y="16"/>
                    </a:lnTo>
                    <a:lnTo>
                      <a:pt x="348" y="42"/>
                    </a:lnTo>
                    <a:lnTo>
                      <a:pt x="342" y="69"/>
                    </a:lnTo>
                    <a:lnTo>
                      <a:pt x="325" y="91"/>
                    </a:lnTo>
                    <a:lnTo>
                      <a:pt x="270" y="119"/>
                    </a:lnTo>
                    <a:lnTo>
                      <a:pt x="170" y="162"/>
                    </a:lnTo>
                    <a:lnTo>
                      <a:pt x="75" y="213"/>
                    </a:lnTo>
                    <a:lnTo>
                      <a:pt x="25" y="201"/>
                    </a:lnTo>
                    <a:lnTo>
                      <a:pt x="0" y="168"/>
                    </a:lnTo>
                    <a:lnTo>
                      <a:pt x="0" y="16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91" name="Freeform 43"/>
              <p:cNvSpPr>
                <a:spLocks/>
              </p:cNvSpPr>
              <p:nvPr/>
            </p:nvSpPr>
            <p:spPr bwMode="auto">
              <a:xfrm>
                <a:off x="4545" y="605"/>
                <a:ext cx="1098" cy="570"/>
              </a:xfrm>
              <a:custGeom>
                <a:avLst/>
                <a:gdLst/>
                <a:ahLst/>
                <a:cxnLst>
                  <a:cxn ang="0">
                    <a:pos x="0" y="69"/>
                  </a:cxn>
                  <a:cxn ang="0">
                    <a:pos x="55" y="52"/>
                  </a:cxn>
                  <a:cxn ang="0">
                    <a:pos x="193" y="22"/>
                  </a:cxn>
                  <a:cxn ang="0">
                    <a:pos x="373" y="0"/>
                  </a:cxn>
                  <a:cxn ang="0">
                    <a:pos x="555" y="14"/>
                  </a:cxn>
                  <a:cxn ang="0">
                    <a:pos x="719" y="79"/>
                  </a:cxn>
                  <a:cxn ang="0">
                    <a:pos x="795" y="125"/>
                  </a:cxn>
                  <a:cxn ang="0">
                    <a:pos x="866" y="175"/>
                  </a:cxn>
                  <a:cxn ang="0">
                    <a:pos x="927" y="228"/>
                  </a:cxn>
                  <a:cxn ang="0">
                    <a:pos x="980" y="279"/>
                  </a:cxn>
                  <a:cxn ang="0">
                    <a:pos x="1019" y="326"/>
                  </a:cxn>
                  <a:cxn ang="0">
                    <a:pos x="1045" y="366"/>
                  </a:cxn>
                  <a:cxn ang="0">
                    <a:pos x="1093" y="496"/>
                  </a:cxn>
                  <a:cxn ang="0">
                    <a:pos x="1098" y="543"/>
                  </a:cxn>
                  <a:cxn ang="0">
                    <a:pos x="1086" y="570"/>
                  </a:cxn>
                  <a:cxn ang="0">
                    <a:pos x="1024" y="560"/>
                  </a:cxn>
                  <a:cxn ang="0">
                    <a:pos x="955" y="460"/>
                  </a:cxn>
                  <a:cxn ang="0">
                    <a:pos x="927" y="394"/>
                  </a:cxn>
                  <a:cxn ang="0">
                    <a:pos x="911" y="367"/>
                  </a:cxn>
                  <a:cxn ang="0">
                    <a:pos x="893" y="341"/>
                  </a:cxn>
                  <a:cxn ang="0">
                    <a:pos x="849" y="294"/>
                  </a:cxn>
                  <a:cxn ang="0">
                    <a:pos x="787" y="247"/>
                  </a:cxn>
                  <a:cxn ang="0">
                    <a:pos x="725" y="209"/>
                  </a:cxn>
                  <a:cxn ang="0">
                    <a:pos x="672" y="191"/>
                  </a:cxn>
                  <a:cxn ang="0">
                    <a:pos x="526" y="190"/>
                  </a:cxn>
                  <a:cxn ang="0">
                    <a:pos x="372" y="187"/>
                  </a:cxn>
                  <a:cxn ang="0">
                    <a:pos x="257" y="141"/>
                  </a:cxn>
                  <a:cxn ang="0">
                    <a:pos x="184" y="115"/>
                  </a:cxn>
                  <a:cxn ang="0">
                    <a:pos x="105" y="105"/>
                  </a:cxn>
                  <a:cxn ang="0">
                    <a:pos x="17" y="105"/>
                  </a:cxn>
                  <a:cxn ang="0">
                    <a:pos x="0" y="69"/>
                  </a:cxn>
                  <a:cxn ang="0">
                    <a:pos x="0" y="69"/>
                  </a:cxn>
                </a:cxnLst>
                <a:rect l="0" t="0" r="r" b="b"/>
                <a:pathLst>
                  <a:path w="1098" h="570">
                    <a:moveTo>
                      <a:pt x="0" y="69"/>
                    </a:moveTo>
                    <a:lnTo>
                      <a:pt x="55" y="52"/>
                    </a:lnTo>
                    <a:lnTo>
                      <a:pt x="193" y="22"/>
                    </a:lnTo>
                    <a:lnTo>
                      <a:pt x="373" y="0"/>
                    </a:lnTo>
                    <a:lnTo>
                      <a:pt x="555" y="14"/>
                    </a:lnTo>
                    <a:lnTo>
                      <a:pt x="719" y="79"/>
                    </a:lnTo>
                    <a:lnTo>
                      <a:pt x="795" y="125"/>
                    </a:lnTo>
                    <a:lnTo>
                      <a:pt x="866" y="175"/>
                    </a:lnTo>
                    <a:lnTo>
                      <a:pt x="927" y="228"/>
                    </a:lnTo>
                    <a:lnTo>
                      <a:pt x="980" y="279"/>
                    </a:lnTo>
                    <a:lnTo>
                      <a:pt x="1019" y="326"/>
                    </a:lnTo>
                    <a:lnTo>
                      <a:pt x="1045" y="366"/>
                    </a:lnTo>
                    <a:lnTo>
                      <a:pt x="1093" y="496"/>
                    </a:lnTo>
                    <a:lnTo>
                      <a:pt x="1098" y="543"/>
                    </a:lnTo>
                    <a:lnTo>
                      <a:pt x="1086" y="570"/>
                    </a:lnTo>
                    <a:lnTo>
                      <a:pt x="1024" y="560"/>
                    </a:lnTo>
                    <a:lnTo>
                      <a:pt x="955" y="460"/>
                    </a:lnTo>
                    <a:lnTo>
                      <a:pt x="927" y="394"/>
                    </a:lnTo>
                    <a:lnTo>
                      <a:pt x="911" y="367"/>
                    </a:lnTo>
                    <a:lnTo>
                      <a:pt x="893" y="341"/>
                    </a:lnTo>
                    <a:lnTo>
                      <a:pt x="849" y="294"/>
                    </a:lnTo>
                    <a:lnTo>
                      <a:pt x="787" y="247"/>
                    </a:lnTo>
                    <a:lnTo>
                      <a:pt x="725" y="209"/>
                    </a:lnTo>
                    <a:lnTo>
                      <a:pt x="672" y="191"/>
                    </a:lnTo>
                    <a:lnTo>
                      <a:pt x="526" y="190"/>
                    </a:lnTo>
                    <a:lnTo>
                      <a:pt x="372" y="187"/>
                    </a:lnTo>
                    <a:lnTo>
                      <a:pt x="257" y="141"/>
                    </a:lnTo>
                    <a:lnTo>
                      <a:pt x="184" y="115"/>
                    </a:lnTo>
                    <a:lnTo>
                      <a:pt x="105" y="105"/>
                    </a:lnTo>
                    <a:lnTo>
                      <a:pt x="17" y="105"/>
                    </a:lnTo>
                    <a:lnTo>
                      <a:pt x="0" y="69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92" name="Freeform 44"/>
              <p:cNvSpPr>
                <a:spLocks/>
              </p:cNvSpPr>
              <p:nvPr/>
            </p:nvSpPr>
            <p:spPr bwMode="auto">
              <a:xfrm>
                <a:off x="4921" y="1571"/>
                <a:ext cx="143" cy="257"/>
              </a:xfrm>
              <a:custGeom>
                <a:avLst/>
                <a:gdLst/>
                <a:ahLst/>
                <a:cxnLst>
                  <a:cxn ang="0">
                    <a:pos x="0" y="212"/>
                  </a:cxn>
                  <a:cxn ang="0">
                    <a:pos x="15" y="82"/>
                  </a:cxn>
                  <a:cxn ang="0">
                    <a:pos x="38" y="48"/>
                  </a:cxn>
                  <a:cxn ang="0">
                    <a:pos x="58" y="22"/>
                  </a:cxn>
                  <a:cxn ang="0">
                    <a:pos x="93" y="0"/>
                  </a:cxn>
                  <a:cxn ang="0">
                    <a:pos x="126" y="15"/>
                  </a:cxn>
                  <a:cxn ang="0">
                    <a:pos x="143" y="45"/>
                  </a:cxn>
                  <a:cxn ang="0">
                    <a:pos x="131" y="63"/>
                  </a:cxn>
                  <a:cxn ang="0">
                    <a:pos x="108" y="89"/>
                  </a:cxn>
                  <a:cxn ang="0">
                    <a:pos x="73" y="154"/>
                  </a:cxn>
                  <a:cxn ang="0">
                    <a:pos x="56" y="257"/>
                  </a:cxn>
                  <a:cxn ang="0">
                    <a:pos x="20" y="241"/>
                  </a:cxn>
                  <a:cxn ang="0">
                    <a:pos x="0" y="212"/>
                  </a:cxn>
                  <a:cxn ang="0">
                    <a:pos x="0" y="212"/>
                  </a:cxn>
                </a:cxnLst>
                <a:rect l="0" t="0" r="r" b="b"/>
                <a:pathLst>
                  <a:path w="143" h="257">
                    <a:moveTo>
                      <a:pt x="0" y="212"/>
                    </a:moveTo>
                    <a:lnTo>
                      <a:pt x="15" y="82"/>
                    </a:lnTo>
                    <a:lnTo>
                      <a:pt x="38" y="48"/>
                    </a:lnTo>
                    <a:lnTo>
                      <a:pt x="58" y="22"/>
                    </a:lnTo>
                    <a:lnTo>
                      <a:pt x="93" y="0"/>
                    </a:lnTo>
                    <a:lnTo>
                      <a:pt x="126" y="15"/>
                    </a:lnTo>
                    <a:lnTo>
                      <a:pt x="143" y="45"/>
                    </a:lnTo>
                    <a:lnTo>
                      <a:pt x="131" y="63"/>
                    </a:lnTo>
                    <a:lnTo>
                      <a:pt x="108" y="89"/>
                    </a:lnTo>
                    <a:lnTo>
                      <a:pt x="73" y="154"/>
                    </a:lnTo>
                    <a:lnTo>
                      <a:pt x="56" y="257"/>
                    </a:lnTo>
                    <a:lnTo>
                      <a:pt x="20" y="241"/>
                    </a:lnTo>
                    <a:lnTo>
                      <a:pt x="0" y="212"/>
                    </a:lnTo>
                    <a:lnTo>
                      <a:pt x="0" y="2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  <p:sp>
        <p:nvSpPr>
          <p:cNvPr id="45" name="Oval 44"/>
          <p:cNvSpPr/>
          <p:nvPr/>
        </p:nvSpPr>
        <p:spPr>
          <a:xfrm>
            <a:off x="-32" y="-24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Remote controls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Java leaves the elephant object in memory somewhere...</a:t>
            </a:r>
          </a:p>
          <a:p>
            <a:r>
              <a:rPr lang="en-GB" dirty="0" smtClean="0"/>
              <a:t>And </a:t>
            </a:r>
            <a:r>
              <a:rPr lang="en-GB" b="1" dirty="0" smtClean="0"/>
              <a:t>references </a:t>
            </a:r>
            <a:r>
              <a:rPr lang="en-GB" dirty="0" smtClean="0"/>
              <a:t>it – like using a remote control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5008" y="1571612"/>
            <a:ext cx="3286148" cy="407196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3600" dirty="0" smtClean="0"/>
              <a:t>Memory</a:t>
            </a:r>
            <a:endParaRPr lang="en-GB" sz="3600" dirty="0"/>
          </a:p>
        </p:txBody>
      </p:sp>
      <p:grpSp>
        <p:nvGrpSpPr>
          <p:cNvPr id="14" name="Group 6"/>
          <p:cNvGrpSpPr>
            <a:grpSpLocks noChangeAspect="1"/>
          </p:cNvGrpSpPr>
          <p:nvPr/>
        </p:nvGrpSpPr>
        <p:grpSpPr bwMode="auto">
          <a:xfrm>
            <a:off x="7286644" y="3286124"/>
            <a:ext cx="1414231" cy="868344"/>
            <a:chOff x="2308" y="510"/>
            <a:chExt cx="3456" cy="2122"/>
          </a:xfrm>
        </p:grpSpPr>
        <p:sp>
          <p:nvSpPr>
            <p:cNvPr id="15" name="Freeform 8"/>
            <p:cNvSpPr>
              <a:spLocks/>
            </p:cNvSpPr>
            <p:nvPr/>
          </p:nvSpPr>
          <p:spPr bwMode="auto">
            <a:xfrm>
              <a:off x="2359" y="516"/>
              <a:ext cx="3370" cy="2066"/>
            </a:xfrm>
            <a:custGeom>
              <a:avLst/>
              <a:gdLst/>
              <a:ahLst/>
              <a:cxnLst>
                <a:cxn ang="0">
                  <a:pos x="58" y="574"/>
                </a:cxn>
                <a:cxn ang="0">
                  <a:pos x="116" y="627"/>
                </a:cxn>
                <a:cxn ang="0">
                  <a:pos x="47" y="841"/>
                </a:cxn>
                <a:cxn ang="0">
                  <a:pos x="73" y="1108"/>
                </a:cxn>
                <a:cxn ang="0">
                  <a:pos x="507" y="1211"/>
                </a:cxn>
                <a:cxn ang="0">
                  <a:pos x="1013" y="1091"/>
                </a:cxn>
                <a:cxn ang="0">
                  <a:pos x="1112" y="1108"/>
                </a:cxn>
                <a:cxn ang="0">
                  <a:pos x="1112" y="1290"/>
                </a:cxn>
                <a:cxn ang="0">
                  <a:pos x="1456" y="1181"/>
                </a:cxn>
                <a:cxn ang="0">
                  <a:pos x="1921" y="1879"/>
                </a:cxn>
                <a:cxn ang="0">
                  <a:pos x="1891" y="2066"/>
                </a:cxn>
                <a:cxn ang="0">
                  <a:pos x="2294" y="1985"/>
                </a:cxn>
                <a:cxn ang="0">
                  <a:pos x="2274" y="1697"/>
                </a:cxn>
                <a:cxn ang="0">
                  <a:pos x="2323" y="2038"/>
                </a:cxn>
                <a:cxn ang="0">
                  <a:pos x="2817" y="2020"/>
                </a:cxn>
                <a:cxn ang="0">
                  <a:pos x="2868" y="1535"/>
                </a:cxn>
                <a:cxn ang="0">
                  <a:pos x="3266" y="1070"/>
                </a:cxn>
                <a:cxn ang="0">
                  <a:pos x="3370" y="1076"/>
                </a:cxn>
                <a:cxn ang="0">
                  <a:pos x="3302" y="418"/>
                </a:cxn>
                <a:cxn ang="0">
                  <a:pos x="2890" y="74"/>
                </a:cxn>
                <a:cxn ang="0">
                  <a:pos x="2477" y="0"/>
                </a:cxn>
                <a:cxn ang="0">
                  <a:pos x="1759" y="147"/>
                </a:cxn>
                <a:cxn ang="0">
                  <a:pos x="1565" y="68"/>
                </a:cxn>
                <a:cxn ang="0">
                  <a:pos x="1415" y="53"/>
                </a:cxn>
                <a:cxn ang="0">
                  <a:pos x="1201" y="162"/>
                </a:cxn>
                <a:cxn ang="0">
                  <a:pos x="1018" y="544"/>
                </a:cxn>
                <a:cxn ang="0">
                  <a:pos x="699" y="862"/>
                </a:cxn>
                <a:cxn ang="0">
                  <a:pos x="287" y="961"/>
                </a:cxn>
                <a:cxn ang="0">
                  <a:pos x="220" y="830"/>
                </a:cxn>
                <a:cxn ang="0">
                  <a:pos x="366" y="621"/>
                </a:cxn>
                <a:cxn ang="0">
                  <a:pos x="297" y="386"/>
                </a:cxn>
                <a:cxn ang="0">
                  <a:pos x="178" y="544"/>
                </a:cxn>
                <a:cxn ang="0">
                  <a:pos x="79" y="465"/>
                </a:cxn>
              </a:cxnLst>
              <a:rect l="0" t="0" r="r" b="b"/>
              <a:pathLst>
                <a:path w="3370" h="2066">
                  <a:moveTo>
                    <a:pt x="79" y="465"/>
                  </a:moveTo>
                  <a:lnTo>
                    <a:pt x="58" y="574"/>
                  </a:lnTo>
                  <a:lnTo>
                    <a:pt x="87" y="602"/>
                  </a:lnTo>
                  <a:lnTo>
                    <a:pt x="116" y="627"/>
                  </a:lnTo>
                  <a:lnTo>
                    <a:pt x="147" y="653"/>
                  </a:lnTo>
                  <a:lnTo>
                    <a:pt x="47" y="841"/>
                  </a:lnTo>
                  <a:lnTo>
                    <a:pt x="0" y="940"/>
                  </a:lnTo>
                  <a:lnTo>
                    <a:pt x="73" y="1108"/>
                  </a:lnTo>
                  <a:lnTo>
                    <a:pt x="250" y="1211"/>
                  </a:lnTo>
                  <a:lnTo>
                    <a:pt x="507" y="1211"/>
                  </a:lnTo>
                  <a:lnTo>
                    <a:pt x="716" y="1170"/>
                  </a:lnTo>
                  <a:lnTo>
                    <a:pt x="1013" y="1091"/>
                  </a:lnTo>
                  <a:lnTo>
                    <a:pt x="1101" y="1044"/>
                  </a:lnTo>
                  <a:lnTo>
                    <a:pt x="1112" y="1108"/>
                  </a:lnTo>
                  <a:lnTo>
                    <a:pt x="1060" y="1279"/>
                  </a:lnTo>
                  <a:lnTo>
                    <a:pt x="1112" y="1290"/>
                  </a:lnTo>
                  <a:lnTo>
                    <a:pt x="1190" y="1228"/>
                  </a:lnTo>
                  <a:lnTo>
                    <a:pt x="1456" y="1181"/>
                  </a:lnTo>
                  <a:lnTo>
                    <a:pt x="1835" y="1455"/>
                  </a:lnTo>
                  <a:lnTo>
                    <a:pt x="1921" y="1879"/>
                  </a:lnTo>
                  <a:lnTo>
                    <a:pt x="1879" y="1966"/>
                  </a:lnTo>
                  <a:lnTo>
                    <a:pt x="1891" y="2066"/>
                  </a:lnTo>
                  <a:lnTo>
                    <a:pt x="2289" y="2058"/>
                  </a:lnTo>
                  <a:lnTo>
                    <a:pt x="2294" y="1985"/>
                  </a:lnTo>
                  <a:lnTo>
                    <a:pt x="2236" y="1950"/>
                  </a:lnTo>
                  <a:lnTo>
                    <a:pt x="2274" y="1697"/>
                  </a:lnTo>
                  <a:lnTo>
                    <a:pt x="2426" y="1676"/>
                  </a:lnTo>
                  <a:lnTo>
                    <a:pt x="2323" y="2038"/>
                  </a:lnTo>
                  <a:lnTo>
                    <a:pt x="2550" y="2061"/>
                  </a:lnTo>
                  <a:lnTo>
                    <a:pt x="2817" y="2020"/>
                  </a:lnTo>
                  <a:lnTo>
                    <a:pt x="2738" y="1864"/>
                  </a:lnTo>
                  <a:lnTo>
                    <a:pt x="2868" y="1535"/>
                  </a:lnTo>
                  <a:lnTo>
                    <a:pt x="3125" y="1290"/>
                  </a:lnTo>
                  <a:lnTo>
                    <a:pt x="3266" y="1070"/>
                  </a:lnTo>
                  <a:lnTo>
                    <a:pt x="3302" y="1394"/>
                  </a:lnTo>
                  <a:lnTo>
                    <a:pt x="3370" y="1076"/>
                  </a:lnTo>
                  <a:lnTo>
                    <a:pt x="3364" y="600"/>
                  </a:lnTo>
                  <a:lnTo>
                    <a:pt x="3302" y="418"/>
                  </a:lnTo>
                  <a:lnTo>
                    <a:pt x="3125" y="220"/>
                  </a:lnTo>
                  <a:lnTo>
                    <a:pt x="2890" y="74"/>
                  </a:lnTo>
                  <a:lnTo>
                    <a:pt x="2785" y="32"/>
                  </a:lnTo>
                  <a:lnTo>
                    <a:pt x="2477" y="0"/>
                  </a:lnTo>
                  <a:lnTo>
                    <a:pt x="2056" y="83"/>
                  </a:lnTo>
                  <a:lnTo>
                    <a:pt x="1759" y="147"/>
                  </a:lnTo>
                  <a:lnTo>
                    <a:pt x="1732" y="94"/>
                  </a:lnTo>
                  <a:lnTo>
                    <a:pt x="1565" y="68"/>
                  </a:lnTo>
                  <a:lnTo>
                    <a:pt x="1507" y="89"/>
                  </a:lnTo>
                  <a:lnTo>
                    <a:pt x="1415" y="53"/>
                  </a:lnTo>
                  <a:lnTo>
                    <a:pt x="1351" y="53"/>
                  </a:lnTo>
                  <a:lnTo>
                    <a:pt x="1201" y="162"/>
                  </a:lnTo>
                  <a:lnTo>
                    <a:pt x="1096" y="335"/>
                  </a:lnTo>
                  <a:lnTo>
                    <a:pt x="1018" y="544"/>
                  </a:lnTo>
                  <a:lnTo>
                    <a:pt x="825" y="773"/>
                  </a:lnTo>
                  <a:lnTo>
                    <a:pt x="699" y="862"/>
                  </a:lnTo>
                  <a:lnTo>
                    <a:pt x="464" y="956"/>
                  </a:lnTo>
                  <a:lnTo>
                    <a:pt x="287" y="961"/>
                  </a:lnTo>
                  <a:lnTo>
                    <a:pt x="225" y="914"/>
                  </a:lnTo>
                  <a:lnTo>
                    <a:pt x="220" y="830"/>
                  </a:lnTo>
                  <a:lnTo>
                    <a:pt x="272" y="747"/>
                  </a:lnTo>
                  <a:lnTo>
                    <a:pt x="366" y="621"/>
                  </a:lnTo>
                  <a:lnTo>
                    <a:pt x="372" y="559"/>
                  </a:lnTo>
                  <a:lnTo>
                    <a:pt x="297" y="386"/>
                  </a:lnTo>
                  <a:lnTo>
                    <a:pt x="250" y="512"/>
                  </a:lnTo>
                  <a:lnTo>
                    <a:pt x="178" y="544"/>
                  </a:lnTo>
                  <a:lnTo>
                    <a:pt x="79" y="465"/>
                  </a:lnTo>
                  <a:lnTo>
                    <a:pt x="79" y="465"/>
                  </a:lnTo>
                  <a:close/>
                </a:path>
              </a:pathLst>
            </a:custGeom>
            <a:solidFill>
              <a:srgbClr val="FFEDE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2658" y="1533"/>
              <a:ext cx="55" cy="97"/>
            </a:xfrm>
            <a:custGeom>
              <a:avLst/>
              <a:gdLst/>
              <a:ahLst/>
              <a:cxnLst>
                <a:cxn ang="0">
                  <a:pos x="24" y="92"/>
                </a:cxn>
                <a:cxn ang="0">
                  <a:pos x="0" y="20"/>
                </a:cxn>
                <a:cxn ang="0">
                  <a:pos x="36" y="0"/>
                </a:cxn>
                <a:cxn ang="0">
                  <a:pos x="55" y="24"/>
                </a:cxn>
                <a:cxn ang="0">
                  <a:pos x="55" y="97"/>
                </a:cxn>
                <a:cxn ang="0">
                  <a:pos x="24" y="92"/>
                </a:cxn>
                <a:cxn ang="0">
                  <a:pos x="24" y="92"/>
                </a:cxn>
              </a:cxnLst>
              <a:rect l="0" t="0" r="r" b="b"/>
              <a:pathLst>
                <a:path w="55" h="97">
                  <a:moveTo>
                    <a:pt x="24" y="92"/>
                  </a:moveTo>
                  <a:lnTo>
                    <a:pt x="0" y="20"/>
                  </a:lnTo>
                  <a:lnTo>
                    <a:pt x="36" y="0"/>
                  </a:lnTo>
                  <a:lnTo>
                    <a:pt x="55" y="24"/>
                  </a:lnTo>
                  <a:lnTo>
                    <a:pt x="55" y="97"/>
                  </a:lnTo>
                  <a:lnTo>
                    <a:pt x="24" y="92"/>
                  </a:lnTo>
                  <a:lnTo>
                    <a:pt x="24" y="92"/>
                  </a:lnTo>
                  <a:close/>
                </a:path>
              </a:pathLst>
            </a:custGeom>
            <a:solidFill>
              <a:srgbClr val="D1BD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2788" y="1533"/>
              <a:ext cx="72" cy="114"/>
            </a:xfrm>
            <a:custGeom>
              <a:avLst/>
              <a:gdLst/>
              <a:ahLst/>
              <a:cxnLst>
                <a:cxn ang="0">
                  <a:pos x="9" y="114"/>
                </a:cxn>
                <a:cxn ang="0">
                  <a:pos x="0" y="20"/>
                </a:cxn>
                <a:cxn ang="0">
                  <a:pos x="35" y="0"/>
                </a:cxn>
                <a:cxn ang="0">
                  <a:pos x="59" y="29"/>
                </a:cxn>
                <a:cxn ang="0">
                  <a:pos x="72" y="71"/>
                </a:cxn>
                <a:cxn ang="0">
                  <a:pos x="59" y="100"/>
                </a:cxn>
                <a:cxn ang="0">
                  <a:pos x="9" y="114"/>
                </a:cxn>
                <a:cxn ang="0">
                  <a:pos x="9" y="114"/>
                </a:cxn>
              </a:cxnLst>
              <a:rect l="0" t="0" r="r" b="b"/>
              <a:pathLst>
                <a:path w="72" h="114">
                  <a:moveTo>
                    <a:pt x="9" y="114"/>
                  </a:moveTo>
                  <a:lnTo>
                    <a:pt x="0" y="20"/>
                  </a:lnTo>
                  <a:lnTo>
                    <a:pt x="35" y="0"/>
                  </a:lnTo>
                  <a:lnTo>
                    <a:pt x="59" y="29"/>
                  </a:lnTo>
                  <a:lnTo>
                    <a:pt x="72" y="71"/>
                  </a:lnTo>
                  <a:lnTo>
                    <a:pt x="59" y="100"/>
                  </a:lnTo>
                  <a:lnTo>
                    <a:pt x="9" y="114"/>
                  </a:lnTo>
                  <a:lnTo>
                    <a:pt x="9" y="114"/>
                  </a:lnTo>
                  <a:close/>
                </a:path>
              </a:pathLst>
            </a:custGeom>
            <a:solidFill>
              <a:srgbClr val="D1BD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2916" y="1501"/>
              <a:ext cx="77" cy="103"/>
            </a:xfrm>
            <a:custGeom>
              <a:avLst/>
              <a:gdLst/>
              <a:ahLst/>
              <a:cxnLst>
                <a:cxn ang="0">
                  <a:pos x="13" y="103"/>
                </a:cxn>
                <a:cxn ang="0">
                  <a:pos x="0" y="9"/>
                </a:cxn>
                <a:cxn ang="0">
                  <a:pos x="38" y="0"/>
                </a:cxn>
                <a:cxn ang="0">
                  <a:pos x="68" y="26"/>
                </a:cxn>
                <a:cxn ang="0">
                  <a:pos x="77" y="99"/>
                </a:cxn>
                <a:cxn ang="0">
                  <a:pos x="13" y="103"/>
                </a:cxn>
                <a:cxn ang="0">
                  <a:pos x="13" y="103"/>
                </a:cxn>
              </a:cxnLst>
              <a:rect l="0" t="0" r="r" b="b"/>
              <a:pathLst>
                <a:path w="77" h="103">
                  <a:moveTo>
                    <a:pt x="13" y="103"/>
                  </a:moveTo>
                  <a:lnTo>
                    <a:pt x="0" y="9"/>
                  </a:lnTo>
                  <a:lnTo>
                    <a:pt x="38" y="0"/>
                  </a:lnTo>
                  <a:lnTo>
                    <a:pt x="68" y="26"/>
                  </a:lnTo>
                  <a:lnTo>
                    <a:pt x="77" y="99"/>
                  </a:lnTo>
                  <a:lnTo>
                    <a:pt x="13" y="103"/>
                  </a:lnTo>
                  <a:lnTo>
                    <a:pt x="13" y="103"/>
                  </a:lnTo>
                  <a:close/>
                </a:path>
              </a:pathLst>
            </a:custGeom>
            <a:solidFill>
              <a:srgbClr val="D1BD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3069" y="1453"/>
              <a:ext cx="97" cy="95"/>
            </a:xfrm>
            <a:custGeom>
              <a:avLst/>
              <a:gdLst/>
              <a:ahLst/>
              <a:cxnLst>
                <a:cxn ang="0">
                  <a:pos x="13" y="92"/>
                </a:cxn>
                <a:cxn ang="0">
                  <a:pos x="0" y="15"/>
                </a:cxn>
                <a:cxn ang="0">
                  <a:pos x="39" y="0"/>
                </a:cxn>
                <a:cxn ang="0">
                  <a:pos x="80" y="15"/>
                </a:cxn>
                <a:cxn ang="0">
                  <a:pos x="97" y="57"/>
                </a:cxn>
                <a:cxn ang="0">
                  <a:pos x="80" y="95"/>
                </a:cxn>
                <a:cxn ang="0">
                  <a:pos x="13" y="92"/>
                </a:cxn>
                <a:cxn ang="0">
                  <a:pos x="13" y="92"/>
                </a:cxn>
              </a:cxnLst>
              <a:rect l="0" t="0" r="r" b="b"/>
              <a:pathLst>
                <a:path w="97" h="95">
                  <a:moveTo>
                    <a:pt x="13" y="92"/>
                  </a:moveTo>
                  <a:lnTo>
                    <a:pt x="0" y="15"/>
                  </a:lnTo>
                  <a:lnTo>
                    <a:pt x="39" y="0"/>
                  </a:lnTo>
                  <a:lnTo>
                    <a:pt x="80" y="15"/>
                  </a:lnTo>
                  <a:lnTo>
                    <a:pt x="97" y="57"/>
                  </a:lnTo>
                  <a:lnTo>
                    <a:pt x="80" y="95"/>
                  </a:lnTo>
                  <a:lnTo>
                    <a:pt x="13" y="92"/>
                  </a:lnTo>
                  <a:lnTo>
                    <a:pt x="13" y="92"/>
                  </a:lnTo>
                  <a:close/>
                </a:path>
              </a:pathLst>
            </a:custGeom>
            <a:solidFill>
              <a:srgbClr val="D1BD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3222" y="1404"/>
              <a:ext cx="80" cy="91"/>
            </a:xfrm>
            <a:custGeom>
              <a:avLst/>
              <a:gdLst/>
              <a:ahLst/>
              <a:cxnLst>
                <a:cxn ang="0">
                  <a:pos x="12" y="80"/>
                </a:cxn>
                <a:cxn ang="0">
                  <a:pos x="0" y="9"/>
                </a:cxn>
                <a:cxn ang="0">
                  <a:pos x="32" y="0"/>
                </a:cxn>
                <a:cxn ang="0">
                  <a:pos x="61" y="21"/>
                </a:cxn>
                <a:cxn ang="0">
                  <a:pos x="80" y="80"/>
                </a:cxn>
                <a:cxn ang="0">
                  <a:pos x="41" y="91"/>
                </a:cxn>
                <a:cxn ang="0">
                  <a:pos x="12" y="80"/>
                </a:cxn>
                <a:cxn ang="0">
                  <a:pos x="12" y="80"/>
                </a:cxn>
              </a:cxnLst>
              <a:rect l="0" t="0" r="r" b="b"/>
              <a:pathLst>
                <a:path w="80" h="91">
                  <a:moveTo>
                    <a:pt x="12" y="80"/>
                  </a:moveTo>
                  <a:lnTo>
                    <a:pt x="0" y="9"/>
                  </a:lnTo>
                  <a:lnTo>
                    <a:pt x="32" y="0"/>
                  </a:lnTo>
                  <a:lnTo>
                    <a:pt x="61" y="21"/>
                  </a:lnTo>
                  <a:lnTo>
                    <a:pt x="80" y="80"/>
                  </a:lnTo>
                  <a:lnTo>
                    <a:pt x="41" y="91"/>
                  </a:lnTo>
                  <a:lnTo>
                    <a:pt x="12" y="80"/>
                  </a:lnTo>
                  <a:lnTo>
                    <a:pt x="12" y="80"/>
                  </a:lnTo>
                  <a:close/>
                </a:path>
              </a:pathLst>
            </a:custGeom>
            <a:solidFill>
              <a:srgbClr val="D1BD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3375" y="866"/>
              <a:ext cx="913" cy="852"/>
            </a:xfrm>
            <a:custGeom>
              <a:avLst/>
              <a:gdLst/>
              <a:ahLst/>
              <a:cxnLst>
                <a:cxn ang="0">
                  <a:pos x="33" y="594"/>
                </a:cxn>
                <a:cxn ang="0">
                  <a:pos x="24" y="579"/>
                </a:cxn>
                <a:cxn ang="0">
                  <a:pos x="5" y="547"/>
                </a:cxn>
                <a:cxn ang="0">
                  <a:pos x="0" y="482"/>
                </a:cxn>
                <a:cxn ang="0">
                  <a:pos x="33" y="461"/>
                </a:cxn>
                <a:cxn ang="0">
                  <a:pos x="80" y="438"/>
                </a:cxn>
                <a:cxn ang="0">
                  <a:pos x="191" y="415"/>
                </a:cxn>
                <a:cxn ang="0">
                  <a:pos x="279" y="397"/>
                </a:cxn>
                <a:cxn ang="0">
                  <a:pos x="331" y="330"/>
                </a:cxn>
                <a:cxn ang="0">
                  <a:pos x="334" y="274"/>
                </a:cxn>
                <a:cxn ang="0">
                  <a:pos x="320" y="208"/>
                </a:cxn>
                <a:cxn ang="0">
                  <a:pos x="321" y="138"/>
                </a:cxn>
                <a:cxn ang="0">
                  <a:pos x="338" y="105"/>
                </a:cxn>
                <a:cxn ang="0">
                  <a:pos x="368" y="74"/>
                </a:cxn>
                <a:cxn ang="0">
                  <a:pos x="438" y="26"/>
                </a:cxn>
                <a:cxn ang="0">
                  <a:pos x="490" y="0"/>
                </a:cxn>
                <a:cxn ang="0">
                  <a:pos x="531" y="3"/>
                </a:cxn>
                <a:cxn ang="0">
                  <a:pos x="569" y="41"/>
                </a:cxn>
                <a:cxn ang="0">
                  <a:pos x="606" y="85"/>
                </a:cxn>
                <a:cxn ang="0">
                  <a:pos x="641" y="106"/>
                </a:cxn>
                <a:cxn ang="0">
                  <a:pos x="675" y="114"/>
                </a:cxn>
                <a:cxn ang="0">
                  <a:pos x="725" y="79"/>
                </a:cxn>
                <a:cxn ang="0">
                  <a:pos x="775" y="59"/>
                </a:cxn>
                <a:cxn ang="0">
                  <a:pos x="832" y="58"/>
                </a:cxn>
                <a:cxn ang="0">
                  <a:pos x="876" y="80"/>
                </a:cxn>
                <a:cxn ang="0">
                  <a:pos x="900" y="111"/>
                </a:cxn>
                <a:cxn ang="0">
                  <a:pos x="913" y="152"/>
                </a:cxn>
                <a:cxn ang="0">
                  <a:pos x="870" y="347"/>
                </a:cxn>
                <a:cxn ang="0">
                  <a:pos x="802" y="440"/>
                </a:cxn>
                <a:cxn ang="0">
                  <a:pos x="700" y="496"/>
                </a:cxn>
                <a:cxn ang="0">
                  <a:pos x="672" y="473"/>
                </a:cxn>
                <a:cxn ang="0">
                  <a:pos x="641" y="436"/>
                </a:cxn>
                <a:cxn ang="0">
                  <a:pos x="629" y="408"/>
                </a:cxn>
                <a:cxn ang="0">
                  <a:pos x="608" y="362"/>
                </a:cxn>
                <a:cxn ang="0">
                  <a:pos x="578" y="300"/>
                </a:cxn>
                <a:cxn ang="0">
                  <a:pos x="514" y="338"/>
                </a:cxn>
                <a:cxn ang="0">
                  <a:pos x="538" y="576"/>
                </a:cxn>
                <a:cxn ang="0">
                  <a:pos x="462" y="755"/>
                </a:cxn>
                <a:cxn ang="0">
                  <a:pos x="335" y="818"/>
                </a:cxn>
                <a:cxn ang="0">
                  <a:pos x="220" y="852"/>
                </a:cxn>
                <a:cxn ang="0">
                  <a:pos x="232" y="800"/>
                </a:cxn>
                <a:cxn ang="0">
                  <a:pos x="253" y="755"/>
                </a:cxn>
                <a:cxn ang="0">
                  <a:pos x="288" y="712"/>
                </a:cxn>
                <a:cxn ang="0">
                  <a:pos x="321" y="674"/>
                </a:cxn>
                <a:cxn ang="0">
                  <a:pos x="334" y="638"/>
                </a:cxn>
                <a:cxn ang="0">
                  <a:pos x="335" y="597"/>
                </a:cxn>
                <a:cxn ang="0">
                  <a:pos x="38" y="670"/>
                </a:cxn>
                <a:cxn ang="0">
                  <a:pos x="33" y="594"/>
                </a:cxn>
                <a:cxn ang="0">
                  <a:pos x="33" y="594"/>
                </a:cxn>
              </a:cxnLst>
              <a:rect l="0" t="0" r="r" b="b"/>
              <a:pathLst>
                <a:path w="913" h="852">
                  <a:moveTo>
                    <a:pt x="33" y="594"/>
                  </a:moveTo>
                  <a:lnTo>
                    <a:pt x="24" y="579"/>
                  </a:lnTo>
                  <a:lnTo>
                    <a:pt x="5" y="547"/>
                  </a:lnTo>
                  <a:lnTo>
                    <a:pt x="0" y="482"/>
                  </a:lnTo>
                  <a:lnTo>
                    <a:pt x="33" y="461"/>
                  </a:lnTo>
                  <a:lnTo>
                    <a:pt x="80" y="438"/>
                  </a:lnTo>
                  <a:lnTo>
                    <a:pt x="191" y="415"/>
                  </a:lnTo>
                  <a:lnTo>
                    <a:pt x="279" y="397"/>
                  </a:lnTo>
                  <a:lnTo>
                    <a:pt x="331" y="330"/>
                  </a:lnTo>
                  <a:lnTo>
                    <a:pt x="334" y="274"/>
                  </a:lnTo>
                  <a:lnTo>
                    <a:pt x="320" y="208"/>
                  </a:lnTo>
                  <a:lnTo>
                    <a:pt x="321" y="138"/>
                  </a:lnTo>
                  <a:lnTo>
                    <a:pt x="338" y="105"/>
                  </a:lnTo>
                  <a:lnTo>
                    <a:pt x="368" y="74"/>
                  </a:lnTo>
                  <a:lnTo>
                    <a:pt x="438" y="26"/>
                  </a:lnTo>
                  <a:lnTo>
                    <a:pt x="490" y="0"/>
                  </a:lnTo>
                  <a:lnTo>
                    <a:pt x="531" y="3"/>
                  </a:lnTo>
                  <a:lnTo>
                    <a:pt x="569" y="41"/>
                  </a:lnTo>
                  <a:lnTo>
                    <a:pt x="606" y="85"/>
                  </a:lnTo>
                  <a:lnTo>
                    <a:pt x="641" y="106"/>
                  </a:lnTo>
                  <a:lnTo>
                    <a:pt x="675" y="114"/>
                  </a:lnTo>
                  <a:lnTo>
                    <a:pt x="725" y="79"/>
                  </a:lnTo>
                  <a:lnTo>
                    <a:pt x="775" y="59"/>
                  </a:lnTo>
                  <a:lnTo>
                    <a:pt x="832" y="58"/>
                  </a:lnTo>
                  <a:lnTo>
                    <a:pt x="876" y="80"/>
                  </a:lnTo>
                  <a:lnTo>
                    <a:pt x="900" y="111"/>
                  </a:lnTo>
                  <a:lnTo>
                    <a:pt x="913" y="152"/>
                  </a:lnTo>
                  <a:lnTo>
                    <a:pt x="870" y="347"/>
                  </a:lnTo>
                  <a:lnTo>
                    <a:pt x="802" y="440"/>
                  </a:lnTo>
                  <a:lnTo>
                    <a:pt x="700" y="496"/>
                  </a:lnTo>
                  <a:lnTo>
                    <a:pt x="672" y="473"/>
                  </a:lnTo>
                  <a:lnTo>
                    <a:pt x="641" y="436"/>
                  </a:lnTo>
                  <a:lnTo>
                    <a:pt x="629" y="408"/>
                  </a:lnTo>
                  <a:lnTo>
                    <a:pt x="608" y="362"/>
                  </a:lnTo>
                  <a:lnTo>
                    <a:pt x="578" y="300"/>
                  </a:lnTo>
                  <a:lnTo>
                    <a:pt x="514" y="338"/>
                  </a:lnTo>
                  <a:lnTo>
                    <a:pt x="538" y="576"/>
                  </a:lnTo>
                  <a:lnTo>
                    <a:pt x="462" y="755"/>
                  </a:lnTo>
                  <a:lnTo>
                    <a:pt x="335" y="818"/>
                  </a:lnTo>
                  <a:lnTo>
                    <a:pt x="220" y="852"/>
                  </a:lnTo>
                  <a:lnTo>
                    <a:pt x="232" y="800"/>
                  </a:lnTo>
                  <a:lnTo>
                    <a:pt x="253" y="755"/>
                  </a:lnTo>
                  <a:lnTo>
                    <a:pt x="288" y="712"/>
                  </a:lnTo>
                  <a:lnTo>
                    <a:pt x="321" y="674"/>
                  </a:lnTo>
                  <a:lnTo>
                    <a:pt x="334" y="638"/>
                  </a:lnTo>
                  <a:lnTo>
                    <a:pt x="335" y="597"/>
                  </a:lnTo>
                  <a:lnTo>
                    <a:pt x="38" y="670"/>
                  </a:lnTo>
                  <a:lnTo>
                    <a:pt x="33" y="594"/>
                  </a:lnTo>
                  <a:lnTo>
                    <a:pt x="33" y="594"/>
                  </a:lnTo>
                  <a:close/>
                </a:path>
              </a:pathLst>
            </a:custGeom>
            <a:solidFill>
              <a:srgbClr val="D1BD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4385" y="1553"/>
              <a:ext cx="280" cy="645"/>
            </a:xfrm>
            <a:custGeom>
              <a:avLst/>
              <a:gdLst/>
              <a:ahLst/>
              <a:cxnLst>
                <a:cxn ang="0">
                  <a:pos x="89" y="416"/>
                </a:cxn>
                <a:cxn ang="0">
                  <a:pos x="69" y="380"/>
                </a:cxn>
                <a:cxn ang="0">
                  <a:pos x="31" y="294"/>
                </a:cxn>
                <a:cxn ang="0">
                  <a:pos x="0" y="189"/>
                </a:cxn>
                <a:cxn ang="0">
                  <a:pos x="4" y="98"/>
                </a:cxn>
                <a:cxn ang="0">
                  <a:pos x="36" y="37"/>
                </a:cxn>
                <a:cxn ang="0">
                  <a:pos x="68" y="3"/>
                </a:cxn>
                <a:cxn ang="0">
                  <a:pos x="122" y="0"/>
                </a:cxn>
                <a:cxn ang="0">
                  <a:pos x="169" y="60"/>
                </a:cxn>
                <a:cxn ang="0">
                  <a:pos x="191" y="101"/>
                </a:cxn>
                <a:cxn ang="0">
                  <a:pos x="268" y="221"/>
                </a:cxn>
                <a:cxn ang="0">
                  <a:pos x="273" y="365"/>
                </a:cxn>
                <a:cxn ang="0">
                  <a:pos x="280" y="459"/>
                </a:cxn>
                <a:cxn ang="0">
                  <a:pos x="251" y="645"/>
                </a:cxn>
                <a:cxn ang="0">
                  <a:pos x="174" y="638"/>
                </a:cxn>
                <a:cxn ang="0">
                  <a:pos x="156" y="604"/>
                </a:cxn>
                <a:cxn ang="0">
                  <a:pos x="136" y="553"/>
                </a:cxn>
                <a:cxn ang="0">
                  <a:pos x="128" y="521"/>
                </a:cxn>
                <a:cxn ang="0">
                  <a:pos x="113" y="475"/>
                </a:cxn>
                <a:cxn ang="0">
                  <a:pos x="89" y="416"/>
                </a:cxn>
                <a:cxn ang="0">
                  <a:pos x="89" y="416"/>
                </a:cxn>
              </a:cxnLst>
              <a:rect l="0" t="0" r="r" b="b"/>
              <a:pathLst>
                <a:path w="280" h="645">
                  <a:moveTo>
                    <a:pt x="89" y="416"/>
                  </a:moveTo>
                  <a:lnTo>
                    <a:pt x="69" y="380"/>
                  </a:lnTo>
                  <a:lnTo>
                    <a:pt x="31" y="294"/>
                  </a:lnTo>
                  <a:lnTo>
                    <a:pt x="0" y="189"/>
                  </a:lnTo>
                  <a:lnTo>
                    <a:pt x="4" y="98"/>
                  </a:lnTo>
                  <a:lnTo>
                    <a:pt x="36" y="37"/>
                  </a:lnTo>
                  <a:lnTo>
                    <a:pt x="68" y="3"/>
                  </a:lnTo>
                  <a:lnTo>
                    <a:pt x="122" y="0"/>
                  </a:lnTo>
                  <a:lnTo>
                    <a:pt x="169" y="60"/>
                  </a:lnTo>
                  <a:lnTo>
                    <a:pt x="191" y="101"/>
                  </a:lnTo>
                  <a:lnTo>
                    <a:pt x="268" y="221"/>
                  </a:lnTo>
                  <a:lnTo>
                    <a:pt x="273" y="365"/>
                  </a:lnTo>
                  <a:lnTo>
                    <a:pt x="280" y="459"/>
                  </a:lnTo>
                  <a:lnTo>
                    <a:pt x="251" y="645"/>
                  </a:lnTo>
                  <a:lnTo>
                    <a:pt x="174" y="638"/>
                  </a:lnTo>
                  <a:lnTo>
                    <a:pt x="156" y="604"/>
                  </a:lnTo>
                  <a:lnTo>
                    <a:pt x="136" y="553"/>
                  </a:lnTo>
                  <a:lnTo>
                    <a:pt x="128" y="521"/>
                  </a:lnTo>
                  <a:lnTo>
                    <a:pt x="113" y="475"/>
                  </a:lnTo>
                  <a:lnTo>
                    <a:pt x="89" y="416"/>
                  </a:lnTo>
                  <a:lnTo>
                    <a:pt x="89" y="416"/>
                  </a:lnTo>
                  <a:close/>
                </a:path>
              </a:pathLst>
            </a:custGeom>
            <a:solidFill>
              <a:srgbClr val="D1BD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4967" y="1427"/>
              <a:ext cx="561" cy="967"/>
            </a:xfrm>
            <a:custGeom>
              <a:avLst/>
              <a:gdLst/>
              <a:ahLst/>
              <a:cxnLst>
                <a:cxn ang="0">
                  <a:pos x="38" y="683"/>
                </a:cxn>
                <a:cxn ang="0">
                  <a:pos x="42" y="427"/>
                </a:cxn>
                <a:cxn ang="0">
                  <a:pos x="74" y="397"/>
                </a:cxn>
                <a:cxn ang="0">
                  <a:pos x="110" y="382"/>
                </a:cxn>
                <a:cxn ang="0">
                  <a:pos x="203" y="312"/>
                </a:cxn>
                <a:cxn ang="0">
                  <a:pos x="236" y="242"/>
                </a:cxn>
                <a:cxn ang="0">
                  <a:pos x="239" y="171"/>
                </a:cxn>
                <a:cxn ang="0">
                  <a:pos x="241" y="103"/>
                </a:cxn>
                <a:cxn ang="0">
                  <a:pos x="247" y="73"/>
                </a:cxn>
                <a:cxn ang="0">
                  <a:pos x="264" y="45"/>
                </a:cxn>
                <a:cxn ang="0">
                  <a:pos x="289" y="23"/>
                </a:cxn>
                <a:cxn ang="0">
                  <a:pos x="321" y="9"/>
                </a:cxn>
                <a:cxn ang="0">
                  <a:pos x="400" y="0"/>
                </a:cxn>
                <a:cxn ang="0">
                  <a:pos x="476" y="21"/>
                </a:cxn>
                <a:cxn ang="0">
                  <a:pos x="526" y="71"/>
                </a:cxn>
                <a:cxn ang="0">
                  <a:pos x="561" y="203"/>
                </a:cxn>
                <a:cxn ang="0">
                  <a:pos x="550" y="265"/>
                </a:cxn>
                <a:cxn ang="0">
                  <a:pos x="536" y="292"/>
                </a:cxn>
                <a:cxn ang="0">
                  <a:pos x="518" y="317"/>
                </a:cxn>
                <a:cxn ang="0">
                  <a:pos x="474" y="376"/>
                </a:cxn>
                <a:cxn ang="0">
                  <a:pos x="453" y="412"/>
                </a:cxn>
                <a:cxn ang="0">
                  <a:pos x="432" y="450"/>
                </a:cxn>
                <a:cxn ang="0">
                  <a:pos x="409" y="485"/>
                </a:cxn>
                <a:cxn ang="0">
                  <a:pos x="385" y="517"/>
                </a:cxn>
                <a:cxn ang="0">
                  <a:pos x="358" y="542"/>
                </a:cxn>
                <a:cxn ang="0">
                  <a:pos x="327" y="559"/>
                </a:cxn>
                <a:cxn ang="0">
                  <a:pos x="274" y="597"/>
                </a:cxn>
                <a:cxn ang="0">
                  <a:pos x="239" y="651"/>
                </a:cxn>
                <a:cxn ang="0">
                  <a:pos x="217" y="721"/>
                </a:cxn>
                <a:cxn ang="0">
                  <a:pos x="132" y="891"/>
                </a:cxn>
                <a:cxn ang="0">
                  <a:pos x="33" y="967"/>
                </a:cxn>
                <a:cxn ang="0">
                  <a:pos x="0" y="877"/>
                </a:cxn>
                <a:cxn ang="0">
                  <a:pos x="21" y="752"/>
                </a:cxn>
                <a:cxn ang="0">
                  <a:pos x="38" y="683"/>
                </a:cxn>
                <a:cxn ang="0">
                  <a:pos x="38" y="683"/>
                </a:cxn>
              </a:cxnLst>
              <a:rect l="0" t="0" r="r" b="b"/>
              <a:pathLst>
                <a:path w="561" h="967">
                  <a:moveTo>
                    <a:pt x="38" y="683"/>
                  </a:moveTo>
                  <a:lnTo>
                    <a:pt x="42" y="427"/>
                  </a:lnTo>
                  <a:lnTo>
                    <a:pt x="74" y="397"/>
                  </a:lnTo>
                  <a:lnTo>
                    <a:pt x="110" y="382"/>
                  </a:lnTo>
                  <a:lnTo>
                    <a:pt x="203" y="312"/>
                  </a:lnTo>
                  <a:lnTo>
                    <a:pt x="236" y="242"/>
                  </a:lnTo>
                  <a:lnTo>
                    <a:pt x="239" y="171"/>
                  </a:lnTo>
                  <a:lnTo>
                    <a:pt x="241" y="103"/>
                  </a:lnTo>
                  <a:lnTo>
                    <a:pt x="247" y="73"/>
                  </a:lnTo>
                  <a:lnTo>
                    <a:pt x="264" y="45"/>
                  </a:lnTo>
                  <a:lnTo>
                    <a:pt x="289" y="23"/>
                  </a:lnTo>
                  <a:lnTo>
                    <a:pt x="321" y="9"/>
                  </a:lnTo>
                  <a:lnTo>
                    <a:pt x="400" y="0"/>
                  </a:lnTo>
                  <a:lnTo>
                    <a:pt x="476" y="21"/>
                  </a:lnTo>
                  <a:lnTo>
                    <a:pt x="526" y="71"/>
                  </a:lnTo>
                  <a:lnTo>
                    <a:pt x="561" y="203"/>
                  </a:lnTo>
                  <a:lnTo>
                    <a:pt x="550" y="265"/>
                  </a:lnTo>
                  <a:lnTo>
                    <a:pt x="536" y="292"/>
                  </a:lnTo>
                  <a:lnTo>
                    <a:pt x="518" y="317"/>
                  </a:lnTo>
                  <a:lnTo>
                    <a:pt x="474" y="376"/>
                  </a:lnTo>
                  <a:lnTo>
                    <a:pt x="453" y="412"/>
                  </a:lnTo>
                  <a:lnTo>
                    <a:pt x="432" y="450"/>
                  </a:lnTo>
                  <a:lnTo>
                    <a:pt x="409" y="485"/>
                  </a:lnTo>
                  <a:lnTo>
                    <a:pt x="385" y="517"/>
                  </a:lnTo>
                  <a:lnTo>
                    <a:pt x="358" y="542"/>
                  </a:lnTo>
                  <a:lnTo>
                    <a:pt x="327" y="559"/>
                  </a:lnTo>
                  <a:lnTo>
                    <a:pt x="274" y="597"/>
                  </a:lnTo>
                  <a:lnTo>
                    <a:pt x="239" y="651"/>
                  </a:lnTo>
                  <a:lnTo>
                    <a:pt x="217" y="721"/>
                  </a:lnTo>
                  <a:lnTo>
                    <a:pt x="132" y="891"/>
                  </a:lnTo>
                  <a:lnTo>
                    <a:pt x="33" y="967"/>
                  </a:lnTo>
                  <a:lnTo>
                    <a:pt x="0" y="877"/>
                  </a:lnTo>
                  <a:lnTo>
                    <a:pt x="21" y="752"/>
                  </a:lnTo>
                  <a:lnTo>
                    <a:pt x="38" y="683"/>
                  </a:lnTo>
                  <a:lnTo>
                    <a:pt x="38" y="683"/>
                  </a:lnTo>
                  <a:close/>
                </a:path>
              </a:pathLst>
            </a:custGeom>
            <a:solidFill>
              <a:srgbClr val="D1BD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0"/>
            <p:cNvSpPr>
              <a:spLocks/>
            </p:cNvSpPr>
            <p:nvPr/>
          </p:nvSpPr>
          <p:spPr bwMode="auto">
            <a:xfrm>
              <a:off x="2453" y="872"/>
              <a:ext cx="226" cy="211"/>
            </a:xfrm>
            <a:custGeom>
              <a:avLst/>
              <a:gdLst/>
              <a:ahLst/>
              <a:cxnLst>
                <a:cxn ang="0">
                  <a:pos x="64" y="211"/>
                </a:cxn>
                <a:cxn ang="0">
                  <a:pos x="6" y="161"/>
                </a:cxn>
                <a:cxn ang="0">
                  <a:pos x="0" y="112"/>
                </a:cxn>
                <a:cxn ang="0">
                  <a:pos x="35" y="133"/>
                </a:cxn>
                <a:cxn ang="0">
                  <a:pos x="59" y="150"/>
                </a:cxn>
                <a:cxn ang="0">
                  <a:pos x="94" y="144"/>
                </a:cxn>
                <a:cxn ang="0">
                  <a:pos x="138" y="108"/>
                </a:cxn>
                <a:cxn ang="0">
                  <a:pos x="143" y="50"/>
                </a:cxn>
                <a:cxn ang="0">
                  <a:pos x="155" y="15"/>
                </a:cxn>
                <a:cxn ang="0">
                  <a:pos x="179" y="0"/>
                </a:cxn>
                <a:cxn ang="0">
                  <a:pos x="225" y="26"/>
                </a:cxn>
                <a:cxn ang="0">
                  <a:pos x="226" y="112"/>
                </a:cxn>
                <a:cxn ang="0">
                  <a:pos x="208" y="155"/>
                </a:cxn>
                <a:cxn ang="0">
                  <a:pos x="173" y="183"/>
                </a:cxn>
                <a:cxn ang="0">
                  <a:pos x="64" y="211"/>
                </a:cxn>
                <a:cxn ang="0">
                  <a:pos x="64" y="211"/>
                </a:cxn>
              </a:cxnLst>
              <a:rect l="0" t="0" r="r" b="b"/>
              <a:pathLst>
                <a:path w="226" h="211">
                  <a:moveTo>
                    <a:pt x="64" y="211"/>
                  </a:moveTo>
                  <a:lnTo>
                    <a:pt x="6" y="161"/>
                  </a:lnTo>
                  <a:lnTo>
                    <a:pt x="0" y="112"/>
                  </a:lnTo>
                  <a:lnTo>
                    <a:pt x="35" y="133"/>
                  </a:lnTo>
                  <a:lnTo>
                    <a:pt x="59" y="150"/>
                  </a:lnTo>
                  <a:lnTo>
                    <a:pt x="94" y="144"/>
                  </a:lnTo>
                  <a:lnTo>
                    <a:pt x="138" y="108"/>
                  </a:lnTo>
                  <a:lnTo>
                    <a:pt x="143" y="50"/>
                  </a:lnTo>
                  <a:lnTo>
                    <a:pt x="155" y="15"/>
                  </a:lnTo>
                  <a:lnTo>
                    <a:pt x="179" y="0"/>
                  </a:lnTo>
                  <a:lnTo>
                    <a:pt x="225" y="26"/>
                  </a:lnTo>
                  <a:lnTo>
                    <a:pt x="226" y="112"/>
                  </a:lnTo>
                  <a:lnTo>
                    <a:pt x="208" y="155"/>
                  </a:lnTo>
                  <a:lnTo>
                    <a:pt x="173" y="183"/>
                  </a:lnTo>
                  <a:lnTo>
                    <a:pt x="64" y="211"/>
                  </a:lnTo>
                  <a:lnTo>
                    <a:pt x="64" y="2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1"/>
            <p:cNvSpPr>
              <a:spLocks/>
            </p:cNvSpPr>
            <p:nvPr/>
          </p:nvSpPr>
          <p:spPr bwMode="auto">
            <a:xfrm>
              <a:off x="2519" y="536"/>
              <a:ext cx="1614" cy="982"/>
            </a:xfrm>
            <a:custGeom>
              <a:avLst/>
              <a:gdLst/>
              <a:ahLst/>
              <a:cxnLst>
                <a:cxn ang="0">
                  <a:pos x="216" y="466"/>
                </a:cxn>
                <a:cxn ang="0">
                  <a:pos x="227" y="556"/>
                </a:cxn>
                <a:cxn ang="0">
                  <a:pos x="162" y="685"/>
                </a:cxn>
                <a:cxn ang="0">
                  <a:pos x="101" y="845"/>
                </a:cxn>
                <a:cxn ang="0">
                  <a:pos x="197" y="918"/>
                </a:cxn>
                <a:cxn ang="0">
                  <a:pos x="544" y="812"/>
                </a:cxn>
                <a:cxn ang="0">
                  <a:pos x="674" y="718"/>
                </a:cxn>
                <a:cxn ang="0">
                  <a:pos x="745" y="644"/>
                </a:cxn>
                <a:cxn ang="0">
                  <a:pos x="815" y="554"/>
                </a:cxn>
                <a:cxn ang="0">
                  <a:pos x="876" y="409"/>
                </a:cxn>
                <a:cxn ang="0">
                  <a:pos x="938" y="278"/>
                </a:cxn>
                <a:cxn ang="0">
                  <a:pos x="1008" y="177"/>
                </a:cxn>
                <a:cxn ang="0">
                  <a:pos x="1089" y="86"/>
                </a:cxn>
                <a:cxn ang="0">
                  <a:pos x="1177" y="19"/>
                </a:cxn>
                <a:cxn ang="0">
                  <a:pos x="1343" y="1"/>
                </a:cxn>
                <a:cxn ang="0">
                  <a:pos x="1432" y="10"/>
                </a:cxn>
                <a:cxn ang="0">
                  <a:pos x="1572" y="47"/>
                </a:cxn>
                <a:cxn ang="0">
                  <a:pos x="1614" y="177"/>
                </a:cxn>
                <a:cxn ang="0">
                  <a:pos x="1547" y="154"/>
                </a:cxn>
                <a:cxn ang="0">
                  <a:pos x="1499" y="101"/>
                </a:cxn>
                <a:cxn ang="0">
                  <a:pos x="1365" y="109"/>
                </a:cxn>
                <a:cxn ang="0">
                  <a:pos x="1282" y="74"/>
                </a:cxn>
                <a:cxn ang="0">
                  <a:pos x="1183" y="66"/>
                </a:cxn>
                <a:cxn ang="0">
                  <a:pos x="1091" y="145"/>
                </a:cxn>
                <a:cxn ang="0">
                  <a:pos x="1026" y="219"/>
                </a:cxn>
                <a:cxn ang="0">
                  <a:pos x="962" y="315"/>
                </a:cxn>
                <a:cxn ang="0">
                  <a:pos x="897" y="474"/>
                </a:cxn>
                <a:cxn ang="0">
                  <a:pos x="842" y="562"/>
                </a:cxn>
                <a:cxn ang="0">
                  <a:pos x="774" y="665"/>
                </a:cxn>
                <a:cxn ang="0">
                  <a:pos x="700" y="759"/>
                </a:cxn>
                <a:cxn ang="0">
                  <a:pos x="613" y="841"/>
                </a:cxn>
                <a:cxn ang="0">
                  <a:pos x="507" y="904"/>
                </a:cxn>
                <a:cxn ang="0">
                  <a:pos x="251" y="979"/>
                </a:cxn>
                <a:cxn ang="0">
                  <a:pos x="48" y="956"/>
                </a:cxn>
                <a:cxn ang="0">
                  <a:pos x="0" y="848"/>
                </a:cxn>
                <a:cxn ang="0">
                  <a:pos x="44" y="766"/>
                </a:cxn>
                <a:cxn ang="0">
                  <a:pos x="107" y="697"/>
                </a:cxn>
                <a:cxn ang="0">
                  <a:pos x="183" y="544"/>
                </a:cxn>
                <a:cxn ang="0">
                  <a:pos x="162" y="495"/>
                </a:cxn>
                <a:cxn ang="0">
                  <a:pos x="188" y="453"/>
                </a:cxn>
              </a:cxnLst>
              <a:rect l="0" t="0" r="r" b="b"/>
              <a:pathLst>
                <a:path w="1614" h="982">
                  <a:moveTo>
                    <a:pt x="188" y="453"/>
                  </a:moveTo>
                  <a:lnTo>
                    <a:pt x="216" y="466"/>
                  </a:lnTo>
                  <a:lnTo>
                    <a:pt x="230" y="504"/>
                  </a:lnTo>
                  <a:lnTo>
                    <a:pt x="227" y="556"/>
                  </a:lnTo>
                  <a:lnTo>
                    <a:pt x="203" y="613"/>
                  </a:lnTo>
                  <a:lnTo>
                    <a:pt x="162" y="685"/>
                  </a:lnTo>
                  <a:lnTo>
                    <a:pt x="124" y="768"/>
                  </a:lnTo>
                  <a:lnTo>
                    <a:pt x="101" y="845"/>
                  </a:lnTo>
                  <a:lnTo>
                    <a:pt x="112" y="901"/>
                  </a:lnTo>
                  <a:lnTo>
                    <a:pt x="197" y="918"/>
                  </a:lnTo>
                  <a:lnTo>
                    <a:pt x="356" y="889"/>
                  </a:lnTo>
                  <a:lnTo>
                    <a:pt x="544" y="812"/>
                  </a:lnTo>
                  <a:lnTo>
                    <a:pt x="633" y="753"/>
                  </a:lnTo>
                  <a:lnTo>
                    <a:pt x="674" y="718"/>
                  </a:lnTo>
                  <a:lnTo>
                    <a:pt x="714" y="680"/>
                  </a:lnTo>
                  <a:lnTo>
                    <a:pt x="745" y="644"/>
                  </a:lnTo>
                  <a:lnTo>
                    <a:pt x="774" y="610"/>
                  </a:lnTo>
                  <a:lnTo>
                    <a:pt x="815" y="554"/>
                  </a:lnTo>
                  <a:lnTo>
                    <a:pt x="858" y="474"/>
                  </a:lnTo>
                  <a:lnTo>
                    <a:pt x="876" y="409"/>
                  </a:lnTo>
                  <a:lnTo>
                    <a:pt x="909" y="328"/>
                  </a:lnTo>
                  <a:lnTo>
                    <a:pt x="938" y="278"/>
                  </a:lnTo>
                  <a:lnTo>
                    <a:pt x="971" y="227"/>
                  </a:lnTo>
                  <a:lnTo>
                    <a:pt x="1008" y="177"/>
                  </a:lnTo>
                  <a:lnTo>
                    <a:pt x="1049" y="128"/>
                  </a:lnTo>
                  <a:lnTo>
                    <a:pt x="1089" y="86"/>
                  </a:lnTo>
                  <a:lnTo>
                    <a:pt x="1133" y="48"/>
                  </a:lnTo>
                  <a:lnTo>
                    <a:pt x="1177" y="19"/>
                  </a:lnTo>
                  <a:lnTo>
                    <a:pt x="1223" y="0"/>
                  </a:lnTo>
                  <a:lnTo>
                    <a:pt x="1343" y="1"/>
                  </a:lnTo>
                  <a:lnTo>
                    <a:pt x="1373" y="28"/>
                  </a:lnTo>
                  <a:lnTo>
                    <a:pt x="1432" y="10"/>
                  </a:lnTo>
                  <a:lnTo>
                    <a:pt x="1531" y="12"/>
                  </a:lnTo>
                  <a:lnTo>
                    <a:pt x="1572" y="47"/>
                  </a:lnTo>
                  <a:lnTo>
                    <a:pt x="1602" y="100"/>
                  </a:lnTo>
                  <a:lnTo>
                    <a:pt x="1614" y="177"/>
                  </a:lnTo>
                  <a:lnTo>
                    <a:pt x="1582" y="183"/>
                  </a:lnTo>
                  <a:lnTo>
                    <a:pt x="1547" y="154"/>
                  </a:lnTo>
                  <a:lnTo>
                    <a:pt x="1525" y="127"/>
                  </a:lnTo>
                  <a:lnTo>
                    <a:pt x="1499" y="101"/>
                  </a:lnTo>
                  <a:lnTo>
                    <a:pt x="1437" y="83"/>
                  </a:lnTo>
                  <a:lnTo>
                    <a:pt x="1365" y="109"/>
                  </a:lnTo>
                  <a:lnTo>
                    <a:pt x="1306" y="98"/>
                  </a:lnTo>
                  <a:lnTo>
                    <a:pt x="1282" y="74"/>
                  </a:lnTo>
                  <a:lnTo>
                    <a:pt x="1256" y="56"/>
                  </a:lnTo>
                  <a:lnTo>
                    <a:pt x="1183" y="66"/>
                  </a:lnTo>
                  <a:lnTo>
                    <a:pt x="1126" y="112"/>
                  </a:lnTo>
                  <a:lnTo>
                    <a:pt x="1091" y="145"/>
                  </a:lnTo>
                  <a:lnTo>
                    <a:pt x="1058" y="181"/>
                  </a:lnTo>
                  <a:lnTo>
                    <a:pt x="1026" y="219"/>
                  </a:lnTo>
                  <a:lnTo>
                    <a:pt x="997" y="256"/>
                  </a:lnTo>
                  <a:lnTo>
                    <a:pt x="962" y="315"/>
                  </a:lnTo>
                  <a:lnTo>
                    <a:pt x="927" y="409"/>
                  </a:lnTo>
                  <a:lnTo>
                    <a:pt x="897" y="474"/>
                  </a:lnTo>
                  <a:lnTo>
                    <a:pt x="874" y="515"/>
                  </a:lnTo>
                  <a:lnTo>
                    <a:pt x="842" y="562"/>
                  </a:lnTo>
                  <a:lnTo>
                    <a:pt x="809" y="613"/>
                  </a:lnTo>
                  <a:lnTo>
                    <a:pt x="774" y="665"/>
                  </a:lnTo>
                  <a:lnTo>
                    <a:pt x="739" y="713"/>
                  </a:lnTo>
                  <a:lnTo>
                    <a:pt x="700" y="759"/>
                  </a:lnTo>
                  <a:lnTo>
                    <a:pt x="659" y="801"/>
                  </a:lnTo>
                  <a:lnTo>
                    <a:pt x="613" y="841"/>
                  </a:lnTo>
                  <a:lnTo>
                    <a:pt x="563" y="876"/>
                  </a:lnTo>
                  <a:lnTo>
                    <a:pt x="507" y="904"/>
                  </a:lnTo>
                  <a:lnTo>
                    <a:pt x="382" y="950"/>
                  </a:lnTo>
                  <a:lnTo>
                    <a:pt x="251" y="979"/>
                  </a:lnTo>
                  <a:lnTo>
                    <a:pt x="134" y="982"/>
                  </a:lnTo>
                  <a:lnTo>
                    <a:pt x="48" y="956"/>
                  </a:lnTo>
                  <a:lnTo>
                    <a:pt x="3" y="904"/>
                  </a:lnTo>
                  <a:lnTo>
                    <a:pt x="0" y="848"/>
                  </a:lnTo>
                  <a:lnTo>
                    <a:pt x="25" y="791"/>
                  </a:lnTo>
                  <a:lnTo>
                    <a:pt x="44" y="766"/>
                  </a:lnTo>
                  <a:lnTo>
                    <a:pt x="65" y="744"/>
                  </a:lnTo>
                  <a:lnTo>
                    <a:pt x="107" y="697"/>
                  </a:lnTo>
                  <a:lnTo>
                    <a:pt x="147" y="644"/>
                  </a:lnTo>
                  <a:lnTo>
                    <a:pt x="183" y="544"/>
                  </a:lnTo>
                  <a:lnTo>
                    <a:pt x="175" y="512"/>
                  </a:lnTo>
                  <a:lnTo>
                    <a:pt x="162" y="495"/>
                  </a:lnTo>
                  <a:lnTo>
                    <a:pt x="159" y="475"/>
                  </a:lnTo>
                  <a:lnTo>
                    <a:pt x="188" y="453"/>
                  </a:lnTo>
                  <a:lnTo>
                    <a:pt x="188" y="4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2"/>
            <p:cNvSpPr>
              <a:spLocks/>
            </p:cNvSpPr>
            <p:nvPr/>
          </p:nvSpPr>
          <p:spPr bwMode="auto">
            <a:xfrm>
              <a:off x="2435" y="1048"/>
              <a:ext cx="181" cy="109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57"/>
                </a:cxn>
                <a:cxn ang="0">
                  <a:pos x="14" y="91"/>
                </a:cxn>
                <a:cxn ang="0">
                  <a:pos x="46" y="109"/>
                </a:cxn>
                <a:cxn ang="0">
                  <a:pos x="181" y="82"/>
                </a:cxn>
                <a:cxn ang="0">
                  <a:pos x="174" y="62"/>
                </a:cxn>
                <a:cxn ang="0">
                  <a:pos x="149" y="62"/>
                </a:cxn>
                <a:cxn ang="0">
                  <a:pos x="105" y="68"/>
                </a:cxn>
                <a:cxn ang="0">
                  <a:pos x="58" y="54"/>
                </a:cxn>
                <a:cxn ang="0">
                  <a:pos x="23" y="17"/>
                </a:cxn>
                <a:cxn ang="0">
                  <a:pos x="2" y="0"/>
                </a:cxn>
                <a:cxn ang="0">
                  <a:pos x="2" y="0"/>
                </a:cxn>
              </a:cxnLst>
              <a:rect l="0" t="0" r="r" b="b"/>
              <a:pathLst>
                <a:path w="181" h="109">
                  <a:moveTo>
                    <a:pt x="2" y="0"/>
                  </a:moveTo>
                  <a:lnTo>
                    <a:pt x="0" y="57"/>
                  </a:lnTo>
                  <a:lnTo>
                    <a:pt x="14" y="91"/>
                  </a:lnTo>
                  <a:lnTo>
                    <a:pt x="46" y="109"/>
                  </a:lnTo>
                  <a:lnTo>
                    <a:pt x="181" y="82"/>
                  </a:lnTo>
                  <a:lnTo>
                    <a:pt x="174" y="62"/>
                  </a:lnTo>
                  <a:lnTo>
                    <a:pt x="149" y="62"/>
                  </a:lnTo>
                  <a:lnTo>
                    <a:pt x="105" y="68"/>
                  </a:lnTo>
                  <a:lnTo>
                    <a:pt x="58" y="54"/>
                  </a:lnTo>
                  <a:lnTo>
                    <a:pt x="23" y="17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3"/>
            <p:cNvSpPr>
              <a:spLocks/>
            </p:cNvSpPr>
            <p:nvPr/>
          </p:nvSpPr>
          <p:spPr bwMode="auto">
            <a:xfrm>
              <a:off x="2308" y="1221"/>
              <a:ext cx="1211" cy="516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138" y="35"/>
                </a:cxn>
                <a:cxn ang="0">
                  <a:pos x="74" y="91"/>
                </a:cxn>
                <a:cxn ang="0">
                  <a:pos x="18" y="168"/>
                </a:cxn>
                <a:cxn ang="0">
                  <a:pos x="0" y="269"/>
                </a:cxn>
                <a:cxn ang="0">
                  <a:pos x="13" y="326"/>
                </a:cxn>
                <a:cxn ang="0">
                  <a:pos x="29" y="353"/>
                </a:cxn>
                <a:cxn ang="0">
                  <a:pos x="47" y="377"/>
                </a:cxn>
                <a:cxn ang="0">
                  <a:pos x="95" y="424"/>
                </a:cxn>
                <a:cxn ang="0">
                  <a:pos x="159" y="463"/>
                </a:cxn>
                <a:cxn ang="0">
                  <a:pos x="235" y="494"/>
                </a:cxn>
                <a:cxn ang="0">
                  <a:pos x="323" y="513"/>
                </a:cxn>
                <a:cxn ang="0">
                  <a:pos x="524" y="516"/>
                </a:cxn>
                <a:cxn ang="0">
                  <a:pos x="868" y="465"/>
                </a:cxn>
                <a:cxn ang="0">
                  <a:pos x="1066" y="409"/>
                </a:cxn>
                <a:cxn ang="0">
                  <a:pos x="1134" y="368"/>
                </a:cxn>
                <a:cxn ang="0">
                  <a:pos x="1188" y="322"/>
                </a:cxn>
                <a:cxn ang="0">
                  <a:pos x="1211" y="283"/>
                </a:cxn>
                <a:cxn ang="0">
                  <a:pos x="1185" y="263"/>
                </a:cxn>
                <a:cxn ang="0">
                  <a:pos x="999" y="316"/>
                </a:cxn>
                <a:cxn ang="0">
                  <a:pos x="876" y="369"/>
                </a:cxn>
                <a:cxn ang="0">
                  <a:pos x="752" y="423"/>
                </a:cxn>
                <a:cxn ang="0">
                  <a:pos x="611" y="457"/>
                </a:cxn>
                <a:cxn ang="0">
                  <a:pos x="446" y="468"/>
                </a:cxn>
                <a:cxn ang="0">
                  <a:pos x="291" y="450"/>
                </a:cxn>
                <a:cxn ang="0">
                  <a:pos x="180" y="398"/>
                </a:cxn>
                <a:cxn ang="0">
                  <a:pos x="110" y="324"/>
                </a:cxn>
                <a:cxn ang="0">
                  <a:pos x="80" y="262"/>
                </a:cxn>
                <a:cxn ang="0">
                  <a:pos x="82" y="203"/>
                </a:cxn>
                <a:cxn ang="0">
                  <a:pos x="109" y="142"/>
                </a:cxn>
                <a:cxn ang="0">
                  <a:pos x="142" y="89"/>
                </a:cxn>
                <a:cxn ang="0">
                  <a:pos x="167" y="60"/>
                </a:cxn>
                <a:cxn ang="0">
                  <a:pos x="192" y="31"/>
                </a:cxn>
                <a:cxn ang="0">
                  <a:pos x="189" y="7"/>
                </a:cxn>
                <a:cxn ang="0">
                  <a:pos x="180" y="0"/>
                </a:cxn>
                <a:cxn ang="0">
                  <a:pos x="180" y="0"/>
                </a:cxn>
              </a:cxnLst>
              <a:rect l="0" t="0" r="r" b="b"/>
              <a:pathLst>
                <a:path w="1211" h="516">
                  <a:moveTo>
                    <a:pt x="180" y="0"/>
                  </a:moveTo>
                  <a:lnTo>
                    <a:pt x="138" y="35"/>
                  </a:lnTo>
                  <a:lnTo>
                    <a:pt x="74" y="91"/>
                  </a:lnTo>
                  <a:lnTo>
                    <a:pt x="18" y="168"/>
                  </a:lnTo>
                  <a:lnTo>
                    <a:pt x="0" y="269"/>
                  </a:lnTo>
                  <a:lnTo>
                    <a:pt x="13" y="326"/>
                  </a:lnTo>
                  <a:lnTo>
                    <a:pt x="29" y="353"/>
                  </a:lnTo>
                  <a:lnTo>
                    <a:pt x="47" y="377"/>
                  </a:lnTo>
                  <a:lnTo>
                    <a:pt x="95" y="424"/>
                  </a:lnTo>
                  <a:lnTo>
                    <a:pt x="159" y="463"/>
                  </a:lnTo>
                  <a:lnTo>
                    <a:pt x="235" y="494"/>
                  </a:lnTo>
                  <a:lnTo>
                    <a:pt x="323" y="513"/>
                  </a:lnTo>
                  <a:lnTo>
                    <a:pt x="524" y="516"/>
                  </a:lnTo>
                  <a:lnTo>
                    <a:pt x="868" y="465"/>
                  </a:lnTo>
                  <a:lnTo>
                    <a:pt x="1066" y="409"/>
                  </a:lnTo>
                  <a:lnTo>
                    <a:pt x="1134" y="368"/>
                  </a:lnTo>
                  <a:lnTo>
                    <a:pt x="1188" y="322"/>
                  </a:lnTo>
                  <a:lnTo>
                    <a:pt x="1211" y="283"/>
                  </a:lnTo>
                  <a:lnTo>
                    <a:pt x="1185" y="263"/>
                  </a:lnTo>
                  <a:lnTo>
                    <a:pt x="999" y="316"/>
                  </a:lnTo>
                  <a:lnTo>
                    <a:pt x="876" y="369"/>
                  </a:lnTo>
                  <a:lnTo>
                    <a:pt x="752" y="423"/>
                  </a:lnTo>
                  <a:lnTo>
                    <a:pt x="611" y="457"/>
                  </a:lnTo>
                  <a:lnTo>
                    <a:pt x="446" y="468"/>
                  </a:lnTo>
                  <a:lnTo>
                    <a:pt x="291" y="450"/>
                  </a:lnTo>
                  <a:lnTo>
                    <a:pt x="180" y="398"/>
                  </a:lnTo>
                  <a:lnTo>
                    <a:pt x="110" y="324"/>
                  </a:lnTo>
                  <a:lnTo>
                    <a:pt x="80" y="262"/>
                  </a:lnTo>
                  <a:lnTo>
                    <a:pt x="82" y="203"/>
                  </a:lnTo>
                  <a:lnTo>
                    <a:pt x="109" y="142"/>
                  </a:lnTo>
                  <a:lnTo>
                    <a:pt x="142" y="89"/>
                  </a:lnTo>
                  <a:lnTo>
                    <a:pt x="167" y="60"/>
                  </a:lnTo>
                  <a:lnTo>
                    <a:pt x="192" y="31"/>
                  </a:lnTo>
                  <a:lnTo>
                    <a:pt x="189" y="7"/>
                  </a:lnTo>
                  <a:lnTo>
                    <a:pt x="180" y="0"/>
                  </a:lnTo>
                  <a:lnTo>
                    <a:pt x="18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4"/>
            <p:cNvSpPr>
              <a:spLocks/>
            </p:cNvSpPr>
            <p:nvPr/>
          </p:nvSpPr>
          <p:spPr bwMode="auto">
            <a:xfrm>
              <a:off x="3390" y="1531"/>
              <a:ext cx="222" cy="269"/>
            </a:xfrm>
            <a:custGeom>
              <a:avLst/>
              <a:gdLst/>
              <a:ahLst/>
              <a:cxnLst>
                <a:cxn ang="0">
                  <a:pos x="121" y="23"/>
                </a:cxn>
                <a:cxn ang="0">
                  <a:pos x="81" y="67"/>
                </a:cxn>
                <a:cxn ang="0">
                  <a:pos x="43" y="128"/>
                </a:cxn>
                <a:cxn ang="0">
                  <a:pos x="0" y="220"/>
                </a:cxn>
                <a:cxn ang="0">
                  <a:pos x="11" y="269"/>
                </a:cxn>
                <a:cxn ang="0">
                  <a:pos x="43" y="269"/>
                </a:cxn>
                <a:cxn ang="0">
                  <a:pos x="55" y="203"/>
                </a:cxn>
                <a:cxn ang="0">
                  <a:pos x="73" y="163"/>
                </a:cxn>
                <a:cxn ang="0">
                  <a:pos x="93" y="138"/>
                </a:cxn>
                <a:cxn ang="0">
                  <a:pos x="123" y="111"/>
                </a:cxn>
                <a:cxn ang="0">
                  <a:pos x="181" y="62"/>
                </a:cxn>
                <a:cxn ang="0">
                  <a:pos x="214" y="32"/>
                </a:cxn>
                <a:cxn ang="0">
                  <a:pos x="222" y="0"/>
                </a:cxn>
                <a:cxn ang="0">
                  <a:pos x="121" y="23"/>
                </a:cxn>
                <a:cxn ang="0">
                  <a:pos x="121" y="23"/>
                </a:cxn>
              </a:cxnLst>
              <a:rect l="0" t="0" r="r" b="b"/>
              <a:pathLst>
                <a:path w="222" h="269">
                  <a:moveTo>
                    <a:pt x="121" y="23"/>
                  </a:moveTo>
                  <a:lnTo>
                    <a:pt x="81" y="67"/>
                  </a:lnTo>
                  <a:lnTo>
                    <a:pt x="43" y="128"/>
                  </a:lnTo>
                  <a:lnTo>
                    <a:pt x="0" y="220"/>
                  </a:lnTo>
                  <a:lnTo>
                    <a:pt x="11" y="269"/>
                  </a:lnTo>
                  <a:lnTo>
                    <a:pt x="43" y="269"/>
                  </a:lnTo>
                  <a:lnTo>
                    <a:pt x="55" y="203"/>
                  </a:lnTo>
                  <a:lnTo>
                    <a:pt x="73" y="163"/>
                  </a:lnTo>
                  <a:lnTo>
                    <a:pt x="93" y="138"/>
                  </a:lnTo>
                  <a:lnTo>
                    <a:pt x="123" y="111"/>
                  </a:lnTo>
                  <a:lnTo>
                    <a:pt x="181" y="62"/>
                  </a:lnTo>
                  <a:lnTo>
                    <a:pt x="214" y="32"/>
                  </a:lnTo>
                  <a:lnTo>
                    <a:pt x="222" y="0"/>
                  </a:lnTo>
                  <a:lnTo>
                    <a:pt x="121" y="23"/>
                  </a:lnTo>
                  <a:lnTo>
                    <a:pt x="121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5"/>
            <p:cNvSpPr>
              <a:spLocks/>
            </p:cNvSpPr>
            <p:nvPr/>
          </p:nvSpPr>
          <p:spPr bwMode="auto">
            <a:xfrm>
              <a:off x="3508" y="1487"/>
              <a:ext cx="407" cy="273"/>
            </a:xfrm>
            <a:custGeom>
              <a:avLst/>
              <a:gdLst/>
              <a:ahLst/>
              <a:cxnLst>
                <a:cxn ang="0">
                  <a:pos x="0" y="252"/>
                </a:cxn>
                <a:cxn ang="0">
                  <a:pos x="34" y="223"/>
                </a:cxn>
                <a:cxn ang="0">
                  <a:pos x="79" y="197"/>
                </a:cxn>
                <a:cxn ang="0">
                  <a:pos x="207" y="158"/>
                </a:cxn>
                <a:cxn ang="0">
                  <a:pos x="316" y="137"/>
                </a:cxn>
                <a:cxn ang="0">
                  <a:pos x="343" y="117"/>
                </a:cxn>
                <a:cxn ang="0">
                  <a:pos x="357" y="79"/>
                </a:cxn>
                <a:cxn ang="0">
                  <a:pos x="366" y="35"/>
                </a:cxn>
                <a:cxn ang="0">
                  <a:pos x="381" y="5"/>
                </a:cxn>
                <a:cxn ang="0">
                  <a:pos x="396" y="0"/>
                </a:cxn>
                <a:cxn ang="0">
                  <a:pos x="404" y="29"/>
                </a:cxn>
                <a:cxn ang="0">
                  <a:pos x="407" y="119"/>
                </a:cxn>
                <a:cxn ang="0">
                  <a:pos x="398" y="157"/>
                </a:cxn>
                <a:cxn ang="0">
                  <a:pos x="376" y="190"/>
                </a:cxn>
                <a:cxn ang="0">
                  <a:pos x="313" y="216"/>
                </a:cxn>
                <a:cxn ang="0">
                  <a:pos x="207" y="237"/>
                </a:cxn>
                <a:cxn ang="0">
                  <a:pos x="40" y="273"/>
                </a:cxn>
                <a:cxn ang="0">
                  <a:pos x="7" y="272"/>
                </a:cxn>
                <a:cxn ang="0">
                  <a:pos x="0" y="252"/>
                </a:cxn>
                <a:cxn ang="0">
                  <a:pos x="0" y="252"/>
                </a:cxn>
              </a:cxnLst>
              <a:rect l="0" t="0" r="r" b="b"/>
              <a:pathLst>
                <a:path w="407" h="273">
                  <a:moveTo>
                    <a:pt x="0" y="252"/>
                  </a:moveTo>
                  <a:lnTo>
                    <a:pt x="34" y="223"/>
                  </a:lnTo>
                  <a:lnTo>
                    <a:pt x="79" y="197"/>
                  </a:lnTo>
                  <a:lnTo>
                    <a:pt x="207" y="158"/>
                  </a:lnTo>
                  <a:lnTo>
                    <a:pt x="316" y="137"/>
                  </a:lnTo>
                  <a:lnTo>
                    <a:pt x="343" y="117"/>
                  </a:lnTo>
                  <a:lnTo>
                    <a:pt x="357" y="79"/>
                  </a:lnTo>
                  <a:lnTo>
                    <a:pt x="366" y="35"/>
                  </a:lnTo>
                  <a:lnTo>
                    <a:pt x="381" y="5"/>
                  </a:lnTo>
                  <a:lnTo>
                    <a:pt x="396" y="0"/>
                  </a:lnTo>
                  <a:lnTo>
                    <a:pt x="404" y="29"/>
                  </a:lnTo>
                  <a:lnTo>
                    <a:pt x="407" y="119"/>
                  </a:lnTo>
                  <a:lnTo>
                    <a:pt x="398" y="157"/>
                  </a:lnTo>
                  <a:lnTo>
                    <a:pt x="376" y="190"/>
                  </a:lnTo>
                  <a:lnTo>
                    <a:pt x="313" y="216"/>
                  </a:lnTo>
                  <a:lnTo>
                    <a:pt x="207" y="237"/>
                  </a:lnTo>
                  <a:lnTo>
                    <a:pt x="40" y="273"/>
                  </a:lnTo>
                  <a:lnTo>
                    <a:pt x="7" y="272"/>
                  </a:lnTo>
                  <a:lnTo>
                    <a:pt x="0" y="252"/>
                  </a:lnTo>
                  <a:lnTo>
                    <a:pt x="0" y="2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6"/>
            <p:cNvSpPr>
              <a:spLocks/>
            </p:cNvSpPr>
            <p:nvPr/>
          </p:nvSpPr>
          <p:spPr bwMode="auto">
            <a:xfrm>
              <a:off x="4015" y="883"/>
              <a:ext cx="304" cy="512"/>
            </a:xfrm>
            <a:custGeom>
              <a:avLst/>
              <a:gdLst/>
              <a:ahLst/>
              <a:cxnLst>
                <a:cxn ang="0">
                  <a:pos x="0" y="132"/>
                </a:cxn>
                <a:cxn ang="0">
                  <a:pos x="1" y="48"/>
                </a:cxn>
                <a:cxn ang="0">
                  <a:pos x="30" y="15"/>
                </a:cxn>
                <a:cxn ang="0">
                  <a:pos x="98" y="0"/>
                </a:cxn>
                <a:cxn ang="0">
                  <a:pos x="247" y="9"/>
                </a:cxn>
                <a:cxn ang="0">
                  <a:pos x="286" y="30"/>
                </a:cxn>
                <a:cxn ang="0">
                  <a:pos x="304" y="68"/>
                </a:cxn>
                <a:cxn ang="0">
                  <a:pos x="294" y="227"/>
                </a:cxn>
                <a:cxn ang="0">
                  <a:pos x="259" y="327"/>
                </a:cxn>
                <a:cxn ang="0">
                  <a:pos x="232" y="373"/>
                </a:cxn>
                <a:cxn ang="0">
                  <a:pos x="194" y="413"/>
                </a:cxn>
                <a:cxn ang="0">
                  <a:pos x="157" y="447"/>
                </a:cxn>
                <a:cxn ang="0">
                  <a:pos x="126" y="474"/>
                </a:cxn>
                <a:cxn ang="0">
                  <a:pos x="80" y="509"/>
                </a:cxn>
                <a:cxn ang="0">
                  <a:pos x="26" y="512"/>
                </a:cxn>
                <a:cxn ang="0">
                  <a:pos x="13" y="459"/>
                </a:cxn>
                <a:cxn ang="0">
                  <a:pos x="35" y="410"/>
                </a:cxn>
                <a:cxn ang="0">
                  <a:pos x="79" y="380"/>
                </a:cxn>
                <a:cxn ang="0">
                  <a:pos x="59" y="466"/>
                </a:cxn>
                <a:cxn ang="0">
                  <a:pos x="123" y="441"/>
                </a:cxn>
                <a:cxn ang="0">
                  <a:pos x="174" y="401"/>
                </a:cxn>
                <a:cxn ang="0">
                  <a:pos x="210" y="336"/>
                </a:cxn>
                <a:cxn ang="0">
                  <a:pos x="250" y="179"/>
                </a:cxn>
                <a:cxn ang="0">
                  <a:pos x="256" y="116"/>
                </a:cxn>
                <a:cxn ang="0">
                  <a:pos x="248" y="78"/>
                </a:cxn>
                <a:cxn ang="0">
                  <a:pos x="176" y="54"/>
                </a:cxn>
                <a:cxn ang="0">
                  <a:pos x="103" y="59"/>
                </a:cxn>
                <a:cxn ang="0">
                  <a:pos x="100" y="72"/>
                </a:cxn>
                <a:cxn ang="0">
                  <a:pos x="110" y="101"/>
                </a:cxn>
                <a:cxn ang="0">
                  <a:pos x="116" y="130"/>
                </a:cxn>
                <a:cxn ang="0">
                  <a:pos x="98" y="145"/>
                </a:cxn>
                <a:cxn ang="0">
                  <a:pos x="0" y="132"/>
                </a:cxn>
                <a:cxn ang="0">
                  <a:pos x="0" y="132"/>
                </a:cxn>
              </a:cxnLst>
              <a:rect l="0" t="0" r="r" b="b"/>
              <a:pathLst>
                <a:path w="304" h="512">
                  <a:moveTo>
                    <a:pt x="0" y="132"/>
                  </a:moveTo>
                  <a:lnTo>
                    <a:pt x="1" y="48"/>
                  </a:lnTo>
                  <a:lnTo>
                    <a:pt x="30" y="15"/>
                  </a:lnTo>
                  <a:lnTo>
                    <a:pt x="98" y="0"/>
                  </a:lnTo>
                  <a:lnTo>
                    <a:pt x="247" y="9"/>
                  </a:lnTo>
                  <a:lnTo>
                    <a:pt x="286" y="30"/>
                  </a:lnTo>
                  <a:lnTo>
                    <a:pt x="304" y="68"/>
                  </a:lnTo>
                  <a:lnTo>
                    <a:pt x="294" y="227"/>
                  </a:lnTo>
                  <a:lnTo>
                    <a:pt x="259" y="327"/>
                  </a:lnTo>
                  <a:lnTo>
                    <a:pt x="232" y="373"/>
                  </a:lnTo>
                  <a:lnTo>
                    <a:pt x="194" y="413"/>
                  </a:lnTo>
                  <a:lnTo>
                    <a:pt x="157" y="447"/>
                  </a:lnTo>
                  <a:lnTo>
                    <a:pt x="126" y="474"/>
                  </a:lnTo>
                  <a:lnTo>
                    <a:pt x="80" y="509"/>
                  </a:lnTo>
                  <a:lnTo>
                    <a:pt x="26" y="512"/>
                  </a:lnTo>
                  <a:lnTo>
                    <a:pt x="13" y="459"/>
                  </a:lnTo>
                  <a:lnTo>
                    <a:pt x="35" y="410"/>
                  </a:lnTo>
                  <a:lnTo>
                    <a:pt x="79" y="380"/>
                  </a:lnTo>
                  <a:lnTo>
                    <a:pt x="59" y="466"/>
                  </a:lnTo>
                  <a:lnTo>
                    <a:pt x="123" y="441"/>
                  </a:lnTo>
                  <a:lnTo>
                    <a:pt x="174" y="401"/>
                  </a:lnTo>
                  <a:lnTo>
                    <a:pt x="210" y="336"/>
                  </a:lnTo>
                  <a:lnTo>
                    <a:pt x="250" y="179"/>
                  </a:lnTo>
                  <a:lnTo>
                    <a:pt x="256" y="116"/>
                  </a:lnTo>
                  <a:lnTo>
                    <a:pt x="248" y="78"/>
                  </a:lnTo>
                  <a:lnTo>
                    <a:pt x="176" y="54"/>
                  </a:lnTo>
                  <a:lnTo>
                    <a:pt x="103" y="59"/>
                  </a:lnTo>
                  <a:lnTo>
                    <a:pt x="100" y="72"/>
                  </a:lnTo>
                  <a:lnTo>
                    <a:pt x="110" y="101"/>
                  </a:lnTo>
                  <a:lnTo>
                    <a:pt x="116" y="130"/>
                  </a:lnTo>
                  <a:lnTo>
                    <a:pt x="98" y="145"/>
                  </a:lnTo>
                  <a:lnTo>
                    <a:pt x="0" y="132"/>
                  </a:lnTo>
                  <a:lnTo>
                    <a:pt x="0" y="1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7"/>
            <p:cNvSpPr>
              <a:spLocks/>
            </p:cNvSpPr>
            <p:nvPr/>
          </p:nvSpPr>
          <p:spPr bwMode="auto">
            <a:xfrm>
              <a:off x="3833" y="761"/>
              <a:ext cx="624" cy="849"/>
            </a:xfrm>
            <a:custGeom>
              <a:avLst/>
              <a:gdLst/>
              <a:ahLst/>
              <a:cxnLst>
                <a:cxn ang="0">
                  <a:pos x="201" y="82"/>
                </a:cxn>
                <a:cxn ang="0">
                  <a:pos x="250" y="64"/>
                </a:cxn>
                <a:cxn ang="0">
                  <a:pos x="323" y="61"/>
                </a:cxn>
                <a:cxn ang="0">
                  <a:pos x="494" y="110"/>
                </a:cxn>
                <a:cxn ang="0">
                  <a:pos x="558" y="176"/>
                </a:cxn>
                <a:cxn ang="0">
                  <a:pos x="576" y="276"/>
                </a:cxn>
                <a:cxn ang="0">
                  <a:pos x="567" y="335"/>
                </a:cxn>
                <a:cxn ang="0">
                  <a:pos x="544" y="398"/>
                </a:cxn>
                <a:cxn ang="0">
                  <a:pos x="527" y="431"/>
                </a:cxn>
                <a:cxn ang="0">
                  <a:pos x="508" y="463"/>
                </a:cxn>
                <a:cxn ang="0">
                  <a:pos x="483" y="495"/>
                </a:cxn>
                <a:cxn ang="0">
                  <a:pos x="455" y="526"/>
                </a:cxn>
                <a:cxn ang="0">
                  <a:pos x="399" y="584"/>
                </a:cxn>
                <a:cxn ang="0">
                  <a:pos x="353" y="629"/>
                </a:cxn>
                <a:cxn ang="0">
                  <a:pos x="314" y="664"/>
                </a:cxn>
                <a:cxn ang="0">
                  <a:pos x="282" y="690"/>
                </a:cxn>
                <a:cxn ang="0">
                  <a:pos x="233" y="720"/>
                </a:cxn>
                <a:cxn ang="0">
                  <a:pos x="194" y="728"/>
                </a:cxn>
                <a:cxn ang="0">
                  <a:pos x="153" y="684"/>
                </a:cxn>
                <a:cxn ang="0">
                  <a:pos x="114" y="587"/>
                </a:cxn>
                <a:cxn ang="0">
                  <a:pos x="79" y="484"/>
                </a:cxn>
                <a:cxn ang="0">
                  <a:pos x="59" y="420"/>
                </a:cxn>
                <a:cxn ang="0">
                  <a:pos x="24" y="410"/>
                </a:cxn>
                <a:cxn ang="0">
                  <a:pos x="0" y="435"/>
                </a:cxn>
                <a:cxn ang="0">
                  <a:pos x="20" y="507"/>
                </a:cxn>
                <a:cxn ang="0">
                  <a:pos x="39" y="573"/>
                </a:cxn>
                <a:cxn ang="0">
                  <a:pos x="64" y="649"/>
                </a:cxn>
                <a:cxn ang="0">
                  <a:pos x="86" y="722"/>
                </a:cxn>
                <a:cxn ang="0">
                  <a:pos x="106" y="787"/>
                </a:cxn>
                <a:cxn ang="0">
                  <a:pos x="126" y="849"/>
                </a:cxn>
                <a:cxn ang="0">
                  <a:pos x="162" y="823"/>
                </a:cxn>
                <a:cxn ang="0">
                  <a:pos x="201" y="795"/>
                </a:cxn>
                <a:cxn ang="0">
                  <a:pos x="248" y="758"/>
                </a:cxn>
                <a:cxn ang="0">
                  <a:pos x="302" y="717"/>
                </a:cxn>
                <a:cxn ang="0">
                  <a:pos x="356" y="675"/>
                </a:cxn>
                <a:cxn ang="0">
                  <a:pos x="406" y="632"/>
                </a:cxn>
                <a:cxn ang="0">
                  <a:pos x="452" y="593"/>
                </a:cxn>
                <a:cxn ang="0">
                  <a:pos x="489" y="552"/>
                </a:cxn>
                <a:cxn ang="0">
                  <a:pos x="523" y="505"/>
                </a:cxn>
                <a:cxn ang="0">
                  <a:pos x="576" y="398"/>
                </a:cxn>
                <a:cxn ang="0">
                  <a:pos x="624" y="200"/>
                </a:cxn>
                <a:cxn ang="0">
                  <a:pos x="617" y="163"/>
                </a:cxn>
                <a:cxn ang="0">
                  <a:pos x="591" y="128"/>
                </a:cxn>
                <a:cxn ang="0">
                  <a:pos x="555" y="94"/>
                </a:cxn>
                <a:cxn ang="0">
                  <a:pos x="509" y="67"/>
                </a:cxn>
                <a:cxn ang="0">
                  <a:pos x="408" y="23"/>
                </a:cxn>
                <a:cxn ang="0">
                  <a:pos x="323" y="0"/>
                </a:cxn>
                <a:cxn ang="0">
                  <a:pos x="220" y="13"/>
                </a:cxn>
                <a:cxn ang="0">
                  <a:pos x="185" y="34"/>
                </a:cxn>
                <a:cxn ang="0">
                  <a:pos x="201" y="82"/>
                </a:cxn>
                <a:cxn ang="0">
                  <a:pos x="201" y="82"/>
                </a:cxn>
              </a:cxnLst>
              <a:rect l="0" t="0" r="r" b="b"/>
              <a:pathLst>
                <a:path w="624" h="849">
                  <a:moveTo>
                    <a:pt x="201" y="82"/>
                  </a:moveTo>
                  <a:lnTo>
                    <a:pt x="250" y="64"/>
                  </a:lnTo>
                  <a:lnTo>
                    <a:pt x="323" y="61"/>
                  </a:lnTo>
                  <a:lnTo>
                    <a:pt x="494" y="110"/>
                  </a:lnTo>
                  <a:lnTo>
                    <a:pt x="558" y="176"/>
                  </a:lnTo>
                  <a:lnTo>
                    <a:pt x="576" y="276"/>
                  </a:lnTo>
                  <a:lnTo>
                    <a:pt x="567" y="335"/>
                  </a:lnTo>
                  <a:lnTo>
                    <a:pt x="544" y="398"/>
                  </a:lnTo>
                  <a:lnTo>
                    <a:pt x="527" y="431"/>
                  </a:lnTo>
                  <a:lnTo>
                    <a:pt x="508" y="463"/>
                  </a:lnTo>
                  <a:lnTo>
                    <a:pt x="483" y="495"/>
                  </a:lnTo>
                  <a:lnTo>
                    <a:pt x="455" y="526"/>
                  </a:lnTo>
                  <a:lnTo>
                    <a:pt x="399" y="584"/>
                  </a:lnTo>
                  <a:lnTo>
                    <a:pt x="353" y="629"/>
                  </a:lnTo>
                  <a:lnTo>
                    <a:pt x="314" y="664"/>
                  </a:lnTo>
                  <a:lnTo>
                    <a:pt x="282" y="690"/>
                  </a:lnTo>
                  <a:lnTo>
                    <a:pt x="233" y="720"/>
                  </a:lnTo>
                  <a:lnTo>
                    <a:pt x="194" y="728"/>
                  </a:lnTo>
                  <a:lnTo>
                    <a:pt x="153" y="684"/>
                  </a:lnTo>
                  <a:lnTo>
                    <a:pt x="114" y="587"/>
                  </a:lnTo>
                  <a:lnTo>
                    <a:pt x="79" y="484"/>
                  </a:lnTo>
                  <a:lnTo>
                    <a:pt x="59" y="420"/>
                  </a:lnTo>
                  <a:lnTo>
                    <a:pt x="24" y="410"/>
                  </a:lnTo>
                  <a:lnTo>
                    <a:pt x="0" y="435"/>
                  </a:lnTo>
                  <a:lnTo>
                    <a:pt x="20" y="507"/>
                  </a:lnTo>
                  <a:lnTo>
                    <a:pt x="39" y="573"/>
                  </a:lnTo>
                  <a:lnTo>
                    <a:pt x="64" y="649"/>
                  </a:lnTo>
                  <a:lnTo>
                    <a:pt x="86" y="722"/>
                  </a:lnTo>
                  <a:lnTo>
                    <a:pt x="106" y="787"/>
                  </a:lnTo>
                  <a:lnTo>
                    <a:pt x="126" y="849"/>
                  </a:lnTo>
                  <a:lnTo>
                    <a:pt x="162" y="823"/>
                  </a:lnTo>
                  <a:lnTo>
                    <a:pt x="201" y="795"/>
                  </a:lnTo>
                  <a:lnTo>
                    <a:pt x="248" y="758"/>
                  </a:lnTo>
                  <a:lnTo>
                    <a:pt x="302" y="717"/>
                  </a:lnTo>
                  <a:lnTo>
                    <a:pt x="356" y="675"/>
                  </a:lnTo>
                  <a:lnTo>
                    <a:pt x="406" y="632"/>
                  </a:lnTo>
                  <a:lnTo>
                    <a:pt x="452" y="593"/>
                  </a:lnTo>
                  <a:lnTo>
                    <a:pt x="489" y="552"/>
                  </a:lnTo>
                  <a:lnTo>
                    <a:pt x="523" y="505"/>
                  </a:lnTo>
                  <a:lnTo>
                    <a:pt x="576" y="398"/>
                  </a:lnTo>
                  <a:lnTo>
                    <a:pt x="624" y="200"/>
                  </a:lnTo>
                  <a:lnTo>
                    <a:pt x="617" y="163"/>
                  </a:lnTo>
                  <a:lnTo>
                    <a:pt x="591" y="128"/>
                  </a:lnTo>
                  <a:lnTo>
                    <a:pt x="555" y="94"/>
                  </a:lnTo>
                  <a:lnTo>
                    <a:pt x="509" y="67"/>
                  </a:lnTo>
                  <a:lnTo>
                    <a:pt x="408" y="23"/>
                  </a:lnTo>
                  <a:lnTo>
                    <a:pt x="323" y="0"/>
                  </a:lnTo>
                  <a:lnTo>
                    <a:pt x="220" y="13"/>
                  </a:lnTo>
                  <a:lnTo>
                    <a:pt x="185" y="34"/>
                  </a:lnTo>
                  <a:lnTo>
                    <a:pt x="201" y="82"/>
                  </a:lnTo>
                  <a:lnTo>
                    <a:pt x="201" y="8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8"/>
            <p:cNvSpPr>
              <a:spLocks/>
            </p:cNvSpPr>
            <p:nvPr/>
          </p:nvSpPr>
          <p:spPr bwMode="auto">
            <a:xfrm>
              <a:off x="3813" y="1689"/>
              <a:ext cx="488" cy="821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40" y="45"/>
                </a:cxn>
                <a:cxn ang="0">
                  <a:pos x="88" y="83"/>
                </a:cxn>
                <a:cxn ang="0">
                  <a:pos x="141" y="124"/>
                </a:cxn>
                <a:cxn ang="0">
                  <a:pos x="194" y="168"/>
                </a:cxn>
                <a:cxn ang="0">
                  <a:pos x="246" y="212"/>
                </a:cxn>
                <a:cxn ang="0">
                  <a:pos x="291" y="256"/>
                </a:cxn>
                <a:cxn ang="0">
                  <a:pos x="347" y="330"/>
                </a:cxn>
                <a:cxn ang="0">
                  <a:pos x="381" y="415"/>
                </a:cxn>
                <a:cxn ang="0">
                  <a:pos x="415" y="526"/>
                </a:cxn>
                <a:cxn ang="0">
                  <a:pos x="450" y="708"/>
                </a:cxn>
                <a:cxn ang="0">
                  <a:pos x="437" y="740"/>
                </a:cxn>
                <a:cxn ang="0">
                  <a:pos x="414" y="752"/>
                </a:cxn>
                <a:cxn ang="0">
                  <a:pos x="375" y="770"/>
                </a:cxn>
                <a:cxn ang="0">
                  <a:pos x="375" y="806"/>
                </a:cxn>
                <a:cxn ang="0">
                  <a:pos x="382" y="821"/>
                </a:cxn>
                <a:cxn ang="0">
                  <a:pos x="456" y="785"/>
                </a:cxn>
                <a:cxn ang="0">
                  <a:pos x="481" y="770"/>
                </a:cxn>
                <a:cxn ang="0">
                  <a:pos x="488" y="738"/>
                </a:cxn>
                <a:cxn ang="0">
                  <a:pos x="482" y="605"/>
                </a:cxn>
                <a:cxn ang="0">
                  <a:pos x="469" y="502"/>
                </a:cxn>
                <a:cxn ang="0">
                  <a:pos x="447" y="400"/>
                </a:cxn>
                <a:cxn ang="0">
                  <a:pos x="428" y="321"/>
                </a:cxn>
                <a:cxn ang="0">
                  <a:pos x="419" y="291"/>
                </a:cxn>
                <a:cxn ang="0">
                  <a:pos x="403" y="252"/>
                </a:cxn>
                <a:cxn ang="0">
                  <a:pos x="384" y="214"/>
                </a:cxn>
                <a:cxn ang="0">
                  <a:pos x="358" y="180"/>
                </a:cxn>
                <a:cxn ang="0">
                  <a:pos x="329" y="152"/>
                </a:cxn>
                <a:cxn ang="0">
                  <a:pos x="265" y="100"/>
                </a:cxn>
                <a:cxn ang="0">
                  <a:pos x="199" y="62"/>
                </a:cxn>
                <a:cxn ang="0">
                  <a:pos x="79" y="14"/>
                </a:cxn>
                <a:cxn ang="0">
                  <a:pos x="27" y="0"/>
                </a:cxn>
                <a:cxn ang="0">
                  <a:pos x="0" y="15"/>
                </a:cxn>
                <a:cxn ang="0">
                  <a:pos x="0" y="15"/>
                </a:cxn>
              </a:cxnLst>
              <a:rect l="0" t="0" r="r" b="b"/>
              <a:pathLst>
                <a:path w="488" h="821">
                  <a:moveTo>
                    <a:pt x="0" y="15"/>
                  </a:moveTo>
                  <a:lnTo>
                    <a:pt x="40" y="45"/>
                  </a:lnTo>
                  <a:lnTo>
                    <a:pt x="88" y="83"/>
                  </a:lnTo>
                  <a:lnTo>
                    <a:pt x="141" y="124"/>
                  </a:lnTo>
                  <a:lnTo>
                    <a:pt x="194" y="168"/>
                  </a:lnTo>
                  <a:lnTo>
                    <a:pt x="246" y="212"/>
                  </a:lnTo>
                  <a:lnTo>
                    <a:pt x="291" y="256"/>
                  </a:lnTo>
                  <a:lnTo>
                    <a:pt x="347" y="330"/>
                  </a:lnTo>
                  <a:lnTo>
                    <a:pt x="381" y="415"/>
                  </a:lnTo>
                  <a:lnTo>
                    <a:pt x="415" y="526"/>
                  </a:lnTo>
                  <a:lnTo>
                    <a:pt x="450" y="708"/>
                  </a:lnTo>
                  <a:lnTo>
                    <a:pt x="437" y="740"/>
                  </a:lnTo>
                  <a:lnTo>
                    <a:pt x="414" y="752"/>
                  </a:lnTo>
                  <a:lnTo>
                    <a:pt x="375" y="770"/>
                  </a:lnTo>
                  <a:lnTo>
                    <a:pt x="375" y="806"/>
                  </a:lnTo>
                  <a:lnTo>
                    <a:pt x="382" y="821"/>
                  </a:lnTo>
                  <a:lnTo>
                    <a:pt x="456" y="785"/>
                  </a:lnTo>
                  <a:lnTo>
                    <a:pt x="481" y="770"/>
                  </a:lnTo>
                  <a:lnTo>
                    <a:pt x="488" y="738"/>
                  </a:lnTo>
                  <a:lnTo>
                    <a:pt x="482" y="605"/>
                  </a:lnTo>
                  <a:lnTo>
                    <a:pt x="469" y="502"/>
                  </a:lnTo>
                  <a:lnTo>
                    <a:pt x="447" y="400"/>
                  </a:lnTo>
                  <a:lnTo>
                    <a:pt x="428" y="321"/>
                  </a:lnTo>
                  <a:lnTo>
                    <a:pt x="419" y="291"/>
                  </a:lnTo>
                  <a:lnTo>
                    <a:pt x="403" y="252"/>
                  </a:lnTo>
                  <a:lnTo>
                    <a:pt x="384" y="214"/>
                  </a:lnTo>
                  <a:lnTo>
                    <a:pt x="358" y="180"/>
                  </a:lnTo>
                  <a:lnTo>
                    <a:pt x="329" y="152"/>
                  </a:lnTo>
                  <a:lnTo>
                    <a:pt x="265" y="100"/>
                  </a:lnTo>
                  <a:lnTo>
                    <a:pt x="199" y="62"/>
                  </a:lnTo>
                  <a:lnTo>
                    <a:pt x="79" y="14"/>
                  </a:lnTo>
                  <a:lnTo>
                    <a:pt x="27" y="0"/>
                  </a:lnTo>
                  <a:lnTo>
                    <a:pt x="0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9"/>
            <p:cNvSpPr>
              <a:spLocks/>
            </p:cNvSpPr>
            <p:nvPr/>
          </p:nvSpPr>
          <p:spPr bwMode="auto">
            <a:xfrm>
              <a:off x="4289" y="1813"/>
              <a:ext cx="106" cy="69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3" y="90"/>
                </a:cxn>
                <a:cxn ang="0">
                  <a:pos x="85" y="225"/>
                </a:cxn>
                <a:cxn ang="0">
                  <a:pos x="87" y="456"/>
                </a:cxn>
                <a:cxn ang="0">
                  <a:pos x="80" y="510"/>
                </a:cxn>
                <a:cxn ang="0">
                  <a:pos x="90" y="550"/>
                </a:cxn>
                <a:cxn ang="0">
                  <a:pos x="106" y="622"/>
                </a:cxn>
                <a:cxn ang="0">
                  <a:pos x="94" y="655"/>
                </a:cxn>
                <a:cxn ang="0">
                  <a:pos x="74" y="679"/>
                </a:cxn>
                <a:cxn ang="0">
                  <a:pos x="35" y="690"/>
                </a:cxn>
                <a:cxn ang="0">
                  <a:pos x="23" y="675"/>
                </a:cxn>
                <a:cxn ang="0">
                  <a:pos x="38" y="655"/>
                </a:cxn>
                <a:cxn ang="0">
                  <a:pos x="58" y="579"/>
                </a:cxn>
                <a:cxn ang="0">
                  <a:pos x="35" y="394"/>
                </a:cxn>
                <a:cxn ang="0">
                  <a:pos x="12" y="20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6" h="690">
                  <a:moveTo>
                    <a:pt x="0" y="0"/>
                  </a:moveTo>
                  <a:lnTo>
                    <a:pt x="53" y="90"/>
                  </a:lnTo>
                  <a:lnTo>
                    <a:pt x="85" y="225"/>
                  </a:lnTo>
                  <a:lnTo>
                    <a:pt x="87" y="456"/>
                  </a:lnTo>
                  <a:lnTo>
                    <a:pt x="80" y="510"/>
                  </a:lnTo>
                  <a:lnTo>
                    <a:pt x="90" y="550"/>
                  </a:lnTo>
                  <a:lnTo>
                    <a:pt x="106" y="622"/>
                  </a:lnTo>
                  <a:lnTo>
                    <a:pt x="94" y="655"/>
                  </a:lnTo>
                  <a:lnTo>
                    <a:pt x="74" y="679"/>
                  </a:lnTo>
                  <a:lnTo>
                    <a:pt x="35" y="690"/>
                  </a:lnTo>
                  <a:lnTo>
                    <a:pt x="23" y="675"/>
                  </a:lnTo>
                  <a:lnTo>
                    <a:pt x="38" y="655"/>
                  </a:lnTo>
                  <a:lnTo>
                    <a:pt x="58" y="579"/>
                  </a:lnTo>
                  <a:lnTo>
                    <a:pt x="35" y="394"/>
                  </a:lnTo>
                  <a:lnTo>
                    <a:pt x="12" y="20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0"/>
            <p:cNvSpPr>
              <a:spLocks/>
            </p:cNvSpPr>
            <p:nvPr/>
          </p:nvSpPr>
          <p:spPr bwMode="auto">
            <a:xfrm>
              <a:off x="4506" y="1634"/>
              <a:ext cx="197" cy="873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124" y="23"/>
                </a:cxn>
                <a:cxn ang="0">
                  <a:pos x="164" y="81"/>
                </a:cxn>
                <a:cxn ang="0">
                  <a:pos x="192" y="155"/>
                </a:cxn>
                <a:cxn ang="0">
                  <a:pos x="197" y="228"/>
                </a:cxn>
                <a:cxn ang="0">
                  <a:pos x="189" y="341"/>
                </a:cxn>
                <a:cxn ang="0">
                  <a:pos x="161" y="457"/>
                </a:cxn>
                <a:cxn ang="0">
                  <a:pos x="158" y="655"/>
                </a:cxn>
                <a:cxn ang="0">
                  <a:pos x="142" y="776"/>
                </a:cxn>
                <a:cxn ang="0">
                  <a:pos x="123" y="843"/>
                </a:cxn>
                <a:cxn ang="0">
                  <a:pos x="109" y="864"/>
                </a:cxn>
                <a:cxn ang="0">
                  <a:pos x="92" y="873"/>
                </a:cxn>
                <a:cxn ang="0">
                  <a:pos x="3" y="843"/>
                </a:cxn>
                <a:cxn ang="0">
                  <a:pos x="0" y="828"/>
                </a:cxn>
                <a:cxn ang="0">
                  <a:pos x="14" y="808"/>
                </a:cxn>
                <a:cxn ang="0">
                  <a:pos x="62" y="789"/>
                </a:cxn>
                <a:cxn ang="0">
                  <a:pos x="82" y="770"/>
                </a:cxn>
                <a:cxn ang="0">
                  <a:pos x="91" y="723"/>
                </a:cxn>
                <a:cxn ang="0">
                  <a:pos x="83" y="631"/>
                </a:cxn>
                <a:cxn ang="0">
                  <a:pos x="77" y="549"/>
                </a:cxn>
                <a:cxn ang="0">
                  <a:pos x="88" y="431"/>
                </a:cxn>
                <a:cxn ang="0">
                  <a:pos x="123" y="279"/>
                </a:cxn>
                <a:cxn ang="0">
                  <a:pos x="95" y="166"/>
                </a:cxn>
                <a:cxn ang="0">
                  <a:pos x="71" y="94"/>
                </a:cxn>
                <a:cxn ang="0">
                  <a:pos x="74" y="41"/>
                </a:cxn>
                <a:cxn ang="0">
                  <a:pos x="86" y="0"/>
                </a:cxn>
                <a:cxn ang="0">
                  <a:pos x="86" y="0"/>
                </a:cxn>
              </a:cxnLst>
              <a:rect l="0" t="0" r="r" b="b"/>
              <a:pathLst>
                <a:path w="197" h="873">
                  <a:moveTo>
                    <a:pt x="86" y="0"/>
                  </a:moveTo>
                  <a:lnTo>
                    <a:pt x="124" y="23"/>
                  </a:lnTo>
                  <a:lnTo>
                    <a:pt x="164" y="81"/>
                  </a:lnTo>
                  <a:lnTo>
                    <a:pt x="192" y="155"/>
                  </a:lnTo>
                  <a:lnTo>
                    <a:pt x="197" y="228"/>
                  </a:lnTo>
                  <a:lnTo>
                    <a:pt x="189" y="341"/>
                  </a:lnTo>
                  <a:lnTo>
                    <a:pt x="161" y="457"/>
                  </a:lnTo>
                  <a:lnTo>
                    <a:pt x="158" y="655"/>
                  </a:lnTo>
                  <a:lnTo>
                    <a:pt x="142" y="776"/>
                  </a:lnTo>
                  <a:lnTo>
                    <a:pt x="123" y="843"/>
                  </a:lnTo>
                  <a:lnTo>
                    <a:pt x="109" y="864"/>
                  </a:lnTo>
                  <a:lnTo>
                    <a:pt x="92" y="873"/>
                  </a:lnTo>
                  <a:lnTo>
                    <a:pt x="3" y="843"/>
                  </a:lnTo>
                  <a:lnTo>
                    <a:pt x="0" y="828"/>
                  </a:lnTo>
                  <a:lnTo>
                    <a:pt x="14" y="808"/>
                  </a:lnTo>
                  <a:lnTo>
                    <a:pt x="62" y="789"/>
                  </a:lnTo>
                  <a:lnTo>
                    <a:pt x="82" y="770"/>
                  </a:lnTo>
                  <a:lnTo>
                    <a:pt x="91" y="723"/>
                  </a:lnTo>
                  <a:lnTo>
                    <a:pt x="83" y="631"/>
                  </a:lnTo>
                  <a:lnTo>
                    <a:pt x="77" y="549"/>
                  </a:lnTo>
                  <a:lnTo>
                    <a:pt x="88" y="431"/>
                  </a:lnTo>
                  <a:lnTo>
                    <a:pt x="123" y="279"/>
                  </a:lnTo>
                  <a:lnTo>
                    <a:pt x="95" y="166"/>
                  </a:lnTo>
                  <a:lnTo>
                    <a:pt x="71" y="94"/>
                  </a:lnTo>
                  <a:lnTo>
                    <a:pt x="74" y="41"/>
                  </a:lnTo>
                  <a:lnTo>
                    <a:pt x="86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1"/>
            <p:cNvSpPr>
              <a:spLocks/>
            </p:cNvSpPr>
            <p:nvPr/>
          </p:nvSpPr>
          <p:spPr bwMode="auto">
            <a:xfrm>
              <a:off x="4671" y="1484"/>
              <a:ext cx="268" cy="1025"/>
            </a:xfrm>
            <a:custGeom>
              <a:avLst/>
              <a:gdLst/>
              <a:ahLst/>
              <a:cxnLst>
                <a:cxn ang="0">
                  <a:pos x="234" y="0"/>
                </a:cxn>
                <a:cxn ang="0">
                  <a:pos x="199" y="34"/>
                </a:cxn>
                <a:cxn ang="0">
                  <a:pos x="173" y="69"/>
                </a:cxn>
                <a:cxn ang="0">
                  <a:pos x="147" y="111"/>
                </a:cxn>
                <a:cxn ang="0">
                  <a:pos x="105" y="205"/>
                </a:cxn>
                <a:cxn ang="0">
                  <a:pos x="99" y="291"/>
                </a:cxn>
                <a:cxn ang="0">
                  <a:pos x="135" y="520"/>
                </a:cxn>
                <a:cxn ang="0">
                  <a:pos x="118" y="625"/>
                </a:cxn>
                <a:cxn ang="0">
                  <a:pos x="126" y="669"/>
                </a:cxn>
                <a:cxn ang="0">
                  <a:pos x="20" y="681"/>
                </a:cxn>
                <a:cxn ang="0">
                  <a:pos x="0" y="740"/>
                </a:cxn>
                <a:cxn ang="0">
                  <a:pos x="44" y="775"/>
                </a:cxn>
                <a:cxn ang="0">
                  <a:pos x="47" y="948"/>
                </a:cxn>
                <a:cxn ang="0">
                  <a:pos x="26" y="972"/>
                </a:cxn>
                <a:cxn ang="0">
                  <a:pos x="20" y="996"/>
                </a:cxn>
                <a:cxn ang="0">
                  <a:pos x="126" y="1011"/>
                </a:cxn>
                <a:cxn ang="0">
                  <a:pos x="174" y="1025"/>
                </a:cxn>
                <a:cxn ang="0">
                  <a:pos x="202" y="1010"/>
                </a:cxn>
                <a:cxn ang="0">
                  <a:pos x="178" y="964"/>
                </a:cxn>
                <a:cxn ang="0">
                  <a:pos x="178" y="910"/>
                </a:cxn>
                <a:cxn ang="0">
                  <a:pos x="194" y="839"/>
                </a:cxn>
                <a:cxn ang="0">
                  <a:pos x="214" y="610"/>
                </a:cxn>
                <a:cxn ang="0">
                  <a:pos x="214" y="449"/>
                </a:cxn>
                <a:cxn ang="0">
                  <a:pos x="241" y="472"/>
                </a:cxn>
                <a:cxn ang="0">
                  <a:pos x="268" y="476"/>
                </a:cxn>
                <a:cxn ang="0">
                  <a:pos x="261" y="434"/>
                </a:cxn>
                <a:cxn ang="0">
                  <a:pos x="241" y="390"/>
                </a:cxn>
                <a:cxn ang="0">
                  <a:pos x="197" y="217"/>
                </a:cxn>
                <a:cxn ang="0">
                  <a:pos x="232" y="100"/>
                </a:cxn>
                <a:cxn ang="0">
                  <a:pos x="246" y="52"/>
                </a:cxn>
                <a:cxn ang="0">
                  <a:pos x="234" y="0"/>
                </a:cxn>
                <a:cxn ang="0">
                  <a:pos x="234" y="0"/>
                </a:cxn>
              </a:cxnLst>
              <a:rect l="0" t="0" r="r" b="b"/>
              <a:pathLst>
                <a:path w="268" h="1025">
                  <a:moveTo>
                    <a:pt x="234" y="0"/>
                  </a:moveTo>
                  <a:lnTo>
                    <a:pt x="199" y="34"/>
                  </a:lnTo>
                  <a:lnTo>
                    <a:pt x="173" y="69"/>
                  </a:lnTo>
                  <a:lnTo>
                    <a:pt x="147" y="111"/>
                  </a:lnTo>
                  <a:lnTo>
                    <a:pt x="105" y="205"/>
                  </a:lnTo>
                  <a:lnTo>
                    <a:pt x="99" y="291"/>
                  </a:lnTo>
                  <a:lnTo>
                    <a:pt x="135" y="520"/>
                  </a:lnTo>
                  <a:lnTo>
                    <a:pt x="118" y="625"/>
                  </a:lnTo>
                  <a:lnTo>
                    <a:pt x="126" y="669"/>
                  </a:lnTo>
                  <a:lnTo>
                    <a:pt x="20" y="681"/>
                  </a:lnTo>
                  <a:lnTo>
                    <a:pt x="0" y="740"/>
                  </a:lnTo>
                  <a:lnTo>
                    <a:pt x="44" y="775"/>
                  </a:lnTo>
                  <a:lnTo>
                    <a:pt x="47" y="948"/>
                  </a:lnTo>
                  <a:lnTo>
                    <a:pt x="26" y="972"/>
                  </a:lnTo>
                  <a:lnTo>
                    <a:pt x="20" y="996"/>
                  </a:lnTo>
                  <a:lnTo>
                    <a:pt x="126" y="1011"/>
                  </a:lnTo>
                  <a:lnTo>
                    <a:pt x="174" y="1025"/>
                  </a:lnTo>
                  <a:lnTo>
                    <a:pt x="202" y="1010"/>
                  </a:lnTo>
                  <a:lnTo>
                    <a:pt x="178" y="964"/>
                  </a:lnTo>
                  <a:lnTo>
                    <a:pt x="178" y="910"/>
                  </a:lnTo>
                  <a:lnTo>
                    <a:pt x="194" y="839"/>
                  </a:lnTo>
                  <a:lnTo>
                    <a:pt x="214" y="610"/>
                  </a:lnTo>
                  <a:lnTo>
                    <a:pt x="214" y="449"/>
                  </a:lnTo>
                  <a:lnTo>
                    <a:pt x="241" y="472"/>
                  </a:lnTo>
                  <a:lnTo>
                    <a:pt x="268" y="476"/>
                  </a:lnTo>
                  <a:lnTo>
                    <a:pt x="261" y="434"/>
                  </a:lnTo>
                  <a:lnTo>
                    <a:pt x="241" y="390"/>
                  </a:lnTo>
                  <a:lnTo>
                    <a:pt x="197" y="217"/>
                  </a:lnTo>
                  <a:lnTo>
                    <a:pt x="232" y="100"/>
                  </a:lnTo>
                  <a:lnTo>
                    <a:pt x="246" y="52"/>
                  </a:lnTo>
                  <a:lnTo>
                    <a:pt x="234" y="0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2"/>
            <p:cNvSpPr>
              <a:spLocks/>
            </p:cNvSpPr>
            <p:nvPr/>
          </p:nvSpPr>
          <p:spPr bwMode="auto">
            <a:xfrm>
              <a:off x="5030" y="1630"/>
              <a:ext cx="558" cy="890"/>
            </a:xfrm>
            <a:custGeom>
              <a:avLst/>
              <a:gdLst/>
              <a:ahLst/>
              <a:cxnLst>
                <a:cxn ang="0">
                  <a:pos x="558" y="0"/>
                </a:cxn>
                <a:cxn ang="0">
                  <a:pos x="533" y="44"/>
                </a:cxn>
                <a:cxn ang="0">
                  <a:pos x="505" y="82"/>
                </a:cxn>
                <a:cxn ang="0">
                  <a:pos x="473" y="124"/>
                </a:cxn>
                <a:cxn ang="0">
                  <a:pos x="437" y="170"/>
                </a:cxn>
                <a:cxn ang="0">
                  <a:pos x="399" y="214"/>
                </a:cxn>
                <a:cxn ang="0">
                  <a:pos x="360" y="254"/>
                </a:cxn>
                <a:cxn ang="0">
                  <a:pos x="322" y="286"/>
                </a:cxn>
                <a:cxn ang="0">
                  <a:pos x="252" y="341"/>
                </a:cxn>
                <a:cxn ang="0">
                  <a:pos x="193" y="394"/>
                </a:cxn>
                <a:cxn ang="0">
                  <a:pos x="144" y="450"/>
                </a:cxn>
                <a:cxn ang="0">
                  <a:pos x="103" y="515"/>
                </a:cxn>
                <a:cxn ang="0">
                  <a:pos x="69" y="588"/>
                </a:cxn>
                <a:cxn ang="0">
                  <a:pos x="38" y="656"/>
                </a:cxn>
                <a:cxn ang="0">
                  <a:pos x="8" y="747"/>
                </a:cxn>
                <a:cxn ang="0">
                  <a:pos x="28" y="788"/>
                </a:cxn>
                <a:cxn ang="0">
                  <a:pos x="49" y="829"/>
                </a:cxn>
                <a:cxn ang="0">
                  <a:pos x="19" y="855"/>
                </a:cxn>
                <a:cxn ang="0">
                  <a:pos x="0" y="873"/>
                </a:cxn>
                <a:cxn ang="0">
                  <a:pos x="34" y="890"/>
                </a:cxn>
                <a:cxn ang="0">
                  <a:pos x="69" y="880"/>
                </a:cxn>
                <a:cxn ang="0">
                  <a:pos x="99" y="873"/>
                </a:cxn>
                <a:cxn ang="0">
                  <a:pos x="88" y="814"/>
                </a:cxn>
                <a:cxn ang="0">
                  <a:pos x="72" y="738"/>
                </a:cxn>
                <a:cxn ang="0">
                  <a:pos x="111" y="664"/>
                </a:cxn>
                <a:cxn ang="0">
                  <a:pos x="147" y="588"/>
                </a:cxn>
                <a:cxn ang="0">
                  <a:pos x="169" y="542"/>
                </a:cxn>
                <a:cxn ang="0">
                  <a:pos x="193" y="495"/>
                </a:cxn>
                <a:cxn ang="0">
                  <a:pos x="241" y="409"/>
                </a:cxn>
                <a:cxn ang="0">
                  <a:pos x="263" y="377"/>
                </a:cxn>
                <a:cxn ang="0">
                  <a:pos x="281" y="358"/>
                </a:cxn>
                <a:cxn ang="0">
                  <a:pos x="326" y="324"/>
                </a:cxn>
                <a:cxn ang="0">
                  <a:pos x="387" y="277"/>
                </a:cxn>
                <a:cxn ang="0">
                  <a:pos x="451" y="224"/>
                </a:cxn>
                <a:cxn ang="0">
                  <a:pos x="507" y="168"/>
                </a:cxn>
                <a:cxn ang="0">
                  <a:pos x="542" y="111"/>
                </a:cxn>
                <a:cxn ang="0">
                  <a:pos x="557" y="56"/>
                </a:cxn>
                <a:cxn ang="0">
                  <a:pos x="558" y="0"/>
                </a:cxn>
                <a:cxn ang="0">
                  <a:pos x="558" y="0"/>
                </a:cxn>
              </a:cxnLst>
              <a:rect l="0" t="0" r="r" b="b"/>
              <a:pathLst>
                <a:path w="558" h="890">
                  <a:moveTo>
                    <a:pt x="558" y="0"/>
                  </a:moveTo>
                  <a:lnTo>
                    <a:pt x="533" y="44"/>
                  </a:lnTo>
                  <a:lnTo>
                    <a:pt x="505" y="82"/>
                  </a:lnTo>
                  <a:lnTo>
                    <a:pt x="473" y="124"/>
                  </a:lnTo>
                  <a:lnTo>
                    <a:pt x="437" y="170"/>
                  </a:lnTo>
                  <a:lnTo>
                    <a:pt x="399" y="214"/>
                  </a:lnTo>
                  <a:lnTo>
                    <a:pt x="360" y="254"/>
                  </a:lnTo>
                  <a:lnTo>
                    <a:pt x="322" y="286"/>
                  </a:lnTo>
                  <a:lnTo>
                    <a:pt x="252" y="341"/>
                  </a:lnTo>
                  <a:lnTo>
                    <a:pt x="193" y="394"/>
                  </a:lnTo>
                  <a:lnTo>
                    <a:pt x="144" y="450"/>
                  </a:lnTo>
                  <a:lnTo>
                    <a:pt x="103" y="515"/>
                  </a:lnTo>
                  <a:lnTo>
                    <a:pt x="69" y="588"/>
                  </a:lnTo>
                  <a:lnTo>
                    <a:pt x="38" y="656"/>
                  </a:lnTo>
                  <a:lnTo>
                    <a:pt x="8" y="747"/>
                  </a:lnTo>
                  <a:lnTo>
                    <a:pt x="28" y="788"/>
                  </a:lnTo>
                  <a:lnTo>
                    <a:pt x="49" y="829"/>
                  </a:lnTo>
                  <a:lnTo>
                    <a:pt x="19" y="855"/>
                  </a:lnTo>
                  <a:lnTo>
                    <a:pt x="0" y="873"/>
                  </a:lnTo>
                  <a:lnTo>
                    <a:pt x="34" y="890"/>
                  </a:lnTo>
                  <a:lnTo>
                    <a:pt x="69" y="880"/>
                  </a:lnTo>
                  <a:lnTo>
                    <a:pt x="99" y="873"/>
                  </a:lnTo>
                  <a:lnTo>
                    <a:pt x="88" y="814"/>
                  </a:lnTo>
                  <a:lnTo>
                    <a:pt x="72" y="738"/>
                  </a:lnTo>
                  <a:lnTo>
                    <a:pt x="111" y="664"/>
                  </a:lnTo>
                  <a:lnTo>
                    <a:pt x="147" y="588"/>
                  </a:lnTo>
                  <a:lnTo>
                    <a:pt x="169" y="542"/>
                  </a:lnTo>
                  <a:lnTo>
                    <a:pt x="193" y="495"/>
                  </a:lnTo>
                  <a:lnTo>
                    <a:pt x="241" y="409"/>
                  </a:lnTo>
                  <a:lnTo>
                    <a:pt x="263" y="377"/>
                  </a:lnTo>
                  <a:lnTo>
                    <a:pt x="281" y="358"/>
                  </a:lnTo>
                  <a:lnTo>
                    <a:pt x="326" y="324"/>
                  </a:lnTo>
                  <a:lnTo>
                    <a:pt x="387" y="277"/>
                  </a:lnTo>
                  <a:lnTo>
                    <a:pt x="451" y="224"/>
                  </a:lnTo>
                  <a:lnTo>
                    <a:pt x="507" y="168"/>
                  </a:lnTo>
                  <a:lnTo>
                    <a:pt x="542" y="111"/>
                  </a:lnTo>
                  <a:lnTo>
                    <a:pt x="557" y="56"/>
                  </a:lnTo>
                  <a:lnTo>
                    <a:pt x="558" y="0"/>
                  </a:lnTo>
                  <a:lnTo>
                    <a:pt x="55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3"/>
            <p:cNvSpPr>
              <a:spLocks/>
            </p:cNvSpPr>
            <p:nvPr/>
          </p:nvSpPr>
          <p:spPr bwMode="auto">
            <a:xfrm>
              <a:off x="4180" y="510"/>
              <a:ext cx="1584" cy="1655"/>
            </a:xfrm>
            <a:custGeom>
              <a:avLst/>
              <a:gdLst/>
              <a:ahLst/>
              <a:cxnLst>
                <a:cxn ang="0">
                  <a:pos x="0" y="129"/>
                </a:cxn>
                <a:cxn ang="0">
                  <a:pos x="59" y="104"/>
                </a:cxn>
                <a:cxn ang="0">
                  <a:pos x="159" y="68"/>
                </a:cxn>
                <a:cxn ang="0">
                  <a:pos x="294" y="32"/>
                </a:cxn>
                <a:cxn ang="0">
                  <a:pos x="455" y="3"/>
                </a:cxn>
                <a:cxn ang="0">
                  <a:pos x="828" y="0"/>
                </a:cxn>
                <a:cxn ang="0">
                  <a:pos x="1026" y="42"/>
                </a:cxn>
                <a:cxn ang="0">
                  <a:pos x="1125" y="80"/>
                </a:cxn>
                <a:cxn ang="0">
                  <a:pos x="1222" y="129"/>
                </a:cxn>
                <a:cxn ang="0">
                  <a:pos x="1310" y="188"/>
                </a:cxn>
                <a:cxn ang="0">
                  <a:pos x="1384" y="257"/>
                </a:cxn>
                <a:cxn ang="0">
                  <a:pos x="1416" y="295"/>
                </a:cxn>
                <a:cxn ang="0">
                  <a:pos x="1445" y="335"/>
                </a:cxn>
                <a:cxn ang="0">
                  <a:pos x="1492" y="420"/>
                </a:cxn>
                <a:cxn ang="0">
                  <a:pos x="1555" y="602"/>
                </a:cxn>
                <a:cxn ang="0">
                  <a:pos x="1583" y="792"/>
                </a:cxn>
                <a:cxn ang="0">
                  <a:pos x="1584" y="980"/>
                </a:cxn>
                <a:cxn ang="0">
                  <a:pos x="1567" y="1152"/>
                </a:cxn>
                <a:cxn ang="0">
                  <a:pos x="1543" y="1296"/>
                </a:cxn>
                <a:cxn ang="0">
                  <a:pos x="1519" y="1399"/>
                </a:cxn>
                <a:cxn ang="0">
                  <a:pos x="1483" y="1529"/>
                </a:cxn>
                <a:cxn ang="0">
                  <a:pos x="1458" y="1606"/>
                </a:cxn>
                <a:cxn ang="0">
                  <a:pos x="1440" y="1655"/>
                </a:cxn>
                <a:cxn ang="0">
                  <a:pos x="1436" y="1611"/>
                </a:cxn>
                <a:cxn ang="0">
                  <a:pos x="1448" y="1258"/>
                </a:cxn>
                <a:cxn ang="0">
                  <a:pos x="1429" y="1143"/>
                </a:cxn>
                <a:cxn ang="0">
                  <a:pos x="1416" y="1103"/>
                </a:cxn>
                <a:cxn ang="0">
                  <a:pos x="1475" y="986"/>
                </a:cxn>
                <a:cxn ang="0">
                  <a:pos x="1495" y="1347"/>
                </a:cxn>
                <a:cxn ang="0">
                  <a:pos x="1508" y="1238"/>
                </a:cxn>
                <a:cxn ang="0">
                  <a:pos x="1530" y="985"/>
                </a:cxn>
                <a:cxn ang="0">
                  <a:pos x="1534" y="703"/>
                </a:cxn>
                <a:cxn ang="0">
                  <a:pos x="1522" y="585"/>
                </a:cxn>
                <a:cxn ang="0">
                  <a:pos x="1495" y="501"/>
                </a:cxn>
                <a:cxn ang="0">
                  <a:pos x="1476" y="471"/>
                </a:cxn>
                <a:cxn ang="0">
                  <a:pos x="1455" y="439"/>
                </a:cxn>
                <a:cxn ang="0">
                  <a:pos x="1431" y="406"/>
                </a:cxn>
                <a:cxn ang="0">
                  <a:pos x="1404" y="374"/>
                </a:cxn>
                <a:cxn ang="0">
                  <a:pos x="1375" y="341"/>
                </a:cxn>
                <a:cxn ang="0">
                  <a:pos x="1342" y="307"/>
                </a:cxn>
                <a:cxn ang="0">
                  <a:pos x="1308" y="276"/>
                </a:cxn>
                <a:cxn ang="0">
                  <a:pos x="1270" y="244"/>
                </a:cxn>
                <a:cxn ang="0">
                  <a:pos x="1232" y="215"/>
                </a:cxn>
                <a:cxn ang="0">
                  <a:pos x="1191" y="186"/>
                </a:cxn>
                <a:cxn ang="0">
                  <a:pos x="1104" y="136"/>
                </a:cxn>
                <a:cxn ang="0">
                  <a:pos x="1010" y="95"/>
                </a:cxn>
                <a:cxn ang="0">
                  <a:pos x="910" y="70"/>
                </a:cxn>
                <a:cxn ang="0">
                  <a:pos x="662" y="62"/>
                </a:cxn>
                <a:cxn ang="0">
                  <a:pos x="382" y="97"/>
                </a:cxn>
                <a:cxn ang="0">
                  <a:pos x="146" y="141"/>
                </a:cxn>
                <a:cxn ang="0">
                  <a:pos x="36" y="160"/>
                </a:cxn>
                <a:cxn ang="0">
                  <a:pos x="8" y="142"/>
                </a:cxn>
                <a:cxn ang="0">
                  <a:pos x="0" y="129"/>
                </a:cxn>
                <a:cxn ang="0">
                  <a:pos x="0" y="129"/>
                </a:cxn>
              </a:cxnLst>
              <a:rect l="0" t="0" r="r" b="b"/>
              <a:pathLst>
                <a:path w="1584" h="1655">
                  <a:moveTo>
                    <a:pt x="0" y="129"/>
                  </a:moveTo>
                  <a:lnTo>
                    <a:pt x="59" y="104"/>
                  </a:lnTo>
                  <a:lnTo>
                    <a:pt x="159" y="68"/>
                  </a:lnTo>
                  <a:lnTo>
                    <a:pt x="294" y="32"/>
                  </a:lnTo>
                  <a:lnTo>
                    <a:pt x="455" y="3"/>
                  </a:lnTo>
                  <a:lnTo>
                    <a:pt x="828" y="0"/>
                  </a:lnTo>
                  <a:lnTo>
                    <a:pt x="1026" y="42"/>
                  </a:lnTo>
                  <a:lnTo>
                    <a:pt x="1125" y="80"/>
                  </a:lnTo>
                  <a:lnTo>
                    <a:pt x="1222" y="129"/>
                  </a:lnTo>
                  <a:lnTo>
                    <a:pt x="1310" y="188"/>
                  </a:lnTo>
                  <a:lnTo>
                    <a:pt x="1384" y="257"/>
                  </a:lnTo>
                  <a:lnTo>
                    <a:pt x="1416" y="295"/>
                  </a:lnTo>
                  <a:lnTo>
                    <a:pt x="1445" y="335"/>
                  </a:lnTo>
                  <a:lnTo>
                    <a:pt x="1492" y="420"/>
                  </a:lnTo>
                  <a:lnTo>
                    <a:pt x="1555" y="602"/>
                  </a:lnTo>
                  <a:lnTo>
                    <a:pt x="1583" y="792"/>
                  </a:lnTo>
                  <a:lnTo>
                    <a:pt x="1584" y="980"/>
                  </a:lnTo>
                  <a:lnTo>
                    <a:pt x="1567" y="1152"/>
                  </a:lnTo>
                  <a:lnTo>
                    <a:pt x="1543" y="1296"/>
                  </a:lnTo>
                  <a:lnTo>
                    <a:pt x="1519" y="1399"/>
                  </a:lnTo>
                  <a:lnTo>
                    <a:pt x="1483" y="1529"/>
                  </a:lnTo>
                  <a:lnTo>
                    <a:pt x="1458" y="1606"/>
                  </a:lnTo>
                  <a:lnTo>
                    <a:pt x="1440" y="1655"/>
                  </a:lnTo>
                  <a:lnTo>
                    <a:pt x="1436" y="1611"/>
                  </a:lnTo>
                  <a:lnTo>
                    <a:pt x="1448" y="1258"/>
                  </a:lnTo>
                  <a:lnTo>
                    <a:pt x="1429" y="1143"/>
                  </a:lnTo>
                  <a:lnTo>
                    <a:pt x="1416" y="1103"/>
                  </a:lnTo>
                  <a:lnTo>
                    <a:pt x="1475" y="986"/>
                  </a:lnTo>
                  <a:lnTo>
                    <a:pt x="1495" y="1347"/>
                  </a:lnTo>
                  <a:lnTo>
                    <a:pt x="1508" y="1238"/>
                  </a:lnTo>
                  <a:lnTo>
                    <a:pt x="1530" y="985"/>
                  </a:lnTo>
                  <a:lnTo>
                    <a:pt x="1534" y="703"/>
                  </a:lnTo>
                  <a:lnTo>
                    <a:pt x="1522" y="585"/>
                  </a:lnTo>
                  <a:lnTo>
                    <a:pt x="1495" y="501"/>
                  </a:lnTo>
                  <a:lnTo>
                    <a:pt x="1476" y="471"/>
                  </a:lnTo>
                  <a:lnTo>
                    <a:pt x="1455" y="439"/>
                  </a:lnTo>
                  <a:lnTo>
                    <a:pt x="1431" y="406"/>
                  </a:lnTo>
                  <a:lnTo>
                    <a:pt x="1404" y="374"/>
                  </a:lnTo>
                  <a:lnTo>
                    <a:pt x="1375" y="341"/>
                  </a:lnTo>
                  <a:lnTo>
                    <a:pt x="1342" y="307"/>
                  </a:lnTo>
                  <a:lnTo>
                    <a:pt x="1308" y="276"/>
                  </a:lnTo>
                  <a:lnTo>
                    <a:pt x="1270" y="244"/>
                  </a:lnTo>
                  <a:lnTo>
                    <a:pt x="1232" y="215"/>
                  </a:lnTo>
                  <a:lnTo>
                    <a:pt x="1191" y="186"/>
                  </a:lnTo>
                  <a:lnTo>
                    <a:pt x="1104" y="136"/>
                  </a:lnTo>
                  <a:lnTo>
                    <a:pt x="1010" y="95"/>
                  </a:lnTo>
                  <a:lnTo>
                    <a:pt x="910" y="70"/>
                  </a:lnTo>
                  <a:lnTo>
                    <a:pt x="662" y="62"/>
                  </a:lnTo>
                  <a:lnTo>
                    <a:pt x="382" y="97"/>
                  </a:lnTo>
                  <a:lnTo>
                    <a:pt x="146" y="141"/>
                  </a:lnTo>
                  <a:lnTo>
                    <a:pt x="36" y="160"/>
                  </a:lnTo>
                  <a:lnTo>
                    <a:pt x="8" y="142"/>
                  </a:lnTo>
                  <a:lnTo>
                    <a:pt x="0" y="129"/>
                  </a:lnTo>
                  <a:lnTo>
                    <a:pt x="0" y="1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4"/>
            <p:cNvSpPr>
              <a:spLocks/>
            </p:cNvSpPr>
            <p:nvPr/>
          </p:nvSpPr>
          <p:spPr bwMode="auto">
            <a:xfrm>
              <a:off x="4015" y="2466"/>
              <a:ext cx="1237" cy="166"/>
            </a:xfrm>
            <a:custGeom>
              <a:avLst/>
              <a:gdLst/>
              <a:ahLst/>
              <a:cxnLst>
                <a:cxn ang="0">
                  <a:pos x="194" y="0"/>
                </a:cxn>
                <a:cxn ang="0">
                  <a:pos x="39" y="17"/>
                </a:cxn>
                <a:cxn ang="0">
                  <a:pos x="0" y="46"/>
                </a:cxn>
                <a:cxn ang="0">
                  <a:pos x="16" y="69"/>
                </a:cxn>
                <a:cxn ang="0">
                  <a:pos x="71" y="99"/>
                </a:cxn>
                <a:cxn ang="0">
                  <a:pos x="159" y="129"/>
                </a:cxn>
                <a:cxn ang="0">
                  <a:pos x="270" y="149"/>
                </a:cxn>
                <a:cxn ang="0">
                  <a:pos x="527" y="166"/>
                </a:cxn>
                <a:cxn ang="0">
                  <a:pos x="964" y="148"/>
                </a:cxn>
                <a:cxn ang="0">
                  <a:pos x="1164" y="108"/>
                </a:cxn>
                <a:cxn ang="0">
                  <a:pos x="1237" y="57"/>
                </a:cxn>
                <a:cxn ang="0">
                  <a:pos x="1222" y="34"/>
                </a:cxn>
                <a:cxn ang="0">
                  <a:pos x="1185" y="19"/>
                </a:cxn>
                <a:cxn ang="0">
                  <a:pos x="1131" y="5"/>
                </a:cxn>
                <a:cxn ang="0">
                  <a:pos x="1134" y="37"/>
                </a:cxn>
                <a:cxn ang="0">
                  <a:pos x="1111" y="61"/>
                </a:cxn>
                <a:cxn ang="0">
                  <a:pos x="1047" y="79"/>
                </a:cxn>
                <a:cxn ang="0">
                  <a:pos x="771" y="82"/>
                </a:cxn>
                <a:cxn ang="0">
                  <a:pos x="691" y="47"/>
                </a:cxn>
                <a:cxn ang="0">
                  <a:pos x="688" y="10"/>
                </a:cxn>
                <a:cxn ang="0">
                  <a:pos x="600" y="17"/>
                </a:cxn>
                <a:cxn ang="0">
                  <a:pos x="609" y="82"/>
                </a:cxn>
                <a:cxn ang="0">
                  <a:pos x="447" y="102"/>
                </a:cxn>
                <a:cxn ang="0">
                  <a:pos x="294" y="94"/>
                </a:cxn>
                <a:cxn ang="0">
                  <a:pos x="267" y="78"/>
                </a:cxn>
                <a:cxn ang="0">
                  <a:pos x="267" y="63"/>
                </a:cxn>
                <a:cxn ang="0">
                  <a:pos x="286" y="47"/>
                </a:cxn>
                <a:cxn ang="0">
                  <a:pos x="194" y="0"/>
                </a:cxn>
                <a:cxn ang="0">
                  <a:pos x="194" y="0"/>
                </a:cxn>
              </a:cxnLst>
              <a:rect l="0" t="0" r="r" b="b"/>
              <a:pathLst>
                <a:path w="1237" h="166">
                  <a:moveTo>
                    <a:pt x="194" y="0"/>
                  </a:moveTo>
                  <a:lnTo>
                    <a:pt x="39" y="17"/>
                  </a:lnTo>
                  <a:lnTo>
                    <a:pt x="0" y="46"/>
                  </a:lnTo>
                  <a:lnTo>
                    <a:pt x="16" y="69"/>
                  </a:lnTo>
                  <a:lnTo>
                    <a:pt x="71" y="99"/>
                  </a:lnTo>
                  <a:lnTo>
                    <a:pt x="159" y="129"/>
                  </a:lnTo>
                  <a:lnTo>
                    <a:pt x="270" y="149"/>
                  </a:lnTo>
                  <a:lnTo>
                    <a:pt x="527" y="166"/>
                  </a:lnTo>
                  <a:lnTo>
                    <a:pt x="964" y="148"/>
                  </a:lnTo>
                  <a:lnTo>
                    <a:pt x="1164" y="108"/>
                  </a:lnTo>
                  <a:lnTo>
                    <a:pt x="1237" y="57"/>
                  </a:lnTo>
                  <a:lnTo>
                    <a:pt x="1222" y="34"/>
                  </a:lnTo>
                  <a:lnTo>
                    <a:pt x="1185" y="19"/>
                  </a:lnTo>
                  <a:lnTo>
                    <a:pt x="1131" y="5"/>
                  </a:lnTo>
                  <a:lnTo>
                    <a:pt x="1134" y="37"/>
                  </a:lnTo>
                  <a:lnTo>
                    <a:pt x="1111" y="61"/>
                  </a:lnTo>
                  <a:lnTo>
                    <a:pt x="1047" y="79"/>
                  </a:lnTo>
                  <a:lnTo>
                    <a:pt x="771" y="82"/>
                  </a:lnTo>
                  <a:lnTo>
                    <a:pt x="691" y="47"/>
                  </a:lnTo>
                  <a:lnTo>
                    <a:pt x="688" y="10"/>
                  </a:lnTo>
                  <a:lnTo>
                    <a:pt x="600" y="17"/>
                  </a:lnTo>
                  <a:lnTo>
                    <a:pt x="609" y="82"/>
                  </a:lnTo>
                  <a:lnTo>
                    <a:pt x="447" y="102"/>
                  </a:lnTo>
                  <a:lnTo>
                    <a:pt x="294" y="94"/>
                  </a:lnTo>
                  <a:lnTo>
                    <a:pt x="267" y="78"/>
                  </a:lnTo>
                  <a:lnTo>
                    <a:pt x="267" y="63"/>
                  </a:lnTo>
                  <a:lnTo>
                    <a:pt x="286" y="47"/>
                  </a:lnTo>
                  <a:lnTo>
                    <a:pt x="194" y="0"/>
                  </a:lnTo>
                  <a:lnTo>
                    <a:pt x="19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6"/>
            <p:cNvSpPr>
              <a:spLocks/>
            </p:cNvSpPr>
            <p:nvPr/>
          </p:nvSpPr>
          <p:spPr bwMode="auto">
            <a:xfrm>
              <a:off x="4198" y="1907"/>
              <a:ext cx="158" cy="258"/>
            </a:xfrm>
            <a:custGeom>
              <a:avLst/>
              <a:gdLst/>
              <a:ahLst/>
              <a:cxnLst>
                <a:cxn ang="0">
                  <a:pos x="146" y="258"/>
                </a:cxn>
                <a:cxn ang="0">
                  <a:pos x="126" y="234"/>
                </a:cxn>
                <a:cxn ang="0">
                  <a:pos x="81" y="181"/>
                </a:cxn>
                <a:cxn ang="0">
                  <a:pos x="35" y="125"/>
                </a:cxn>
                <a:cxn ang="0">
                  <a:pos x="12" y="93"/>
                </a:cxn>
                <a:cxn ang="0">
                  <a:pos x="0" y="0"/>
                </a:cxn>
                <a:cxn ang="0">
                  <a:pos x="114" y="147"/>
                </a:cxn>
                <a:cxn ang="0">
                  <a:pos x="158" y="173"/>
                </a:cxn>
                <a:cxn ang="0">
                  <a:pos x="146" y="258"/>
                </a:cxn>
                <a:cxn ang="0">
                  <a:pos x="146" y="258"/>
                </a:cxn>
              </a:cxnLst>
              <a:rect l="0" t="0" r="r" b="b"/>
              <a:pathLst>
                <a:path w="158" h="258">
                  <a:moveTo>
                    <a:pt x="146" y="258"/>
                  </a:moveTo>
                  <a:lnTo>
                    <a:pt x="126" y="234"/>
                  </a:lnTo>
                  <a:lnTo>
                    <a:pt x="81" y="181"/>
                  </a:lnTo>
                  <a:lnTo>
                    <a:pt x="35" y="125"/>
                  </a:lnTo>
                  <a:lnTo>
                    <a:pt x="12" y="93"/>
                  </a:lnTo>
                  <a:lnTo>
                    <a:pt x="0" y="0"/>
                  </a:lnTo>
                  <a:lnTo>
                    <a:pt x="114" y="147"/>
                  </a:lnTo>
                  <a:lnTo>
                    <a:pt x="158" y="173"/>
                  </a:lnTo>
                  <a:lnTo>
                    <a:pt x="146" y="258"/>
                  </a:lnTo>
                  <a:lnTo>
                    <a:pt x="146" y="25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7"/>
            <p:cNvSpPr>
              <a:spLocks/>
            </p:cNvSpPr>
            <p:nvPr/>
          </p:nvSpPr>
          <p:spPr bwMode="auto">
            <a:xfrm>
              <a:off x="3598" y="1127"/>
              <a:ext cx="59" cy="47"/>
            </a:xfrm>
            <a:custGeom>
              <a:avLst/>
              <a:gdLst/>
              <a:ahLst/>
              <a:cxnLst>
                <a:cxn ang="0">
                  <a:pos x="3" y="7"/>
                </a:cxn>
                <a:cxn ang="0">
                  <a:pos x="38" y="0"/>
                </a:cxn>
                <a:cxn ang="0">
                  <a:pos x="59" y="21"/>
                </a:cxn>
                <a:cxn ang="0">
                  <a:pos x="54" y="45"/>
                </a:cxn>
                <a:cxn ang="0">
                  <a:pos x="20" y="47"/>
                </a:cxn>
                <a:cxn ang="0">
                  <a:pos x="0" y="22"/>
                </a:cxn>
                <a:cxn ang="0">
                  <a:pos x="3" y="7"/>
                </a:cxn>
                <a:cxn ang="0">
                  <a:pos x="3" y="7"/>
                </a:cxn>
              </a:cxnLst>
              <a:rect l="0" t="0" r="r" b="b"/>
              <a:pathLst>
                <a:path w="59" h="47">
                  <a:moveTo>
                    <a:pt x="3" y="7"/>
                  </a:moveTo>
                  <a:lnTo>
                    <a:pt x="38" y="0"/>
                  </a:lnTo>
                  <a:lnTo>
                    <a:pt x="59" y="21"/>
                  </a:lnTo>
                  <a:lnTo>
                    <a:pt x="54" y="45"/>
                  </a:lnTo>
                  <a:lnTo>
                    <a:pt x="20" y="47"/>
                  </a:lnTo>
                  <a:lnTo>
                    <a:pt x="0" y="22"/>
                  </a:lnTo>
                  <a:lnTo>
                    <a:pt x="3" y="7"/>
                  </a:lnTo>
                  <a:lnTo>
                    <a:pt x="3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8"/>
            <p:cNvSpPr>
              <a:spLocks/>
            </p:cNvSpPr>
            <p:nvPr/>
          </p:nvSpPr>
          <p:spPr bwMode="auto">
            <a:xfrm>
              <a:off x="4351" y="2513"/>
              <a:ext cx="64" cy="49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0" y="0"/>
                </a:cxn>
                <a:cxn ang="0">
                  <a:pos x="52" y="2"/>
                </a:cxn>
                <a:cxn ang="0">
                  <a:pos x="64" y="31"/>
                </a:cxn>
                <a:cxn ang="0">
                  <a:pos x="50" y="49"/>
                </a:cxn>
                <a:cxn ang="0">
                  <a:pos x="29" y="31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64" h="49">
                  <a:moveTo>
                    <a:pt x="0" y="11"/>
                  </a:moveTo>
                  <a:lnTo>
                    <a:pt x="20" y="0"/>
                  </a:lnTo>
                  <a:lnTo>
                    <a:pt x="52" y="2"/>
                  </a:lnTo>
                  <a:lnTo>
                    <a:pt x="64" y="31"/>
                  </a:lnTo>
                  <a:lnTo>
                    <a:pt x="50" y="49"/>
                  </a:lnTo>
                  <a:lnTo>
                    <a:pt x="29" y="31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9"/>
            <p:cNvSpPr>
              <a:spLocks/>
            </p:cNvSpPr>
            <p:nvPr/>
          </p:nvSpPr>
          <p:spPr bwMode="auto">
            <a:xfrm>
              <a:off x="4439" y="2512"/>
              <a:ext cx="65" cy="4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1" y="0"/>
                </a:cxn>
                <a:cxn ang="0">
                  <a:pos x="53" y="0"/>
                </a:cxn>
                <a:cxn ang="0">
                  <a:pos x="65" y="30"/>
                </a:cxn>
                <a:cxn ang="0">
                  <a:pos x="52" y="48"/>
                </a:cxn>
                <a:cxn ang="0">
                  <a:pos x="31" y="30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65" h="48">
                  <a:moveTo>
                    <a:pt x="0" y="11"/>
                  </a:moveTo>
                  <a:lnTo>
                    <a:pt x="21" y="0"/>
                  </a:lnTo>
                  <a:lnTo>
                    <a:pt x="53" y="0"/>
                  </a:lnTo>
                  <a:lnTo>
                    <a:pt x="65" y="30"/>
                  </a:lnTo>
                  <a:lnTo>
                    <a:pt x="52" y="48"/>
                  </a:lnTo>
                  <a:lnTo>
                    <a:pt x="31" y="30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602" y="692"/>
              <a:ext cx="348" cy="213"/>
            </a:xfrm>
            <a:custGeom>
              <a:avLst/>
              <a:gdLst/>
              <a:ahLst/>
              <a:cxnLst>
                <a:cxn ang="0">
                  <a:pos x="0" y="168"/>
                </a:cxn>
                <a:cxn ang="0">
                  <a:pos x="31" y="145"/>
                </a:cxn>
                <a:cxn ang="0">
                  <a:pos x="100" y="91"/>
                </a:cxn>
                <a:cxn ang="0">
                  <a:pos x="143" y="62"/>
                </a:cxn>
                <a:cxn ang="0">
                  <a:pos x="184" y="35"/>
                </a:cxn>
                <a:cxn ang="0">
                  <a:pos x="251" y="1"/>
                </a:cxn>
                <a:cxn ang="0">
                  <a:pos x="323" y="0"/>
                </a:cxn>
                <a:cxn ang="0">
                  <a:pos x="342" y="16"/>
                </a:cxn>
                <a:cxn ang="0">
                  <a:pos x="348" y="42"/>
                </a:cxn>
                <a:cxn ang="0">
                  <a:pos x="342" y="69"/>
                </a:cxn>
                <a:cxn ang="0">
                  <a:pos x="325" y="91"/>
                </a:cxn>
                <a:cxn ang="0">
                  <a:pos x="270" y="119"/>
                </a:cxn>
                <a:cxn ang="0">
                  <a:pos x="170" y="162"/>
                </a:cxn>
                <a:cxn ang="0">
                  <a:pos x="75" y="213"/>
                </a:cxn>
                <a:cxn ang="0">
                  <a:pos x="25" y="201"/>
                </a:cxn>
                <a:cxn ang="0">
                  <a:pos x="0" y="168"/>
                </a:cxn>
                <a:cxn ang="0">
                  <a:pos x="0" y="168"/>
                </a:cxn>
              </a:cxnLst>
              <a:rect l="0" t="0" r="r" b="b"/>
              <a:pathLst>
                <a:path w="348" h="213">
                  <a:moveTo>
                    <a:pt x="0" y="168"/>
                  </a:moveTo>
                  <a:lnTo>
                    <a:pt x="31" y="145"/>
                  </a:lnTo>
                  <a:lnTo>
                    <a:pt x="100" y="91"/>
                  </a:lnTo>
                  <a:lnTo>
                    <a:pt x="143" y="62"/>
                  </a:lnTo>
                  <a:lnTo>
                    <a:pt x="184" y="35"/>
                  </a:lnTo>
                  <a:lnTo>
                    <a:pt x="251" y="1"/>
                  </a:lnTo>
                  <a:lnTo>
                    <a:pt x="323" y="0"/>
                  </a:lnTo>
                  <a:lnTo>
                    <a:pt x="342" y="16"/>
                  </a:lnTo>
                  <a:lnTo>
                    <a:pt x="348" y="42"/>
                  </a:lnTo>
                  <a:lnTo>
                    <a:pt x="342" y="69"/>
                  </a:lnTo>
                  <a:lnTo>
                    <a:pt x="325" y="91"/>
                  </a:lnTo>
                  <a:lnTo>
                    <a:pt x="270" y="119"/>
                  </a:lnTo>
                  <a:lnTo>
                    <a:pt x="170" y="162"/>
                  </a:lnTo>
                  <a:lnTo>
                    <a:pt x="75" y="213"/>
                  </a:lnTo>
                  <a:lnTo>
                    <a:pt x="25" y="201"/>
                  </a:lnTo>
                  <a:lnTo>
                    <a:pt x="0" y="168"/>
                  </a:lnTo>
                  <a:lnTo>
                    <a:pt x="0" y="16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4545" y="605"/>
              <a:ext cx="1098" cy="570"/>
            </a:xfrm>
            <a:custGeom>
              <a:avLst/>
              <a:gdLst/>
              <a:ahLst/>
              <a:cxnLst>
                <a:cxn ang="0">
                  <a:pos x="0" y="69"/>
                </a:cxn>
                <a:cxn ang="0">
                  <a:pos x="55" y="52"/>
                </a:cxn>
                <a:cxn ang="0">
                  <a:pos x="193" y="22"/>
                </a:cxn>
                <a:cxn ang="0">
                  <a:pos x="373" y="0"/>
                </a:cxn>
                <a:cxn ang="0">
                  <a:pos x="555" y="14"/>
                </a:cxn>
                <a:cxn ang="0">
                  <a:pos x="719" y="79"/>
                </a:cxn>
                <a:cxn ang="0">
                  <a:pos x="795" y="125"/>
                </a:cxn>
                <a:cxn ang="0">
                  <a:pos x="866" y="175"/>
                </a:cxn>
                <a:cxn ang="0">
                  <a:pos x="927" y="228"/>
                </a:cxn>
                <a:cxn ang="0">
                  <a:pos x="980" y="279"/>
                </a:cxn>
                <a:cxn ang="0">
                  <a:pos x="1019" y="326"/>
                </a:cxn>
                <a:cxn ang="0">
                  <a:pos x="1045" y="366"/>
                </a:cxn>
                <a:cxn ang="0">
                  <a:pos x="1093" y="496"/>
                </a:cxn>
                <a:cxn ang="0">
                  <a:pos x="1098" y="543"/>
                </a:cxn>
                <a:cxn ang="0">
                  <a:pos x="1086" y="570"/>
                </a:cxn>
                <a:cxn ang="0">
                  <a:pos x="1024" y="560"/>
                </a:cxn>
                <a:cxn ang="0">
                  <a:pos x="955" y="460"/>
                </a:cxn>
                <a:cxn ang="0">
                  <a:pos x="927" y="394"/>
                </a:cxn>
                <a:cxn ang="0">
                  <a:pos x="911" y="367"/>
                </a:cxn>
                <a:cxn ang="0">
                  <a:pos x="893" y="341"/>
                </a:cxn>
                <a:cxn ang="0">
                  <a:pos x="849" y="294"/>
                </a:cxn>
                <a:cxn ang="0">
                  <a:pos x="787" y="247"/>
                </a:cxn>
                <a:cxn ang="0">
                  <a:pos x="725" y="209"/>
                </a:cxn>
                <a:cxn ang="0">
                  <a:pos x="672" y="191"/>
                </a:cxn>
                <a:cxn ang="0">
                  <a:pos x="526" y="190"/>
                </a:cxn>
                <a:cxn ang="0">
                  <a:pos x="372" y="187"/>
                </a:cxn>
                <a:cxn ang="0">
                  <a:pos x="257" y="141"/>
                </a:cxn>
                <a:cxn ang="0">
                  <a:pos x="184" y="115"/>
                </a:cxn>
                <a:cxn ang="0">
                  <a:pos x="105" y="105"/>
                </a:cxn>
                <a:cxn ang="0">
                  <a:pos x="17" y="105"/>
                </a:cxn>
                <a:cxn ang="0">
                  <a:pos x="0" y="69"/>
                </a:cxn>
                <a:cxn ang="0">
                  <a:pos x="0" y="69"/>
                </a:cxn>
              </a:cxnLst>
              <a:rect l="0" t="0" r="r" b="b"/>
              <a:pathLst>
                <a:path w="1098" h="570">
                  <a:moveTo>
                    <a:pt x="0" y="69"/>
                  </a:moveTo>
                  <a:lnTo>
                    <a:pt x="55" y="52"/>
                  </a:lnTo>
                  <a:lnTo>
                    <a:pt x="193" y="22"/>
                  </a:lnTo>
                  <a:lnTo>
                    <a:pt x="373" y="0"/>
                  </a:lnTo>
                  <a:lnTo>
                    <a:pt x="555" y="14"/>
                  </a:lnTo>
                  <a:lnTo>
                    <a:pt x="719" y="79"/>
                  </a:lnTo>
                  <a:lnTo>
                    <a:pt x="795" y="125"/>
                  </a:lnTo>
                  <a:lnTo>
                    <a:pt x="866" y="175"/>
                  </a:lnTo>
                  <a:lnTo>
                    <a:pt x="927" y="228"/>
                  </a:lnTo>
                  <a:lnTo>
                    <a:pt x="980" y="279"/>
                  </a:lnTo>
                  <a:lnTo>
                    <a:pt x="1019" y="326"/>
                  </a:lnTo>
                  <a:lnTo>
                    <a:pt x="1045" y="366"/>
                  </a:lnTo>
                  <a:lnTo>
                    <a:pt x="1093" y="496"/>
                  </a:lnTo>
                  <a:lnTo>
                    <a:pt x="1098" y="543"/>
                  </a:lnTo>
                  <a:lnTo>
                    <a:pt x="1086" y="570"/>
                  </a:lnTo>
                  <a:lnTo>
                    <a:pt x="1024" y="560"/>
                  </a:lnTo>
                  <a:lnTo>
                    <a:pt x="955" y="460"/>
                  </a:lnTo>
                  <a:lnTo>
                    <a:pt x="927" y="394"/>
                  </a:lnTo>
                  <a:lnTo>
                    <a:pt x="911" y="367"/>
                  </a:lnTo>
                  <a:lnTo>
                    <a:pt x="893" y="341"/>
                  </a:lnTo>
                  <a:lnTo>
                    <a:pt x="849" y="294"/>
                  </a:lnTo>
                  <a:lnTo>
                    <a:pt x="787" y="247"/>
                  </a:lnTo>
                  <a:lnTo>
                    <a:pt x="725" y="209"/>
                  </a:lnTo>
                  <a:lnTo>
                    <a:pt x="672" y="191"/>
                  </a:lnTo>
                  <a:lnTo>
                    <a:pt x="526" y="190"/>
                  </a:lnTo>
                  <a:lnTo>
                    <a:pt x="372" y="187"/>
                  </a:lnTo>
                  <a:lnTo>
                    <a:pt x="257" y="141"/>
                  </a:lnTo>
                  <a:lnTo>
                    <a:pt x="184" y="115"/>
                  </a:lnTo>
                  <a:lnTo>
                    <a:pt x="105" y="105"/>
                  </a:lnTo>
                  <a:lnTo>
                    <a:pt x="17" y="105"/>
                  </a:lnTo>
                  <a:lnTo>
                    <a:pt x="0" y="69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921" y="1571"/>
              <a:ext cx="143" cy="257"/>
            </a:xfrm>
            <a:custGeom>
              <a:avLst/>
              <a:gdLst/>
              <a:ahLst/>
              <a:cxnLst>
                <a:cxn ang="0">
                  <a:pos x="0" y="212"/>
                </a:cxn>
                <a:cxn ang="0">
                  <a:pos x="15" y="82"/>
                </a:cxn>
                <a:cxn ang="0">
                  <a:pos x="38" y="48"/>
                </a:cxn>
                <a:cxn ang="0">
                  <a:pos x="58" y="22"/>
                </a:cxn>
                <a:cxn ang="0">
                  <a:pos x="93" y="0"/>
                </a:cxn>
                <a:cxn ang="0">
                  <a:pos x="126" y="15"/>
                </a:cxn>
                <a:cxn ang="0">
                  <a:pos x="143" y="45"/>
                </a:cxn>
                <a:cxn ang="0">
                  <a:pos x="131" y="63"/>
                </a:cxn>
                <a:cxn ang="0">
                  <a:pos x="108" y="89"/>
                </a:cxn>
                <a:cxn ang="0">
                  <a:pos x="73" y="154"/>
                </a:cxn>
                <a:cxn ang="0">
                  <a:pos x="56" y="257"/>
                </a:cxn>
                <a:cxn ang="0">
                  <a:pos x="20" y="241"/>
                </a:cxn>
                <a:cxn ang="0">
                  <a:pos x="0" y="212"/>
                </a:cxn>
                <a:cxn ang="0">
                  <a:pos x="0" y="212"/>
                </a:cxn>
              </a:cxnLst>
              <a:rect l="0" t="0" r="r" b="b"/>
              <a:pathLst>
                <a:path w="143" h="257">
                  <a:moveTo>
                    <a:pt x="0" y="212"/>
                  </a:moveTo>
                  <a:lnTo>
                    <a:pt x="15" y="82"/>
                  </a:lnTo>
                  <a:lnTo>
                    <a:pt x="38" y="48"/>
                  </a:lnTo>
                  <a:lnTo>
                    <a:pt x="58" y="22"/>
                  </a:lnTo>
                  <a:lnTo>
                    <a:pt x="93" y="0"/>
                  </a:lnTo>
                  <a:lnTo>
                    <a:pt x="126" y="15"/>
                  </a:lnTo>
                  <a:lnTo>
                    <a:pt x="143" y="45"/>
                  </a:lnTo>
                  <a:lnTo>
                    <a:pt x="131" y="63"/>
                  </a:lnTo>
                  <a:lnTo>
                    <a:pt x="108" y="89"/>
                  </a:lnTo>
                  <a:lnTo>
                    <a:pt x="73" y="154"/>
                  </a:lnTo>
                  <a:lnTo>
                    <a:pt x="56" y="257"/>
                  </a:lnTo>
                  <a:lnTo>
                    <a:pt x="20" y="241"/>
                  </a:lnTo>
                  <a:lnTo>
                    <a:pt x="0" y="212"/>
                  </a:lnTo>
                  <a:lnTo>
                    <a:pt x="0" y="2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2928926" y="2714620"/>
            <a:ext cx="2143140" cy="1944027"/>
            <a:chOff x="2928926" y="2714620"/>
            <a:chExt cx="2143140" cy="1944027"/>
          </a:xfrm>
        </p:grpSpPr>
        <p:cxnSp>
          <p:nvCxnSpPr>
            <p:cNvPr id="6" name="Straight Connector 5"/>
            <p:cNvCxnSpPr>
              <a:stCxn id="7" idx="1"/>
              <a:endCxn id="11" idx="6"/>
            </p:cNvCxnSpPr>
            <p:nvPr/>
          </p:nvCxnSpPr>
          <p:spPr>
            <a:xfrm rot="10800000" flipH="1" flipV="1">
              <a:off x="4131175" y="2899286"/>
              <a:ext cx="7467" cy="52789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4131176" y="2714620"/>
              <a:ext cx="940890" cy="36933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 err="1" smtClean="0">
                  <a:latin typeface="Consolas" pitchFamily="49" charset="0"/>
                </a:rPr>
                <a:t>nellie</a:t>
              </a:r>
              <a:endParaRPr lang="en-GB" dirty="0">
                <a:latin typeface="Consolas" pitchFamily="49" charset="0"/>
              </a:endParaRPr>
            </a:p>
          </p:txBody>
        </p:sp>
        <p:sp>
          <p:nvSpPr>
            <p:cNvPr id="9" name="Trapezoid 4"/>
            <p:cNvSpPr/>
            <p:nvPr/>
          </p:nvSpPr>
          <p:spPr>
            <a:xfrm flipV="1">
              <a:off x="2928926" y="3425487"/>
              <a:ext cx="1254521" cy="1144160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5"/>
            <p:cNvSpPr/>
            <p:nvPr/>
          </p:nvSpPr>
          <p:spPr>
            <a:xfrm>
              <a:off x="2928926" y="3273158"/>
              <a:ext cx="1254521" cy="30804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3218555" y="4491790"/>
              <a:ext cx="679532" cy="16685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928926" y="4214818"/>
              <a:ext cx="1271944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Ins="0" rtlCol="0">
              <a:spAutoFit/>
            </a:bodyPr>
            <a:lstStyle/>
            <a:p>
              <a:r>
                <a:rPr lang="en-GB" dirty="0" smtClean="0">
                  <a:latin typeface="Consolas" pitchFamily="49" charset="0"/>
                </a:rPr>
                <a:t>Elephant</a:t>
              </a:r>
              <a:endParaRPr lang="en-GB" dirty="0">
                <a:latin typeface="Consolas" pitchFamily="49" charset="0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2973731" y="3317164"/>
              <a:ext cx="1164912" cy="22003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3214678" y="2357430"/>
            <a:ext cx="698505" cy="1143008"/>
            <a:chOff x="928662" y="4143380"/>
            <a:chExt cx="1571636" cy="2571768"/>
          </a:xfrm>
        </p:grpSpPr>
        <p:sp>
          <p:nvSpPr>
            <p:cNvPr id="68" name="Rounded Rectangle 67"/>
            <p:cNvSpPr/>
            <p:nvPr/>
          </p:nvSpPr>
          <p:spPr>
            <a:xfrm>
              <a:off x="928662" y="4143380"/>
              <a:ext cx="1571636" cy="2571768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762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/>
          </p:nvSpPr>
          <p:spPr>
            <a:xfrm>
              <a:off x="2000232" y="4357694"/>
              <a:ext cx="285752" cy="28575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107153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ounded Rectangle 70"/>
            <p:cNvSpPr/>
            <p:nvPr/>
          </p:nvSpPr>
          <p:spPr>
            <a:xfrm>
              <a:off x="142872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178591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214310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ounded Rectangle 73"/>
            <p:cNvSpPr/>
            <p:nvPr/>
          </p:nvSpPr>
          <p:spPr>
            <a:xfrm>
              <a:off x="107153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ounded Rectangle 74"/>
            <p:cNvSpPr/>
            <p:nvPr/>
          </p:nvSpPr>
          <p:spPr>
            <a:xfrm>
              <a:off x="142872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178591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107153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142872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Rounded Rectangle 78"/>
            <p:cNvSpPr/>
            <p:nvPr/>
          </p:nvSpPr>
          <p:spPr>
            <a:xfrm>
              <a:off x="178591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214310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Rounded Rectangle 80"/>
            <p:cNvSpPr/>
            <p:nvPr/>
          </p:nvSpPr>
          <p:spPr>
            <a:xfrm>
              <a:off x="214310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Rounded Rectangle 81"/>
            <p:cNvSpPr/>
            <p:nvPr/>
          </p:nvSpPr>
          <p:spPr>
            <a:xfrm>
              <a:off x="1071538" y="578645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Rounded Rectangle 82"/>
            <p:cNvSpPr/>
            <p:nvPr/>
          </p:nvSpPr>
          <p:spPr>
            <a:xfrm>
              <a:off x="1071538" y="607220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Rounded Rectangle 83"/>
            <p:cNvSpPr/>
            <p:nvPr/>
          </p:nvSpPr>
          <p:spPr>
            <a:xfrm>
              <a:off x="1071538" y="6357958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92" name="Curved Connector 91"/>
          <p:cNvCxnSpPr>
            <a:endCxn id="26" idx="5"/>
          </p:cNvCxnSpPr>
          <p:nvPr/>
        </p:nvCxnSpPr>
        <p:spPr>
          <a:xfrm>
            <a:off x="3571868" y="2214554"/>
            <a:ext cx="3766920" cy="1291787"/>
          </a:xfrm>
          <a:prstGeom prst="curvedConnector3">
            <a:avLst>
              <a:gd name="adj1" fmla="val 51618"/>
            </a:avLst>
          </a:prstGeom>
          <a:ln>
            <a:prstDash val="lg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0" name="Content Placeholder 99"/>
          <p:cNvSpPr>
            <a:spLocks noGrp="1"/>
          </p:cNvSpPr>
          <p:nvPr>
            <p:ph idx="1"/>
          </p:nvPr>
        </p:nvSpPr>
        <p:spPr>
          <a:xfrm>
            <a:off x="214282" y="214290"/>
            <a:ext cx="4929222" cy="57864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Elephant </a:t>
            </a:r>
            <a:r>
              <a:rPr lang="en-GB" sz="2000" dirty="0" err="1" smtClean="0">
                <a:latin typeface="Consolas" pitchFamily="49" charset="0"/>
              </a:rPr>
              <a:t>nellie</a:t>
            </a:r>
            <a:r>
              <a:rPr lang="en-GB" sz="2000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endParaRPr lang="en-GB" sz="20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2000" dirty="0" err="1" smtClean="0">
                <a:latin typeface="Consolas" pitchFamily="49" charset="0"/>
              </a:rPr>
              <a:t>nellie</a:t>
            </a:r>
            <a:r>
              <a:rPr lang="en-GB" sz="2000" dirty="0" smtClean="0">
                <a:latin typeface="Consolas" pitchFamily="49" charset="0"/>
              </a:rPr>
              <a:t> = new Elephant();</a:t>
            </a:r>
          </a:p>
          <a:p>
            <a:endParaRPr lang="en-GB" sz="2000" dirty="0" smtClean="0">
              <a:latin typeface="Consolas" pitchFamily="49" charset="0"/>
            </a:endParaRPr>
          </a:p>
          <a:p>
            <a:endParaRPr lang="en-GB" sz="2000" dirty="0" smtClean="0">
              <a:latin typeface="Consolas" pitchFamily="49" charset="0"/>
            </a:endParaRPr>
          </a:p>
          <a:p>
            <a:endParaRPr lang="en-GB" sz="2000" dirty="0">
              <a:latin typeface="Consolas" pitchFamily="49" charset="0"/>
            </a:endParaRPr>
          </a:p>
          <a:p>
            <a:endParaRPr lang="en-GB" sz="2000" dirty="0" smtClean="0">
              <a:latin typeface="Consolas" pitchFamily="49" charset="0"/>
            </a:endParaRPr>
          </a:p>
          <a:p>
            <a:pPr>
              <a:buNone/>
            </a:pPr>
            <a:endParaRPr lang="en-GB" sz="2000" dirty="0" smtClean="0">
              <a:latin typeface="Consolas" pitchFamily="49" charset="0"/>
            </a:endParaRPr>
          </a:p>
          <a:p>
            <a:endParaRPr lang="en-GB" sz="2000" dirty="0" smtClean="0">
              <a:latin typeface="Consolas" pitchFamily="49" charset="0"/>
            </a:endParaRPr>
          </a:p>
          <a:p>
            <a:endParaRPr lang="en-GB" sz="20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nellie.eat();</a:t>
            </a:r>
          </a:p>
          <a:p>
            <a:pPr>
              <a:buNone/>
            </a:pPr>
            <a:endParaRPr lang="en-GB" sz="2000" dirty="0"/>
          </a:p>
        </p:txBody>
      </p:sp>
      <p:grpSp>
        <p:nvGrpSpPr>
          <p:cNvPr id="98" name="Group 97"/>
          <p:cNvGrpSpPr/>
          <p:nvPr/>
        </p:nvGrpSpPr>
        <p:grpSpPr>
          <a:xfrm>
            <a:off x="2643174" y="1427056"/>
            <a:ext cx="2453740" cy="4216522"/>
            <a:chOff x="2643174" y="1428736"/>
            <a:chExt cx="2453740" cy="4216522"/>
          </a:xfrm>
        </p:grpSpPr>
        <p:sp>
          <p:nvSpPr>
            <p:cNvPr id="46" name="Rounded Rectangle 45"/>
            <p:cNvSpPr/>
            <p:nvPr/>
          </p:nvSpPr>
          <p:spPr>
            <a:xfrm>
              <a:off x="2643174" y="1428736"/>
              <a:ext cx="2391620" cy="4143403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762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/>
          </p:nvSpPr>
          <p:spPr>
            <a:xfrm>
              <a:off x="4273824" y="1774020"/>
              <a:ext cx="434840" cy="46037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2860594" y="2464587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3404144" y="2464587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3947694" y="2464587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4491244" y="2464587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2860594" y="2924965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3404144" y="2924965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3947694" y="2924965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2860594" y="3385343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3404144" y="3385343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3947694" y="3385343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4491244" y="2924965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4491244" y="3385343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2860594" y="4075910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2860594" y="4536289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2860594" y="4996667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357554" y="4000504"/>
              <a:ext cx="1304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 smtClean="0"/>
                <a:t>Eat</a:t>
              </a:r>
              <a:endParaRPr lang="en-GB" sz="2000" b="1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3357554" y="4500570"/>
              <a:ext cx="1304520" cy="6446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 smtClean="0"/>
                <a:t>Sleep</a:t>
              </a:r>
              <a:endParaRPr lang="en-GB" sz="2000" b="1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357554" y="5000636"/>
              <a:ext cx="1739360" cy="6446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 smtClean="0"/>
                <a:t>Trumpet</a:t>
              </a:r>
              <a:endParaRPr lang="en-GB" sz="2000" b="1" dirty="0"/>
            </a:p>
          </p:txBody>
        </p:sp>
      </p:grpSp>
      <p:sp>
        <p:nvSpPr>
          <p:cNvPr id="97" name="Rounded Rectangle 96"/>
          <p:cNvSpPr/>
          <p:nvPr/>
        </p:nvSpPr>
        <p:spPr>
          <a:xfrm>
            <a:off x="2851276" y="4058090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Rectangle 101"/>
          <p:cNvSpPr/>
          <p:nvPr/>
        </p:nvSpPr>
        <p:spPr>
          <a:xfrm>
            <a:off x="6786578" y="3000372"/>
            <a:ext cx="121444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Nom</a:t>
            </a:r>
            <a:endParaRPr lang="en-US" sz="1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5" name="Rectangle 104"/>
          <p:cNvSpPr/>
          <p:nvPr/>
        </p:nvSpPr>
        <p:spPr>
          <a:xfrm rot="1917467">
            <a:off x="7072330" y="2714620"/>
            <a:ext cx="121444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Nom</a:t>
            </a:r>
            <a:endParaRPr lang="en-US" sz="1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6" name="Rectangle 105"/>
          <p:cNvSpPr/>
          <p:nvPr/>
        </p:nvSpPr>
        <p:spPr>
          <a:xfrm rot="20524502">
            <a:off x="7482233" y="3015029"/>
            <a:ext cx="121444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Nom</a:t>
            </a:r>
            <a:endParaRPr lang="en-US" sz="1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32 0.00532 L -4.44444E-6 -4.49584E-6 " pathEditMode="relative" rAng="0" ptsTypes="AA">
                                      <p:cBhvr>
                                        <p:cTn id="3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250" autoRev="1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DE529"/>
                                      </p:to>
                                    </p:animClr>
                                    <p:animClr clrSpc="rgb">
                                      <p:cBhvr>
                                        <p:cTn id="51" dur="250" autoRev="1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DE529"/>
                                      </p:to>
                                    </p:animClr>
                                    <p:set>
                                      <p:cBhvr>
                                        <p:cTn id="52" dur="250" autoRev="1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50" autoRev="1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uiExpand="1" build="p"/>
      <p:bldP spid="97" grpId="0" animBg="1"/>
      <p:bldP spid="102" grpId="0"/>
      <p:bldP spid="105" grpId="0"/>
      <p:bldP spid="10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0034" y="5000636"/>
            <a:ext cx="4071966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Big Picture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503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 smtClean="0"/>
                        <a:t>Primitives</a:t>
                      </a:r>
                      <a:endParaRPr lang="en-GB" sz="4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 smtClean="0"/>
                        <a:t>Objects</a:t>
                      </a:r>
                      <a:endParaRPr lang="en-GB" sz="4800" b="1" dirty="0"/>
                    </a:p>
                  </a:txBody>
                  <a:tcPr anchor="ctr"/>
                </a:tc>
              </a:tr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defined in Java</a:t>
                      </a:r>
                      <a:endParaRPr lang="en-GB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defined in classes</a:t>
                      </a:r>
                      <a:endParaRPr lang="en-GB" sz="4000" dirty="0"/>
                    </a:p>
                  </a:txBody>
                  <a:tcPr anchor="ctr"/>
                </a:tc>
              </a:tr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stored in variables directly</a:t>
                      </a:r>
                      <a:endParaRPr lang="en-GB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references stored</a:t>
                      </a:r>
                      <a:r>
                        <a:rPr lang="en-GB" sz="4000" baseline="0" dirty="0" smtClean="0"/>
                        <a:t> in variables</a:t>
                      </a:r>
                      <a:endParaRPr lang="en-GB" sz="4000" dirty="0"/>
                    </a:p>
                  </a:txBody>
                  <a:tcPr anchor="ctr"/>
                </a:tc>
              </a:tr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Pass</a:t>
                      </a:r>
                      <a:r>
                        <a:rPr lang="en-GB" sz="4000" baseline="0" dirty="0" smtClean="0"/>
                        <a:t> a copy</a:t>
                      </a:r>
                      <a:endParaRPr lang="en-GB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Pass a reference</a:t>
                      </a:r>
                      <a:endParaRPr lang="en-GB" sz="40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Pass a copy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471726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a;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a = 10;</a:t>
            </a:r>
          </a:p>
          <a:p>
            <a:pPr>
              <a:buNone/>
            </a:pP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b;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b = 5;</a:t>
            </a:r>
          </a:p>
          <a:p>
            <a:pPr>
              <a:buNone/>
            </a:pP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c;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c = a;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c = 2*c;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b = a*c;</a:t>
            </a:r>
            <a:endParaRPr lang="en-GB" dirty="0">
              <a:latin typeface="Consolas" pitchFamily="49" charset="0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3357554" y="1357298"/>
            <a:ext cx="1357322" cy="2143140"/>
            <a:chOff x="3357554" y="1357298"/>
            <a:chExt cx="1357322" cy="2143140"/>
          </a:xfrm>
        </p:grpSpPr>
        <p:sp>
          <p:nvSpPr>
            <p:cNvPr id="4" name="TextBox 3"/>
            <p:cNvSpPr txBox="1"/>
            <p:nvPr/>
          </p:nvSpPr>
          <p:spPr>
            <a:xfrm>
              <a:off x="4036215" y="1357298"/>
              <a:ext cx="339331" cy="44020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latin typeface="Consolas" pitchFamily="49" charset="0"/>
                </a:rPr>
                <a:t>a</a:t>
              </a:r>
              <a:endParaRPr lang="en-GB" dirty="0">
                <a:latin typeface="Consolas" pitchFamily="49" charset="0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3357554" y="1928199"/>
              <a:ext cx="1357322" cy="1557767"/>
              <a:chOff x="5786446" y="3643314"/>
              <a:chExt cx="1714512" cy="1949265"/>
            </a:xfrm>
          </p:grpSpPr>
          <p:sp>
            <p:nvSpPr>
              <p:cNvPr id="6" name="Trapezoid 5"/>
              <p:cNvSpPr/>
              <p:nvPr/>
            </p:nvSpPr>
            <p:spPr>
              <a:xfrm flipV="1">
                <a:off x="5786446" y="3857628"/>
                <a:ext cx="1714512" cy="1609736"/>
              </a:xfrm>
              <a:prstGeom prst="trapezoid">
                <a:avLst/>
              </a:prstGeom>
              <a:solidFill>
                <a:schemeClr val="bg1">
                  <a:lumMod val="65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5786446" y="3643314"/>
                <a:ext cx="1714512" cy="43339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5847679" y="3705227"/>
                <a:ext cx="1592047" cy="30956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6182273" y="5357826"/>
                <a:ext cx="928694" cy="23475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3786182" y="3060232"/>
              <a:ext cx="563463" cy="4402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 err="1" smtClean="0">
                  <a:latin typeface="Consolas" pitchFamily="49" charset="0"/>
                </a:rPr>
                <a:t>int</a:t>
              </a:r>
              <a:endParaRPr lang="en-GB" dirty="0">
                <a:latin typeface="Consolas" pitchFamily="49" charset="0"/>
              </a:endParaRPr>
            </a:p>
          </p:txBody>
        </p:sp>
        <p:cxnSp>
          <p:nvCxnSpPr>
            <p:cNvPr id="11" name="Straight Connector 10"/>
            <p:cNvCxnSpPr>
              <a:endCxn id="8" idx="4"/>
            </p:cNvCxnSpPr>
            <p:nvPr/>
          </p:nvCxnSpPr>
          <p:spPr>
            <a:xfrm rot="16200000" flipH="1">
              <a:off x="3602330" y="1791182"/>
              <a:ext cx="867770" cy="1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3643306" y="2208765"/>
            <a:ext cx="84832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10</a:t>
            </a:r>
            <a:endParaRPr lang="en-US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5214942" y="2571744"/>
            <a:ext cx="1357322" cy="2143140"/>
            <a:chOff x="3357554" y="1357298"/>
            <a:chExt cx="1357322" cy="2143140"/>
          </a:xfrm>
        </p:grpSpPr>
        <p:sp>
          <p:nvSpPr>
            <p:cNvPr id="56" name="TextBox 55"/>
            <p:cNvSpPr txBox="1"/>
            <p:nvPr/>
          </p:nvSpPr>
          <p:spPr>
            <a:xfrm>
              <a:off x="4036215" y="1357298"/>
              <a:ext cx="339331" cy="36933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latin typeface="Consolas" pitchFamily="49" charset="0"/>
                </a:rPr>
                <a:t>b</a:t>
              </a:r>
              <a:endParaRPr lang="en-GB" dirty="0">
                <a:latin typeface="Consolas" pitchFamily="49" charset="0"/>
              </a:endParaRPr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3357554" y="1928197"/>
              <a:ext cx="1357322" cy="1557766"/>
              <a:chOff x="5786446" y="3643314"/>
              <a:chExt cx="1714512" cy="1949265"/>
            </a:xfrm>
          </p:grpSpPr>
          <p:sp>
            <p:nvSpPr>
              <p:cNvPr id="60" name="Trapezoid 59"/>
              <p:cNvSpPr/>
              <p:nvPr/>
            </p:nvSpPr>
            <p:spPr>
              <a:xfrm flipV="1">
                <a:off x="5786446" y="3857628"/>
                <a:ext cx="1714512" cy="1609736"/>
              </a:xfrm>
              <a:prstGeom prst="trapezoid">
                <a:avLst/>
              </a:prstGeom>
              <a:solidFill>
                <a:schemeClr val="bg1">
                  <a:lumMod val="65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5786446" y="3643314"/>
                <a:ext cx="1714512" cy="43339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5847679" y="3705227"/>
                <a:ext cx="1592047" cy="30956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182273" y="5357826"/>
                <a:ext cx="928694" cy="23475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3786182" y="3060232"/>
              <a:ext cx="563463" cy="4402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 err="1" smtClean="0">
                  <a:latin typeface="Consolas" pitchFamily="49" charset="0"/>
                </a:rPr>
                <a:t>int</a:t>
              </a:r>
              <a:endParaRPr lang="en-GB" dirty="0">
                <a:latin typeface="Consolas" pitchFamily="49" charset="0"/>
              </a:endParaRPr>
            </a:p>
          </p:txBody>
        </p:sp>
        <p:cxnSp>
          <p:nvCxnSpPr>
            <p:cNvPr id="59" name="Straight Connector 58"/>
            <p:cNvCxnSpPr>
              <a:endCxn id="62" idx="4"/>
            </p:cNvCxnSpPr>
            <p:nvPr/>
          </p:nvCxnSpPr>
          <p:spPr>
            <a:xfrm rot="16200000" flipH="1">
              <a:off x="3602330" y="1791182"/>
              <a:ext cx="867770" cy="1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5" name="Group 64"/>
          <p:cNvGrpSpPr/>
          <p:nvPr/>
        </p:nvGrpSpPr>
        <p:grpSpPr>
          <a:xfrm>
            <a:off x="7143768" y="4000504"/>
            <a:ext cx="1357322" cy="2143140"/>
            <a:chOff x="3357554" y="1357298"/>
            <a:chExt cx="1357322" cy="2143140"/>
          </a:xfrm>
        </p:grpSpPr>
        <p:sp>
          <p:nvSpPr>
            <p:cNvPr id="66" name="TextBox 65"/>
            <p:cNvSpPr txBox="1"/>
            <p:nvPr/>
          </p:nvSpPr>
          <p:spPr>
            <a:xfrm>
              <a:off x="4036215" y="1357298"/>
              <a:ext cx="339331" cy="36933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latin typeface="Consolas" pitchFamily="49" charset="0"/>
                </a:rPr>
                <a:t>c</a:t>
              </a:r>
              <a:endParaRPr lang="en-GB" dirty="0">
                <a:latin typeface="Consolas" pitchFamily="49" charset="0"/>
              </a:endParaRPr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3357554" y="1928196"/>
              <a:ext cx="1357322" cy="1557766"/>
              <a:chOff x="5786446" y="3643314"/>
              <a:chExt cx="1714512" cy="1949265"/>
            </a:xfrm>
          </p:grpSpPr>
          <p:sp>
            <p:nvSpPr>
              <p:cNvPr id="70" name="Trapezoid 69"/>
              <p:cNvSpPr/>
              <p:nvPr/>
            </p:nvSpPr>
            <p:spPr>
              <a:xfrm flipV="1">
                <a:off x="5786446" y="3857628"/>
                <a:ext cx="1714512" cy="1609736"/>
              </a:xfrm>
              <a:prstGeom prst="trapezoid">
                <a:avLst/>
              </a:prstGeom>
              <a:solidFill>
                <a:schemeClr val="bg1">
                  <a:lumMod val="65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" name="Oval 70"/>
              <p:cNvSpPr/>
              <p:nvPr/>
            </p:nvSpPr>
            <p:spPr>
              <a:xfrm>
                <a:off x="5786446" y="3643314"/>
                <a:ext cx="1714512" cy="43339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5847679" y="3705227"/>
                <a:ext cx="1592047" cy="30956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" name="Oval 72"/>
              <p:cNvSpPr/>
              <p:nvPr/>
            </p:nvSpPr>
            <p:spPr>
              <a:xfrm>
                <a:off x="6182273" y="5357826"/>
                <a:ext cx="928694" cy="23475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68" name="TextBox 67"/>
            <p:cNvSpPr txBox="1"/>
            <p:nvPr/>
          </p:nvSpPr>
          <p:spPr>
            <a:xfrm>
              <a:off x="3786182" y="3060232"/>
              <a:ext cx="563463" cy="4402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 err="1" smtClean="0">
                  <a:latin typeface="Consolas" pitchFamily="49" charset="0"/>
                </a:rPr>
                <a:t>int</a:t>
              </a:r>
              <a:endParaRPr lang="en-GB" dirty="0">
                <a:latin typeface="Consolas" pitchFamily="49" charset="0"/>
              </a:endParaRPr>
            </a:p>
          </p:txBody>
        </p:sp>
        <p:cxnSp>
          <p:nvCxnSpPr>
            <p:cNvPr id="69" name="Straight Connector 68"/>
            <p:cNvCxnSpPr>
              <a:endCxn id="72" idx="4"/>
            </p:cNvCxnSpPr>
            <p:nvPr/>
          </p:nvCxnSpPr>
          <p:spPr>
            <a:xfrm rot="16200000" flipH="1">
              <a:off x="3602330" y="1791182"/>
              <a:ext cx="867770" cy="1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5" name="Rectangle 74"/>
          <p:cNvSpPr/>
          <p:nvPr/>
        </p:nvSpPr>
        <p:spPr>
          <a:xfrm>
            <a:off x="5500694" y="3429000"/>
            <a:ext cx="84832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en-US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7381300" y="4997963"/>
            <a:ext cx="84832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10</a:t>
            </a:r>
            <a:endParaRPr lang="en-US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7358082" y="5000636"/>
            <a:ext cx="84832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20</a:t>
            </a:r>
            <a:endParaRPr lang="en-US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5357818" y="3429000"/>
            <a:ext cx="107157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200</a:t>
            </a:r>
            <a:endParaRPr lang="en-US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80" name="Picture 79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142852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2" grpId="0"/>
      <p:bldP spid="75" grpId="0"/>
      <p:bldP spid="75" grpId="1"/>
      <p:bldP spid="76" grpId="0"/>
      <p:bldP spid="76" grpId="1"/>
      <p:bldP spid="78" grpId="0"/>
      <p:bldP spid="79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0" y="5000636"/>
            <a:ext cx="4071966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Big Picture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503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 smtClean="0"/>
                        <a:t>Primitives</a:t>
                      </a:r>
                      <a:endParaRPr lang="en-GB" sz="4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 smtClean="0"/>
                        <a:t>Objects</a:t>
                      </a:r>
                      <a:endParaRPr lang="en-GB" sz="4800" b="1" dirty="0"/>
                    </a:p>
                  </a:txBody>
                  <a:tcPr anchor="ctr"/>
                </a:tc>
              </a:tr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defined in Java</a:t>
                      </a:r>
                      <a:endParaRPr lang="en-GB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defined in classes</a:t>
                      </a:r>
                      <a:endParaRPr lang="en-GB" sz="4000" dirty="0"/>
                    </a:p>
                  </a:txBody>
                  <a:tcPr anchor="ctr"/>
                </a:tc>
              </a:tr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stored in variables directly</a:t>
                      </a:r>
                      <a:endParaRPr lang="en-GB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references stored</a:t>
                      </a:r>
                      <a:r>
                        <a:rPr lang="en-GB" sz="4000" baseline="0" dirty="0" smtClean="0"/>
                        <a:t> in variables</a:t>
                      </a:r>
                      <a:endParaRPr lang="en-GB" sz="4000" dirty="0"/>
                    </a:p>
                  </a:txBody>
                  <a:tcPr anchor="ctr"/>
                </a:tc>
              </a:tr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Pass</a:t>
                      </a:r>
                      <a:r>
                        <a:rPr lang="en-GB" sz="4000" baseline="0" dirty="0" smtClean="0"/>
                        <a:t> a copy</a:t>
                      </a:r>
                      <a:endParaRPr lang="en-GB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Pass a reference</a:t>
                      </a:r>
                      <a:endParaRPr lang="en-GB" sz="40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Lecture 3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Chucking variables around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428628"/>
            <a:ext cx="1145831" cy="733423"/>
          </a:xfrm>
          <a:prstGeom prst="rect">
            <a:avLst/>
          </a:prstGeom>
          <a:noFill/>
        </p:spPr>
      </p:pic>
      <p:sp>
        <p:nvSpPr>
          <p:cNvPr id="6" name="Oval 5"/>
          <p:cNvSpPr/>
          <p:nvPr/>
        </p:nvSpPr>
        <p:spPr>
          <a:xfrm>
            <a:off x="4143372" y="142876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 assignment</a:t>
            </a:r>
            <a:endParaRPr lang="en-GB" dirty="0"/>
          </a:p>
        </p:txBody>
      </p:sp>
      <p:sp>
        <p:nvSpPr>
          <p:cNvPr id="123" name="Content Placeholder 122"/>
          <p:cNvSpPr>
            <a:spLocks noGrp="1"/>
          </p:cNvSpPr>
          <p:nvPr>
            <p:ph idx="1"/>
          </p:nvPr>
        </p:nvSpPr>
        <p:spPr>
          <a:xfrm>
            <a:off x="5429256" y="1600200"/>
            <a:ext cx="35004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Student a;</a:t>
            </a: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a = new Student();</a:t>
            </a: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Student b;</a:t>
            </a: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b = new Student();</a:t>
            </a: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Student c;</a:t>
            </a: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c=a;</a:t>
            </a: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a=b;</a:t>
            </a: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c=b;</a:t>
            </a: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c=null;</a:t>
            </a:r>
            <a:endParaRPr lang="en-GB" sz="2400" dirty="0">
              <a:latin typeface="Consolas" pitchFamily="49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14348" y="1214422"/>
            <a:ext cx="4357750" cy="492922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2000" dirty="0" smtClean="0"/>
              <a:t>Memory</a:t>
            </a:r>
            <a:endParaRPr lang="en-GB" sz="2000" dirty="0"/>
          </a:p>
        </p:txBody>
      </p:sp>
      <p:pic>
        <p:nvPicPr>
          <p:cNvPr id="4098" name="Picture 2" descr="C:\Users\Teresa\AppData\Local\Microsoft\Windows\Temporary Internet Files\Content.IE5\4VXW2NHN\MCj0432657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3071810"/>
            <a:ext cx="1285852" cy="1285852"/>
          </a:xfrm>
          <a:prstGeom prst="rect">
            <a:avLst/>
          </a:prstGeom>
          <a:noFill/>
        </p:spPr>
      </p:pic>
      <p:cxnSp>
        <p:nvCxnSpPr>
          <p:cNvPr id="90" name="Curved Connector 89"/>
          <p:cNvCxnSpPr>
            <a:stCxn id="73" idx="0"/>
            <a:endCxn id="156" idx="1"/>
          </p:cNvCxnSpPr>
          <p:nvPr/>
        </p:nvCxnSpPr>
        <p:spPr>
          <a:xfrm rot="16200000" flipH="1">
            <a:off x="1663478" y="1734908"/>
            <a:ext cx="348402" cy="1182362"/>
          </a:xfrm>
          <a:prstGeom prst="curvedConnector4">
            <a:avLst>
              <a:gd name="adj1" fmla="val -65614"/>
              <a:gd name="adj2" fmla="val 56042"/>
            </a:avLst>
          </a:prstGeom>
          <a:ln>
            <a:prstDash val="lg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61" name="Group 160"/>
          <p:cNvGrpSpPr/>
          <p:nvPr/>
        </p:nvGrpSpPr>
        <p:grpSpPr>
          <a:xfrm>
            <a:off x="1000100" y="4698842"/>
            <a:ext cx="1000132" cy="1176288"/>
            <a:chOff x="1000100" y="4698842"/>
            <a:chExt cx="1000132" cy="1176288"/>
          </a:xfrm>
        </p:grpSpPr>
        <p:grpSp>
          <p:nvGrpSpPr>
            <p:cNvPr id="126" name="Group 125"/>
            <p:cNvGrpSpPr/>
            <p:nvPr/>
          </p:nvGrpSpPr>
          <p:grpSpPr>
            <a:xfrm>
              <a:off x="1000100" y="4714884"/>
              <a:ext cx="1000132" cy="1160246"/>
              <a:chOff x="928662" y="4714884"/>
              <a:chExt cx="1000132" cy="1160246"/>
            </a:xfrm>
          </p:grpSpPr>
          <p:grpSp>
            <p:nvGrpSpPr>
              <p:cNvPr id="5" name="Group 7"/>
              <p:cNvGrpSpPr/>
              <p:nvPr/>
            </p:nvGrpSpPr>
            <p:grpSpPr>
              <a:xfrm>
                <a:off x="928662" y="5143512"/>
                <a:ext cx="642941" cy="731618"/>
                <a:chOff x="5786446" y="3643314"/>
                <a:chExt cx="1714512" cy="1949265"/>
              </a:xfrm>
            </p:grpSpPr>
            <p:sp>
              <p:nvSpPr>
                <p:cNvPr id="9" name="Trapezoid 8"/>
                <p:cNvSpPr/>
                <p:nvPr/>
              </p:nvSpPr>
              <p:spPr>
                <a:xfrm flipV="1">
                  <a:off x="5786446" y="3857628"/>
                  <a:ext cx="1714512" cy="1609736"/>
                </a:xfrm>
                <a:prstGeom prst="trapezoid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0" name="Oval 9"/>
                <p:cNvSpPr/>
                <p:nvPr/>
              </p:nvSpPr>
              <p:spPr>
                <a:xfrm>
                  <a:off x="5786446" y="3643314"/>
                  <a:ext cx="1714512" cy="433391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" name="Oval 10"/>
                <p:cNvSpPr/>
                <p:nvPr/>
              </p:nvSpPr>
              <p:spPr>
                <a:xfrm>
                  <a:off x="5847679" y="3705227"/>
                  <a:ext cx="1592047" cy="30956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Oval 11"/>
                <p:cNvSpPr/>
                <p:nvPr/>
              </p:nvSpPr>
              <p:spPr>
                <a:xfrm>
                  <a:off x="6182273" y="5357826"/>
                  <a:ext cx="928694" cy="234753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98" name="TextBox 97"/>
              <p:cNvSpPr txBox="1"/>
              <p:nvPr/>
            </p:nvSpPr>
            <p:spPr>
              <a:xfrm>
                <a:off x="1571604" y="4714884"/>
                <a:ext cx="357190" cy="369332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nsolas" pitchFamily="49" charset="0"/>
                  </a:rPr>
                  <a:t>b</a:t>
                </a:r>
                <a:endParaRPr lang="en-GB" dirty="0">
                  <a:latin typeface="Consolas" pitchFamily="49" charset="0"/>
                </a:endParaRPr>
              </a:p>
            </p:txBody>
          </p:sp>
          <p:cxnSp>
            <p:nvCxnSpPr>
              <p:cNvPr id="99" name="Straight Connector 98"/>
              <p:cNvCxnSpPr/>
              <p:nvPr/>
            </p:nvCxnSpPr>
            <p:spPr>
              <a:xfrm rot="5400000">
                <a:off x="1314428" y="4972060"/>
                <a:ext cx="514354" cy="2"/>
              </a:xfrm>
              <a:prstGeom prst="line">
                <a:avLst/>
              </a:prstGeom>
              <a:ln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6" name="Group 52"/>
            <p:cNvGrpSpPr/>
            <p:nvPr/>
          </p:nvGrpSpPr>
          <p:grpSpPr>
            <a:xfrm>
              <a:off x="1166288" y="4698842"/>
              <a:ext cx="285752" cy="500066"/>
              <a:chOff x="928662" y="4143381"/>
              <a:chExt cx="1571636" cy="2571767"/>
            </a:xfrm>
          </p:grpSpPr>
          <p:sp>
            <p:nvSpPr>
              <p:cNvPr id="54" name="Rounded Rectangle 53"/>
              <p:cNvSpPr/>
              <p:nvPr/>
            </p:nvSpPr>
            <p:spPr>
              <a:xfrm>
                <a:off x="928662" y="4143381"/>
                <a:ext cx="1571636" cy="2571767"/>
              </a:xfrm>
              <a:prstGeom prst="roundRect">
                <a:avLst/>
              </a:prstGeom>
              <a:solidFill>
                <a:schemeClr val="bg1">
                  <a:lumMod val="50000"/>
                </a:schemeClr>
              </a:solidFill>
              <a:ln w="762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2000232" y="4357694"/>
                <a:ext cx="285752" cy="28575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" name="Rounded Rectangle 55"/>
              <p:cNvSpPr/>
              <p:nvPr/>
            </p:nvSpPr>
            <p:spPr>
              <a:xfrm>
                <a:off x="1071538" y="4786322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" name="Rounded Rectangle 56"/>
              <p:cNvSpPr/>
              <p:nvPr/>
            </p:nvSpPr>
            <p:spPr>
              <a:xfrm>
                <a:off x="1428728" y="4786322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" name="Rounded Rectangle 57"/>
              <p:cNvSpPr/>
              <p:nvPr/>
            </p:nvSpPr>
            <p:spPr>
              <a:xfrm>
                <a:off x="1785918" y="4786322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" name="Rounded Rectangle 58"/>
              <p:cNvSpPr/>
              <p:nvPr/>
            </p:nvSpPr>
            <p:spPr>
              <a:xfrm>
                <a:off x="2143108" y="4786322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" name="Rounded Rectangle 59"/>
              <p:cNvSpPr/>
              <p:nvPr/>
            </p:nvSpPr>
            <p:spPr>
              <a:xfrm>
                <a:off x="1071538" y="507207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" name="Rounded Rectangle 60"/>
              <p:cNvSpPr/>
              <p:nvPr/>
            </p:nvSpPr>
            <p:spPr>
              <a:xfrm>
                <a:off x="1428728" y="507207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" name="Rounded Rectangle 61"/>
              <p:cNvSpPr/>
              <p:nvPr/>
            </p:nvSpPr>
            <p:spPr>
              <a:xfrm>
                <a:off x="1785918" y="507207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" name="Rounded Rectangle 62"/>
              <p:cNvSpPr/>
              <p:nvPr/>
            </p:nvSpPr>
            <p:spPr>
              <a:xfrm>
                <a:off x="1071538" y="535782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" name="Rounded Rectangle 63"/>
              <p:cNvSpPr/>
              <p:nvPr/>
            </p:nvSpPr>
            <p:spPr>
              <a:xfrm>
                <a:off x="1428728" y="535782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" name="Rounded Rectangle 64"/>
              <p:cNvSpPr/>
              <p:nvPr/>
            </p:nvSpPr>
            <p:spPr>
              <a:xfrm>
                <a:off x="1785918" y="535782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" name="Rounded Rectangle 65"/>
              <p:cNvSpPr/>
              <p:nvPr/>
            </p:nvSpPr>
            <p:spPr>
              <a:xfrm>
                <a:off x="2143108" y="507207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" name="Rounded Rectangle 66"/>
              <p:cNvSpPr/>
              <p:nvPr/>
            </p:nvSpPr>
            <p:spPr>
              <a:xfrm>
                <a:off x="2143108" y="535782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" name="Rounded Rectangle 67"/>
              <p:cNvSpPr/>
              <p:nvPr/>
            </p:nvSpPr>
            <p:spPr>
              <a:xfrm>
                <a:off x="1071538" y="578645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9" name="Rounded Rectangle 68"/>
              <p:cNvSpPr/>
              <p:nvPr/>
            </p:nvSpPr>
            <p:spPr>
              <a:xfrm>
                <a:off x="1071538" y="607220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0" name="Rounded Rectangle 69"/>
              <p:cNvSpPr/>
              <p:nvPr/>
            </p:nvSpPr>
            <p:spPr>
              <a:xfrm>
                <a:off x="1071538" y="6357958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66" name="Group 165"/>
          <p:cNvGrpSpPr/>
          <p:nvPr/>
        </p:nvGrpSpPr>
        <p:grpSpPr>
          <a:xfrm>
            <a:off x="3000364" y="4714884"/>
            <a:ext cx="1000132" cy="1160246"/>
            <a:chOff x="3000364" y="4714884"/>
            <a:chExt cx="1000132" cy="1160246"/>
          </a:xfrm>
        </p:grpSpPr>
        <p:grpSp>
          <p:nvGrpSpPr>
            <p:cNvPr id="128" name="Group 127"/>
            <p:cNvGrpSpPr/>
            <p:nvPr/>
          </p:nvGrpSpPr>
          <p:grpSpPr>
            <a:xfrm>
              <a:off x="3000364" y="4714884"/>
              <a:ext cx="1000132" cy="1160246"/>
              <a:chOff x="928662" y="4714884"/>
              <a:chExt cx="1000132" cy="1160246"/>
            </a:xfrm>
          </p:grpSpPr>
          <p:grpSp>
            <p:nvGrpSpPr>
              <p:cNvPr id="129" name="Group 7"/>
              <p:cNvGrpSpPr/>
              <p:nvPr/>
            </p:nvGrpSpPr>
            <p:grpSpPr>
              <a:xfrm>
                <a:off x="928662" y="5143514"/>
                <a:ext cx="642941" cy="731619"/>
                <a:chOff x="5786446" y="3643314"/>
                <a:chExt cx="1714512" cy="1949265"/>
              </a:xfrm>
            </p:grpSpPr>
            <p:sp>
              <p:nvSpPr>
                <p:cNvPr id="132" name="Trapezoid 131"/>
                <p:cNvSpPr/>
                <p:nvPr/>
              </p:nvSpPr>
              <p:spPr>
                <a:xfrm flipV="1">
                  <a:off x="5786446" y="3857628"/>
                  <a:ext cx="1714512" cy="1609736"/>
                </a:xfrm>
                <a:prstGeom prst="trapezoid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33" name="Oval 132"/>
                <p:cNvSpPr/>
                <p:nvPr/>
              </p:nvSpPr>
              <p:spPr>
                <a:xfrm>
                  <a:off x="5786446" y="3643314"/>
                  <a:ext cx="1714512" cy="433391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34" name="Oval 133"/>
                <p:cNvSpPr/>
                <p:nvPr/>
              </p:nvSpPr>
              <p:spPr>
                <a:xfrm>
                  <a:off x="5847679" y="3705227"/>
                  <a:ext cx="1592047" cy="30956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35" name="Oval 134"/>
                <p:cNvSpPr/>
                <p:nvPr/>
              </p:nvSpPr>
              <p:spPr>
                <a:xfrm>
                  <a:off x="6182273" y="5357826"/>
                  <a:ext cx="928694" cy="234753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130" name="TextBox 129"/>
              <p:cNvSpPr txBox="1"/>
              <p:nvPr/>
            </p:nvSpPr>
            <p:spPr>
              <a:xfrm>
                <a:off x="1571604" y="4714884"/>
                <a:ext cx="357190" cy="369332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nsolas" pitchFamily="49" charset="0"/>
                  </a:rPr>
                  <a:t>c</a:t>
                </a:r>
                <a:endParaRPr lang="en-GB" dirty="0">
                  <a:latin typeface="Consolas" pitchFamily="49" charset="0"/>
                </a:endParaRPr>
              </a:p>
            </p:txBody>
          </p:sp>
          <p:cxnSp>
            <p:nvCxnSpPr>
              <p:cNvPr id="131" name="Straight Connector 130"/>
              <p:cNvCxnSpPr/>
              <p:nvPr/>
            </p:nvCxnSpPr>
            <p:spPr>
              <a:xfrm rot="5400000">
                <a:off x="1314428" y="4972060"/>
                <a:ext cx="514354" cy="2"/>
              </a:xfrm>
              <a:prstGeom prst="line">
                <a:avLst/>
              </a:prstGeom>
              <a:ln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36" name="Group 52"/>
            <p:cNvGrpSpPr/>
            <p:nvPr/>
          </p:nvGrpSpPr>
          <p:grpSpPr>
            <a:xfrm>
              <a:off x="3166552" y="4714884"/>
              <a:ext cx="285752" cy="500066"/>
              <a:chOff x="928662" y="4143380"/>
              <a:chExt cx="1571636" cy="2571768"/>
            </a:xfrm>
          </p:grpSpPr>
          <p:sp>
            <p:nvSpPr>
              <p:cNvPr id="137" name="Rounded Rectangle 136"/>
              <p:cNvSpPr/>
              <p:nvPr/>
            </p:nvSpPr>
            <p:spPr>
              <a:xfrm>
                <a:off x="928662" y="4143380"/>
                <a:ext cx="1571636" cy="2571768"/>
              </a:xfrm>
              <a:prstGeom prst="roundRect">
                <a:avLst/>
              </a:prstGeom>
              <a:solidFill>
                <a:schemeClr val="bg1">
                  <a:lumMod val="50000"/>
                </a:schemeClr>
              </a:solidFill>
              <a:ln w="762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8" name="Oval 137"/>
              <p:cNvSpPr/>
              <p:nvPr/>
            </p:nvSpPr>
            <p:spPr>
              <a:xfrm>
                <a:off x="2000232" y="4357694"/>
                <a:ext cx="285752" cy="28575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9" name="Rounded Rectangle 138"/>
              <p:cNvSpPr/>
              <p:nvPr/>
            </p:nvSpPr>
            <p:spPr>
              <a:xfrm>
                <a:off x="1071538" y="4786322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0" name="Rounded Rectangle 139"/>
              <p:cNvSpPr/>
              <p:nvPr/>
            </p:nvSpPr>
            <p:spPr>
              <a:xfrm>
                <a:off x="1428728" y="4786322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1" name="Rounded Rectangle 140"/>
              <p:cNvSpPr/>
              <p:nvPr/>
            </p:nvSpPr>
            <p:spPr>
              <a:xfrm>
                <a:off x="1785918" y="4786322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2" name="Rounded Rectangle 141"/>
              <p:cNvSpPr/>
              <p:nvPr/>
            </p:nvSpPr>
            <p:spPr>
              <a:xfrm>
                <a:off x="2143108" y="4786322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3" name="Rounded Rectangle 142"/>
              <p:cNvSpPr/>
              <p:nvPr/>
            </p:nvSpPr>
            <p:spPr>
              <a:xfrm>
                <a:off x="1071538" y="507207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4" name="Rounded Rectangle 143"/>
              <p:cNvSpPr/>
              <p:nvPr/>
            </p:nvSpPr>
            <p:spPr>
              <a:xfrm>
                <a:off x="1428728" y="507207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5" name="Rounded Rectangle 144"/>
              <p:cNvSpPr/>
              <p:nvPr/>
            </p:nvSpPr>
            <p:spPr>
              <a:xfrm>
                <a:off x="1785918" y="507207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6" name="Rounded Rectangle 145"/>
              <p:cNvSpPr/>
              <p:nvPr/>
            </p:nvSpPr>
            <p:spPr>
              <a:xfrm>
                <a:off x="1071538" y="535782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7" name="Rounded Rectangle 146"/>
              <p:cNvSpPr/>
              <p:nvPr/>
            </p:nvSpPr>
            <p:spPr>
              <a:xfrm>
                <a:off x="1428728" y="535782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8" name="Rounded Rectangle 147"/>
              <p:cNvSpPr/>
              <p:nvPr/>
            </p:nvSpPr>
            <p:spPr>
              <a:xfrm>
                <a:off x="1785918" y="535782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9" name="Rounded Rectangle 148"/>
              <p:cNvSpPr/>
              <p:nvPr/>
            </p:nvSpPr>
            <p:spPr>
              <a:xfrm>
                <a:off x="2143108" y="507207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0" name="Rounded Rectangle 149"/>
              <p:cNvSpPr/>
              <p:nvPr/>
            </p:nvSpPr>
            <p:spPr>
              <a:xfrm>
                <a:off x="2143108" y="535782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1" name="Rounded Rectangle 150"/>
              <p:cNvSpPr/>
              <p:nvPr/>
            </p:nvSpPr>
            <p:spPr>
              <a:xfrm>
                <a:off x="1071538" y="578645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2" name="Rounded Rectangle 151"/>
              <p:cNvSpPr/>
              <p:nvPr/>
            </p:nvSpPr>
            <p:spPr>
              <a:xfrm>
                <a:off x="1071538" y="607220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3" name="Rounded Rectangle 152"/>
              <p:cNvSpPr/>
              <p:nvPr/>
            </p:nvSpPr>
            <p:spPr>
              <a:xfrm>
                <a:off x="1071538" y="6357958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5" name="Group 154"/>
          <p:cNvGrpSpPr/>
          <p:nvPr/>
        </p:nvGrpSpPr>
        <p:grpSpPr>
          <a:xfrm>
            <a:off x="928662" y="2143116"/>
            <a:ext cx="1000132" cy="1160246"/>
            <a:chOff x="928662" y="2143116"/>
            <a:chExt cx="1000132" cy="1160246"/>
          </a:xfrm>
        </p:grpSpPr>
        <p:grpSp>
          <p:nvGrpSpPr>
            <p:cNvPr id="127" name="Group 126"/>
            <p:cNvGrpSpPr/>
            <p:nvPr/>
          </p:nvGrpSpPr>
          <p:grpSpPr>
            <a:xfrm>
              <a:off x="928662" y="2143116"/>
              <a:ext cx="1000132" cy="1160246"/>
              <a:chOff x="857224" y="1928802"/>
              <a:chExt cx="1000132" cy="1160246"/>
            </a:xfrm>
          </p:grpSpPr>
          <p:grpSp>
            <p:nvGrpSpPr>
              <p:cNvPr id="3" name="Group 47"/>
              <p:cNvGrpSpPr/>
              <p:nvPr/>
            </p:nvGrpSpPr>
            <p:grpSpPr>
              <a:xfrm>
                <a:off x="857224" y="2357430"/>
                <a:ext cx="642941" cy="731618"/>
                <a:chOff x="5786446" y="3643314"/>
                <a:chExt cx="1714512" cy="1949265"/>
              </a:xfrm>
            </p:grpSpPr>
            <p:sp>
              <p:nvSpPr>
                <p:cNvPr id="49" name="Trapezoid 48"/>
                <p:cNvSpPr/>
                <p:nvPr/>
              </p:nvSpPr>
              <p:spPr>
                <a:xfrm flipV="1">
                  <a:off x="5786446" y="3857628"/>
                  <a:ext cx="1714512" cy="1609736"/>
                </a:xfrm>
                <a:prstGeom prst="trapezoid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" name="Oval 49"/>
                <p:cNvSpPr/>
                <p:nvPr/>
              </p:nvSpPr>
              <p:spPr>
                <a:xfrm>
                  <a:off x="5786446" y="3643314"/>
                  <a:ext cx="1714512" cy="433391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" name="Oval 50"/>
                <p:cNvSpPr/>
                <p:nvPr/>
              </p:nvSpPr>
              <p:spPr>
                <a:xfrm>
                  <a:off x="5847679" y="3705227"/>
                  <a:ext cx="1592047" cy="30956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2" name="Oval 51"/>
                <p:cNvSpPr/>
                <p:nvPr/>
              </p:nvSpPr>
              <p:spPr>
                <a:xfrm>
                  <a:off x="6182273" y="5357826"/>
                  <a:ext cx="928694" cy="234753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92" name="TextBox 91"/>
              <p:cNvSpPr txBox="1"/>
              <p:nvPr/>
            </p:nvSpPr>
            <p:spPr>
              <a:xfrm>
                <a:off x="1500166" y="1928802"/>
                <a:ext cx="357190" cy="369332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nsolas" pitchFamily="49" charset="0"/>
                  </a:rPr>
                  <a:t>a</a:t>
                </a:r>
                <a:endParaRPr lang="en-GB" dirty="0">
                  <a:latin typeface="Consolas" pitchFamily="49" charset="0"/>
                </a:endParaRPr>
              </a:p>
            </p:txBody>
          </p:sp>
          <p:cxnSp>
            <p:nvCxnSpPr>
              <p:cNvPr id="93" name="Straight Connector 92"/>
              <p:cNvCxnSpPr/>
              <p:nvPr/>
            </p:nvCxnSpPr>
            <p:spPr>
              <a:xfrm rot="5400000">
                <a:off x="1242990" y="2185978"/>
                <a:ext cx="514354" cy="2"/>
              </a:xfrm>
              <a:prstGeom prst="line">
                <a:avLst/>
              </a:prstGeom>
              <a:ln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" name="Group 71"/>
            <p:cNvGrpSpPr/>
            <p:nvPr/>
          </p:nvGrpSpPr>
          <p:grpSpPr>
            <a:xfrm>
              <a:off x="1103622" y="2151888"/>
              <a:ext cx="285752" cy="500066"/>
              <a:chOff x="928662" y="4143380"/>
              <a:chExt cx="1571636" cy="2571768"/>
            </a:xfrm>
          </p:grpSpPr>
          <p:sp>
            <p:nvSpPr>
              <p:cNvPr id="73" name="Rounded Rectangle 72"/>
              <p:cNvSpPr/>
              <p:nvPr/>
            </p:nvSpPr>
            <p:spPr>
              <a:xfrm>
                <a:off x="928662" y="4143380"/>
                <a:ext cx="1571636" cy="2571768"/>
              </a:xfrm>
              <a:prstGeom prst="roundRect">
                <a:avLst/>
              </a:prstGeom>
              <a:solidFill>
                <a:schemeClr val="bg1">
                  <a:lumMod val="50000"/>
                </a:schemeClr>
              </a:solidFill>
              <a:ln w="762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2000232" y="4357694"/>
                <a:ext cx="285752" cy="28575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" name="Rounded Rectangle 74"/>
              <p:cNvSpPr/>
              <p:nvPr/>
            </p:nvSpPr>
            <p:spPr>
              <a:xfrm>
                <a:off x="1071538" y="4786322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" name="Rounded Rectangle 75"/>
              <p:cNvSpPr/>
              <p:nvPr/>
            </p:nvSpPr>
            <p:spPr>
              <a:xfrm>
                <a:off x="1428728" y="4786322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" name="Rounded Rectangle 76"/>
              <p:cNvSpPr/>
              <p:nvPr/>
            </p:nvSpPr>
            <p:spPr>
              <a:xfrm>
                <a:off x="1785918" y="4786322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" name="Rounded Rectangle 77"/>
              <p:cNvSpPr/>
              <p:nvPr/>
            </p:nvSpPr>
            <p:spPr>
              <a:xfrm>
                <a:off x="2143108" y="4786322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" name="Rounded Rectangle 78"/>
              <p:cNvSpPr/>
              <p:nvPr/>
            </p:nvSpPr>
            <p:spPr>
              <a:xfrm>
                <a:off x="1071538" y="507207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" name="Rounded Rectangle 79"/>
              <p:cNvSpPr/>
              <p:nvPr/>
            </p:nvSpPr>
            <p:spPr>
              <a:xfrm>
                <a:off x="1428728" y="507207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" name="Rounded Rectangle 80"/>
              <p:cNvSpPr/>
              <p:nvPr/>
            </p:nvSpPr>
            <p:spPr>
              <a:xfrm>
                <a:off x="1785918" y="507207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" name="Rounded Rectangle 81"/>
              <p:cNvSpPr/>
              <p:nvPr/>
            </p:nvSpPr>
            <p:spPr>
              <a:xfrm>
                <a:off x="1071538" y="535782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" name="Rounded Rectangle 82"/>
              <p:cNvSpPr/>
              <p:nvPr/>
            </p:nvSpPr>
            <p:spPr>
              <a:xfrm>
                <a:off x="1428728" y="535782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" name="Rounded Rectangle 83"/>
              <p:cNvSpPr/>
              <p:nvPr/>
            </p:nvSpPr>
            <p:spPr>
              <a:xfrm>
                <a:off x="1785918" y="535782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" name="Rounded Rectangle 84"/>
              <p:cNvSpPr/>
              <p:nvPr/>
            </p:nvSpPr>
            <p:spPr>
              <a:xfrm>
                <a:off x="2143108" y="507207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" name="Rounded Rectangle 85"/>
              <p:cNvSpPr/>
              <p:nvPr/>
            </p:nvSpPr>
            <p:spPr>
              <a:xfrm>
                <a:off x="2143108" y="535782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" name="Rounded Rectangle 86"/>
              <p:cNvSpPr/>
              <p:nvPr/>
            </p:nvSpPr>
            <p:spPr>
              <a:xfrm>
                <a:off x="1071538" y="578645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" name="Rounded Rectangle 87"/>
              <p:cNvSpPr/>
              <p:nvPr/>
            </p:nvSpPr>
            <p:spPr>
              <a:xfrm>
                <a:off x="1071538" y="607220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" name="Rounded Rectangle 88"/>
              <p:cNvSpPr/>
              <p:nvPr/>
            </p:nvSpPr>
            <p:spPr>
              <a:xfrm>
                <a:off x="1071538" y="6357958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pic>
        <p:nvPicPr>
          <p:cNvPr id="156" name="Picture 2" descr="C:\Users\Teresa\AppData\Local\Microsoft\Windows\Temporary Internet Files\Content.IE5\4VXW2NHN\MCj0432657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1857364"/>
            <a:ext cx="1285852" cy="1285852"/>
          </a:xfrm>
          <a:prstGeom prst="rect">
            <a:avLst/>
          </a:prstGeom>
          <a:noFill/>
        </p:spPr>
      </p:pic>
      <p:cxnSp>
        <p:nvCxnSpPr>
          <p:cNvPr id="162" name="Curved Connector 89"/>
          <p:cNvCxnSpPr>
            <a:stCxn id="54" idx="0"/>
            <a:endCxn id="4098" idx="1"/>
          </p:cNvCxnSpPr>
          <p:nvPr/>
        </p:nvCxnSpPr>
        <p:spPr>
          <a:xfrm rot="5400000" flipH="1" flipV="1">
            <a:off x="1984182" y="3039718"/>
            <a:ext cx="984106" cy="2334142"/>
          </a:xfrm>
          <a:prstGeom prst="curvedConnector2">
            <a:avLst/>
          </a:prstGeom>
          <a:ln>
            <a:prstDash val="lg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7" name="Curved Connector 89"/>
          <p:cNvCxnSpPr>
            <a:stCxn id="137" idx="0"/>
            <a:endCxn id="156" idx="1"/>
          </p:cNvCxnSpPr>
          <p:nvPr/>
        </p:nvCxnSpPr>
        <p:spPr>
          <a:xfrm rot="16200000" flipV="1">
            <a:off x="1761847" y="3167303"/>
            <a:ext cx="2214594" cy="880568"/>
          </a:xfrm>
          <a:prstGeom prst="curvedConnector4">
            <a:avLst>
              <a:gd name="adj1" fmla="val 35484"/>
              <a:gd name="adj2" fmla="val 125961"/>
            </a:avLst>
          </a:prstGeom>
          <a:ln>
            <a:prstDash val="lg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0" name="Curved Connector 89"/>
          <p:cNvCxnSpPr>
            <a:stCxn id="73" idx="0"/>
            <a:endCxn id="4098" idx="1"/>
          </p:cNvCxnSpPr>
          <p:nvPr/>
        </p:nvCxnSpPr>
        <p:spPr>
          <a:xfrm rot="16200000" flipH="1">
            <a:off x="1663478" y="1734908"/>
            <a:ext cx="1562848" cy="2396808"/>
          </a:xfrm>
          <a:prstGeom prst="curvedConnector4">
            <a:avLst>
              <a:gd name="adj1" fmla="val -14627"/>
              <a:gd name="adj2" fmla="val 52981"/>
            </a:avLst>
          </a:prstGeom>
          <a:ln>
            <a:prstDash val="lg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3" name="Curved Connector 89"/>
          <p:cNvCxnSpPr>
            <a:stCxn id="137" idx="0"/>
            <a:endCxn id="4098" idx="1"/>
          </p:cNvCxnSpPr>
          <p:nvPr/>
        </p:nvCxnSpPr>
        <p:spPr>
          <a:xfrm rot="5400000" flipH="1" flipV="1">
            <a:off x="2976293" y="4047871"/>
            <a:ext cx="1000148" cy="333878"/>
          </a:xfrm>
          <a:prstGeom prst="curvedConnector2">
            <a:avLst/>
          </a:prstGeom>
          <a:ln>
            <a:prstDash val="lg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C:\Users\Teresa\AppData\Local\Microsoft\Windows\Temporary Internet Files\Content.IE5\MFQVIIRA\MCj0361714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858412" y="571480"/>
            <a:ext cx="2527530" cy="2294297"/>
          </a:xfrm>
          <a:prstGeom prst="rect">
            <a:avLst/>
          </a:prstGeom>
          <a:noFill/>
        </p:spPr>
      </p:pic>
      <p:sp>
        <p:nvSpPr>
          <p:cNvPr id="94" name="Oval 93"/>
          <p:cNvSpPr/>
          <p:nvPr/>
        </p:nvSpPr>
        <p:spPr>
          <a:xfrm>
            <a:off x="-32" y="-24"/>
            <a:ext cx="785818" cy="78581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OO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7" dur="1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08" dur="1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9" dur="1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1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861 0.22894 C -0.05313 0.22801 -0.05764 0.22801 -0.06181 0.22639 C -0.06563 0.22477 -0.06875 0.22037 -0.0724 0.21875 C -0.08646 0.21297 -0.07535 0.21945 -0.0842 0.21389 C -0.1026 0.21551 -0.1191 0.21945 -0.13698 0.21621 C -0.15365 0.20579 -0.11788 0.22755 -0.17135 0.21135 C -0.17847 0.20903 -0.18976 0.19236 -0.19896 0.19121 C -0.21163 0.18982 -0.22448 0.18959 -0.23715 0.18866 C -0.24792 0.18195 -0.25729 0.18033 -0.26875 0.17871 C -0.28889 0.16598 -0.2842 0.17107 -0.31632 0.16875 C -0.32066 0.16968 -0.32517 0.16968 -0.32951 0.1713 C -0.33125 0.17199 -0.33281 0.17616 -0.33472 0.17616 C -0.33872 0.17685 -0.34271 0.17454 -0.34653 0.17385 C -0.35278 0.16783 -0.35278 0.16551 -0.36111 0.1713 C -0.36319 0.17269 -0.36441 0.17685 -0.36632 0.17871 C -0.36892 0.18102 -0.3717 0.18218 -0.37431 0.1838 C -0.37552 0.18449 -0.3783 0.18635 -0.3783 0.18658 C -0.38472 0.1831 -0.38906 0.17523 -0.39531 0.1713 C -0.39757 0.17199 -0.39983 0.17199 -0.40191 0.17385 C -0.40486 0.17616 -0.4099 0.1838 -0.4099 0.18403 C -0.41649 0.17963 -0.41389 0.17547 -0.42049 0.1713 C -0.42552 0.17454 -0.42847 0.18148 -0.43368 0.18635 C -0.4375 0.18449 -0.44167 0.18449 -0.44549 0.18125 C -0.44688 0.1801 -0.44688 0.1757 -0.44809 0.17385 C -0.44913 0.17199 -0.45069 0.17199 -0.45208 0.1713 C -0.45521 0.17199 -0.45833 0.17199 -0.46129 0.17385 C -0.46285 0.17454 -0.46372 0.17848 -0.46528 0.17871 C -0.47101 0.1794 -0.47674 0.17709 -0.48229 0.17616 C -0.48854 0.16829 -0.48576 0.17408 -0.48889 0.15625 C -0.48958 0.15324 -0.49167 0.15301 -0.49288 0.15116 C -0.50122 0.15648 -0.5 0.16667 -0.50747 0.1713 C -0.51181 0.17037 -0.51615 0.17014 -0.52066 0.16875 C -0.52326 0.1676 -0.52847 0.16366 -0.52847 0.16389 C -0.53177 0.16574 -0.53438 0.1706 -0.53767 0.1713 C -0.5408 0.17199 -0.54392 0.16968 -0.54688 0.16875 C -0.56042 0.15185 -0.5592 0.15625 -0.57986 0.15371 C -0.58038 0.14954 -0.57951 0.14398 -0.58125 0.14121 C -0.58611 0.13403 -0.58976 0.15486 -0.59045 0.1588 C -0.59479 0.15324 -0.5967 0.14653 -0.60104 0.14121 C -0.60399 0.14676 -0.60885 0.15348 -0.61285 0.15625 C -0.61632 0.15857 -0.62344 0.16135 -0.62344 0.16135 C -0.62604 0.15949 -0.62865 0.15787 -0.63125 0.15625 C -0.63264 0.15533 -0.63524 0.15371 -0.63524 0.15394 C -0.64774 0.15857 -0.65069 0.15834 -0.66563 0.15625 C -0.66684 0.15533 -0.66806 0.15348 -0.66962 0.15371 C -0.67309 0.1544 -0.68004 0.1588 -0.68004 0.15903 C -0.68229 0.15787 -0.68455 0.15764 -0.68663 0.15625 C -0.68819 0.1551 -0.68906 0.15139 -0.69063 0.15116 C -0.69375 0.1507 -0.6967 0.15301 -0.69983 0.15371 C -0.70729 0.16435 -0.70313 0.15996 -0.71302 0.16621 C -0.71441 0.16713 -0.71701 0.16875 -0.71701 0.16898 C -0.71927 0.16783 -0.72153 0.1676 -0.72361 0.16621 C -0.73004 0.16158 -0.72483 0.16065 -0.73142 0.1588 C -0.73629 0.15741 -0.74115 0.15718 -0.74601 0.15625 C -0.76111 0.15834 -0.76337 0.15741 -0.775 0.16621 C -0.7967 0.16505 -0.82222 0.18148 -0.83038 0.13611 C -0.83993 0.14074 -0.84844 0.15278 -0.85799 0.1588 C -0.86615 0.15787 -0.88212 0.16297 -0.88958 0.14861 " pathEditMode="relative" rAng="0" ptsTypes="fffffffffffffffffffffffffffffffffffffffffffffffffffffffffA">
                                      <p:cBhvr>
                                        <p:cTn id="11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" y="-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500"/>
                            </p:stCondLst>
                            <p:childTnLst>
                              <p:par>
                                <p:cTn id="12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8958 0.14861 C -0.89757 0.14167 -0.89757 0.13588 -0.90642 0.13195 C -0.91545 0.14422 -0.91892 0.1625 -0.93125 0.16806 C -0.94444 0.16713 -0.95781 0.16875 -0.971 0.16528 C -0.97309 0.16482 -0.971 0.15741 -0.97309 0.15695 C -0.98593 0.15347 -0.9993 0.15509 -1.0125 0.15417 C -1.01458 0.15232 -1.01632 0.14908 -1.01892 0.14861 C -1.0283 0.14653 -1.03003 0.16505 -1.03559 0.17084 C -1.03715 0.17269 -1.03975 0.17269 -1.04166 0.17361 C -1.04444 0.16621 -1.04583 0.15695 -1.05434 0.15695 C -1.07222 0.15695 -1.06753 0.16551 -1.08333 0.16806 C -1.08889 0.16898 -1.09444 0.16991 -1.1 0.17084 C -1.10694 0.16991 -1.11423 0.17084 -1.121 0.16806 C -1.12361 0.1669 -1.12448 0.16158 -1.12708 0.15972 C -1.12951 0.15787 -1.13264 0.15787 -1.13541 0.15695 C -1.13819 0.15787 -1.14097 0.15857 -1.14375 0.15972 C -1.14791 0.16134 -1.15625 0.16528 -1.15625 0.16528 C -1.16892 0.16412 -1.18264 0.16713 -1.19375 0.15972 C -1.19843 0.15672 -1.20225 0.15232 -1.20625 0.14861 C -1.2085 0.14676 -1.2125 0.14306 -1.2125 0.14306 C -1.22187 0.14653 -1.22882 0.14676 -1.23541 0.15695 C -1.24409 0.1706 -1.23819 0.17269 -1.25208 0.18195 C -1.26788 0.175 -1.26441 0.17824 -1.27916 0.1625 C -1.28142 0.15996 -1.28298 0.15625 -1.28541 0.15417 C -1.29097 0.14931 -1.3 0.14861 -1.30625 0.14584 C -1.36024 0.15093 -1.31892 0.14051 -1.34375 0.1625 C -1.36475 0.16019 -1.38385 0.15533 -1.40416 0.14861 C -1.42396 0.13102 -1.4335 0.13403 -1.46041 0.13195 C -1.47222 0.12662 -1.46614 0.12778 -1.48541 0.13472 C -1.48958 0.13634 -1.49791 0.14028 -1.49791 0.14028 " pathEditMode="relative" ptsTypes="fffffffffffffffffffffffffffffA">
                                      <p:cBhvr>
                                        <p:cTn id="12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word about Local </a:t>
            </a:r>
            <a:r>
              <a:rPr lang="en-US" dirty="0"/>
              <a:t>variables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Fields are one sort of variable.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They store values through the life of an object.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They are accessible throughout the class.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Methods can include shorter-lived variables.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They exist only as long as the method is being executed.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They are only accessible from within the method</a:t>
            </a:r>
            <a:r>
              <a:rPr lang="en-US" sz="2400" dirty="0" smtClean="0"/>
              <a:t>.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This is called scope. It is covered in detail later in the course.</a:t>
            </a:r>
            <a:endParaRPr lang="en-US" dirty="0"/>
          </a:p>
          <a:p>
            <a:pPr lvl="1"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rule of thumb...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...is that a variable can be seen anywhere within the {} that it was </a:t>
            </a:r>
            <a:r>
              <a:rPr lang="en-GB" b="1" dirty="0" smtClean="0"/>
              <a:t>declared </a:t>
            </a:r>
            <a:r>
              <a:rPr lang="en-GB" dirty="0" smtClean="0"/>
              <a:t>in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GB" dirty="0" smtClean="0"/>
              <a:t>public class </a:t>
            </a:r>
            <a:r>
              <a:rPr lang="en-GB" dirty="0" err="1" smtClean="0"/>
              <a:t>canYouSeeMe</a:t>
            </a:r>
            <a:r>
              <a:rPr lang="en-GB" dirty="0" smtClean="0"/>
              <a:t>{</a:t>
            </a:r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err="1" smtClean="0"/>
              <a:t>int</a:t>
            </a:r>
            <a:r>
              <a:rPr lang="en-GB" dirty="0" smtClean="0"/>
              <a:t> number = 5;</a:t>
            </a:r>
          </a:p>
          <a:p>
            <a:pPr>
              <a:buNone/>
            </a:pPr>
            <a:r>
              <a:rPr lang="en-GB" dirty="0" smtClean="0"/>
              <a:t>	</a:t>
            </a:r>
          </a:p>
          <a:p>
            <a:pPr>
              <a:buNone/>
            </a:pPr>
            <a:r>
              <a:rPr lang="en-GB" dirty="0" smtClean="0"/>
              <a:t>	public void doodah(){</a:t>
            </a:r>
          </a:p>
          <a:p>
            <a:pPr>
              <a:buNone/>
            </a:pPr>
            <a:r>
              <a:rPr lang="en-GB" dirty="0" smtClean="0"/>
              <a:t>		String word = “hello”</a:t>
            </a:r>
          </a:p>
          <a:p>
            <a:pPr>
              <a:buNone/>
            </a:pPr>
            <a:r>
              <a:rPr lang="en-GB" dirty="0" smtClean="0"/>
              <a:t>	}</a:t>
            </a:r>
          </a:p>
          <a:p>
            <a:pPr>
              <a:buNone/>
            </a:pPr>
            <a:r>
              <a:rPr lang="en-GB" dirty="0" smtClean="0"/>
              <a:t>	</a:t>
            </a:r>
          </a:p>
          <a:p>
            <a:pPr>
              <a:buNone/>
            </a:pPr>
            <a:r>
              <a:rPr lang="en-GB" dirty="0" smtClean="0"/>
              <a:t>	public void </a:t>
            </a:r>
            <a:r>
              <a:rPr lang="en-GB" dirty="0" err="1" smtClean="0"/>
              <a:t>dahdoo</a:t>
            </a:r>
            <a:r>
              <a:rPr lang="en-GB" dirty="0" smtClean="0"/>
              <a:t>(){</a:t>
            </a:r>
          </a:p>
          <a:p>
            <a:pPr>
              <a:buNone/>
            </a:pPr>
            <a:r>
              <a:rPr lang="en-GB" dirty="0" smtClean="0"/>
              <a:t>		number =10;</a:t>
            </a:r>
          </a:p>
          <a:p>
            <a:pPr>
              <a:buNone/>
            </a:pPr>
            <a:r>
              <a:rPr lang="en-GB" dirty="0" smtClean="0"/>
              <a:t>	}</a:t>
            </a:r>
          </a:p>
          <a:p>
            <a:pPr>
              <a:buNone/>
            </a:pPr>
            <a:r>
              <a:rPr lang="en-GB" dirty="0" smtClean="0"/>
              <a:t>	</a:t>
            </a:r>
          </a:p>
          <a:p>
            <a:pPr>
              <a:buNone/>
            </a:pPr>
            <a:r>
              <a:rPr lang="en-GB" dirty="0" smtClean="0"/>
              <a:t>	public void printer(){</a:t>
            </a:r>
          </a:p>
          <a:p>
            <a:pPr>
              <a:buNone/>
            </a:pPr>
            <a:r>
              <a:rPr lang="en-GB" dirty="0" smtClean="0"/>
              <a:t>		doodah();</a:t>
            </a:r>
          </a:p>
          <a:p>
            <a:pPr>
              <a:buNone/>
            </a:pPr>
            <a:r>
              <a:rPr lang="en-GB" dirty="0" smtClean="0"/>
              <a:t>		</a:t>
            </a:r>
            <a:r>
              <a:rPr lang="en-GB" dirty="0" err="1" smtClean="0"/>
              <a:t>dahdoo</a:t>
            </a:r>
            <a:r>
              <a:rPr lang="en-GB" dirty="0" smtClean="0"/>
              <a:t>();</a:t>
            </a:r>
          </a:p>
          <a:p>
            <a:pPr>
              <a:buNone/>
            </a:pPr>
            <a:r>
              <a:rPr lang="en-GB" dirty="0" smtClean="0"/>
              <a:t>		</a:t>
            </a:r>
            <a:r>
              <a:rPr lang="en-GB" dirty="0" err="1" smtClean="0"/>
              <a:t>System.out.print</a:t>
            </a:r>
            <a:r>
              <a:rPr lang="en-GB" dirty="0" smtClean="0"/>
              <a:t>(word + “ “ + number);</a:t>
            </a:r>
          </a:p>
          <a:p>
            <a:pPr>
              <a:buNone/>
            </a:pPr>
            <a:r>
              <a:rPr lang="en-GB" dirty="0" smtClean="0"/>
              <a:t>	}</a:t>
            </a:r>
          </a:p>
          <a:p>
            <a:pPr>
              <a:buNone/>
            </a:pPr>
            <a:r>
              <a:rPr lang="en-GB" dirty="0" smtClean="0"/>
              <a:t>}</a:t>
            </a: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5143504" y="2214554"/>
            <a:ext cx="3143272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What happens when this is run?</a:t>
            </a:r>
            <a:endParaRPr lang="en-US" sz="36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rot="10800000" flipV="1">
            <a:off x="3357554" y="3368716"/>
            <a:ext cx="1785950" cy="7746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Local </a:t>
            </a:r>
            <a:r>
              <a:rPr lang="en-US" dirty="0" smtClean="0"/>
              <a:t>variable example </a:t>
            </a:r>
            <a:r>
              <a:rPr lang="en-US" smtClean="0"/>
              <a:t>from BlueJ Book</a:t>
            </a:r>
            <a:endParaRPr lang="en-US"/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3124200" y="2638425"/>
            <a:ext cx="460375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2000">
                <a:solidFill>
                  <a:schemeClr val="tx1"/>
                </a:solidFill>
                <a:latin typeface="Courier New" pitchFamily="49" charset="0"/>
                <a:ea typeface="Times" pitchFamily="18" charset="0"/>
                <a:cs typeface="Times" pitchFamily="18" charset="0"/>
              </a:rPr>
              <a:t>public int refundBalance()</a:t>
            </a:r>
          </a:p>
          <a:p>
            <a:pPr algn="l" eaLnBrk="1" hangingPunct="1"/>
            <a:r>
              <a:rPr lang="en-US" sz="2000">
                <a:solidFill>
                  <a:schemeClr val="tx1"/>
                </a:solidFill>
                <a:latin typeface="Courier New" pitchFamily="49" charset="0"/>
                <a:ea typeface="Times" pitchFamily="18" charset="0"/>
                <a:cs typeface="Times" pitchFamily="18" charset="0"/>
              </a:rPr>
              <a:t>{</a:t>
            </a:r>
          </a:p>
          <a:p>
            <a:pPr algn="l" eaLnBrk="1" hangingPunct="1"/>
            <a:r>
              <a:rPr lang="en-US" sz="2000">
                <a:solidFill>
                  <a:schemeClr val="tx1"/>
                </a:solidFill>
                <a:latin typeface="Courier New" pitchFamily="49" charset="0"/>
                <a:ea typeface="Times" pitchFamily="18" charset="0"/>
                <a:cs typeface="Times" pitchFamily="18" charset="0"/>
              </a:rPr>
              <a:t>    int amountToRefund;</a:t>
            </a:r>
          </a:p>
          <a:p>
            <a:pPr algn="l" eaLnBrk="1" hangingPunct="1"/>
            <a:r>
              <a:rPr lang="en-US" sz="2000">
                <a:solidFill>
                  <a:schemeClr val="tx1"/>
                </a:solidFill>
                <a:latin typeface="Courier New" pitchFamily="49" charset="0"/>
                <a:ea typeface="Times" pitchFamily="18" charset="0"/>
                <a:cs typeface="Times" pitchFamily="18" charset="0"/>
              </a:rPr>
              <a:t>    amountToRefund = balance;</a:t>
            </a:r>
          </a:p>
          <a:p>
            <a:pPr algn="l" eaLnBrk="1" hangingPunct="1"/>
            <a:r>
              <a:rPr lang="en-US" sz="2000">
                <a:solidFill>
                  <a:schemeClr val="tx1"/>
                </a:solidFill>
                <a:latin typeface="Courier New" pitchFamily="49" charset="0"/>
                <a:ea typeface="Times" pitchFamily="18" charset="0"/>
                <a:cs typeface="Times" pitchFamily="18" charset="0"/>
              </a:rPr>
              <a:t>    balance = 0;</a:t>
            </a:r>
          </a:p>
          <a:p>
            <a:pPr algn="l" eaLnBrk="1" hangingPunct="1"/>
            <a:r>
              <a:rPr lang="en-US" sz="2000">
                <a:solidFill>
                  <a:schemeClr val="tx1"/>
                </a:solidFill>
                <a:latin typeface="Courier New" pitchFamily="49" charset="0"/>
                <a:ea typeface="Times" pitchFamily="18" charset="0"/>
                <a:cs typeface="Times" pitchFamily="18" charset="0"/>
              </a:rPr>
              <a:t>    return amountToRefund;</a:t>
            </a:r>
          </a:p>
          <a:p>
            <a:pPr algn="l" eaLnBrk="1" hangingPunct="1"/>
            <a:r>
              <a:rPr lang="en-US" sz="2000">
                <a:solidFill>
                  <a:schemeClr val="tx1"/>
                </a:solidFill>
                <a:latin typeface="Courier New" pitchFamily="49" charset="0"/>
                <a:ea typeface="Times" pitchFamily="18" charset="0"/>
                <a:cs typeface="Times" pitchFamily="18" charset="0"/>
              </a:rPr>
              <a:t>}</a:t>
            </a:r>
            <a:r>
              <a:rPr lang="en-US" sz="2000">
                <a:solidFill>
                  <a:schemeClr val="tx1"/>
                </a:solidFill>
                <a:latin typeface="Courier New" pitchFamily="49" charset="0"/>
              </a:rPr>
              <a:t> 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6858000" y="2057400"/>
            <a:ext cx="1946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2000" b="0"/>
              <a:t>A local variable</a:t>
            </a:r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6553200" y="2438400"/>
            <a:ext cx="1828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284288" y="3144838"/>
            <a:ext cx="13827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 dirty="0"/>
              <a:t>No visibility</a:t>
            </a:r>
          </a:p>
          <a:p>
            <a:pPr algn="l" eaLnBrk="1" hangingPunct="1"/>
            <a:r>
              <a:rPr lang="en-US" sz="1800" b="0" dirty="0"/>
              <a:t>modifier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2590800" y="34290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0034" y="1500174"/>
          <a:ext cx="7829576" cy="39805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14788"/>
                <a:gridCol w="3914788"/>
              </a:tblGrid>
              <a:tr h="709176"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 smtClean="0"/>
                        <a:t>Primitives</a:t>
                      </a:r>
                      <a:endParaRPr lang="en-GB" sz="4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 smtClean="0"/>
                        <a:t>Objects</a:t>
                      </a:r>
                      <a:endParaRPr lang="en-GB" sz="4800" b="1" dirty="0"/>
                    </a:p>
                  </a:txBody>
                  <a:tcPr anchor="ctr"/>
                </a:tc>
              </a:tr>
              <a:tr h="923490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defined in Java</a:t>
                      </a:r>
                      <a:endParaRPr lang="en-GB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defined in classes</a:t>
                      </a:r>
                      <a:endParaRPr lang="en-GB" sz="4000" dirty="0"/>
                    </a:p>
                  </a:txBody>
                  <a:tcPr anchor="ctr"/>
                </a:tc>
              </a:tr>
              <a:tr h="1272909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stored in variables directly</a:t>
                      </a:r>
                      <a:endParaRPr lang="en-GB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references stored</a:t>
                      </a:r>
                      <a:r>
                        <a:rPr lang="en-GB" sz="4000" baseline="0" dirty="0" smtClean="0"/>
                        <a:t> in variables</a:t>
                      </a:r>
                      <a:endParaRPr lang="en-GB" sz="4000" dirty="0"/>
                    </a:p>
                  </a:txBody>
                  <a:tcPr anchor="ctr"/>
                </a:tc>
              </a:tr>
              <a:tr h="923490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Pass</a:t>
                      </a:r>
                      <a:r>
                        <a:rPr lang="en-GB" sz="4000" baseline="0" dirty="0" smtClean="0"/>
                        <a:t> a copy</a:t>
                      </a:r>
                      <a:endParaRPr lang="en-GB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Pass a reference</a:t>
                      </a:r>
                      <a:endParaRPr lang="en-GB" sz="4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00034" y="5429264"/>
            <a:ext cx="78581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 smtClean="0"/>
              <a:t>a variable can be seen anywhere within the {} that it was </a:t>
            </a:r>
            <a:r>
              <a:rPr lang="en-GB" sz="3600" b="1" dirty="0" smtClean="0"/>
              <a:t>declared </a:t>
            </a:r>
            <a:r>
              <a:rPr lang="en-GB" sz="3600" dirty="0" smtClean="0"/>
              <a:t>in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far we know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that variables store ‘things’ like </a:t>
            </a:r>
            <a:r>
              <a:rPr lang="en-GB" dirty="0" err="1" smtClean="0"/>
              <a:t>ints</a:t>
            </a:r>
            <a:r>
              <a:rPr lang="en-GB" dirty="0" smtClean="0"/>
              <a:t>, </a:t>
            </a:r>
            <a:r>
              <a:rPr lang="en-GB" dirty="0" err="1" smtClean="0"/>
              <a:t>booleans</a:t>
            </a:r>
            <a:r>
              <a:rPr lang="en-GB" dirty="0" smtClean="0"/>
              <a:t> and elephants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a variable?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it’s also known as a </a:t>
            </a:r>
            <a:r>
              <a:rPr lang="en-GB" b="1" dirty="0" smtClean="0"/>
              <a:t>field</a:t>
            </a:r>
          </a:p>
          <a:p>
            <a:r>
              <a:rPr lang="en-GB" dirty="0" smtClean="0"/>
              <a:t>it can store a </a:t>
            </a:r>
            <a:r>
              <a:rPr lang="en-GB" b="1" dirty="0" smtClean="0"/>
              <a:t>primitive type</a:t>
            </a:r>
          </a:p>
          <a:p>
            <a:r>
              <a:rPr lang="en-GB" dirty="0" smtClean="0"/>
              <a:t>it can store an </a:t>
            </a:r>
            <a:r>
              <a:rPr lang="en-GB" b="1" dirty="0" smtClean="0"/>
              <a:t>object reference</a:t>
            </a:r>
            <a:endParaRPr lang="en-GB" dirty="0"/>
          </a:p>
        </p:txBody>
      </p:sp>
      <p:pic>
        <p:nvPicPr>
          <p:cNvPr id="7" name="Picture 6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a primitive?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Not one of these</a:t>
            </a:r>
          </a:p>
          <a:p>
            <a:r>
              <a:rPr lang="en-GB" dirty="0" smtClean="0"/>
              <a:t>or these</a:t>
            </a:r>
          </a:p>
          <a:p>
            <a:endParaRPr lang="en-GB" dirty="0"/>
          </a:p>
          <a:p>
            <a:r>
              <a:rPr lang="en-GB" dirty="0" smtClean="0"/>
              <a:t>Primitive types are defined in Java</a:t>
            </a:r>
          </a:p>
          <a:p>
            <a:r>
              <a:rPr lang="en-GB" dirty="0" smtClean="0"/>
              <a:t>Primitive types are stored in variables directly</a:t>
            </a:r>
          </a:p>
          <a:p>
            <a:r>
              <a:rPr lang="en-GB" dirty="0" smtClean="0"/>
              <a:t>Primitive types are “passed by value”</a:t>
            </a:r>
          </a:p>
          <a:p>
            <a:r>
              <a:rPr lang="en-GB" dirty="0" err="1" smtClean="0"/>
              <a:t>eg</a:t>
            </a:r>
            <a:r>
              <a:rPr lang="en-GB" dirty="0" smtClean="0"/>
              <a:t>: </a:t>
            </a:r>
            <a:r>
              <a:rPr lang="en-GB" dirty="0" err="1" smtClean="0"/>
              <a:t>int</a:t>
            </a:r>
            <a:r>
              <a:rPr lang="en-GB" dirty="0" smtClean="0"/>
              <a:t>, char, </a:t>
            </a:r>
            <a:r>
              <a:rPr lang="en-GB" dirty="0" err="1" smtClean="0"/>
              <a:t>boolean</a:t>
            </a:r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1214422"/>
            <a:ext cx="190500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481734" y="1071546"/>
            <a:ext cx="2662266" cy="2389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Oval 6"/>
          <p:cNvSpPr/>
          <p:nvPr/>
        </p:nvSpPr>
        <p:spPr>
          <a:xfrm>
            <a:off x="214282" y="142852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an object type?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Object types are those defined in classes</a:t>
            </a:r>
          </a:p>
          <a:p>
            <a:r>
              <a:rPr lang="en-GB" dirty="0" smtClean="0"/>
              <a:t>Variables store </a:t>
            </a:r>
            <a:r>
              <a:rPr lang="en-GB" b="1" dirty="0" smtClean="0"/>
              <a:t>references </a:t>
            </a:r>
            <a:r>
              <a:rPr lang="en-GB" dirty="0" smtClean="0"/>
              <a:t>to objects</a:t>
            </a:r>
          </a:p>
          <a:p>
            <a:r>
              <a:rPr lang="en-GB" dirty="0" smtClean="0"/>
              <a:t>Passing a reference is not passing a copy</a:t>
            </a:r>
          </a:p>
          <a:p>
            <a:r>
              <a:rPr lang="en-GB" dirty="0" err="1" smtClean="0"/>
              <a:t>eg</a:t>
            </a:r>
            <a:r>
              <a:rPr lang="en-GB" dirty="0" smtClean="0"/>
              <a:t> Dog, Array, Connection </a:t>
            </a:r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Are you a little confused yet?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214282" y="142852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0034" y="2643182"/>
            <a:ext cx="4071966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Big Picture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503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 smtClean="0"/>
                        <a:t>Primitives</a:t>
                      </a:r>
                      <a:endParaRPr lang="en-GB" sz="4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 smtClean="0"/>
                        <a:t>Objects</a:t>
                      </a:r>
                      <a:endParaRPr lang="en-GB" sz="4800" b="1" dirty="0"/>
                    </a:p>
                  </a:txBody>
                  <a:tcPr anchor="ctr"/>
                </a:tc>
              </a:tr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defined in Java</a:t>
                      </a:r>
                      <a:endParaRPr lang="en-GB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defined in classes</a:t>
                      </a:r>
                      <a:endParaRPr lang="en-GB" sz="4000" dirty="0"/>
                    </a:p>
                  </a:txBody>
                  <a:tcPr anchor="ctr"/>
                </a:tc>
              </a:tr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stored in variables directly</a:t>
                      </a:r>
                      <a:endParaRPr lang="en-GB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references stored</a:t>
                      </a:r>
                      <a:r>
                        <a:rPr lang="en-GB" sz="4000" baseline="0" dirty="0" smtClean="0"/>
                        <a:t> in variables</a:t>
                      </a:r>
                      <a:endParaRPr lang="en-GB" sz="4000" dirty="0"/>
                    </a:p>
                  </a:txBody>
                  <a:tcPr anchor="ctr"/>
                </a:tc>
              </a:tr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Pass</a:t>
                      </a:r>
                      <a:r>
                        <a:rPr lang="en-GB" sz="4000" baseline="0" dirty="0" smtClean="0"/>
                        <a:t> a copy</a:t>
                      </a:r>
                      <a:endParaRPr lang="en-GB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Pass a reference</a:t>
                      </a:r>
                      <a:endParaRPr lang="en-GB" sz="40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Defined in the Language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Data types like:</a:t>
            </a:r>
          </a:p>
          <a:p>
            <a:pPr lvl="1"/>
            <a:r>
              <a:rPr lang="en-GB" dirty="0" err="1" smtClean="0"/>
              <a:t>int</a:t>
            </a:r>
            <a:r>
              <a:rPr lang="en-GB" dirty="0"/>
              <a:t>	</a:t>
            </a:r>
            <a:r>
              <a:rPr lang="en-GB" dirty="0" smtClean="0"/>
              <a:t>	whole numbers</a:t>
            </a:r>
          </a:p>
          <a:p>
            <a:pPr lvl="1"/>
            <a:r>
              <a:rPr lang="en-GB" dirty="0" smtClean="0"/>
              <a:t>float		floating point numbers (</a:t>
            </a:r>
            <a:r>
              <a:rPr lang="en-GB" sz="2200" dirty="0" smtClean="0"/>
              <a:t>i.e.</a:t>
            </a:r>
            <a:r>
              <a:rPr lang="en-GB" dirty="0" smtClean="0"/>
              <a:t> decimals)</a:t>
            </a:r>
          </a:p>
          <a:p>
            <a:pPr lvl="1"/>
            <a:r>
              <a:rPr lang="en-GB" dirty="0" smtClean="0"/>
              <a:t>char		a single character</a:t>
            </a:r>
          </a:p>
          <a:p>
            <a:pPr lvl="1"/>
            <a:r>
              <a:rPr lang="en-GB" dirty="0" err="1" smtClean="0"/>
              <a:t>boolean</a:t>
            </a:r>
            <a:r>
              <a:rPr lang="en-GB" dirty="0" smtClean="0"/>
              <a:t>	true or false</a:t>
            </a:r>
          </a:p>
          <a:p>
            <a:pPr lvl="1"/>
            <a:endParaRPr lang="en-GB" dirty="0"/>
          </a:p>
          <a:p>
            <a:pPr lvl="1"/>
            <a:r>
              <a:rPr lang="en-GB" dirty="0" smtClean="0"/>
              <a:t>and some others are taken care of by the Java language. We just use them</a:t>
            </a:r>
            <a:endParaRPr lang="en-GB" dirty="0"/>
          </a:p>
        </p:txBody>
      </p:sp>
      <p:pic>
        <p:nvPicPr>
          <p:cNvPr id="5" name="Picture 4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0" y="2643182"/>
            <a:ext cx="4071966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Big Picture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503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 smtClean="0"/>
                        <a:t>Primitives</a:t>
                      </a:r>
                      <a:endParaRPr lang="en-GB" sz="4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 smtClean="0"/>
                        <a:t>Objects</a:t>
                      </a:r>
                      <a:endParaRPr lang="en-GB" sz="4800" b="1" dirty="0"/>
                    </a:p>
                  </a:txBody>
                  <a:tcPr anchor="ctr"/>
                </a:tc>
              </a:tr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defined in Java</a:t>
                      </a:r>
                      <a:endParaRPr lang="en-GB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defined in classes</a:t>
                      </a:r>
                      <a:endParaRPr lang="en-GB" sz="4000" dirty="0"/>
                    </a:p>
                  </a:txBody>
                  <a:tcPr anchor="ctr"/>
                </a:tc>
              </a:tr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stored in variables directly</a:t>
                      </a:r>
                      <a:endParaRPr lang="en-GB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references stored</a:t>
                      </a:r>
                      <a:r>
                        <a:rPr lang="en-GB" sz="4000" baseline="0" dirty="0" smtClean="0"/>
                        <a:t> in variables</a:t>
                      </a:r>
                      <a:endParaRPr lang="en-GB" sz="4000" dirty="0"/>
                    </a:p>
                  </a:txBody>
                  <a:tcPr anchor="ctr"/>
                </a:tc>
              </a:tr>
              <a:tr h="1046564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Pass</a:t>
                      </a:r>
                      <a:r>
                        <a:rPr lang="en-GB" sz="4000" baseline="0" dirty="0" smtClean="0"/>
                        <a:t> a copy</a:t>
                      </a:r>
                      <a:endParaRPr lang="en-GB" sz="4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/>
                        <a:t>Pass a reference</a:t>
                      </a:r>
                      <a:endParaRPr lang="en-GB" sz="40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960</TotalTime>
  <Words>715</Words>
  <Application>Microsoft Office PowerPoint</Application>
  <PresentationFormat>On-screen Show (4:3)</PresentationFormat>
  <Paragraphs>249</Paragraphs>
  <Slides>25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Coming up</vt:lpstr>
      <vt:lpstr>Lecture 3</vt:lpstr>
      <vt:lpstr>So far we know</vt:lpstr>
      <vt:lpstr>What is a variable?</vt:lpstr>
      <vt:lpstr>What is a primitive?</vt:lpstr>
      <vt:lpstr>What is an object type?</vt:lpstr>
      <vt:lpstr>The Big Picture</vt:lpstr>
      <vt:lpstr>Defined in the Language</vt:lpstr>
      <vt:lpstr>The Big Picture</vt:lpstr>
      <vt:lpstr>Defined in Classes</vt:lpstr>
      <vt:lpstr>The Big Picture</vt:lpstr>
      <vt:lpstr>Cups</vt:lpstr>
      <vt:lpstr>The Big Picture</vt:lpstr>
      <vt:lpstr>Objects and cups</vt:lpstr>
      <vt:lpstr>Remote controls</vt:lpstr>
      <vt:lpstr>Slide 16</vt:lpstr>
      <vt:lpstr>The Big Picture</vt:lpstr>
      <vt:lpstr>Pass a copy</vt:lpstr>
      <vt:lpstr>The Big Picture</vt:lpstr>
      <vt:lpstr>Object assignment</vt:lpstr>
      <vt:lpstr>A word about Local variables</vt:lpstr>
      <vt:lpstr>The rule of thumb...</vt:lpstr>
      <vt:lpstr>Slide 23</vt:lpstr>
      <vt:lpstr>Local variable example from BlueJ Book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</dc:title>
  <dc:creator>Teresa Binks</dc:creator>
  <cp:lastModifiedBy>Teresa Binks</cp:lastModifiedBy>
  <cp:revision>47</cp:revision>
  <dcterms:created xsi:type="dcterms:W3CDTF">2008-08-13T11:35:09Z</dcterms:created>
  <dcterms:modified xsi:type="dcterms:W3CDTF">2008-09-23T19:54:46Z</dcterms:modified>
</cp:coreProperties>
</file>