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Constructors</a:t>
            </a:r>
          </a:p>
          <a:p>
            <a:pPr lvl="1"/>
            <a:r>
              <a:rPr lang="en-GB" dirty="0" smtClean="0"/>
              <a:t>With one parameter</a:t>
            </a:r>
          </a:p>
          <a:p>
            <a:pPr lvl="1"/>
            <a:r>
              <a:rPr lang="en-GB" dirty="0" smtClean="0"/>
              <a:t>With two parameters</a:t>
            </a:r>
          </a:p>
          <a:p>
            <a:r>
              <a:rPr lang="en-GB" dirty="0" smtClean="0"/>
              <a:t>Overloading</a:t>
            </a:r>
          </a:p>
          <a:p>
            <a:pPr lvl="1"/>
            <a:r>
              <a:rPr lang="en-GB" dirty="0" smtClean="0"/>
              <a:t>Constructors and methods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These constructors seem pretty important....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why haven’t I used/heard of them before?</a:t>
            </a:r>
          </a:p>
          <a:p>
            <a:endParaRPr lang="en-GB" dirty="0" smtClean="0"/>
          </a:p>
          <a:p>
            <a:r>
              <a:rPr lang="en-GB" dirty="0" smtClean="0"/>
              <a:t>You have.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Table t = new Table();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latin typeface="Consolas" pitchFamily="49" charset="0"/>
              </a:rPr>
              <a:t>new </a:t>
            </a:r>
            <a:r>
              <a:rPr lang="en-GB" dirty="0" smtClean="0">
                <a:latin typeface="+mj-lt"/>
              </a:rPr>
              <a:t>calls the constructor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But I didn’t write any constructors when I called new!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helpfully puts in a blank constructor for you.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//Sit some people at the table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setSize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public Table(){</a:t>
            </a: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4910" y="5572140"/>
            <a:ext cx="3500494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Java’s helpful hidden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now we know its there...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.....We can use it</a:t>
            </a:r>
          </a:p>
          <a:p>
            <a:endParaRPr lang="en-GB" dirty="0" smtClean="0"/>
          </a:p>
          <a:p>
            <a:r>
              <a:rPr lang="en-GB" dirty="0" smtClean="0"/>
              <a:t>Set the table size to a small table when it is created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//Sit some people at the table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setSize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</a:t>
            </a:r>
            <a:r>
              <a:rPr lang="en-GB" dirty="0" smtClean="0">
                <a:latin typeface="Consolas" pitchFamily="49" charset="0"/>
              </a:rPr>
              <a:t>public Table(){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1;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Or we can pass it an argument....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//Sit some people at the table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setSize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</a:t>
            </a:r>
            <a:r>
              <a:rPr lang="en-GB" dirty="0" smtClean="0">
                <a:latin typeface="Consolas" pitchFamily="49" charset="0"/>
              </a:rPr>
              <a:t>public Table(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Or two arguments...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5008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String wood;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//Sit some people at the table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setSize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</a:t>
            </a:r>
            <a:r>
              <a:rPr lang="en-GB" dirty="0" smtClean="0">
                <a:latin typeface="Consolas" pitchFamily="49" charset="0"/>
              </a:rPr>
              <a:t>public Table(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Table(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, String </a:t>
            </a:r>
            <a:r>
              <a:rPr lang="en-GB" dirty="0" err="1" smtClean="0">
                <a:latin typeface="Consolas" pitchFamily="49" charset="0"/>
              </a:rPr>
              <a:t>woodType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sizeToSet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wood = </a:t>
            </a:r>
            <a:r>
              <a:rPr lang="en-GB" dirty="0" err="1" smtClean="0">
                <a:latin typeface="Consolas" pitchFamily="49" charset="0"/>
              </a:rPr>
              <a:t>woodType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72136" y="3143248"/>
            <a:ext cx="2571864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Uh oh...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They have the same name...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rot="10800000" flipV="1">
            <a:off x="3071802" y="3893346"/>
            <a:ext cx="3500334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786050" y="3429000"/>
            <a:ext cx="3786086" cy="464348"/>
            <a:chOff x="2786050" y="3429000"/>
            <a:chExt cx="3786086" cy="464348"/>
          </a:xfrm>
        </p:grpSpPr>
        <p:cxnSp>
          <p:nvCxnSpPr>
            <p:cNvPr id="24" name="Straight Connector 23"/>
            <p:cNvCxnSpPr>
              <a:stCxn id="4" idx="1"/>
            </p:cNvCxnSpPr>
            <p:nvPr/>
          </p:nvCxnSpPr>
          <p:spPr>
            <a:xfrm rot="10800000">
              <a:off x="4929190" y="3429001"/>
              <a:ext cx="1642946" cy="4643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 flipV="1">
              <a:off x="2786050" y="3429000"/>
              <a:ext cx="2143140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 can’t work, can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would the program know which method I wanted to call? They both have the same name</a:t>
            </a:r>
          </a:p>
          <a:p>
            <a:endParaRPr lang="en-GB" dirty="0" smtClean="0"/>
          </a:p>
          <a:p>
            <a:r>
              <a:rPr lang="en-GB" dirty="0" smtClean="0"/>
              <a:t>Actually it does work</a:t>
            </a:r>
          </a:p>
          <a:p>
            <a:endParaRPr lang="en-GB" dirty="0" smtClean="0"/>
          </a:p>
          <a:p>
            <a:r>
              <a:rPr lang="en-GB" dirty="0" smtClean="0"/>
              <a:t>You can do the same thing with methods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-24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Objects Ahoy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85776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28638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786182" y="500063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70009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sz="2900" dirty="0" smtClean="0">
                <a:latin typeface="Consolas" pitchFamily="49" charset="0"/>
              </a:rPr>
              <a:t>	</a:t>
            </a:r>
            <a:r>
              <a:rPr lang="en-GB" sz="2900" dirty="0" err="1" smtClean="0">
                <a:latin typeface="Consolas" pitchFamily="49" charset="0"/>
              </a:rPr>
              <a:t>int</a:t>
            </a:r>
            <a:r>
              <a:rPr lang="en-GB" sz="2900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sz="2900" dirty="0" smtClean="0">
                <a:latin typeface="Consolas" pitchFamily="49" charset="0"/>
              </a:rPr>
              <a:t>		String wood;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String </a:t>
            </a:r>
            <a:r>
              <a:rPr lang="en-GB" dirty="0" err="1" smtClean="0">
                <a:latin typeface="Consolas" pitchFamily="49" charset="0"/>
              </a:rPr>
              <a:t>partyName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numOfSitters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numOfSitters</a:t>
            </a:r>
            <a:r>
              <a:rPr lang="en-GB" dirty="0" smtClean="0">
                <a:latin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num, String name){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numOfSitters</a:t>
            </a:r>
            <a:r>
              <a:rPr lang="en-GB" dirty="0" smtClean="0">
                <a:latin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partyName</a:t>
            </a:r>
            <a:r>
              <a:rPr lang="en-GB" dirty="0" smtClean="0">
                <a:latin typeface="Consolas" pitchFamily="49" charset="0"/>
              </a:rPr>
              <a:t> = name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sz="2200" dirty="0" smtClean="0">
                <a:latin typeface="Consolas" pitchFamily="49" charset="0"/>
              </a:rPr>
              <a:t>public void </a:t>
            </a:r>
            <a:r>
              <a:rPr lang="en-GB" sz="2200" dirty="0" err="1" smtClean="0">
                <a:latin typeface="Consolas" pitchFamily="49" charset="0"/>
              </a:rPr>
              <a:t>setSize</a:t>
            </a:r>
            <a:r>
              <a:rPr lang="en-GB" sz="2200" dirty="0" smtClean="0">
                <a:latin typeface="Consolas" pitchFamily="49" charset="0"/>
              </a:rPr>
              <a:t>(</a:t>
            </a:r>
            <a:r>
              <a:rPr lang="en-GB" sz="2200" dirty="0" err="1" smtClean="0">
                <a:latin typeface="Consolas" pitchFamily="49" charset="0"/>
              </a:rPr>
              <a:t>int</a:t>
            </a:r>
            <a:r>
              <a:rPr lang="en-GB" sz="2200" dirty="0" smtClean="0">
                <a:latin typeface="Consolas" pitchFamily="49" charset="0"/>
              </a:rPr>
              <a:t> </a:t>
            </a:r>
            <a:r>
              <a:rPr lang="en-GB" sz="2200" dirty="0" err="1" smtClean="0">
                <a:latin typeface="Consolas" pitchFamily="49" charset="0"/>
              </a:rPr>
              <a:t>theSize</a:t>
            </a:r>
            <a:r>
              <a:rPr lang="en-GB" sz="22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	size = </a:t>
            </a:r>
            <a:r>
              <a:rPr lang="en-GB" sz="2200" dirty="0" err="1" smtClean="0">
                <a:latin typeface="Consolas" pitchFamily="49" charset="0"/>
              </a:rPr>
              <a:t>theSize</a:t>
            </a:r>
            <a:r>
              <a:rPr lang="en-GB" sz="22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		</a:t>
            </a:r>
            <a:r>
              <a:rPr lang="en-GB" sz="2200" dirty="0" smtClean="0">
                <a:latin typeface="Consolas" pitchFamily="49" charset="0"/>
              </a:rPr>
              <a:t>public Table(</a:t>
            </a:r>
            <a:r>
              <a:rPr lang="en-GB" sz="2200" dirty="0" err="1" smtClean="0">
                <a:latin typeface="Consolas" pitchFamily="49" charset="0"/>
              </a:rPr>
              <a:t>int</a:t>
            </a:r>
            <a:r>
              <a:rPr lang="en-GB" sz="2200" dirty="0" smtClean="0">
                <a:latin typeface="Consolas" pitchFamily="49" charset="0"/>
              </a:rPr>
              <a:t> </a:t>
            </a:r>
            <a:r>
              <a:rPr lang="en-GB" sz="2200" dirty="0" err="1" smtClean="0">
                <a:latin typeface="Consolas" pitchFamily="49" charset="0"/>
              </a:rPr>
              <a:t>sizeToSet</a:t>
            </a:r>
            <a:r>
              <a:rPr lang="en-GB" sz="22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	size = </a:t>
            </a:r>
            <a:r>
              <a:rPr lang="en-GB" sz="2200" dirty="0" err="1" smtClean="0">
                <a:latin typeface="Consolas" pitchFamily="49" charset="0"/>
              </a:rPr>
              <a:t>sizeToSet</a:t>
            </a:r>
            <a:r>
              <a:rPr lang="en-GB" sz="22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public Table(</a:t>
            </a:r>
            <a:r>
              <a:rPr lang="en-GB" sz="2200" dirty="0" err="1" smtClean="0">
                <a:latin typeface="Consolas" pitchFamily="49" charset="0"/>
              </a:rPr>
              <a:t>int</a:t>
            </a:r>
            <a:r>
              <a:rPr lang="en-GB" sz="2200" dirty="0" smtClean="0">
                <a:latin typeface="Consolas" pitchFamily="49" charset="0"/>
              </a:rPr>
              <a:t> </a:t>
            </a:r>
            <a:r>
              <a:rPr lang="en-GB" sz="2200" dirty="0" err="1" smtClean="0">
                <a:latin typeface="Consolas" pitchFamily="49" charset="0"/>
              </a:rPr>
              <a:t>sizeToSet</a:t>
            </a:r>
            <a:r>
              <a:rPr lang="en-GB" sz="2200" dirty="0" smtClean="0">
                <a:latin typeface="Consolas" pitchFamily="49" charset="0"/>
              </a:rPr>
              <a:t>, String </a:t>
            </a:r>
            <a:r>
              <a:rPr lang="en-GB" sz="2200" dirty="0" err="1" smtClean="0">
                <a:latin typeface="Consolas" pitchFamily="49" charset="0"/>
              </a:rPr>
              <a:t>woodType</a:t>
            </a:r>
            <a:r>
              <a:rPr lang="en-GB" sz="22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	size = </a:t>
            </a:r>
            <a:r>
              <a:rPr lang="en-GB" sz="2200" dirty="0" err="1" smtClean="0">
                <a:latin typeface="Consolas" pitchFamily="49" charset="0"/>
              </a:rPr>
              <a:t>sizeToSet</a:t>
            </a:r>
            <a:r>
              <a:rPr lang="en-GB" sz="22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	wood = </a:t>
            </a:r>
            <a:r>
              <a:rPr lang="en-GB" sz="2200" dirty="0" err="1" smtClean="0">
                <a:latin typeface="Consolas" pitchFamily="49" charset="0"/>
              </a:rPr>
              <a:t>woodType</a:t>
            </a:r>
            <a:r>
              <a:rPr lang="en-GB" sz="22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2200" dirty="0" smtClean="0">
                <a:latin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method is called?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If you call 		</a:t>
            </a:r>
            <a:r>
              <a:rPr lang="en-GB" sz="2800" dirty="0" err="1" smtClean="0">
                <a:latin typeface="Consolas" pitchFamily="49" charset="0"/>
              </a:rPr>
              <a:t>someTable.sitAt</a:t>
            </a:r>
            <a:r>
              <a:rPr lang="en-GB" sz="2800" dirty="0" smtClean="0">
                <a:latin typeface="Consolas" pitchFamily="49" charset="0"/>
              </a:rPr>
              <a:t>(4);</a:t>
            </a:r>
          </a:p>
          <a:p>
            <a:r>
              <a:rPr lang="en-GB" sz="2800" dirty="0" smtClean="0"/>
              <a:t>If you call 		</a:t>
            </a:r>
            <a:r>
              <a:rPr lang="en-GB" sz="2800" dirty="0" err="1" smtClean="0">
                <a:latin typeface="Consolas" pitchFamily="49" charset="0"/>
              </a:rPr>
              <a:t>someTable.sitAt</a:t>
            </a:r>
            <a:r>
              <a:rPr lang="en-GB" sz="2800" dirty="0" smtClean="0">
                <a:latin typeface="Consolas" pitchFamily="49" charset="0"/>
              </a:rPr>
              <a:t>(4, “Martin”);</a:t>
            </a:r>
          </a:p>
          <a:p>
            <a:r>
              <a:rPr lang="en-GB" sz="2800" dirty="0" smtClean="0"/>
              <a:t>If you call 		</a:t>
            </a:r>
            <a:r>
              <a:rPr lang="en-GB" sz="2800" dirty="0" err="1" smtClean="0">
                <a:latin typeface="Consolas" pitchFamily="49" charset="0"/>
              </a:rPr>
              <a:t>someTable.sitAt</a:t>
            </a:r>
            <a:r>
              <a:rPr lang="en-GB" sz="28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public void </a:t>
            </a:r>
            <a:r>
              <a:rPr lang="en-GB" sz="2000" dirty="0" err="1" smtClean="0">
                <a:latin typeface="Consolas" pitchFamily="49" charset="0"/>
              </a:rPr>
              <a:t>sitAt</a:t>
            </a:r>
            <a:r>
              <a:rPr lang="en-GB" sz="2000" dirty="0" smtClean="0">
                <a:latin typeface="Consolas" pitchFamily="49" charset="0"/>
              </a:rPr>
              <a:t>(</a:t>
            </a:r>
            <a:r>
              <a:rPr lang="en-GB" sz="2000" dirty="0" err="1" smtClean="0">
                <a:latin typeface="Consolas" pitchFamily="49" charset="0"/>
              </a:rPr>
              <a:t>int</a:t>
            </a:r>
            <a:r>
              <a:rPr lang="en-GB" sz="2000" dirty="0" smtClean="0">
                <a:latin typeface="Consolas" pitchFamily="49" charset="0"/>
              </a:rPr>
              <a:t> </a:t>
            </a:r>
            <a:r>
              <a:rPr lang="en-GB" sz="2000" dirty="0" err="1" smtClean="0">
                <a:latin typeface="Consolas" pitchFamily="49" charset="0"/>
              </a:rPr>
              <a:t>numOfPeople</a:t>
            </a:r>
            <a:r>
              <a:rPr lang="en-GB" sz="20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numOfSitters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numOfPeople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public void </a:t>
            </a:r>
            <a:r>
              <a:rPr lang="en-GB" sz="2000" dirty="0" err="1" smtClean="0">
                <a:latin typeface="Consolas" pitchFamily="49" charset="0"/>
              </a:rPr>
              <a:t>sitAt</a:t>
            </a:r>
            <a:r>
              <a:rPr lang="en-GB" sz="2000" dirty="0" smtClean="0">
                <a:latin typeface="Consolas" pitchFamily="49" charset="0"/>
              </a:rPr>
              <a:t>(</a:t>
            </a:r>
            <a:r>
              <a:rPr lang="en-GB" sz="2000" dirty="0" err="1" smtClean="0">
                <a:latin typeface="Consolas" pitchFamily="49" charset="0"/>
              </a:rPr>
              <a:t>int</a:t>
            </a:r>
            <a:r>
              <a:rPr lang="en-GB" sz="2000" dirty="0" smtClean="0">
                <a:latin typeface="Consolas" pitchFamily="49" charset="0"/>
              </a:rPr>
              <a:t> num, String name){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numOfSitters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numOfPeople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partyName</a:t>
            </a:r>
            <a:r>
              <a:rPr lang="en-GB" sz="2000" dirty="0" smtClean="0">
                <a:latin typeface="Consolas" pitchFamily="49" charset="0"/>
              </a:rPr>
              <a:t> = name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516258" y="5934670"/>
            <a:ext cx="4627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Compiler error!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called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Overloading</a:t>
            </a:r>
          </a:p>
          <a:p>
            <a:endParaRPr lang="en-GB" b="1" dirty="0" smtClean="0"/>
          </a:p>
          <a:p>
            <a:r>
              <a:rPr lang="en-GB" dirty="0" smtClean="0"/>
              <a:t>A method is recognised by its return type and its </a:t>
            </a:r>
            <a:r>
              <a:rPr lang="en-GB" b="1" dirty="0" smtClean="0"/>
              <a:t>signature</a:t>
            </a:r>
          </a:p>
          <a:p>
            <a:pPr lvl="1"/>
            <a:r>
              <a:rPr lang="en-GB" b="1" dirty="0" err="1" smtClean="0"/>
              <a:t>ie</a:t>
            </a:r>
            <a:r>
              <a:rPr lang="en-GB" b="1" dirty="0" smtClean="0"/>
              <a:t> </a:t>
            </a:r>
            <a:r>
              <a:rPr lang="en-GB" dirty="0" smtClean="0"/>
              <a:t>the stuff in the brackets, like (</a:t>
            </a:r>
            <a:r>
              <a:rPr lang="en-GB" dirty="0" err="1" smtClean="0"/>
              <a:t>int</a:t>
            </a:r>
            <a:r>
              <a:rPr lang="en-GB" dirty="0" smtClean="0"/>
              <a:t>, String)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Constructors</a:t>
            </a:r>
          </a:p>
          <a:p>
            <a:pPr lvl="1"/>
            <a:r>
              <a:rPr lang="en-GB" dirty="0" smtClean="0"/>
              <a:t>With one parameter</a:t>
            </a:r>
          </a:p>
          <a:p>
            <a:pPr lvl="1"/>
            <a:r>
              <a:rPr lang="en-GB" dirty="0" smtClean="0"/>
              <a:t>With two parameters</a:t>
            </a:r>
          </a:p>
          <a:p>
            <a:r>
              <a:rPr lang="en-GB" dirty="0" smtClean="0"/>
              <a:t>Overloading</a:t>
            </a:r>
          </a:p>
          <a:p>
            <a:pPr lvl="1"/>
            <a:r>
              <a:rPr lang="en-GB" dirty="0" smtClean="0"/>
              <a:t>Constructors and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Overloading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Return types can be different</a:t>
            </a:r>
          </a:p>
          <a:p>
            <a:pPr lvl="1"/>
            <a:r>
              <a:rPr lang="en-GB" dirty="0" smtClean="0"/>
              <a:t>As long as the arguments are different too</a:t>
            </a:r>
          </a:p>
          <a:p>
            <a:r>
              <a:rPr lang="en-GB" dirty="0" smtClean="0"/>
              <a:t>i.e. You can’t just change the return type</a:t>
            </a:r>
          </a:p>
          <a:p>
            <a:r>
              <a:rPr lang="en-GB" dirty="0" smtClean="0"/>
              <a:t>You can change the access levels to more or less restrictive</a:t>
            </a:r>
          </a:p>
          <a:p>
            <a:pPr lvl="1"/>
            <a:r>
              <a:rPr lang="en-GB" sz="2750" dirty="0" smtClean="0"/>
              <a:t>i.e. You can change public to private, and vice versa</a:t>
            </a:r>
          </a:p>
          <a:p>
            <a:endParaRPr lang="en-GB" sz="3150" dirty="0" smtClean="0"/>
          </a:p>
          <a:p>
            <a:r>
              <a:rPr lang="en-GB" sz="3150" dirty="0" smtClean="0"/>
              <a:t>Over</a:t>
            </a:r>
            <a:r>
              <a:rPr lang="en-GB" sz="3150" b="1" dirty="0" smtClean="0"/>
              <a:t>loading</a:t>
            </a:r>
            <a:r>
              <a:rPr lang="en-GB" sz="3150" dirty="0" smtClean="0"/>
              <a:t> is different to another principle, </a:t>
            </a:r>
            <a:r>
              <a:rPr lang="en-GB" sz="3150" dirty="0" err="1" smtClean="0"/>
              <a:t>ove</a:t>
            </a:r>
            <a:r>
              <a:rPr lang="en-GB" sz="3150" b="1" dirty="0" err="1" smtClean="0"/>
              <a:t>riding</a:t>
            </a:r>
            <a:r>
              <a:rPr lang="en-GB" sz="3150" dirty="0" smtClean="0"/>
              <a:t>,</a:t>
            </a:r>
            <a:r>
              <a:rPr lang="en-GB" sz="3150" b="1" dirty="0" smtClean="0"/>
              <a:t> </a:t>
            </a:r>
            <a:r>
              <a:rPr lang="en-GB" sz="3150" dirty="0" smtClean="0"/>
              <a:t>which we cover in inheritance.</a:t>
            </a:r>
            <a:endParaRPr lang="en-GB" sz="3150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Constructors</a:t>
            </a:r>
          </a:p>
          <a:p>
            <a:pPr lvl="1"/>
            <a:r>
              <a:rPr lang="en-GB" dirty="0" smtClean="0"/>
              <a:t>With one parameter</a:t>
            </a:r>
          </a:p>
          <a:p>
            <a:pPr lvl="1"/>
            <a:r>
              <a:rPr lang="en-GB" dirty="0" smtClean="0"/>
              <a:t>With two parameters</a:t>
            </a:r>
          </a:p>
          <a:p>
            <a:r>
              <a:rPr lang="en-GB" dirty="0" smtClean="0"/>
              <a:t>Overloading</a:t>
            </a:r>
          </a:p>
          <a:p>
            <a:pPr lvl="1"/>
            <a:r>
              <a:rPr lang="en-GB" dirty="0" smtClean="0"/>
              <a:t>Constructors and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 bit like methods: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public class DVD{</a:t>
            </a:r>
          </a:p>
          <a:p>
            <a:pPr lvl="2">
              <a:buNone/>
            </a:pPr>
            <a:r>
              <a:rPr lang="en-GB" dirty="0" smtClean="0"/>
              <a:t>		public DVD(){</a:t>
            </a:r>
          </a:p>
          <a:p>
            <a:pPr lvl="2">
              <a:buNone/>
            </a:pPr>
            <a:r>
              <a:rPr lang="en-GB" dirty="0" smtClean="0"/>
              <a:t>		</a:t>
            </a:r>
          </a:p>
          <a:p>
            <a:pPr lvl="2">
              <a:buNone/>
            </a:pPr>
            <a:r>
              <a:rPr lang="en-GB" dirty="0" smtClean="0"/>
              <a:t>		}</a:t>
            </a:r>
          </a:p>
          <a:p>
            <a:pPr lvl="2">
              <a:buNone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29058" y="3571876"/>
            <a:ext cx="23962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Arguments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>
            <a:off x="3857620" y="3357562"/>
            <a:ext cx="71438" cy="506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14678" y="4857760"/>
            <a:ext cx="32373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return type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rot="10800000">
            <a:off x="3143240" y="3429000"/>
            <a:ext cx="71438" cy="1721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5720" y="5715016"/>
            <a:ext cx="42210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Same name as class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857235" y="4214827"/>
            <a:ext cx="2285996" cy="857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they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constructor contains the code that is run when you create an object</a:t>
            </a:r>
          </a:p>
          <a:p>
            <a:endParaRPr lang="en-GB" dirty="0" smtClean="0"/>
          </a:p>
          <a:p>
            <a:r>
              <a:rPr lang="en-GB" dirty="0" smtClean="0"/>
              <a:t>The constructor runs </a:t>
            </a:r>
            <a:r>
              <a:rPr lang="en-GB" b="1" dirty="0" smtClean="0"/>
              <a:t>before</a:t>
            </a:r>
            <a:r>
              <a:rPr lang="en-GB" dirty="0" smtClean="0"/>
              <a:t> the object is assigned to a reference</a:t>
            </a:r>
          </a:p>
          <a:p>
            <a:endParaRPr lang="en-GB" dirty="0" smtClean="0"/>
          </a:p>
          <a:p>
            <a:r>
              <a:rPr lang="en-GB" dirty="0" smtClean="0"/>
              <a:t>It lets you set it up for use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just use set methods?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Okay, so lets make a Table (one that you’d eat at)</a:t>
            </a:r>
          </a:p>
        </p:txBody>
      </p:sp>
      <p:pic>
        <p:nvPicPr>
          <p:cNvPr id="1026" name="Picture 2" descr="C:\Users\Teresa\AppData\Local\Microsoft\Windows\Temporary Internet Files\Content.IE5\WXB9P7YB\MCj033014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6124"/>
            <a:ext cx="3113135" cy="2956301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14282" y="5143512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Table{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size;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sitAt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numOfPeople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//Sit some people at the table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</a:t>
            </a:r>
            <a:r>
              <a:rPr lang="en-GB" dirty="0" err="1" smtClean="0">
                <a:latin typeface="Consolas" pitchFamily="49" charset="0"/>
              </a:rPr>
              <a:t>setSize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size = </a:t>
            </a:r>
            <a:r>
              <a:rPr lang="en-GB" dirty="0" err="1" smtClean="0">
                <a:latin typeface="Consolas" pitchFamily="49" charset="0"/>
              </a:rPr>
              <a:t>theSize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-----------------------------------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</a:t>
            </a:r>
            <a:r>
              <a:rPr lang="en-GB" dirty="0" err="1" smtClean="0">
                <a:latin typeface="Consolas" pitchFamily="49" charset="0"/>
              </a:rPr>
              <a:t>UseTheTable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static void main(String[] </a:t>
            </a:r>
            <a:r>
              <a:rPr lang="en-GB" dirty="0" err="1" smtClean="0">
                <a:latin typeface="Consolas" pitchFamily="49" charset="0"/>
              </a:rPr>
              <a:t>args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Table t = new Table();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t.sitAt</a:t>
            </a:r>
            <a:r>
              <a:rPr lang="en-GB" dirty="0" smtClean="0">
                <a:latin typeface="Consolas" pitchFamily="49" charset="0"/>
              </a:rPr>
              <a:t>(8);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t.setSize</a:t>
            </a:r>
            <a:r>
              <a:rPr lang="en-GB" dirty="0" smtClean="0">
                <a:latin typeface="Consolas" pitchFamily="49" charset="0"/>
              </a:rPr>
              <a:t>(3);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14910" y="5572140"/>
            <a:ext cx="3500494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What happens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if....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object creation is two step</a:t>
            </a:r>
          </a:p>
          <a:p>
            <a:pPr lvl="1"/>
            <a:r>
              <a:rPr lang="en-GB" dirty="0" smtClean="0"/>
              <a:t>Make the object</a:t>
            </a:r>
          </a:p>
          <a:p>
            <a:pPr lvl="1"/>
            <a:r>
              <a:rPr lang="en-GB" dirty="0" smtClean="0"/>
              <a:t>Set the size</a:t>
            </a:r>
          </a:p>
          <a:p>
            <a:r>
              <a:rPr lang="en-GB" dirty="0" smtClean="0"/>
              <a:t>If someone else uses your class</a:t>
            </a:r>
          </a:p>
          <a:p>
            <a:pPr lvl="1"/>
            <a:r>
              <a:rPr lang="en-GB" dirty="0" smtClean="0"/>
              <a:t>Will they remember?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Or will there be 8 people trying to eat off a coffee table?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worse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When you declare a data type</a:t>
            </a:r>
          </a:p>
          <a:p>
            <a:pPr lvl="1"/>
            <a:r>
              <a:rPr lang="en-GB" dirty="0" smtClean="0"/>
              <a:t>It defaults to its default value...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latin typeface="+mj-lt"/>
              </a:rPr>
              <a:t>Numbers</a:t>
            </a:r>
            <a:r>
              <a:rPr lang="en-GB" dirty="0" smtClean="0"/>
              <a:t> default to </a:t>
            </a:r>
            <a:r>
              <a:rPr lang="en-GB" dirty="0" smtClean="0">
                <a:latin typeface="Consolas" pitchFamily="49" charset="0"/>
              </a:rPr>
              <a:t>0</a:t>
            </a:r>
          </a:p>
          <a:p>
            <a:pPr lvl="1"/>
            <a:r>
              <a:rPr lang="en-GB" dirty="0" smtClean="0"/>
              <a:t>Boolean defaults to </a:t>
            </a:r>
            <a:r>
              <a:rPr lang="en-GB" dirty="0" smtClean="0">
                <a:latin typeface="Consolas" pitchFamily="49" charset="0"/>
              </a:rPr>
              <a:t>false</a:t>
            </a:r>
          </a:p>
          <a:p>
            <a:pPr lvl="1"/>
            <a:r>
              <a:rPr lang="en-GB" dirty="0" smtClean="0">
                <a:latin typeface="+mj-lt"/>
              </a:rPr>
              <a:t>Objects default to </a:t>
            </a:r>
            <a:r>
              <a:rPr lang="en-GB" dirty="0" smtClean="0">
                <a:latin typeface="Consolas" pitchFamily="49" charset="0"/>
              </a:rPr>
              <a:t>null</a:t>
            </a:r>
          </a:p>
          <a:p>
            <a:pPr lvl="1"/>
            <a:endParaRPr lang="en-GB" dirty="0" smtClean="0">
              <a:latin typeface="Consolas" pitchFamily="49" charset="0"/>
            </a:endParaRPr>
          </a:p>
          <a:p>
            <a:pPr lvl="1"/>
            <a:r>
              <a:rPr lang="en-GB" dirty="0" smtClean="0">
                <a:latin typeface="+mj-lt"/>
              </a:rPr>
              <a:t>So the last example would have 8 people seated at a table of size 0!</a:t>
            </a:r>
            <a:endParaRPr lang="en-GB" dirty="0">
              <a:latin typeface="+mj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431</Words>
  <Application>Microsoft Office PowerPoint</Application>
  <PresentationFormat>On-screen Show (4:3)</PresentationFormat>
  <Paragraphs>231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Coming up</vt:lpstr>
      <vt:lpstr>Lecture 5</vt:lpstr>
      <vt:lpstr>Coming up</vt:lpstr>
      <vt:lpstr>Constructors</vt:lpstr>
      <vt:lpstr>What are they used for?</vt:lpstr>
      <vt:lpstr>Why not just use set methods?</vt:lpstr>
      <vt:lpstr>Slide 7</vt:lpstr>
      <vt:lpstr>The problem</vt:lpstr>
      <vt:lpstr>It’s worse</vt:lpstr>
      <vt:lpstr>These constructors seem pretty important....</vt:lpstr>
      <vt:lpstr>But I didn’t write any constructors when I called new!</vt:lpstr>
      <vt:lpstr>Slide 12</vt:lpstr>
      <vt:lpstr>So now we know its there...</vt:lpstr>
      <vt:lpstr>Slide 14</vt:lpstr>
      <vt:lpstr>Slide 15</vt:lpstr>
      <vt:lpstr>Slide 16</vt:lpstr>
      <vt:lpstr>Slide 17</vt:lpstr>
      <vt:lpstr>Slide 18</vt:lpstr>
      <vt:lpstr>That can’t work, can it?</vt:lpstr>
      <vt:lpstr>Slide 20</vt:lpstr>
      <vt:lpstr>Which method is called?</vt:lpstr>
      <vt:lpstr>This is called</vt:lpstr>
      <vt:lpstr>Coming up</vt:lpstr>
      <vt:lpstr>Overloading Rules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Teresa</dc:creator>
  <cp:lastModifiedBy>Teresa Binks</cp:lastModifiedBy>
  <cp:revision>5</cp:revision>
  <dcterms:created xsi:type="dcterms:W3CDTF">2006-08-16T00:00:00Z</dcterms:created>
  <dcterms:modified xsi:type="dcterms:W3CDTF">2008-09-24T11:08:13Z</dcterms:modified>
</cp:coreProperties>
</file>