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84" r:id="rId2"/>
    <p:sldId id="257" r:id="rId3"/>
    <p:sldId id="28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86" r:id="rId18"/>
    <p:sldId id="271" r:id="rId19"/>
    <p:sldId id="283" r:id="rId20"/>
    <p:sldId id="273" r:id="rId21"/>
    <p:sldId id="274" r:id="rId22"/>
    <p:sldId id="275" r:id="rId23"/>
    <p:sldId id="276" r:id="rId24"/>
    <p:sldId id="277" r:id="rId25"/>
    <p:sldId id="287" r:id="rId26"/>
    <p:sldId id="278" r:id="rId27"/>
    <p:sldId id="279" r:id="rId28"/>
    <p:sldId id="280" r:id="rId29"/>
    <p:sldId id="288" r:id="rId30"/>
    <p:sldId id="281" r:id="rId31"/>
    <p:sldId id="282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5D402-1AD3-4959-B189-2DE7B35390C1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4723E-ED52-48AB-A53B-51580560D2F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35CE9-C24D-4730-B72D-3DA5E788D406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533D7-BF10-4847-88C1-74D4E601CF3E}" type="datetimeFigureOut">
              <a:rPr lang="en-US" smtClean="0"/>
              <a:pPr/>
              <a:t>9/23/2008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BE302-FB0D-4920-8FA2-E1F702544AF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Banking</a:t>
            </a:r>
          </a:p>
          <a:p>
            <a:pPr lvl="1"/>
            <a:r>
              <a:rPr lang="en-GB" dirty="0" smtClean="0"/>
              <a:t>Parameters and arguments</a:t>
            </a:r>
          </a:p>
          <a:p>
            <a:r>
              <a:rPr lang="en-GB" dirty="0" smtClean="0"/>
              <a:t>Passing</a:t>
            </a:r>
          </a:p>
          <a:p>
            <a:pPr lvl="1"/>
            <a:r>
              <a:rPr lang="en-GB" dirty="0" smtClean="0"/>
              <a:t>Objects</a:t>
            </a:r>
          </a:p>
          <a:p>
            <a:pPr lvl="1"/>
            <a:r>
              <a:rPr lang="en-GB" dirty="0" smtClean="0"/>
              <a:t>Primitives</a:t>
            </a:r>
          </a:p>
          <a:p>
            <a:r>
              <a:rPr lang="en-GB" dirty="0" smtClean="0"/>
              <a:t>Returning</a:t>
            </a:r>
          </a:p>
          <a:p>
            <a:r>
              <a:rPr lang="en-GB" dirty="0" smtClean="0"/>
              <a:t>Getters and Setters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Bank code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57290" y="2285993"/>
            <a:ext cx="7429552" cy="37862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public class Account{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int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balance;			//the bank balance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public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static void main(String[]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args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	Account </a:t>
            </a:r>
            <a:r>
              <a:rPr lang="en-GB" sz="2000" dirty="0" err="1" smtClean="0">
                <a:latin typeface="Consolas" pitchFamily="49" charset="0"/>
              </a:rPr>
              <a:t>myAccountObject</a:t>
            </a:r>
            <a:r>
              <a:rPr lang="en-GB" sz="2000" dirty="0" smtClean="0">
                <a:latin typeface="Consolas" pitchFamily="49" charset="0"/>
              </a:rPr>
              <a:t> = new Account();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>
                <a:latin typeface="Consolas" pitchFamily="49" charset="0"/>
              </a:rPr>
              <a:t>	</a:t>
            </a:r>
            <a:r>
              <a:rPr lang="en-GB" sz="2000" dirty="0" smtClean="0">
                <a:latin typeface="Consolas" pitchFamily="49" charset="0"/>
              </a:rPr>
              <a:t>	</a:t>
            </a:r>
            <a:r>
              <a:rPr lang="en-GB" sz="2000" dirty="0" err="1" smtClean="0">
                <a:latin typeface="Consolas" pitchFamily="49" charset="0"/>
              </a:rPr>
              <a:t>myAccountObject.deposit</a:t>
            </a:r>
            <a:r>
              <a:rPr lang="en-GB" sz="2000" dirty="0" smtClean="0">
                <a:latin typeface="Consolas" pitchFamily="49" charset="0"/>
              </a:rPr>
              <a:t>(10);</a:t>
            </a:r>
            <a:endParaRPr lang="en-GB" sz="200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GB" sz="2000" baseline="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public void deposit(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int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money){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	balance = </a:t>
            </a:r>
            <a:r>
              <a:rPr lang="en-GB" sz="2000" dirty="0" smtClean="0">
                <a:latin typeface="Consolas" pitchFamily="49" charset="0"/>
              </a:rPr>
              <a:t>money + </a:t>
            </a:r>
            <a:r>
              <a:rPr lang="en-GB" sz="2000" dirty="0" smtClean="0">
                <a:latin typeface="Consolas" pitchFamily="49" charset="0"/>
              </a:rPr>
              <a:t>balance;</a:t>
            </a:r>
            <a:endParaRPr lang="en-GB" sz="200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Passing Parameters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 new things to look at...</a:t>
            </a: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57290" y="2285993"/>
            <a:ext cx="7429552" cy="37862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public class Account{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int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balance;			//the bank balance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public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static void main(String[]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args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	Account </a:t>
            </a:r>
            <a:r>
              <a:rPr lang="en-GB" sz="2000" dirty="0" err="1" smtClean="0">
                <a:latin typeface="Consolas" pitchFamily="49" charset="0"/>
              </a:rPr>
              <a:t>myAccountObject</a:t>
            </a:r>
            <a:r>
              <a:rPr lang="en-GB" sz="2000" dirty="0" smtClean="0">
                <a:latin typeface="Consolas" pitchFamily="49" charset="0"/>
              </a:rPr>
              <a:t> = new Account();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>
                <a:latin typeface="Consolas" pitchFamily="49" charset="0"/>
              </a:rPr>
              <a:t>	</a:t>
            </a:r>
            <a:r>
              <a:rPr lang="en-GB" sz="2000" dirty="0" smtClean="0">
                <a:latin typeface="Consolas" pitchFamily="49" charset="0"/>
              </a:rPr>
              <a:t>	</a:t>
            </a:r>
            <a:r>
              <a:rPr lang="en-GB" sz="2000" dirty="0" err="1" smtClean="0">
                <a:latin typeface="Consolas" pitchFamily="49" charset="0"/>
              </a:rPr>
              <a:t>myAccountObject.deposit</a:t>
            </a:r>
            <a:r>
              <a:rPr lang="en-GB" sz="2000" dirty="0" smtClean="0">
                <a:latin typeface="Consolas" pitchFamily="49" charset="0"/>
              </a:rPr>
              <a:t>(10);</a:t>
            </a:r>
            <a:endParaRPr lang="en-GB" sz="200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GB" sz="2000" baseline="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public void deposit(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int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money){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	balance = </a:t>
            </a:r>
            <a:r>
              <a:rPr lang="en-GB" sz="2000" dirty="0" smtClean="0">
                <a:latin typeface="Consolas" pitchFamily="49" charset="0"/>
              </a:rPr>
              <a:t>money + </a:t>
            </a:r>
            <a:r>
              <a:rPr lang="en-GB" sz="2000" dirty="0" smtClean="0">
                <a:latin typeface="Consolas" pitchFamily="49" charset="0"/>
              </a:rPr>
              <a:t>balance;</a:t>
            </a:r>
            <a:endParaRPr lang="en-GB" sz="200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714380" cy="13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Passing Parameters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  <a:defRPr/>
            </a:pPr>
            <a:r>
              <a:rPr lang="en-GB" sz="2000" dirty="0" smtClean="0">
                <a:latin typeface="Consolas" pitchFamily="49" charset="0"/>
              </a:rPr>
              <a:t>//stuff here</a:t>
            </a:r>
          </a:p>
          <a:p>
            <a:pPr lvl="0">
              <a:buNone/>
              <a:defRPr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myAccountObject.deposit</a:t>
            </a:r>
            <a:r>
              <a:rPr lang="en-GB" dirty="0" smtClean="0">
                <a:latin typeface="Consolas" pitchFamily="49" charset="0"/>
              </a:rPr>
              <a:t>(10);</a:t>
            </a:r>
          </a:p>
          <a:p>
            <a:pPr lvl="0">
              <a:buNone/>
              <a:defRPr/>
            </a:pPr>
            <a:r>
              <a:rPr lang="en-GB" dirty="0">
                <a:latin typeface="Consolas" pitchFamily="49" charset="0"/>
              </a:rPr>
              <a:t>}</a:t>
            </a:r>
          </a:p>
          <a:p>
            <a:pPr lvl="0">
              <a:buNone/>
              <a:defRPr/>
            </a:pPr>
            <a:endParaRPr lang="en-GB" dirty="0">
              <a:latin typeface="Consolas" pitchFamily="49" charset="0"/>
            </a:endParaRPr>
          </a:p>
          <a:p>
            <a:pPr lvl="0">
              <a:buNone/>
              <a:defRPr/>
            </a:pPr>
            <a:r>
              <a:rPr lang="en-GB" dirty="0" smtClean="0">
                <a:latin typeface="Consolas" pitchFamily="49" charset="0"/>
              </a:rPr>
              <a:t>public </a:t>
            </a:r>
            <a:r>
              <a:rPr lang="en-GB" dirty="0">
                <a:latin typeface="Consolas" pitchFamily="49" charset="0"/>
              </a:rPr>
              <a:t>void deposit(</a:t>
            </a:r>
            <a:r>
              <a:rPr lang="en-GB" dirty="0" err="1">
                <a:latin typeface="Consolas" pitchFamily="49" charset="0"/>
              </a:rPr>
              <a:t>int</a:t>
            </a:r>
            <a:r>
              <a:rPr lang="en-GB" dirty="0">
                <a:latin typeface="Consolas" pitchFamily="49" charset="0"/>
              </a:rPr>
              <a:t> money</a:t>
            </a:r>
            <a:r>
              <a:rPr lang="en-GB" dirty="0" smtClean="0">
                <a:latin typeface="Consolas" pitchFamily="49" charset="0"/>
              </a:rPr>
              <a:t>){   </a:t>
            </a:r>
          </a:p>
          <a:p>
            <a:pPr lvl="0">
              <a:buNone/>
              <a:defRPr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sz="2000" dirty="0" smtClean="0">
                <a:latin typeface="Consolas" pitchFamily="49" charset="0"/>
              </a:rPr>
              <a:t>//more stuff here</a:t>
            </a:r>
            <a:endParaRPr lang="en-GB" sz="2000" dirty="0">
              <a:latin typeface="Consolas" pitchFamily="49" charset="0"/>
            </a:endParaRPr>
          </a:p>
          <a:p>
            <a:pPr lvl="0">
              <a:buNone/>
              <a:defRPr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Arguments and Parameters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calling a method you can put </a:t>
            </a:r>
            <a:r>
              <a:rPr lang="en-GB" b="1" dirty="0" smtClean="0"/>
              <a:t>arguments </a:t>
            </a:r>
            <a:r>
              <a:rPr lang="en-GB" dirty="0" smtClean="0"/>
              <a:t>into the brackets</a:t>
            </a:r>
          </a:p>
          <a:p>
            <a:endParaRPr lang="en-GB" dirty="0"/>
          </a:p>
          <a:p>
            <a:r>
              <a:rPr lang="en-GB" dirty="0" smtClean="0"/>
              <a:t>When a method is called, it receives </a:t>
            </a:r>
            <a:r>
              <a:rPr lang="en-GB" b="1" dirty="0" smtClean="0"/>
              <a:t>parameters</a:t>
            </a:r>
            <a:endParaRPr lang="en-GB" dirty="0"/>
          </a:p>
        </p:txBody>
      </p:sp>
      <p:pic>
        <p:nvPicPr>
          <p:cNvPr id="5" name="Picture 4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Passing Parameters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  <a:defRPr/>
            </a:pPr>
            <a:r>
              <a:rPr lang="en-GB" sz="2000" dirty="0" smtClean="0">
                <a:latin typeface="Consolas" pitchFamily="49" charset="0"/>
              </a:rPr>
              <a:t>//stuff here</a:t>
            </a:r>
          </a:p>
          <a:p>
            <a:pPr lvl="0">
              <a:buNone/>
              <a:defRPr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myAccountObject.deposit</a:t>
            </a:r>
            <a:r>
              <a:rPr lang="en-GB" dirty="0" smtClean="0">
                <a:latin typeface="Consolas" pitchFamily="49" charset="0"/>
              </a:rPr>
              <a:t>(10);</a:t>
            </a:r>
          </a:p>
          <a:p>
            <a:pPr lvl="0">
              <a:buNone/>
              <a:defRPr/>
            </a:pPr>
            <a:r>
              <a:rPr lang="en-GB" dirty="0">
                <a:latin typeface="Consolas" pitchFamily="49" charset="0"/>
              </a:rPr>
              <a:t>}</a:t>
            </a:r>
          </a:p>
          <a:p>
            <a:pPr lvl="0">
              <a:buNone/>
              <a:defRPr/>
            </a:pPr>
            <a:endParaRPr lang="en-GB" dirty="0">
              <a:latin typeface="Consolas" pitchFamily="49" charset="0"/>
            </a:endParaRPr>
          </a:p>
          <a:p>
            <a:pPr lvl="0">
              <a:buNone/>
              <a:defRPr/>
            </a:pPr>
            <a:r>
              <a:rPr lang="en-GB" dirty="0" smtClean="0">
                <a:latin typeface="Consolas" pitchFamily="49" charset="0"/>
              </a:rPr>
              <a:t>public </a:t>
            </a:r>
            <a:r>
              <a:rPr lang="en-GB" dirty="0">
                <a:latin typeface="Consolas" pitchFamily="49" charset="0"/>
              </a:rPr>
              <a:t>void deposit(</a:t>
            </a:r>
            <a:r>
              <a:rPr lang="en-GB" dirty="0" err="1">
                <a:latin typeface="Consolas" pitchFamily="49" charset="0"/>
              </a:rPr>
              <a:t>int</a:t>
            </a:r>
            <a:r>
              <a:rPr lang="en-GB" dirty="0">
                <a:latin typeface="Consolas" pitchFamily="49" charset="0"/>
              </a:rPr>
              <a:t> money</a:t>
            </a:r>
            <a:r>
              <a:rPr lang="en-GB" dirty="0" smtClean="0">
                <a:latin typeface="Consolas" pitchFamily="49" charset="0"/>
              </a:rPr>
              <a:t>){   </a:t>
            </a:r>
          </a:p>
          <a:p>
            <a:pPr lvl="0">
              <a:buNone/>
              <a:defRPr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sz="2000" dirty="0" smtClean="0">
                <a:latin typeface="Consolas" pitchFamily="49" charset="0"/>
              </a:rPr>
              <a:t>//more stuff here</a:t>
            </a:r>
            <a:endParaRPr lang="en-GB" sz="2000" dirty="0">
              <a:latin typeface="Consolas" pitchFamily="49" charset="0"/>
            </a:endParaRPr>
          </a:p>
          <a:p>
            <a:pPr lvl="0">
              <a:buNone/>
              <a:defRPr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43702" y="2714620"/>
            <a:ext cx="21942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Argument</a:t>
            </a:r>
            <a:endParaRPr lang="en-US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rot="10800000">
            <a:off x="6572264" y="2500306"/>
            <a:ext cx="71438" cy="5067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286512" y="4572008"/>
            <a:ext cx="230941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Parameter</a:t>
            </a:r>
            <a:endParaRPr lang="en-US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6286512" y="4286256"/>
            <a:ext cx="71438" cy="5067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9" name="Picture 8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Parameters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/>
          <a:lstStyle/>
          <a:p>
            <a:r>
              <a:rPr lang="en-GB" dirty="0" smtClean="0"/>
              <a:t>We declare the data type of the parameter so the compiler knows what to expect</a:t>
            </a:r>
          </a:p>
          <a:p>
            <a:r>
              <a:rPr lang="en-GB" dirty="0" smtClean="0"/>
              <a:t>The compiler will check every time a method call occurs</a:t>
            </a:r>
          </a:p>
          <a:p>
            <a:r>
              <a:rPr lang="en-GB" dirty="0" smtClean="0"/>
              <a:t>It will only let you call </a:t>
            </a:r>
            <a:r>
              <a:rPr lang="en-GB" dirty="0" smtClean="0">
                <a:latin typeface="Consolas" pitchFamily="49" charset="0"/>
              </a:rPr>
              <a:t>deposit() </a:t>
            </a:r>
            <a:r>
              <a:rPr lang="en-GB" dirty="0" smtClean="0">
                <a:latin typeface="+mj-lt"/>
              </a:rPr>
              <a:t>if you have an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+mj-lt"/>
              </a:rPr>
              <a:t> in the brackets</a:t>
            </a:r>
          </a:p>
          <a:p>
            <a:r>
              <a:rPr lang="en-GB" dirty="0" smtClean="0">
                <a:latin typeface="+mj-lt"/>
              </a:rPr>
              <a:t>If you call </a:t>
            </a:r>
            <a:r>
              <a:rPr lang="en-GB" dirty="0" smtClean="0">
                <a:latin typeface="Consolas" pitchFamily="49" charset="0"/>
              </a:rPr>
              <a:t>deposit(</a:t>
            </a:r>
            <a:r>
              <a:rPr lang="en-GB" dirty="0" err="1" smtClean="0">
                <a:latin typeface="Consolas" pitchFamily="49" charset="0"/>
              </a:rPr>
              <a:t>myRabbit</a:t>
            </a:r>
            <a:r>
              <a:rPr lang="en-GB" dirty="0" smtClean="0">
                <a:latin typeface="Consolas" pitchFamily="49" charset="0"/>
              </a:rPr>
              <a:t>)</a:t>
            </a:r>
            <a:r>
              <a:rPr lang="en-GB" dirty="0" smtClean="0">
                <a:latin typeface="+mj-lt"/>
              </a:rPr>
              <a:t> it won’t work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714348" y="5929330"/>
            <a:ext cx="785818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buNone/>
              <a:defRPr/>
            </a:pPr>
            <a:r>
              <a:rPr lang="en-GB" sz="3200" dirty="0">
                <a:latin typeface="Consolas" pitchFamily="49" charset="0"/>
              </a:rPr>
              <a:t>public void deposit(</a:t>
            </a:r>
            <a:r>
              <a:rPr lang="en-GB" sz="3200" dirty="0" err="1">
                <a:latin typeface="Consolas" pitchFamily="49" charset="0"/>
              </a:rPr>
              <a:t>int</a:t>
            </a:r>
            <a:r>
              <a:rPr lang="en-GB" sz="3200" dirty="0">
                <a:latin typeface="Consolas" pitchFamily="49" charset="0"/>
              </a:rPr>
              <a:t> money){   </a:t>
            </a:r>
          </a:p>
        </p:txBody>
      </p:sp>
      <p:pic>
        <p:nvPicPr>
          <p:cNvPr id="2050" name="Picture 2" descr="C:\Users\Teresa\AppData\Local\Microsoft\Windows\Temporary Internet Files\Content.IE5\WXB9P7YB\MCj0417468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212541">
            <a:off x="8444867" y="5952573"/>
            <a:ext cx="2295550" cy="2441052"/>
          </a:xfrm>
          <a:prstGeom prst="rect">
            <a:avLst/>
          </a:prstGeom>
          <a:noFill/>
        </p:spPr>
      </p:pic>
      <p:pic>
        <p:nvPicPr>
          <p:cNvPr id="6" name="Picture 5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28604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3333E-6 L -0.10035 -0.1363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-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So, uh, when do I put the data type in again?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You put the </a:t>
            </a:r>
            <a:r>
              <a:rPr lang="en-GB" b="1" dirty="0" smtClean="0"/>
              <a:t>data type </a:t>
            </a:r>
            <a:r>
              <a:rPr lang="en-GB" dirty="0" smtClean="0"/>
              <a:t>in the brackets of the </a:t>
            </a:r>
            <a:r>
              <a:rPr lang="en-GB" b="1" dirty="0" smtClean="0"/>
              <a:t>method definition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You just put the </a:t>
            </a:r>
            <a:r>
              <a:rPr lang="en-GB" b="1" dirty="0" smtClean="0"/>
              <a:t>data </a:t>
            </a:r>
            <a:r>
              <a:rPr lang="en-GB" dirty="0" smtClean="0"/>
              <a:t>in brackets when you </a:t>
            </a:r>
            <a:r>
              <a:rPr lang="en-GB" b="1" dirty="0" smtClean="0"/>
              <a:t>call</a:t>
            </a:r>
            <a:r>
              <a:rPr lang="en-GB" dirty="0"/>
              <a:t> </a:t>
            </a:r>
            <a:r>
              <a:rPr lang="en-GB" dirty="0" smtClean="0"/>
              <a:t>the method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714612" y="2857496"/>
            <a:ext cx="64293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  <a:defRPr/>
            </a:pPr>
            <a:r>
              <a:rPr lang="en-GB" sz="2800" dirty="0">
                <a:latin typeface="Consolas" pitchFamily="49" charset="0"/>
              </a:rPr>
              <a:t>public void deposit(</a:t>
            </a:r>
            <a:r>
              <a:rPr lang="en-GB" sz="2800" dirty="0" err="1">
                <a:latin typeface="Consolas" pitchFamily="49" charset="0"/>
              </a:rPr>
              <a:t>int</a:t>
            </a:r>
            <a:r>
              <a:rPr lang="en-GB" sz="2800" dirty="0">
                <a:latin typeface="Consolas" pitchFamily="49" charset="0"/>
              </a:rPr>
              <a:t> money){   </a:t>
            </a:r>
          </a:p>
        </p:txBody>
      </p:sp>
      <p:sp>
        <p:nvSpPr>
          <p:cNvPr id="5" name="Rectangle 4"/>
          <p:cNvSpPr/>
          <p:nvPr/>
        </p:nvSpPr>
        <p:spPr>
          <a:xfrm>
            <a:off x="2857488" y="5429264"/>
            <a:ext cx="5705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err="1" smtClean="0">
                <a:latin typeface="Consolas" pitchFamily="49" charset="0"/>
              </a:rPr>
              <a:t>myAccountObject.deposit</a:t>
            </a:r>
            <a:r>
              <a:rPr lang="en-GB" sz="2800" dirty="0" smtClean="0">
                <a:latin typeface="Consolas" pitchFamily="49" charset="0"/>
              </a:rPr>
              <a:t>(10);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Banking</a:t>
            </a:r>
          </a:p>
          <a:p>
            <a:pPr lvl="1"/>
            <a:r>
              <a:rPr lang="en-GB" dirty="0" smtClean="0"/>
              <a:t>Parameters and arguments</a:t>
            </a:r>
          </a:p>
          <a:p>
            <a:r>
              <a:rPr lang="en-GB" dirty="0" smtClean="0"/>
              <a:t>Passing</a:t>
            </a:r>
          </a:p>
          <a:p>
            <a:pPr lvl="1"/>
            <a:r>
              <a:rPr lang="en-GB" dirty="0" smtClean="0"/>
              <a:t>Objects</a:t>
            </a:r>
          </a:p>
          <a:p>
            <a:pPr lvl="1"/>
            <a:r>
              <a:rPr lang="en-GB" dirty="0" smtClean="0"/>
              <a:t>Primitives</a:t>
            </a:r>
          </a:p>
          <a:p>
            <a:r>
              <a:rPr lang="en-GB" dirty="0" smtClean="0"/>
              <a:t>Returning</a:t>
            </a:r>
          </a:p>
          <a:p>
            <a:r>
              <a:rPr lang="en-GB" dirty="0" smtClean="0"/>
              <a:t>Getters and Setters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Other things you can pass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r>
              <a:rPr lang="en-GB" dirty="0" smtClean="0"/>
              <a:t>The salt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r>
              <a:rPr lang="en-GB" dirty="0" smtClean="0"/>
              <a:t>You can pass data, variables and object references</a:t>
            </a:r>
          </a:p>
        </p:txBody>
      </p:sp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3357554" y="1500174"/>
            <a:ext cx="1335088" cy="1965325"/>
            <a:chOff x="2090" y="1541"/>
            <a:chExt cx="841" cy="1238"/>
          </a:xfrm>
        </p:grpSpPr>
        <p:sp>
          <p:nvSpPr>
            <p:cNvPr id="3086" name="Freeform 14"/>
            <p:cNvSpPr>
              <a:spLocks/>
            </p:cNvSpPr>
            <p:nvPr/>
          </p:nvSpPr>
          <p:spPr bwMode="auto">
            <a:xfrm>
              <a:off x="2622" y="1541"/>
              <a:ext cx="149" cy="162"/>
            </a:xfrm>
            <a:custGeom>
              <a:avLst/>
              <a:gdLst/>
              <a:ahLst/>
              <a:cxnLst>
                <a:cxn ang="0">
                  <a:pos x="68" y="0"/>
                </a:cxn>
                <a:cxn ang="0">
                  <a:pos x="0" y="257"/>
                </a:cxn>
                <a:cxn ang="0">
                  <a:pos x="163" y="325"/>
                </a:cxn>
                <a:cxn ang="0">
                  <a:pos x="296" y="74"/>
                </a:cxn>
                <a:cxn ang="0">
                  <a:pos x="68" y="0"/>
                </a:cxn>
                <a:cxn ang="0">
                  <a:pos x="68" y="0"/>
                </a:cxn>
              </a:cxnLst>
              <a:rect l="0" t="0" r="r" b="b"/>
              <a:pathLst>
                <a:path w="296" h="325">
                  <a:moveTo>
                    <a:pt x="68" y="0"/>
                  </a:moveTo>
                  <a:lnTo>
                    <a:pt x="0" y="257"/>
                  </a:lnTo>
                  <a:lnTo>
                    <a:pt x="163" y="325"/>
                  </a:lnTo>
                  <a:lnTo>
                    <a:pt x="296" y="74"/>
                  </a:lnTo>
                  <a:lnTo>
                    <a:pt x="68" y="0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BFC9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auto">
            <a:xfrm>
              <a:off x="2142" y="2015"/>
              <a:ext cx="180" cy="121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32"/>
                </a:cxn>
                <a:cxn ang="0">
                  <a:pos x="279" y="242"/>
                </a:cxn>
                <a:cxn ang="0">
                  <a:pos x="359" y="88"/>
                </a:cxn>
                <a:cxn ang="0">
                  <a:pos x="55" y="0"/>
                </a:cxn>
                <a:cxn ang="0">
                  <a:pos x="55" y="0"/>
                </a:cxn>
              </a:cxnLst>
              <a:rect l="0" t="0" r="r" b="b"/>
              <a:pathLst>
                <a:path w="359" h="242">
                  <a:moveTo>
                    <a:pt x="55" y="0"/>
                  </a:moveTo>
                  <a:lnTo>
                    <a:pt x="0" y="232"/>
                  </a:lnTo>
                  <a:lnTo>
                    <a:pt x="279" y="242"/>
                  </a:lnTo>
                  <a:lnTo>
                    <a:pt x="359" y="88"/>
                  </a:lnTo>
                  <a:lnTo>
                    <a:pt x="55" y="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BFC9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auto">
            <a:xfrm>
              <a:off x="2285" y="1880"/>
              <a:ext cx="125" cy="118"/>
            </a:xfrm>
            <a:custGeom>
              <a:avLst/>
              <a:gdLst/>
              <a:ahLst/>
              <a:cxnLst>
                <a:cxn ang="0">
                  <a:pos x="0" y="103"/>
                </a:cxn>
                <a:cxn ang="0">
                  <a:pos x="159" y="236"/>
                </a:cxn>
                <a:cxn ang="0">
                  <a:pos x="251" y="168"/>
                </a:cxn>
                <a:cxn ang="0">
                  <a:pos x="169" y="0"/>
                </a:cxn>
                <a:cxn ang="0">
                  <a:pos x="0" y="103"/>
                </a:cxn>
                <a:cxn ang="0">
                  <a:pos x="0" y="103"/>
                </a:cxn>
              </a:cxnLst>
              <a:rect l="0" t="0" r="r" b="b"/>
              <a:pathLst>
                <a:path w="251" h="236">
                  <a:moveTo>
                    <a:pt x="0" y="103"/>
                  </a:moveTo>
                  <a:lnTo>
                    <a:pt x="159" y="236"/>
                  </a:lnTo>
                  <a:lnTo>
                    <a:pt x="251" y="168"/>
                  </a:lnTo>
                  <a:lnTo>
                    <a:pt x="169" y="0"/>
                  </a:lnTo>
                  <a:lnTo>
                    <a:pt x="0" y="103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BFC9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auto">
            <a:xfrm>
              <a:off x="2515" y="1776"/>
              <a:ext cx="102" cy="97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9" y="192"/>
                </a:cxn>
                <a:cxn ang="0">
                  <a:pos x="203" y="194"/>
                </a:cxn>
                <a:cxn ang="0">
                  <a:pos x="203" y="0"/>
                </a:cxn>
                <a:cxn ang="0">
                  <a:pos x="0" y="10"/>
                </a:cxn>
                <a:cxn ang="0">
                  <a:pos x="0" y="10"/>
                </a:cxn>
              </a:cxnLst>
              <a:rect l="0" t="0" r="r" b="b"/>
              <a:pathLst>
                <a:path w="203" h="194">
                  <a:moveTo>
                    <a:pt x="0" y="10"/>
                  </a:moveTo>
                  <a:lnTo>
                    <a:pt x="19" y="192"/>
                  </a:lnTo>
                  <a:lnTo>
                    <a:pt x="203" y="194"/>
                  </a:lnTo>
                  <a:lnTo>
                    <a:pt x="203" y="0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FC9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auto">
            <a:xfrm>
              <a:off x="2408" y="1669"/>
              <a:ext cx="103" cy="118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235"/>
                </a:cxn>
                <a:cxn ang="0">
                  <a:pos x="186" y="212"/>
                </a:cxn>
                <a:cxn ang="0">
                  <a:pos x="205" y="0"/>
                </a:cxn>
                <a:cxn ang="0">
                  <a:pos x="0" y="15"/>
                </a:cxn>
                <a:cxn ang="0">
                  <a:pos x="0" y="15"/>
                </a:cxn>
              </a:cxnLst>
              <a:rect l="0" t="0" r="r" b="b"/>
              <a:pathLst>
                <a:path w="205" h="235">
                  <a:moveTo>
                    <a:pt x="0" y="15"/>
                  </a:moveTo>
                  <a:lnTo>
                    <a:pt x="28" y="235"/>
                  </a:lnTo>
                  <a:lnTo>
                    <a:pt x="186" y="212"/>
                  </a:lnTo>
                  <a:lnTo>
                    <a:pt x="205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BFC9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auto">
            <a:xfrm>
              <a:off x="2257" y="1697"/>
              <a:ext cx="137" cy="151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112" y="302"/>
                </a:cxn>
                <a:cxn ang="0">
                  <a:pos x="273" y="211"/>
                </a:cxn>
                <a:cxn ang="0">
                  <a:pos x="176" y="0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r" b="b"/>
              <a:pathLst>
                <a:path w="273" h="302">
                  <a:moveTo>
                    <a:pt x="0" y="34"/>
                  </a:moveTo>
                  <a:lnTo>
                    <a:pt x="112" y="302"/>
                  </a:lnTo>
                  <a:lnTo>
                    <a:pt x="273" y="211"/>
                  </a:lnTo>
                  <a:lnTo>
                    <a:pt x="176" y="0"/>
                  </a:lnTo>
                  <a:lnTo>
                    <a:pt x="0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BFC9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auto">
            <a:xfrm>
              <a:off x="2090" y="1862"/>
              <a:ext cx="156" cy="115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0" y="213"/>
                </a:cxn>
                <a:cxn ang="0">
                  <a:pos x="312" y="230"/>
                </a:cxn>
                <a:cxn ang="0">
                  <a:pos x="312" y="21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312" h="230">
                  <a:moveTo>
                    <a:pt x="19" y="0"/>
                  </a:moveTo>
                  <a:lnTo>
                    <a:pt x="0" y="213"/>
                  </a:lnTo>
                  <a:lnTo>
                    <a:pt x="312" y="230"/>
                  </a:lnTo>
                  <a:lnTo>
                    <a:pt x="312" y="21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BFC9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4" name="Freeform 22"/>
            <p:cNvSpPr>
              <a:spLocks/>
            </p:cNvSpPr>
            <p:nvPr/>
          </p:nvSpPr>
          <p:spPr bwMode="auto">
            <a:xfrm>
              <a:off x="2485" y="2083"/>
              <a:ext cx="399" cy="686"/>
            </a:xfrm>
            <a:custGeom>
              <a:avLst/>
              <a:gdLst/>
              <a:ahLst/>
              <a:cxnLst>
                <a:cxn ang="0">
                  <a:pos x="0" y="97"/>
                </a:cxn>
                <a:cxn ang="0">
                  <a:pos x="173" y="1311"/>
                </a:cxn>
                <a:cxn ang="0">
                  <a:pos x="451" y="1372"/>
                </a:cxn>
                <a:cxn ang="0">
                  <a:pos x="688" y="1283"/>
                </a:cxn>
                <a:cxn ang="0">
                  <a:pos x="799" y="1100"/>
                </a:cxn>
                <a:cxn ang="0">
                  <a:pos x="789" y="888"/>
                </a:cxn>
                <a:cxn ang="0">
                  <a:pos x="447" y="0"/>
                </a:cxn>
                <a:cxn ang="0">
                  <a:pos x="0" y="97"/>
                </a:cxn>
                <a:cxn ang="0">
                  <a:pos x="0" y="97"/>
                </a:cxn>
              </a:cxnLst>
              <a:rect l="0" t="0" r="r" b="b"/>
              <a:pathLst>
                <a:path w="799" h="1372">
                  <a:moveTo>
                    <a:pt x="0" y="97"/>
                  </a:moveTo>
                  <a:lnTo>
                    <a:pt x="173" y="1311"/>
                  </a:lnTo>
                  <a:lnTo>
                    <a:pt x="451" y="1372"/>
                  </a:lnTo>
                  <a:lnTo>
                    <a:pt x="688" y="1283"/>
                  </a:lnTo>
                  <a:lnTo>
                    <a:pt x="799" y="1100"/>
                  </a:lnTo>
                  <a:lnTo>
                    <a:pt x="789" y="888"/>
                  </a:lnTo>
                  <a:lnTo>
                    <a:pt x="447" y="0"/>
                  </a:lnTo>
                  <a:lnTo>
                    <a:pt x="0" y="97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F7E39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auto">
            <a:xfrm>
              <a:off x="2458" y="2032"/>
              <a:ext cx="223" cy="136"/>
            </a:xfrm>
            <a:custGeom>
              <a:avLst/>
              <a:gdLst/>
              <a:ahLst/>
              <a:cxnLst>
                <a:cxn ang="0">
                  <a:pos x="68" y="92"/>
                </a:cxn>
                <a:cxn ang="0">
                  <a:pos x="0" y="162"/>
                </a:cxn>
                <a:cxn ang="0">
                  <a:pos x="104" y="272"/>
                </a:cxn>
                <a:cxn ang="0">
                  <a:pos x="293" y="261"/>
                </a:cxn>
                <a:cxn ang="0">
                  <a:pos x="447" y="124"/>
                </a:cxn>
                <a:cxn ang="0">
                  <a:pos x="445" y="33"/>
                </a:cxn>
                <a:cxn ang="0">
                  <a:pos x="390" y="0"/>
                </a:cxn>
                <a:cxn ang="0">
                  <a:pos x="237" y="118"/>
                </a:cxn>
                <a:cxn ang="0">
                  <a:pos x="68" y="92"/>
                </a:cxn>
                <a:cxn ang="0">
                  <a:pos x="68" y="92"/>
                </a:cxn>
              </a:cxnLst>
              <a:rect l="0" t="0" r="r" b="b"/>
              <a:pathLst>
                <a:path w="447" h="272">
                  <a:moveTo>
                    <a:pt x="68" y="92"/>
                  </a:moveTo>
                  <a:lnTo>
                    <a:pt x="0" y="162"/>
                  </a:lnTo>
                  <a:lnTo>
                    <a:pt x="104" y="272"/>
                  </a:lnTo>
                  <a:lnTo>
                    <a:pt x="293" y="261"/>
                  </a:lnTo>
                  <a:lnTo>
                    <a:pt x="447" y="124"/>
                  </a:lnTo>
                  <a:lnTo>
                    <a:pt x="445" y="33"/>
                  </a:lnTo>
                  <a:lnTo>
                    <a:pt x="390" y="0"/>
                  </a:lnTo>
                  <a:lnTo>
                    <a:pt x="237" y="118"/>
                  </a:lnTo>
                  <a:lnTo>
                    <a:pt x="68" y="92"/>
                  </a:lnTo>
                  <a:lnTo>
                    <a:pt x="68" y="9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8" name="Freeform 26"/>
            <p:cNvSpPr>
              <a:spLocks/>
            </p:cNvSpPr>
            <p:nvPr/>
          </p:nvSpPr>
          <p:spPr bwMode="auto">
            <a:xfrm>
              <a:off x="2471" y="1980"/>
              <a:ext cx="180" cy="122"/>
            </a:xfrm>
            <a:custGeom>
              <a:avLst/>
              <a:gdLst/>
              <a:ahLst/>
              <a:cxnLst>
                <a:cxn ang="0">
                  <a:pos x="0" y="201"/>
                </a:cxn>
                <a:cxn ang="0">
                  <a:pos x="107" y="9"/>
                </a:cxn>
                <a:cxn ang="0">
                  <a:pos x="242" y="0"/>
                </a:cxn>
                <a:cxn ang="0">
                  <a:pos x="360" y="85"/>
                </a:cxn>
                <a:cxn ang="0">
                  <a:pos x="305" y="173"/>
                </a:cxn>
                <a:cxn ang="0">
                  <a:pos x="147" y="243"/>
                </a:cxn>
                <a:cxn ang="0">
                  <a:pos x="0" y="201"/>
                </a:cxn>
                <a:cxn ang="0">
                  <a:pos x="0" y="201"/>
                </a:cxn>
              </a:cxnLst>
              <a:rect l="0" t="0" r="r" b="b"/>
              <a:pathLst>
                <a:path w="360" h="243">
                  <a:moveTo>
                    <a:pt x="0" y="201"/>
                  </a:moveTo>
                  <a:lnTo>
                    <a:pt x="107" y="9"/>
                  </a:lnTo>
                  <a:lnTo>
                    <a:pt x="242" y="0"/>
                  </a:lnTo>
                  <a:lnTo>
                    <a:pt x="360" y="85"/>
                  </a:lnTo>
                  <a:lnTo>
                    <a:pt x="305" y="173"/>
                  </a:lnTo>
                  <a:lnTo>
                    <a:pt x="147" y="243"/>
                  </a:lnTo>
                  <a:lnTo>
                    <a:pt x="0" y="201"/>
                  </a:lnTo>
                  <a:lnTo>
                    <a:pt x="0" y="201"/>
                  </a:lnTo>
                  <a:close/>
                </a:path>
              </a:pathLst>
            </a:custGeom>
            <a:solidFill>
              <a:srgbClr val="E6E6E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2" name="Freeform 30"/>
            <p:cNvSpPr>
              <a:spLocks/>
            </p:cNvSpPr>
            <p:nvPr/>
          </p:nvSpPr>
          <p:spPr bwMode="auto">
            <a:xfrm>
              <a:off x="2458" y="1964"/>
              <a:ext cx="215" cy="111"/>
            </a:xfrm>
            <a:custGeom>
              <a:avLst/>
              <a:gdLst/>
              <a:ahLst/>
              <a:cxnLst>
                <a:cxn ang="0">
                  <a:pos x="0" y="220"/>
                </a:cxn>
                <a:cxn ang="0">
                  <a:pos x="0" y="212"/>
                </a:cxn>
                <a:cxn ang="0">
                  <a:pos x="2" y="199"/>
                </a:cxn>
                <a:cxn ang="0">
                  <a:pos x="6" y="182"/>
                </a:cxn>
                <a:cxn ang="0">
                  <a:pos x="9" y="167"/>
                </a:cxn>
                <a:cxn ang="0">
                  <a:pos x="13" y="155"/>
                </a:cxn>
                <a:cxn ang="0">
                  <a:pos x="17" y="144"/>
                </a:cxn>
                <a:cxn ang="0">
                  <a:pos x="25" y="131"/>
                </a:cxn>
                <a:cxn ang="0">
                  <a:pos x="30" y="119"/>
                </a:cxn>
                <a:cxn ang="0">
                  <a:pos x="36" y="106"/>
                </a:cxn>
                <a:cxn ang="0">
                  <a:pos x="49" y="89"/>
                </a:cxn>
                <a:cxn ang="0">
                  <a:pos x="63" y="72"/>
                </a:cxn>
                <a:cxn ang="0">
                  <a:pos x="72" y="60"/>
                </a:cxn>
                <a:cxn ang="0">
                  <a:pos x="83" y="51"/>
                </a:cxn>
                <a:cxn ang="0">
                  <a:pos x="97" y="41"/>
                </a:cxn>
                <a:cxn ang="0">
                  <a:pos x="108" y="34"/>
                </a:cxn>
                <a:cxn ang="0">
                  <a:pos x="121" y="26"/>
                </a:cxn>
                <a:cxn ang="0">
                  <a:pos x="135" y="19"/>
                </a:cxn>
                <a:cxn ang="0">
                  <a:pos x="148" y="13"/>
                </a:cxn>
                <a:cxn ang="0">
                  <a:pos x="163" y="9"/>
                </a:cxn>
                <a:cxn ang="0">
                  <a:pos x="179" y="3"/>
                </a:cxn>
                <a:cxn ang="0">
                  <a:pos x="194" y="2"/>
                </a:cxn>
                <a:cxn ang="0">
                  <a:pos x="209" y="2"/>
                </a:cxn>
                <a:cxn ang="0">
                  <a:pos x="224" y="0"/>
                </a:cxn>
                <a:cxn ang="0">
                  <a:pos x="239" y="2"/>
                </a:cxn>
                <a:cxn ang="0">
                  <a:pos x="256" y="2"/>
                </a:cxn>
                <a:cxn ang="0">
                  <a:pos x="272" y="5"/>
                </a:cxn>
                <a:cxn ang="0">
                  <a:pos x="287" y="11"/>
                </a:cxn>
                <a:cxn ang="0">
                  <a:pos x="302" y="17"/>
                </a:cxn>
                <a:cxn ang="0">
                  <a:pos x="315" y="24"/>
                </a:cxn>
                <a:cxn ang="0">
                  <a:pos x="331" y="32"/>
                </a:cxn>
                <a:cxn ang="0">
                  <a:pos x="342" y="38"/>
                </a:cxn>
                <a:cxn ang="0">
                  <a:pos x="355" y="47"/>
                </a:cxn>
                <a:cxn ang="0">
                  <a:pos x="367" y="57"/>
                </a:cxn>
                <a:cxn ang="0">
                  <a:pos x="378" y="66"/>
                </a:cxn>
                <a:cxn ang="0">
                  <a:pos x="393" y="78"/>
                </a:cxn>
                <a:cxn ang="0">
                  <a:pos x="409" y="93"/>
                </a:cxn>
                <a:cxn ang="0">
                  <a:pos x="420" y="106"/>
                </a:cxn>
                <a:cxn ang="0">
                  <a:pos x="428" y="112"/>
                </a:cxn>
                <a:cxn ang="0">
                  <a:pos x="365" y="150"/>
                </a:cxn>
                <a:cxn ang="0">
                  <a:pos x="357" y="142"/>
                </a:cxn>
                <a:cxn ang="0">
                  <a:pos x="340" y="125"/>
                </a:cxn>
                <a:cxn ang="0">
                  <a:pos x="325" y="114"/>
                </a:cxn>
                <a:cxn ang="0">
                  <a:pos x="312" y="102"/>
                </a:cxn>
                <a:cxn ang="0">
                  <a:pos x="295" y="93"/>
                </a:cxn>
                <a:cxn ang="0">
                  <a:pos x="277" y="85"/>
                </a:cxn>
                <a:cxn ang="0">
                  <a:pos x="256" y="78"/>
                </a:cxn>
                <a:cxn ang="0">
                  <a:pos x="237" y="76"/>
                </a:cxn>
                <a:cxn ang="0">
                  <a:pos x="215" y="76"/>
                </a:cxn>
                <a:cxn ang="0">
                  <a:pos x="196" y="78"/>
                </a:cxn>
                <a:cxn ang="0">
                  <a:pos x="175" y="83"/>
                </a:cxn>
                <a:cxn ang="0">
                  <a:pos x="156" y="93"/>
                </a:cxn>
                <a:cxn ang="0">
                  <a:pos x="139" y="102"/>
                </a:cxn>
                <a:cxn ang="0">
                  <a:pos x="123" y="116"/>
                </a:cxn>
                <a:cxn ang="0">
                  <a:pos x="110" y="131"/>
                </a:cxn>
                <a:cxn ang="0">
                  <a:pos x="101" y="148"/>
                </a:cxn>
                <a:cxn ang="0">
                  <a:pos x="91" y="165"/>
                </a:cxn>
                <a:cxn ang="0">
                  <a:pos x="87" y="180"/>
                </a:cxn>
                <a:cxn ang="0">
                  <a:pos x="82" y="195"/>
                </a:cxn>
                <a:cxn ang="0">
                  <a:pos x="78" y="207"/>
                </a:cxn>
                <a:cxn ang="0">
                  <a:pos x="78" y="218"/>
                </a:cxn>
                <a:cxn ang="0">
                  <a:pos x="0" y="222"/>
                </a:cxn>
              </a:cxnLst>
              <a:rect l="0" t="0" r="r" b="b"/>
              <a:pathLst>
                <a:path w="430" h="222">
                  <a:moveTo>
                    <a:pt x="0" y="222"/>
                  </a:moveTo>
                  <a:lnTo>
                    <a:pt x="0" y="220"/>
                  </a:lnTo>
                  <a:lnTo>
                    <a:pt x="0" y="218"/>
                  </a:lnTo>
                  <a:lnTo>
                    <a:pt x="0" y="212"/>
                  </a:lnTo>
                  <a:lnTo>
                    <a:pt x="2" y="209"/>
                  </a:lnTo>
                  <a:lnTo>
                    <a:pt x="2" y="199"/>
                  </a:lnTo>
                  <a:lnTo>
                    <a:pt x="4" y="192"/>
                  </a:lnTo>
                  <a:lnTo>
                    <a:pt x="6" y="182"/>
                  </a:lnTo>
                  <a:lnTo>
                    <a:pt x="9" y="173"/>
                  </a:lnTo>
                  <a:lnTo>
                    <a:pt x="9" y="167"/>
                  </a:lnTo>
                  <a:lnTo>
                    <a:pt x="13" y="161"/>
                  </a:lnTo>
                  <a:lnTo>
                    <a:pt x="13" y="155"/>
                  </a:lnTo>
                  <a:lnTo>
                    <a:pt x="17" y="150"/>
                  </a:lnTo>
                  <a:lnTo>
                    <a:pt x="17" y="144"/>
                  </a:lnTo>
                  <a:lnTo>
                    <a:pt x="21" y="136"/>
                  </a:lnTo>
                  <a:lnTo>
                    <a:pt x="25" y="131"/>
                  </a:lnTo>
                  <a:lnTo>
                    <a:pt x="26" y="125"/>
                  </a:lnTo>
                  <a:lnTo>
                    <a:pt x="30" y="119"/>
                  </a:lnTo>
                  <a:lnTo>
                    <a:pt x="34" y="114"/>
                  </a:lnTo>
                  <a:lnTo>
                    <a:pt x="36" y="106"/>
                  </a:lnTo>
                  <a:lnTo>
                    <a:pt x="40" y="100"/>
                  </a:lnTo>
                  <a:lnTo>
                    <a:pt x="49" y="89"/>
                  </a:lnTo>
                  <a:lnTo>
                    <a:pt x="59" y="78"/>
                  </a:lnTo>
                  <a:lnTo>
                    <a:pt x="63" y="72"/>
                  </a:lnTo>
                  <a:lnTo>
                    <a:pt x="68" y="66"/>
                  </a:lnTo>
                  <a:lnTo>
                    <a:pt x="72" y="60"/>
                  </a:lnTo>
                  <a:lnTo>
                    <a:pt x="78" y="57"/>
                  </a:lnTo>
                  <a:lnTo>
                    <a:pt x="83" y="51"/>
                  </a:lnTo>
                  <a:lnTo>
                    <a:pt x="89" y="45"/>
                  </a:lnTo>
                  <a:lnTo>
                    <a:pt x="97" y="41"/>
                  </a:lnTo>
                  <a:lnTo>
                    <a:pt x="102" y="38"/>
                  </a:lnTo>
                  <a:lnTo>
                    <a:pt x="108" y="34"/>
                  </a:lnTo>
                  <a:lnTo>
                    <a:pt x="114" y="30"/>
                  </a:lnTo>
                  <a:lnTo>
                    <a:pt x="121" y="26"/>
                  </a:lnTo>
                  <a:lnTo>
                    <a:pt x="129" y="22"/>
                  </a:lnTo>
                  <a:lnTo>
                    <a:pt x="135" y="19"/>
                  </a:lnTo>
                  <a:lnTo>
                    <a:pt x="142" y="15"/>
                  </a:lnTo>
                  <a:lnTo>
                    <a:pt x="148" y="13"/>
                  </a:lnTo>
                  <a:lnTo>
                    <a:pt x="158" y="11"/>
                  </a:lnTo>
                  <a:lnTo>
                    <a:pt x="163" y="9"/>
                  </a:lnTo>
                  <a:lnTo>
                    <a:pt x="171" y="5"/>
                  </a:lnTo>
                  <a:lnTo>
                    <a:pt x="179" y="3"/>
                  </a:lnTo>
                  <a:lnTo>
                    <a:pt x="186" y="3"/>
                  </a:lnTo>
                  <a:lnTo>
                    <a:pt x="194" y="2"/>
                  </a:lnTo>
                  <a:lnTo>
                    <a:pt x="201" y="2"/>
                  </a:lnTo>
                  <a:lnTo>
                    <a:pt x="209" y="2"/>
                  </a:lnTo>
                  <a:lnTo>
                    <a:pt x="217" y="2"/>
                  </a:lnTo>
                  <a:lnTo>
                    <a:pt x="224" y="0"/>
                  </a:lnTo>
                  <a:lnTo>
                    <a:pt x="232" y="0"/>
                  </a:lnTo>
                  <a:lnTo>
                    <a:pt x="239" y="2"/>
                  </a:lnTo>
                  <a:lnTo>
                    <a:pt x="249" y="2"/>
                  </a:lnTo>
                  <a:lnTo>
                    <a:pt x="256" y="2"/>
                  </a:lnTo>
                  <a:lnTo>
                    <a:pt x="264" y="3"/>
                  </a:lnTo>
                  <a:lnTo>
                    <a:pt x="272" y="5"/>
                  </a:lnTo>
                  <a:lnTo>
                    <a:pt x="281" y="9"/>
                  </a:lnTo>
                  <a:lnTo>
                    <a:pt x="287" y="11"/>
                  </a:lnTo>
                  <a:lnTo>
                    <a:pt x="295" y="13"/>
                  </a:lnTo>
                  <a:lnTo>
                    <a:pt x="302" y="17"/>
                  </a:lnTo>
                  <a:lnTo>
                    <a:pt x="310" y="21"/>
                  </a:lnTo>
                  <a:lnTo>
                    <a:pt x="315" y="24"/>
                  </a:lnTo>
                  <a:lnTo>
                    <a:pt x="323" y="26"/>
                  </a:lnTo>
                  <a:lnTo>
                    <a:pt x="331" y="32"/>
                  </a:lnTo>
                  <a:lnTo>
                    <a:pt x="336" y="36"/>
                  </a:lnTo>
                  <a:lnTo>
                    <a:pt x="342" y="38"/>
                  </a:lnTo>
                  <a:lnTo>
                    <a:pt x="350" y="43"/>
                  </a:lnTo>
                  <a:lnTo>
                    <a:pt x="355" y="47"/>
                  </a:lnTo>
                  <a:lnTo>
                    <a:pt x="361" y="53"/>
                  </a:lnTo>
                  <a:lnTo>
                    <a:pt x="367" y="57"/>
                  </a:lnTo>
                  <a:lnTo>
                    <a:pt x="372" y="62"/>
                  </a:lnTo>
                  <a:lnTo>
                    <a:pt x="378" y="66"/>
                  </a:lnTo>
                  <a:lnTo>
                    <a:pt x="384" y="72"/>
                  </a:lnTo>
                  <a:lnTo>
                    <a:pt x="393" y="78"/>
                  </a:lnTo>
                  <a:lnTo>
                    <a:pt x="401" y="87"/>
                  </a:lnTo>
                  <a:lnTo>
                    <a:pt x="409" y="93"/>
                  </a:lnTo>
                  <a:lnTo>
                    <a:pt x="416" y="100"/>
                  </a:lnTo>
                  <a:lnTo>
                    <a:pt x="420" y="106"/>
                  </a:lnTo>
                  <a:lnTo>
                    <a:pt x="426" y="110"/>
                  </a:lnTo>
                  <a:lnTo>
                    <a:pt x="428" y="112"/>
                  </a:lnTo>
                  <a:lnTo>
                    <a:pt x="430" y="114"/>
                  </a:lnTo>
                  <a:lnTo>
                    <a:pt x="365" y="150"/>
                  </a:lnTo>
                  <a:lnTo>
                    <a:pt x="363" y="148"/>
                  </a:lnTo>
                  <a:lnTo>
                    <a:pt x="357" y="142"/>
                  </a:lnTo>
                  <a:lnTo>
                    <a:pt x="350" y="133"/>
                  </a:lnTo>
                  <a:lnTo>
                    <a:pt x="340" y="125"/>
                  </a:lnTo>
                  <a:lnTo>
                    <a:pt x="333" y="117"/>
                  </a:lnTo>
                  <a:lnTo>
                    <a:pt x="325" y="114"/>
                  </a:lnTo>
                  <a:lnTo>
                    <a:pt x="319" y="108"/>
                  </a:lnTo>
                  <a:lnTo>
                    <a:pt x="312" y="102"/>
                  </a:lnTo>
                  <a:lnTo>
                    <a:pt x="302" y="97"/>
                  </a:lnTo>
                  <a:lnTo>
                    <a:pt x="295" y="93"/>
                  </a:lnTo>
                  <a:lnTo>
                    <a:pt x="285" y="89"/>
                  </a:lnTo>
                  <a:lnTo>
                    <a:pt x="277" y="85"/>
                  </a:lnTo>
                  <a:lnTo>
                    <a:pt x="268" y="81"/>
                  </a:lnTo>
                  <a:lnTo>
                    <a:pt x="256" y="78"/>
                  </a:lnTo>
                  <a:lnTo>
                    <a:pt x="247" y="76"/>
                  </a:lnTo>
                  <a:lnTo>
                    <a:pt x="237" y="76"/>
                  </a:lnTo>
                  <a:lnTo>
                    <a:pt x="226" y="74"/>
                  </a:lnTo>
                  <a:lnTo>
                    <a:pt x="215" y="76"/>
                  </a:lnTo>
                  <a:lnTo>
                    <a:pt x="205" y="76"/>
                  </a:lnTo>
                  <a:lnTo>
                    <a:pt x="196" y="78"/>
                  </a:lnTo>
                  <a:lnTo>
                    <a:pt x="186" y="79"/>
                  </a:lnTo>
                  <a:lnTo>
                    <a:pt x="175" y="83"/>
                  </a:lnTo>
                  <a:lnTo>
                    <a:pt x="165" y="87"/>
                  </a:lnTo>
                  <a:lnTo>
                    <a:pt x="156" y="93"/>
                  </a:lnTo>
                  <a:lnTo>
                    <a:pt x="146" y="97"/>
                  </a:lnTo>
                  <a:lnTo>
                    <a:pt x="139" y="102"/>
                  </a:lnTo>
                  <a:lnTo>
                    <a:pt x="131" y="108"/>
                  </a:lnTo>
                  <a:lnTo>
                    <a:pt x="123" y="116"/>
                  </a:lnTo>
                  <a:lnTo>
                    <a:pt x="116" y="123"/>
                  </a:lnTo>
                  <a:lnTo>
                    <a:pt x="110" y="131"/>
                  </a:lnTo>
                  <a:lnTo>
                    <a:pt x="104" y="138"/>
                  </a:lnTo>
                  <a:lnTo>
                    <a:pt x="101" y="148"/>
                  </a:lnTo>
                  <a:lnTo>
                    <a:pt x="95" y="155"/>
                  </a:lnTo>
                  <a:lnTo>
                    <a:pt x="91" y="165"/>
                  </a:lnTo>
                  <a:lnTo>
                    <a:pt x="89" y="173"/>
                  </a:lnTo>
                  <a:lnTo>
                    <a:pt x="87" y="180"/>
                  </a:lnTo>
                  <a:lnTo>
                    <a:pt x="83" y="188"/>
                  </a:lnTo>
                  <a:lnTo>
                    <a:pt x="82" y="195"/>
                  </a:lnTo>
                  <a:lnTo>
                    <a:pt x="80" y="199"/>
                  </a:lnTo>
                  <a:lnTo>
                    <a:pt x="78" y="207"/>
                  </a:lnTo>
                  <a:lnTo>
                    <a:pt x="78" y="214"/>
                  </a:lnTo>
                  <a:lnTo>
                    <a:pt x="78" y="218"/>
                  </a:lnTo>
                  <a:lnTo>
                    <a:pt x="0" y="222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3" name="Freeform 31"/>
            <p:cNvSpPr>
              <a:spLocks/>
            </p:cNvSpPr>
            <p:nvPr/>
          </p:nvSpPr>
          <p:spPr bwMode="auto">
            <a:xfrm>
              <a:off x="2444" y="2021"/>
              <a:ext cx="271" cy="162"/>
            </a:xfrm>
            <a:custGeom>
              <a:avLst/>
              <a:gdLst/>
              <a:ahLst/>
              <a:cxnLst>
                <a:cxn ang="0">
                  <a:pos x="21" y="119"/>
                </a:cxn>
                <a:cxn ang="0">
                  <a:pos x="12" y="144"/>
                </a:cxn>
                <a:cxn ang="0">
                  <a:pos x="4" y="171"/>
                </a:cxn>
                <a:cxn ang="0">
                  <a:pos x="0" y="201"/>
                </a:cxn>
                <a:cxn ang="0">
                  <a:pos x="2" y="230"/>
                </a:cxn>
                <a:cxn ang="0">
                  <a:pos x="17" y="252"/>
                </a:cxn>
                <a:cxn ang="0">
                  <a:pos x="44" y="273"/>
                </a:cxn>
                <a:cxn ang="0">
                  <a:pos x="69" y="287"/>
                </a:cxn>
                <a:cxn ang="0">
                  <a:pos x="92" y="296"/>
                </a:cxn>
                <a:cxn ang="0">
                  <a:pos x="118" y="306"/>
                </a:cxn>
                <a:cxn ang="0">
                  <a:pos x="145" y="313"/>
                </a:cxn>
                <a:cxn ang="0">
                  <a:pos x="175" y="321"/>
                </a:cxn>
                <a:cxn ang="0">
                  <a:pos x="208" y="323"/>
                </a:cxn>
                <a:cxn ang="0">
                  <a:pos x="238" y="325"/>
                </a:cxn>
                <a:cxn ang="0">
                  <a:pos x="272" y="323"/>
                </a:cxn>
                <a:cxn ang="0">
                  <a:pos x="305" y="315"/>
                </a:cxn>
                <a:cxn ang="0">
                  <a:pos x="335" y="306"/>
                </a:cxn>
                <a:cxn ang="0">
                  <a:pos x="369" y="290"/>
                </a:cxn>
                <a:cxn ang="0">
                  <a:pos x="398" y="271"/>
                </a:cxn>
                <a:cxn ang="0">
                  <a:pos x="430" y="249"/>
                </a:cxn>
                <a:cxn ang="0">
                  <a:pos x="459" y="226"/>
                </a:cxn>
                <a:cxn ang="0">
                  <a:pos x="485" y="199"/>
                </a:cxn>
                <a:cxn ang="0">
                  <a:pos x="506" y="174"/>
                </a:cxn>
                <a:cxn ang="0">
                  <a:pos x="533" y="138"/>
                </a:cxn>
                <a:cxn ang="0">
                  <a:pos x="542" y="106"/>
                </a:cxn>
                <a:cxn ang="0">
                  <a:pos x="533" y="78"/>
                </a:cxn>
                <a:cxn ang="0">
                  <a:pos x="504" y="40"/>
                </a:cxn>
                <a:cxn ang="0">
                  <a:pos x="470" y="7"/>
                </a:cxn>
                <a:cxn ang="0">
                  <a:pos x="386" y="15"/>
                </a:cxn>
                <a:cxn ang="0">
                  <a:pos x="407" y="41"/>
                </a:cxn>
                <a:cxn ang="0">
                  <a:pos x="434" y="53"/>
                </a:cxn>
                <a:cxn ang="0">
                  <a:pos x="455" y="76"/>
                </a:cxn>
                <a:cxn ang="0">
                  <a:pos x="459" y="108"/>
                </a:cxn>
                <a:cxn ang="0">
                  <a:pos x="436" y="148"/>
                </a:cxn>
                <a:cxn ang="0">
                  <a:pos x="401" y="186"/>
                </a:cxn>
                <a:cxn ang="0">
                  <a:pos x="375" y="205"/>
                </a:cxn>
                <a:cxn ang="0">
                  <a:pos x="348" y="224"/>
                </a:cxn>
                <a:cxn ang="0">
                  <a:pos x="318" y="239"/>
                </a:cxn>
                <a:cxn ang="0">
                  <a:pos x="289" y="252"/>
                </a:cxn>
                <a:cxn ang="0">
                  <a:pos x="257" y="258"/>
                </a:cxn>
                <a:cxn ang="0">
                  <a:pos x="225" y="260"/>
                </a:cxn>
                <a:cxn ang="0">
                  <a:pos x="192" y="258"/>
                </a:cxn>
                <a:cxn ang="0">
                  <a:pos x="164" y="252"/>
                </a:cxn>
                <a:cxn ang="0">
                  <a:pos x="137" y="243"/>
                </a:cxn>
                <a:cxn ang="0">
                  <a:pos x="109" y="230"/>
                </a:cxn>
                <a:cxn ang="0">
                  <a:pos x="82" y="199"/>
                </a:cxn>
                <a:cxn ang="0">
                  <a:pos x="78" y="163"/>
                </a:cxn>
                <a:cxn ang="0">
                  <a:pos x="90" y="129"/>
                </a:cxn>
                <a:cxn ang="0">
                  <a:pos x="103" y="106"/>
                </a:cxn>
                <a:cxn ang="0">
                  <a:pos x="29" y="108"/>
                </a:cxn>
              </a:cxnLst>
              <a:rect l="0" t="0" r="r" b="b"/>
              <a:pathLst>
                <a:path w="542" h="325">
                  <a:moveTo>
                    <a:pt x="29" y="108"/>
                  </a:moveTo>
                  <a:lnTo>
                    <a:pt x="27" y="110"/>
                  </a:lnTo>
                  <a:lnTo>
                    <a:pt x="25" y="116"/>
                  </a:lnTo>
                  <a:lnTo>
                    <a:pt x="21" y="119"/>
                  </a:lnTo>
                  <a:lnTo>
                    <a:pt x="19" y="125"/>
                  </a:lnTo>
                  <a:lnTo>
                    <a:pt x="17" y="131"/>
                  </a:lnTo>
                  <a:lnTo>
                    <a:pt x="16" y="136"/>
                  </a:lnTo>
                  <a:lnTo>
                    <a:pt x="12" y="144"/>
                  </a:lnTo>
                  <a:lnTo>
                    <a:pt x="10" y="150"/>
                  </a:lnTo>
                  <a:lnTo>
                    <a:pt x="8" y="157"/>
                  </a:lnTo>
                  <a:lnTo>
                    <a:pt x="6" y="165"/>
                  </a:lnTo>
                  <a:lnTo>
                    <a:pt x="4" y="171"/>
                  </a:lnTo>
                  <a:lnTo>
                    <a:pt x="2" y="180"/>
                  </a:lnTo>
                  <a:lnTo>
                    <a:pt x="2" y="188"/>
                  </a:lnTo>
                  <a:lnTo>
                    <a:pt x="2" y="195"/>
                  </a:lnTo>
                  <a:lnTo>
                    <a:pt x="0" y="201"/>
                  </a:lnTo>
                  <a:lnTo>
                    <a:pt x="0" y="209"/>
                  </a:lnTo>
                  <a:lnTo>
                    <a:pt x="0" y="216"/>
                  </a:lnTo>
                  <a:lnTo>
                    <a:pt x="2" y="222"/>
                  </a:lnTo>
                  <a:lnTo>
                    <a:pt x="2" y="230"/>
                  </a:lnTo>
                  <a:lnTo>
                    <a:pt x="6" y="235"/>
                  </a:lnTo>
                  <a:lnTo>
                    <a:pt x="8" y="241"/>
                  </a:lnTo>
                  <a:lnTo>
                    <a:pt x="14" y="249"/>
                  </a:lnTo>
                  <a:lnTo>
                    <a:pt x="17" y="252"/>
                  </a:lnTo>
                  <a:lnTo>
                    <a:pt x="23" y="258"/>
                  </a:lnTo>
                  <a:lnTo>
                    <a:pt x="31" y="264"/>
                  </a:lnTo>
                  <a:lnTo>
                    <a:pt x="36" y="269"/>
                  </a:lnTo>
                  <a:lnTo>
                    <a:pt x="44" y="273"/>
                  </a:lnTo>
                  <a:lnTo>
                    <a:pt x="54" y="279"/>
                  </a:lnTo>
                  <a:lnTo>
                    <a:pt x="57" y="281"/>
                  </a:lnTo>
                  <a:lnTo>
                    <a:pt x="63" y="285"/>
                  </a:lnTo>
                  <a:lnTo>
                    <a:pt x="69" y="287"/>
                  </a:lnTo>
                  <a:lnTo>
                    <a:pt x="76" y="290"/>
                  </a:lnTo>
                  <a:lnTo>
                    <a:pt x="80" y="292"/>
                  </a:lnTo>
                  <a:lnTo>
                    <a:pt x="86" y="294"/>
                  </a:lnTo>
                  <a:lnTo>
                    <a:pt x="92" y="296"/>
                  </a:lnTo>
                  <a:lnTo>
                    <a:pt x="97" y="300"/>
                  </a:lnTo>
                  <a:lnTo>
                    <a:pt x="103" y="302"/>
                  </a:lnTo>
                  <a:lnTo>
                    <a:pt x="111" y="304"/>
                  </a:lnTo>
                  <a:lnTo>
                    <a:pt x="118" y="306"/>
                  </a:lnTo>
                  <a:lnTo>
                    <a:pt x="126" y="309"/>
                  </a:lnTo>
                  <a:lnTo>
                    <a:pt x="131" y="309"/>
                  </a:lnTo>
                  <a:lnTo>
                    <a:pt x="137" y="311"/>
                  </a:lnTo>
                  <a:lnTo>
                    <a:pt x="145" y="313"/>
                  </a:lnTo>
                  <a:lnTo>
                    <a:pt x="152" y="315"/>
                  </a:lnTo>
                  <a:lnTo>
                    <a:pt x="160" y="317"/>
                  </a:lnTo>
                  <a:lnTo>
                    <a:pt x="170" y="319"/>
                  </a:lnTo>
                  <a:lnTo>
                    <a:pt x="175" y="321"/>
                  </a:lnTo>
                  <a:lnTo>
                    <a:pt x="185" y="323"/>
                  </a:lnTo>
                  <a:lnTo>
                    <a:pt x="192" y="323"/>
                  </a:lnTo>
                  <a:lnTo>
                    <a:pt x="200" y="323"/>
                  </a:lnTo>
                  <a:lnTo>
                    <a:pt x="208" y="323"/>
                  </a:lnTo>
                  <a:lnTo>
                    <a:pt x="215" y="325"/>
                  </a:lnTo>
                  <a:lnTo>
                    <a:pt x="223" y="325"/>
                  </a:lnTo>
                  <a:lnTo>
                    <a:pt x="232" y="325"/>
                  </a:lnTo>
                  <a:lnTo>
                    <a:pt x="238" y="325"/>
                  </a:lnTo>
                  <a:lnTo>
                    <a:pt x="247" y="325"/>
                  </a:lnTo>
                  <a:lnTo>
                    <a:pt x="255" y="323"/>
                  </a:lnTo>
                  <a:lnTo>
                    <a:pt x="265" y="323"/>
                  </a:lnTo>
                  <a:lnTo>
                    <a:pt x="272" y="323"/>
                  </a:lnTo>
                  <a:lnTo>
                    <a:pt x="280" y="321"/>
                  </a:lnTo>
                  <a:lnTo>
                    <a:pt x="287" y="319"/>
                  </a:lnTo>
                  <a:lnTo>
                    <a:pt x="297" y="317"/>
                  </a:lnTo>
                  <a:lnTo>
                    <a:pt x="305" y="315"/>
                  </a:lnTo>
                  <a:lnTo>
                    <a:pt x="314" y="315"/>
                  </a:lnTo>
                  <a:lnTo>
                    <a:pt x="320" y="311"/>
                  </a:lnTo>
                  <a:lnTo>
                    <a:pt x="329" y="309"/>
                  </a:lnTo>
                  <a:lnTo>
                    <a:pt x="335" y="306"/>
                  </a:lnTo>
                  <a:lnTo>
                    <a:pt x="344" y="302"/>
                  </a:lnTo>
                  <a:lnTo>
                    <a:pt x="352" y="298"/>
                  </a:lnTo>
                  <a:lnTo>
                    <a:pt x="360" y="294"/>
                  </a:lnTo>
                  <a:lnTo>
                    <a:pt x="369" y="290"/>
                  </a:lnTo>
                  <a:lnTo>
                    <a:pt x="377" y="287"/>
                  </a:lnTo>
                  <a:lnTo>
                    <a:pt x="384" y="281"/>
                  </a:lnTo>
                  <a:lnTo>
                    <a:pt x="392" y="277"/>
                  </a:lnTo>
                  <a:lnTo>
                    <a:pt x="398" y="271"/>
                  </a:lnTo>
                  <a:lnTo>
                    <a:pt x="407" y="266"/>
                  </a:lnTo>
                  <a:lnTo>
                    <a:pt x="415" y="260"/>
                  </a:lnTo>
                  <a:lnTo>
                    <a:pt x="422" y="254"/>
                  </a:lnTo>
                  <a:lnTo>
                    <a:pt x="430" y="249"/>
                  </a:lnTo>
                  <a:lnTo>
                    <a:pt x="438" y="243"/>
                  </a:lnTo>
                  <a:lnTo>
                    <a:pt x="445" y="237"/>
                  </a:lnTo>
                  <a:lnTo>
                    <a:pt x="453" y="231"/>
                  </a:lnTo>
                  <a:lnTo>
                    <a:pt x="459" y="226"/>
                  </a:lnTo>
                  <a:lnTo>
                    <a:pt x="466" y="218"/>
                  </a:lnTo>
                  <a:lnTo>
                    <a:pt x="472" y="212"/>
                  </a:lnTo>
                  <a:lnTo>
                    <a:pt x="478" y="207"/>
                  </a:lnTo>
                  <a:lnTo>
                    <a:pt x="485" y="199"/>
                  </a:lnTo>
                  <a:lnTo>
                    <a:pt x="491" y="193"/>
                  </a:lnTo>
                  <a:lnTo>
                    <a:pt x="497" y="188"/>
                  </a:lnTo>
                  <a:lnTo>
                    <a:pt x="500" y="180"/>
                  </a:lnTo>
                  <a:lnTo>
                    <a:pt x="506" y="174"/>
                  </a:lnTo>
                  <a:lnTo>
                    <a:pt x="512" y="169"/>
                  </a:lnTo>
                  <a:lnTo>
                    <a:pt x="519" y="157"/>
                  </a:lnTo>
                  <a:lnTo>
                    <a:pt x="529" y="148"/>
                  </a:lnTo>
                  <a:lnTo>
                    <a:pt x="533" y="138"/>
                  </a:lnTo>
                  <a:lnTo>
                    <a:pt x="536" y="129"/>
                  </a:lnTo>
                  <a:lnTo>
                    <a:pt x="538" y="121"/>
                  </a:lnTo>
                  <a:lnTo>
                    <a:pt x="542" y="114"/>
                  </a:lnTo>
                  <a:lnTo>
                    <a:pt x="542" y="106"/>
                  </a:lnTo>
                  <a:lnTo>
                    <a:pt x="542" y="100"/>
                  </a:lnTo>
                  <a:lnTo>
                    <a:pt x="540" y="95"/>
                  </a:lnTo>
                  <a:lnTo>
                    <a:pt x="540" y="89"/>
                  </a:lnTo>
                  <a:lnTo>
                    <a:pt x="533" y="78"/>
                  </a:lnTo>
                  <a:lnTo>
                    <a:pt x="529" y="68"/>
                  </a:lnTo>
                  <a:lnTo>
                    <a:pt x="519" y="59"/>
                  </a:lnTo>
                  <a:lnTo>
                    <a:pt x="514" y="49"/>
                  </a:lnTo>
                  <a:lnTo>
                    <a:pt x="504" y="40"/>
                  </a:lnTo>
                  <a:lnTo>
                    <a:pt x="497" y="30"/>
                  </a:lnTo>
                  <a:lnTo>
                    <a:pt x="487" y="21"/>
                  </a:lnTo>
                  <a:lnTo>
                    <a:pt x="479" y="13"/>
                  </a:lnTo>
                  <a:lnTo>
                    <a:pt x="470" y="7"/>
                  </a:lnTo>
                  <a:lnTo>
                    <a:pt x="464" y="3"/>
                  </a:lnTo>
                  <a:lnTo>
                    <a:pt x="459" y="0"/>
                  </a:lnTo>
                  <a:lnTo>
                    <a:pt x="459" y="0"/>
                  </a:lnTo>
                  <a:lnTo>
                    <a:pt x="386" y="15"/>
                  </a:lnTo>
                  <a:lnTo>
                    <a:pt x="394" y="36"/>
                  </a:lnTo>
                  <a:lnTo>
                    <a:pt x="396" y="36"/>
                  </a:lnTo>
                  <a:lnTo>
                    <a:pt x="403" y="40"/>
                  </a:lnTo>
                  <a:lnTo>
                    <a:pt x="407" y="41"/>
                  </a:lnTo>
                  <a:lnTo>
                    <a:pt x="415" y="43"/>
                  </a:lnTo>
                  <a:lnTo>
                    <a:pt x="420" y="45"/>
                  </a:lnTo>
                  <a:lnTo>
                    <a:pt x="428" y="51"/>
                  </a:lnTo>
                  <a:lnTo>
                    <a:pt x="434" y="53"/>
                  </a:lnTo>
                  <a:lnTo>
                    <a:pt x="439" y="59"/>
                  </a:lnTo>
                  <a:lnTo>
                    <a:pt x="445" y="64"/>
                  </a:lnTo>
                  <a:lnTo>
                    <a:pt x="451" y="70"/>
                  </a:lnTo>
                  <a:lnTo>
                    <a:pt x="455" y="76"/>
                  </a:lnTo>
                  <a:lnTo>
                    <a:pt x="459" y="83"/>
                  </a:lnTo>
                  <a:lnTo>
                    <a:pt x="460" y="89"/>
                  </a:lnTo>
                  <a:lnTo>
                    <a:pt x="460" y="98"/>
                  </a:lnTo>
                  <a:lnTo>
                    <a:pt x="459" y="108"/>
                  </a:lnTo>
                  <a:lnTo>
                    <a:pt x="455" y="117"/>
                  </a:lnTo>
                  <a:lnTo>
                    <a:pt x="449" y="127"/>
                  </a:lnTo>
                  <a:lnTo>
                    <a:pt x="443" y="138"/>
                  </a:lnTo>
                  <a:lnTo>
                    <a:pt x="436" y="148"/>
                  </a:lnTo>
                  <a:lnTo>
                    <a:pt x="426" y="159"/>
                  </a:lnTo>
                  <a:lnTo>
                    <a:pt x="417" y="169"/>
                  </a:lnTo>
                  <a:lnTo>
                    <a:pt x="407" y="180"/>
                  </a:lnTo>
                  <a:lnTo>
                    <a:pt x="401" y="186"/>
                  </a:lnTo>
                  <a:lnTo>
                    <a:pt x="394" y="190"/>
                  </a:lnTo>
                  <a:lnTo>
                    <a:pt x="388" y="195"/>
                  </a:lnTo>
                  <a:lnTo>
                    <a:pt x="382" y="201"/>
                  </a:lnTo>
                  <a:lnTo>
                    <a:pt x="375" y="205"/>
                  </a:lnTo>
                  <a:lnTo>
                    <a:pt x="369" y="211"/>
                  </a:lnTo>
                  <a:lnTo>
                    <a:pt x="362" y="214"/>
                  </a:lnTo>
                  <a:lnTo>
                    <a:pt x="356" y="220"/>
                  </a:lnTo>
                  <a:lnTo>
                    <a:pt x="348" y="224"/>
                  </a:lnTo>
                  <a:lnTo>
                    <a:pt x="341" y="228"/>
                  </a:lnTo>
                  <a:lnTo>
                    <a:pt x="333" y="231"/>
                  </a:lnTo>
                  <a:lnTo>
                    <a:pt x="327" y="237"/>
                  </a:lnTo>
                  <a:lnTo>
                    <a:pt x="318" y="239"/>
                  </a:lnTo>
                  <a:lnTo>
                    <a:pt x="312" y="243"/>
                  </a:lnTo>
                  <a:lnTo>
                    <a:pt x="303" y="247"/>
                  </a:lnTo>
                  <a:lnTo>
                    <a:pt x="297" y="250"/>
                  </a:lnTo>
                  <a:lnTo>
                    <a:pt x="289" y="252"/>
                  </a:lnTo>
                  <a:lnTo>
                    <a:pt x="280" y="254"/>
                  </a:lnTo>
                  <a:lnTo>
                    <a:pt x="272" y="254"/>
                  </a:lnTo>
                  <a:lnTo>
                    <a:pt x="265" y="258"/>
                  </a:lnTo>
                  <a:lnTo>
                    <a:pt x="257" y="258"/>
                  </a:lnTo>
                  <a:lnTo>
                    <a:pt x="247" y="260"/>
                  </a:lnTo>
                  <a:lnTo>
                    <a:pt x="240" y="260"/>
                  </a:lnTo>
                  <a:lnTo>
                    <a:pt x="232" y="262"/>
                  </a:lnTo>
                  <a:lnTo>
                    <a:pt x="225" y="260"/>
                  </a:lnTo>
                  <a:lnTo>
                    <a:pt x="217" y="260"/>
                  </a:lnTo>
                  <a:lnTo>
                    <a:pt x="208" y="260"/>
                  </a:lnTo>
                  <a:lnTo>
                    <a:pt x="202" y="260"/>
                  </a:lnTo>
                  <a:lnTo>
                    <a:pt x="192" y="258"/>
                  </a:lnTo>
                  <a:lnTo>
                    <a:pt x="185" y="258"/>
                  </a:lnTo>
                  <a:lnTo>
                    <a:pt x="177" y="256"/>
                  </a:lnTo>
                  <a:lnTo>
                    <a:pt x="171" y="254"/>
                  </a:lnTo>
                  <a:lnTo>
                    <a:pt x="164" y="252"/>
                  </a:lnTo>
                  <a:lnTo>
                    <a:pt x="156" y="250"/>
                  </a:lnTo>
                  <a:lnTo>
                    <a:pt x="150" y="249"/>
                  </a:lnTo>
                  <a:lnTo>
                    <a:pt x="143" y="247"/>
                  </a:lnTo>
                  <a:lnTo>
                    <a:pt x="137" y="243"/>
                  </a:lnTo>
                  <a:lnTo>
                    <a:pt x="131" y="241"/>
                  </a:lnTo>
                  <a:lnTo>
                    <a:pt x="126" y="239"/>
                  </a:lnTo>
                  <a:lnTo>
                    <a:pt x="120" y="237"/>
                  </a:lnTo>
                  <a:lnTo>
                    <a:pt x="109" y="230"/>
                  </a:lnTo>
                  <a:lnTo>
                    <a:pt x="101" y="222"/>
                  </a:lnTo>
                  <a:lnTo>
                    <a:pt x="93" y="216"/>
                  </a:lnTo>
                  <a:lnTo>
                    <a:pt x="88" y="209"/>
                  </a:lnTo>
                  <a:lnTo>
                    <a:pt x="82" y="199"/>
                  </a:lnTo>
                  <a:lnTo>
                    <a:pt x="80" y="190"/>
                  </a:lnTo>
                  <a:lnTo>
                    <a:pt x="78" y="180"/>
                  </a:lnTo>
                  <a:lnTo>
                    <a:pt x="78" y="171"/>
                  </a:lnTo>
                  <a:lnTo>
                    <a:pt x="78" y="163"/>
                  </a:lnTo>
                  <a:lnTo>
                    <a:pt x="80" y="154"/>
                  </a:lnTo>
                  <a:lnTo>
                    <a:pt x="82" y="146"/>
                  </a:lnTo>
                  <a:lnTo>
                    <a:pt x="86" y="138"/>
                  </a:lnTo>
                  <a:lnTo>
                    <a:pt x="90" y="129"/>
                  </a:lnTo>
                  <a:lnTo>
                    <a:pt x="92" y="123"/>
                  </a:lnTo>
                  <a:lnTo>
                    <a:pt x="95" y="117"/>
                  </a:lnTo>
                  <a:lnTo>
                    <a:pt x="99" y="114"/>
                  </a:lnTo>
                  <a:lnTo>
                    <a:pt x="103" y="106"/>
                  </a:lnTo>
                  <a:lnTo>
                    <a:pt x="107" y="104"/>
                  </a:lnTo>
                  <a:lnTo>
                    <a:pt x="69" y="72"/>
                  </a:lnTo>
                  <a:lnTo>
                    <a:pt x="29" y="108"/>
                  </a:lnTo>
                  <a:lnTo>
                    <a:pt x="29" y="10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auto">
            <a:xfrm>
              <a:off x="2475" y="2015"/>
              <a:ext cx="193" cy="102"/>
            </a:xfrm>
            <a:custGeom>
              <a:avLst/>
              <a:gdLst/>
              <a:ahLst/>
              <a:cxnLst>
                <a:cxn ang="0">
                  <a:pos x="2" y="156"/>
                </a:cxn>
                <a:cxn ang="0">
                  <a:pos x="13" y="164"/>
                </a:cxn>
                <a:cxn ang="0">
                  <a:pos x="25" y="171"/>
                </a:cxn>
                <a:cxn ang="0">
                  <a:pos x="40" y="179"/>
                </a:cxn>
                <a:cxn ang="0">
                  <a:pos x="59" y="186"/>
                </a:cxn>
                <a:cxn ang="0">
                  <a:pos x="80" y="194"/>
                </a:cxn>
                <a:cxn ang="0">
                  <a:pos x="97" y="198"/>
                </a:cxn>
                <a:cxn ang="0">
                  <a:pos x="108" y="200"/>
                </a:cxn>
                <a:cxn ang="0">
                  <a:pos x="126" y="202"/>
                </a:cxn>
                <a:cxn ang="0">
                  <a:pos x="143" y="202"/>
                </a:cxn>
                <a:cxn ang="0">
                  <a:pos x="154" y="202"/>
                </a:cxn>
                <a:cxn ang="0">
                  <a:pos x="165" y="200"/>
                </a:cxn>
                <a:cxn ang="0">
                  <a:pos x="177" y="198"/>
                </a:cxn>
                <a:cxn ang="0">
                  <a:pos x="188" y="194"/>
                </a:cxn>
                <a:cxn ang="0">
                  <a:pos x="202" y="190"/>
                </a:cxn>
                <a:cxn ang="0">
                  <a:pos x="219" y="185"/>
                </a:cxn>
                <a:cxn ang="0">
                  <a:pos x="236" y="177"/>
                </a:cxn>
                <a:cxn ang="0">
                  <a:pos x="247" y="171"/>
                </a:cxn>
                <a:cxn ang="0">
                  <a:pos x="264" y="162"/>
                </a:cxn>
                <a:cxn ang="0">
                  <a:pos x="285" y="148"/>
                </a:cxn>
                <a:cxn ang="0">
                  <a:pos x="306" y="135"/>
                </a:cxn>
                <a:cxn ang="0">
                  <a:pos x="323" y="118"/>
                </a:cxn>
                <a:cxn ang="0">
                  <a:pos x="340" y="103"/>
                </a:cxn>
                <a:cxn ang="0">
                  <a:pos x="354" y="90"/>
                </a:cxn>
                <a:cxn ang="0">
                  <a:pos x="365" y="76"/>
                </a:cxn>
                <a:cxn ang="0">
                  <a:pos x="375" y="65"/>
                </a:cxn>
                <a:cxn ang="0">
                  <a:pos x="384" y="55"/>
                </a:cxn>
                <a:cxn ang="0">
                  <a:pos x="340" y="0"/>
                </a:cxn>
                <a:cxn ang="0">
                  <a:pos x="333" y="8"/>
                </a:cxn>
                <a:cxn ang="0">
                  <a:pos x="323" y="17"/>
                </a:cxn>
                <a:cxn ang="0">
                  <a:pos x="314" y="31"/>
                </a:cxn>
                <a:cxn ang="0">
                  <a:pos x="299" y="44"/>
                </a:cxn>
                <a:cxn ang="0">
                  <a:pos x="285" y="59"/>
                </a:cxn>
                <a:cxn ang="0">
                  <a:pos x="268" y="74"/>
                </a:cxn>
                <a:cxn ang="0">
                  <a:pos x="251" y="88"/>
                </a:cxn>
                <a:cxn ang="0">
                  <a:pos x="232" y="99"/>
                </a:cxn>
                <a:cxn ang="0">
                  <a:pos x="215" y="109"/>
                </a:cxn>
                <a:cxn ang="0">
                  <a:pos x="196" y="116"/>
                </a:cxn>
                <a:cxn ang="0">
                  <a:pos x="181" y="124"/>
                </a:cxn>
                <a:cxn ang="0">
                  <a:pos x="162" y="128"/>
                </a:cxn>
                <a:cxn ang="0">
                  <a:pos x="145" y="129"/>
                </a:cxn>
                <a:cxn ang="0">
                  <a:pos x="127" y="129"/>
                </a:cxn>
                <a:cxn ang="0">
                  <a:pos x="110" y="128"/>
                </a:cxn>
                <a:cxn ang="0">
                  <a:pos x="91" y="124"/>
                </a:cxn>
                <a:cxn ang="0">
                  <a:pos x="74" y="120"/>
                </a:cxn>
                <a:cxn ang="0">
                  <a:pos x="59" y="114"/>
                </a:cxn>
                <a:cxn ang="0">
                  <a:pos x="46" y="109"/>
                </a:cxn>
                <a:cxn ang="0">
                  <a:pos x="34" y="101"/>
                </a:cxn>
                <a:cxn ang="0">
                  <a:pos x="25" y="97"/>
                </a:cxn>
                <a:cxn ang="0">
                  <a:pos x="17" y="93"/>
                </a:cxn>
                <a:cxn ang="0">
                  <a:pos x="0" y="156"/>
                </a:cxn>
              </a:cxnLst>
              <a:rect l="0" t="0" r="r" b="b"/>
              <a:pathLst>
                <a:path w="386" h="204">
                  <a:moveTo>
                    <a:pt x="0" y="156"/>
                  </a:moveTo>
                  <a:lnTo>
                    <a:pt x="2" y="156"/>
                  </a:lnTo>
                  <a:lnTo>
                    <a:pt x="8" y="160"/>
                  </a:lnTo>
                  <a:lnTo>
                    <a:pt x="13" y="164"/>
                  </a:lnTo>
                  <a:lnTo>
                    <a:pt x="19" y="167"/>
                  </a:lnTo>
                  <a:lnTo>
                    <a:pt x="25" y="171"/>
                  </a:lnTo>
                  <a:lnTo>
                    <a:pt x="34" y="175"/>
                  </a:lnTo>
                  <a:lnTo>
                    <a:pt x="40" y="179"/>
                  </a:lnTo>
                  <a:lnTo>
                    <a:pt x="49" y="183"/>
                  </a:lnTo>
                  <a:lnTo>
                    <a:pt x="59" y="186"/>
                  </a:lnTo>
                  <a:lnTo>
                    <a:pt x="70" y="190"/>
                  </a:lnTo>
                  <a:lnTo>
                    <a:pt x="80" y="194"/>
                  </a:lnTo>
                  <a:lnTo>
                    <a:pt x="91" y="198"/>
                  </a:lnTo>
                  <a:lnTo>
                    <a:pt x="97" y="198"/>
                  </a:lnTo>
                  <a:lnTo>
                    <a:pt x="103" y="200"/>
                  </a:lnTo>
                  <a:lnTo>
                    <a:pt x="108" y="200"/>
                  </a:lnTo>
                  <a:lnTo>
                    <a:pt x="114" y="202"/>
                  </a:lnTo>
                  <a:lnTo>
                    <a:pt x="126" y="202"/>
                  </a:lnTo>
                  <a:lnTo>
                    <a:pt x="137" y="204"/>
                  </a:lnTo>
                  <a:lnTo>
                    <a:pt x="143" y="202"/>
                  </a:lnTo>
                  <a:lnTo>
                    <a:pt x="148" y="202"/>
                  </a:lnTo>
                  <a:lnTo>
                    <a:pt x="154" y="202"/>
                  </a:lnTo>
                  <a:lnTo>
                    <a:pt x="162" y="202"/>
                  </a:lnTo>
                  <a:lnTo>
                    <a:pt x="165" y="200"/>
                  </a:lnTo>
                  <a:lnTo>
                    <a:pt x="173" y="198"/>
                  </a:lnTo>
                  <a:lnTo>
                    <a:pt x="177" y="198"/>
                  </a:lnTo>
                  <a:lnTo>
                    <a:pt x="184" y="196"/>
                  </a:lnTo>
                  <a:lnTo>
                    <a:pt x="188" y="194"/>
                  </a:lnTo>
                  <a:lnTo>
                    <a:pt x="196" y="192"/>
                  </a:lnTo>
                  <a:lnTo>
                    <a:pt x="202" y="190"/>
                  </a:lnTo>
                  <a:lnTo>
                    <a:pt x="207" y="190"/>
                  </a:lnTo>
                  <a:lnTo>
                    <a:pt x="219" y="185"/>
                  </a:lnTo>
                  <a:lnTo>
                    <a:pt x="230" y="181"/>
                  </a:lnTo>
                  <a:lnTo>
                    <a:pt x="236" y="177"/>
                  </a:lnTo>
                  <a:lnTo>
                    <a:pt x="242" y="175"/>
                  </a:lnTo>
                  <a:lnTo>
                    <a:pt x="247" y="171"/>
                  </a:lnTo>
                  <a:lnTo>
                    <a:pt x="253" y="169"/>
                  </a:lnTo>
                  <a:lnTo>
                    <a:pt x="264" y="162"/>
                  </a:lnTo>
                  <a:lnTo>
                    <a:pt x="276" y="156"/>
                  </a:lnTo>
                  <a:lnTo>
                    <a:pt x="285" y="148"/>
                  </a:lnTo>
                  <a:lnTo>
                    <a:pt x="297" y="143"/>
                  </a:lnTo>
                  <a:lnTo>
                    <a:pt x="306" y="135"/>
                  </a:lnTo>
                  <a:lnTo>
                    <a:pt x="316" y="128"/>
                  </a:lnTo>
                  <a:lnTo>
                    <a:pt x="323" y="118"/>
                  </a:lnTo>
                  <a:lnTo>
                    <a:pt x="333" y="110"/>
                  </a:lnTo>
                  <a:lnTo>
                    <a:pt x="340" y="103"/>
                  </a:lnTo>
                  <a:lnTo>
                    <a:pt x="348" y="95"/>
                  </a:lnTo>
                  <a:lnTo>
                    <a:pt x="354" y="90"/>
                  </a:lnTo>
                  <a:lnTo>
                    <a:pt x="361" y="84"/>
                  </a:lnTo>
                  <a:lnTo>
                    <a:pt x="365" y="76"/>
                  </a:lnTo>
                  <a:lnTo>
                    <a:pt x="371" y="71"/>
                  </a:lnTo>
                  <a:lnTo>
                    <a:pt x="375" y="65"/>
                  </a:lnTo>
                  <a:lnTo>
                    <a:pt x="378" y="61"/>
                  </a:lnTo>
                  <a:lnTo>
                    <a:pt x="384" y="55"/>
                  </a:lnTo>
                  <a:lnTo>
                    <a:pt x="386" y="53"/>
                  </a:lnTo>
                  <a:lnTo>
                    <a:pt x="340" y="0"/>
                  </a:lnTo>
                  <a:lnTo>
                    <a:pt x="338" y="2"/>
                  </a:lnTo>
                  <a:lnTo>
                    <a:pt x="333" y="8"/>
                  </a:lnTo>
                  <a:lnTo>
                    <a:pt x="329" y="12"/>
                  </a:lnTo>
                  <a:lnTo>
                    <a:pt x="323" y="17"/>
                  </a:lnTo>
                  <a:lnTo>
                    <a:pt x="319" y="23"/>
                  </a:lnTo>
                  <a:lnTo>
                    <a:pt x="314" y="31"/>
                  </a:lnTo>
                  <a:lnTo>
                    <a:pt x="306" y="36"/>
                  </a:lnTo>
                  <a:lnTo>
                    <a:pt x="299" y="44"/>
                  </a:lnTo>
                  <a:lnTo>
                    <a:pt x="291" y="52"/>
                  </a:lnTo>
                  <a:lnTo>
                    <a:pt x="285" y="59"/>
                  </a:lnTo>
                  <a:lnTo>
                    <a:pt x="276" y="67"/>
                  </a:lnTo>
                  <a:lnTo>
                    <a:pt x="268" y="74"/>
                  </a:lnTo>
                  <a:lnTo>
                    <a:pt x="259" y="80"/>
                  </a:lnTo>
                  <a:lnTo>
                    <a:pt x="251" y="88"/>
                  </a:lnTo>
                  <a:lnTo>
                    <a:pt x="242" y="93"/>
                  </a:lnTo>
                  <a:lnTo>
                    <a:pt x="232" y="99"/>
                  </a:lnTo>
                  <a:lnTo>
                    <a:pt x="224" y="105"/>
                  </a:lnTo>
                  <a:lnTo>
                    <a:pt x="215" y="109"/>
                  </a:lnTo>
                  <a:lnTo>
                    <a:pt x="205" y="112"/>
                  </a:lnTo>
                  <a:lnTo>
                    <a:pt x="196" y="116"/>
                  </a:lnTo>
                  <a:lnTo>
                    <a:pt x="188" y="120"/>
                  </a:lnTo>
                  <a:lnTo>
                    <a:pt x="181" y="124"/>
                  </a:lnTo>
                  <a:lnTo>
                    <a:pt x="171" y="126"/>
                  </a:lnTo>
                  <a:lnTo>
                    <a:pt x="162" y="128"/>
                  </a:lnTo>
                  <a:lnTo>
                    <a:pt x="152" y="128"/>
                  </a:lnTo>
                  <a:lnTo>
                    <a:pt x="145" y="129"/>
                  </a:lnTo>
                  <a:lnTo>
                    <a:pt x="135" y="129"/>
                  </a:lnTo>
                  <a:lnTo>
                    <a:pt x="127" y="129"/>
                  </a:lnTo>
                  <a:lnTo>
                    <a:pt x="118" y="128"/>
                  </a:lnTo>
                  <a:lnTo>
                    <a:pt x="110" y="128"/>
                  </a:lnTo>
                  <a:lnTo>
                    <a:pt x="101" y="126"/>
                  </a:lnTo>
                  <a:lnTo>
                    <a:pt x="91" y="124"/>
                  </a:lnTo>
                  <a:lnTo>
                    <a:pt x="82" y="122"/>
                  </a:lnTo>
                  <a:lnTo>
                    <a:pt x="74" y="120"/>
                  </a:lnTo>
                  <a:lnTo>
                    <a:pt x="67" y="116"/>
                  </a:lnTo>
                  <a:lnTo>
                    <a:pt x="59" y="114"/>
                  </a:lnTo>
                  <a:lnTo>
                    <a:pt x="53" y="110"/>
                  </a:lnTo>
                  <a:lnTo>
                    <a:pt x="46" y="109"/>
                  </a:lnTo>
                  <a:lnTo>
                    <a:pt x="38" y="105"/>
                  </a:lnTo>
                  <a:lnTo>
                    <a:pt x="34" y="101"/>
                  </a:lnTo>
                  <a:lnTo>
                    <a:pt x="29" y="99"/>
                  </a:lnTo>
                  <a:lnTo>
                    <a:pt x="25" y="97"/>
                  </a:lnTo>
                  <a:lnTo>
                    <a:pt x="19" y="93"/>
                  </a:lnTo>
                  <a:lnTo>
                    <a:pt x="17" y="93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5" name="Freeform 33"/>
            <p:cNvSpPr>
              <a:spLocks/>
            </p:cNvSpPr>
            <p:nvPr/>
          </p:nvSpPr>
          <p:spPr bwMode="auto">
            <a:xfrm>
              <a:off x="2466" y="2083"/>
              <a:ext cx="465" cy="696"/>
            </a:xfrm>
            <a:custGeom>
              <a:avLst/>
              <a:gdLst/>
              <a:ahLst/>
              <a:cxnLst>
                <a:cxn ang="0">
                  <a:pos x="9" y="188"/>
                </a:cxn>
                <a:cxn ang="0">
                  <a:pos x="23" y="274"/>
                </a:cxn>
                <a:cxn ang="0">
                  <a:pos x="36" y="357"/>
                </a:cxn>
                <a:cxn ang="0">
                  <a:pos x="51" y="460"/>
                </a:cxn>
                <a:cxn ang="0">
                  <a:pos x="66" y="572"/>
                </a:cxn>
                <a:cxn ang="0">
                  <a:pos x="82" y="694"/>
                </a:cxn>
                <a:cxn ang="0">
                  <a:pos x="97" y="821"/>
                </a:cxn>
                <a:cxn ang="0">
                  <a:pos x="110" y="941"/>
                </a:cxn>
                <a:cxn ang="0">
                  <a:pos x="125" y="1053"/>
                </a:cxn>
                <a:cxn ang="0">
                  <a:pos x="137" y="1146"/>
                </a:cxn>
                <a:cxn ang="0">
                  <a:pos x="148" y="1231"/>
                </a:cxn>
                <a:cxn ang="0">
                  <a:pos x="177" y="1309"/>
                </a:cxn>
                <a:cxn ang="0">
                  <a:pos x="236" y="1351"/>
                </a:cxn>
                <a:cxn ang="0">
                  <a:pos x="317" y="1374"/>
                </a:cxn>
                <a:cxn ang="0">
                  <a:pos x="392" y="1387"/>
                </a:cxn>
                <a:cxn ang="0">
                  <a:pos x="471" y="1391"/>
                </a:cxn>
                <a:cxn ang="0">
                  <a:pos x="551" y="1387"/>
                </a:cxn>
                <a:cxn ang="0">
                  <a:pos x="622" y="1372"/>
                </a:cxn>
                <a:cxn ang="0">
                  <a:pos x="698" y="1344"/>
                </a:cxn>
                <a:cxn ang="0">
                  <a:pos x="798" y="1275"/>
                </a:cxn>
                <a:cxn ang="0">
                  <a:pos x="863" y="1193"/>
                </a:cxn>
                <a:cxn ang="0">
                  <a:pos x="905" y="1102"/>
                </a:cxn>
                <a:cxn ang="0">
                  <a:pos x="928" y="1034"/>
                </a:cxn>
                <a:cxn ang="0">
                  <a:pos x="905" y="977"/>
                </a:cxn>
                <a:cxn ang="0">
                  <a:pos x="865" y="886"/>
                </a:cxn>
                <a:cxn ang="0">
                  <a:pos x="812" y="766"/>
                </a:cxn>
                <a:cxn ang="0">
                  <a:pos x="755" y="631"/>
                </a:cxn>
                <a:cxn ang="0">
                  <a:pos x="690" y="490"/>
                </a:cxn>
                <a:cxn ang="0">
                  <a:pos x="631" y="361"/>
                </a:cxn>
                <a:cxn ang="0">
                  <a:pos x="580" y="245"/>
                </a:cxn>
                <a:cxn ang="0">
                  <a:pos x="540" y="150"/>
                </a:cxn>
                <a:cxn ang="0">
                  <a:pos x="509" y="74"/>
                </a:cxn>
                <a:cxn ang="0">
                  <a:pos x="483" y="0"/>
                </a:cxn>
                <a:cxn ang="0">
                  <a:pos x="441" y="139"/>
                </a:cxn>
                <a:cxn ang="0">
                  <a:pos x="477" y="213"/>
                </a:cxn>
                <a:cxn ang="0">
                  <a:pos x="519" y="300"/>
                </a:cxn>
                <a:cxn ang="0">
                  <a:pos x="565" y="405"/>
                </a:cxn>
                <a:cxn ang="0">
                  <a:pos x="616" y="528"/>
                </a:cxn>
                <a:cxn ang="0">
                  <a:pos x="669" y="660"/>
                </a:cxn>
                <a:cxn ang="0">
                  <a:pos x="719" y="789"/>
                </a:cxn>
                <a:cxn ang="0">
                  <a:pos x="762" y="901"/>
                </a:cxn>
                <a:cxn ang="0">
                  <a:pos x="795" y="984"/>
                </a:cxn>
                <a:cxn ang="0">
                  <a:pos x="810" y="1038"/>
                </a:cxn>
                <a:cxn ang="0">
                  <a:pos x="795" y="1112"/>
                </a:cxn>
                <a:cxn ang="0">
                  <a:pos x="768" y="1186"/>
                </a:cxn>
                <a:cxn ang="0">
                  <a:pos x="696" y="1249"/>
                </a:cxn>
                <a:cxn ang="0">
                  <a:pos x="597" y="1283"/>
                </a:cxn>
                <a:cxn ang="0">
                  <a:pos x="489" y="1300"/>
                </a:cxn>
                <a:cxn ang="0">
                  <a:pos x="403" y="1296"/>
                </a:cxn>
                <a:cxn ang="0">
                  <a:pos x="308" y="1281"/>
                </a:cxn>
                <a:cxn ang="0">
                  <a:pos x="241" y="1264"/>
                </a:cxn>
                <a:cxn ang="0">
                  <a:pos x="222" y="1214"/>
                </a:cxn>
                <a:cxn ang="0">
                  <a:pos x="203" y="1125"/>
                </a:cxn>
                <a:cxn ang="0">
                  <a:pos x="192" y="1041"/>
                </a:cxn>
                <a:cxn ang="0">
                  <a:pos x="179" y="935"/>
                </a:cxn>
                <a:cxn ang="0">
                  <a:pos x="165" y="815"/>
                </a:cxn>
                <a:cxn ang="0">
                  <a:pos x="150" y="690"/>
                </a:cxn>
                <a:cxn ang="0">
                  <a:pos x="139" y="570"/>
                </a:cxn>
                <a:cxn ang="0">
                  <a:pos x="125" y="456"/>
                </a:cxn>
                <a:cxn ang="0">
                  <a:pos x="116" y="365"/>
                </a:cxn>
                <a:cxn ang="0">
                  <a:pos x="104" y="291"/>
                </a:cxn>
                <a:cxn ang="0">
                  <a:pos x="95" y="215"/>
                </a:cxn>
              </a:cxnLst>
              <a:rect l="0" t="0" r="r" b="b"/>
              <a:pathLst>
                <a:path w="930" h="1393">
                  <a:moveTo>
                    <a:pt x="0" y="126"/>
                  </a:moveTo>
                  <a:lnTo>
                    <a:pt x="0" y="126"/>
                  </a:lnTo>
                  <a:lnTo>
                    <a:pt x="0" y="129"/>
                  </a:lnTo>
                  <a:lnTo>
                    <a:pt x="0" y="137"/>
                  </a:lnTo>
                  <a:lnTo>
                    <a:pt x="2" y="146"/>
                  </a:lnTo>
                  <a:lnTo>
                    <a:pt x="2" y="150"/>
                  </a:lnTo>
                  <a:lnTo>
                    <a:pt x="4" y="158"/>
                  </a:lnTo>
                  <a:lnTo>
                    <a:pt x="4" y="164"/>
                  </a:lnTo>
                  <a:lnTo>
                    <a:pt x="8" y="171"/>
                  </a:lnTo>
                  <a:lnTo>
                    <a:pt x="8" y="179"/>
                  </a:lnTo>
                  <a:lnTo>
                    <a:pt x="9" y="188"/>
                  </a:lnTo>
                  <a:lnTo>
                    <a:pt x="11" y="198"/>
                  </a:lnTo>
                  <a:lnTo>
                    <a:pt x="13" y="209"/>
                  </a:lnTo>
                  <a:lnTo>
                    <a:pt x="15" y="219"/>
                  </a:lnTo>
                  <a:lnTo>
                    <a:pt x="17" y="230"/>
                  </a:lnTo>
                  <a:lnTo>
                    <a:pt x="17" y="236"/>
                  </a:lnTo>
                  <a:lnTo>
                    <a:pt x="19" y="241"/>
                  </a:lnTo>
                  <a:lnTo>
                    <a:pt x="19" y="249"/>
                  </a:lnTo>
                  <a:lnTo>
                    <a:pt x="21" y="255"/>
                  </a:lnTo>
                  <a:lnTo>
                    <a:pt x="21" y="262"/>
                  </a:lnTo>
                  <a:lnTo>
                    <a:pt x="23" y="268"/>
                  </a:lnTo>
                  <a:lnTo>
                    <a:pt x="23" y="274"/>
                  </a:lnTo>
                  <a:lnTo>
                    <a:pt x="25" y="281"/>
                  </a:lnTo>
                  <a:lnTo>
                    <a:pt x="27" y="289"/>
                  </a:lnTo>
                  <a:lnTo>
                    <a:pt x="28" y="295"/>
                  </a:lnTo>
                  <a:lnTo>
                    <a:pt x="28" y="302"/>
                  </a:lnTo>
                  <a:lnTo>
                    <a:pt x="30" y="312"/>
                  </a:lnTo>
                  <a:lnTo>
                    <a:pt x="30" y="317"/>
                  </a:lnTo>
                  <a:lnTo>
                    <a:pt x="32" y="325"/>
                  </a:lnTo>
                  <a:lnTo>
                    <a:pt x="32" y="333"/>
                  </a:lnTo>
                  <a:lnTo>
                    <a:pt x="34" y="342"/>
                  </a:lnTo>
                  <a:lnTo>
                    <a:pt x="36" y="350"/>
                  </a:lnTo>
                  <a:lnTo>
                    <a:pt x="36" y="357"/>
                  </a:lnTo>
                  <a:lnTo>
                    <a:pt x="38" y="367"/>
                  </a:lnTo>
                  <a:lnTo>
                    <a:pt x="40" y="376"/>
                  </a:lnTo>
                  <a:lnTo>
                    <a:pt x="42" y="384"/>
                  </a:lnTo>
                  <a:lnTo>
                    <a:pt x="42" y="393"/>
                  </a:lnTo>
                  <a:lnTo>
                    <a:pt x="44" y="403"/>
                  </a:lnTo>
                  <a:lnTo>
                    <a:pt x="46" y="412"/>
                  </a:lnTo>
                  <a:lnTo>
                    <a:pt x="46" y="420"/>
                  </a:lnTo>
                  <a:lnTo>
                    <a:pt x="49" y="430"/>
                  </a:lnTo>
                  <a:lnTo>
                    <a:pt x="49" y="439"/>
                  </a:lnTo>
                  <a:lnTo>
                    <a:pt x="51" y="450"/>
                  </a:lnTo>
                  <a:lnTo>
                    <a:pt x="51" y="460"/>
                  </a:lnTo>
                  <a:lnTo>
                    <a:pt x="53" y="469"/>
                  </a:lnTo>
                  <a:lnTo>
                    <a:pt x="53" y="479"/>
                  </a:lnTo>
                  <a:lnTo>
                    <a:pt x="55" y="488"/>
                  </a:lnTo>
                  <a:lnTo>
                    <a:pt x="57" y="498"/>
                  </a:lnTo>
                  <a:lnTo>
                    <a:pt x="57" y="509"/>
                  </a:lnTo>
                  <a:lnTo>
                    <a:pt x="59" y="519"/>
                  </a:lnTo>
                  <a:lnTo>
                    <a:pt x="61" y="530"/>
                  </a:lnTo>
                  <a:lnTo>
                    <a:pt x="63" y="540"/>
                  </a:lnTo>
                  <a:lnTo>
                    <a:pt x="63" y="551"/>
                  </a:lnTo>
                  <a:lnTo>
                    <a:pt x="65" y="561"/>
                  </a:lnTo>
                  <a:lnTo>
                    <a:pt x="66" y="572"/>
                  </a:lnTo>
                  <a:lnTo>
                    <a:pt x="66" y="584"/>
                  </a:lnTo>
                  <a:lnTo>
                    <a:pt x="70" y="595"/>
                  </a:lnTo>
                  <a:lnTo>
                    <a:pt x="70" y="604"/>
                  </a:lnTo>
                  <a:lnTo>
                    <a:pt x="72" y="618"/>
                  </a:lnTo>
                  <a:lnTo>
                    <a:pt x="72" y="629"/>
                  </a:lnTo>
                  <a:lnTo>
                    <a:pt x="74" y="641"/>
                  </a:lnTo>
                  <a:lnTo>
                    <a:pt x="76" y="650"/>
                  </a:lnTo>
                  <a:lnTo>
                    <a:pt x="78" y="661"/>
                  </a:lnTo>
                  <a:lnTo>
                    <a:pt x="78" y="673"/>
                  </a:lnTo>
                  <a:lnTo>
                    <a:pt x="80" y="684"/>
                  </a:lnTo>
                  <a:lnTo>
                    <a:pt x="82" y="694"/>
                  </a:lnTo>
                  <a:lnTo>
                    <a:pt x="84" y="707"/>
                  </a:lnTo>
                  <a:lnTo>
                    <a:pt x="84" y="717"/>
                  </a:lnTo>
                  <a:lnTo>
                    <a:pt x="85" y="728"/>
                  </a:lnTo>
                  <a:lnTo>
                    <a:pt x="85" y="739"/>
                  </a:lnTo>
                  <a:lnTo>
                    <a:pt x="87" y="753"/>
                  </a:lnTo>
                  <a:lnTo>
                    <a:pt x="89" y="764"/>
                  </a:lnTo>
                  <a:lnTo>
                    <a:pt x="91" y="775"/>
                  </a:lnTo>
                  <a:lnTo>
                    <a:pt x="93" y="787"/>
                  </a:lnTo>
                  <a:lnTo>
                    <a:pt x="95" y="798"/>
                  </a:lnTo>
                  <a:lnTo>
                    <a:pt x="95" y="810"/>
                  </a:lnTo>
                  <a:lnTo>
                    <a:pt x="97" y="821"/>
                  </a:lnTo>
                  <a:lnTo>
                    <a:pt x="97" y="831"/>
                  </a:lnTo>
                  <a:lnTo>
                    <a:pt x="99" y="842"/>
                  </a:lnTo>
                  <a:lnTo>
                    <a:pt x="99" y="853"/>
                  </a:lnTo>
                  <a:lnTo>
                    <a:pt x="103" y="865"/>
                  </a:lnTo>
                  <a:lnTo>
                    <a:pt x="103" y="876"/>
                  </a:lnTo>
                  <a:lnTo>
                    <a:pt x="104" y="888"/>
                  </a:lnTo>
                  <a:lnTo>
                    <a:pt x="104" y="899"/>
                  </a:lnTo>
                  <a:lnTo>
                    <a:pt x="106" y="908"/>
                  </a:lnTo>
                  <a:lnTo>
                    <a:pt x="106" y="920"/>
                  </a:lnTo>
                  <a:lnTo>
                    <a:pt x="108" y="931"/>
                  </a:lnTo>
                  <a:lnTo>
                    <a:pt x="110" y="941"/>
                  </a:lnTo>
                  <a:lnTo>
                    <a:pt x="112" y="952"/>
                  </a:lnTo>
                  <a:lnTo>
                    <a:pt x="114" y="962"/>
                  </a:lnTo>
                  <a:lnTo>
                    <a:pt x="116" y="973"/>
                  </a:lnTo>
                  <a:lnTo>
                    <a:pt x="116" y="983"/>
                  </a:lnTo>
                  <a:lnTo>
                    <a:pt x="118" y="994"/>
                  </a:lnTo>
                  <a:lnTo>
                    <a:pt x="118" y="1003"/>
                  </a:lnTo>
                  <a:lnTo>
                    <a:pt x="120" y="1013"/>
                  </a:lnTo>
                  <a:lnTo>
                    <a:pt x="120" y="1022"/>
                  </a:lnTo>
                  <a:lnTo>
                    <a:pt x="122" y="1034"/>
                  </a:lnTo>
                  <a:lnTo>
                    <a:pt x="124" y="1043"/>
                  </a:lnTo>
                  <a:lnTo>
                    <a:pt x="125" y="1053"/>
                  </a:lnTo>
                  <a:lnTo>
                    <a:pt x="125" y="1060"/>
                  </a:lnTo>
                  <a:lnTo>
                    <a:pt x="127" y="1070"/>
                  </a:lnTo>
                  <a:lnTo>
                    <a:pt x="127" y="1079"/>
                  </a:lnTo>
                  <a:lnTo>
                    <a:pt x="129" y="1089"/>
                  </a:lnTo>
                  <a:lnTo>
                    <a:pt x="129" y="1098"/>
                  </a:lnTo>
                  <a:lnTo>
                    <a:pt x="131" y="1106"/>
                  </a:lnTo>
                  <a:lnTo>
                    <a:pt x="131" y="1116"/>
                  </a:lnTo>
                  <a:lnTo>
                    <a:pt x="135" y="1123"/>
                  </a:lnTo>
                  <a:lnTo>
                    <a:pt x="135" y="1131"/>
                  </a:lnTo>
                  <a:lnTo>
                    <a:pt x="135" y="1138"/>
                  </a:lnTo>
                  <a:lnTo>
                    <a:pt x="137" y="1146"/>
                  </a:lnTo>
                  <a:lnTo>
                    <a:pt x="137" y="1152"/>
                  </a:lnTo>
                  <a:lnTo>
                    <a:pt x="139" y="1159"/>
                  </a:lnTo>
                  <a:lnTo>
                    <a:pt x="139" y="1165"/>
                  </a:lnTo>
                  <a:lnTo>
                    <a:pt x="141" y="1171"/>
                  </a:lnTo>
                  <a:lnTo>
                    <a:pt x="141" y="1178"/>
                  </a:lnTo>
                  <a:lnTo>
                    <a:pt x="143" y="1190"/>
                  </a:lnTo>
                  <a:lnTo>
                    <a:pt x="144" y="1199"/>
                  </a:lnTo>
                  <a:lnTo>
                    <a:pt x="146" y="1209"/>
                  </a:lnTo>
                  <a:lnTo>
                    <a:pt x="148" y="1218"/>
                  </a:lnTo>
                  <a:lnTo>
                    <a:pt x="148" y="1224"/>
                  </a:lnTo>
                  <a:lnTo>
                    <a:pt x="148" y="1231"/>
                  </a:lnTo>
                  <a:lnTo>
                    <a:pt x="150" y="1237"/>
                  </a:lnTo>
                  <a:lnTo>
                    <a:pt x="152" y="1245"/>
                  </a:lnTo>
                  <a:lnTo>
                    <a:pt x="154" y="1254"/>
                  </a:lnTo>
                  <a:lnTo>
                    <a:pt x="156" y="1264"/>
                  </a:lnTo>
                  <a:lnTo>
                    <a:pt x="158" y="1269"/>
                  </a:lnTo>
                  <a:lnTo>
                    <a:pt x="160" y="1277"/>
                  </a:lnTo>
                  <a:lnTo>
                    <a:pt x="163" y="1283"/>
                  </a:lnTo>
                  <a:lnTo>
                    <a:pt x="167" y="1288"/>
                  </a:lnTo>
                  <a:lnTo>
                    <a:pt x="169" y="1296"/>
                  </a:lnTo>
                  <a:lnTo>
                    <a:pt x="175" y="1306"/>
                  </a:lnTo>
                  <a:lnTo>
                    <a:pt x="177" y="1309"/>
                  </a:lnTo>
                  <a:lnTo>
                    <a:pt x="179" y="1315"/>
                  </a:lnTo>
                  <a:lnTo>
                    <a:pt x="182" y="1321"/>
                  </a:lnTo>
                  <a:lnTo>
                    <a:pt x="186" y="1328"/>
                  </a:lnTo>
                  <a:lnTo>
                    <a:pt x="188" y="1332"/>
                  </a:lnTo>
                  <a:lnTo>
                    <a:pt x="196" y="1336"/>
                  </a:lnTo>
                  <a:lnTo>
                    <a:pt x="200" y="1338"/>
                  </a:lnTo>
                  <a:lnTo>
                    <a:pt x="205" y="1340"/>
                  </a:lnTo>
                  <a:lnTo>
                    <a:pt x="211" y="1344"/>
                  </a:lnTo>
                  <a:lnTo>
                    <a:pt x="220" y="1345"/>
                  </a:lnTo>
                  <a:lnTo>
                    <a:pt x="228" y="1349"/>
                  </a:lnTo>
                  <a:lnTo>
                    <a:pt x="236" y="1351"/>
                  </a:lnTo>
                  <a:lnTo>
                    <a:pt x="245" y="1355"/>
                  </a:lnTo>
                  <a:lnTo>
                    <a:pt x="255" y="1359"/>
                  </a:lnTo>
                  <a:lnTo>
                    <a:pt x="264" y="1361"/>
                  </a:lnTo>
                  <a:lnTo>
                    <a:pt x="276" y="1364"/>
                  </a:lnTo>
                  <a:lnTo>
                    <a:pt x="281" y="1366"/>
                  </a:lnTo>
                  <a:lnTo>
                    <a:pt x="287" y="1368"/>
                  </a:lnTo>
                  <a:lnTo>
                    <a:pt x="295" y="1368"/>
                  </a:lnTo>
                  <a:lnTo>
                    <a:pt x="300" y="1370"/>
                  </a:lnTo>
                  <a:lnTo>
                    <a:pt x="306" y="1370"/>
                  </a:lnTo>
                  <a:lnTo>
                    <a:pt x="312" y="1374"/>
                  </a:lnTo>
                  <a:lnTo>
                    <a:pt x="317" y="1374"/>
                  </a:lnTo>
                  <a:lnTo>
                    <a:pt x="325" y="1376"/>
                  </a:lnTo>
                  <a:lnTo>
                    <a:pt x="331" y="1376"/>
                  </a:lnTo>
                  <a:lnTo>
                    <a:pt x="338" y="1378"/>
                  </a:lnTo>
                  <a:lnTo>
                    <a:pt x="344" y="1378"/>
                  </a:lnTo>
                  <a:lnTo>
                    <a:pt x="352" y="1380"/>
                  </a:lnTo>
                  <a:lnTo>
                    <a:pt x="357" y="1380"/>
                  </a:lnTo>
                  <a:lnTo>
                    <a:pt x="363" y="1383"/>
                  </a:lnTo>
                  <a:lnTo>
                    <a:pt x="371" y="1383"/>
                  </a:lnTo>
                  <a:lnTo>
                    <a:pt x="378" y="1385"/>
                  </a:lnTo>
                  <a:lnTo>
                    <a:pt x="384" y="1385"/>
                  </a:lnTo>
                  <a:lnTo>
                    <a:pt x="392" y="1387"/>
                  </a:lnTo>
                  <a:lnTo>
                    <a:pt x="399" y="1387"/>
                  </a:lnTo>
                  <a:lnTo>
                    <a:pt x="407" y="1389"/>
                  </a:lnTo>
                  <a:lnTo>
                    <a:pt x="413" y="1389"/>
                  </a:lnTo>
                  <a:lnTo>
                    <a:pt x="420" y="1389"/>
                  </a:lnTo>
                  <a:lnTo>
                    <a:pt x="428" y="1389"/>
                  </a:lnTo>
                  <a:lnTo>
                    <a:pt x="435" y="1391"/>
                  </a:lnTo>
                  <a:lnTo>
                    <a:pt x="443" y="1391"/>
                  </a:lnTo>
                  <a:lnTo>
                    <a:pt x="451" y="1391"/>
                  </a:lnTo>
                  <a:lnTo>
                    <a:pt x="456" y="1391"/>
                  </a:lnTo>
                  <a:lnTo>
                    <a:pt x="466" y="1393"/>
                  </a:lnTo>
                  <a:lnTo>
                    <a:pt x="471" y="1391"/>
                  </a:lnTo>
                  <a:lnTo>
                    <a:pt x="479" y="1391"/>
                  </a:lnTo>
                  <a:lnTo>
                    <a:pt x="487" y="1391"/>
                  </a:lnTo>
                  <a:lnTo>
                    <a:pt x="494" y="1391"/>
                  </a:lnTo>
                  <a:lnTo>
                    <a:pt x="502" y="1391"/>
                  </a:lnTo>
                  <a:lnTo>
                    <a:pt x="508" y="1391"/>
                  </a:lnTo>
                  <a:lnTo>
                    <a:pt x="515" y="1391"/>
                  </a:lnTo>
                  <a:lnTo>
                    <a:pt x="525" y="1391"/>
                  </a:lnTo>
                  <a:lnTo>
                    <a:pt x="530" y="1391"/>
                  </a:lnTo>
                  <a:lnTo>
                    <a:pt x="538" y="1389"/>
                  </a:lnTo>
                  <a:lnTo>
                    <a:pt x="544" y="1389"/>
                  </a:lnTo>
                  <a:lnTo>
                    <a:pt x="551" y="1387"/>
                  </a:lnTo>
                  <a:lnTo>
                    <a:pt x="557" y="1387"/>
                  </a:lnTo>
                  <a:lnTo>
                    <a:pt x="565" y="1385"/>
                  </a:lnTo>
                  <a:lnTo>
                    <a:pt x="570" y="1385"/>
                  </a:lnTo>
                  <a:lnTo>
                    <a:pt x="578" y="1383"/>
                  </a:lnTo>
                  <a:lnTo>
                    <a:pt x="584" y="1382"/>
                  </a:lnTo>
                  <a:lnTo>
                    <a:pt x="591" y="1380"/>
                  </a:lnTo>
                  <a:lnTo>
                    <a:pt x="597" y="1378"/>
                  </a:lnTo>
                  <a:lnTo>
                    <a:pt x="603" y="1378"/>
                  </a:lnTo>
                  <a:lnTo>
                    <a:pt x="610" y="1376"/>
                  </a:lnTo>
                  <a:lnTo>
                    <a:pt x="616" y="1374"/>
                  </a:lnTo>
                  <a:lnTo>
                    <a:pt x="622" y="1372"/>
                  </a:lnTo>
                  <a:lnTo>
                    <a:pt x="629" y="1370"/>
                  </a:lnTo>
                  <a:lnTo>
                    <a:pt x="635" y="1368"/>
                  </a:lnTo>
                  <a:lnTo>
                    <a:pt x="641" y="1366"/>
                  </a:lnTo>
                  <a:lnTo>
                    <a:pt x="646" y="1364"/>
                  </a:lnTo>
                  <a:lnTo>
                    <a:pt x="654" y="1363"/>
                  </a:lnTo>
                  <a:lnTo>
                    <a:pt x="660" y="1359"/>
                  </a:lnTo>
                  <a:lnTo>
                    <a:pt x="665" y="1357"/>
                  </a:lnTo>
                  <a:lnTo>
                    <a:pt x="671" y="1355"/>
                  </a:lnTo>
                  <a:lnTo>
                    <a:pt x="677" y="1353"/>
                  </a:lnTo>
                  <a:lnTo>
                    <a:pt x="686" y="1347"/>
                  </a:lnTo>
                  <a:lnTo>
                    <a:pt x="698" y="1344"/>
                  </a:lnTo>
                  <a:lnTo>
                    <a:pt x="709" y="1338"/>
                  </a:lnTo>
                  <a:lnTo>
                    <a:pt x="721" y="1334"/>
                  </a:lnTo>
                  <a:lnTo>
                    <a:pt x="728" y="1326"/>
                  </a:lnTo>
                  <a:lnTo>
                    <a:pt x="738" y="1321"/>
                  </a:lnTo>
                  <a:lnTo>
                    <a:pt x="747" y="1315"/>
                  </a:lnTo>
                  <a:lnTo>
                    <a:pt x="757" y="1307"/>
                  </a:lnTo>
                  <a:lnTo>
                    <a:pt x="766" y="1302"/>
                  </a:lnTo>
                  <a:lnTo>
                    <a:pt x="774" y="1294"/>
                  </a:lnTo>
                  <a:lnTo>
                    <a:pt x="783" y="1288"/>
                  </a:lnTo>
                  <a:lnTo>
                    <a:pt x="791" y="1283"/>
                  </a:lnTo>
                  <a:lnTo>
                    <a:pt x="798" y="1275"/>
                  </a:lnTo>
                  <a:lnTo>
                    <a:pt x="806" y="1268"/>
                  </a:lnTo>
                  <a:lnTo>
                    <a:pt x="812" y="1260"/>
                  </a:lnTo>
                  <a:lnTo>
                    <a:pt x="819" y="1254"/>
                  </a:lnTo>
                  <a:lnTo>
                    <a:pt x="825" y="1247"/>
                  </a:lnTo>
                  <a:lnTo>
                    <a:pt x="833" y="1239"/>
                  </a:lnTo>
                  <a:lnTo>
                    <a:pt x="838" y="1231"/>
                  </a:lnTo>
                  <a:lnTo>
                    <a:pt x="844" y="1226"/>
                  </a:lnTo>
                  <a:lnTo>
                    <a:pt x="850" y="1216"/>
                  </a:lnTo>
                  <a:lnTo>
                    <a:pt x="854" y="1209"/>
                  </a:lnTo>
                  <a:lnTo>
                    <a:pt x="857" y="1201"/>
                  </a:lnTo>
                  <a:lnTo>
                    <a:pt x="863" y="1193"/>
                  </a:lnTo>
                  <a:lnTo>
                    <a:pt x="867" y="1184"/>
                  </a:lnTo>
                  <a:lnTo>
                    <a:pt x="873" y="1176"/>
                  </a:lnTo>
                  <a:lnTo>
                    <a:pt x="876" y="1167"/>
                  </a:lnTo>
                  <a:lnTo>
                    <a:pt x="882" y="1159"/>
                  </a:lnTo>
                  <a:lnTo>
                    <a:pt x="884" y="1150"/>
                  </a:lnTo>
                  <a:lnTo>
                    <a:pt x="888" y="1142"/>
                  </a:lnTo>
                  <a:lnTo>
                    <a:pt x="892" y="1133"/>
                  </a:lnTo>
                  <a:lnTo>
                    <a:pt x="895" y="1127"/>
                  </a:lnTo>
                  <a:lnTo>
                    <a:pt x="899" y="1117"/>
                  </a:lnTo>
                  <a:lnTo>
                    <a:pt x="903" y="1110"/>
                  </a:lnTo>
                  <a:lnTo>
                    <a:pt x="905" y="1102"/>
                  </a:lnTo>
                  <a:lnTo>
                    <a:pt x="909" y="1097"/>
                  </a:lnTo>
                  <a:lnTo>
                    <a:pt x="909" y="1089"/>
                  </a:lnTo>
                  <a:lnTo>
                    <a:pt x="913" y="1081"/>
                  </a:lnTo>
                  <a:lnTo>
                    <a:pt x="914" y="1076"/>
                  </a:lnTo>
                  <a:lnTo>
                    <a:pt x="916" y="1070"/>
                  </a:lnTo>
                  <a:lnTo>
                    <a:pt x="918" y="1064"/>
                  </a:lnTo>
                  <a:lnTo>
                    <a:pt x="920" y="1057"/>
                  </a:lnTo>
                  <a:lnTo>
                    <a:pt x="920" y="1051"/>
                  </a:lnTo>
                  <a:lnTo>
                    <a:pt x="924" y="1049"/>
                  </a:lnTo>
                  <a:lnTo>
                    <a:pt x="926" y="1040"/>
                  </a:lnTo>
                  <a:lnTo>
                    <a:pt x="928" y="1034"/>
                  </a:lnTo>
                  <a:lnTo>
                    <a:pt x="928" y="1030"/>
                  </a:lnTo>
                  <a:lnTo>
                    <a:pt x="930" y="1030"/>
                  </a:lnTo>
                  <a:lnTo>
                    <a:pt x="928" y="1028"/>
                  </a:lnTo>
                  <a:lnTo>
                    <a:pt x="928" y="1024"/>
                  </a:lnTo>
                  <a:lnTo>
                    <a:pt x="924" y="1019"/>
                  </a:lnTo>
                  <a:lnTo>
                    <a:pt x="922" y="1015"/>
                  </a:lnTo>
                  <a:lnTo>
                    <a:pt x="918" y="1005"/>
                  </a:lnTo>
                  <a:lnTo>
                    <a:pt x="914" y="996"/>
                  </a:lnTo>
                  <a:lnTo>
                    <a:pt x="911" y="988"/>
                  </a:lnTo>
                  <a:lnTo>
                    <a:pt x="909" y="983"/>
                  </a:lnTo>
                  <a:lnTo>
                    <a:pt x="905" y="977"/>
                  </a:lnTo>
                  <a:lnTo>
                    <a:pt x="903" y="971"/>
                  </a:lnTo>
                  <a:lnTo>
                    <a:pt x="899" y="964"/>
                  </a:lnTo>
                  <a:lnTo>
                    <a:pt x="895" y="956"/>
                  </a:lnTo>
                  <a:lnTo>
                    <a:pt x="894" y="946"/>
                  </a:lnTo>
                  <a:lnTo>
                    <a:pt x="890" y="941"/>
                  </a:lnTo>
                  <a:lnTo>
                    <a:pt x="886" y="931"/>
                  </a:lnTo>
                  <a:lnTo>
                    <a:pt x="882" y="924"/>
                  </a:lnTo>
                  <a:lnTo>
                    <a:pt x="878" y="914"/>
                  </a:lnTo>
                  <a:lnTo>
                    <a:pt x="875" y="905"/>
                  </a:lnTo>
                  <a:lnTo>
                    <a:pt x="869" y="895"/>
                  </a:lnTo>
                  <a:lnTo>
                    <a:pt x="865" y="886"/>
                  </a:lnTo>
                  <a:lnTo>
                    <a:pt x="861" y="876"/>
                  </a:lnTo>
                  <a:lnTo>
                    <a:pt x="857" y="867"/>
                  </a:lnTo>
                  <a:lnTo>
                    <a:pt x="852" y="857"/>
                  </a:lnTo>
                  <a:lnTo>
                    <a:pt x="848" y="846"/>
                  </a:lnTo>
                  <a:lnTo>
                    <a:pt x="844" y="834"/>
                  </a:lnTo>
                  <a:lnTo>
                    <a:pt x="840" y="825"/>
                  </a:lnTo>
                  <a:lnTo>
                    <a:pt x="833" y="812"/>
                  </a:lnTo>
                  <a:lnTo>
                    <a:pt x="829" y="800"/>
                  </a:lnTo>
                  <a:lnTo>
                    <a:pt x="823" y="789"/>
                  </a:lnTo>
                  <a:lnTo>
                    <a:pt x="819" y="777"/>
                  </a:lnTo>
                  <a:lnTo>
                    <a:pt x="812" y="766"/>
                  </a:lnTo>
                  <a:lnTo>
                    <a:pt x="808" y="755"/>
                  </a:lnTo>
                  <a:lnTo>
                    <a:pt x="802" y="743"/>
                  </a:lnTo>
                  <a:lnTo>
                    <a:pt x="798" y="730"/>
                  </a:lnTo>
                  <a:lnTo>
                    <a:pt x="791" y="718"/>
                  </a:lnTo>
                  <a:lnTo>
                    <a:pt x="787" y="705"/>
                  </a:lnTo>
                  <a:lnTo>
                    <a:pt x="781" y="694"/>
                  </a:lnTo>
                  <a:lnTo>
                    <a:pt x="776" y="680"/>
                  </a:lnTo>
                  <a:lnTo>
                    <a:pt x="770" y="667"/>
                  </a:lnTo>
                  <a:lnTo>
                    <a:pt x="764" y="656"/>
                  </a:lnTo>
                  <a:lnTo>
                    <a:pt x="759" y="642"/>
                  </a:lnTo>
                  <a:lnTo>
                    <a:pt x="755" y="631"/>
                  </a:lnTo>
                  <a:lnTo>
                    <a:pt x="747" y="616"/>
                  </a:lnTo>
                  <a:lnTo>
                    <a:pt x="741" y="604"/>
                  </a:lnTo>
                  <a:lnTo>
                    <a:pt x="736" y="591"/>
                  </a:lnTo>
                  <a:lnTo>
                    <a:pt x="730" y="578"/>
                  </a:lnTo>
                  <a:lnTo>
                    <a:pt x="724" y="564"/>
                  </a:lnTo>
                  <a:lnTo>
                    <a:pt x="719" y="553"/>
                  </a:lnTo>
                  <a:lnTo>
                    <a:pt x="713" y="540"/>
                  </a:lnTo>
                  <a:lnTo>
                    <a:pt x="707" y="528"/>
                  </a:lnTo>
                  <a:lnTo>
                    <a:pt x="702" y="515"/>
                  </a:lnTo>
                  <a:lnTo>
                    <a:pt x="696" y="502"/>
                  </a:lnTo>
                  <a:lnTo>
                    <a:pt x="690" y="490"/>
                  </a:lnTo>
                  <a:lnTo>
                    <a:pt x="684" y="477"/>
                  </a:lnTo>
                  <a:lnTo>
                    <a:pt x="679" y="466"/>
                  </a:lnTo>
                  <a:lnTo>
                    <a:pt x="673" y="454"/>
                  </a:lnTo>
                  <a:lnTo>
                    <a:pt x="667" y="443"/>
                  </a:lnTo>
                  <a:lnTo>
                    <a:pt x="663" y="430"/>
                  </a:lnTo>
                  <a:lnTo>
                    <a:pt x="658" y="418"/>
                  </a:lnTo>
                  <a:lnTo>
                    <a:pt x="652" y="407"/>
                  </a:lnTo>
                  <a:lnTo>
                    <a:pt x="646" y="395"/>
                  </a:lnTo>
                  <a:lnTo>
                    <a:pt x="643" y="384"/>
                  </a:lnTo>
                  <a:lnTo>
                    <a:pt x="635" y="373"/>
                  </a:lnTo>
                  <a:lnTo>
                    <a:pt x="631" y="361"/>
                  </a:lnTo>
                  <a:lnTo>
                    <a:pt x="625" y="350"/>
                  </a:lnTo>
                  <a:lnTo>
                    <a:pt x="622" y="340"/>
                  </a:lnTo>
                  <a:lnTo>
                    <a:pt x="616" y="329"/>
                  </a:lnTo>
                  <a:lnTo>
                    <a:pt x="612" y="317"/>
                  </a:lnTo>
                  <a:lnTo>
                    <a:pt x="606" y="306"/>
                  </a:lnTo>
                  <a:lnTo>
                    <a:pt x="603" y="297"/>
                  </a:lnTo>
                  <a:lnTo>
                    <a:pt x="597" y="285"/>
                  </a:lnTo>
                  <a:lnTo>
                    <a:pt x="593" y="276"/>
                  </a:lnTo>
                  <a:lnTo>
                    <a:pt x="589" y="266"/>
                  </a:lnTo>
                  <a:lnTo>
                    <a:pt x="586" y="257"/>
                  </a:lnTo>
                  <a:lnTo>
                    <a:pt x="580" y="245"/>
                  </a:lnTo>
                  <a:lnTo>
                    <a:pt x="576" y="238"/>
                  </a:lnTo>
                  <a:lnTo>
                    <a:pt x="572" y="228"/>
                  </a:lnTo>
                  <a:lnTo>
                    <a:pt x="568" y="219"/>
                  </a:lnTo>
                  <a:lnTo>
                    <a:pt x="565" y="209"/>
                  </a:lnTo>
                  <a:lnTo>
                    <a:pt x="561" y="200"/>
                  </a:lnTo>
                  <a:lnTo>
                    <a:pt x="557" y="190"/>
                  </a:lnTo>
                  <a:lnTo>
                    <a:pt x="555" y="183"/>
                  </a:lnTo>
                  <a:lnTo>
                    <a:pt x="549" y="173"/>
                  </a:lnTo>
                  <a:lnTo>
                    <a:pt x="548" y="165"/>
                  </a:lnTo>
                  <a:lnTo>
                    <a:pt x="544" y="158"/>
                  </a:lnTo>
                  <a:lnTo>
                    <a:pt x="540" y="150"/>
                  </a:lnTo>
                  <a:lnTo>
                    <a:pt x="538" y="141"/>
                  </a:lnTo>
                  <a:lnTo>
                    <a:pt x="534" y="135"/>
                  </a:lnTo>
                  <a:lnTo>
                    <a:pt x="530" y="127"/>
                  </a:lnTo>
                  <a:lnTo>
                    <a:pt x="528" y="120"/>
                  </a:lnTo>
                  <a:lnTo>
                    <a:pt x="527" y="112"/>
                  </a:lnTo>
                  <a:lnTo>
                    <a:pt x="523" y="105"/>
                  </a:lnTo>
                  <a:lnTo>
                    <a:pt x="519" y="99"/>
                  </a:lnTo>
                  <a:lnTo>
                    <a:pt x="517" y="93"/>
                  </a:lnTo>
                  <a:lnTo>
                    <a:pt x="513" y="86"/>
                  </a:lnTo>
                  <a:lnTo>
                    <a:pt x="511" y="80"/>
                  </a:lnTo>
                  <a:lnTo>
                    <a:pt x="509" y="74"/>
                  </a:lnTo>
                  <a:lnTo>
                    <a:pt x="508" y="69"/>
                  </a:lnTo>
                  <a:lnTo>
                    <a:pt x="504" y="57"/>
                  </a:lnTo>
                  <a:lnTo>
                    <a:pt x="498" y="48"/>
                  </a:lnTo>
                  <a:lnTo>
                    <a:pt x="496" y="38"/>
                  </a:lnTo>
                  <a:lnTo>
                    <a:pt x="494" y="32"/>
                  </a:lnTo>
                  <a:lnTo>
                    <a:pt x="490" y="23"/>
                  </a:lnTo>
                  <a:lnTo>
                    <a:pt x="487" y="17"/>
                  </a:lnTo>
                  <a:lnTo>
                    <a:pt x="485" y="12"/>
                  </a:lnTo>
                  <a:lnTo>
                    <a:pt x="485" y="8"/>
                  </a:lnTo>
                  <a:lnTo>
                    <a:pt x="483" y="2"/>
                  </a:lnTo>
                  <a:lnTo>
                    <a:pt x="483" y="0"/>
                  </a:lnTo>
                  <a:lnTo>
                    <a:pt x="413" y="84"/>
                  </a:lnTo>
                  <a:lnTo>
                    <a:pt x="413" y="84"/>
                  </a:lnTo>
                  <a:lnTo>
                    <a:pt x="414" y="89"/>
                  </a:lnTo>
                  <a:lnTo>
                    <a:pt x="416" y="93"/>
                  </a:lnTo>
                  <a:lnTo>
                    <a:pt x="418" y="97"/>
                  </a:lnTo>
                  <a:lnTo>
                    <a:pt x="422" y="103"/>
                  </a:lnTo>
                  <a:lnTo>
                    <a:pt x="424" y="108"/>
                  </a:lnTo>
                  <a:lnTo>
                    <a:pt x="428" y="114"/>
                  </a:lnTo>
                  <a:lnTo>
                    <a:pt x="432" y="122"/>
                  </a:lnTo>
                  <a:lnTo>
                    <a:pt x="435" y="129"/>
                  </a:lnTo>
                  <a:lnTo>
                    <a:pt x="441" y="139"/>
                  </a:lnTo>
                  <a:lnTo>
                    <a:pt x="445" y="148"/>
                  </a:lnTo>
                  <a:lnTo>
                    <a:pt x="451" y="158"/>
                  </a:lnTo>
                  <a:lnTo>
                    <a:pt x="452" y="164"/>
                  </a:lnTo>
                  <a:lnTo>
                    <a:pt x="456" y="169"/>
                  </a:lnTo>
                  <a:lnTo>
                    <a:pt x="458" y="177"/>
                  </a:lnTo>
                  <a:lnTo>
                    <a:pt x="462" y="183"/>
                  </a:lnTo>
                  <a:lnTo>
                    <a:pt x="464" y="188"/>
                  </a:lnTo>
                  <a:lnTo>
                    <a:pt x="468" y="194"/>
                  </a:lnTo>
                  <a:lnTo>
                    <a:pt x="471" y="200"/>
                  </a:lnTo>
                  <a:lnTo>
                    <a:pt x="473" y="207"/>
                  </a:lnTo>
                  <a:lnTo>
                    <a:pt x="477" y="213"/>
                  </a:lnTo>
                  <a:lnTo>
                    <a:pt x="481" y="221"/>
                  </a:lnTo>
                  <a:lnTo>
                    <a:pt x="483" y="228"/>
                  </a:lnTo>
                  <a:lnTo>
                    <a:pt x="487" y="234"/>
                  </a:lnTo>
                  <a:lnTo>
                    <a:pt x="490" y="241"/>
                  </a:lnTo>
                  <a:lnTo>
                    <a:pt x="494" y="249"/>
                  </a:lnTo>
                  <a:lnTo>
                    <a:pt x="498" y="257"/>
                  </a:lnTo>
                  <a:lnTo>
                    <a:pt x="502" y="266"/>
                  </a:lnTo>
                  <a:lnTo>
                    <a:pt x="506" y="274"/>
                  </a:lnTo>
                  <a:lnTo>
                    <a:pt x="509" y="281"/>
                  </a:lnTo>
                  <a:lnTo>
                    <a:pt x="513" y="291"/>
                  </a:lnTo>
                  <a:lnTo>
                    <a:pt x="519" y="300"/>
                  </a:lnTo>
                  <a:lnTo>
                    <a:pt x="521" y="310"/>
                  </a:lnTo>
                  <a:lnTo>
                    <a:pt x="527" y="317"/>
                  </a:lnTo>
                  <a:lnTo>
                    <a:pt x="530" y="327"/>
                  </a:lnTo>
                  <a:lnTo>
                    <a:pt x="534" y="336"/>
                  </a:lnTo>
                  <a:lnTo>
                    <a:pt x="538" y="346"/>
                  </a:lnTo>
                  <a:lnTo>
                    <a:pt x="542" y="355"/>
                  </a:lnTo>
                  <a:lnTo>
                    <a:pt x="548" y="365"/>
                  </a:lnTo>
                  <a:lnTo>
                    <a:pt x="551" y="374"/>
                  </a:lnTo>
                  <a:lnTo>
                    <a:pt x="555" y="384"/>
                  </a:lnTo>
                  <a:lnTo>
                    <a:pt x="561" y="395"/>
                  </a:lnTo>
                  <a:lnTo>
                    <a:pt x="565" y="405"/>
                  </a:lnTo>
                  <a:lnTo>
                    <a:pt x="570" y="416"/>
                  </a:lnTo>
                  <a:lnTo>
                    <a:pt x="574" y="426"/>
                  </a:lnTo>
                  <a:lnTo>
                    <a:pt x="580" y="437"/>
                  </a:lnTo>
                  <a:lnTo>
                    <a:pt x="584" y="449"/>
                  </a:lnTo>
                  <a:lnTo>
                    <a:pt x="589" y="460"/>
                  </a:lnTo>
                  <a:lnTo>
                    <a:pt x="591" y="471"/>
                  </a:lnTo>
                  <a:lnTo>
                    <a:pt x="597" y="483"/>
                  </a:lnTo>
                  <a:lnTo>
                    <a:pt x="601" y="492"/>
                  </a:lnTo>
                  <a:lnTo>
                    <a:pt x="606" y="506"/>
                  </a:lnTo>
                  <a:lnTo>
                    <a:pt x="610" y="517"/>
                  </a:lnTo>
                  <a:lnTo>
                    <a:pt x="616" y="528"/>
                  </a:lnTo>
                  <a:lnTo>
                    <a:pt x="620" y="540"/>
                  </a:lnTo>
                  <a:lnTo>
                    <a:pt x="625" y="551"/>
                  </a:lnTo>
                  <a:lnTo>
                    <a:pt x="629" y="563"/>
                  </a:lnTo>
                  <a:lnTo>
                    <a:pt x="635" y="574"/>
                  </a:lnTo>
                  <a:lnTo>
                    <a:pt x="639" y="585"/>
                  </a:lnTo>
                  <a:lnTo>
                    <a:pt x="644" y="599"/>
                  </a:lnTo>
                  <a:lnTo>
                    <a:pt x="650" y="610"/>
                  </a:lnTo>
                  <a:lnTo>
                    <a:pt x="654" y="623"/>
                  </a:lnTo>
                  <a:lnTo>
                    <a:pt x="660" y="635"/>
                  </a:lnTo>
                  <a:lnTo>
                    <a:pt x="665" y="648"/>
                  </a:lnTo>
                  <a:lnTo>
                    <a:pt x="669" y="660"/>
                  </a:lnTo>
                  <a:lnTo>
                    <a:pt x="673" y="671"/>
                  </a:lnTo>
                  <a:lnTo>
                    <a:pt x="677" y="682"/>
                  </a:lnTo>
                  <a:lnTo>
                    <a:pt x="682" y="696"/>
                  </a:lnTo>
                  <a:lnTo>
                    <a:pt x="686" y="707"/>
                  </a:lnTo>
                  <a:lnTo>
                    <a:pt x="692" y="718"/>
                  </a:lnTo>
                  <a:lnTo>
                    <a:pt x="696" y="730"/>
                  </a:lnTo>
                  <a:lnTo>
                    <a:pt x="702" y="743"/>
                  </a:lnTo>
                  <a:lnTo>
                    <a:pt x="705" y="755"/>
                  </a:lnTo>
                  <a:lnTo>
                    <a:pt x="709" y="766"/>
                  </a:lnTo>
                  <a:lnTo>
                    <a:pt x="715" y="777"/>
                  </a:lnTo>
                  <a:lnTo>
                    <a:pt x="719" y="789"/>
                  </a:lnTo>
                  <a:lnTo>
                    <a:pt x="724" y="800"/>
                  </a:lnTo>
                  <a:lnTo>
                    <a:pt x="728" y="812"/>
                  </a:lnTo>
                  <a:lnTo>
                    <a:pt x="732" y="821"/>
                  </a:lnTo>
                  <a:lnTo>
                    <a:pt x="738" y="832"/>
                  </a:lnTo>
                  <a:lnTo>
                    <a:pt x="740" y="842"/>
                  </a:lnTo>
                  <a:lnTo>
                    <a:pt x="745" y="853"/>
                  </a:lnTo>
                  <a:lnTo>
                    <a:pt x="747" y="863"/>
                  </a:lnTo>
                  <a:lnTo>
                    <a:pt x="751" y="872"/>
                  </a:lnTo>
                  <a:lnTo>
                    <a:pt x="755" y="882"/>
                  </a:lnTo>
                  <a:lnTo>
                    <a:pt x="759" y="891"/>
                  </a:lnTo>
                  <a:lnTo>
                    <a:pt x="762" y="901"/>
                  </a:lnTo>
                  <a:lnTo>
                    <a:pt x="766" y="910"/>
                  </a:lnTo>
                  <a:lnTo>
                    <a:pt x="770" y="920"/>
                  </a:lnTo>
                  <a:lnTo>
                    <a:pt x="772" y="927"/>
                  </a:lnTo>
                  <a:lnTo>
                    <a:pt x="776" y="935"/>
                  </a:lnTo>
                  <a:lnTo>
                    <a:pt x="779" y="945"/>
                  </a:lnTo>
                  <a:lnTo>
                    <a:pt x="781" y="952"/>
                  </a:lnTo>
                  <a:lnTo>
                    <a:pt x="783" y="960"/>
                  </a:lnTo>
                  <a:lnTo>
                    <a:pt x="787" y="965"/>
                  </a:lnTo>
                  <a:lnTo>
                    <a:pt x="791" y="973"/>
                  </a:lnTo>
                  <a:lnTo>
                    <a:pt x="791" y="979"/>
                  </a:lnTo>
                  <a:lnTo>
                    <a:pt x="795" y="984"/>
                  </a:lnTo>
                  <a:lnTo>
                    <a:pt x="795" y="990"/>
                  </a:lnTo>
                  <a:lnTo>
                    <a:pt x="798" y="996"/>
                  </a:lnTo>
                  <a:lnTo>
                    <a:pt x="802" y="1005"/>
                  </a:lnTo>
                  <a:lnTo>
                    <a:pt x="806" y="1015"/>
                  </a:lnTo>
                  <a:lnTo>
                    <a:pt x="808" y="1021"/>
                  </a:lnTo>
                  <a:lnTo>
                    <a:pt x="810" y="1026"/>
                  </a:lnTo>
                  <a:lnTo>
                    <a:pt x="812" y="1028"/>
                  </a:lnTo>
                  <a:lnTo>
                    <a:pt x="812" y="1030"/>
                  </a:lnTo>
                  <a:lnTo>
                    <a:pt x="812" y="1030"/>
                  </a:lnTo>
                  <a:lnTo>
                    <a:pt x="812" y="1034"/>
                  </a:lnTo>
                  <a:lnTo>
                    <a:pt x="810" y="1038"/>
                  </a:lnTo>
                  <a:lnTo>
                    <a:pt x="810" y="1045"/>
                  </a:lnTo>
                  <a:lnTo>
                    <a:pt x="808" y="1055"/>
                  </a:lnTo>
                  <a:lnTo>
                    <a:pt x="806" y="1064"/>
                  </a:lnTo>
                  <a:lnTo>
                    <a:pt x="804" y="1068"/>
                  </a:lnTo>
                  <a:lnTo>
                    <a:pt x="804" y="1076"/>
                  </a:lnTo>
                  <a:lnTo>
                    <a:pt x="802" y="1081"/>
                  </a:lnTo>
                  <a:lnTo>
                    <a:pt x="802" y="1087"/>
                  </a:lnTo>
                  <a:lnTo>
                    <a:pt x="800" y="1095"/>
                  </a:lnTo>
                  <a:lnTo>
                    <a:pt x="798" y="1100"/>
                  </a:lnTo>
                  <a:lnTo>
                    <a:pt x="797" y="1106"/>
                  </a:lnTo>
                  <a:lnTo>
                    <a:pt x="795" y="1112"/>
                  </a:lnTo>
                  <a:lnTo>
                    <a:pt x="793" y="1119"/>
                  </a:lnTo>
                  <a:lnTo>
                    <a:pt x="791" y="1127"/>
                  </a:lnTo>
                  <a:lnTo>
                    <a:pt x="789" y="1133"/>
                  </a:lnTo>
                  <a:lnTo>
                    <a:pt x="789" y="1140"/>
                  </a:lnTo>
                  <a:lnTo>
                    <a:pt x="785" y="1148"/>
                  </a:lnTo>
                  <a:lnTo>
                    <a:pt x="783" y="1154"/>
                  </a:lnTo>
                  <a:lnTo>
                    <a:pt x="779" y="1159"/>
                  </a:lnTo>
                  <a:lnTo>
                    <a:pt x="778" y="1167"/>
                  </a:lnTo>
                  <a:lnTo>
                    <a:pt x="774" y="1173"/>
                  </a:lnTo>
                  <a:lnTo>
                    <a:pt x="772" y="1180"/>
                  </a:lnTo>
                  <a:lnTo>
                    <a:pt x="768" y="1186"/>
                  </a:lnTo>
                  <a:lnTo>
                    <a:pt x="766" y="1193"/>
                  </a:lnTo>
                  <a:lnTo>
                    <a:pt x="757" y="1203"/>
                  </a:lnTo>
                  <a:lnTo>
                    <a:pt x="747" y="1212"/>
                  </a:lnTo>
                  <a:lnTo>
                    <a:pt x="741" y="1216"/>
                  </a:lnTo>
                  <a:lnTo>
                    <a:pt x="736" y="1222"/>
                  </a:lnTo>
                  <a:lnTo>
                    <a:pt x="730" y="1228"/>
                  </a:lnTo>
                  <a:lnTo>
                    <a:pt x="724" y="1233"/>
                  </a:lnTo>
                  <a:lnTo>
                    <a:pt x="717" y="1235"/>
                  </a:lnTo>
                  <a:lnTo>
                    <a:pt x="709" y="1241"/>
                  </a:lnTo>
                  <a:lnTo>
                    <a:pt x="703" y="1245"/>
                  </a:lnTo>
                  <a:lnTo>
                    <a:pt x="696" y="1249"/>
                  </a:lnTo>
                  <a:lnTo>
                    <a:pt x="686" y="1252"/>
                  </a:lnTo>
                  <a:lnTo>
                    <a:pt x="679" y="1256"/>
                  </a:lnTo>
                  <a:lnTo>
                    <a:pt x="671" y="1260"/>
                  </a:lnTo>
                  <a:lnTo>
                    <a:pt x="663" y="1264"/>
                  </a:lnTo>
                  <a:lnTo>
                    <a:pt x="654" y="1266"/>
                  </a:lnTo>
                  <a:lnTo>
                    <a:pt x="644" y="1269"/>
                  </a:lnTo>
                  <a:lnTo>
                    <a:pt x="635" y="1273"/>
                  </a:lnTo>
                  <a:lnTo>
                    <a:pt x="627" y="1275"/>
                  </a:lnTo>
                  <a:lnTo>
                    <a:pt x="616" y="1277"/>
                  </a:lnTo>
                  <a:lnTo>
                    <a:pt x="608" y="1281"/>
                  </a:lnTo>
                  <a:lnTo>
                    <a:pt x="597" y="1283"/>
                  </a:lnTo>
                  <a:lnTo>
                    <a:pt x="587" y="1287"/>
                  </a:lnTo>
                  <a:lnTo>
                    <a:pt x="576" y="1287"/>
                  </a:lnTo>
                  <a:lnTo>
                    <a:pt x="567" y="1288"/>
                  </a:lnTo>
                  <a:lnTo>
                    <a:pt x="555" y="1292"/>
                  </a:lnTo>
                  <a:lnTo>
                    <a:pt x="546" y="1294"/>
                  </a:lnTo>
                  <a:lnTo>
                    <a:pt x="534" y="1294"/>
                  </a:lnTo>
                  <a:lnTo>
                    <a:pt x="523" y="1296"/>
                  </a:lnTo>
                  <a:lnTo>
                    <a:pt x="513" y="1298"/>
                  </a:lnTo>
                  <a:lnTo>
                    <a:pt x="502" y="1300"/>
                  </a:lnTo>
                  <a:lnTo>
                    <a:pt x="496" y="1300"/>
                  </a:lnTo>
                  <a:lnTo>
                    <a:pt x="489" y="1300"/>
                  </a:lnTo>
                  <a:lnTo>
                    <a:pt x="483" y="1300"/>
                  </a:lnTo>
                  <a:lnTo>
                    <a:pt x="477" y="1300"/>
                  </a:lnTo>
                  <a:lnTo>
                    <a:pt x="466" y="1300"/>
                  </a:lnTo>
                  <a:lnTo>
                    <a:pt x="456" y="1300"/>
                  </a:lnTo>
                  <a:lnTo>
                    <a:pt x="451" y="1298"/>
                  </a:lnTo>
                  <a:lnTo>
                    <a:pt x="443" y="1298"/>
                  </a:lnTo>
                  <a:lnTo>
                    <a:pt x="437" y="1298"/>
                  </a:lnTo>
                  <a:lnTo>
                    <a:pt x="432" y="1298"/>
                  </a:lnTo>
                  <a:lnTo>
                    <a:pt x="420" y="1298"/>
                  </a:lnTo>
                  <a:lnTo>
                    <a:pt x="411" y="1298"/>
                  </a:lnTo>
                  <a:lnTo>
                    <a:pt x="403" y="1296"/>
                  </a:lnTo>
                  <a:lnTo>
                    <a:pt x="397" y="1296"/>
                  </a:lnTo>
                  <a:lnTo>
                    <a:pt x="392" y="1294"/>
                  </a:lnTo>
                  <a:lnTo>
                    <a:pt x="388" y="1294"/>
                  </a:lnTo>
                  <a:lnTo>
                    <a:pt x="376" y="1292"/>
                  </a:lnTo>
                  <a:lnTo>
                    <a:pt x="367" y="1292"/>
                  </a:lnTo>
                  <a:lnTo>
                    <a:pt x="355" y="1288"/>
                  </a:lnTo>
                  <a:lnTo>
                    <a:pt x="346" y="1288"/>
                  </a:lnTo>
                  <a:lnTo>
                    <a:pt x="336" y="1287"/>
                  </a:lnTo>
                  <a:lnTo>
                    <a:pt x="327" y="1285"/>
                  </a:lnTo>
                  <a:lnTo>
                    <a:pt x="317" y="1283"/>
                  </a:lnTo>
                  <a:lnTo>
                    <a:pt x="308" y="1281"/>
                  </a:lnTo>
                  <a:lnTo>
                    <a:pt x="298" y="1277"/>
                  </a:lnTo>
                  <a:lnTo>
                    <a:pt x="291" y="1277"/>
                  </a:lnTo>
                  <a:lnTo>
                    <a:pt x="283" y="1273"/>
                  </a:lnTo>
                  <a:lnTo>
                    <a:pt x="276" y="1273"/>
                  </a:lnTo>
                  <a:lnTo>
                    <a:pt x="270" y="1271"/>
                  </a:lnTo>
                  <a:lnTo>
                    <a:pt x="264" y="1269"/>
                  </a:lnTo>
                  <a:lnTo>
                    <a:pt x="259" y="1268"/>
                  </a:lnTo>
                  <a:lnTo>
                    <a:pt x="253" y="1266"/>
                  </a:lnTo>
                  <a:lnTo>
                    <a:pt x="249" y="1264"/>
                  </a:lnTo>
                  <a:lnTo>
                    <a:pt x="245" y="1264"/>
                  </a:lnTo>
                  <a:lnTo>
                    <a:pt x="241" y="1264"/>
                  </a:lnTo>
                  <a:lnTo>
                    <a:pt x="241" y="1264"/>
                  </a:lnTo>
                  <a:lnTo>
                    <a:pt x="239" y="1262"/>
                  </a:lnTo>
                  <a:lnTo>
                    <a:pt x="238" y="1258"/>
                  </a:lnTo>
                  <a:lnTo>
                    <a:pt x="236" y="1254"/>
                  </a:lnTo>
                  <a:lnTo>
                    <a:pt x="234" y="1250"/>
                  </a:lnTo>
                  <a:lnTo>
                    <a:pt x="232" y="1243"/>
                  </a:lnTo>
                  <a:lnTo>
                    <a:pt x="230" y="1237"/>
                  </a:lnTo>
                  <a:lnTo>
                    <a:pt x="228" y="1231"/>
                  </a:lnTo>
                  <a:lnTo>
                    <a:pt x="224" y="1226"/>
                  </a:lnTo>
                  <a:lnTo>
                    <a:pt x="222" y="1220"/>
                  </a:lnTo>
                  <a:lnTo>
                    <a:pt x="222" y="1214"/>
                  </a:lnTo>
                  <a:lnTo>
                    <a:pt x="220" y="1209"/>
                  </a:lnTo>
                  <a:lnTo>
                    <a:pt x="219" y="1201"/>
                  </a:lnTo>
                  <a:lnTo>
                    <a:pt x="217" y="1192"/>
                  </a:lnTo>
                  <a:lnTo>
                    <a:pt x="215" y="1184"/>
                  </a:lnTo>
                  <a:lnTo>
                    <a:pt x="213" y="1174"/>
                  </a:lnTo>
                  <a:lnTo>
                    <a:pt x="211" y="1165"/>
                  </a:lnTo>
                  <a:lnTo>
                    <a:pt x="209" y="1154"/>
                  </a:lnTo>
                  <a:lnTo>
                    <a:pt x="207" y="1144"/>
                  </a:lnTo>
                  <a:lnTo>
                    <a:pt x="205" y="1138"/>
                  </a:lnTo>
                  <a:lnTo>
                    <a:pt x="203" y="1131"/>
                  </a:lnTo>
                  <a:lnTo>
                    <a:pt x="203" y="1125"/>
                  </a:lnTo>
                  <a:lnTo>
                    <a:pt x="203" y="1119"/>
                  </a:lnTo>
                  <a:lnTo>
                    <a:pt x="201" y="1112"/>
                  </a:lnTo>
                  <a:lnTo>
                    <a:pt x="200" y="1106"/>
                  </a:lnTo>
                  <a:lnTo>
                    <a:pt x="200" y="1098"/>
                  </a:lnTo>
                  <a:lnTo>
                    <a:pt x="200" y="1091"/>
                  </a:lnTo>
                  <a:lnTo>
                    <a:pt x="198" y="1083"/>
                  </a:lnTo>
                  <a:lnTo>
                    <a:pt x="196" y="1076"/>
                  </a:lnTo>
                  <a:lnTo>
                    <a:pt x="194" y="1066"/>
                  </a:lnTo>
                  <a:lnTo>
                    <a:pt x="194" y="1059"/>
                  </a:lnTo>
                  <a:lnTo>
                    <a:pt x="192" y="1049"/>
                  </a:lnTo>
                  <a:lnTo>
                    <a:pt x="192" y="1041"/>
                  </a:lnTo>
                  <a:lnTo>
                    <a:pt x="190" y="1032"/>
                  </a:lnTo>
                  <a:lnTo>
                    <a:pt x="190" y="1024"/>
                  </a:lnTo>
                  <a:lnTo>
                    <a:pt x="188" y="1015"/>
                  </a:lnTo>
                  <a:lnTo>
                    <a:pt x="186" y="1005"/>
                  </a:lnTo>
                  <a:lnTo>
                    <a:pt x="186" y="996"/>
                  </a:lnTo>
                  <a:lnTo>
                    <a:pt x="184" y="986"/>
                  </a:lnTo>
                  <a:lnTo>
                    <a:pt x="182" y="975"/>
                  </a:lnTo>
                  <a:lnTo>
                    <a:pt x="182" y="965"/>
                  </a:lnTo>
                  <a:lnTo>
                    <a:pt x="181" y="956"/>
                  </a:lnTo>
                  <a:lnTo>
                    <a:pt x="181" y="946"/>
                  </a:lnTo>
                  <a:lnTo>
                    <a:pt x="179" y="935"/>
                  </a:lnTo>
                  <a:lnTo>
                    <a:pt x="177" y="924"/>
                  </a:lnTo>
                  <a:lnTo>
                    <a:pt x="177" y="914"/>
                  </a:lnTo>
                  <a:lnTo>
                    <a:pt x="175" y="903"/>
                  </a:lnTo>
                  <a:lnTo>
                    <a:pt x="173" y="891"/>
                  </a:lnTo>
                  <a:lnTo>
                    <a:pt x="173" y="882"/>
                  </a:lnTo>
                  <a:lnTo>
                    <a:pt x="171" y="870"/>
                  </a:lnTo>
                  <a:lnTo>
                    <a:pt x="171" y="861"/>
                  </a:lnTo>
                  <a:lnTo>
                    <a:pt x="169" y="850"/>
                  </a:lnTo>
                  <a:lnTo>
                    <a:pt x="167" y="838"/>
                  </a:lnTo>
                  <a:lnTo>
                    <a:pt x="167" y="827"/>
                  </a:lnTo>
                  <a:lnTo>
                    <a:pt x="165" y="815"/>
                  </a:lnTo>
                  <a:lnTo>
                    <a:pt x="163" y="804"/>
                  </a:lnTo>
                  <a:lnTo>
                    <a:pt x="163" y="794"/>
                  </a:lnTo>
                  <a:lnTo>
                    <a:pt x="162" y="781"/>
                  </a:lnTo>
                  <a:lnTo>
                    <a:pt x="162" y="772"/>
                  </a:lnTo>
                  <a:lnTo>
                    <a:pt x="160" y="758"/>
                  </a:lnTo>
                  <a:lnTo>
                    <a:pt x="158" y="747"/>
                  </a:lnTo>
                  <a:lnTo>
                    <a:pt x="156" y="736"/>
                  </a:lnTo>
                  <a:lnTo>
                    <a:pt x="156" y="726"/>
                  </a:lnTo>
                  <a:lnTo>
                    <a:pt x="154" y="713"/>
                  </a:lnTo>
                  <a:lnTo>
                    <a:pt x="154" y="701"/>
                  </a:lnTo>
                  <a:lnTo>
                    <a:pt x="150" y="690"/>
                  </a:lnTo>
                  <a:lnTo>
                    <a:pt x="150" y="680"/>
                  </a:lnTo>
                  <a:lnTo>
                    <a:pt x="148" y="667"/>
                  </a:lnTo>
                  <a:lnTo>
                    <a:pt x="148" y="656"/>
                  </a:lnTo>
                  <a:lnTo>
                    <a:pt x="146" y="644"/>
                  </a:lnTo>
                  <a:lnTo>
                    <a:pt x="146" y="635"/>
                  </a:lnTo>
                  <a:lnTo>
                    <a:pt x="144" y="623"/>
                  </a:lnTo>
                  <a:lnTo>
                    <a:pt x="144" y="612"/>
                  </a:lnTo>
                  <a:lnTo>
                    <a:pt x="141" y="601"/>
                  </a:lnTo>
                  <a:lnTo>
                    <a:pt x="141" y="591"/>
                  </a:lnTo>
                  <a:lnTo>
                    <a:pt x="139" y="580"/>
                  </a:lnTo>
                  <a:lnTo>
                    <a:pt x="139" y="570"/>
                  </a:lnTo>
                  <a:lnTo>
                    <a:pt x="137" y="559"/>
                  </a:lnTo>
                  <a:lnTo>
                    <a:pt x="137" y="547"/>
                  </a:lnTo>
                  <a:lnTo>
                    <a:pt x="135" y="536"/>
                  </a:lnTo>
                  <a:lnTo>
                    <a:pt x="135" y="526"/>
                  </a:lnTo>
                  <a:lnTo>
                    <a:pt x="131" y="515"/>
                  </a:lnTo>
                  <a:lnTo>
                    <a:pt x="131" y="506"/>
                  </a:lnTo>
                  <a:lnTo>
                    <a:pt x="129" y="496"/>
                  </a:lnTo>
                  <a:lnTo>
                    <a:pt x="129" y="487"/>
                  </a:lnTo>
                  <a:lnTo>
                    <a:pt x="127" y="475"/>
                  </a:lnTo>
                  <a:lnTo>
                    <a:pt x="127" y="466"/>
                  </a:lnTo>
                  <a:lnTo>
                    <a:pt x="125" y="456"/>
                  </a:lnTo>
                  <a:lnTo>
                    <a:pt x="125" y="447"/>
                  </a:lnTo>
                  <a:lnTo>
                    <a:pt x="124" y="439"/>
                  </a:lnTo>
                  <a:lnTo>
                    <a:pt x="124" y="430"/>
                  </a:lnTo>
                  <a:lnTo>
                    <a:pt x="122" y="420"/>
                  </a:lnTo>
                  <a:lnTo>
                    <a:pt x="120" y="412"/>
                  </a:lnTo>
                  <a:lnTo>
                    <a:pt x="120" y="403"/>
                  </a:lnTo>
                  <a:lnTo>
                    <a:pt x="120" y="395"/>
                  </a:lnTo>
                  <a:lnTo>
                    <a:pt x="118" y="386"/>
                  </a:lnTo>
                  <a:lnTo>
                    <a:pt x="116" y="378"/>
                  </a:lnTo>
                  <a:lnTo>
                    <a:pt x="116" y="371"/>
                  </a:lnTo>
                  <a:lnTo>
                    <a:pt x="116" y="365"/>
                  </a:lnTo>
                  <a:lnTo>
                    <a:pt x="114" y="355"/>
                  </a:lnTo>
                  <a:lnTo>
                    <a:pt x="114" y="348"/>
                  </a:lnTo>
                  <a:lnTo>
                    <a:pt x="112" y="342"/>
                  </a:lnTo>
                  <a:lnTo>
                    <a:pt x="112" y="335"/>
                  </a:lnTo>
                  <a:lnTo>
                    <a:pt x="112" y="329"/>
                  </a:lnTo>
                  <a:lnTo>
                    <a:pt x="110" y="323"/>
                  </a:lnTo>
                  <a:lnTo>
                    <a:pt x="108" y="316"/>
                  </a:lnTo>
                  <a:lnTo>
                    <a:pt x="108" y="310"/>
                  </a:lnTo>
                  <a:lnTo>
                    <a:pt x="106" y="304"/>
                  </a:lnTo>
                  <a:lnTo>
                    <a:pt x="106" y="297"/>
                  </a:lnTo>
                  <a:lnTo>
                    <a:pt x="104" y="291"/>
                  </a:lnTo>
                  <a:lnTo>
                    <a:pt x="104" y="285"/>
                  </a:lnTo>
                  <a:lnTo>
                    <a:pt x="104" y="279"/>
                  </a:lnTo>
                  <a:lnTo>
                    <a:pt x="103" y="274"/>
                  </a:lnTo>
                  <a:lnTo>
                    <a:pt x="103" y="270"/>
                  </a:lnTo>
                  <a:lnTo>
                    <a:pt x="103" y="264"/>
                  </a:lnTo>
                  <a:lnTo>
                    <a:pt x="99" y="255"/>
                  </a:lnTo>
                  <a:lnTo>
                    <a:pt x="99" y="245"/>
                  </a:lnTo>
                  <a:lnTo>
                    <a:pt x="97" y="238"/>
                  </a:lnTo>
                  <a:lnTo>
                    <a:pt x="97" y="230"/>
                  </a:lnTo>
                  <a:lnTo>
                    <a:pt x="95" y="222"/>
                  </a:lnTo>
                  <a:lnTo>
                    <a:pt x="95" y="215"/>
                  </a:lnTo>
                  <a:lnTo>
                    <a:pt x="93" y="209"/>
                  </a:lnTo>
                  <a:lnTo>
                    <a:pt x="93" y="203"/>
                  </a:lnTo>
                  <a:lnTo>
                    <a:pt x="91" y="192"/>
                  </a:lnTo>
                  <a:lnTo>
                    <a:pt x="89" y="186"/>
                  </a:lnTo>
                  <a:lnTo>
                    <a:pt x="87" y="179"/>
                  </a:lnTo>
                  <a:lnTo>
                    <a:pt x="87" y="175"/>
                  </a:lnTo>
                  <a:lnTo>
                    <a:pt x="87" y="171"/>
                  </a:lnTo>
                  <a:lnTo>
                    <a:pt x="0" y="126"/>
                  </a:lnTo>
                  <a:lnTo>
                    <a:pt x="0" y="1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6" name="Freeform 34"/>
            <p:cNvSpPr>
              <a:spLocks/>
            </p:cNvSpPr>
            <p:nvPr/>
          </p:nvSpPr>
          <p:spPr bwMode="auto">
            <a:xfrm>
              <a:off x="2508" y="2152"/>
              <a:ext cx="216" cy="101"/>
            </a:xfrm>
            <a:custGeom>
              <a:avLst/>
              <a:gdLst/>
              <a:ahLst/>
              <a:cxnLst>
                <a:cxn ang="0">
                  <a:pos x="1" y="125"/>
                </a:cxn>
                <a:cxn ang="0">
                  <a:pos x="11" y="125"/>
                </a:cxn>
                <a:cxn ang="0">
                  <a:pos x="24" y="127"/>
                </a:cxn>
                <a:cxn ang="0">
                  <a:pos x="36" y="129"/>
                </a:cxn>
                <a:cxn ang="0">
                  <a:pos x="49" y="129"/>
                </a:cxn>
                <a:cxn ang="0">
                  <a:pos x="64" y="131"/>
                </a:cxn>
                <a:cxn ang="0">
                  <a:pos x="79" y="131"/>
                </a:cxn>
                <a:cxn ang="0">
                  <a:pos x="97" y="131"/>
                </a:cxn>
                <a:cxn ang="0">
                  <a:pos x="114" y="131"/>
                </a:cxn>
                <a:cxn ang="0">
                  <a:pos x="133" y="129"/>
                </a:cxn>
                <a:cxn ang="0">
                  <a:pos x="150" y="127"/>
                </a:cxn>
                <a:cxn ang="0">
                  <a:pos x="169" y="125"/>
                </a:cxn>
                <a:cxn ang="0">
                  <a:pos x="188" y="121"/>
                </a:cxn>
                <a:cxn ang="0">
                  <a:pos x="207" y="118"/>
                </a:cxn>
                <a:cxn ang="0">
                  <a:pos x="224" y="112"/>
                </a:cxn>
                <a:cxn ang="0">
                  <a:pos x="241" y="104"/>
                </a:cxn>
                <a:cxn ang="0">
                  <a:pos x="258" y="97"/>
                </a:cxn>
                <a:cxn ang="0">
                  <a:pos x="275" y="89"/>
                </a:cxn>
                <a:cxn ang="0">
                  <a:pos x="289" y="80"/>
                </a:cxn>
                <a:cxn ang="0">
                  <a:pos x="304" y="70"/>
                </a:cxn>
                <a:cxn ang="0">
                  <a:pos x="317" y="61"/>
                </a:cxn>
                <a:cxn ang="0">
                  <a:pos x="330" y="51"/>
                </a:cxn>
                <a:cxn ang="0">
                  <a:pos x="346" y="38"/>
                </a:cxn>
                <a:cxn ang="0">
                  <a:pos x="365" y="21"/>
                </a:cxn>
                <a:cxn ang="0">
                  <a:pos x="378" y="7"/>
                </a:cxn>
                <a:cxn ang="0">
                  <a:pos x="384" y="0"/>
                </a:cxn>
                <a:cxn ang="0">
                  <a:pos x="431" y="78"/>
                </a:cxn>
                <a:cxn ang="0">
                  <a:pos x="425" y="82"/>
                </a:cxn>
                <a:cxn ang="0">
                  <a:pos x="414" y="91"/>
                </a:cxn>
                <a:cxn ang="0">
                  <a:pos x="395" y="104"/>
                </a:cxn>
                <a:cxn ang="0">
                  <a:pos x="382" y="112"/>
                </a:cxn>
                <a:cxn ang="0">
                  <a:pos x="370" y="121"/>
                </a:cxn>
                <a:cxn ang="0">
                  <a:pos x="355" y="129"/>
                </a:cxn>
                <a:cxn ang="0">
                  <a:pos x="340" y="139"/>
                </a:cxn>
                <a:cxn ang="0">
                  <a:pos x="325" y="146"/>
                </a:cxn>
                <a:cxn ang="0">
                  <a:pos x="308" y="156"/>
                </a:cxn>
                <a:cxn ang="0">
                  <a:pos x="289" y="163"/>
                </a:cxn>
                <a:cxn ang="0">
                  <a:pos x="271" y="171"/>
                </a:cxn>
                <a:cxn ang="0">
                  <a:pos x="251" y="177"/>
                </a:cxn>
                <a:cxn ang="0">
                  <a:pos x="232" y="184"/>
                </a:cxn>
                <a:cxn ang="0">
                  <a:pos x="211" y="190"/>
                </a:cxn>
                <a:cxn ang="0">
                  <a:pos x="190" y="194"/>
                </a:cxn>
                <a:cxn ang="0">
                  <a:pos x="169" y="196"/>
                </a:cxn>
                <a:cxn ang="0">
                  <a:pos x="150" y="197"/>
                </a:cxn>
                <a:cxn ang="0">
                  <a:pos x="129" y="199"/>
                </a:cxn>
                <a:cxn ang="0">
                  <a:pos x="110" y="201"/>
                </a:cxn>
                <a:cxn ang="0">
                  <a:pos x="93" y="201"/>
                </a:cxn>
                <a:cxn ang="0">
                  <a:pos x="76" y="201"/>
                </a:cxn>
                <a:cxn ang="0">
                  <a:pos x="59" y="199"/>
                </a:cxn>
                <a:cxn ang="0">
                  <a:pos x="43" y="197"/>
                </a:cxn>
                <a:cxn ang="0">
                  <a:pos x="30" y="197"/>
                </a:cxn>
                <a:cxn ang="0">
                  <a:pos x="20" y="197"/>
                </a:cxn>
                <a:cxn ang="0">
                  <a:pos x="5" y="196"/>
                </a:cxn>
                <a:cxn ang="0">
                  <a:pos x="0" y="196"/>
                </a:cxn>
                <a:cxn ang="0">
                  <a:pos x="0" y="125"/>
                </a:cxn>
              </a:cxnLst>
              <a:rect l="0" t="0" r="r" b="b"/>
              <a:pathLst>
                <a:path w="431" h="201">
                  <a:moveTo>
                    <a:pt x="0" y="125"/>
                  </a:moveTo>
                  <a:lnTo>
                    <a:pt x="1" y="125"/>
                  </a:lnTo>
                  <a:lnTo>
                    <a:pt x="5" y="125"/>
                  </a:lnTo>
                  <a:lnTo>
                    <a:pt x="11" y="125"/>
                  </a:lnTo>
                  <a:lnTo>
                    <a:pt x="20" y="127"/>
                  </a:lnTo>
                  <a:lnTo>
                    <a:pt x="24" y="127"/>
                  </a:lnTo>
                  <a:lnTo>
                    <a:pt x="30" y="129"/>
                  </a:lnTo>
                  <a:lnTo>
                    <a:pt x="36" y="129"/>
                  </a:lnTo>
                  <a:lnTo>
                    <a:pt x="43" y="129"/>
                  </a:lnTo>
                  <a:lnTo>
                    <a:pt x="49" y="129"/>
                  </a:lnTo>
                  <a:lnTo>
                    <a:pt x="57" y="131"/>
                  </a:lnTo>
                  <a:lnTo>
                    <a:pt x="64" y="131"/>
                  </a:lnTo>
                  <a:lnTo>
                    <a:pt x="72" y="131"/>
                  </a:lnTo>
                  <a:lnTo>
                    <a:pt x="79" y="131"/>
                  </a:lnTo>
                  <a:lnTo>
                    <a:pt x="87" y="131"/>
                  </a:lnTo>
                  <a:lnTo>
                    <a:pt x="97" y="131"/>
                  </a:lnTo>
                  <a:lnTo>
                    <a:pt x="106" y="131"/>
                  </a:lnTo>
                  <a:lnTo>
                    <a:pt x="114" y="131"/>
                  </a:lnTo>
                  <a:lnTo>
                    <a:pt x="123" y="131"/>
                  </a:lnTo>
                  <a:lnTo>
                    <a:pt x="133" y="129"/>
                  </a:lnTo>
                  <a:lnTo>
                    <a:pt x="142" y="129"/>
                  </a:lnTo>
                  <a:lnTo>
                    <a:pt x="150" y="127"/>
                  </a:lnTo>
                  <a:lnTo>
                    <a:pt x="159" y="125"/>
                  </a:lnTo>
                  <a:lnTo>
                    <a:pt x="169" y="125"/>
                  </a:lnTo>
                  <a:lnTo>
                    <a:pt x="178" y="123"/>
                  </a:lnTo>
                  <a:lnTo>
                    <a:pt x="188" y="121"/>
                  </a:lnTo>
                  <a:lnTo>
                    <a:pt x="197" y="120"/>
                  </a:lnTo>
                  <a:lnTo>
                    <a:pt x="207" y="118"/>
                  </a:lnTo>
                  <a:lnTo>
                    <a:pt x="216" y="116"/>
                  </a:lnTo>
                  <a:lnTo>
                    <a:pt x="224" y="112"/>
                  </a:lnTo>
                  <a:lnTo>
                    <a:pt x="233" y="108"/>
                  </a:lnTo>
                  <a:lnTo>
                    <a:pt x="241" y="104"/>
                  </a:lnTo>
                  <a:lnTo>
                    <a:pt x="251" y="101"/>
                  </a:lnTo>
                  <a:lnTo>
                    <a:pt x="258" y="97"/>
                  </a:lnTo>
                  <a:lnTo>
                    <a:pt x="266" y="93"/>
                  </a:lnTo>
                  <a:lnTo>
                    <a:pt x="275" y="89"/>
                  </a:lnTo>
                  <a:lnTo>
                    <a:pt x="283" y="83"/>
                  </a:lnTo>
                  <a:lnTo>
                    <a:pt x="289" y="80"/>
                  </a:lnTo>
                  <a:lnTo>
                    <a:pt x="296" y="74"/>
                  </a:lnTo>
                  <a:lnTo>
                    <a:pt x="304" y="70"/>
                  </a:lnTo>
                  <a:lnTo>
                    <a:pt x="311" y="64"/>
                  </a:lnTo>
                  <a:lnTo>
                    <a:pt x="317" y="61"/>
                  </a:lnTo>
                  <a:lnTo>
                    <a:pt x="325" y="55"/>
                  </a:lnTo>
                  <a:lnTo>
                    <a:pt x="330" y="51"/>
                  </a:lnTo>
                  <a:lnTo>
                    <a:pt x="336" y="47"/>
                  </a:lnTo>
                  <a:lnTo>
                    <a:pt x="346" y="38"/>
                  </a:lnTo>
                  <a:lnTo>
                    <a:pt x="357" y="28"/>
                  </a:lnTo>
                  <a:lnTo>
                    <a:pt x="365" y="21"/>
                  </a:lnTo>
                  <a:lnTo>
                    <a:pt x="372" y="15"/>
                  </a:lnTo>
                  <a:lnTo>
                    <a:pt x="378" y="7"/>
                  </a:lnTo>
                  <a:lnTo>
                    <a:pt x="382" y="4"/>
                  </a:lnTo>
                  <a:lnTo>
                    <a:pt x="384" y="0"/>
                  </a:lnTo>
                  <a:lnTo>
                    <a:pt x="386" y="0"/>
                  </a:lnTo>
                  <a:lnTo>
                    <a:pt x="431" y="78"/>
                  </a:lnTo>
                  <a:lnTo>
                    <a:pt x="429" y="78"/>
                  </a:lnTo>
                  <a:lnTo>
                    <a:pt x="425" y="82"/>
                  </a:lnTo>
                  <a:lnTo>
                    <a:pt x="420" y="83"/>
                  </a:lnTo>
                  <a:lnTo>
                    <a:pt x="414" y="91"/>
                  </a:lnTo>
                  <a:lnTo>
                    <a:pt x="405" y="95"/>
                  </a:lnTo>
                  <a:lnTo>
                    <a:pt x="395" y="104"/>
                  </a:lnTo>
                  <a:lnTo>
                    <a:pt x="389" y="106"/>
                  </a:lnTo>
                  <a:lnTo>
                    <a:pt x="382" y="112"/>
                  </a:lnTo>
                  <a:lnTo>
                    <a:pt x="376" y="116"/>
                  </a:lnTo>
                  <a:lnTo>
                    <a:pt x="370" y="121"/>
                  </a:lnTo>
                  <a:lnTo>
                    <a:pt x="363" y="123"/>
                  </a:lnTo>
                  <a:lnTo>
                    <a:pt x="355" y="129"/>
                  </a:lnTo>
                  <a:lnTo>
                    <a:pt x="348" y="133"/>
                  </a:lnTo>
                  <a:lnTo>
                    <a:pt x="340" y="139"/>
                  </a:lnTo>
                  <a:lnTo>
                    <a:pt x="332" y="142"/>
                  </a:lnTo>
                  <a:lnTo>
                    <a:pt x="325" y="146"/>
                  </a:lnTo>
                  <a:lnTo>
                    <a:pt x="315" y="150"/>
                  </a:lnTo>
                  <a:lnTo>
                    <a:pt x="308" y="156"/>
                  </a:lnTo>
                  <a:lnTo>
                    <a:pt x="298" y="158"/>
                  </a:lnTo>
                  <a:lnTo>
                    <a:pt x="289" y="163"/>
                  </a:lnTo>
                  <a:lnTo>
                    <a:pt x="279" y="167"/>
                  </a:lnTo>
                  <a:lnTo>
                    <a:pt x="271" y="171"/>
                  </a:lnTo>
                  <a:lnTo>
                    <a:pt x="260" y="175"/>
                  </a:lnTo>
                  <a:lnTo>
                    <a:pt x="251" y="177"/>
                  </a:lnTo>
                  <a:lnTo>
                    <a:pt x="241" y="180"/>
                  </a:lnTo>
                  <a:lnTo>
                    <a:pt x="232" y="184"/>
                  </a:lnTo>
                  <a:lnTo>
                    <a:pt x="220" y="186"/>
                  </a:lnTo>
                  <a:lnTo>
                    <a:pt x="211" y="190"/>
                  </a:lnTo>
                  <a:lnTo>
                    <a:pt x="199" y="192"/>
                  </a:lnTo>
                  <a:lnTo>
                    <a:pt x="190" y="194"/>
                  </a:lnTo>
                  <a:lnTo>
                    <a:pt x="180" y="194"/>
                  </a:lnTo>
                  <a:lnTo>
                    <a:pt x="169" y="196"/>
                  </a:lnTo>
                  <a:lnTo>
                    <a:pt x="159" y="196"/>
                  </a:lnTo>
                  <a:lnTo>
                    <a:pt x="150" y="197"/>
                  </a:lnTo>
                  <a:lnTo>
                    <a:pt x="138" y="197"/>
                  </a:lnTo>
                  <a:lnTo>
                    <a:pt x="129" y="199"/>
                  </a:lnTo>
                  <a:lnTo>
                    <a:pt x="119" y="199"/>
                  </a:lnTo>
                  <a:lnTo>
                    <a:pt x="110" y="201"/>
                  </a:lnTo>
                  <a:lnTo>
                    <a:pt x="102" y="201"/>
                  </a:lnTo>
                  <a:lnTo>
                    <a:pt x="93" y="201"/>
                  </a:lnTo>
                  <a:lnTo>
                    <a:pt x="83" y="201"/>
                  </a:lnTo>
                  <a:lnTo>
                    <a:pt x="76" y="201"/>
                  </a:lnTo>
                  <a:lnTo>
                    <a:pt x="66" y="199"/>
                  </a:lnTo>
                  <a:lnTo>
                    <a:pt x="59" y="199"/>
                  </a:lnTo>
                  <a:lnTo>
                    <a:pt x="51" y="197"/>
                  </a:lnTo>
                  <a:lnTo>
                    <a:pt x="43" y="197"/>
                  </a:lnTo>
                  <a:lnTo>
                    <a:pt x="36" y="197"/>
                  </a:lnTo>
                  <a:lnTo>
                    <a:pt x="30" y="197"/>
                  </a:lnTo>
                  <a:lnTo>
                    <a:pt x="24" y="197"/>
                  </a:lnTo>
                  <a:lnTo>
                    <a:pt x="20" y="197"/>
                  </a:lnTo>
                  <a:lnTo>
                    <a:pt x="11" y="196"/>
                  </a:lnTo>
                  <a:lnTo>
                    <a:pt x="5" y="196"/>
                  </a:lnTo>
                  <a:lnTo>
                    <a:pt x="1" y="196"/>
                  </a:lnTo>
                  <a:lnTo>
                    <a:pt x="0" y="196"/>
                  </a:lnTo>
                  <a:lnTo>
                    <a:pt x="0" y="125"/>
                  </a:lnTo>
                  <a:lnTo>
                    <a:pt x="0" y="1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7" name="Freeform 35"/>
            <p:cNvSpPr>
              <a:spLocks/>
            </p:cNvSpPr>
            <p:nvPr/>
          </p:nvSpPr>
          <p:spPr bwMode="auto">
            <a:xfrm>
              <a:off x="2547" y="2241"/>
              <a:ext cx="82" cy="360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1" y="46"/>
                </a:cxn>
                <a:cxn ang="0">
                  <a:pos x="5" y="82"/>
                </a:cxn>
                <a:cxn ang="0">
                  <a:pos x="7" y="107"/>
                </a:cxn>
                <a:cxn ang="0">
                  <a:pos x="9" y="135"/>
                </a:cxn>
                <a:cxn ang="0">
                  <a:pos x="13" y="164"/>
                </a:cxn>
                <a:cxn ang="0">
                  <a:pos x="15" y="194"/>
                </a:cxn>
                <a:cxn ang="0">
                  <a:pos x="17" y="227"/>
                </a:cxn>
                <a:cxn ang="0">
                  <a:pos x="20" y="259"/>
                </a:cxn>
                <a:cxn ang="0">
                  <a:pos x="22" y="289"/>
                </a:cxn>
                <a:cxn ang="0">
                  <a:pos x="26" y="324"/>
                </a:cxn>
                <a:cxn ang="0">
                  <a:pos x="28" y="354"/>
                </a:cxn>
                <a:cxn ang="0">
                  <a:pos x="32" y="386"/>
                </a:cxn>
                <a:cxn ang="0">
                  <a:pos x="34" y="413"/>
                </a:cxn>
                <a:cxn ang="0">
                  <a:pos x="36" y="441"/>
                </a:cxn>
                <a:cxn ang="0">
                  <a:pos x="39" y="470"/>
                </a:cxn>
                <a:cxn ang="0">
                  <a:pos x="41" y="495"/>
                </a:cxn>
                <a:cxn ang="0">
                  <a:pos x="43" y="517"/>
                </a:cxn>
                <a:cxn ang="0">
                  <a:pos x="49" y="546"/>
                </a:cxn>
                <a:cxn ang="0">
                  <a:pos x="55" y="588"/>
                </a:cxn>
                <a:cxn ang="0">
                  <a:pos x="60" y="624"/>
                </a:cxn>
                <a:cxn ang="0">
                  <a:pos x="70" y="654"/>
                </a:cxn>
                <a:cxn ang="0">
                  <a:pos x="79" y="679"/>
                </a:cxn>
                <a:cxn ang="0">
                  <a:pos x="93" y="702"/>
                </a:cxn>
                <a:cxn ang="0">
                  <a:pos x="117" y="721"/>
                </a:cxn>
                <a:cxn ang="0">
                  <a:pos x="140" y="717"/>
                </a:cxn>
                <a:cxn ang="0">
                  <a:pos x="157" y="696"/>
                </a:cxn>
                <a:cxn ang="0">
                  <a:pos x="163" y="660"/>
                </a:cxn>
                <a:cxn ang="0">
                  <a:pos x="157" y="635"/>
                </a:cxn>
                <a:cxn ang="0">
                  <a:pos x="154" y="605"/>
                </a:cxn>
                <a:cxn ang="0">
                  <a:pos x="144" y="571"/>
                </a:cxn>
                <a:cxn ang="0">
                  <a:pos x="135" y="533"/>
                </a:cxn>
                <a:cxn ang="0">
                  <a:pos x="125" y="495"/>
                </a:cxn>
                <a:cxn ang="0">
                  <a:pos x="119" y="466"/>
                </a:cxn>
                <a:cxn ang="0">
                  <a:pos x="112" y="438"/>
                </a:cxn>
                <a:cxn ang="0">
                  <a:pos x="106" y="411"/>
                </a:cxn>
                <a:cxn ang="0">
                  <a:pos x="102" y="384"/>
                </a:cxn>
                <a:cxn ang="0">
                  <a:pos x="98" y="358"/>
                </a:cxn>
                <a:cxn ang="0">
                  <a:pos x="95" y="329"/>
                </a:cxn>
                <a:cxn ang="0">
                  <a:pos x="91" y="299"/>
                </a:cxn>
                <a:cxn ang="0">
                  <a:pos x="89" y="268"/>
                </a:cxn>
                <a:cxn ang="0">
                  <a:pos x="87" y="240"/>
                </a:cxn>
                <a:cxn ang="0">
                  <a:pos x="85" y="209"/>
                </a:cxn>
                <a:cxn ang="0">
                  <a:pos x="83" y="179"/>
                </a:cxn>
                <a:cxn ang="0">
                  <a:pos x="83" y="151"/>
                </a:cxn>
                <a:cxn ang="0">
                  <a:pos x="83" y="126"/>
                </a:cxn>
                <a:cxn ang="0">
                  <a:pos x="81" y="99"/>
                </a:cxn>
                <a:cxn ang="0">
                  <a:pos x="81" y="59"/>
                </a:cxn>
                <a:cxn ang="0">
                  <a:pos x="83" y="25"/>
                </a:cxn>
                <a:cxn ang="0">
                  <a:pos x="83" y="2"/>
                </a:cxn>
              </a:cxnLst>
              <a:rect l="0" t="0" r="r" b="b"/>
              <a:pathLst>
                <a:path w="163" h="721">
                  <a:moveTo>
                    <a:pt x="0" y="0"/>
                  </a:moveTo>
                  <a:lnTo>
                    <a:pt x="0" y="4"/>
                  </a:lnTo>
                  <a:lnTo>
                    <a:pt x="0" y="10"/>
                  </a:lnTo>
                  <a:lnTo>
                    <a:pt x="0" y="14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1" y="37"/>
                  </a:lnTo>
                  <a:lnTo>
                    <a:pt x="1" y="46"/>
                  </a:lnTo>
                  <a:lnTo>
                    <a:pt x="3" y="56"/>
                  </a:lnTo>
                  <a:lnTo>
                    <a:pt x="3" y="65"/>
                  </a:lnTo>
                  <a:lnTo>
                    <a:pt x="5" y="76"/>
                  </a:lnTo>
                  <a:lnTo>
                    <a:pt x="5" y="82"/>
                  </a:lnTo>
                  <a:lnTo>
                    <a:pt x="5" y="88"/>
                  </a:lnTo>
                  <a:lnTo>
                    <a:pt x="5" y="95"/>
                  </a:lnTo>
                  <a:lnTo>
                    <a:pt x="7" y="101"/>
                  </a:lnTo>
                  <a:lnTo>
                    <a:pt x="7" y="107"/>
                  </a:lnTo>
                  <a:lnTo>
                    <a:pt x="7" y="114"/>
                  </a:lnTo>
                  <a:lnTo>
                    <a:pt x="9" y="122"/>
                  </a:lnTo>
                  <a:lnTo>
                    <a:pt x="9" y="130"/>
                  </a:lnTo>
                  <a:lnTo>
                    <a:pt x="9" y="135"/>
                  </a:lnTo>
                  <a:lnTo>
                    <a:pt x="9" y="141"/>
                  </a:lnTo>
                  <a:lnTo>
                    <a:pt x="11" y="149"/>
                  </a:lnTo>
                  <a:lnTo>
                    <a:pt x="13" y="156"/>
                  </a:lnTo>
                  <a:lnTo>
                    <a:pt x="13" y="164"/>
                  </a:lnTo>
                  <a:lnTo>
                    <a:pt x="13" y="171"/>
                  </a:lnTo>
                  <a:lnTo>
                    <a:pt x="13" y="179"/>
                  </a:lnTo>
                  <a:lnTo>
                    <a:pt x="15" y="189"/>
                  </a:lnTo>
                  <a:lnTo>
                    <a:pt x="15" y="194"/>
                  </a:lnTo>
                  <a:lnTo>
                    <a:pt x="15" y="204"/>
                  </a:lnTo>
                  <a:lnTo>
                    <a:pt x="17" y="211"/>
                  </a:lnTo>
                  <a:lnTo>
                    <a:pt x="17" y="219"/>
                  </a:lnTo>
                  <a:lnTo>
                    <a:pt x="17" y="227"/>
                  </a:lnTo>
                  <a:lnTo>
                    <a:pt x="19" y="234"/>
                  </a:lnTo>
                  <a:lnTo>
                    <a:pt x="19" y="242"/>
                  </a:lnTo>
                  <a:lnTo>
                    <a:pt x="20" y="251"/>
                  </a:lnTo>
                  <a:lnTo>
                    <a:pt x="20" y="259"/>
                  </a:lnTo>
                  <a:lnTo>
                    <a:pt x="20" y="267"/>
                  </a:lnTo>
                  <a:lnTo>
                    <a:pt x="20" y="274"/>
                  </a:lnTo>
                  <a:lnTo>
                    <a:pt x="22" y="284"/>
                  </a:lnTo>
                  <a:lnTo>
                    <a:pt x="22" y="289"/>
                  </a:lnTo>
                  <a:lnTo>
                    <a:pt x="24" y="299"/>
                  </a:lnTo>
                  <a:lnTo>
                    <a:pt x="24" y="306"/>
                  </a:lnTo>
                  <a:lnTo>
                    <a:pt x="26" y="316"/>
                  </a:lnTo>
                  <a:lnTo>
                    <a:pt x="26" y="324"/>
                  </a:lnTo>
                  <a:lnTo>
                    <a:pt x="26" y="331"/>
                  </a:lnTo>
                  <a:lnTo>
                    <a:pt x="28" y="339"/>
                  </a:lnTo>
                  <a:lnTo>
                    <a:pt x="28" y="346"/>
                  </a:lnTo>
                  <a:lnTo>
                    <a:pt x="28" y="354"/>
                  </a:lnTo>
                  <a:lnTo>
                    <a:pt x="30" y="363"/>
                  </a:lnTo>
                  <a:lnTo>
                    <a:pt x="30" y="371"/>
                  </a:lnTo>
                  <a:lnTo>
                    <a:pt x="32" y="379"/>
                  </a:lnTo>
                  <a:lnTo>
                    <a:pt x="32" y="386"/>
                  </a:lnTo>
                  <a:lnTo>
                    <a:pt x="32" y="392"/>
                  </a:lnTo>
                  <a:lnTo>
                    <a:pt x="32" y="400"/>
                  </a:lnTo>
                  <a:lnTo>
                    <a:pt x="34" y="407"/>
                  </a:lnTo>
                  <a:lnTo>
                    <a:pt x="34" y="413"/>
                  </a:lnTo>
                  <a:lnTo>
                    <a:pt x="34" y="420"/>
                  </a:lnTo>
                  <a:lnTo>
                    <a:pt x="36" y="428"/>
                  </a:lnTo>
                  <a:lnTo>
                    <a:pt x="36" y="436"/>
                  </a:lnTo>
                  <a:lnTo>
                    <a:pt x="36" y="441"/>
                  </a:lnTo>
                  <a:lnTo>
                    <a:pt x="38" y="449"/>
                  </a:lnTo>
                  <a:lnTo>
                    <a:pt x="38" y="455"/>
                  </a:lnTo>
                  <a:lnTo>
                    <a:pt x="39" y="462"/>
                  </a:lnTo>
                  <a:lnTo>
                    <a:pt x="39" y="470"/>
                  </a:lnTo>
                  <a:lnTo>
                    <a:pt x="39" y="476"/>
                  </a:lnTo>
                  <a:lnTo>
                    <a:pt x="41" y="481"/>
                  </a:lnTo>
                  <a:lnTo>
                    <a:pt x="41" y="489"/>
                  </a:lnTo>
                  <a:lnTo>
                    <a:pt x="41" y="495"/>
                  </a:lnTo>
                  <a:lnTo>
                    <a:pt x="41" y="500"/>
                  </a:lnTo>
                  <a:lnTo>
                    <a:pt x="43" y="506"/>
                  </a:lnTo>
                  <a:lnTo>
                    <a:pt x="43" y="514"/>
                  </a:lnTo>
                  <a:lnTo>
                    <a:pt x="43" y="517"/>
                  </a:lnTo>
                  <a:lnTo>
                    <a:pt x="45" y="525"/>
                  </a:lnTo>
                  <a:lnTo>
                    <a:pt x="47" y="531"/>
                  </a:lnTo>
                  <a:lnTo>
                    <a:pt x="47" y="536"/>
                  </a:lnTo>
                  <a:lnTo>
                    <a:pt x="49" y="546"/>
                  </a:lnTo>
                  <a:lnTo>
                    <a:pt x="51" y="557"/>
                  </a:lnTo>
                  <a:lnTo>
                    <a:pt x="51" y="569"/>
                  </a:lnTo>
                  <a:lnTo>
                    <a:pt x="53" y="580"/>
                  </a:lnTo>
                  <a:lnTo>
                    <a:pt x="55" y="588"/>
                  </a:lnTo>
                  <a:lnTo>
                    <a:pt x="57" y="597"/>
                  </a:lnTo>
                  <a:lnTo>
                    <a:pt x="58" y="607"/>
                  </a:lnTo>
                  <a:lnTo>
                    <a:pt x="60" y="616"/>
                  </a:lnTo>
                  <a:lnTo>
                    <a:pt x="60" y="624"/>
                  </a:lnTo>
                  <a:lnTo>
                    <a:pt x="64" y="631"/>
                  </a:lnTo>
                  <a:lnTo>
                    <a:pt x="66" y="639"/>
                  </a:lnTo>
                  <a:lnTo>
                    <a:pt x="68" y="648"/>
                  </a:lnTo>
                  <a:lnTo>
                    <a:pt x="70" y="654"/>
                  </a:lnTo>
                  <a:lnTo>
                    <a:pt x="72" y="660"/>
                  </a:lnTo>
                  <a:lnTo>
                    <a:pt x="76" y="667"/>
                  </a:lnTo>
                  <a:lnTo>
                    <a:pt x="77" y="673"/>
                  </a:lnTo>
                  <a:lnTo>
                    <a:pt x="79" y="679"/>
                  </a:lnTo>
                  <a:lnTo>
                    <a:pt x="83" y="685"/>
                  </a:lnTo>
                  <a:lnTo>
                    <a:pt x="87" y="690"/>
                  </a:lnTo>
                  <a:lnTo>
                    <a:pt x="89" y="696"/>
                  </a:lnTo>
                  <a:lnTo>
                    <a:pt x="93" y="702"/>
                  </a:lnTo>
                  <a:lnTo>
                    <a:pt x="100" y="709"/>
                  </a:lnTo>
                  <a:lnTo>
                    <a:pt x="104" y="715"/>
                  </a:lnTo>
                  <a:lnTo>
                    <a:pt x="112" y="719"/>
                  </a:lnTo>
                  <a:lnTo>
                    <a:pt x="117" y="721"/>
                  </a:lnTo>
                  <a:lnTo>
                    <a:pt x="123" y="721"/>
                  </a:lnTo>
                  <a:lnTo>
                    <a:pt x="131" y="721"/>
                  </a:lnTo>
                  <a:lnTo>
                    <a:pt x="136" y="721"/>
                  </a:lnTo>
                  <a:lnTo>
                    <a:pt x="140" y="717"/>
                  </a:lnTo>
                  <a:lnTo>
                    <a:pt x="146" y="715"/>
                  </a:lnTo>
                  <a:lnTo>
                    <a:pt x="150" y="709"/>
                  </a:lnTo>
                  <a:lnTo>
                    <a:pt x="155" y="704"/>
                  </a:lnTo>
                  <a:lnTo>
                    <a:pt x="157" y="696"/>
                  </a:lnTo>
                  <a:lnTo>
                    <a:pt x="161" y="686"/>
                  </a:lnTo>
                  <a:lnTo>
                    <a:pt x="163" y="677"/>
                  </a:lnTo>
                  <a:lnTo>
                    <a:pt x="163" y="667"/>
                  </a:lnTo>
                  <a:lnTo>
                    <a:pt x="163" y="660"/>
                  </a:lnTo>
                  <a:lnTo>
                    <a:pt x="163" y="654"/>
                  </a:lnTo>
                  <a:lnTo>
                    <a:pt x="161" y="648"/>
                  </a:lnTo>
                  <a:lnTo>
                    <a:pt x="161" y="643"/>
                  </a:lnTo>
                  <a:lnTo>
                    <a:pt x="157" y="635"/>
                  </a:lnTo>
                  <a:lnTo>
                    <a:pt x="157" y="628"/>
                  </a:lnTo>
                  <a:lnTo>
                    <a:pt x="155" y="620"/>
                  </a:lnTo>
                  <a:lnTo>
                    <a:pt x="155" y="614"/>
                  </a:lnTo>
                  <a:lnTo>
                    <a:pt x="154" y="605"/>
                  </a:lnTo>
                  <a:lnTo>
                    <a:pt x="152" y="597"/>
                  </a:lnTo>
                  <a:lnTo>
                    <a:pt x="150" y="588"/>
                  </a:lnTo>
                  <a:lnTo>
                    <a:pt x="146" y="580"/>
                  </a:lnTo>
                  <a:lnTo>
                    <a:pt x="144" y="571"/>
                  </a:lnTo>
                  <a:lnTo>
                    <a:pt x="142" y="561"/>
                  </a:lnTo>
                  <a:lnTo>
                    <a:pt x="140" y="552"/>
                  </a:lnTo>
                  <a:lnTo>
                    <a:pt x="138" y="544"/>
                  </a:lnTo>
                  <a:lnTo>
                    <a:pt x="135" y="533"/>
                  </a:lnTo>
                  <a:lnTo>
                    <a:pt x="133" y="521"/>
                  </a:lnTo>
                  <a:lnTo>
                    <a:pt x="129" y="512"/>
                  </a:lnTo>
                  <a:lnTo>
                    <a:pt x="127" y="500"/>
                  </a:lnTo>
                  <a:lnTo>
                    <a:pt x="125" y="495"/>
                  </a:lnTo>
                  <a:lnTo>
                    <a:pt x="123" y="489"/>
                  </a:lnTo>
                  <a:lnTo>
                    <a:pt x="121" y="483"/>
                  </a:lnTo>
                  <a:lnTo>
                    <a:pt x="121" y="477"/>
                  </a:lnTo>
                  <a:lnTo>
                    <a:pt x="119" y="466"/>
                  </a:lnTo>
                  <a:lnTo>
                    <a:pt x="116" y="455"/>
                  </a:lnTo>
                  <a:lnTo>
                    <a:pt x="114" y="449"/>
                  </a:lnTo>
                  <a:lnTo>
                    <a:pt x="114" y="443"/>
                  </a:lnTo>
                  <a:lnTo>
                    <a:pt x="112" y="438"/>
                  </a:lnTo>
                  <a:lnTo>
                    <a:pt x="110" y="430"/>
                  </a:lnTo>
                  <a:lnTo>
                    <a:pt x="108" y="424"/>
                  </a:lnTo>
                  <a:lnTo>
                    <a:pt x="108" y="419"/>
                  </a:lnTo>
                  <a:lnTo>
                    <a:pt x="106" y="411"/>
                  </a:lnTo>
                  <a:lnTo>
                    <a:pt x="106" y="405"/>
                  </a:lnTo>
                  <a:lnTo>
                    <a:pt x="104" y="398"/>
                  </a:lnTo>
                  <a:lnTo>
                    <a:pt x="102" y="392"/>
                  </a:lnTo>
                  <a:lnTo>
                    <a:pt x="102" y="384"/>
                  </a:lnTo>
                  <a:lnTo>
                    <a:pt x="102" y="379"/>
                  </a:lnTo>
                  <a:lnTo>
                    <a:pt x="100" y="371"/>
                  </a:lnTo>
                  <a:lnTo>
                    <a:pt x="100" y="365"/>
                  </a:lnTo>
                  <a:lnTo>
                    <a:pt x="98" y="358"/>
                  </a:lnTo>
                  <a:lnTo>
                    <a:pt x="98" y="352"/>
                  </a:lnTo>
                  <a:lnTo>
                    <a:pt x="97" y="344"/>
                  </a:lnTo>
                  <a:lnTo>
                    <a:pt x="95" y="337"/>
                  </a:lnTo>
                  <a:lnTo>
                    <a:pt x="95" y="329"/>
                  </a:lnTo>
                  <a:lnTo>
                    <a:pt x="95" y="322"/>
                  </a:lnTo>
                  <a:lnTo>
                    <a:pt x="93" y="314"/>
                  </a:lnTo>
                  <a:lnTo>
                    <a:pt x="93" y="306"/>
                  </a:lnTo>
                  <a:lnTo>
                    <a:pt x="91" y="299"/>
                  </a:lnTo>
                  <a:lnTo>
                    <a:pt x="91" y="293"/>
                  </a:lnTo>
                  <a:lnTo>
                    <a:pt x="91" y="284"/>
                  </a:lnTo>
                  <a:lnTo>
                    <a:pt x="89" y="276"/>
                  </a:lnTo>
                  <a:lnTo>
                    <a:pt x="89" y="268"/>
                  </a:lnTo>
                  <a:lnTo>
                    <a:pt x="89" y="263"/>
                  </a:lnTo>
                  <a:lnTo>
                    <a:pt x="87" y="253"/>
                  </a:lnTo>
                  <a:lnTo>
                    <a:pt x="87" y="247"/>
                  </a:lnTo>
                  <a:lnTo>
                    <a:pt x="87" y="240"/>
                  </a:lnTo>
                  <a:lnTo>
                    <a:pt x="87" y="232"/>
                  </a:lnTo>
                  <a:lnTo>
                    <a:pt x="87" y="225"/>
                  </a:lnTo>
                  <a:lnTo>
                    <a:pt x="87" y="217"/>
                  </a:lnTo>
                  <a:lnTo>
                    <a:pt x="85" y="209"/>
                  </a:lnTo>
                  <a:lnTo>
                    <a:pt x="85" y="202"/>
                  </a:lnTo>
                  <a:lnTo>
                    <a:pt x="83" y="194"/>
                  </a:lnTo>
                  <a:lnTo>
                    <a:pt x="83" y="187"/>
                  </a:lnTo>
                  <a:lnTo>
                    <a:pt x="83" y="179"/>
                  </a:lnTo>
                  <a:lnTo>
                    <a:pt x="83" y="173"/>
                  </a:lnTo>
                  <a:lnTo>
                    <a:pt x="83" y="166"/>
                  </a:lnTo>
                  <a:lnTo>
                    <a:pt x="83" y="158"/>
                  </a:lnTo>
                  <a:lnTo>
                    <a:pt x="83" y="151"/>
                  </a:lnTo>
                  <a:lnTo>
                    <a:pt x="83" y="145"/>
                  </a:lnTo>
                  <a:lnTo>
                    <a:pt x="83" y="139"/>
                  </a:lnTo>
                  <a:lnTo>
                    <a:pt x="83" y="132"/>
                  </a:lnTo>
                  <a:lnTo>
                    <a:pt x="83" y="126"/>
                  </a:lnTo>
                  <a:lnTo>
                    <a:pt x="83" y="120"/>
                  </a:lnTo>
                  <a:lnTo>
                    <a:pt x="81" y="113"/>
                  </a:lnTo>
                  <a:lnTo>
                    <a:pt x="81" y="107"/>
                  </a:lnTo>
                  <a:lnTo>
                    <a:pt x="81" y="99"/>
                  </a:lnTo>
                  <a:lnTo>
                    <a:pt x="81" y="94"/>
                  </a:lnTo>
                  <a:lnTo>
                    <a:pt x="81" y="82"/>
                  </a:lnTo>
                  <a:lnTo>
                    <a:pt x="81" y="71"/>
                  </a:lnTo>
                  <a:lnTo>
                    <a:pt x="81" y="59"/>
                  </a:lnTo>
                  <a:lnTo>
                    <a:pt x="81" y="50"/>
                  </a:lnTo>
                  <a:lnTo>
                    <a:pt x="81" y="40"/>
                  </a:lnTo>
                  <a:lnTo>
                    <a:pt x="83" y="35"/>
                  </a:lnTo>
                  <a:lnTo>
                    <a:pt x="83" y="25"/>
                  </a:lnTo>
                  <a:lnTo>
                    <a:pt x="83" y="19"/>
                  </a:lnTo>
                  <a:lnTo>
                    <a:pt x="83" y="14"/>
                  </a:lnTo>
                  <a:lnTo>
                    <a:pt x="83" y="10"/>
                  </a:lnTo>
                  <a:lnTo>
                    <a:pt x="83" y="2"/>
                  </a:lnTo>
                  <a:lnTo>
                    <a:pt x="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8" name="Freeform 36"/>
            <p:cNvSpPr>
              <a:spLocks/>
            </p:cNvSpPr>
            <p:nvPr/>
          </p:nvSpPr>
          <p:spPr bwMode="auto">
            <a:xfrm>
              <a:off x="2645" y="2207"/>
              <a:ext cx="146" cy="416"/>
            </a:xfrm>
            <a:custGeom>
              <a:avLst/>
              <a:gdLst/>
              <a:ahLst/>
              <a:cxnLst>
                <a:cxn ang="0">
                  <a:pos x="2" y="46"/>
                </a:cxn>
                <a:cxn ang="0">
                  <a:pos x="10" y="74"/>
                </a:cxn>
                <a:cxn ang="0">
                  <a:pos x="14" y="97"/>
                </a:cxn>
                <a:cxn ang="0">
                  <a:pos x="19" y="124"/>
                </a:cxn>
                <a:cxn ang="0">
                  <a:pos x="25" y="150"/>
                </a:cxn>
                <a:cxn ang="0">
                  <a:pos x="33" y="182"/>
                </a:cxn>
                <a:cxn ang="0">
                  <a:pos x="38" y="217"/>
                </a:cxn>
                <a:cxn ang="0">
                  <a:pos x="46" y="251"/>
                </a:cxn>
                <a:cxn ang="0">
                  <a:pos x="54" y="287"/>
                </a:cxn>
                <a:cxn ang="0">
                  <a:pos x="63" y="323"/>
                </a:cxn>
                <a:cxn ang="0">
                  <a:pos x="69" y="361"/>
                </a:cxn>
                <a:cxn ang="0">
                  <a:pos x="78" y="397"/>
                </a:cxn>
                <a:cxn ang="0">
                  <a:pos x="86" y="433"/>
                </a:cxn>
                <a:cxn ang="0">
                  <a:pos x="94" y="468"/>
                </a:cxn>
                <a:cxn ang="0">
                  <a:pos x="99" y="500"/>
                </a:cxn>
                <a:cxn ang="0">
                  <a:pos x="109" y="530"/>
                </a:cxn>
                <a:cxn ang="0">
                  <a:pos x="116" y="561"/>
                </a:cxn>
                <a:cxn ang="0">
                  <a:pos x="126" y="589"/>
                </a:cxn>
                <a:cxn ang="0">
                  <a:pos x="132" y="614"/>
                </a:cxn>
                <a:cxn ang="0">
                  <a:pos x="141" y="639"/>
                </a:cxn>
                <a:cxn ang="0">
                  <a:pos x="151" y="661"/>
                </a:cxn>
                <a:cxn ang="0">
                  <a:pos x="160" y="688"/>
                </a:cxn>
                <a:cxn ang="0">
                  <a:pos x="177" y="728"/>
                </a:cxn>
                <a:cxn ang="0">
                  <a:pos x="194" y="760"/>
                </a:cxn>
                <a:cxn ang="0">
                  <a:pos x="210" y="787"/>
                </a:cxn>
                <a:cxn ang="0">
                  <a:pos x="229" y="813"/>
                </a:cxn>
                <a:cxn ang="0">
                  <a:pos x="255" y="832"/>
                </a:cxn>
                <a:cxn ang="0">
                  <a:pos x="278" y="829"/>
                </a:cxn>
                <a:cxn ang="0">
                  <a:pos x="289" y="802"/>
                </a:cxn>
                <a:cxn ang="0">
                  <a:pos x="289" y="766"/>
                </a:cxn>
                <a:cxn ang="0">
                  <a:pos x="284" y="735"/>
                </a:cxn>
                <a:cxn ang="0">
                  <a:pos x="272" y="703"/>
                </a:cxn>
                <a:cxn ang="0">
                  <a:pos x="259" y="663"/>
                </a:cxn>
                <a:cxn ang="0">
                  <a:pos x="246" y="627"/>
                </a:cxn>
                <a:cxn ang="0">
                  <a:pos x="236" y="604"/>
                </a:cxn>
                <a:cxn ang="0">
                  <a:pos x="227" y="580"/>
                </a:cxn>
                <a:cxn ang="0">
                  <a:pos x="219" y="553"/>
                </a:cxn>
                <a:cxn ang="0">
                  <a:pos x="210" y="526"/>
                </a:cxn>
                <a:cxn ang="0">
                  <a:pos x="200" y="498"/>
                </a:cxn>
                <a:cxn ang="0">
                  <a:pos x="192" y="468"/>
                </a:cxn>
                <a:cxn ang="0">
                  <a:pos x="183" y="437"/>
                </a:cxn>
                <a:cxn ang="0">
                  <a:pos x="173" y="405"/>
                </a:cxn>
                <a:cxn ang="0">
                  <a:pos x="164" y="371"/>
                </a:cxn>
                <a:cxn ang="0">
                  <a:pos x="156" y="336"/>
                </a:cxn>
                <a:cxn ang="0">
                  <a:pos x="147" y="300"/>
                </a:cxn>
                <a:cxn ang="0">
                  <a:pos x="139" y="266"/>
                </a:cxn>
                <a:cxn ang="0">
                  <a:pos x="130" y="230"/>
                </a:cxn>
                <a:cxn ang="0">
                  <a:pos x="124" y="196"/>
                </a:cxn>
                <a:cxn ang="0">
                  <a:pos x="116" y="163"/>
                </a:cxn>
                <a:cxn ang="0">
                  <a:pos x="111" y="133"/>
                </a:cxn>
                <a:cxn ang="0">
                  <a:pos x="105" y="105"/>
                </a:cxn>
                <a:cxn ang="0">
                  <a:pos x="99" y="78"/>
                </a:cxn>
                <a:cxn ang="0">
                  <a:pos x="95" y="49"/>
                </a:cxn>
                <a:cxn ang="0">
                  <a:pos x="88" y="15"/>
                </a:cxn>
                <a:cxn ang="0">
                  <a:pos x="0" y="30"/>
                </a:cxn>
              </a:cxnLst>
              <a:rect l="0" t="0" r="r" b="b"/>
              <a:pathLst>
                <a:path w="291" h="832">
                  <a:moveTo>
                    <a:pt x="0" y="30"/>
                  </a:moveTo>
                  <a:lnTo>
                    <a:pt x="0" y="32"/>
                  </a:lnTo>
                  <a:lnTo>
                    <a:pt x="2" y="40"/>
                  </a:lnTo>
                  <a:lnTo>
                    <a:pt x="2" y="46"/>
                  </a:lnTo>
                  <a:lnTo>
                    <a:pt x="4" y="51"/>
                  </a:lnTo>
                  <a:lnTo>
                    <a:pt x="6" y="61"/>
                  </a:lnTo>
                  <a:lnTo>
                    <a:pt x="10" y="70"/>
                  </a:lnTo>
                  <a:lnTo>
                    <a:pt x="10" y="74"/>
                  </a:lnTo>
                  <a:lnTo>
                    <a:pt x="10" y="80"/>
                  </a:lnTo>
                  <a:lnTo>
                    <a:pt x="12" y="86"/>
                  </a:lnTo>
                  <a:lnTo>
                    <a:pt x="12" y="91"/>
                  </a:lnTo>
                  <a:lnTo>
                    <a:pt x="14" y="97"/>
                  </a:lnTo>
                  <a:lnTo>
                    <a:pt x="16" y="103"/>
                  </a:lnTo>
                  <a:lnTo>
                    <a:pt x="16" y="108"/>
                  </a:lnTo>
                  <a:lnTo>
                    <a:pt x="19" y="116"/>
                  </a:lnTo>
                  <a:lnTo>
                    <a:pt x="19" y="124"/>
                  </a:lnTo>
                  <a:lnTo>
                    <a:pt x="21" y="129"/>
                  </a:lnTo>
                  <a:lnTo>
                    <a:pt x="21" y="137"/>
                  </a:lnTo>
                  <a:lnTo>
                    <a:pt x="23" y="144"/>
                  </a:lnTo>
                  <a:lnTo>
                    <a:pt x="25" y="150"/>
                  </a:lnTo>
                  <a:lnTo>
                    <a:pt x="27" y="160"/>
                  </a:lnTo>
                  <a:lnTo>
                    <a:pt x="27" y="167"/>
                  </a:lnTo>
                  <a:lnTo>
                    <a:pt x="31" y="177"/>
                  </a:lnTo>
                  <a:lnTo>
                    <a:pt x="33" y="182"/>
                  </a:lnTo>
                  <a:lnTo>
                    <a:pt x="35" y="192"/>
                  </a:lnTo>
                  <a:lnTo>
                    <a:pt x="35" y="200"/>
                  </a:lnTo>
                  <a:lnTo>
                    <a:pt x="36" y="207"/>
                  </a:lnTo>
                  <a:lnTo>
                    <a:pt x="38" y="217"/>
                  </a:lnTo>
                  <a:lnTo>
                    <a:pt x="42" y="224"/>
                  </a:lnTo>
                  <a:lnTo>
                    <a:pt x="42" y="232"/>
                  </a:lnTo>
                  <a:lnTo>
                    <a:pt x="46" y="241"/>
                  </a:lnTo>
                  <a:lnTo>
                    <a:pt x="46" y="251"/>
                  </a:lnTo>
                  <a:lnTo>
                    <a:pt x="50" y="260"/>
                  </a:lnTo>
                  <a:lnTo>
                    <a:pt x="52" y="268"/>
                  </a:lnTo>
                  <a:lnTo>
                    <a:pt x="54" y="277"/>
                  </a:lnTo>
                  <a:lnTo>
                    <a:pt x="54" y="287"/>
                  </a:lnTo>
                  <a:lnTo>
                    <a:pt x="57" y="296"/>
                  </a:lnTo>
                  <a:lnTo>
                    <a:pt x="57" y="306"/>
                  </a:lnTo>
                  <a:lnTo>
                    <a:pt x="61" y="315"/>
                  </a:lnTo>
                  <a:lnTo>
                    <a:pt x="63" y="323"/>
                  </a:lnTo>
                  <a:lnTo>
                    <a:pt x="65" y="333"/>
                  </a:lnTo>
                  <a:lnTo>
                    <a:pt x="67" y="342"/>
                  </a:lnTo>
                  <a:lnTo>
                    <a:pt x="69" y="352"/>
                  </a:lnTo>
                  <a:lnTo>
                    <a:pt x="69" y="361"/>
                  </a:lnTo>
                  <a:lnTo>
                    <a:pt x="73" y="371"/>
                  </a:lnTo>
                  <a:lnTo>
                    <a:pt x="75" y="380"/>
                  </a:lnTo>
                  <a:lnTo>
                    <a:pt x="76" y="388"/>
                  </a:lnTo>
                  <a:lnTo>
                    <a:pt x="78" y="397"/>
                  </a:lnTo>
                  <a:lnTo>
                    <a:pt x="80" y="407"/>
                  </a:lnTo>
                  <a:lnTo>
                    <a:pt x="82" y="414"/>
                  </a:lnTo>
                  <a:lnTo>
                    <a:pt x="84" y="424"/>
                  </a:lnTo>
                  <a:lnTo>
                    <a:pt x="86" y="433"/>
                  </a:lnTo>
                  <a:lnTo>
                    <a:pt x="88" y="443"/>
                  </a:lnTo>
                  <a:lnTo>
                    <a:pt x="90" y="450"/>
                  </a:lnTo>
                  <a:lnTo>
                    <a:pt x="94" y="460"/>
                  </a:lnTo>
                  <a:lnTo>
                    <a:pt x="94" y="468"/>
                  </a:lnTo>
                  <a:lnTo>
                    <a:pt x="95" y="475"/>
                  </a:lnTo>
                  <a:lnTo>
                    <a:pt x="97" y="485"/>
                  </a:lnTo>
                  <a:lnTo>
                    <a:pt x="99" y="492"/>
                  </a:lnTo>
                  <a:lnTo>
                    <a:pt x="99" y="500"/>
                  </a:lnTo>
                  <a:lnTo>
                    <a:pt x="103" y="507"/>
                  </a:lnTo>
                  <a:lnTo>
                    <a:pt x="105" y="515"/>
                  </a:lnTo>
                  <a:lnTo>
                    <a:pt x="107" y="523"/>
                  </a:lnTo>
                  <a:lnTo>
                    <a:pt x="109" y="530"/>
                  </a:lnTo>
                  <a:lnTo>
                    <a:pt x="111" y="538"/>
                  </a:lnTo>
                  <a:lnTo>
                    <a:pt x="113" y="545"/>
                  </a:lnTo>
                  <a:lnTo>
                    <a:pt x="114" y="553"/>
                  </a:lnTo>
                  <a:lnTo>
                    <a:pt x="116" y="561"/>
                  </a:lnTo>
                  <a:lnTo>
                    <a:pt x="118" y="568"/>
                  </a:lnTo>
                  <a:lnTo>
                    <a:pt x="120" y="574"/>
                  </a:lnTo>
                  <a:lnTo>
                    <a:pt x="124" y="582"/>
                  </a:lnTo>
                  <a:lnTo>
                    <a:pt x="126" y="589"/>
                  </a:lnTo>
                  <a:lnTo>
                    <a:pt x="128" y="595"/>
                  </a:lnTo>
                  <a:lnTo>
                    <a:pt x="130" y="601"/>
                  </a:lnTo>
                  <a:lnTo>
                    <a:pt x="132" y="608"/>
                  </a:lnTo>
                  <a:lnTo>
                    <a:pt x="132" y="614"/>
                  </a:lnTo>
                  <a:lnTo>
                    <a:pt x="135" y="621"/>
                  </a:lnTo>
                  <a:lnTo>
                    <a:pt x="137" y="627"/>
                  </a:lnTo>
                  <a:lnTo>
                    <a:pt x="139" y="633"/>
                  </a:lnTo>
                  <a:lnTo>
                    <a:pt x="141" y="639"/>
                  </a:lnTo>
                  <a:lnTo>
                    <a:pt x="145" y="644"/>
                  </a:lnTo>
                  <a:lnTo>
                    <a:pt x="145" y="650"/>
                  </a:lnTo>
                  <a:lnTo>
                    <a:pt x="149" y="656"/>
                  </a:lnTo>
                  <a:lnTo>
                    <a:pt x="151" y="661"/>
                  </a:lnTo>
                  <a:lnTo>
                    <a:pt x="152" y="667"/>
                  </a:lnTo>
                  <a:lnTo>
                    <a:pt x="154" y="673"/>
                  </a:lnTo>
                  <a:lnTo>
                    <a:pt x="158" y="680"/>
                  </a:lnTo>
                  <a:lnTo>
                    <a:pt x="160" y="688"/>
                  </a:lnTo>
                  <a:lnTo>
                    <a:pt x="166" y="699"/>
                  </a:lnTo>
                  <a:lnTo>
                    <a:pt x="170" y="709"/>
                  </a:lnTo>
                  <a:lnTo>
                    <a:pt x="173" y="718"/>
                  </a:lnTo>
                  <a:lnTo>
                    <a:pt x="177" y="728"/>
                  </a:lnTo>
                  <a:lnTo>
                    <a:pt x="183" y="735"/>
                  </a:lnTo>
                  <a:lnTo>
                    <a:pt x="185" y="745"/>
                  </a:lnTo>
                  <a:lnTo>
                    <a:pt x="191" y="753"/>
                  </a:lnTo>
                  <a:lnTo>
                    <a:pt x="194" y="760"/>
                  </a:lnTo>
                  <a:lnTo>
                    <a:pt x="198" y="768"/>
                  </a:lnTo>
                  <a:lnTo>
                    <a:pt x="202" y="773"/>
                  </a:lnTo>
                  <a:lnTo>
                    <a:pt x="208" y="781"/>
                  </a:lnTo>
                  <a:lnTo>
                    <a:pt x="210" y="787"/>
                  </a:lnTo>
                  <a:lnTo>
                    <a:pt x="213" y="794"/>
                  </a:lnTo>
                  <a:lnTo>
                    <a:pt x="219" y="798"/>
                  </a:lnTo>
                  <a:lnTo>
                    <a:pt x="223" y="806"/>
                  </a:lnTo>
                  <a:lnTo>
                    <a:pt x="229" y="813"/>
                  </a:lnTo>
                  <a:lnTo>
                    <a:pt x="234" y="821"/>
                  </a:lnTo>
                  <a:lnTo>
                    <a:pt x="242" y="827"/>
                  </a:lnTo>
                  <a:lnTo>
                    <a:pt x="249" y="830"/>
                  </a:lnTo>
                  <a:lnTo>
                    <a:pt x="255" y="832"/>
                  </a:lnTo>
                  <a:lnTo>
                    <a:pt x="261" y="832"/>
                  </a:lnTo>
                  <a:lnTo>
                    <a:pt x="267" y="832"/>
                  </a:lnTo>
                  <a:lnTo>
                    <a:pt x="274" y="832"/>
                  </a:lnTo>
                  <a:lnTo>
                    <a:pt x="278" y="829"/>
                  </a:lnTo>
                  <a:lnTo>
                    <a:pt x="284" y="825"/>
                  </a:lnTo>
                  <a:lnTo>
                    <a:pt x="286" y="817"/>
                  </a:lnTo>
                  <a:lnTo>
                    <a:pt x="289" y="811"/>
                  </a:lnTo>
                  <a:lnTo>
                    <a:pt x="289" y="802"/>
                  </a:lnTo>
                  <a:lnTo>
                    <a:pt x="291" y="794"/>
                  </a:lnTo>
                  <a:lnTo>
                    <a:pt x="291" y="783"/>
                  </a:lnTo>
                  <a:lnTo>
                    <a:pt x="291" y="773"/>
                  </a:lnTo>
                  <a:lnTo>
                    <a:pt x="289" y="766"/>
                  </a:lnTo>
                  <a:lnTo>
                    <a:pt x="287" y="758"/>
                  </a:lnTo>
                  <a:lnTo>
                    <a:pt x="286" y="751"/>
                  </a:lnTo>
                  <a:lnTo>
                    <a:pt x="286" y="745"/>
                  </a:lnTo>
                  <a:lnTo>
                    <a:pt x="284" y="735"/>
                  </a:lnTo>
                  <a:lnTo>
                    <a:pt x="282" y="728"/>
                  </a:lnTo>
                  <a:lnTo>
                    <a:pt x="278" y="720"/>
                  </a:lnTo>
                  <a:lnTo>
                    <a:pt x="276" y="713"/>
                  </a:lnTo>
                  <a:lnTo>
                    <a:pt x="272" y="703"/>
                  </a:lnTo>
                  <a:lnTo>
                    <a:pt x="268" y="694"/>
                  </a:lnTo>
                  <a:lnTo>
                    <a:pt x="267" y="684"/>
                  </a:lnTo>
                  <a:lnTo>
                    <a:pt x="263" y="675"/>
                  </a:lnTo>
                  <a:lnTo>
                    <a:pt x="259" y="663"/>
                  </a:lnTo>
                  <a:lnTo>
                    <a:pt x="255" y="654"/>
                  </a:lnTo>
                  <a:lnTo>
                    <a:pt x="251" y="644"/>
                  </a:lnTo>
                  <a:lnTo>
                    <a:pt x="248" y="633"/>
                  </a:lnTo>
                  <a:lnTo>
                    <a:pt x="246" y="627"/>
                  </a:lnTo>
                  <a:lnTo>
                    <a:pt x="244" y="621"/>
                  </a:lnTo>
                  <a:lnTo>
                    <a:pt x="242" y="616"/>
                  </a:lnTo>
                  <a:lnTo>
                    <a:pt x="240" y="610"/>
                  </a:lnTo>
                  <a:lnTo>
                    <a:pt x="236" y="604"/>
                  </a:lnTo>
                  <a:lnTo>
                    <a:pt x="234" y="599"/>
                  </a:lnTo>
                  <a:lnTo>
                    <a:pt x="232" y="591"/>
                  </a:lnTo>
                  <a:lnTo>
                    <a:pt x="230" y="585"/>
                  </a:lnTo>
                  <a:lnTo>
                    <a:pt x="227" y="580"/>
                  </a:lnTo>
                  <a:lnTo>
                    <a:pt x="225" y="572"/>
                  </a:lnTo>
                  <a:lnTo>
                    <a:pt x="223" y="566"/>
                  </a:lnTo>
                  <a:lnTo>
                    <a:pt x="221" y="561"/>
                  </a:lnTo>
                  <a:lnTo>
                    <a:pt x="219" y="553"/>
                  </a:lnTo>
                  <a:lnTo>
                    <a:pt x="217" y="547"/>
                  </a:lnTo>
                  <a:lnTo>
                    <a:pt x="215" y="540"/>
                  </a:lnTo>
                  <a:lnTo>
                    <a:pt x="213" y="534"/>
                  </a:lnTo>
                  <a:lnTo>
                    <a:pt x="210" y="526"/>
                  </a:lnTo>
                  <a:lnTo>
                    <a:pt x="208" y="519"/>
                  </a:lnTo>
                  <a:lnTo>
                    <a:pt x="206" y="511"/>
                  </a:lnTo>
                  <a:lnTo>
                    <a:pt x="204" y="506"/>
                  </a:lnTo>
                  <a:lnTo>
                    <a:pt x="200" y="498"/>
                  </a:lnTo>
                  <a:lnTo>
                    <a:pt x="198" y="490"/>
                  </a:lnTo>
                  <a:lnTo>
                    <a:pt x="196" y="483"/>
                  </a:lnTo>
                  <a:lnTo>
                    <a:pt x="194" y="477"/>
                  </a:lnTo>
                  <a:lnTo>
                    <a:pt x="192" y="468"/>
                  </a:lnTo>
                  <a:lnTo>
                    <a:pt x="191" y="460"/>
                  </a:lnTo>
                  <a:lnTo>
                    <a:pt x="189" y="452"/>
                  </a:lnTo>
                  <a:lnTo>
                    <a:pt x="185" y="445"/>
                  </a:lnTo>
                  <a:lnTo>
                    <a:pt x="183" y="437"/>
                  </a:lnTo>
                  <a:lnTo>
                    <a:pt x="181" y="430"/>
                  </a:lnTo>
                  <a:lnTo>
                    <a:pt x="179" y="422"/>
                  </a:lnTo>
                  <a:lnTo>
                    <a:pt x="177" y="414"/>
                  </a:lnTo>
                  <a:lnTo>
                    <a:pt x="173" y="405"/>
                  </a:lnTo>
                  <a:lnTo>
                    <a:pt x="171" y="397"/>
                  </a:lnTo>
                  <a:lnTo>
                    <a:pt x="170" y="388"/>
                  </a:lnTo>
                  <a:lnTo>
                    <a:pt x="168" y="380"/>
                  </a:lnTo>
                  <a:lnTo>
                    <a:pt x="164" y="371"/>
                  </a:lnTo>
                  <a:lnTo>
                    <a:pt x="162" y="363"/>
                  </a:lnTo>
                  <a:lnTo>
                    <a:pt x="160" y="354"/>
                  </a:lnTo>
                  <a:lnTo>
                    <a:pt x="158" y="346"/>
                  </a:lnTo>
                  <a:lnTo>
                    <a:pt x="156" y="336"/>
                  </a:lnTo>
                  <a:lnTo>
                    <a:pt x="152" y="329"/>
                  </a:lnTo>
                  <a:lnTo>
                    <a:pt x="151" y="319"/>
                  </a:lnTo>
                  <a:lnTo>
                    <a:pt x="149" y="310"/>
                  </a:lnTo>
                  <a:lnTo>
                    <a:pt x="147" y="300"/>
                  </a:lnTo>
                  <a:lnTo>
                    <a:pt x="145" y="293"/>
                  </a:lnTo>
                  <a:lnTo>
                    <a:pt x="143" y="283"/>
                  </a:lnTo>
                  <a:lnTo>
                    <a:pt x="141" y="276"/>
                  </a:lnTo>
                  <a:lnTo>
                    <a:pt x="139" y="266"/>
                  </a:lnTo>
                  <a:lnTo>
                    <a:pt x="137" y="257"/>
                  </a:lnTo>
                  <a:lnTo>
                    <a:pt x="135" y="249"/>
                  </a:lnTo>
                  <a:lnTo>
                    <a:pt x="132" y="239"/>
                  </a:lnTo>
                  <a:lnTo>
                    <a:pt x="130" y="230"/>
                  </a:lnTo>
                  <a:lnTo>
                    <a:pt x="130" y="222"/>
                  </a:lnTo>
                  <a:lnTo>
                    <a:pt x="128" y="213"/>
                  </a:lnTo>
                  <a:lnTo>
                    <a:pt x="126" y="205"/>
                  </a:lnTo>
                  <a:lnTo>
                    <a:pt x="124" y="196"/>
                  </a:lnTo>
                  <a:lnTo>
                    <a:pt x="122" y="188"/>
                  </a:lnTo>
                  <a:lnTo>
                    <a:pt x="120" y="179"/>
                  </a:lnTo>
                  <a:lnTo>
                    <a:pt x="118" y="171"/>
                  </a:lnTo>
                  <a:lnTo>
                    <a:pt x="116" y="163"/>
                  </a:lnTo>
                  <a:lnTo>
                    <a:pt x="116" y="156"/>
                  </a:lnTo>
                  <a:lnTo>
                    <a:pt x="114" y="148"/>
                  </a:lnTo>
                  <a:lnTo>
                    <a:pt x="114" y="143"/>
                  </a:lnTo>
                  <a:lnTo>
                    <a:pt x="111" y="133"/>
                  </a:lnTo>
                  <a:lnTo>
                    <a:pt x="111" y="125"/>
                  </a:lnTo>
                  <a:lnTo>
                    <a:pt x="109" y="118"/>
                  </a:lnTo>
                  <a:lnTo>
                    <a:pt x="107" y="112"/>
                  </a:lnTo>
                  <a:lnTo>
                    <a:pt x="105" y="105"/>
                  </a:lnTo>
                  <a:lnTo>
                    <a:pt x="105" y="97"/>
                  </a:lnTo>
                  <a:lnTo>
                    <a:pt x="101" y="91"/>
                  </a:lnTo>
                  <a:lnTo>
                    <a:pt x="101" y="84"/>
                  </a:lnTo>
                  <a:lnTo>
                    <a:pt x="99" y="78"/>
                  </a:lnTo>
                  <a:lnTo>
                    <a:pt x="99" y="72"/>
                  </a:lnTo>
                  <a:lnTo>
                    <a:pt x="97" y="65"/>
                  </a:lnTo>
                  <a:lnTo>
                    <a:pt x="97" y="61"/>
                  </a:lnTo>
                  <a:lnTo>
                    <a:pt x="95" y="49"/>
                  </a:lnTo>
                  <a:lnTo>
                    <a:pt x="94" y="40"/>
                  </a:lnTo>
                  <a:lnTo>
                    <a:pt x="92" y="30"/>
                  </a:lnTo>
                  <a:lnTo>
                    <a:pt x="90" y="23"/>
                  </a:lnTo>
                  <a:lnTo>
                    <a:pt x="88" y="15"/>
                  </a:lnTo>
                  <a:lnTo>
                    <a:pt x="88" y="11"/>
                  </a:lnTo>
                  <a:lnTo>
                    <a:pt x="88" y="2"/>
                  </a:lnTo>
                  <a:lnTo>
                    <a:pt x="88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13" name="Freeform 41"/>
            <p:cNvSpPr>
              <a:spLocks/>
            </p:cNvSpPr>
            <p:nvPr/>
          </p:nvSpPr>
          <p:spPr bwMode="auto">
            <a:xfrm>
              <a:off x="2518" y="2041"/>
              <a:ext cx="44" cy="24"/>
            </a:xfrm>
            <a:custGeom>
              <a:avLst/>
              <a:gdLst/>
              <a:ahLst/>
              <a:cxnLst>
                <a:cxn ang="0">
                  <a:pos x="51" y="47"/>
                </a:cxn>
                <a:cxn ang="0">
                  <a:pos x="59" y="43"/>
                </a:cxn>
                <a:cxn ang="0">
                  <a:pos x="68" y="39"/>
                </a:cxn>
                <a:cxn ang="0">
                  <a:pos x="74" y="34"/>
                </a:cxn>
                <a:cxn ang="0">
                  <a:pos x="79" y="30"/>
                </a:cxn>
                <a:cxn ang="0">
                  <a:pos x="87" y="20"/>
                </a:cxn>
                <a:cxn ang="0">
                  <a:pos x="89" y="11"/>
                </a:cxn>
                <a:cxn ang="0">
                  <a:pos x="85" y="7"/>
                </a:cxn>
                <a:cxn ang="0">
                  <a:pos x="83" y="3"/>
                </a:cxn>
                <a:cxn ang="0">
                  <a:pos x="76" y="1"/>
                </a:cxn>
                <a:cxn ang="0">
                  <a:pos x="72" y="1"/>
                </a:cxn>
                <a:cxn ang="0">
                  <a:pos x="64" y="0"/>
                </a:cxn>
                <a:cxn ang="0">
                  <a:pos x="57" y="0"/>
                </a:cxn>
                <a:cxn ang="0">
                  <a:pos x="47" y="1"/>
                </a:cxn>
                <a:cxn ang="0">
                  <a:pos x="38" y="3"/>
                </a:cxn>
                <a:cxn ang="0">
                  <a:pos x="28" y="5"/>
                </a:cxn>
                <a:cxn ang="0">
                  <a:pos x="21" y="9"/>
                </a:cxn>
                <a:cxn ang="0">
                  <a:pos x="13" y="13"/>
                </a:cxn>
                <a:cxn ang="0">
                  <a:pos x="9" y="17"/>
                </a:cxn>
                <a:cxn ang="0">
                  <a:pos x="0" y="26"/>
                </a:cxn>
                <a:cxn ang="0">
                  <a:pos x="0" y="36"/>
                </a:cxn>
                <a:cxn ang="0">
                  <a:pos x="0" y="39"/>
                </a:cxn>
                <a:cxn ang="0">
                  <a:pos x="3" y="43"/>
                </a:cxn>
                <a:cxn ang="0">
                  <a:pos x="9" y="45"/>
                </a:cxn>
                <a:cxn ang="0">
                  <a:pos x="15" y="49"/>
                </a:cxn>
                <a:cxn ang="0">
                  <a:pos x="22" y="49"/>
                </a:cxn>
                <a:cxn ang="0">
                  <a:pos x="32" y="49"/>
                </a:cxn>
                <a:cxn ang="0">
                  <a:pos x="41" y="47"/>
                </a:cxn>
                <a:cxn ang="0">
                  <a:pos x="51" y="47"/>
                </a:cxn>
                <a:cxn ang="0">
                  <a:pos x="51" y="47"/>
                </a:cxn>
              </a:cxnLst>
              <a:rect l="0" t="0" r="r" b="b"/>
              <a:pathLst>
                <a:path w="89" h="49">
                  <a:moveTo>
                    <a:pt x="51" y="47"/>
                  </a:moveTo>
                  <a:lnTo>
                    <a:pt x="59" y="43"/>
                  </a:lnTo>
                  <a:lnTo>
                    <a:pt x="68" y="39"/>
                  </a:lnTo>
                  <a:lnTo>
                    <a:pt x="74" y="34"/>
                  </a:lnTo>
                  <a:lnTo>
                    <a:pt x="79" y="30"/>
                  </a:lnTo>
                  <a:lnTo>
                    <a:pt x="87" y="20"/>
                  </a:lnTo>
                  <a:lnTo>
                    <a:pt x="89" y="11"/>
                  </a:lnTo>
                  <a:lnTo>
                    <a:pt x="85" y="7"/>
                  </a:lnTo>
                  <a:lnTo>
                    <a:pt x="83" y="3"/>
                  </a:lnTo>
                  <a:lnTo>
                    <a:pt x="76" y="1"/>
                  </a:lnTo>
                  <a:lnTo>
                    <a:pt x="72" y="1"/>
                  </a:lnTo>
                  <a:lnTo>
                    <a:pt x="64" y="0"/>
                  </a:lnTo>
                  <a:lnTo>
                    <a:pt x="57" y="0"/>
                  </a:lnTo>
                  <a:lnTo>
                    <a:pt x="47" y="1"/>
                  </a:lnTo>
                  <a:lnTo>
                    <a:pt x="38" y="3"/>
                  </a:lnTo>
                  <a:lnTo>
                    <a:pt x="28" y="5"/>
                  </a:lnTo>
                  <a:lnTo>
                    <a:pt x="21" y="9"/>
                  </a:lnTo>
                  <a:lnTo>
                    <a:pt x="13" y="13"/>
                  </a:lnTo>
                  <a:lnTo>
                    <a:pt x="9" y="17"/>
                  </a:lnTo>
                  <a:lnTo>
                    <a:pt x="0" y="26"/>
                  </a:lnTo>
                  <a:lnTo>
                    <a:pt x="0" y="36"/>
                  </a:lnTo>
                  <a:lnTo>
                    <a:pt x="0" y="39"/>
                  </a:lnTo>
                  <a:lnTo>
                    <a:pt x="3" y="43"/>
                  </a:lnTo>
                  <a:lnTo>
                    <a:pt x="9" y="45"/>
                  </a:lnTo>
                  <a:lnTo>
                    <a:pt x="15" y="49"/>
                  </a:lnTo>
                  <a:lnTo>
                    <a:pt x="22" y="49"/>
                  </a:lnTo>
                  <a:lnTo>
                    <a:pt x="32" y="49"/>
                  </a:lnTo>
                  <a:lnTo>
                    <a:pt x="41" y="47"/>
                  </a:lnTo>
                  <a:lnTo>
                    <a:pt x="51" y="47"/>
                  </a:lnTo>
                  <a:lnTo>
                    <a:pt x="51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14" name="Freeform 42"/>
            <p:cNvSpPr>
              <a:spLocks/>
            </p:cNvSpPr>
            <p:nvPr/>
          </p:nvSpPr>
          <p:spPr bwMode="auto">
            <a:xfrm>
              <a:off x="2531" y="2010"/>
              <a:ext cx="45" cy="25"/>
            </a:xfrm>
            <a:custGeom>
              <a:avLst/>
              <a:gdLst/>
              <a:ahLst/>
              <a:cxnLst>
                <a:cxn ang="0">
                  <a:pos x="52" y="47"/>
                </a:cxn>
                <a:cxn ang="0">
                  <a:pos x="61" y="43"/>
                </a:cxn>
                <a:cxn ang="0">
                  <a:pos x="69" y="42"/>
                </a:cxn>
                <a:cxn ang="0">
                  <a:pos x="74" y="36"/>
                </a:cxn>
                <a:cxn ang="0">
                  <a:pos x="82" y="32"/>
                </a:cxn>
                <a:cxn ang="0">
                  <a:pos x="90" y="23"/>
                </a:cxn>
                <a:cxn ang="0">
                  <a:pos x="90" y="13"/>
                </a:cxn>
                <a:cxn ang="0">
                  <a:pos x="86" y="7"/>
                </a:cxn>
                <a:cxn ang="0">
                  <a:pos x="84" y="5"/>
                </a:cxn>
                <a:cxn ang="0">
                  <a:pos x="76" y="2"/>
                </a:cxn>
                <a:cxn ang="0">
                  <a:pos x="72" y="2"/>
                </a:cxn>
                <a:cxn ang="0">
                  <a:pos x="65" y="0"/>
                </a:cxn>
                <a:cxn ang="0">
                  <a:pos x="57" y="0"/>
                </a:cxn>
                <a:cxn ang="0">
                  <a:pos x="48" y="0"/>
                </a:cxn>
                <a:cxn ang="0">
                  <a:pos x="40" y="4"/>
                </a:cxn>
                <a:cxn ang="0">
                  <a:pos x="31" y="5"/>
                </a:cxn>
                <a:cxn ang="0">
                  <a:pos x="21" y="9"/>
                </a:cxn>
                <a:cxn ang="0">
                  <a:pos x="15" y="13"/>
                </a:cxn>
                <a:cxn ang="0">
                  <a:pos x="10" y="19"/>
                </a:cxn>
                <a:cxn ang="0">
                  <a:pos x="0" y="26"/>
                </a:cxn>
                <a:cxn ang="0">
                  <a:pos x="0" y="38"/>
                </a:cxn>
                <a:cxn ang="0">
                  <a:pos x="2" y="42"/>
                </a:cxn>
                <a:cxn ang="0">
                  <a:pos x="6" y="45"/>
                </a:cxn>
                <a:cxn ang="0">
                  <a:pos x="12" y="47"/>
                </a:cxn>
                <a:cxn ang="0">
                  <a:pos x="17" y="49"/>
                </a:cxn>
                <a:cxn ang="0">
                  <a:pos x="25" y="49"/>
                </a:cxn>
                <a:cxn ang="0">
                  <a:pos x="33" y="49"/>
                </a:cxn>
                <a:cxn ang="0">
                  <a:pos x="42" y="47"/>
                </a:cxn>
                <a:cxn ang="0">
                  <a:pos x="52" y="47"/>
                </a:cxn>
                <a:cxn ang="0">
                  <a:pos x="52" y="47"/>
                </a:cxn>
              </a:cxnLst>
              <a:rect l="0" t="0" r="r" b="b"/>
              <a:pathLst>
                <a:path w="90" h="49">
                  <a:moveTo>
                    <a:pt x="52" y="47"/>
                  </a:moveTo>
                  <a:lnTo>
                    <a:pt x="61" y="43"/>
                  </a:lnTo>
                  <a:lnTo>
                    <a:pt x="69" y="42"/>
                  </a:lnTo>
                  <a:lnTo>
                    <a:pt x="74" y="36"/>
                  </a:lnTo>
                  <a:lnTo>
                    <a:pt x="82" y="32"/>
                  </a:lnTo>
                  <a:lnTo>
                    <a:pt x="90" y="23"/>
                  </a:lnTo>
                  <a:lnTo>
                    <a:pt x="90" y="13"/>
                  </a:lnTo>
                  <a:lnTo>
                    <a:pt x="86" y="7"/>
                  </a:lnTo>
                  <a:lnTo>
                    <a:pt x="84" y="5"/>
                  </a:lnTo>
                  <a:lnTo>
                    <a:pt x="76" y="2"/>
                  </a:lnTo>
                  <a:lnTo>
                    <a:pt x="72" y="2"/>
                  </a:lnTo>
                  <a:lnTo>
                    <a:pt x="65" y="0"/>
                  </a:lnTo>
                  <a:lnTo>
                    <a:pt x="57" y="0"/>
                  </a:lnTo>
                  <a:lnTo>
                    <a:pt x="48" y="0"/>
                  </a:lnTo>
                  <a:lnTo>
                    <a:pt x="40" y="4"/>
                  </a:lnTo>
                  <a:lnTo>
                    <a:pt x="31" y="5"/>
                  </a:lnTo>
                  <a:lnTo>
                    <a:pt x="21" y="9"/>
                  </a:lnTo>
                  <a:lnTo>
                    <a:pt x="15" y="13"/>
                  </a:lnTo>
                  <a:lnTo>
                    <a:pt x="10" y="19"/>
                  </a:lnTo>
                  <a:lnTo>
                    <a:pt x="0" y="26"/>
                  </a:lnTo>
                  <a:lnTo>
                    <a:pt x="0" y="38"/>
                  </a:lnTo>
                  <a:lnTo>
                    <a:pt x="2" y="42"/>
                  </a:lnTo>
                  <a:lnTo>
                    <a:pt x="6" y="45"/>
                  </a:lnTo>
                  <a:lnTo>
                    <a:pt x="12" y="47"/>
                  </a:lnTo>
                  <a:lnTo>
                    <a:pt x="17" y="49"/>
                  </a:lnTo>
                  <a:lnTo>
                    <a:pt x="25" y="49"/>
                  </a:lnTo>
                  <a:lnTo>
                    <a:pt x="33" y="49"/>
                  </a:lnTo>
                  <a:lnTo>
                    <a:pt x="42" y="47"/>
                  </a:lnTo>
                  <a:lnTo>
                    <a:pt x="52" y="47"/>
                  </a:lnTo>
                  <a:lnTo>
                    <a:pt x="52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15" name="Freeform 43"/>
            <p:cNvSpPr>
              <a:spLocks/>
            </p:cNvSpPr>
            <p:nvPr/>
          </p:nvSpPr>
          <p:spPr bwMode="auto">
            <a:xfrm>
              <a:off x="2571" y="2024"/>
              <a:ext cx="45" cy="24"/>
            </a:xfrm>
            <a:custGeom>
              <a:avLst/>
              <a:gdLst/>
              <a:ahLst/>
              <a:cxnLst>
                <a:cxn ang="0">
                  <a:pos x="51" y="46"/>
                </a:cxn>
                <a:cxn ang="0">
                  <a:pos x="59" y="42"/>
                </a:cxn>
                <a:cxn ang="0">
                  <a:pos x="67" y="38"/>
                </a:cxn>
                <a:cxn ang="0">
                  <a:pos x="74" y="35"/>
                </a:cxn>
                <a:cxn ang="0">
                  <a:pos x="80" y="31"/>
                </a:cxn>
                <a:cxn ang="0">
                  <a:pos x="88" y="21"/>
                </a:cxn>
                <a:cxn ang="0">
                  <a:pos x="89" y="12"/>
                </a:cxn>
                <a:cxn ang="0">
                  <a:pos x="86" y="8"/>
                </a:cxn>
                <a:cxn ang="0">
                  <a:pos x="84" y="4"/>
                </a:cxn>
                <a:cxn ang="0">
                  <a:pos x="78" y="2"/>
                </a:cxn>
                <a:cxn ang="0">
                  <a:pos x="72" y="0"/>
                </a:cxn>
                <a:cxn ang="0">
                  <a:pos x="65" y="0"/>
                </a:cxn>
                <a:cxn ang="0">
                  <a:pos x="57" y="0"/>
                </a:cxn>
                <a:cxn ang="0">
                  <a:pos x="48" y="0"/>
                </a:cxn>
                <a:cxn ang="0">
                  <a:pos x="40" y="4"/>
                </a:cxn>
                <a:cxn ang="0">
                  <a:pos x="30" y="6"/>
                </a:cxn>
                <a:cxn ang="0">
                  <a:pos x="21" y="8"/>
                </a:cxn>
                <a:cxn ang="0">
                  <a:pos x="13" y="12"/>
                </a:cxn>
                <a:cxn ang="0">
                  <a:pos x="10" y="17"/>
                </a:cxn>
                <a:cxn ang="0">
                  <a:pos x="0" y="27"/>
                </a:cxn>
                <a:cxn ang="0">
                  <a:pos x="0" y="36"/>
                </a:cxn>
                <a:cxn ang="0">
                  <a:pos x="0" y="40"/>
                </a:cxn>
                <a:cxn ang="0">
                  <a:pos x="4" y="44"/>
                </a:cxn>
                <a:cxn ang="0">
                  <a:pos x="10" y="46"/>
                </a:cxn>
                <a:cxn ang="0">
                  <a:pos x="17" y="50"/>
                </a:cxn>
                <a:cxn ang="0">
                  <a:pos x="23" y="50"/>
                </a:cxn>
                <a:cxn ang="0">
                  <a:pos x="32" y="50"/>
                </a:cxn>
                <a:cxn ang="0">
                  <a:pos x="42" y="48"/>
                </a:cxn>
                <a:cxn ang="0">
                  <a:pos x="51" y="46"/>
                </a:cxn>
                <a:cxn ang="0">
                  <a:pos x="51" y="46"/>
                </a:cxn>
              </a:cxnLst>
              <a:rect l="0" t="0" r="r" b="b"/>
              <a:pathLst>
                <a:path w="89" h="50">
                  <a:moveTo>
                    <a:pt x="51" y="46"/>
                  </a:moveTo>
                  <a:lnTo>
                    <a:pt x="59" y="42"/>
                  </a:lnTo>
                  <a:lnTo>
                    <a:pt x="67" y="38"/>
                  </a:lnTo>
                  <a:lnTo>
                    <a:pt x="74" y="35"/>
                  </a:lnTo>
                  <a:lnTo>
                    <a:pt x="80" y="31"/>
                  </a:lnTo>
                  <a:lnTo>
                    <a:pt x="88" y="21"/>
                  </a:lnTo>
                  <a:lnTo>
                    <a:pt x="89" y="12"/>
                  </a:lnTo>
                  <a:lnTo>
                    <a:pt x="86" y="8"/>
                  </a:lnTo>
                  <a:lnTo>
                    <a:pt x="84" y="4"/>
                  </a:lnTo>
                  <a:lnTo>
                    <a:pt x="78" y="2"/>
                  </a:lnTo>
                  <a:lnTo>
                    <a:pt x="72" y="0"/>
                  </a:lnTo>
                  <a:lnTo>
                    <a:pt x="65" y="0"/>
                  </a:lnTo>
                  <a:lnTo>
                    <a:pt x="57" y="0"/>
                  </a:lnTo>
                  <a:lnTo>
                    <a:pt x="48" y="0"/>
                  </a:lnTo>
                  <a:lnTo>
                    <a:pt x="40" y="4"/>
                  </a:lnTo>
                  <a:lnTo>
                    <a:pt x="30" y="6"/>
                  </a:lnTo>
                  <a:lnTo>
                    <a:pt x="21" y="8"/>
                  </a:lnTo>
                  <a:lnTo>
                    <a:pt x="13" y="12"/>
                  </a:lnTo>
                  <a:lnTo>
                    <a:pt x="10" y="17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0"/>
                  </a:lnTo>
                  <a:lnTo>
                    <a:pt x="4" y="44"/>
                  </a:lnTo>
                  <a:lnTo>
                    <a:pt x="10" y="46"/>
                  </a:lnTo>
                  <a:lnTo>
                    <a:pt x="17" y="50"/>
                  </a:lnTo>
                  <a:lnTo>
                    <a:pt x="23" y="50"/>
                  </a:lnTo>
                  <a:lnTo>
                    <a:pt x="32" y="50"/>
                  </a:lnTo>
                  <a:lnTo>
                    <a:pt x="42" y="48"/>
                  </a:lnTo>
                  <a:lnTo>
                    <a:pt x="51" y="46"/>
                  </a:lnTo>
                  <a:lnTo>
                    <a:pt x="51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27" name="Freeform 55"/>
            <p:cNvSpPr>
              <a:spLocks/>
            </p:cNvSpPr>
            <p:nvPr/>
          </p:nvSpPr>
          <p:spPr bwMode="auto">
            <a:xfrm>
              <a:off x="2537" y="1784"/>
              <a:ext cx="54" cy="75"/>
            </a:xfrm>
            <a:custGeom>
              <a:avLst/>
              <a:gdLst/>
              <a:ahLst/>
              <a:cxnLst>
                <a:cxn ang="0">
                  <a:pos x="108" y="14"/>
                </a:cxn>
                <a:cxn ang="0">
                  <a:pos x="104" y="143"/>
                </a:cxn>
                <a:cxn ang="0">
                  <a:pos x="36" y="151"/>
                </a:cxn>
                <a:cxn ang="0">
                  <a:pos x="0" y="0"/>
                </a:cxn>
                <a:cxn ang="0">
                  <a:pos x="108" y="14"/>
                </a:cxn>
                <a:cxn ang="0">
                  <a:pos x="108" y="14"/>
                </a:cxn>
              </a:cxnLst>
              <a:rect l="0" t="0" r="r" b="b"/>
              <a:pathLst>
                <a:path w="108" h="151">
                  <a:moveTo>
                    <a:pt x="108" y="14"/>
                  </a:moveTo>
                  <a:lnTo>
                    <a:pt x="104" y="143"/>
                  </a:lnTo>
                  <a:lnTo>
                    <a:pt x="36" y="151"/>
                  </a:lnTo>
                  <a:lnTo>
                    <a:pt x="0" y="0"/>
                  </a:lnTo>
                  <a:lnTo>
                    <a:pt x="108" y="14"/>
                  </a:lnTo>
                  <a:lnTo>
                    <a:pt x="108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28" name="Freeform 56"/>
            <p:cNvSpPr>
              <a:spLocks/>
            </p:cNvSpPr>
            <p:nvPr/>
          </p:nvSpPr>
          <p:spPr bwMode="auto">
            <a:xfrm>
              <a:off x="2427" y="1698"/>
              <a:ext cx="67" cy="59"/>
            </a:xfrm>
            <a:custGeom>
              <a:avLst/>
              <a:gdLst/>
              <a:ahLst/>
              <a:cxnLst>
                <a:cxn ang="0">
                  <a:pos x="135" y="0"/>
                </a:cxn>
                <a:cxn ang="0">
                  <a:pos x="120" y="112"/>
                </a:cxn>
                <a:cxn ang="0">
                  <a:pos x="23" y="117"/>
                </a:cxn>
                <a:cxn ang="0">
                  <a:pos x="0" y="1"/>
                </a:cxn>
                <a:cxn ang="0">
                  <a:pos x="135" y="0"/>
                </a:cxn>
                <a:cxn ang="0">
                  <a:pos x="135" y="0"/>
                </a:cxn>
              </a:cxnLst>
              <a:rect l="0" t="0" r="r" b="b"/>
              <a:pathLst>
                <a:path w="135" h="117">
                  <a:moveTo>
                    <a:pt x="135" y="0"/>
                  </a:moveTo>
                  <a:lnTo>
                    <a:pt x="120" y="112"/>
                  </a:lnTo>
                  <a:lnTo>
                    <a:pt x="23" y="117"/>
                  </a:lnTo>
                  <a:lnTo>
                    <a:pt x="0" y="1"/>
                  </a:lnTo>
                  <a:lnTo>
                    <a:pt x="135" y="0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29" name="Freeform 57"/>
            <p:cNvSpPr>
              <a:spLocks/>
            </p:cNvSpPr>
            <p:nvPr/>
          </p:nvSpPr>
          <p:spPr bwMode="auto">
            <a:xfrm>
              <a:off x="2317" y="1903"/>
              <a:ext cx="75" cy="82"/>
            </a:xfrm>
            <a:custGeom>
              <a:avLst/>
              <a:gdLst/>
              <a:ahLst/>
              <a:cxnLst>
                <a:cxn ang="0">
                  <a:pos x="151" y="85"/>
                </a:cxn>
                <a:cxn ang="0">
                  <a:pos x="90" y="163"/>
                </a:cxn>
                <a:cxn ang="0">
                  <a:pos x="0" y="36"/>
                </a:cxn>
                <a:cxn ang="0">
                  <a:pos x="78" y="0"/>
                </a:cxn>
                <a:cxn ang="0">
                  <a:pos x="151" y="85"/>
                </a:cxn>
                <a:cxn ang="0">
                  <a:pos x="151" y="85"/>
                </a:cxn>
              </a:cxnLst>
              <a:rect l="0" t="0" r="r" b="b"/>
              <a:pathLst>
                <a:path w="151" h="163">
                  <a:moveTo>
                    <a:pt x="151" y="85"/>
                  </a:moveTo>
                  <a:lnTo>
                    <a:pt x="90" y="163"/>
                  </a:lnTo>
                  <a:lnTo>
                    <a:pt x="0" y="36"/>
                  </a:lnTo>
                  <a:lnTo>
                    <a:pt x="78" y="0"/>
                  </a:lnTo>
                  <a:lnTo>
                    <a:pt x="151" y="85"/>
                  </a:lnTo>
                  <a:lnTo>
                    <a:pt x="151" y="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0" name="Freeform 58"/>
            <p:cNvSpPr>
              <a:spLocks/>
            </p:cNvSpPr>
            <p:nvPr/>
          </p:nvSpPr>
          <p:spPr bwMode="auto">
            <a:xfrm>
              <a:off x="2282" y="1725"/>
              <a:ext cx="88" cy="93"/>
            </a:xfrm>
            <a:custGeom>
              <a:avLst/>
              <a:gdLst/>
              <a:ahLst/>
              <a:cxnLst>
                <a:cxn ang="0">
                  <a:pos x="177" y="121"/>
                </a:cxn>
                <a:cxn ang="0">
                  <a:pos x="101" y="186"/>
                </a:cxn>
                <a:cxn ang="0">
                  <a:pos x="0" y="5"/>
                </a:cxn>
                <a:cxn ang="0">
                  <a:pos x="120" y="0"/>
                </a:cxn>
                <a:cxn ang="0">
                  <a:pos x="177" y="121"/>
                </a:cxn>
                <a:cxn ang="0">
                  <a:pos x="177" y="121"/>
                </a:cxn>
              </a:cxnLst>
              <a:rect l="0" t="0" r="r" b="b"/>
              <a:pathLst>
                <a:path w="177" h="186">
                  <a:moveTo>
                    <a:pt x="177" y="121"/>
                  </a:moveTo>
                  <a:lnTo>
                    <a:pt x="101" y="186"/>
                  </a:lnTo>
                  <a:lnTo>
                    <a:pt x="0" y="5"/>
                  </a:lnTo>
                  <a:lnTo>
                    <a:pt x="120" y="0"/>
                  </a:lnTo>
                  <a:lnTo>
                    <a:pt x="177" y="121"/>
                  </a:lnTo>
                  <a:lnTo>
                    <a:pt x="177" y="1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1" name="Freeform 59"/>
            <p:cNvSpPr>
              <a:spLocks/>
            </p:cNvSpPr>
            <p:nvPr/>
          </p:nvSpPr>
          <p:spPr bwMode="auto">
            <a:xfrm>
              <a:off x="2120" y="1893"/>
              <a:ext cx="102" cy="54"/>
            </a:xfrm>
            <a:custGeom>
              <a:avLst/>
              <a:gdLst/>
              <a:ahLst/>
              <a:cxnLst>
                <a:cxn ang="0">
                  <a:pos x="203" y="23"/>
                </a:cxn>
                <a:cxn ang="0">
                  <a:pos x="196" y="106"/>
                </a:cxn>
                <a:cxn ang="0">
                  <a:pos x="0" y="108"/>
                </a:cxn>
                <a:cxn ang="0">
                  <a:pos x="15" y="0"/>
                </a:cxn>
                <a:cxn ang="0">
                  <a:pos x="203" y="23"/>
                </a:cxn>
                <a:cxn ang="0">
                  <a:pos x="203" y="23"/>
                </a:cxn>
              </a:cxnLst>
              <a:rect l="0" t="0" r="r" b="b"/>
              <a:pathLst>
                <a:path w="203" h="108">
                  <a:moveTo>
                    <a:pt x="203" y="23"/>
                  </a:moveTo>
                  <a:lnTo>
                    <a:pt x="196" y="106"/>
                  </a:lnTo>
                  <a:lnTo>
                    <a:pt x="0" y="108"/>
                  </a:lnTo>
                  <a:lnTo>
                    <a:pt x="15" y="0"/>
                  </a:lnTo>
                  <a:lnTo>
                    <a:pt x="203" y="23"/>
                  </a:lnTo>
                  <a:lnTo>
                    <a:pt x="203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2" name="Freeform 60"/>
            <p:cNvSpPr>
              <a:spLocks/>
            </p:cNvSpPr>
            <p:nvPr/>
          </p:nvSpPr>
          <p:spPr bwMode="auto">
            <a:xfrm>
              <a:off x="2170" y="2041"/>
              <a:ext cx="122" cy="70"/>
            </a:xfrm>
            <a:custGeom>
              <a:avLst/>
              <a:gdLst/>
              <a:ahLst/>
              <a:cxnLst>
                <a:cxn ang="0">
                  <a:pos x="243" y="57"/>
                </a:cxn>
                <a:cxn ang="0">
                  <a:pos x="235" y="140"/>
                </a:cxn>
                <a:cxn ang="0">
                  <a:pos x="0" y="123"/>
                </a:cxn>
                <a:cxn ang="0">
                  <a:pos x="26" y="0"/>
                </a:cxn>
                <a:cxn ang="0">
                  <a:pos x="243" y="57"/>
                </a:cxn>
                <a:cxn ang="0">
                  <a:pos x="243" y="57"/>
                </a:cxn>
              </a:cxnLst>
              <a:rect l="0" t="0" r="r" b="b"/>
              <a:pathLst>
                <a:path w="243" h="140">
                  <a:moveTo>
                    <a:pt x="243" y="57"/>
                  </a:moveTo>
                  <a:lnTo>
                    <a:pt x="235" y="140"/>
                  </a:lnTo>
                  <a:lnTo>
                    <a:pt x="0" y="123"/>
                  </a:lnTo>
                  <a:lnTo>
                    <a:pt x="26" y="0"/>
                  </a:lnTo>
                  <a:lnTo>
                    <a:pt x="243" y="57"/>
                  </a:lnTo>
                  <a:lnTo>
                    <a:pt x="243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3" name="Freeform 61"/>
            <p:cNvSpPr>
              <a:spLocks/>
            </p:cNvSpPr>
            <p:nvPr/>
          </p:nvSpPr>
          <p:spPr bwMode="auto">
            <a:xfrm>
              <a:off x="2655" y="1573"/>
              <a:ext cx="83" cy="96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0" y="154"/>
                </a:cxn>
                <a:cxn ang="0">
                  <a:pos x="78" y="192"/>
                </a:cxn>
                <a:cxn ang="0">
                  <a:pos x="168" y="24"/>
                </a:cxn>
                <a:cxn ang="0">
                  <a:pos x="46" y="0"/>
                </a:cxn>
                <a:cxn ang="0">
                  <a:pos x="46" y="0"/>
                </a:cxn>
              </a:cxnLst>
              <a:rect l="0" t="0" r="r" b="b"/>
              <a:pathLst>
                <a:path w="168" h="192">
                  <a:moveTo>
                    <a:pt x="46" y="0"/>
                  </a:moveTo>
                  <a:lnTo>
                    <a:pt x="0" y="154"/>
                  </a:lnTo>
                  <a:lnTo>
                    <a:pt x="78" y="192"/>
                  </a:lnTo>
                  <a:lnTo>
                    <a:pt x="168" y="24"/>
                  </a:lnTo>
                  <a:lnTo>
                    <a:pt x="46" y="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 noChangeArrowheads="1"/>
          </p:cNvPicPr>
          <p:nvPr/>
        </p:nvPicPr>
        <p:blipFill>
          <a:blip r:embed="rId2" cstate="print"/>
          <a:srcRect l="18367" t="9375" r="17347" b="15624"/>
          <a:stretch>
            <a:fillRect/>
          </a:stretch>
        </p:blipFill>
        <p:spPr bwMode="auto">
          <a:xfrm>
            <a:off x="4643438" y="1142984"/>
            <a:ext cx="4500562" cy="4714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Passing 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571612"/>
            <a:ext cx="5429288" cy="3286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public class Student{</a:t>
            </a:r>
          </a:p>
          <a:p>
            <a:pPr lvl="1">
              <a:buNone/>
            </a:pPr>
            <a:r>
              <a:rPr lang="en-GB" sz="2400" dirty="0" err="1" smtClean="0"/>
              <a:t>int</a:t>
            </a:r>
            <a:r>
              <a:rPr lang="en-GB" sz="2400" dirty="0" smtClean="0"/>
              <a:t> age;</a:t>
            </a:r>
          </a:p>
          <a:p>
            <a:pPr lvl="1">
              <a:buNone/>
            </a:pPr>
            <a:endParaRPr lang="en-GB" sz="2400" dirty="0"/>
          </a:p>
          <a:p>
            <a:pPr lvl="1">
              <a:buNone/>
            </a:pPr>
            <a:r>
              <a:rPr lang="en-GB" sz="2400" dirty="0" smtClean="0"/>
              <a:t>public void </a:t>
            </a:r>
            <a:r>
              <a:rPr lang="en-GB" sz="2400" dirty="0" err="1" smtClean="0"/>
              <a:t>setAge</a:t>
            </a:r>
            <a:r>
              <a:rPr lang="en-GB" sz="2400" dirty="0" smtClean="0"/>
              <a:t>(</a:t>
            </a:r>
            <a:r>
              <a:rPr lang="en-GB" sz="2400" dirty="0" err="1" smtClean="0"/>
              <a:t>int</a:t>
            </a:r>
            <a:r>
              <a:rPr lang="en-GB" sz="2400" dirty="0" smtClean="0"/>
              <a:t> num){</a:t>
            </a:r>
          </a:p>
          <a:p>
            <a:pPr lvl="1">
              <a:buNone/>
            </a:pPr>
            <a:r>
              <a:rPr lang="en-GB" sz="2400" dirty="0" smtClean="0"/>
              <a:t>		age =  num;</a:t>
            </a:r>
          </a:p>
          <a:p>
            <a:pPr lvl="1">
              <a:buNone/>
            </a:pPr>
            <a:r>
              <a:rPr lang="en-GB" sz="2400" dirty="0" smtClean="0"/>
              <a:t>}</a:t>
            </a:r>
          </a:p>
          <a:p>
            <a:pPr>
              <a:buNone/>
            </a:pPr>
            <a:r>
              <a:rPr lang="en-GB" sz="2400" dirty="0" smtClean="0"/>
              <a:t>}</a:t>
            </a:r>
          </a:p>
        </p:txBody>
      </p:sp>
      <p:grpSp>
        <p:nvGrpSpPr>
          <p:cNvPr id="8" name="Group 16"/>
          <p:cNvGrpSpPr/>
          <p:nvPr/>
        </p:nvGrpSpPr>
        <p:grpSpPr>
          <a:xfrm>
            <a:off x="7786710" y="3000372"/>
            <a:ext cx="642941" cy="731618"/>
            <a:chOff x="6786578" y="1643050"/>
            <a:chExt cx="1714512" cy="1949265"/>
          </a:xfrm>
        </p:grpSpPr>
        <p:grpSp>
          <p:nvGrpSpPr>
            <p:cNvPr id="13" name="Group 17"/>
            <p:cNvGrpSpPr/>
            <p:nvPr/>
          </p:nvGrpSpPr>
          <p:grpSpPr>
            <a:xfrm>
              <a:off x="6786578" y="1643050"/>
              <a:ext cx="1714512" cy="1949265"/>
              <a:chOff x="5786446" y="3643314"/>
              <a:chExt cx="1714512" cy="1949265"/>
            </a:xfrm>
          </p:grpSpPr>
          <p:sp>
            <p:nvSpPr>
              <p:cNvPr id="20" name="Trapezoid 19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7143773" y="2143116"/>
              <a:ext cx="1071570" cy="9020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600" b="1" dirty="0" smtClean="0"/>
                <a:t>18</a:t>
              </a:r>
              <a:endParaRPr lang="en-US" sz="1600" b="1" dirty="0"/>
            </a:p>
          </p:txBody>
        </p:sp>
      </p:grpSp>
      <p:sp>
        <p:nvSpPr>
          <p:cNvPr id="33" name="Content Placeholder 2"/>
          <p:cNvSpPr txBox="1">
            <a:spLocks/>
          </p:cNvSpPr>
          <p:nvPr/>
        </p:nvSpPr>
        <p:spPr>
          <a:xfrm>
            <a:off x="214282" y="4786322"/>
            <a:ext cx="3857652" cy="15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4" name="Picture 2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28604"/>
            <a:ext cx="1145831" cy="733423"/>
          </a:xfrm>
          <a:prstGeom prst="rect">
            <a:avLst/>
          </a:prstGeom>
          <a:noFill/>
        </p:spPr>
      </p:pic>
      <p:sp>
        <p:nvSpPr>
          <p:cNvPr id="26" name="Rectangle 25"/>
          <p:cNvSpPr/>
          <p:nvPr/>
        </p:nvSpPr>
        <p:spPr>
          <a:xfrm rot="21336559">
            <a:off x="4725486" y="2109900"/>
            <a:ext cx="43010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None/>
            </a:pPr>
            <a:r>
              <a:rPr lang="en-GB" dirty="0" smtClean="0"/>
              <a:t>public static void main(String[] </a:t>
            </a:r>
            <a:r>
              <a:rPr lang="en-GB" dirty="0" err="1" smtClean="0"/>
              <a:t>args</a:t>
            </a:r>
            <a:r>
              <a:rPr lang="en-GB" dirty="0" smtClean="0"/>
              <a:t>){</a:t>
            </a:r>
          </a:p>
          <a:p>
            <a:pPr lvl="1">
              <a:buNone/>
            </a:pPr>
            <a:r>
              <a:rPr lang="en-GB" dirty="0" smtClean="0"/>
              <a:t>				</a:t>
            </a:r>
          </a:p>
          <a:p>
            <a:pPr lvl="1">
              <a:buNone/>
            </a:pPr>
            <a:r>
              <a:rPr lang="en-GB" dirty="0"/>
              <a:t>	</a:t>
            </a:r>
            <a:r>
              <a:rPr lang="en-GB" dirty="0" smtClean="0"/>
              <a:t>Student learner = new Student();</a:t>
            </a:r>
          </a:p>
          <a:p>
            <a:pPr lvl="1">
              <a:buNone/>
            </a:pPr>
            <a:r>
              <a:rPr lang="en-GB" dirty="0" smtClean="0"/>
              <a:t>				</a:t>
            </a:r>
          </a:p>
          <a:p>
            <a:pPr lvl="1">
              <a:buNone/>
            </a:pPr>
            <a:r>
              <a:rPr lang="en-GB" dirty="0"/>
              <a:t>	</a:t>
            </a:r>
            <a:r>
              <a:rPr lang="en-GB" dirty="0" err="1" smtClean="0"/>
              <a:t>int</a:t>
            </a:r>
            <a:r>
              <a:rPr lang="en-GB" dirty="0" smtClean="0"/>
              <a:t> years = 18;</a:t>
            </a:r>
          </a:p>
          <a:p>
            <a:pPr lvl="1">
              <a:buNone/>
            </a:pPr>
            <a:r>
              <a:rPr lang="en-GB" dirty="0" smtClean="0"/>
              <a:t>				</a:t>
            </a:r>
            <a:r>
              <a:rPr lang="en-GB" dirty="0" err="1" smtClean="0"/>
              <a:t>learner.setAge</a:t>
            </a:r>
            <a:r>
              <a:rPr lang="en-GB" dirty="0" smtClean="0"/>
              <a:t>(years);</a:t>
            </a:r>
          </a:p>
          <a:p>
            <a:pPr lvl="1">
              <a:buNone/>
            </a:pPr>
            <a:endParaRPr lang="en-GB" dirty="0"/>
          </a:p>
          <a:p>
            <a:pPr lvl="1">
              <a:buNone/>
            </a:pPr>
            <a:r>
              <a:rPr lang="en-GB" dirty="0" smtClean="0"/>
              <a:t>	</a:t>
            </a:r>
          </a:p>
          <a:p>
            <a:pPr lvl="1">
              <a:buNone/>
            </a:pPr>
            <a:r>
              <a:rPr lang="en-GB" dirty="0" smtClean="0"/>
              <a:t>}</a:t>
            </a:r>
            <a:endParaRPr lang="en-GB" dirty="0"/>
          </a:p>
        </p:txBody>
      </p:sp>
      <p:grpSp>
        <p:nvGrpSpPr>
          <p:cNvPr id="50" name="Group 16"/>
          <p:cNvGrpSpPr/>
          <p:nvPr/>
        </p:nvGrpSpPr>
        <p:grpSpPr>
          <a:xfrm>
            <a:off x="7786710" y="3000372"/>
            <a:ext cx="642941" cy="731618"/>
            <a:chOff x="6786578" y="1643050"/>
            <a:chExt cx="1714512" cy="1949265"/>
          </a:xfrm>
        </p:grpSpPr>
        <p:grpSp>
          <p:nvGrpSpPr>
            <p:cNvPr id="51" name="Group 17"/>
            <p:cNvGrpSpPr/>
            <p:nvPr/>
          </p:nvGrpSpPr>
          <p:grpSpPr>
            <a:xfrm>
              <a:off x="6786578" y="1643050"/>
              <a:ext cx="1714512" cy="1949265"/>
              <a:chOff x="5786446" y="3643314"/>
              <a:chExt cx="1714512" cy="1949265"/>
            </a:xfrm>
          </p:grpSpPr>
          <p:sp>
            <p:nvSpPr>
              <p:cNvPr id="53" name="Trapezoid 52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7143773" y="2143116"/>
              <a:ext cx="1071570" cy="9020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600" b="1" dirty="0" smtClean="0"/>
                <a:t>18</a:t>
              </a:r>
              <a:endParaRPr lang="en-US" sz="1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74" dur="indefinite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0.0118 C -0.10139 -0.10708 -0.19826 -0.19982 -0.27812 -0.20629 C -0.35798 -0.21277 -0.4375 -0.08349 -0.47951 -0.05134 " pathEditMode="relative" rAng="0" ptsTypes="aaa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" y="-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6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Methods and stuff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428628"/>
            <a:ext cx="1145831" cy="733423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4143372" y="14287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18367" t="9375" r="17347" b="15624"/>
          <a:stretch>
            <a:fillRect/>
          </a:stretch>
        </p:blipFill>
        <p:spPr bwMode="auto">
          <a:xfrm>
            <a:off x="4643438" y="1142984"/>
            <a:ext cx="4500562" cy="4714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 rot="21336559">
            <a:off x="4725486" y="2109900"/>
            <a:ext cx="43010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None/>
            </a:pPr>
            <a:r>
              <a:rPr lang="en-GB" dirty="0" smtClean="0"/>
              <a:t>public static void main(String[] </a:t>
            </a:r>
            <a:r>
              <a:rPr lang="en-GB" dirty="0" err="1" smtClean="0"/>
              <a:t>args</a:t>
            </a:r>
            <a:r>
              <a:rPr lang="en-GB" dirty="0" smtClean="0"/>
              <a:t>){</a:t>
            </a:r>
          </a:p>
          <a:p>
            <a:pPr lvl="1">
              <a:buNone/>
            </a:pPr>
            <a:r>
              <a:rPr lang="en-GB" dirty="0" smtClean="0"/>
              <a:t>				</a:t>
            </a:r>
          </a:p>
          <a:p>
            <a:pPr lvl="1">
              <a:buNone/>
            </a:pPr>
            <a:r>
              <a:rPr lang="en-GB" dirty="0"/>
              <a:t>	</a:t>
            </a:r>
            <a:r>
              <a:rPr lang="en-GB" dirty="0" smtClean="0"/>
              <a:t>Student learner = new Student();</a:t>
            </a:r>
          </a:p>
          <a:p>
            <a:pPr lvl="1">
              <a:buNone/>
            </a:pPr>
            <a:r>
              <a:rPr lang="en-GB" dirty="0" smtClean="0"/>
              <a:t>				</a:t>
            </a:r>
          </a:p>
          <a:p>
            <a:pPr lvl="1">
              <a:buNone/>
            </a:pPr>
            <a:r>
              <a:rPr lang="en-GB" dirty="0"/>
              <a:t>	</a:t>
            </a:r>
            <a:r>
              <a:rPr lang="en-GB" dirty="0" err="1" smtClean="0"/>
              <a:t>int</a:t>
            </a:r>
            <a:r>
              <a:rPr lang="en-GB" dirty="0" smtClean="0"/>
              <a:t> years = 18;</a:t>
            </a:r>
          </a:p>
          <a:p>
            <a:pPr lvl="1">
              <a:buNone/>
            </a:pPr>
            <a:r>
              <a:rPr lang="en-GB" dirty="0" smtClean="0"/>
              <a:t>				</a:t>
            </a:r>
            <a:r>
              <a:rPr lang="en-GB" dirty="0" err="1" smtClean="0"/>
              <a:t>learner.setAge</a:t>
            </a:r>
            <a:r>
              <a:rPr lang="en-GB" dirty="0" smtClean="0"/>
              <a:t>(years);</a:t>
            </a:r>
          </a:p>
          <a:p>
            <a:pPr lvl="1">
              <a:buNone/>
            </a:pPr>
            <a:endParaRPr lang="en-GB" dirty="0"/>
          </a:p>
          <a:p>
            <a:pPr lvl="1">
              <a:buNone/>
            </a:pPr>
            <a:r>
              <a:rPr lang="en-GB" dirty="0" smtClean="0"/>
              <a:t>	years = 20;</a:t>
            </a:r>
          </a:p>
          <a:p>
            <a:pPr lvl="1">
              <a:buNone/>
            </a:pPr>
            <a:r>
              <a:rPr lang="en-GB" dirty="0" smtClean="0"/>
              <a:t>}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Passing 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571612"/>
            <a:ext cx="5429288" cy="3286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public class Student{</a:t>
            </a:r>
          </a:p>
          <a:p>
            <a:pPr lvl="1">
              <a:buNone/>
            </a:pPr>
            <a:r>
              <a:rPr lang="en-GB" sz="2400" dirty="0" err="1" smtClean="0"/>
              <a:t>int</a:t>
            </a:r>
            <a:r>
              <a:rPr lang="en-GB" sz="2400" dirty="0" smtClean="0"/>
              <a:t> age;</a:t>
            </a:r>
          </a:p>
          <a:p>
            <a:pPr lvl="1">
              <a:buNone/>
            </a:pPr>
            <a:endParaRPr lang="en-GB" sz="2400" dirty="0"/>
          </a:p>
          <a:p>
            <a:pPr lvl="1">
              <a:buNone/>
            </a:pPr>
            <a:r>
              <a:rPr lang="en-GB" sz="2400" dirty="0" smtClean="0"/>
              <a:t>public void </a:t>
            </a:r>
            <a:r>
              <a:rPr lang="en-GB" sz="2400" dirty="0" err="1" smtClean="0"/>
              <a:t>setAge</a:t>
            </a:r>
            <a:r>
              <a:rPr lang="en-GB" sz="2400" dirty="0" smtClean="0"/>
              <a:t>(</a:t>
            </a:r>
            <a:r>
              <a:rPr lang="en-GB" sz="2400" dirty="0" err="1" smtClean="0"/>
              <a:t>int</a:t>
            </a:r>
            <a:r>
              <a:rPr lang="en-GB" sz="2400" dirty="0" smtClean="0"/>
              <a:t> num){</a:t>
            </a:r>
          </a:p>
          <a:p>
            <a:pPr lvl="1">
              <a:buNone/>
            </a:pPr>
            <a:r>
              <a:rPr lang="en-GB" sz="2400" dirty="0" smtClean="0"/>
              <a:t>		age =  num;</a:t>
            </a:r>
          </a:p>
          <a:p>
            <a:pPr lvl="1">
              <a:buNone/>
            </a:pPr>
            <a:r>
              <a:rPr lang="en-GB" sz="2400" dirty="0" smtClean="0"/>
              <a:t>}</a:t>
            </a:r>
          </a:p>
          <a:p>
            <a:pPr>
              <a:buNone/>
            </a:pPr>
            <a:r>
              <a:rPr lang="en-GB" sz="2400" dirty="0" smtClean="0"/>
              <a:t>}</a:t>
            </a:r>
          </a:p>
        </p:txBody>
      </p:sp>
      <p:grpSp>
        <p:nvGrpSpPr>
          <p:cNvPr id="6" name="Group 15"/>
          <p:cNvGrpSpPr/>
          <p:nvPr/>
        </p:nvGrpSpPr>
        <p:grpSpPr>
          <a:xfrm>
            <a:off x="3413494" y="2627684"/>
            <a:ext cx="642941" cy="731618"/>
            <a:chOff x="6786578" y="1643050"/>
            <a:chExt cx="1714512" cy="1949265"/>
          </a:xfrm>
        </p:grpSpPr>
        <p:grpSp>
          <p:nvGrpSpPr>
            <p:cNvPr id="7" name="Group 7"/>
            <p:cNvGrpSpPr/>
            <p:nvPr/>
          </p:nvGrpSpPr>
          <p:grpSpPr>
            <a:xfrm>
              <a:off x="6786578" y="1643050"/>
              <a:ext cx="1714512" cy="1949265"/>
              <a:chOff x="5786446" y="3643314"/>
              <a:chExt cx="1714512" cy="1949265"/>
            </a:xfrm>
          </p:grpSpPr>
          <p:sp>
            <p:nvSpPr>
              <p:cNvPr id="9" name="Trapezoid 8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5" name="Rectangle 14"/>
            <p:cNvSpPr/>
            <p:nvPr/>
          </p:nvSpPr>
          <p:spPr>
            <a:xfrm>
              <a:off x="7143773" y="2143116"/>
              <a:ext cx="1071570" cy="9020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600" b="1" dirty="0" smtClean="0"/>
                <a:t>18</a:t>
              </a:r>
              <a:endParaRPr lang="en-US" sz="1600" b="1" dirty="0"/>
            </a:p>
          </p:txBody>
        </p:sp>
      </p:grpSp>
      <p:sp>
        <p:nvSpPr>
          <p:cNvPr id="20" name="Trapezoid 19"/>
          <p:cNvSpPr/>
          <p:nvPr/>
        </p:nvSpPr>
        <p:spPr>
          <a:xfrm flipV="1">
            <a:off x="7786710" y="3080811"/>
            <a:ext cx="642941" cy="604183"/>
          </a:xfrm>
          <a:prstGeom prst="trapezoid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7786710" y="3000372"/>
            <a:ext cx="642941" cy="16266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7809672" y="3023610"/>
            <a:ext cx="597017" cy="11618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7935145" y="3643880"/>
            <a:ext cx="348260" cy="8811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920658" y="3188062"/>
            <a:ext cx="401838" cy="33855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 smtClean="0"/>
              <a:t>18</a:t>
            </a:r>
            <a:endParaRPr lang="en-US" sz="1600" b="1" dirty="0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214282" y="4786322"/>
            <a:ext cx="3857652" cy="15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15"/>
          <p:cNvGrpSpPr/>
          <p:nvPr/>
        </p:nvGrpSpPr>
        <p:grpSpPr>
          <a:xfrm>
            <a:off x="7786710" y="3000372"/>
            <a:ext cx="642941" cy="731618"/>
            <a:chOff x="6786578" y="1643050"/>
            <a:chExt cx="1714512" cy="1949265"/>
          </a:xfrm>
        </p:grpSpPr>
        <p:grpSp>
          <p:nvGrpSpPr>
            <p:cNvPr id="13" name="Group 24"/>
            <p:cNvGrpSpPr/>
            <p:nvPr/>
          </p:nvGrpSpPr>
          <p:grpSpPr>
            <a:xfrm>
              <a:off x="6786578" y="1643050"/>
              <a:ext cx="1714512" cy="1949265"/>
              <a:chOff x="5786446" y="3643314"/>
              <a:chExt cx="1714512" cy="1949265"/>
            </a:xfrm>
          </p:grpSpPr>
          <p:sp>
            <p:nvSpPr>
              <p:cNvPr id="27" name="Trapezoid 26"/>
              <p:cNvSpPr/>
              <p:nvPr/>
            </p:nvSpPr>
            <p:spPr>
              <a:xfrm flipV="1">
                <a:off x="5786446" y="3857628"/>
                <a:ext cx="1714512" cy="1609736"/>
              </a:xfrm>
              <a:prstGeom prst="trapezoid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786446" y="3643314"/>
                <a:ext cx="1714512" cy="43339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5847679" y="3705227"/>
                <a:ext cx="1592047" cy="30956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6182273" y="5357826"/>
                <a:ext cx="928694" cy="23475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6" name="Rectangle 25"/>
            <p:cNvSpPr/>
            <p:nvPr/>
          </p:nvSpPr>
          <p:spPr>
            <a:xfrm>
              <a:off x="7143773" y="2143116"/>
              <a:ext cx="1071570" cy="9020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600" b="1" dirty="0" smtClean="0"/>
                <a:t>20</a:t>
              </a:r>
              <a:endParaRPr lang="en-US" sz="1600" b="1" dirty="0"/>
            </a:p>
          </p:txBody>
        </p:sp>
      </p:grpSp>
      <p:sp>
        <p:nvSpPr>
          <p:cNvPr id="31" name="Content Placeholder 2"/>
          <p:cNvSpPr txBox="1">
            <a:spLocks/>
          </p:cNvSpPr>
          <p:nvPr/>
        </p:nvSpPr>
        <p:spPr>
          <a:xfrm>
            <a:off x="0" y="4929198"/>
            <a:ext cx="5000628" cy="150019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Remember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from last lecture: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two values are separate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GB" sz="24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one changes, the other is unaffected</a:t>
            </a:r>
          </a:p>
        </p:txBody>
      </p:sp>
      <p:pic>
        <p:nvPicPr>
          <p:cNvPr id="32" name="Picture 31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28604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25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8" dur="25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" dur="25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18367" t="9375" r="17347" b="15624"/>
          <a:stretch>
            <a:fillRect/>
          </a:stretch>
        </p:blipFill>
        <p:spPr bwMode="auto">
          <a:xfrm>
            <a:off x="4643438" y="3428976"/>
            <a:ext cx="4500562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 rot="21336559">
            <a:off x="4429131" y="4162160"/>
            <a:ext cx="430104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None/>
            </a:pPr>
            <a:r>
              <a:rPr lang="en-GB" dirty="0" smtClean="0"/>
              <a:t>public static void main(String[] </a:t>
            </a:r>
            <a:r>
              <a:rPr lang="en-GB" dirty="0" err="1" smtClean="0"/>
              <a:t>args</a:t>
            </a:r>
            <a:r>
              <a:rPr lang="en-GB" dirty="0" smtClean="0"/>
              <a:t>){</a:t>
            </a:r>
          </a:p>
          <a:p>
            <a:pPr lvl="1">
              <a:buNone/>
            </a:pPr>
            <a:r>
              <a:rPr lang="en-GB" dirty="0" smtClean="0"/>
              <a:t>	//some code </a:t>
            </a:r>
            <a:r>
              <a:rPr lang="en-GB" dirty="0" smtClean="0"/>
              <a:t>omitted</a:t>
            </a:r>
            <a:endParaRPr lang="en-GB" dirty="0" smtClean="0"/>
          </a:p>
          <a:p>
            <a:pPr lvl="1">
              <a:buNone/>
            </a:pPr>
            <a:r>
              <a:rPr lang="en-GB" dirty="0"/>
              <a:t>	</a:t>
            </a:r>
            <a:endParaRPr lang="en-GB" dirty="0" smtClean="0"/>
          </a:p>
          <a:p>
            <a:pPr lvl="1">
              <a:buNone/>
            </a:pPr>
            <a:r>
              <a:rPr lang="en-GB" dirty="0"/>
              <a:t>	</a:t>
            </a:r>
            <a:r>
              <a:rPr lang="en-GB" dirty="0" smtClean="0"/>
              <a:t>Student learner = new Student();</a:t>
            </a:r>
          </a:p>
          <a:p>
            <a:pPr lvl="1">
              <a:buNone/>
            </a:pPr>
            <a:r>
              <a:rPr lang="en-GB" dirty="0" smtClean="0"/>
              <a:t>				</a:t>
            </a:r>
            <a:r>
              <a:rPr lang="en-GB" dirty="0" err="1" smtClean="0"/>
              <a:t>lesson.addStudent</a:t>
            </a:r>
            <a:r>
              <a:rPr lang="en-GB" dirty="0" smtClean="0"/>
              <a:t>(learner);</a:t>
            </a:r>
          </a:p>
          <a:p>
            <a:pPr lvl="1">
              <a:buNone/>
            </a:pPr>
            <a:r>
              <a:rPr lang="en-GB" dirty="0" smtClean="0"/>
              <a:t>}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Passing Objects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571612"/>
            <a:ext cx="6286544" cy="3143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public class Lecture{</a:t>
            </a:r>
          </a:p>
          <a:p>
            <a:pPr lvl="1">
              <a:buNone/>
            </a:pPr>
            <a:r>
              <a:rPr lang="en-GB" sz="2400" dirty="0" smtClean="0"/>
              <a:t>Student   </a:t>
            </a:r>
            <a:r>
              <a:rPr lang="en-GB" sz="2400" dirty="0" err="1" smtClean="0"/>
              <a:t>firstStudent</a:t>
            </a:r>
            <a:r>
              <a:rPr lang="en-GB" sz="2400" dirty="0" smtClean="0"/>
              <a:t>;</a:t>
            </a:r>
          </a:p>
          <a:p>
            <a:pPr lvl="1">
              <a:buNone/>
            </a:pPr>
            <a:endParaRPr lang="en-GB" sz="2400" dirty="0"/>
          </a:p>
          <a:p>
            <a:pPr lvl="1">
              <a:buNone/>
            </a:pPr>
            <a:r>
              <a:rPr lang="en-GB" sz="2400" dirty="0" smtClean="0"/>
              <a:t>public void </a:t>
            </a:r>
            <a:r>
              <a:rPr lang="en-GB" sz="2400" dirty="0" err="1" smtClean="0"/>
              <a:t>addStudent</a:t>
            </a:r>
            <a:r>
              <a:rPr lang="en-GB" sz="2400" dirty="0" smtClean="0"/>
              <a:t> (Student pupil){</a:t>
            </a:r>
          </a:p>
          <a:p>
            <a:pPr lvl="1">
              <a:buNone/>
            </a:pPr>
            <a:r>
              <a:rPr lang="en-GB" sz="2400" dirty="0" smtClean="0"/>
              <a:t>		</a:t>
            </a:r>
            <a:r>
              <a:rPr lang="en-GB" sz="2400" dirty="0" err="1" smtClean="0"/>
              <a:t>firstStudent</a:t>
            </a:r>
            <a:r>
              <a:rPr lang="en-GB" sz="2400" dirty="0" smtClean="0"/>
              <a:t> =  pupil;</a:t>
            </a:r>
          </a:p>
          <a:p>
            <a:pPr lvl="1">
              <a:buNone/>
            </a:pPr>
            <a:r>
              <a:rPr lang="en-GB" sz="2400" dirty="0" smtClean="0"/>
              <a:t>}</a:t>
            </a:r>
          </a:p>
          <a:p>
            <a:pPr>
              <a:buNone/>
            </a:pPr>
            <a:r>
              <a:rPr lang="en-GB" sz="2400" dirty="0" smtClean="0"/>
              <a:t>}</a:t>
            </a:r>
          </a:p>
        </p:txBody>
      </p:sp>
      <p:grpSp>
        <p:nvGrpSpPr>
          <p:cNvPr id="6" name="Group 7"/>
          <p:cNvGrpSpPr/>
          <p:nvPr/>
        </p:nvGrpSpPr>
        <p:grpSpPr>
          <a:xfrm>
            <a:off x="8072462" y="5643578"/>
            <a:ext cx="642941" cy="731618"/>
            <a:chOff x="5786446" y="3643314"/>
            <a:chExt cx="1714512" cy="1949265"/>
          </a:xfrm>
        </p:grpSpPr>
        <p:sp>
          <p:nvSpPr>
            <p:cNvPr id="9" name="Trapezoid 8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6715140" y="1214422"/>
            <a:ext cx="2286016" cy="20002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2000" dirty="0" smtClean="0"/>
              <a:t>Memory</a:t>
            </a:r>
            <a:endParaRPr lang="en-GB" sz="2000" dirty="0"/>
          </a:p>
        </p:txBody>
      </p:sp>
      <p:pic>
        <p:nvPicPr>
          <p:cNvPr id="4098" name="Picture 2" descr="C:\Users\Teresa\AppData\Local\Microsoft\Windows\Temporary Internet Files\Content.IE5\4VXW2NHN\MCj0432657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48" y="1714488"/>
            <a:ext cx="1285852" cy="1285852"/>
          </a:xfrm>
          <a:prstGeom prst="rect">
            <a:avLst/>
          </a:prstGeom>
          <a:noFill/>
        </p:spPr>
      </p:pic>
      <p:cxnSp>
        <p:nvCxnSpPr>
          <p:cNvPr id="43" name="Curved Connector 42"/>
          <p:cNvCxnSpPr>
            <a:endCxn id="4098" idx="2"/>
          </p:cNvCxnSpPr>
          <p:nvPr/>
        </p:nvCxnSpPr>
        <p:spPr>
          <a:xfrm rot="5400000" flipH="1" flipV="1">
            <a:off x="7358058" y="4000496"/>
            <a:ext cx="2143172" cy="142860"/>
          </a:xfrm>
          <a:prstGeom prst="curvedConnector3">
            <a:avLst>
              <a:gd name="adj1" fmla="val 50000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7" name="Group 47"/>
          <p:cNvGrpSpPr/>
          <p:nvPr/>
        </p:nvGrpSpPr>
        <p:grpSpPr>
          <a:xfrm>
            <a:off x="3571868" y="1857364"/>
            <a:ext cx="642941" cy="731618"/>
            <a:chOff x="5786446" y="3643314"/>
            <a:chExt cx="1714512" cy="1949265"/>
          </a:xfrm>
        </p:grpSpPr>
        <p:sp>
          <p:nvSpPr>
            <p:cNvPr id="49" name="Trapezoid 48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" name="Group 52"/>
          <p:cNvGrpSpPr/>
          <p:nvPr/>
        </p:nvGrpSpPr>
        <p:grpSpPr>
          <a:xfrm>
            <a:off x="8215338" y="5214950"/>
            <a:ext cx="285752" cy="500066"/>
            <a:chOff x="928662" y="4143380"/>
            <a:chExt cx="1571636" cy="2571768"/>
          </a:xfrm>
        </p:grpSpPr>
        <p:sp>
          <p:nvSpPr>
            <p:cNvPr id="54" name="Rounded Rectangle 53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71" name="Curved Connector 70"/>
          <p:cNvCxnSpPr/>
          <p:nvPr/>
        </p:nvCxnSpPr>
        <p:spPr>
          <a:xfrm rot="5400000" flipH="1" flipV="1">
            <a:off x="7358058" y="4000496"/>
            <a:ext cx="2143172" cy="142860"/>
          </a:xfrm>
          <a:prstGeom prst="curvedConnector3">
            <a:avLst>
              <a:gd name="adj1" fmla="val 50000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3" name="Group 71"/>
          <p:cNvGrpSpPr/>
          <p:nvPr/>
        </p:nvGrpSpPr>
        <p:grpSpPr>
          <a:xfrm>
            <a:off x="3786182" y="1428736"/>
            <a:ext cx="285752" cy="500066"/>
            <a:chOff x="928662" y="4143380"/>
            <a:chExt cx="1571636" cy="2571768"/>
          </a:xfrm>
        </p:grpSpPr>
        <p:sp>
          <p:nvSpPr>
            <p:cNvPr id="73" name="Rounded Rectangle 72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90" name="Curved Connector 89"/>
          <p:cNvCxnSpPr/>
          <p:nvPr/>
        </p:nvCxnSpPr>
        <p:spPr>
          <a:xfrm>
            <a:off x="3857620" y="1428768"/>
            <a:ext cx="4000528" cy="1071538"/>
          </a:xfrm>
          <a:prstGeom prst="curvedConnector3">
            <a:avLst>
              <a:gd name="adj1" fmla="val 50000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2" name="Content Placeholder 2"/>
          <p:cNvSpPr txBox="1">
            <a:spLocks/>
          </p:cNvSpPr>
          <p:nvPr/>
        </p:nvSpPr>
        <p:spPr>
          <a:xfrm>
            <a:off x="0" y="4929198"/>
            <a:ext cx="5000628" cy="15001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references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point to the same object</a:t>
            </a:r>
            <a:endParaRPr lang="en-GB" sz="24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the object changes, they are </a:t>
            </a: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both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affected</a:t>
            </a:r>
          </a:p>
        </p:txBody>
      </p:sp>
      <p:sp>
        <p:nvSpPr>
          <p:cNvPr id="72" name="Oval 71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94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9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98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75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3" grpId="0" build="p"/>
      <p:bldP spid="9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Oval 90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If one changes, the other changes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714316" y="1214422"/>
            <a:ext cx="8429684" cy="492922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2000" dirty="0" smtClean="0"/>
              <a:t>Memory</a:t>
            </a:r>
            <a:endParaRPr lang="en-GB" sz="2000" dirty="0"/>
          </a:p>
        </p:txBody>
      </p:sp>
      <p:pic>
        <p:nvPicPr>
          <p:cNvPr id="4098" name="Picture 2" descr="C:\Users\Teresa\AppData\Local\Microsoft\Windows\Temporary Internet Files\Content.IE5\4VXW2NHN\MCj0432657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2571744"/>
            <a:ext cx="1285852" cy="1285852"/>
          </a:xfrm>
          <a:prstGeom prst="rect">
            <a:avLst/>
          </a:prstGeom>
          <a:noFill/>
        </p:spPr>
      </p:pic>
      <p:grpSp>
        <p:nvGrpSpPr>
          <p:cNvPr id="3" name="Group 47"/>
          <p:cNvGrpSpPr/>
          <p:nvPr/>
        </p:nvGrpSpPr>
        <p:grpSpPr>
          <a:xfrm>
            <a:off x="857224" y="2357430"/>
            <a:ext cx="642941" cy="731618"/>
            <a:chOff x="5786446" y="3643314"/>
            <a:chExt cx="1714512" cy="1949265"/>
          </a:xfrm>
        </p:grpSpPr>
        <p:sp>
          <p:nvSpPr>
            <p:cNvPr id="49" name="Trapezoid 48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49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71" name="Curved Connector 70"/>
          <p:cNvCxnSpPr>
            <a:stCxn id="54" idx="0"/>
            <a:endCxn id="4098" idx="1"/>
          </p:cNvCxnSpPr>
          <p:nvPr/>
        </p:nvCxnSpPr>
        <p:spPr>
          <a:xfrm rot="5400000" flipH="1" flipV="1">
            <a:off x="2857480" y="1643042"/>
            <a:ext cx="1500214" cy="4643470"/>
          </a:xfrm>
          <a:prstGeom prst="curvedConnector2">
            <a:avLst/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" name="Group 71"/>
          <p:cNvGrpSpPr/>
          <p:nvPr/>
        </p:nvGrpSpPr>
        <p:grpSpPr>
          <a:xfrm>
            <a:off x="1000100" y="1928802"/>
            <a:ext cx="285752" cy="500066"/>
            <a:chOff x="928662" y="4143380"/>
            <a:chExt cx="1571636" cy="2571768"/>
          </a:xfrm>
        </p:grpSpPr>
        <p:sp>
          <p:nvSpPr>
            <p:cNvPr id="73" name="Rounded Rectangle 72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90" name="Curved Connector 89"/>
          <p:cNvCxnSpPr>
            <a:stCxn id="73" idx="0"/>
            <a:endCxn id="4098" idx="1"/>
          </p:cNvCxnSpPr>
          <p:nvPr/>
        </p:nvCxnSpPr>
        <p:spPr>
          <a:xfrm rot="16200000" flipH="1">
            <a:off x="2893215" y="178563"/>
            <a:ext cx="1285868" cy="4786346"/>
          </a:xfrm>
          <a:prstGeom prst="curvedConnector4">
            <a:avLst>
              <a:gd name="adj1" fmla="val -17778"/>
              <a:gd name="adj2" fmla="val 51493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2" name="Content Placeholder 71"/>
          <p:cNvSpPr>
            <a:spLocks noGrp="1"/>
          </p:cNvSpPr>
          <p:nvPr>
            <p:ph idx="1"/>
          </p:nvPr>
        </p:nvSpPr>
        <p:spPr>
          <a:xfrm>
            <a:off x="7000892" y="2928934"/>
            <a:ext cx="928694" cy="35719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age =</a:t>
            </a:r>
            <a:endParaRPr lang="en-GB" dirty="0">
              <a:latin typeface="Consolas" pitchFamily="49" charset="0"/>
            </a:endParaRPr>
          </a:p>
        </p:txBody>
      </p:sp>
      <p:grpSp>
        <p:nvGrpSpPr>
          <p:cNvPr id="5" name="Group 7"/>
          <p:cNvGrpSpPr/>
          <p:nvPr/>
        </p:nvGrpSpPr>
        <p:grpSpPr>
          <a:xfrm>
            <a:off x="928662" y="5143512"/>
            <a:ext cx="642941" cy="731618"/>
            <a:chOff x="5786446" y="3643314"/>
            <a:chExt cx="1714512" cy="1949265"/>
          </a:xfrm>
        </p:grpSpPr>
        <p:sp>
          <p:nvSpPr>
            <p:cNvPr id="9" name="Trapezoid 8"/>
            <p:cNvSpPr/>
            <p:nvPr/>
          </p:nvSpPr>
          <p:spPr>
            <a:xfrm flipV="1">
              <a:off x="5786446" y="3857628"/>
              <a:ext cx="1714512" cy="1609736"/>
            </a:xfrm>
            <a:prstGeom prst="trapezoid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786446" y="3643314"/>
              <a:ext cx="1714512" cy="43339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5847679" y="3705227"/>
              <a:ext cx="1592047" cy="30956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6182273" y="5357826"/>
              <a:ext cx="928694" cy="23475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" name="Group 52"/>
          <p:cNvGrpSpPr/>
          <p:nvPr/>
        </p:nvGrpSpPr>
        <p:grpSpPr>
          <a:xfrm>
            <a:off x="1142976" y="4714884"/>
            <a:ext cx="285752" cy="500066"/>
            <a:chOff x="928662" y="4143380"/>
            <a:chExt cx="1571636" cy="2571768"/>
          </a:xfrm>
        </p:grpSpPr>
        <p:sp>
          <p:nvSpPr>
            <p:cNvPr id="54" name="Rounded Rectangle 53"/>
            <p:cNvSpPr/>
            <p:nvPr/>
          </p:nvSpPr>
          <p:spPr>
            <a:xfrm>
              <a:off x="928662" y="4143380"/>
              <a:ext cx="1571636" cy="257176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/>
          </p:nvSpPr>
          <p:spPr>
            <a:xfrm>
              <a:off x="2000232" y="4357694"/>
              <a:ext cx="285752" cy="28575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107153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142872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178591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2143108" y="4786322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107153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42872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178591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107153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142872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178591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2143108" y="507207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2143108" y="535782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1071538" y="5786454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1071538" y="6072206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1071538" y="6357958"/>
              <a:ext cx="285752" cy="21431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0" name="Content Placeholder 71"/>
          <p:cNvSpPr txBox="1">
            <a:spLocks/>
          </p:cNvSpPr>
          <p:nvPr/>
        </p:nvSpPr>
        <p:spPr>
          <a:xfrm>
            <a:off x="7786710" y="2928934"/>
            <a:ext cx="571504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18;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sp>
        <p:nvSpPr>
          <p:cNvPr id="101" name="Oval 100"/>
          <p:cNvSpPr/>
          <p:nvPr/>
        </p:nvSpPr>
        <p:spPr>
          <a:xfrm>
            <a:off x="5929322" y="2143116"/>
            <a:ext cx="2643206" cy="192882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101"/>
          <p:cNvGrpSpPr/>
          <p:nvPr/>
        </p:nvGrpSpPr>
        <p:grpSpPr>
          <a:xfrm>
            <a:off x="214282" y="500042"/>
            <a:ext cx="2453740" cy="4143403"/>
            <a:chOff x="2643174" y="1428736"/>
            <a:chExt cx="2453740" cy="4143403"/>
          </a:xfrm>
        </p:grpSpPr>
        <p:sp>
          <p:nvSpPr>
            <p:cNvPr id="103" name="Rounded Rectangle 102"/>
            <p:cNvSpPr/>
            <p:nvPr/>
          </p:nvSpPr>
          <p:spPr>
            <a:xfrm>
              <a:off x="2643174" y="1428736"/>
              <a:ext cx="2391620" cy="414340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 w="762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/>
            <p:cNvSpPr/>
            <p:nvPr/>
          </p:nvSpPr>
          <p:spPr>
            <a:xfrm>
              <a:off x="4273824" y="1774020"/>
              <a:ext cx="434840" cy="46037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Rounded Rectangle 104"/>
            <p:cNvSpPr/>
            <p:nvPr/>
          </p:nvSpPr>
          <p:spPr>
            <a:xfrm>
              <a:off x="286059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Rounded Rectangle 105"/>
            <p:cNvSpPr/>
            <p:nvPr/>
          </p:nvSpPr>
          <p:spPr>
            <a:xfrm>
              <a:off x="340414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Rounded Rectangle 106"/>
            <p:cNvSpPr/>
            <p:nvPr/>
          </p:nvSpPr>
          <p:spPr>
            <a:xfrm>
              <a:off x="394769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Rounded Rectangle 107"/>
            <p:cNvSpPr/>
            <p:nvPr/>
          </p:nvSpPr>
          <p:spPr>
            <a:xfrm>
              <a:off x="4491244" y="246458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Rounded Rectangle 108"/>
            <p:cNvSpPr/>
            <p:nvPr/>
          </p:nvSpPr>
          <p:spPr>
            <a:xfrm>
              <a:off x="286059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Rounded Rectangle 109"/>
            <p:cNvSpPr/>
            <p:nvPr/>
          </p:nvSpPr>
          <p:spPr>
            <a:xfrm>
              <a:off x="340414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394769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Rounded Rectangle 111"/>
            <p:cNvSpPr/>
            <p:nvPr/>
          </p:nvSpPr>
          <p:spPr>
            <a:xfrm>
              <a:off x="286059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340414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394769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Rounded Rectangle 114"/>
            <p:cNvSpPr/>
            <p:nvPr/>
          </p:nvSpPr>
          <p:spPr>
            <a:xfrm>
              <a:off x="4491244" y="2924965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4491244" y="3385343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2860594" y="4075910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Rounded Rectangle 117"/>
            <p:cNvSpPr/>
            <p:nvPr/>
          </p:nvSpPr>
          <p:spPr>
            <a:xfrm>
              <a:off x="2860594" y="4536289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2860594" y="4996667"/>
              <a:ext cx="434840" cy="34528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3357554" y="4000504"/>
              <a:ext cx="15001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err="1" smtClean="0"/>
                <a:t>SetAge</a:t>
              </a:r>
              <a:r>
                <a:rPr lang="en-GB" sz="2000" b="1" dirty="0" smtClean="0"/>
                <a:t>(20)</a:t>
              </a:r>
              <a:endParaRPr lang="en-GB" sz="2000" b="1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3357554" y="4500570"/>
              <a:ext cx="1304520" cy="6446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Sleep</a:t>
              </a:r>
              <a:endParaRPr lang="en-GB" sz="2000" b="1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357554" y="5000636"/>
              <a:ext cx="17393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 dirty="0" smtClean="0"/>
                <a:t>Drink</a:t>
              </a:r>
              <a:endParaRPr lang="en-GB" sz="2000" b="1" dirty="0"/>
            </a:p>
          </p:txBody>
        </p:sp>
      </p:grpSp>
      <p:sp>
        <p:nvSpPr>
          <p:cNvPr id="124" name="Rounded Rectangle 123"/>
          <p:cNvSpPr/>
          <p:nvPr/>
        </p:nvSpPr>
        <p:spPr>
          <a:xfrm>
            <a:off x="428596" y="3143248"/>
            <a:ext cx="434840" cy="3452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Content Placeholder 71"/>
          <p:cNvSpPr txBox="1">
            <a:spLocks/>
          </p:cNvSpPr>
          <p:nvPr/>
        </p:nvSpPr>
        <p:spPr>
          <a:xfrm>
            <a:off x="7786710" y="2928934"/>
            <a:ext cx="571504" cy="42862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20;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250" autoRev="1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4DE529"/>
                                      </p:to>
                                    </p:animClr>
                                    <p:animClr clrSpc="rgb">
                                      <p:cBhvr>
                                        <p:cTn id="51" dur="250" autoRev="1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DE529"/>
                                      </p:to>
                                    </p:animClr>
                                    <p:set>
                                      <p:cBhvr>
                                        <p:cTn id="52" dur="250" autoRev="1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50" autoRev="1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build="p"/>
      <p:bldP spid="100" grpId="0"/>
      <p:bldP spid="100" grpId="1"/>
      <p:bldP spid="101" grpId="0" animBg="1"/>
      <p:bldP spid="124" grpId="0" animBg="1"/>
      <p:bldP spid="124" grpId="1" animBg="1"/>
      <p:bldP spid="1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488" y="1071546"/>
            <a:ext cx="6072230" cy="5000660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	Sometimes (often),  we (everyone) gets lazy and says we </a:t>
            </a:r>
            <a:r>
              <a:rPr lang="en-GB" b="1" dirty="0" smtClean="0"/>
              <a:t>pass a method an object</a:t>
            </a:r>
            <a:r>
              <a:rPr lang="en-GB" dirty="0" smtClean="0"/>
              <a:t>.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b="1" dirty="0" smtClean="0"/>
              <a:t>	This really means we pass that object’s reference.</a:t>
            </a:r>
            <a:r>
              <a:rPr lang="en-GB" dirty="0" smtClean="0"/>
              <a:t>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Just so you know</a:t>
            </a:r>
            <a:endParaRPr lang="en-GB" dirty="0"/>
          </a:p>
        </p:txBody>
      </p:sp>
      <p:grpSp>
        <p:nvGrpSpPr>
          <p:cNvPr id="2" name="Group 3"/>
          <p:cNvGrpSpPr/>
          <p:nvPr/>
        </p:nvGrpSpPr>
        <p:grpSpPr>
          <a:xfrm>
            <a:off x="357158" y="1000108"/>
            <a:ext cx="2428892" cy="5143536"/>
            <a:chOff x="7786710" y="928670"/>
            <a:chExt cx="785818" cy="1785950"/>
          </a:xfrm>
        </p:grpSpPr>
        <p:sp>
          <p:nvSpPr>
            <p:cNvPr id="5" name="Isosceles Triangle 4"/>
            <p:cNvSpPr/>
            <p:nvPr/>
          </p:nvSpPr>
          <p:spPr>
            <a:xfrm flipV="1">
              <a:off x="7786710" y="928670"/>
              <a:ext cx="785818" cy="1428760"/>
            </a:xfrm>
            <a:prstGeom prst="triangl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8033825" y="2428868"/>
              <a:ext cx="285752" cy="285752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Arguments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401148" cy="525780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A method can take more than one argument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>
                <a:latin typeface="Consolas" pitchFamily="49" charset="0"/>
              </a:rPr>
              <a:t>//code here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Cat </a:t>
            </a:r>
            <a:r>
              <a:rPr lang="en-GB" dirty="0" err="1" smtClean="0">
                <a:latin typeface="Consolas" pitchFamily="49" charset="0"/>
              </a:rPr>
              <a:t>moggy</a:t>
            </a:r>
            <a:r>
              <a:rPr lang="en-GB" dirty="0" smtClean="0">
                <a:latin typeface="Consolas" pitchFamily="49" charset="0"/>
              </a:rPr>
              <a:t> = new Cat();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moggy.setFur</a:t>
            </a:r>
            <a:r>
              <a:rPr lang="en-GB" dirty="0" smtClean="0">
                <a:latin typeface="Consolas" pitchFamily="49" charset="0"/>
              </a:rPr>
              <a:t> (“brown”, 2)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//more code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class Cat(){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setFur</a:t>
            </a:r>
            <a:r>
              <a:rPr lang="en-GB" dirty="0" smtClean="0">
                <a:latin typeface="Consolas" pitchFamily="49" charset="0"/>
              </a:rPr>
              <a:t>(String colour,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length){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//code here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Banking</a:t>
            </a:r>
          </a:p>
          <a:p>
            <a:pPr lvl="1"/>
            <a:r>
              <a:rPr lang="en-GB" dirty="0" smtClean="0"/>
              <a:t>Parameters and arguments</a:t>
            </a:r>
          </a:p>
          <a:p>
            <a:r>
              <a:rPr lang="en-GB" dirty="0" smtClean="0"/>
              <a:t>Passing</a:t>
            </a:r>
          </a:p>
          <a:p>
            <a:pPr lvl="1"/>
            <a:r>
              <a:rPr lang="en-GB" dirty="0" smtClean="0"/>
              <a:t>Objects</a:t>
            </a:r>
          </a:p>
          <a:p>
            <a:pPr lvl="1"/>
            <a:r>
              <a:rPr lang="en-GB" dirty="0" smtClean="0"/>
              <a:t>Primitives</a:t>
            </a:r>
          </a:p>
          <a:p>
            <a:r>
              <a:rPr lang="en-GB" dirty="0" smtClean="0"/>
              <a:t>Returning</a:t>
            </a:r>
          </a:p>
          <a:p>
            <a:r>
              <a:rPr lang="en-GB" dirty="0" smtClean="0"/>
              <a:t>Getters and Setters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Returning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A method can take variables as arguments</a:t>
            </a:r>
          </a:p>
          <a:p>
            <a:r>
              <a:rPr lang="en-GB" dirty="0" smtClean="0"/>
              <a:t>A method can return variables too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>
                <a:latin typeface="Consolas" pitchFamily="49" charset="0"/>
              </a:rPr>
              <a:t>public class Cat{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age = 2;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getAge</a:t>
            </a:r>
            <a:r>
              <a:rPr lang="en-GB" dirty="0" smtClean="0">
                <a:latin typeface="Consolas" pitchFamily="49" charset="0"/>
              </a:rPr>
              <a:t>(){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return age;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286380" y="3500438"/>
            <a:ext cx="22145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 smtClean="0"/>
              <a:t>return type</a:t>
            </a:r>
            <a:endParaRPr lang="en-US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rot="10800000" flipV="1">
            <a:off x="3214678" y="3731271"/>
            <a:ext cx="2071702" cy="554984"/>
          </a:xfrm>
          <a:prstGeom prst="curvedConnector3">
            <a:avLst>
              <a:gd name="adj1" fmla="val 76667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" name="Picture 6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I return more than one thing?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getAgeAndName</a:t>
            </a:r>
            <a:r>
              <a:rPr lang="en-GB" dirty="0" smtClean="0">
                <a:latin typeface="Consolas" pitchFamily="49" charset="0"/>
              </a:rPr>
              <a:t>(){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return age, name;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r>
              <a:rPr lang="en-GB" dirty="0" smtClean="0"/>
              <a:t>This is not legal Java</a:t>
            </a:r>
          </a:p>
          <a:p>
            <a:r>
              <a:rPr lang="en-GB" dirty="0" smtClean="0"/>
              <a:t>You can only return one thing</a:t>
            </a:r>
          </a:p>
          <a:p>
            <a:r>
              <a:rPr lang="en-GB" dirty="0" smtClean="0"/>
              <a:t>There can only be one return type</a:t>
            </a:r>
          </a:p>
          <a:p>
            <a:r>
              <a:rPr lang="en-GB" dirty="0" smtClean="0"/>
              <a:t>But....</a:t>
            </a:r>
          </a:p>
          <a:p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5786454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word about collections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Later in the course we deal with collections</a:t>
            </a:r>
          </a:p>
          <a:p>
            <a:r>
              <a:rPr lang="en-GB" dirty="0" smtClean="0"/>
              <a:t>You can put objects in these</a:t>
            </a:r>
          </a:p>
          <a:p>
            <a:endParaRPr lang="en-GB" dirty="0" smtClean="0"/>
          </a:p>
          <a:p>
            <a:r>
              <a:rPr lang="en-GB" dirty="0" smtClean="0"/>
              <a:t>So you could put your objects in a collection, return the collection,</a:t>
            </a:r>
          </a:p>
          <a:p>
            <a:pPr>
              <a:buNone/>
            </a:pPr>
            <a:r>
              <a:rPr lang="en-GB" dirty="0" smtClean="0"/>
              <a:t>	then get them out again at the other end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Banking</a:t>
            </a:r>
          </a:p>
          <a:p>
            <a:pPr lvl="1"/>
            <a:r>
              <a:rPr lang="en-GB" dirty="0" smtClean="0"/>
              <a:t>Parameters and arguments</a:t>
            </a:r>
          </a:p>
          <a:p>
            <a:r>
              <a:rPr lang="en-GB" dirty="0" smtClean="0"/>
              <a:t>Passing</a:t>
            </a:r>
          </a:p>
          <a:p>
            <a:pPr lvl="1"/>
            <a:r>
              <a:rPr lang="en-GB" dirty="0" smtClean="0"/>
              <a:t>Objects</a:t>
            </a:r>
          </a:p>
          <a:p>
            <a:pPr lvl="1"/>
            <a:r>
              <a:rPr lang="en-GB" dirty="0" smtClean="0"/>
              <a:t>Primitives</a:t>
            </a:r>
          </a:p>
          <a:p>
            <a:r>
              <a:rPr lang="en-GB" dirty="0" smtClean="0"/>
              <a:t>Returning</a:t>
            </a:r>
          </a:p>
          <a:p>
            <a:r>
              <a:rPr lang="en-GB" dirty="0" smtClean="0"/>
              <a:t>Getters and Setters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Banking</a:t>
            </a:r>
          </a:p>
          <a:p>
            <a:pPr lvl="1">
              <a:buNone/>
            </a:pPr>
            <a:r>
              <a:rPr lang="en-GB" dirty="0" smtClean="0"/>
              <a:t>Parameters and arguments</a:t>
            </a:r>
          </a:p>
          <a:p>
            <a:r>
              <a:rPr lang="en-GB" dirty="0" smtClean="0"/>
              <a:t>Passing</a:t>
            </a:r>
          </a:p>
          <a:p>
            <a:pPr lvl="1"/>
            <a:r>
              <a:rPr lang="en-GB" dirty="0" smtClean="0"/>
              <a:t>Objects</a:t>
            </a:r>
          </a:p>
          <a:p>
            <a:pPr lvl="1"/>
            <a:r>
              <a:rPr lang="en-GB" dirty="0" smtClean="0"/>
              <a:t>Primitives</a:t>
            </a:r>
          </a:p>
          <a:p>
            <a:r>
              <a:rPr lang="en-GB" dirty="0" smtClean="0"/>
              <a:t>Returning</a:t>
            </a:r>
          </a:p>
          <a:p>
            <a:r>
              <a:rPr lang="en-GB" dirty="0" smtClean="0"/>
              <a:t>Getters and Setters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Getters and Setters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Programming convention</a:t>
            </a:r>
          </a:p>
          <a:p>
            <a:r>
              <a:rPr lang="en-GB" dirty="0" smtClean="0"/>
              <a:t>which you have seen...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getAge</a:t>
            </a:r>
            <a:r>
              <a:rPr lang="en-GB" dirty="0" smtClean="0">
                <a:latin typeface="Consolas" pitchFamily="49" charset="0"/>
              </a:rPr>
              <a:t>()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void </a:t>
            </a:r>
            <a:r>
              <a:rPr lang="en-GB" dirty="0" err="1" smtClean="0">
                <a:latin typeface="Consolas" pitchFamily="49" charset="0"/>
              </a:rPr>
              <a:t>setFur</a:t>
            </a:r>
            <a:r>
              <a:rPr lang="en-GB" dirty="0" smtClean="0">
                <a:latin typeface="Consolas" pitchFamily="49" charset="0"/>
              </a:rPr>
              <a:t>(String colour,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length)</a:t>
            </a: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student.setAge</a:t>
            </a:r>
            <a:r>
              <a:rPr lang="en-GB" dirty="0" smtClean="0">
                <a:latin typeface="Consolas" pitchFamily="49" charset="0"/>
              </a:rPr>
              <a:t>()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aka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These are also known  as </a:t>
            </a:r>
            <a:r>
              <a:rPr lang="en-GB" dirty="0" err="1" smtClean="0"/>
              <a:t>Accessors</a:t>
            </a:r>
            <a:r>
              <a:rPr lang="en-GB" dirty="0" smtClean="0"/>
              <a:t> and </a:t>
            </a:r>
            <a:r>
              <a:rPr lang="en-GB" dirty="0" err="1" smtClean="0"/>
              <a:t>Mutators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You’ll find them </a:t>
            </a:r>
            <a:r>
              <a:rPr lang="en-GB" b="1" dirty="0" smtClean="0"/>
              <a:t>a lot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 library classes that sun provides follow this convention often.</a:t>
            </a:r>
          </a:p>
          <a:p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428604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 to Banking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r>
              <a:rPr lang="en-GB" dirty="0" smtClean="0"/>
              <a:t>Remember the bank account?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Let’s deposit some money</a:t>
            </a:r>
          </a:p>
          <a:p>
            <a:endParaRPr lang="en-GB" dirty="0"/>
          </a:p>
        </p:txBody>
      </p:sp>
      <p:pic>
        <p:nvPicPr>
          <p:cNvPr id="1026" name="Picture 2" descr="C:\Users\Teresa\AppData\Local\Microsoft\Windows\Temporary Internet Files\Content.IE5\IX4754GT\MCj0431553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857628"/>
            <a:ext cx="2285714" cy="22857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Bank code (simplified)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57290" y="2285993"/>
            <a:ext cx="7429552" cy="3786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public class Account{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int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balance;			//the bank balance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Bank code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57290" y="2285993"/>
            <a:ext cx="7429552" cy="3786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public class Account{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int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balance;			//the bank balance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public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static void main(String[]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args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GB" sz="200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Bank code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57290" y="2285993"/>
            <a:ext cx="7429552" cy="3786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public class Account{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int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balance;			//the bank balance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public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static void main(String[]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args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	Account </a:t>
            </a:r>
            <a:r>
              <a:rPr lang="en-GB" sz="2000" dirty="0" err="1" smtClean="0">
                <a:latin typeface="Consolas" pitchFamily="49" charset="0"/>
              </a:rPr>
              <a:t>myAccountObject</a:t>
            </a:r>
            <a:r>
              <a:rPr lang="en-GB" sz="2000" dirty="0" smtClean="0">
                <a:latin typeface="Consolas" pitchFamily="49" charset="0"/>
              </a:rPr>
              <a:t> = new Account();</a:t>
            </a:r>
            <a:endParaRPr lang="en-GB" sz="200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Bank code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57290" y="2285993"/>
            <a:ext cx="7429552" cy="378621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public class Account{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int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balance;			//the bank balance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public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static void main(String[]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args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	Account </a:t>
            </a:r>
            <a:r>
              <a:rPr lang="en-GB" sz="2000" dirty="0" err="1" smtClean="0">
                <a:latin typeface="Consolas" pitchFamily="49" charset="0"/>
              </a:rPr>
              <a:t>myAccountObject</a:t>
            </a:r>
            <a:r>
              <a:rPr lang="en-GB" sz="2000" dirty="0" smtClean="0">
                <a:latin typeface="Consolas" pitchFamily="49" charset="0"/>
              </a:rPr>
              <a:t> = new Account();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>
                <a:latin typeface="Consolas" pitchFamily="49" charset="0"/>
              </a:rPr>
              <a:t>	</a:t>
            </a:r>
            <a:r>
              <a:rPr lang="en-GB" sz="2000" dirty="0" smtClean="0">
                <a:latin typeface="Consolas" pitchFamily="49" charset="0"/>
              </a:rPr>
              <a:t>	</a:t>
            </a:r>
            <a:r>
              <a:rPr lang="en-GB" sz="2000" dirty="0" err="1" smtClean="0">
                <a:latin typeface="Consolas" pitchFamily="49" charset="0"/>
              </a:rPr>
              <a:t>myAccountObject.deposit</a:t>
            </a:r>
            <a:r>
              <a:rPr lang="en-GB" sz="2000" dirty="0" smtClean="0">
                <a:latin typeface="Consolas" pitchFamily="49" charset="0"/>
              </a:rPr>
              <a:t>(10);</a:t>
            </a:r>
            <a:endParaRPr lang="en-GB" sz="200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Bank code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57290" y="2285993"/>
            <a:ext cx="7429552" cy="37862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public class Account{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int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balance;			//the bank balance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public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static void main(String[]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args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	Account </a:t>
            </a:r>
            <a:r>
              <a:rPr lang="en-GB" sz="2000" dirty="0" err="1" smtClean="0">
                <a:latin typeface="Consolas" pitchFamily="49" charset="0"/>
              </a:rPr>
              <a:t>myAccountObject</a:t>
            </a:r>
            <a:r>
              <a:rPr lang="en-GB" sz="2000" dirty="0" smtClean="0">
                <a:latin typeface="Consolas" pitchFamily="49" charset="0"/>
              </a:rPr>
              <a:t> = new Account();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>
                <a:latin typeface="Consolas" pitchFamily="49" charset="0"/>
              </a:rPr>
              <a:t>	</a:t>
            </a:r>
            <a:r>
              <a:rPr lang="en-GB" sz="2000" dirty="0" smtClean="0">
                <a:latin typeface="Consolas" pitchFamily="49" charset="0"/>
              </a:rPr>
              <a:t>	</a:t>
            </a:r>
            <a:r>
              <a:rPr lang="en-GB" sz="2000" dirty="0" err="1" smtClean="0">
                <a:latin typeface="Consolas" pitchFamily="49" charset="0"/>
              </a:rPr>
              <a:t>myAccountObject.deposit</a:t>
            </a:r>
            <a:r>
              <a:rPr lang="en-GB" sz="2000" dirty="0" smtClean="0">
                <a:latin typeface="Consolas" pitchFamily="49" charset="0"/>
              </a:rPr>
              <a:t>(10);</a:t>
            </a:r>
            <a:endParaRPr lang="en-GB" sz="200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GB" sz="2000" baseline="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public void deposit(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int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 money){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2000" dirty="0" smtClean="0">
                <a:latin typeface="Consolas" pitchFamily="49" charset="0"/>
              </a:rPr>
              <a:t>		</a:t>
            </a:r>
            <a:endParaRPr lang="en-GB" sz="2000" dirty="0">
              <a:latin typeface="Consolas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}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}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532</Words>
  <Application>Microsoft Office PowerPoint</Application>
  <PresentationFormat>On-screen Show (4:3)</PresentationFormat>
  <Paragraphs>302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Coming up</vt:lpstr>
      <vt:lpstr>Lecture 4</vt:lpstr>
      <vt:lpstr>Coming up</vt:lpstr>
      <vt:lpstr>Back to Banking</vt:lpstr>
      <vt:lpstr>Bank code (simplified)</vt:lpstr>
      <vt:lpstr>Bank code</vt:lpstr>
      <vt:lpstr>Bank code</vt:lpstr>
      <vt:lpstr>Bank code</vt:lpstr>
      <vt:lpstr>Bank code</vt:lpstr>
      <vt:lpstr>Bank code</vt:lpstr>
      <vt:lpstr>Passing Parameters</vt:lpstr>
      <vt:lpstr>Passing Parameters</vt:lpstr>
      <vt:lpstr>Arguments and Parameters</vt:lpstr>
      <vt:lpstr>Passing Parameters</vt:lpstr>
      <vt:lpstr>Parameters</vt:lpstr>
      <vt:lpstr>So, uh, when do I put the data type in again?</vt:lpstr>
      <vt:lpstr>Coming up</vt:lpstr>
      <vt:lpstr>Other things you can pass</vt:lpstr>
      <vt:lpstr>Passing Variables</vt:lpstr>
      <vt:lpstr>Passing Variables</vt:lpstr>
      <vt:lpstr>Passing Objects</vt:lpstr>
      <vt:lpstr>If one changes, the other changes</vt:lpstr>
      <vt:lpstr>Slide 23</vt:lpstr>
      <vt:lpstr>Multiple Arguments</vt:lpstr>
      <vt:lpstr>Coming up</vt:lpstr>
      <vt:lpstr>Returning</vt:lpstr>
      <vt:lpstr>Can I return more than one thing?</vt:lpstr>
      <vt:lpstr>Quick word about collections</vt:lpstr>
      <vt:lpstr>Coming up</vt:lpstr>
      <vt:lpstr>Getters and Setters</vt:lpstr>
      <vt:lpstr>aka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Teresa Binks</dc:creator>
  <cp:lastModifiedBy>Teresa Binks</cp:lastModifiedBy>
  <cp:revision>13</cp:revision>
  <dcterms:created xsi:type="dcterms:W3CDTF">2008-08-15T13:51:07Z</dcterms:created>
  <dcterms:modified xsi:type="dcterms:W3CDTF">2008-09-24T11:04:01Z</dcterms:modified>
</cp:coreProperties>
</file>