
<file path=[Content_Types].xml><?xml version="1.0" encoding="utf-8"?>
<Types xmlns="http://schemas.openxmlformats.org/package/2006/content-types">
  <Override PartName="/ppt/slideLayouts/slideLayout8.xml" ContentType="application/vnd.openxmlformats-officedocument.presentationml.slideLayout+xml"/>
  <Override PartName="/ppt/slides/slide22.xml" ContentType="application/vnd.openxmlformats-officedocument.presentationml.slide+xml"/>
  <Override PartName="/ppt/theme/theme2.xml" ContentType="application/vnd.openxmlformats-officedocument.theme+xml"/>
  <Override PartName="/ppt/slides/slide2.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18.xml" ContentType="application/vnd.openxmlformats-officedocument.presentationml.slide+xml"/>
  <Override PartName="/ppt/slideLayouts/slideLayout3.xml" ContentType="application/vnd.openxmlformats-officedocument.presentationml.slideLayout+xml"/>
  <Override PartName="/ppt/slides/slide21.xml" ContentType="application/vnd.openxmlformats-officedocument.presentationml.slide+xml"/>
  <Override PartName="/ppt/slideLayouts/slideLayout5.xml" ContentType="application/vnd.openxmlformats-officedocument.presentationml.slideLayout+xml"/>
  <Override PartName="/ppt/slides/slide23.xml" ContentType="application/vnd.openxmlformats-officedocument.presentationml.slide+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notesMasters/notesMaster1.xml" ContentType="application/vnd.openxmlformats-officedocument.presentationml.notesMaster+xml"/>
  <Override PartName="/ppt/slides/slide1.xml" ContentType="application/vnd.openxmlformats-officedocument.presentationml.slide+xml"/>
  <Override PartName="/ppt/tableStyles.xml" ContentType="application/vnd.openxmlformats-officedocument.presentationml.tableStyles+xml"/>
  <Default Extension="xml" ContentType="application/xml"/>
  <Override PartName="/ppt/slides/slide7.xml" ContentType="application/vnd.openxmlformats-officedocument.presentationml.slide+xml"/>
  <Override PartName="/ppt/slides/slide26.xml" ContentType="application/vnd.openxmlformats-officedocument.presentationml.slide+xml"/>
  <Override PartName="/ppt/slideMasters/slideMaster1.xml" ContentType="application/vnd.openxmlformats-officedocument.presentationml.slideMaster+xml"/>
  <Override PartName="/ppt/viewProps.xml" ContentType="application/vnd.openxmlformats-officedocument.presentationml.viewProps+xml"/>
  <Override PartName="/ppt/slides/slide25.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20.xml" ContentType="application/vnd.openxmlformats-officedocument.presentationml.slide+xml"/>
  <Override PartName="/ppt/slides/slide17.xml" ContentType="application/vnd.openxmlformats-officedocument.presentationml.slide+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theme/theme1.xml" ContentType="application/vnd.openxmlformats-officedocument.theme+xml"/>
  <Override PartName="/ppt/slideLayouts/slideLayout6.xml" ContentType="application/vnd.openxmlformats-officedocument.presentationml.slideLayout+xml"/>
  <Override PartName="/ppt/presentation.xml" ContentType="application/vnd.openxmlformats-officedocument.presentationml.presentation.main+xml"/>
  <Override PartName="/ppt/slides/slide5.xml" ContentType="application/vnd.openxmlformats-officedocument.presentationml.slide+xml"/>
  <Override PartName="/ppt/slides/slide10.xml" ContentType="application/vnd.openxmlformats-officedocument.presentationml.slide+xml"/>
  <Override PartName="/ppt/slideLayouts/slideLayout7.xml" ContentType="application/vnd.openxmlformats-officedocument.presentationml.slideLayout+xml"/>
  <Override PartName="/ppt/presProps.xml" ContentType="application/vnd.openxmlformats-officedocument.presentationml.presProps+xml"/>
  <Default Extension="jpeg" ContentType="image/jpeg"/>
  <Default Extension="png" ContentType="image/png"/>
  <Override PartName="/ppt/slides/slide3.xml" ContentType="application/vnd.openxmlformats-officedocument.presentationml.slide+xml"/>
  <Override PartName="/ppt/slides/slide4.xml" ContentType="application/vnd.openxmlformats-officedocument.presentationml.slide+xml"/>
  <Override PartName="/ppt/slideLayouts/slideLayout11.xml" ContentType="application/vnd.openxmlformats-officedocument.presentationml.slideLayout+xml"/>
  <Override PartName="/docProps/core.xml" ContentType="application/vnd.openxmlformats-package.core-properties+xml"/>
  <Override PartName="/ppt/slides/slide8.xml" ContentType="application/vnd.openxmlformats-officedocument.presentationml.slide+xml"/>
  <Override PartName="/ppt/slides/slide15.xml" ContentType="application/vnd.openxmlformats-officedocument.presentationml.slide+xml"/>
  <Default Extension="bin" ContentType="application/vnd.openxmlformats-officedocument.presentationml.printerSettings"/>
  <Default Extension="rels" ContentType="application/vnd.openxmlformats-package.relationships+xml"/>
  <Override PartName="/ppt/slides/slide9.xml" ContentType="application/vnd.openxmlformats-officedocument.presentationml.slide+xml"/>
  <Override PartName="/ppt/slides/slide24.xml" ContentType="application/vnd.openxmlformats-officedocument.presentationml.slide+xml"/>
  <Override PartName="/ppt/slides/slide6.xml" ContentType="application/vnd.openxmlformats-officedocument.presentationml.slide+xml"/>
  <Override PartName="/ppt/slides/slide16.xml" ContentType="application/vnd.openxmlformats-officedocument.presentationml.slide+xml"/>
  <Override PartName="/ppt/slides/slide19.xml" ContentType="application/vnd.openxmlformats-officedocument.presentationml.slide+xml"/>
  <Override PartName="/ppt/slides/slide12.xml" ContentType="application/vnd.openxmlformats-officedocument.presentationml.slide+xml"/>
</Types>
</file>

<file path=_rels/.rels><?xml version="1.0" encoding="UTF-8" standalone="yes"?>
<Relationships xmlns="http://schemas.openxmlformats.org/package/2006/relationships"><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 Id="rId3"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4335" r:id="rId1"/>
  </p:sldMasterIdLst>
  <p:notesMasterIdLst>
    <p:notesMasterId r:id="rId28"/>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 id="268" r:id="rId15"/>
    <p:sldId id="270" r:id="rId16"/>
    <p:sldId id="271" r:id="rId17"/>
    <p:sldId id="272" r:id="rId18"/>
    <p:sldId id="278" r:id="rId19"/>
    <p:sldId id="279" r:id="rId20"/>
    <p:sldId id="280" r:id="rId21"/>
    <p:sldId id="281" r:id="rId22"/>
    <p:sldId id="282" r:id="rId23"/>
    <p:sldId id="284" r:id="rId24"/>
    <p:sldId id="285" r:id="rId25"/>
    <p:sldId id="286" r:id="rId26"/>
    <p:sldId id="287" r:id="rId27"/>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showOutlineIcons="0" vertBarState="maximized">
    <p:restoredLeft sz="15620"/>
    <p:restoredTop sz="94660"/>
  </p:normalViewPr>
  <p:slideViewPr>
    <p:cSldViewPr snapToObjects="1">
      <p:cViewPr varScale="1">
        <p:scale>
          <a:sx n="154" d="100"/>
          <a:sy n="154" d="100"/>
        </p:scale>
        <p:origin x="-816" y="-10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1" Type="http://schemas.openxmlformats.org/officeDocument/2006/relationships/viewProps" Target="viewProps.xml"/><Relationship Id="rId7" Type="http://schemas.openxmlformats.org/officeDocument/2006/relationships/slide" Target="slides/slide6.xml"/><Relationship Id="rId1" Type="http://schemas.openxmlformats.org/officeDocument/2006/relationships/slideMaster" Target="slideMasters/slideMaster1.xml"/><Relationship Id="rId24" Type="http://schemas.openxmlformats.org/officeDocument/2006/relationships/slide" Target="slides/slide23.xml"/><Relationship Id="rId25" Type="http://schemas.openxmlformats.org/officeDocument/2006/relationships/slide" Target="slides/slide24.xml"/><Relationship Id="rId8" Type="http://schemas.openxmlformats.org/officeDocument/2006/relationships/slide" Target="slides/slide7.xml"/><Relationship Id="rId13" Type="http://schemas.openxmlformats.org/officeDocument/2006/relationships/slide" Target="slides/slide12.xml"/><Relationship Id="rId10" Type="http://schemas.openxmlformats.org/officeDocument/2006/relationships/slide" Target="slides/slide9.xml"/><Relationship Id="rId32"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9" Type="http://schemas.openxmlformats.org/officeDocument/2006/relationships/slide" Target="slides/slide8.xml"/><Relationship Id="rId18" Type="http://schemas.openxmlformats.org/officeDocument/2006/relationships/slide" Target="slides/slide17.xml"/><Relationship Id="rId3" Type="http://schemas.openxmlformats.org/officeDocument/2006/relationships/slide" Target="slides/slide2.xml"/><Relationship Id="rId27" Type="http://schemas.openxmlformats.org/officeDocument/2006/relationships/slide" Target="slides/slide26.xml"/><Relationship Id="rId14" Type="http://schemas.openxmlformats.org/officeDocument/2006/relationships/slide" Target="slides/slide13.xml"/><Relationship Id="rId23" Type="http://schemas.openxmlformats.org/officeDocument/2006/relationships/slide" Target="slides/slide22.xml"/><Relationship Id="rId4" Type="http://schemas.openxmlformats.org/officeDocument/2006/relationships/slide" Target="slides/slide3.xml"/><Relationship Id="rId28" Type="http://schemas.openxmlformats.org/officeDocument/2006/relationships/notesMaster" Target="notesMasters/notesMaster1.xml"/><Relationship Id="rId26" Type="http://schemas.openxmlformats.org/officeDocument/2006/relationships/slide" Target="slides/slide25.xml"/><Relationship Id="rId30" Type="http://schemas.openxmlformats.org/officeDocument/2006/relationships/presProps" Target="presProps.xml"/><Relationship Id="rId11" Type="http://schemas.openxmlformats.org/officeDocument/2006/relationships/slide" Target="slides/slide10.xml"/><Relationship Id="rId29" Type="http://schemas.openxmlformats.org/officeDocument/2006/relationships/printerSettings" Target="printerSettings/printerSettings1.bin"/><Relationship Id="rId6" Type="http://schemas.openxmlformats.org/officeDocument/2006/relationships/slide" Target="slides/slide5.xml"/><Relationship Id="rId16" Type="http://schemas.openxmlformats.org/officeDocument/2006/relationships/slide" Target="slides/slide15.xml"/><Relationship Id="rId3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19" Type="http://schemas.openxmlformats.org/officeDocument/2006/relationships/slide" Target="slides/slide18.xml"/><Relationship Id="rId20" Type="http://schemas.openxmlformats.org/officeDocument/2006/relationships/slide" Target="slides/slide19.xml"/><Relationship Id="rId22" Type="http://schemas.openxmlformats.org/officeDocument/2006/relationships/slide" Target="slides/slide21.xml"/><Relationship Id="rId21" Type="http://schemas.openxmlformats.org/officeDocument/2006/relationships/slide" Target="slides/slide20.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948082-FDB9-5B4A-BC0B-AB7BEE0B2D15}" type="datetimeFigureOut">
              <a:rPr lang="en-US" smtClean="0"/>
              <a:pPr/>
              <a:t>11/6/08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DEEEDD6-D138-364A-991D-59F71205C54B}"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GB"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GB"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710F4C3B-12BB-4EC8-A596-2037BFBCFD5E}" type="datetime1">
              <a:rPr lang="en-US" smtClean="0"/>
              <a:pPr/>
              <a:t>11/6/08</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91AF2B4D-6B12-4EDF-87BB-2B55CECB661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11/6/08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11/6/08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5AFD5335-7B18-A346-B032-D47243884A0D}" type="datetimeFigureOut">
              <a:rPr lang="en-US" smtClean="0"/>
              <a:pPr/>
              <a:t>11/6/08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GB" smtClean="0"/>
              <a:t>Click to edit Master text styles</a:t>
            </a:r>
          </a:p>
        </p:txBody>
      </p:sp>
      <p:sp>
        <p:nvSpPr>
          <p:cNvPr id="4" name="Date Placeholder 3"/>
          <p:cNvSpPr>
            <a:spLocks noGrp="1"/>
          </p:cNvSpPr>
          <p:nvPr>
            <p:ph type="dt" sz="half" idx="10"/>
          </p:nvPr>
        </p:nvSpPr>
        <p:spPr/>
        <p:txBody>
          <a:bodyPr/>
          <a:lstStyle/>
          <a:p>
            <a:fld id="{C3F416CD-67A3-4CF0-A210-F6AF31AC147F}" type="datetimeFigureOut">
              <a:rPr lang="en-US" smtClean="0"/>
              <a:pPr/>
              <a:t>11/6/08</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6652B35-718D-4E28-AFEB-B694A3B357E8}"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fld id="{5AFD5335-7B18-A346-B032-D47243884A0D}" type="datetimeFigureOut">
              <a:rPr lang="en-US" smtClean="0"/>
              <a:pPr/>
              <a:t>11/6/08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26" name="Date Placeholder 25"/>
          <p:cNvSpPr>
            <a:spLocks noGrp="1"/>
          </p:cNvSpPr>
          <p:nvPr>
            <p:ph type="dt" sz="half" idx="10"/>
          </p:nvPr>
        </p:nvSpPr>
        <p:spPr/>
        <p:txBody>
          <a:bodyPr rtlCol="0"/>
          <a:lstStyle/>
          <a:p>
            <a:fld id="{5AFD5335-7B18-A346-B032-D47243884A0D}" type="datetimeFigureOut">
              <a:rPr lang="en-US" smtClean="0"/>
              <a:pPr/>
              <a:t>11/6/08</a:t>
            </a:fld>
            <a:endParaRPr lang="en-US"/>
          </a:p>
        </p:txBody>
      </p:sp>
      <p:sp>
        <p:nvSpPr>
          <p:cNvPr id="27" name="Slide Number Placeholder 26"/>
          <p:cNvSpPr>
            <a:spLocks noGrp="1"/>
          </p:cNvSpPr>
          <p:nvPr>
            <p:ph type="sldNum" sz="quarter" idx="11"/>
          </p:nvPr>
        </p:nvSpPr>
        <p:spPr/>
        <p:txBody>
          <a:bodyPr rtlCol="0"/>
          <a:lstStyle/>
          <a:p>
            <a:fld id="{25F0626A-BCF5-3943-8A99-FC06541FC354}"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GB"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5AFD5335-7B18-A346-B032-D47243884A0D}" type="datetimeFigureOut">
              <a:rPr lang="en-US" smtClean="0"/>
              <a:pPr/>
              <a:t>11/6/08</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25F0626A-BCF5-3943-8A99-FC06541FC35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FD5335-7B18-A346-B032-D47243884A0D}" type="datetimeFigureOut">
              <a:rPr lang="en-US" smtClean="0"/>
              <a:pPr/>
              <a:t>11/6/08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GB"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GB"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5" name="Date Placeholder 4"/>
          <p:cNvSpPr>
            <a:spLocks noGrp="1"/>
          </p:cNvSpPr>
          <p:nvPr>
            <p:ph type="dt" sz="half" idx="10"/>
          </p:nvPr>
        </p:nvSpPr>
        <p:spPr/>
        <p:txBody>
          <a:bodyPr/>
          <a:lstStyle/>
          <a:p>
            <a:fld id="{5AFD5335-7B18-A346-B032-D47243884A0D}" type="datetimeFigureOut">
              <a:rPr lang="en-US" smtClean="0"/>
              <a:pPr/>
              <a:t>11/6/08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GB"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GB"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GB" smtClean="0"/>
              <a:t>Click to edit Master text styles</a:t>
            </a:r>
          </a:p>
        </p:txBody>
      </p:sp>
      <p:sp>
        <p:nvSpPr>
          <p:cNvPr id="5" name="Date Placeholder 4"/>
          <p:cNvSpPr>
            <a:spLocks noGrp="1"/>
          </p:cNvSpPr>
          <p:nvPr>
            <p:ph type="dt" sz="half" idx="10"/>
          </p:nvPr>
        </p:nvSpPr>
        <p:spPr/>
        <p:txBody>
          <a:bodyPr/>
          <a:lstStyle/>
          <a:p>
            <a:fld id="{5AFD5335-7B18-A346-B032-D47243884A0D}" type="datetimeFigureOut">
              <a:rPr lang="en-US" smtClean="0"/>
              <a:pPr/>
              <a:t>11/6/08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5F0626A-BCF5-3943-8A99-FC06541FC35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4" Type="http://schemas.openxmlformats.org/officeDocument/2006/relationships/slideLayout" Target="../slideLayouts/slideLayout4.xml"/><Relationship Id="rId10" Type="http://schemas.openxmlformats.org/officeDocument/2006/relationships/slideLayout" Target="../slideLayouts/slideLayout10.xml"/><Relationship Id="rId5" Type="http://schemas.openxmlformats.org/officeDocument/2006/relationships/slideLayout" Target="../slideLayouts/slideLayout5.xml"/><Relationship Id="rId7" Type="http://schemas.openxmlformats.org/officeDocument/2006/relationships/slideLayout" Target="../slideLayouts/slideLayout7.xml"/><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9" Type="http://schemas.openxmlformats.org/officeDocument/2006/relationships/slideLayout" Target="../slideLayouts/slideLayout9.xml"/><Relationship Id="rId3" Type="http://schemas.openxmlformats.org/officeDocument/2006/relationships/slideLayout" Target="../slideLayouts/slideLayout3.xml"/><Relationship Id="rId6" Type="http://schemas.openxmlformats.org/officeDocument/2006/relationships/slideLayout" Target="../slideLayouts/slideLayout6.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GB"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GB" smtClean="0"/>
              <a:t>Click to edit Master text styles</a:t>
            </a:r>
          </a:p>
          <a:p>
            <a:pPr lvl="1" eaLnBrk="1" latinLnBrk="0" hangingPunct="1"/>
            <a:r>
              <a:rPr kumimoji="0" lang="en-GB" smtClean="0"/>
              <a:t>Second level</a:t>
            </a:r>
          </a:p>
          <a:p>
            <a:pPr lvl="2" eaLnBrk="1" latinLnBrk="0" hangingPunct="1"/>
            <a:r>
              <a:rPr kumimoji="0" lang="en-GB" smtClean="0"/>
              <a:t>Third level</a:t>
            </a:r>
          </a:p>
          <a:p>
            <a:pPr lvl="3" eaLnBrk="1" latinLnBrk="0" hangingPunct="1"/>
            <a:r>
              <a:rPr kumimoji="0" lang="en-GB" smtClean="0"/>
              <a:t>Fourth level</a:t>
            </a:r>
          </a:p>
          <a:p>
            <a:pPr lvl="4" eaLnBrk="1" latinLnBrk="0" hangingPunct="1"/>
            <a:r>
              <a:rPr kumimoji="0" lang="en-GB"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5AFD5335-7B18-A346-B032-D47243884A0D}" type="datetimeFigureOut">
              <a:rPr lang="en-US" smtClean="0"/>
              <a:pPr/>
              <a:t>11/6/08</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25F0626A-BCF5-3943-8A99-FC06541FC35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4336" r:id="rId1"/>
    <p:sldLayoutId id="2147484337" r:id="rId2"/>
    <p:sldLayoutId id="2147484338" r:id="rId3"/>
    <p:sldLayoutId id="2147484339" r:id="rId4"/>
    <p:sldLayoutId id="2147484340" r:id="rId5"/>
    <p:sldLayoutId id="2147484341" r:id="rId6"/>
    <p:sldLayoutId id="2147484342" r:id="rId7"/>
    <p:sldLayoutId id="2147484343" r:id="rId8"/>
    <p:sldLayoutId id="2147484344" r:id="rId9"/>
    <p:sldLayoutId id="2147484345" r:id="rId10"/>
    <p:sldLayoutId id="2147484346" r:id="rId11"/>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09800"/>
            <a:ext cx="8458200" cy="1470025"/>
          </a:xfrm>
        </p:spPr>
        <p:txBody>
          <a:bodyPr>
            <a:normAutofit/>
          </a:bodyPr>
          <a:lstStyle/>
          <a:p>
            <a:r>
              <a:rPr lang="en-US" dirty="0" smtClean="0"/>
              <a:t>Systems in the Small:</a:t>
            </a:r>
            <a:br>
              <a:rPr lang="en-US" dirty="0" smtClean="0"/>
            </a:br>
            <a:r>
              <a:rPr lang="en-US" dirty="0" smtClean="0"/>
              <a:t>An Introduction to Algorithms</a:t>
            </a:r>
            <a:endParaRPr lang="en-US" dirty="0"/>
          </a:p>
        </p:txBody>
      </p:sp>
      <p:sp>
        <p:nvSpPr>
          <p:cNvPr id="3" name="Subtitle 2"/>
          <p:cNvSpPr>
            <a:spLocks noGrp="1"/>
          </p:cNvSpPr>
          <p:nvPr>
            <p:ph type="subTitle" idx="1"/>
          </p:nvPr>
        </p:nvSpPr>
        <p:spPr/>
        <p:txBody>
          <a:bodyPr>
            <a:normAutofit/>
          </a:bodyPr>
          <a:lstStyle/>
          <a:p>
            <a:r>
              <a:rPr lang="en-US" dirty="0" smtClean="0"/>
              <a:t>David Millard</a:t>
            </a:r>
          </a:p>
          <a:p>
            <a:r>
              <a:rPr lang="en-US" dirty="0" smtClean="0"/>
              <a:t>(</a:t>
            </a:r>
            <a:r>
              <a:rPr lang="en-US" dirty="0" err="1" smtClean="0"/>
              <a:t>dem@ecs.soton.ac.uk</a:t>
            </a:r>
            <a:r>
              <a:rPr lang="en-US" dirty="0" smtClean="0"/>
              <a:t>)</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An Example Algorithm</a:t>
            </a:r>
            <a:endParaRPr lang="en-US" dirty="0"/>
          </a:p>
        </p:txBody>
      </p:sp>
      <p:sp>
        <p:nvSpPr>
          <p:cNvPr id="3" name="Content Placeholder 2"/>
          <p:cNvSpPr>
            <a:spLocks noGrp="1"/>
          </p:cNvSpPr>
          <p:nvPr>
            <p:ph idx="1"/>
          </p:nvPr>
        </p:nvSpPr>
        <p:spPr>
          <a:xfrm>
            <a:off x="457200" y="4419600"/>
            <a:ext cx="8229600" cy="2039112"/>
          </a:xfrm>
        </p:spPr>
        <p:txBody>
          <a:bodyPr>
            <a:normAutofit/>
          </a:bodyPr>
          <a:lstStyle/>
          <a:p>
            <a:r>
              <a:rPr lang="en-US" dirty="0" smtClean="0"/>
              <a:t>Scenario: We have a list of things arranged in order (for example, people by Birthday). How might we find a given value (for example, a particular month)?</a:t>
            </a:r>
          </a:p>
          <a:p>
            <a:pPr>
              <a:buNone/>
            </a:pPr>
            <a:endParaRPr lang="en-US" dirty="0" smtClean="0"/>
          </a:p>
          <a:p>
            <a:endParaRPr lang="en-US" dirty="0"/>
          </a:p>
        </p:txBody>
      </p:sp>
      <p:pic>
        <p:nvPicPr>
          <p:cNvPr id="5" name="Picture 4"/>
          <p:cNvPicPr>
            <a:picLocks noChangeAspect="1"/>
          </p:cNvPicPr>
          <p:nvPr/>
        </p:nvPicPr>
        <p:blipFill>
          <a:blip r:embed="rId2"/>
          <a:stretch>
            <a:fillRect/>
          </a:stretch>
        </p:blipFill>
        <p:spPr>
          <a:xfrm>
            <a:off x="2209800" y="1981200"/>
            <a:ext cx="4577080" cy="2590800"/>
          </a:xfrm>
          <a:prstGeom prst="rect">
            <a:avLst/>
          </a:prstGeom>
        </p:spPr>
      </p:pic>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An Example Algorithm</a:t>
            </a:r>
            <a:endParaRPr lang="en-US" dirty="0"/>
          </a:p>
        </p:txBody>
      </p:sp>
      <p:sp>
        <p:nvSpPr>
          <p:cNvPr id="3" name="Content Placeholder 2"/>
          <p:cNvSpPr>
            <a:spLocks noGrp="1"/>
          </p:cNvSpPr>
          <p:nvPr>
            <p:ph idx="1"/>
          </p:nvPr>
        </p:nvSpPr>
        <p:spPr>
          <a:xfrm>
            <a:off x="457200" y="4419600"/>
            <a:ext cx="8229600" cy="2039112"/>
          </a:xfrm>
        </p:spPr>
        <p:txBody>
          <a:bodyPr>
            <a:normAutofit/>
          </a:bodyPr>
          <a:lstStyle/>
          <a:p>
            <a:pPr>
              <a:buNone/>
            </a:pPr>
            <a:r>
              <a:rPr lang="en-US" b="1" dirty="0" smtClean="0"/>
              <a:t>Brute Force</a:t>
            </a:r>
            <a:r>
              <a:rPr lang="en-US" dirty="0" smtClean="0"/>
              <a:t>: Ask the first person, if they are not the month we want ask the next person. Continue until we find the right month</a:t>
            </a:r>
          </a:p>
          <a:p>
            <a:pPr>
              <a:buNone/>
            </a:pPr>
            <a:endParaRPr lang="en-US" dirty="0" smtClean="0"/>
          </a:p>
          <a:p>
            <a:endParaRPr lang="en-US" dirty="0"/>
          </a:p>
        </p:txBody>
      </p:sp>
      <p:pic>
        <p:nvPicPr>
          <p:cNvPr id="5" name="Picture 4"/>
          <p:cNvPicPr>
            <a:picLocks noChangeAspect="1"/>
          </p:cNvPicPr>
          <p:nvPr/>
        </p:nvPicPr>
        <p:blipFill>
          <a:blip r:embed="rId2"/>
          <a:stretch>
            <a:fillRect/>
          </a:stretch>
        </p:blipFill>
        <p:spPr>
          <a:xfrm>
            <a:off x="2209800" y="1981200"/>
            <a:ext cx="4577080" cy="2590800"/>
          </a:xfrm>
          <a:prstGeom prst="rect">
            <a:avLst/>
          </a:prstGeom>
        </p:spPr>
      </p:pic>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An Example Algorithm</a:t>
            </a:r>
            <a:endParaRPr lang="en-US" dirty="0"/>
          </a:p>
        </p:txBody>
      </p:sp>
      <p:pic>
        <p:nvPicPr>
          <p:cNvPr id="5" name="Picture 4"/>
          <p:cNvPicPr>
            <a:picLocks noChangeAspect="1"/>
          </p:cNvPicPr>
          <p:nvPr/>
        </p:nvPicPr>
        <p:blipFill>
          <a:blip r:embed="rId2"/>
          <a:stretch>
            <a:fillRect/>
          </a:stretch>
        </p:blipFill>
        <p:spPr>
          <a:xfrm>
            <a:off x="2209800" y="1981200"/>
            <a:ext cx="4577080" cy="2590800"/>
          </a:xfrm>
          <a:prstGeom prst="rect">
            <a:avLst/>
          </a:prstGeom>
        </p:spPr>
      </p:pic>
      <p:sp>
        <p:nvSpPr>
          <p:cNvPr id="3" name="Content Placeholder 2"/>
          <p:cNvSpPr>
            <a:spLocks noGrp="1"/>
          </p:cNvSpPr>
          <p:nvPr>
            <p:ph idx="1"/>
          </p:nvPr>
        </p:nvSpPr>
        <p:spPr>
          <a:xfrm>
            <a:off x="457200" y="4419600"/>
            <a:ext cx="8382000" cy="2438400"/>
          </a:xfrm>
        </p:spPr>
        <p:txBody>
          <a:bodyPr>
            <a:normAutofit fontScale="92500" lnSpcReduction="10000"/>
          </a:bodyPr>
          <a:lstStyle/>
          <a:p>
            <a:pPr>
              <a:buNone/>
            </a:pPr>
            <a:r>
              <a:rPr lang="en-US" b="1" dirty="0" smtClean="0"/>
              <a:t>Binary Search</a:t>
            </a:r>
            <a:r>
              <a:rPr lang="en-US" dirty="0" smtClean="0"/>
              <a:t>: Ask the middle person. If they are not the month we want then compare their month to our desired month. If it is earlier then discard them and everyone before them, if later discard them and everyone after them. Choose the new middle person and continue until we find the right month.</a:t>
            </a:r>
          </a:p>
          <a:p>
            <a:pPr>
              <a:buNone/>
            </a:pP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Complexity: Which is Best?</a:t>
            </a:r>
            <a:endParaRPr lang="en-US" dirty="0"/>
          </a:p>
        </p:txBody>
      </p:sp>
      <p:pic>
        <p:nvPicPr>
          <p:cNvPr id="5" name="Picture 4"/>
          <p:cNvPicPr>
            <a:picLocks noChangeAspect="1"/>
          </p:cNvPicPr>
          <p:nvPr/>
        </p:nvPicPr>
        <p:blipFill>
          <a:blip r:embed="rId2"/>
          <a:stretch>
            <a:fillRect/>
          </a:stretch>
        </p:blipFill>
        <p:spPr>
          <a:xfrm>
            <a:off x="2209800" y="1981200"/>
            <a:ext cx="4577080" cy="2590800"/>
          </a:xfrm>
          <a:prstGeom prst="rect">
            <a:avLst/>
          </a:prstGeom>
        </p:spPr>
      </p:pic>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Complexity: Which is Best?</a:t>
            </a:r>
            <a:endParaRPr lang="en-US" dirty="0"/>
          </a:p>
        </p:txBody>
      </p:sp>
      <p:sp>
        <p:nvSpPr>
          <p:cNvPr id="3" name="Content Placeholder 2"/>
          <p:cNvSpPr>
            <a:spLocks noGrp="1"/>
          </p:cNvSpPr>
          <p:nvPr>
            <p:ph idx="1"/>
          </p:nvPr>
        </p:nvSpPr>
        <p:spPr>
          <a:xfrm>
            <a:off x="228600" y="4419600"/>
            <a:ext cx="4343400" cy="2286000"/>
          </a:xfrm>
        </p:spPr>
        <p:txBody>
          <a:bodyPr>
            <a:normAutofit fontScale="92500" lnSpcReduction="10000"/>
          </a:bodyPr>
          <a:lstStyle/>
          <a:p>
            <a:r>
              <a:rPr lang="en-US" dirty="0" smtClean="0"/>
              <a:t>Brute Force</a:t>
            </a:r>
          </a:p>
          <a:p>
            <a:pPr lvl="1"/>
            <a:r>
              <a:rPr lang="en-US" dirty="0" smtClean="0"/>
              <a:t>best– 1</a:t>
            </a:r>
          </a:p>
          <a:p>
            <a:pPr lvl="1"/>
            <a:r>
              <a:rPr lang="en-US" dirty="0" smtClean="0"/>
              <a:t>worst – </a:t>
            </a:r>
            <a:r>
              <a:rPr lang="en-US" dirty="0" err="1" smtClean="0"/>
              <a:t>n</a:t>
            </a:r>
            <a:endParaRPr lang="en-US" dirty="0" smtClean="0"/>
          </a:p>
          <a:p>
            <a:pPr lvl="2"/>
            <a:r>
              <a:rPr lang="en-US" dirty="0" smtClean="0"/>
              <a:t>For 16 people worst = 16</a:t>
            </a:r>
          </a:p>
          <a:p>
            <a:pPr lvl="1"/>
            <a:endParaRPr lang="en-US" dirty="0" smtClean="0"/>
          </a:p>
          <a:p>
            <a:pPr lvl="1"/>
            <a:r>
              <a:rPr lang="en-US" dirty="0" smtClean="0"/>
              <a:t>O (</a:t>
            </a:r>
            <a:r>
              <a:rPr lang="en-US" dirty="0" err="1" smtClean="0"/>
              <a:t>n</a:t>
            </a:r>
            <a:r>
              <a:rPr lang="en-US" dirty="0" smtClean="0"/>
              <a:t>)</a:t>
            </a:r>
          </a:p>
          <a:p>
            <a:pPr>
              <a:buNone/>
            </a:pPr>
            <a:endParaRPr lang="en-US" dirty="0" smtClean="0"/>
          </a:p>
          <a:p>
            <a:endParaRPr lang="en-US" dirty="0"/>
          </a:p>
        </p:txBody>
      </p:sp>
      <p:pic>
        <p:nvPicPr>
          <p:cNvPr id="5" name="Picture 4"/>
          <p:cNvPicPr>
            <a:picLocks noChangeAspect="1"/>
          </p:cNvPicPr>
          <p:nvPr/>
        </p:nvPicPr>
        <p:blipFill>
          <a:blip r:embed="rId2"/>
          <a:stretch>
            <a:fillRect/>
          </a:stretch>
        </p:blipFill>
        <p:spPr>
          <a:xfrm>
            <a:off x="2209800" y="1981200"/>
            <a:ext cx="4577080" cy="2590800"/>
          </a:xfrm>
          <a:prstGeom prst="rect">
            <a:avLst/>
          </a:prstGeom>
        </p:spPr>
      </p:pic>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Complexity: Which is Best?</a:t>
            </a:r>
            <a:endParaRPr lang="en-US" dirty="0"/>
          </a:p>
        </p:txBody>
      </p:sp>
      <p:sp>
        <p:nvSpPr>
          <p:cNvPr id="3" name="Content Placeholder 2"/>
          <p:cNvSpPr>
            <a:spLocks noGrp="1"/>
          </p:cNvSpPr>
          <p:nvPr>
            <p:ph idx="1"/>
          </p:nvPr>
        </p:nvSpPr>
        <p:spPr>
          <a:xfrm>
            <a:off x="228600" y="4419600"/>
            <a:ext cx="4343400" cy="2286000"/>
          </a:xfrm>
        </p:spPr>
        <p:txBody>
          <a:bodyPr>
            <a:normAutofit fontScale="92500" lnSpcReduction="10000"/>
          </a:bodyPr>
          <a:lstStyle/>
          <a:p>
            <a:r>
              <a:rPr lang="en-US" dirty="0" smtClean="0"/>
              <a:t>Brute Force</a:t>
            </a:r>
          </a:p>
          <a:p>
            <a:pPr lvl="1"/>
            <a:r>
              <a:rPr lang="en-US" dirty="0" smtClean="0"/>
              <a:t>best– 1</a:t>
            </a:r>
          </a:p>
          <a:p>
            <a:pPr lvl="1"/>
            <a:r>
              <a:rPr lang="en-US" dirty="0" smtClean="0"/>
              <a:t>worst – </a:t>
            </a:r>
            <a:r>
              <a:rPr lang="en-US" dirty="0" err="1" smtClean="0"/>
              <a:t>n</a:t>
            </a:r>
            <a:endParaRPr lang="en-US" dirty="0" smtClean="0"/>
          </a:p>
          <a:p>
            <a:pPr lvl="2"/>
            <a:r>
              <a:rPr lang="en-US" dirty="0" smtClean="0"/>
              <a:t>For 16 people worst = 16</a:t>
            </a:r>
          </a:p>
          <a:p>
            <a:pPr lvl="1"/>
            <a:endParaRPr lang="en-US" dirty="0" smtClean="0"/>
          </a:p>
          <a:p>
            <a:pPr lvl="1"/>
            <a:r>
              <a:rPr lang="en-US" dirty="0" smtClean="0"/>
              <a:t>O (</a:t>
            </a:r>
            <a:r>
              <a:rPr lang="en-US" dirty="0" err="1" smtClean="0"/>
              <a:t>n</a:t>
            </a:r>
            <a:r>
              <a:rPr lang="en-US" dirty="0" smtClean="0"/>
              <a:t>)</a:t>
            </a:r>
          </a:p>
          <a:p>
            <a:pPr>
              <a:buNone/>
            </a:pPr>
            <a:endParaRPr lang="en-US" dirty="0" smtClean="0"/>
          </a:p>
          <a:p>
            <a:endParaRPr lang="en-US" dirty="0"/>
          </a:p>
        </p:txBody>
      </p:sp>
      <p:pic>
        <p:nvPicPr>
          <p:cNvPr id="5" name="Picture 4"/>
          <p:cNvPicPr>
            <a:picLocks noChangeAspect="1"/>
          </p:cNvPicPr>
          <p:nvPr/>
        </p:nvPicPr>
        <p:blipFill>
          <a:blip r:embed="rId2"/>
          <a:stretch>
            <a:fillRect/>
          </a:stretch>
        </p:blipFill>
        <p:spPr>
          <a:xfrm>
            <a:off x="2209800" y="1981200"/>
            <a:ext cx="4577080" cy="2590800"/>
          </a:xfrm>
          <a:prstGeom prst="rect">
            <a:avLst/>
          </a:prstGeom>
        </p:spPr>
      </p:pic>
      <p:sp>
        <p:nvSpPr>
          <p:cNvPr id="6" name="Content Placeholder 2"/>
          <p:cNvSpPr txBox="1">
            <a:spLocks/>
          </p:cNvSpPr>
          <p:nvPr/>
        </p:nvSpPr>
        <p:spPr>
          <a:xfrm>
            <a:off x="4419600" y="4419600"/>
            <a:ext cx="4267200" cy="2286000"/>
          </a:xfrm>
          <a:prstGeom prst="rect">
            <a:avLst/>
          </a:prstGeom>
        </p:spPr>
        <p:txBody>
          <a:bodyPr vert="horz">
            <a:normAutofit fontScale="92500" lnSpcReduction="10000"/>
          </a:bodyPr>
          <a:lstStyle/>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r>
              <a:rPr kumimoji="0" lang="en-US" sz="2800" b="0" i="0" u="none" strike="noStrike" kern="1200" cap="none" spc="0" normalizeH="0" baseline="0" noProof="0" dirty="0" smtClean="0">
                <a:ln>
                  <a:noFill/>
                </a:ln>
                <a:solidFill>
                  <a:schemeClr val="tx1"/>
                </a:solidFill>
                <a:effectLst/>
                <a:uLnTx/>
                <a:uFillTx/>
                <a:latin typeface="+mn-lt"/>
                <a:ea typeface="+mn-ea"/>
                <a:cs typeface="+mn-cs"/>
              </a:rPr>
              <a:t>Binary</a:t>
            </a:r>
            <a:r>
              <a:rPr kumimoji="0" lang="en-US" sz="2800" b="0" i="0" u="none" strike="noStrike" kern="1200" cap="none" spc="0" normalizeH="0" noProof="0" dirty="0" smtClean="0">
                <a:ln>
                  <a:noFill/>
                </a:ln>
                <a:solidFill>
                  <a:schemeClr val="tx1"/>
                </a:solidFill>
                <a:effectLst/>
                <a:uLnTx/>
                <a:uFillTx/>
                <a:latin typeface="+mn-lt"/>
                <a:ea typeface="+mn-ea"/>
                <a:cs typeface="+mn-cs"/>
              </a:rPr>
              <a:t> Search</a:t>
            </a: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r>
              <a:rPr kumimoji="0" lang="en-US" sz="2600" b="0" i="0" u="none" strike="noStrike" kern="1200" cap="none" spc="0" normalizeH="0" baseline="0" noProof="0" dirty="0" smtClean="0">
                <a:ln>
                  <a:noFill/>
                </a:ln>
                <a:solidFill>
                  <a:schemeClr val="accent2"/>
                </a:solidFill>
                <a:effectLst/>
                <a:uLnTx/>
                <a:uFillTx/>
                <a:latin typeface="+mn-lt"/>
                <a:ea typeface="+mn-ea"/>
                <a:cs typeface="+mn-cs"/>
              </a:rPr>
              <a:t>best– 1</a:t>
            </a:r>
          </a:p>
          <a:p>
            <a:pPr marL="658368" marR="0" lvl="1" indent="-246888" algn="l" defTabSz="914400" rtl="0" eaLnBrk="1" fontAlgn="auto" latinLnBrk="0" hangingPunct="1">
              <a:lnSpc>
                <a:spcPct val="100000"/>
              </a:lnSpc>
              <a:spcBef>
                <a:spcPts val="300"/>
              </a:spcBef>
              <a:spcAft>
                <a:spcPts val="0"/>
              </a:spcAft>
              <a:buClr>
                <a:schemeClr val="accent2"/>
              </a:buClr>
              <a:buSzTx/>
              <a:buFont typeface="Georgia"/>
              <a:buChar char="▫"/>
              <a:tabLst/>
              <a:defRPr/>
            </a:pPr>
            <a:r>
              <a:rPr kumimoji="0" lang="en-US" sz="2600" b="0" i="0" u="none" strike="noStrike" kern="1200" cap="none" spc="0" normalizeH="0" baseline="0" noProof="0" dirty="0" smtClean="0">
                <a:ln>
                  <a:noFill/>
                </a:ln>
                <a:solidFill>
                  <a:schemeClr val="accent2"/>
                </a:solidFill>
                <a:effectLst/>
                <a:uLnTx/>
                <a:uFillTx/>
                <a:latin typeface="+mn-lt"/>
                <a:ea typeface="+mn-ea"/>
                <a:cs typeface="+mn-cs"/>
              </a:rPr>
              <a:t>worst – log</a:t>
            </a:r>
            <a:r>
              <a:rPr kumimoji="0" lang="en-US" sz="2600" b="0" i="0" u="none" strike="noStrike" kern="1200" cap="none" spc="0" normalizeH="0" baseline="-25000" noProof="0" dirty="0" smtClean="0">
                <a:ln>
                  <a:noFill/>
                </a:ln>
                <a:solidFill>
                  <a:schemeClr val="accent2"/>
                </a:solidFill>
                <a:effectLst/>
                <a:uLnTx/>
                <a:uFillTx/>
                <a:latin typeface="+mn-lt"/>
                <a:ea typeface="+mn-ea"/>
                <a:cs typeface="+mn-cs"/>
              </a:rPr>
              <a:t>2</a:t>
            </a:r>
            <a:r>
              <a:rPr kumimoji="0" lang="en-US" sz="2600" b="0" i="0" u="none" strike="noStrike" kern="1200" cap="none" spc="0" normalizeH="0" baseline="0" noProof="0" dirty="0" smtClean="0">
                <a:ln>
                  <a:noFill/>
                </a:ln>
                <a:solidFill>
                  <a:schemeClr val="accent2"/>
                </a:solidFill>
                <a:effectLst/>
                <a:uLnTx/>
                <a:uFillTx/>
                <a:latin typeface="+mn-lt"/>
                <a:ea typeface="+mn-ea"/>
                <a:cs typeface="+mn-cs"/>
              </a:rPr>
              <a:t>n</a:t>
            </a:r>
          </a:p>
          <a:p>
            <a:pPr marL="923544" lvl="2" indent="-219456" defTabSz="914400">
              <a:spcBef>
                <a:spcPts val="300"/>
              </a:spcBef>
              <a:buClr>
                <a:srgbClr val="53548A"/>
              </a:buClr>
              <a:buFont typeface="Wingdings 2"/>
              <a:buChar char=""/>
            </a:pPr>
            <a:r>
              <a:rPr lang="en-US" sz="2588" dirty="0" smtClean="0">
                <a:solidFill>
                  <a:srgbClr val="53548A"/>
                </a:solidFill>
              </a:rPr>
              <a:t>For </a:t>
            </a:r>
            <a:r>
              <a:rPr lang="en-US" sz="2588" dirty="0">
                <a:solidFill>
                  <a:srgbClr val="53548A"/>
                </a:solidFill>
              </a:rPr>
              <a:t>16 people worst =</a:t>
            </a:r>
            <a:r>
              <a:rPr lang="en-US" sz="2588" dirty="0" smtClean="0">
                <a:solidFill>
                  <a:srgbClr val="53548A"/>
                </a:solidFill>
              </a:rPr>
              <a:t> 4</a:t>
            </a:r>
          </a:p>
          <a:p>
            <a:pPr marL="923544" lvl="2" indent="-219456" defTabSz="914400">
              <a:spcBef>
                <a:spcPts val="300"/>
              </a:spcBef>
              <a:buClr>
                <a:srgbClr val="53548A"/>
              </a:buClr>
              <a:buFont typeface="Wingdings 2"/>
              <a:buChar char=""/>
            </a:pPr>
            <a:r>
              <a:rPr lang="en-US" sz="2588" dirty="0" smtClean="0">
                <a:solidFill>
                  <a:srgbClr val="53548A"/>
                </a:solidFill>
              </a:rPr>
              <a:t>2 </a:t>
            </a:r>
            <a:r>
              <a:rPr lang="en-US" sz="2588" dirty="0" err="1" smtClean="0">
                <a:solidFill>
                  <a:srgbClr val="53548A"/>
                </a:solidFill>
              </a:rPr>
              <a:t>x</a:t>
            </a:r>
            <a:r>
              <a:rPr lang="en-US" sz="2588" dirty="0" smtClean="0">
                <a:solidFill>
                  <a:srgbClr val="53548A"/>
                </a:solidFill>
              </a:rPr>
              <a:t> 2 </a:t>
            </a:r>
            <a:r>
              <a:rPr lang="en-US" sz="2588" dirty="0" err="1" smtClean="0">
                <a:solidFill>
                  <a:srgbClr val="53548A"/>
                </a:solidFill>
              </a:rPr>
              <a:t>x</a:t>
            </a:r>
            <a:r>
              <a:rPr lang="en-US" sz="2588" dirty="0" smtClean="0">
                <a:solidFill>
                  <a:srgbClr val="53548A"/>
                </a:solidFill>
              </a:rPr>
              <a:t> 2 </a:t>
            </a:r>
            <a:r>
              <a:rPr lang="en-US" sz="2588" dirty="0" err="1" smtClean="0">
                <a:solidFill>
                  <a:srgbClr val="53548A"/>
                </a:solidFill>
              </a:rPr>
              <a:t>x</a:t>
            </a:r>
            <a:r>
              <a:rPr lang="en-US" sz="2588" dirty="0" smtClean="0">
                <a:solidFill>
                  <a:srgbClr val="53548A"/>
                </a:solidFill>
              </a:rPr>
              <a:t> 2= 16</a:t>
            </a:r>
          </a:p>
          <a:p>
            <a:pPr marL="658368" lvl="1" indent="-246888" defTabSz="914400">
              <a:spcBef>
                <a:spcPts val="300"/>
              </a:spcBef>
              <a:buClr>
                <a:schemeClr val="accent2"/>
              </a:buClr>
              <a:buFont typeface="Georgia"/>
              <a:buChar char="▫"/>
            </a:pPr>
            <a:r>
              <a:rPr lang="en-US" sz="2600" dirty="0" smtClean="0">
                <a:solidFill>
                  <a:schemeClr val="accent2"/>
                </a:solidFill>
              </a:rPr>
              <a:t>O </a:t>
            </a:r>
            <a:r>
              <a:rPr lang="en-US" sz="2600" dirty="0">
                <a:solidFill>
                  <a:schemeClr val="accent2"/>
                </a:solidFill>
              </a:rPr>
              <a:t>(</a:t>
            </a:r>
            <a:r>
              <a:rPr lang="en-US" sz="2600" dirty="0" smtClean="0">
                <a:solidFill>
                  <a:schemeClr val="accent2"/>
                </a:solidFill>
              </a:rPr>
              <a:t>log</a:t>
            </a:r>
            <a:r>
              <a:rPr lang="en-US" sz="2600" baseline="-25000" dirty="0" smtClean="0">
                <a:solidFill>
                  <a:schemeClr val="accent2"/>
                </a:solidFill>
              </a:rPr>
              <a:t>2</a:t>
            </a:r>
            <a:r>
              <a:rPr lang="en-US" sz="2600" dirty="0" smtClean="0">
                <a:solidFill>
                  <a:schemeClr val="accent2"/>
                </a:solidFill>
              </a:rPr>
              <a:t>n)</a:t>
            </a: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None/>
              <a:tabLst/>
              <a:defRPr/>
            </a:pPr>
            <a:endParaRPr kumimoji="0" lang="en-US" sz="2800" b="0" i="0" u="none" strike="noStrike" kern="1200" cap="none" spc="0" normalizeH="0" baseline="0" noProof="0" dirty="0" smtClean="0">
              <a:ln>
                <a:noFill/>
              </a:ln>
              <a:solidFill>
                <a:schemeClr val="tx1"/>
              </a:solidFill>
              <a:effectLst/>
              <a:uLnTx/>
              <a:uFillTx/>
              <a:latin typeface="+mn-lt"/>
              <a:ea typeface="+mn-ea"/>
              <a:cs typeface="+mn-cs"/>
            </a:endParaRPr>
          </a:p>
          <a:p>
            <a:pPr marL="365760" marR="0" lvl="0" indent="-256032" algn="l" defTabSz="914400" rtl="0" eaLnBrk="1" fontAlgn="auto" latinLnBrk="0" hangingPunct="1">
              <a:lnSpc>
                <a:spcPct val="100000"/>
              </a:lnSpc>
              <a:spcBef>
                <a:spcPts val="300"/>
              </a:spcBef>
              <a:spcAft>
                <a:spcPts val="0"/>
              </a:spcAft>
              <a:buClr>
                <a:schemeClr val="accent3"/>
              </a:buClr>
              <a:buSzTx/>
              <a:buFont typeface="Georgia"/>
              <a:buChar char="•"/>
              <a:tabLst/>
              <a:defRPr/>
            </a:pPr>
            <a:endParaRPr kumimoji="0" lang="en-US" sz="2800" b="0" i="0" u="none" strike="noStrike" kern="1200" cap="none" spc="0" normalizeH="0" baseline="0" noProof="0" dirty="0">
              <a:ln>
                <a:noFill/>
              </a:ln>
              <a:solidFill>
                <a:schemeClr val="tx1"/>
              </a:solidFill>
              <a:effectLst/>
              <a:uLnTx/>
              <a:uFillTx/>
              <a:latin typeface="+mn-lt"/>
              <a:ea typeface="+mn-ea"/>
              <a:cs typeface="+mn-cs"/>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Assumptions</a:t>
            </a:r>
            <a:endParaRPr lang="en-US" dirty="0"/>
          </a:p>
        </p:txBody>
      </p:sp>
      <p:sp>
        <p:nvSpPr>
          <p:cNvPr id="3" name="Content Placeholder 2"/>
          <p:cNvSpPr>
            <a:spLocks noGrp="1"/>
          </p:cNvSpPr>
          <p:nvPr>
            <p:ph idx="1"/>
          </p:nvPr>
        </p:nvSpPr>
        <p:spPr>
          <a:xfrm>
            <a:off x="457200" y="2133600"/>
            <a:ext cx="8534400" cy="4325112"/>
          </a:xfrm>
        </p:spPr>
        <p:txBody>
          <a:bodyPr>
            <a:normAutofit/>
          </a:bodyPr>
          <a:lstStyle/>
          <a:p>
            <a:r>
              <a:rPr lang="en-US" dirty="0" smtClean="0"/>
              <a:t>A nice way to make life easier</a:t>
            </a:r>
          </a:p>
          <a:p>
            <a:pPr lvl="1"/>
            <a:r>
              <a:rPr lang="en-US" dirty="0" smtClean="0"/>
              <a:t>In our search example we assumed that the list was ordered</a:t>
            </a:r>
          </a:p>
          <a:p>
            <a:pPr lvl="1"/>
            <a:r>
              <a:rPr lang="en-US" dirty="0" smtClean="0"/>
              <a:t>So we assumed that our values </a:t>
            </a:r>
            <a:r>
              <a:rPr lang="en-US" i="1" dirty="0" smtClean="0"/>
              <a:t>had </a:t>
            </a:r>
            <a:r>
              <a:rPr lang="en-US" dirty="0" smtClean="0"/>
              <a:t>order!</a:t>
            </a:r>
          </a:p>
          <a:p>
            <a:pPr lvl="2"/>
            <a:r>
              <a:rPr lang="en-US" dirty="0" smtClean="0"/>
              <a:t>(what about a list of animals, musical notes or colours)</a:t>
            </a:r>
          </a:p>
          <a:p>
            <a:endParaRPr lang="en-US" dirty="0" smtClean="0"/>
          </a:p>
          <a:p>
            <a:r>
              <a:rPr lang="en-US" dirty="0" smtClean="0"/>
              <a:t>Assumptions simplify problems</a:t>
            </a:r>
          </a:p>
          <a:p>
            <a:pPr lvl="2"/>
            <a:r>
              <a:rPr lang="en-US" dirty="0" smtClean="0"/>
              <a:t>Assumptions must be </a:t>
            </a:r>
            <a:r>
              <a:rPr lang="en-US" i="1" dirty="0" smtClean="0"/>
              <a:t>realistic</a:t>
            </a:r>
          </a:p>
          <a:p>
            <a:pPr lvl="2"/>
            <a:r>
              <a:rPr lang="en-US" dirty="0" smtClean="0"/>
              <a:t>Assumptions must be </a:t>
            </a:r>
            <a:r>
              <a:rPr lang="en-US" i="1" dirty="0" smtClean="0"/>
              <a:t>clearly stated</a:t>
            </a:r>
            <a:endParaRPr lang="en-US" i="1" dirty="0"/>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rmAutofit/>
          </a:bodyPr>
          <a:lstStyle/>
          <a:p>
            <a:r>
              <a:rPr lang="en-US" dirty="0" smtClean="0"/>
              <a:t>An Algorithm to Change the World</a:t>
            </a:r>
            <a:endParaRPr lang="en-US" dirty="0"/>
          </a:p>
        </p:txBody>
      </p:sp>
      <p:sp>
        <p:nvSpPr>
          <p:cNvPr id="3" name="Content Placeholder 2"/>
          <p:cNvSpPr>
            <a:spLocks noGrp="1"/>
          </p:cNvSpPr>
          <p:nvPr>
            <p:ph idx="1"/>
          </p:nvPr>
        </p:nvSpPr>
        <p:spPr>
          <a:xfrm>
            <a:off x="457200" y="2133600"/>
            <a:ext cx="8534400" cy="4325112"/>
          </a:xfrm>
        </p:spPr>
        <p:txBody>
          <a:bodyPr>
            <a:normAutofit/>
          </a:bodyPr>
          <a:lstStyle/>
          <a:p>
            <a:r>
              <a:rPr lang="en-US" dirty="0" smtClean="0"/>
              <a:t>In 1996 two </a:t>
            </a:r>
            <a:r>
              <a:rPr lang="en-US" dirty="0" err="1" smtClean="0"/>
              <a:t>Standord</a:t>
            </a:r>
            <a:r>
              <a:rPr lang="en-US" dirty="0" smtClean="0"/>
              <a:t> PhD students (Larry Page and Sergey </a:t>
            </a:r>
            <a:r>
              <a:rPr lang="en-US" dirty="0" err="1" smtClean="0"/>
              <a:t>Brin</a:t>
            </a:r>
            <a:r>
              <a:rPr lang="en-US" dirty="0" smtClean="0"/>
              <a:t>) started looking at the Web as a mathematical graph</a:t>
            </a:r>
          </a:p>
          <a:p>
            <a:endParaRPr lang="en-US" i="1" dirty="0" smtClean="0"/>
          </a:p>
          <a:p>
            <a:r>
              <a:rPr lang="en-US" dirty="0" smtClean="0"/>
              <a:t>They developed an algorithm called </a:t>
            </a:r>
            <a:r>
              <a:rPr lang="en-US" dirty="0" err="1" smtClean="0"/>
              <a:t>PageRank</a:t>
            </a:r>
            <a:r>
              <a:rPr lang="en-US" dirty="0" smtClean="0"/>
              <a:t> that evaluated the importance of each node in the graph according to its connections to other nodes</a:t>
            </a:r>
          </a:p>
          <a:p>
            <a:endParaRPr lang="en-US" dirty="0" smtClean="0"/>
          </a:p>
          <a:p>
            <a:pPr>
              <a:buNone/>
            </a:pPr>
            <a:endParaRPr lang="en-US" dirty="0" smtClean="0"/>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normAutofit/>
          </a:bodyPr>
          <a:lstStyle/>
          <a:p>
            <a:r>
              <a:rPr lang="en-US" dirty="0" smtClean="0"/>
              <a:t>An Algorithm to Change the World</a:t>
            </a:r>
            <a:endParaRPr lang="en-US" dirty="0"/>
          </a:p>
        </p:txBody>
      </p:sp>
      <p:sp>
        <p:nvSpPr>
          <p:cNvPr id="3" name="Content Placeholder 2"/>
          <p:cNvSpPr>
            <a:spLocks noGrp="1"/>
          </p:cNvSpPr>
          <p:nvPr>
            <p:ph idx="1"/>
          </p:nvPr>
        </p:nvSpPr>
        <p:spPr>
          <a:xfrm>
            <a:off x="457200" y="2133600"/>
            <a:ext cx="8229600" cy="4325112"/>
          </a:xfrm>
        </p:spPr>
        <p:txBody>
          <a:bodyPr>
            <a:normAutofit/>
          </a:bodyPr>
          <a:lstStyle/>
          <a:p>
            <a:r>
              <a:rPr lang="en-US" dirty="0" smtClean="0"/>
              <a:t>In 1998 Larry and Sergey created a Web Search Engine called Google based on </a:t>
            </a:r>
            <a:r>
              <a:rPr lang="en-US" dirty="0" err="1" smtClean="0"/>
              <a:t>PageRank</a:t>
            </a:r>
            <a:endParaRPr lang="en-US" dirty="0" smtClean="0"/>
          </a:p>
          <a:p>
            <a:pPr>
              <a:buNone/>
            </a:pPr>
            <a:endParaRPr lang="en-US" dirty="0" smtClean="0"/>
          </a:p>
          <a:p>
            <a:r>
              <a:rPr lang="en-US" dirty="0" smtClean="0"/>
              <a:t>Summer 2000 they had indexed 1 billion pages</a:t>
            </a:r>
          </a:p>
          <a:p>
            <a:endParaRPr lang="en-US" dirty="0" smtClean="0"/>
          </a:p>
          <a:p>
            <a:r>
              <a:rPr lang="en-US" dirty="0" smtClean="0"/>
              <a:t>August 2008 Google is valued at $ 157 billion</a:t>
            </a:r>
          </a:p>
          <a:p>
            <a:endParaRPr lang="en-US" dirty="0" smtClean="0"/>
          </a:p>
          <a:p>
            <a:endParaRPr lang="en-US" dirty="0" smtClean="0"/>
          </a:p>
          <a:p>
            <a:pPr>
              <a:buNone/>
            </a:pP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Summary</a:t>
            </a:r>
            <a:endParaRPr lang="en-US" dirty="0"/>
          </a:p>
        </p:txBody>
      </p:sp>
      <p:sp>
        <p:nvSpPr>
          <p:cNvPr id="3" name="Content Placeholder 2"/>
          <p:cNvSpPr>
            <a:spLocks noGrp="1"/>
          </p:cNvSpPr>
          <p:nvPr>
            <p:ph idx="1"/>
          </p:nvPr>
        </p:nvSpPr>
        <p:spPr>
          <a:xfrm>
            <a:off x="457200" y="2133600"/>
            <a:ext cx="8229600" cy="4325112"/>
          </a:xfrm>
        </p:spPr>
        <p:txBody>
          <a:bodyPr>
            <a:normAutofit fontScale="92500" lnSpcReduction="20000"/>
          </a:bodyPr>
          <a:lstStyle/>
          <a:p>
            <a:r>
              <a:rPr lang="en-US" dirty="0" smtClean="0"/>
              <a:t>Algorithms are:</a:t>
            </a:r>
          </a:p>
          <a:p>
            <a:pPr lvl="1"/>
            <a:r>
              <a:rPr lang="en-US" dirty="0" smtClean="0"/>
              <a:t>A Sequence</a:t>
            </a:r>
          </a:p>
          <a:p>
            <a:pPr lvl="1"/>
            <a:r>
              <a:rPr lang="en-US" dirty="0" smtClean="0"/>
              <a:t>… of finite steps</a:t>
            </a:r>
          </a:p>
          <a:p>
            <a:pPr lvl="1"/>
            <a:r>
              <a:rPr lang="en-US" dirty="0" smtClean="0"/>
              <a:t>… to solve a problem!</a:t>
            </a:r>
          </a:p>
          <a:p>
            <a:pPr lvl="1"/>
            <a:endParaRPr lang="en-US" dirty="0" smtClean="0"/>
          </a:p>
          <a:p>
            <a:r>
              <a:rPr lang="en-US" dirty="0" smtClean="0"/>
              <a:t>They can be characterised in a number of different ways (performance, efficiency, reusability, etc.)</a:t>
            </a:r>
          </a:p>
          <a:p>
            <a:endParaRPr lang="en-US" dirty="0" smtClean="0"/>
          </a:p>
          <a:p>
            <a:r>
              <a:rPr lang="en-US" i="1" dirty="0" smtClean="0"/>
              <a:t>Complexity </a:t>
            </a:r>
            <a:r>
              <a:rPr lang="en-US" dirty="0" smtClean="0"/>
              <a:t>is a measure of how long an algorithm will take (or how many resources it might use)</a:t>
            </a:r>
          </a:p>
          <a:p>
            <a:endParaRPr lang="en-US" i="1" dirty="0" smtClean="0"/>
          </a:p>
          <a:p>
            <a:r>
              <a:rPr lang="en-US" dirty="0" smtClean="0"/>
              <a:t>And a good algorithm can change the world :-)</a:t>
            </a:r>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Overview</a:t>
            </a:r>
            <a:endParaRPr lang="en-US" dirty="0"/>
          </a:p>
        </p:txBody>
      </p:sp>
      <p:sp>
        <p:nvSpPr>
          <p:cNvPr id="3" name="Content Placeholder 2"/>
          <p:cNvSpPr>
            <a:spLocks noGrp="1"/>
          </p:cNvSpPr>
          <p:nvPr>
            <p:ph idx="1"/>
          </p:nvPr>
        </p:nvSpPr>
        <p:spPr>
          <a:xfrm>
            <a:off x="457200" y="2133600"/>
            <a:ext cx="8229600" cy="4325112"/>
          </a:xfrm>
        </p:spPr>
        <p:txBody>
          <a:bodyPr>
            <a:normAutofit lnSpcReduction="10000"/>
          </a:bodyPr>
          <a:lstStyle/>
          <a:p>
            <a:r>
              <a:rPr lang="en-US" dirty="0" smtClean="0"/>
              <a:t>Definitions</a:t>
            </a:r>
          </a:p>
          <a:p>
            <a:r>
              <a:rPr lang="en-US" dirty="0" smtClean="0"/>
              <a:t>Characteristics</a:t>
            </a:r>
          </a:p>
          <a:p>
            <a:r>
              <a:rPr lang="en-US" dirty="0" smtClean="0"/>
              <a:t>Example Algorithm – Searching a List</a:t>
            </a:r>
          </a:p>
          <a:p>
            <a:r>
              <a:rPr lang="en-US" dirty="0" smtClean="0"/>
              <a:t>Complexity</a:t>
            </a:r>
          </a:p>
          <a:p>
            <a:r>
              <a:rPr lang="en-US" dirty="0" smtClean="0"/>
              <a:t>Assumptions</a:t>
            </a:r>
          </a:p>
          <a:p>
            <a:r>
              <a:rPr lang="en-US" dirty="0" smtClean="0"/>
              <a:t>Algorithms that have Changed the World</a:t>
            </a:r>
          </a:p>
          <a:p>
            <a:endParaRPr lang="en-US" dirty="0" smtClean="0"/>
          </a:p>
          <a:p>
            <a:pPr>
              <a:buNone/>
            </a:pPr>
            <a:r>
              <a:rPr lang="en-US" i="1" dirty="0" smtClean="0"/>
              <a:t>Break</a:t>
            </a:r>
          </a:p>
          <a:p>
            <a:endParaRPr lang="en-US" dirty="0" smtClean="0"/>
          </a:p>
          <a:p>
            <a:r>
              <a:rPr lang="en-US" dirty="0" smtClean="0"/>
              <a:t>Activity: Building a Sorting Algorithm</a:t>
            </a:r>
          </a:p>
          <a:p>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Break</a:t>
            </a:r>
            <a:endParaRPr lang="en-US" dirty="0"/>
          </a:p>
        </p:txBody>
      </p:sp>
      <p:sp>
        <p:nvSpPr>
          <p:cNvPr id="3" name="Content Placeholder 2"/>
          <p:cNvSpPr>
            <a:spLocks noGrp="1"/>
          </p:cNvSpPr>
          <p:nvPr>
            <p:ph idx="1"/>
          </p:nvPr>
        </p:nvSpPr>
        <p:spPr>
          <a:xfrm>
            <a:off x="457200" y="2133600"/>
            <a:ext cx="8229600" cy="4325112"/>
          </a:xfrm>
        </p:spPr>
        <p:txBody>
          <a:bodyPr>
            <a:normAutofit/>
          </a:bodyPr>
          <a:lstStyle/>
          <a:p>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Welcome Back</a:t>
            </a:r>
            <a:endParaRPr lang="en-US" dirty="0"/>
          </a:p>
        </p:txBody>
      </p:sp>
      <p:sp>
        <p:nvSpPr>
          <p:cNvPr id="3" name="Content Placeholder 2"/>
          <p:cNvSpPr>
            <a:spLocks noGrp="1"/>
          </p:cNvSpPr>
          <p:nvPr>
            <p:ph idx="1"/>
          </p:nvPr>
        </p:nvSpPr>
        <p:spPr>
          <a:xfrm>
            <a:off x="457200" y="2133600"/>
            <a:ext cx="8229600" cy="4325112"/>
          </a:xfrm>
        </p:spPr>
        <p:txBody>
          <a:bodyPr>
            <a:normAutofit/>
          </a:bodyPr>
          <a:lstStyle/>
          <a:p>
            <a:r>
              <a:rPr lang="en-US" sz="2400" dirty="0" smtClean="0"/>
              <a:t>In Binary Search our list was already in order</a:t>
            </a:r>
          </a:p>
          <a:p>
            <a:r>
              <a:rPr lang="en-US" sz="2400" dirty="0" smtClean="0"/>
              <a:t>But what algorithm could create that order?</a:t>
            </a:r>
          </a:p>
          <a:p>
            <a:endParaRPr lang="en-US" sz="2400" dirty="0" smtClean="0"/>
          </a:p>
          <a:p>
            <a:r>
              <a:rPr lang="en-US" sz="2400" dirty="0" smtClean="0"/>
              <a:t>Get into groups of around 4 people</a:t>
            </a:r>
          </a:p>
          <a:p>
            <a:endParaRPr lang="en-US" sz="2400" dirty="0" smtClean="0"/>
          </a:p>
          <a:p>
            <a:r>
              <a:rPr lang="en-US" sz="2400" dirty="0" smtClean="0"/>
              <a:t>Create an Algorithm that could take an unordered list and return an ordered list (suitable for Binary search)</a:t>
            </a:r>
          </a:p>
          <a:p>
            <a:pPr lvl="1"/>
            <a:r>
              <a:rPr lang="en-US" sz="2000" dirty="0" smtClean="0"/>
              <a:t>Write down your algorithm using English</a:t>
            </a:r>
          </a:p>
          <a:p>
            <a:pPr lvl="1"/>
            <a:r>
              <a:rPr lang="en-US" sz="2000" dirty="0" smtClean="0"/>
              <a:t>Try and be as unambiguous as possible</a:t>
            </a:r>
          </a:p>
          <a:p>
            <a:pPr lvl="1"/>
            <a:endParaRPr lang="en-US" sz="2000" dirty="0" smtClean="0"/>
          </a:p>
          <a:p>
            <a:endParaRPr lang="en-US" dirty="0" smtClean="0"/>
          </a:p>
          <a:p>
            <a:endParaRPr lang="en-US" dirty="0" smtClean="0"/>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Let’s Try Some Out</a:t>
            </a:r>
            <a:endParaRPr lang="en-US" dirty="0"/>
          </a:p>
        </p:txBody>
      </p:sp>
      <p:pic>
        <p:nvPicPr>
          <p:cNvPr id="5" name="Picture 4"/>
          <p:cNvPicPr>
            <a:picLocks noChangeAspect="1"/>
          </p:cNvPicPr>
          <p:nvPr/>
        </p:nvPicPr>
        <p:blipFill>
          <a:blip r:embed="rId2"/>
          <a:stretch>
            <a:fillRect/>
          </a:stretch>
        </p:blipFill>
        <p:spPr>
          <a:xfrm>
            <a:off x="2209800" y="2667000"/>
            <a:ext cx="4577080" cy="2590800"/>
          </a:xfrm>
          <a:prstGeom prst="rect">
            <a:avLst/>
          </a:prstGeom>
        </p:spPr>
      </p:pic>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Examples of Sorting Algorithms</a:t>
            </a:r>
            <a:endParaRPr lang="en-US" dirty="0"/>
          </a:p>
        </p:txBody>
      </p:sp>
      <p:sp>
        <p:nvSpPr>
          <p:cNvPr id="3" name="Content Placeholder 2"/>
          <p:cNvSpPr>
            <a:spLocks noGrp="1"/>
          </p:cNvSpPr>
          <p:nvPr>
            <p:ph idx="1"/>
          </p:nvPr>
        </p:nvSpPr>
        <p:spPr>
          <a:xfrm>
            <a:off x="457200" y="2133600"/>
            <a:ext cx="4495800" cy="1600200"/>
          </a:xfrm>
        </p:spPr>
        <p:txBody>
          <a:bodyPr>
            <a:normAutofit/>
          </a:bodyPr>
          <a:lstStyle/>
          <a:p>
            <a:r>
              <a:rPr lang="en-US" sz="2400" dirty="0" smtClean="0"/>
              <a:t>Bubble Sort</a:t>
            </a:r>
          </a:p>
          <a:p>
            <a:pPr lvl="1"/>
            <a:r>
              <a:rPr lang="en-US" sz="1800" dirty="0" smtClean="0"/>
              <a:t>Swaps pairs of numbers repeatedly until no more left to swap</a:t>
            </a:r>
          </a:p>
          <a:p>
            <a:pPr lvl="1"/>
            <a:endParaRPr lang="en-US" sz="1800" dirty="0" smtClean="0"/>
          </a:p>
          <a:p>
            <a:pPr lvl="1"/>
            <a:endParaRPr lang="en-US" sz="1800" dirty="0" smtClean="0"/>
          </a:p>
          <a:p>
            <a:pPr lvl="1"/>
            <a:endParaRPr lang="en-US" sz="2000" dirty="0" smtClean="0"/>
          </a:p>
          <a:p>
            <a:endParaRPr lang="en-US" dirty="0" smtClean="0"/>
          </a:p>
          <a:p>
            <a:endParaRPr lang="en-US" dirty="0" smtClean="0"/>
          </a:p>
        </p:txBody>
      </p:sp>
      <p:sp>
        <p:nvSpPr>
          <p:cNvPr id="4" name="TextBox 3"/>
          <p:cNvSpPr txBox="1"/>
          <p:nvPr/>
        </p:nvSpPr>
        <p:spPr>
          <a:xfrm>
            <a:off x="2286000" y="3502967"/>
            <a:ext cx="2438400" cy="461665"/>
          </a:xfrm>
          <a:prstGeom prst="rect">
            <a:avLst/>
          </a:prstGeom>
          <a:noFill/>
        </p:spPr>
        <p:txBody>
          <a:bodyPr wrap="square" rtlCol="0">
            <a:spAutoFit/>
          </a:bodyPr>
          <a:lstStyle/>
          <a:p>
            <a:r>
              <a:rPr lang="en-US" sz="2400" dirty="0" smtClean="0">
                <a:latin typeface="Arial"/>
                <a:cs typeface="Arial"/>
              </a:rPr>
              <a:t>8 3 7 4 0 1 </a:t>
            </a:r>
            <a:endParaRPr lang="en-US" sz="2400" dirty="0">
              <a:latin typeface="Arial"/>
              <a:cs typeface="Arial"/>
            </a:endParaRPr>
          </a:p>
        </p:txBody>
      </p:sp>
      <p:sp>
        <p:nvSpPr>
          <p:cNvPr id="5" name="TextBox 4"/>
          <p:cNvSpPr txBox="1"/>
          <p:nvPr/>
        </p:nvSpPr>
        <p:spPr>
          <a:xfrm>
            <a:off x="2286000" y="3964632"/>
            <a:ext cx="2438400" cy="461665"/>
          </a:xfrm>
          <a:prstGeom prst="rect">
            <a:avLst/>
          </a:prstGeom>
          <a:noFill/>
        </p:spPr>
        <p:txBody>
          <a:bodyPr wrap="square" rtlCol="0">
            <a:spAutoFit/>
          </a:bodyPr>
          <a:lstStyle/>
          <a:p>
            <a:r>
              <a:rPr lang="en-US" sz="2400" dirty="0" smtClean="0">
                <a:solidFill>
                  <a:srgbClr val="FF0000"/>
                </a:solidFill>
                <a:latin typeface="Arial"/>
                <a:cs typeface="Arial"/>
              </a:rPr>
              <a:t>8 3 </a:t>
            </a:r>
            <a:r>
              <a:rPr lang="en-US" sz="2400" dirty="0" smtClean="0">
                <a:latin typeface="Arial"/>
                <a:cs typeface="Arial"/>
              </a:rPr>
              <a:t>7 4 0 1 </a:t>
            </a:r>
            <a:endParaRPr lang="en-US" sz="2400" dirty="0">
              <a:latin typeface="Arial"/>
              <a:cs typeface="Arial"/>
            </a:endParaRPr>
          </a:p>
        </p:txBody>
      </p:sp>
      <p:sp>
        <p:nvSpPr>
          <p:cNvPr id="6" name="TextBox 5"/>
          <p:cNvSpPr txBox="1"/>
          <p:nvPr/>
        </p:nvSpPr>
        <p:spPr>
          <a:xfrm>
            <a:off x="2286000" y="4426297"/>
            <a:ext cx="2438400" cy="461665"/>
          </a:xfrm>
          <a:prstGeom prst="rect">
            <a:avLst/>
          </a:prstGeom>
          <a:noFill/>
        </p:spPr>
        <p:txBody>
          <a:bodyPr wrap="square" rtlCol="0">
            <a:spAutoFit/>
          </a:bodyPr>
          <a:lstStyle/>
          <a:p>
            <a:r>
              <a:rPr lang="en-US" sz="2400" dirty="0" smtClean="0">
                <a:solidFill>
                  <a:srgbClr val="FF0000"/>
                </a:solidFill>
                <a:latin typeface="Arial"/>
                <a:cs typeface="Arial"/>
              </a:rPr>
              <a:t>3 8 </a:t>
            </a:r>
            <a:r>
              <a:rPr lang="en-US" sz="2400" dirty="0" smtClean="0">
                <a:latin typeface="Arial"/>
                <a:cs typeface="Arial"/>
              </a:rPr>
              <a:t>7 4 0 1 </a:t>
            </a:r>
            <a:endParaRPr lang="en-US" sz="2400" dirty="0">
              <a:latin typeface="Arial"/>
              <a:cs typeface="Arial"/>
            </a:endParaRPr>
          </a:p>
        </p:txBody>
      </p:sp>
      <p:sp>
        <p:nvSpPr>
          <p:cNvPr id="7" name="TextBox 6"/>
          <p:cNvSpPr txBox="1"/>
          <p:nvPr/>
        </p:nvSpPr>
        <p:spPr>
          <a:xfrm>
            <a:off x="2286000" y="4887962"/>
            <a:ext cx="2438400" cy="461665"/>
          </a:xfrm>
          <a:prstGeom prst="rect">
            <a:avLst/>
          </a:prstGeom>
          <a:noFill/>
        </p:spPr>
        <p:txBody>
          <a:bodyPr wrap="square" rtlCol="0">
            <a:spAutoFit/>
          </a:bodyPr>
          <a:lstStyle/>
          <a:p>
            <a:r>
              <a:rPr lang="en-US" sz="2400" dirty="0" smtClean="0">
                <a:latin typeface="Arial"/>
                <a:cs typeface="Arial"/>
              </a:rPr>
              <a:t>3</a:t>
            </a:r>
            <a:r>
              <a:rPr lang="en-US" sz="2400" dirty="0" smtClean="0">
                <a:solidFill>
                  <a:srgbClr val="FF0000"/>
                </a:solidFill>
                <a:latin typeface="Arial"/>
                <a:cs typeface="Arial"/>
              </a:rPr>
              <a:t> 8 7 </a:t>
            </a:r>
            <a:r>
              <a:rPr lang="en-US" sz="2400" dirty="0" smtClean="0">
                <a:latin typeface="Arial"/>
                <a:cs typeface="Arial"/>
              </a:rPr>
              <a:t>4 0 1 </a:t>
            </a:r>
            <a:endParaRPr lang="en-US" sz="2400" dirty="0">
              <a:latin typeface="Arial"/>
              <a:cs typeface="Arial"/>
            </a:endParaRPr>
          </a:p>
        </p:txBody>
      </p:sp>
      <p:sp>
        <p:nvSpPr>
          <p:cNvPr id="8" name="TextBox 7"/>
          <p:cNvSpPr txBox="1"/>
          <p:nvPr/>
        </p:nvSpPr>
        <p:spPr>
          <a:xfrm>
            <a:off x="2286000" y="5349627"/>
            <a:ext cx="2438400" cy="461665"/>
          </a:xfrm>
          <a:prstGeom prst="rect">
            <a:avLst/>
          </a:prstGeom>
          <a:noFill/>
        </p:spPr>
        <p:txBody>
          <a:bodyPr wrap="square" rtlCol="0">
            <a:spAutoFit/>
          </a:bodyPr>
          <a:lstStyle/>
          <a:p>
            <a:r>
              <a:rPr lang="en-US" sz="2400" dirty="0" smtClean="0">
                <a:latin typeface="Arial"/>
                <a:cs typeface="Arial"/>
              </a:rPr>
              <a:t>3</a:t>
            </a:r>
            <a:r>
              <a:rPr lang="en-US" sz="2400" dirty="0" smtClean="0">
                <a:solidFill>
                  <a:srgbClr val="FF0000"/>
                </a:solidFill>
                <a:latin typeface="Arial"/>
                <a:cs typeface="Arial"/>
              </a:rPr>
              <a:t> 7 8 </a:t>
            </a:r>
            <a:r>
              <a:rPr lang="en-US" sz="2400" dirty="0" smtClean="0">
                <a:latin typeface="Arial"/>
                <a:cs typeface="Arial"/>
              </a:rPr>
              <a:t>4 0 1 </a:t>
            </a:r>
            <a:endParaRPr lang="en-US" sz="2400" dirty="0">
              <a:latin typeface="Arial"/>
              <a:cs typeface="Arial"/>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Examples of Sorting Algorithms</a:t>
            </a:r>
            <a:endParaRPr lang="en-US" dirty="0"/>
          </a:p>
        </p:txBody>
      </p:sp>
      <p:sp>
        <p:nvSpPr>
          <p:cNvPr id="3" name="Content Placeholder 2"/>
          <p:cNvSpPr>
            <a:spLocks noGrp="1"/>
          </p:cNvSpPr>
          <p:nvPr>
            <p:ph idx="1"/>
          </p:nvPr>
        </p:nvSpPr>
        <p:spPr>
          <a:xfrm>
            <a:off x="457200" y="2133600"/>
            <a:ext cx="4953000" cy="1524000"/>
          </a:xfrm>
        </p:spPr>
        <p:txBody>
          <a:bodyPr>
            <a:normAutofit/>
          </a:bodyPr>
          <a:lstStyle/>
          <a:p>
            <a:r>
              <a:rPr lang="en-US" sz="2000" dirty="0" smtClean="0"/>
              <a:t>Insertion Sort</a:t>
            </a:r>
          </a:p>
          <a:p>
            <a:pPr lvl="1"/>
            <a:r>
              <a:rPr lang="en-US" sz="1800" dirty="0" smtClean="0"/>
              <a:t>Creates a second ordered list by placing each element from the first list in turn</a:t>
            </a:r>
          </a:p>
          <a:p>
            <a:pPr>
              <a:buNone/>
            </a:pPr>
            <a:endParaRPr lang="en-US" sz="2000" dirty="0" smtClean="0"/>
          </a:p>
          <a:p>
            <a:endParaRPr lang="en-US" dirty="0" smtClean="0"/>
          </a:p>
          <a:p>
            <a:endParaRPr lang="en-US" dirty="0" smtClean="0"/>
          </a:p>
        </p:txBody>
      </p:sp>
      <p:sp>
        <p:nvSpPr>
          <p:cNvPr id="5" name="TextBox 4"/>
          <p:cNvSpPr txBox="1"/>
          <p:nvPr/>
        </p:nvSpPr>
        <p:spPr>
          <a:xfrm>
            <a:off x="2286000" y="3502967"/>
            <a:ext cx="2438400" cy="461665"/>
          </a:xfrm>
          <a:prstGeom prst="rect">
            <a:avLst/>
          </a:prstGeom>
          <a:noFill/>
        </p:spPr>
        <p:txBody>
          <a:bodyPr wrap="square" rtlCol="0">
            <a:spAutoFit/>
          </a:bodyPr>
          <a:lstStyle/>
          <a:p>
            <a:r>
              <a:rPr lang="en-US" sz="2400" dirty="0" smtClean="0">
                <a:latin typeface="Arial"/>
                <a:cs typeface="Arial"/>
              </a:rPr>
              <a:t>8 3 7 4 0 1 </a:t>
            </a:r>
            <a:endParaRPr lang="en-US" sz="2400" dirty="0">
              <a:latin typeface="Arial"/>
              <a:cs typeface="Arial"/>
            </a:endParaRPr>
          </a:p>
        </p:txBody>
      </p:sp>
      <p:sp>
        <p:nvSpPr>
          <p:cNvPr id="6" name="TextBox 5"/>
          <p:cNvSpPr txBox="1"/>
          <p:nvPr/>
        </p:nvSpPr>
        <p:spPr>
          <a:xfrm>
            <a:off x="2286000" y="3964632"/>
            <a:ext cx="2057400" cy="461665"/>
          </a:xfrm>
          <a:prstGeom prst="rect">
            <a:avLst/>
          </a:prstGeom>
          <a:noFill/>
        </p:spPr>
        <p:txBody>
          <a:bodyPr wrap="square" rtlCol="0">
            <a:spAutoFit/>
          </a:bodyPr>
          <a:lstStyle/>
          <a:p>
            <a:r>
              <a:rPr lang="en-US" sz="2400" dirty="0" smtClean="0">
                <a:latin typeface="Arial"/>
                <a:cs typeface="Arial"/>
              </a:rPr>
              <a:t>   3 7 4 0 1 </a:t>
            </a:r>
            <a:endParaRPr lang="en-US" sz="2400" dirty="0">
              <a:latin typeface="Arial"/>
              <a:cs typeface="Arial"/>
            </a:endParaRPr>
          </a:p>
        </p:txBody>
      </p:sp>
      <p:sp>
        <p:nvSpPr>
          <p:cNvPr id="7" name="TextBox 6"/>
          <p:cNvSpPr txBox="1"/>
          <p:nvPr/>
        </p:nvSpPr>
        <p:spPr>
          <a:xfrm>
            <a:off x="5029200" y="3964632"/>
            <a:ext cx="2057400" cy="461665"/>
          </a:xfrm>
          <a:prstGeom prst="rect">
            <a:avLst/>
          </a:prstGeom>
          <a:noFill/>
        </p:spPr>
        <p:txBody>
          <a:bodyPr wrap="square" rtlCol="0">
            <a:spAutoFit/>
          </a:bodyPr>
          <a:lstStyle/>
          <a:p>
            <a:r>
              <a:rPr lang="en-US" sz="2400" dirty="0" smtClean="0">
                <a:latin typeface="Arial"/>
                <a:cs typeface="Arial"/>
              </a:rPr>
              <a:t>8</a:t>
            </a:r>
            <a:endParaRPr lang="en-US" sz="2400" dirty="0">
              <a:latin typeface="Arial"/>
              <a:cs typeface="Arial"/>
            </a:endParaRPr>
          </a:p>
        </p:txBody>
      </p:sp>
      <p:cxnSp>
        <p:nvCxnSpPr>
          <p:cNvPr id="9" name="Straight Arrow Connector 8"/>
          <p:cNvCxnSpPr/>
          <p:nvPr/>
        </p:nvCxnSpPr>
        <p:spPr>
          <a:xfrm>
            <a:off x="4114800" y="4191000"/>
            <a:ext cx="6096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0" name="TextBox 9"/>
          <p:cNvSpPr txBox="1"/>
          <p:nvPr/>
        </p:nvSpPr>
        <p:spPr>
          <a:xfrm>
            <a:off x="2286000" y="4426297"/>
            <a:ext cx="2057400" cy="461665"/>
          </a:xfrm>
          <a:prstGeom prst="rect">
            <a:avLst/>
          </a:prstGeom>
          <a:noFill/>
        </p:spPr>
        <p:txBody>
          <a:bodyPr wrap="square" rtlCol="0">
            <a:spAutoFit/>
          </a:bodyPr>
          <a:lstStyle/>
          <a:p>
            <a:r>
              <a:rPr lang="en-US" sz="2400" dirty="0" smtClean="0">
                <a:latin typeface="Arial"/>
                <a:cs typeface="Arial"/>
              </a:rPr>
              <a:t>      7 4 0 1 </a:t>
            </a:r>
            <a:endParaRPr lang="en-US" sz="2400" dirty="0">
              <a:latin typeface="Arial"/>
              <a:cs typeface="Arial"/>
            </a:endParaRPr>
          </a:p>
        </p:txBody>
      </p:sp>
      <p:sp>
        <p:nvSpPr>
          <p:cNvPr id="11" name="TextBox 10"/>
          <p:cNvSpPr txBox="1"/>
          <p:nvPr/>
        </p:nvSpPr>
        <p:spPr>
          <a:xfrm>
            <a:off x="5029200" y="4426297"/>
            <a:ext cx="2057400" cy="461665"/>
          </a:xfrm>
          <a:prstGeom prst="rect">
            <a:avLst/>
          </a:prstGeom>
          <a:noFill/>
        </p:spPr>
        <p:txBody>
          <a:bodyPr wrap="square" rtlCol="0">
            <a:spAutoFit/>
          </a:bodyPr>
          <a:lstStyle/>
          <a:p>
            <a:r>
              <a:rPr lang="en-US" sz="2400" dirty="0" smtClean="0">
                <a:latin typeface="Arial"/>
                <a:cs typeface="Arial"/>
              </a:rPr>
              <a:t>3 8</a:t>
            </a:r>
            <a:endParaRPr lang="en-US" sz="2400" dirty="0">
              <a:latin typeface="Arial"/>
              <a:cs typeface="Arial"/>
            </a:endParaRPr>
          </a:p>
        </p:txBody>
      </p:sp>
      <p:cxnSp>
        <p:nvCxnSpPr>
          <p:cNvPr id="12" name="Straight Arrow Connector 11"/>
          <p:cNvCxnSpPr/>
          <p:nvPr/>
        </p:nvCxnSpPr>
        <p:spPr>
          <a:xfrm>
            <a:off x="4114800" y="4652665"/>
            <a:ext cx="6096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2286000" y="4887962"/>
            <a:ext cx="2057400" cy="461665"/>
          </a:xfrm>
          <a:prstGeom prst="rect">
            <a:avLst/>
          </a:prstGeom>
          <a:noFill/>
        </p:spPr>
        <p:txBody>
          <a:bodyPr wrap="square" rtlCol="0">
            <a:spAutoFit/>
          </a:bodyPr>
          <a:lstStyle/>
          <a:p>
            <a:r>
              <a:rPr lang="en-US" sz="2400" dirty="0" smtClean="0">
                <a:latin typeface="Arial"/>
                <a:cs typeface="Arial"/>
              </a:rPr>
              <a:t>         4 0 1 </a:t>
            </a:r>
            <a:endParaRPr lang="en-US" sz="2400" dirty="0">
              <a:latin typeface="Arial"/>
              <a:cs typeface="Arial"/>
            </a:endParaRPr>
          </a:p>
        </p:txBody>
      </p:sp>
      <p:sp>
        <p:nvSpPr>
          <p:cNvPr id="14" name="TextBox 13"/>
          <p:cNvSpPr txBox="1"/>
          <p:nvPr/>
        </p:nvSpPr>
        <p:spPr>
          <a:xfrm>
            <a:off x="5029200" y="4887962"/>
            <a:ext cx="2057400" cy="461665"/>
          </a:xfrm>
          <a:prstGeom prst="rect">
            <a:avLst/>
          </a:prstGeom>
          <a:noFill/>
        </p:spPr>
        <p:txBody>
          <a:bodyPr wrap="square" rtlCol="0">
            <a:spAutoFit/>
          </a:bodyPr>
          <a:lstStyle/>
          <a:p>
            <a:r>
              <a:rPr lang="en-US" sz="2400" dirty="0" smtClean="0">
                <a:latin typeface="Arial"/>
                <a:cs typeface="Arial"/>
              </a:rPr>
              <a:t>3 7 8</a:t>
            </a:r>
            <a:endParaRPr lang="en-US" sz="2400" dirty="0">
              <a:latin typeface="Arial"/>
              <a:cs typeface="Arial"/>
            </a:endParaRPr>
          </a:p>
        </p:txBody>
      </p:sp>
      <p:cxnSp>
        <p:nvCxnSpPr>
          <p:cNvPr id="15" name="Straight Arrow Connector 14"/>
          <p:cNvCxnSpPr/>
          <p:nvPr/>
        </p:nvCxnSpPr>
        <p:spPr>
          <a:xfrm>
            <a:off x="4114800" y="5114330"/>
            <a:ext cx="6096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6" name="TextBox 15"/>
          <p:cNvSpPr txBox="1"/>
          <p:nvPr/>
        </p:nvSpPr>
        <p:spPr>
          <a:xfrm>
            <a:off x="2286000" y="5349627"/>
            <a:ext cx="2057400" cy="461665"/>
          </a:xfrm>
          <a:prstGeom prst="rect">
            <a:avLst/>
          </a:prstGeom>
          <a:noFill/>
        </p:spPr>
        <p:txBody>
          <a:bodyPr wrap="square" rtlCol="0">
            <a:spAutoFit/>
          </a:bodyPr>
          <a:lstStyle/>
          <a:p>
            <a:r>
              <a:rPr lang="en-US" sz="2400" dirty="0" smtClean="0">
                <a:latin typeface="Arial"/>
                <a:cs typeface="Arial"/>
              </a:rPr>
              <a:t>            0 1 </a:t>
            </a:r>
            <a:endParaRPr lang="en-US" sz="2400" dirty="0">
              <a:latin typeface="Arial"/>
              <a:cs typeface="Arial"/>
            </a:endParaRPr>
          </a:p>
        </p:txBody>
      </p:sp>
      <p:sp>
        <p:nvSpPr>
          <p:cNvPr id="17" name="TextBox 16"/>
          <p:cNvSpPr txBox="1"/>
          <p:nvPr/>
        </p:nvSpPr>
        <p:spPr>
          <a:xfrm>
            <a:off x="5029200" y="5349627"/>
            <a:ext cx="2057400" cy="461665"/>
          </a:xfrm>
          <a:prstGeom prst="rect">
            <a:avLst/>
          </a:prstGeom>
          <a:noFill/>
        </p:spPr>
        <p:txBody>
          <a:bodyPr wrap="square" rtlCol="0">
            <a:spAutoFit/>
          </a:bodyPr>
          <a:lstStyle/>
          <a:p>
            <a:r>
              <a:rPr lang="en-US" sz="2400" dirty="0" smtClean="0">
                <a:latin typeface="Arial"/>
                <a:cs typeface="Arial"/>
              </a:rPr>
              <a:t>3 4 7 8</a:t>
            </a:r>
            <a:endParaRPr lang="en-US" sz="2400" dirty="0">
              <a:latin typeface="Arial"/>
              <a:cs typeface="Arial"/>
            </a:endParaRPr>
          </a:p>
        </p:txBody>
      </p:sp>
      <p:cxnSp>
        <p:nvCxnSpPr>
          <p:cNvPr id="18" name="Straight Arrow Connector 17"/>
          <p:cNvCxnSpPr/>
          <p:nvPr/>
        </p:nvCxnSpPr>
        <p:spPr>
          <a:xfrm>
            <a:off x="4114800" y="5575995"/>
            <a:ext cx="6096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19" name="TextBox 18"/>
          <p:cNvSpPr txBox="1"/>
          <p:nvPr/>
        </p:nvSpPr>
        <p:spPr>
          <a:xfrm>
            <a:off x="2286000" y="5811292"/>
            <a:ext cx="2057400" cy="461665"/>
          </a:xfrm>
          <a:prstGeom prst="rect">
            <a:avLst/>
          </a:prstGeom>
          <a:noFill/>
        </p:spPr>
        <p:txBody>
          <a:bodyPr wrap="square" rtlCol="0">
            <a:spAutoFit/>
          </a:bodyPr>
          <a:lstStyle/>
          <a:p>
            <a:r>
              <a:rPr lang="en-US" sz="2400" dirty="0" smtClean="0">
                <a:latin typeface="Arial"/>
                <a:cs typeface="Arial"/>
              </a:rPr>
              <a:t>               1 </a:t>
            </a:r>
            <a:endParaRPr lang="en-US" sz="2400" dirty="0">
              <a:latin typeface="Arial"/>
              <a:cs typeface="Arial"/>
            </a:endParaRPr>
          </a:p>
        </p:txBody>
      </p:sp>
      <p:sp>
        <p:nvSpPr>
          <p:cNvPr id="20" name="TextBox 19"/>
          <p:cNvSpPr txBox="1"/>
          <p:nvPr/>
        </p:nvSpPr>
        <p:spPr>
          <a:xfrm>
            <a:off x="5029200" y="5811292"/>
            <a:ext cx="2057400" cy="461665"/>
          </a:xfrm>
          <a:prstGeom prst="rect">
            <a:avLst/>
          </a:prstGeom>
          <a:noFill/>
        </p:spPr>
        <p:txBody>
          <a:bodyPr wrap="square" rtlCol="0">
            <a:spAutoFit/>
          </a:bodyPr>
          <a:lstStyle/>
          <a:p>
            <a:r>
              <a:rPr lang="en-US" sz="2400" dirty="0" smtClean="0">
                <a:latin typeface="Arial"/>
                <a:cs typeface="Arial"/>
              </a:rPr>
              <a:t>0 3 4 7 8</a:t>
            </a:r>
          </a:p>
        </p:txBody>
      </p:sp>
      <p:cxnSp>
        <p:nvCxnSpPr>
          <p:cNvPr id="21" name="Straight Arrow Connector 20"/>
          <p:cNvCxnSpPr/>
          <p:nvPr/>
        </p:nvCxnSpPr>
        <p:spPr>
          <a:xfrm>
            <a:off x="4114800" y="6037660"/>
            <a:ext cx="6096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23" name="TextBox 22"/>
          <p:cNvSpPr txBox="1"/>
          <p:nvPr/>
        </p:nvSpPr>
        <p:spPr>
          <a:xfrm>
            <a:off x="2286000" y="6272957"/>
            <a:ext cx="2057400" cy="461665"/>
          </a:xfrm>
          <a:prstGeom prst="rect">
            <a:avLst/>
          </a:prstGeom>
          <a:noFill/>
        </p:spPr>
        <p:txBody>
          <a:bodyPr wrap="square" rtlCol="0">
            <a:spAutoFit/>
          </a:bodyPr>
          <a:lstStyle/>
          <a:p>
            <a:r>
              <a:rPr lang="en-US" sz="2400" dirty="0" smtClean="0">
                <a:latin typeface="Arial"/>
                <a:cs typeface="Arial"/>
              </a:rPr>
              <a:t>                </a:t>
            </a:r>
            <a:endParaRPr lang="en-US" sz="2400" dirty="0">
              <a:latin typeface="Arial"/>
              <a:cs typeface="Arial"/>
            </a:endParaRPr>
          </a:p>
        </p:txBody>
      </p:sp>
      <p:sp>
        <p:nvSpPr>
          <p:cNvPr id="24" name="TextBox 23"/>
          <p:cNvSpPr txBox="1"/>
          <p:nvPr/>
        </p:nvSpPr>
        <p:spPr>
          <a:xfrm>
            <a:off x="5029200" y="6272957"/>
            <a:ext cx="2057400" cy="461665"/>
          </a:xfrm>
          <a:prstGeom prst="rect">
            <a:avLst/>
          </a:prstGeom>
          <a:noFill/>
        </p:spPr>
        <p:txBody>
          <a:bodyPr wrap="square" rtlCol="0">
            <a:spAutoFit/>
          </a:bodyPr>
          <a:lstStyle/>
          <a:p>
            <a:r>
              <a:rPr lang="en-US" sz="2400" dirty="0" smtClean="0">
                <a:latin typeface="Arial"/>
                <a:cs typeface="Arial"/>
              </a:rPr>
              <a:t>0 1 3 4 7 8</a:t>
            </a:r>
          </a:p>
        </p:txBody>
      </p:sp>
      <p:cxnSp>
        <p:nvCxnSpPr>
          <p:cNvPr id="25" name="Straight Arrow Connector 24"/>
          <p:cNvCxnSpPr/>
          <p:nvPr/>
        </p:nvCxnSpPr>
        <p:spPr>
          <a:xfrm>
            <a:off x="4114800" y="6499325"/>
            <a:ext cx="609600"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Examples of Sorting Algorithms</a:t>
            </a:r>
            <a:endParaRPr lang="en-US" dirty="0"/>
          </a:p>
        </p:txBody>
      </p:sp>
      <p:sp>
        <p:nvSpPr>
          <p:cNvPr id="3" name="Content Placeholder 2"/>
          <p:cNvSpPr>
            <a:spLocks noGrp="1"/>
          </p:cNvSpPr>
          <p:nvPr>
            <p:ph idx="1"/>
          </p:nvPr>
        </p:nvSpPr>
        <p:spPr>
          <a:xfrm>
            <a:off x="457200" y="2133600"/>
            <a:ext cx="6934200" cy="4325112"/>
          </a:xfrm>
        </p:spPr>
        <p:txBody>
          <a:bodyPr>
            <a:normAutofit/>
          </a:bodyPr>
          <a:lstStyle/>
          <a:p>
            <a:r>
              <a:rPr lang="en-US" sz="2000" dirty="0" smtClean="0"/>
              <a:t>Quick Sort</a:t>
            </a:r>
          </a:p>
          <a:p>
            <a:pPr lvl="1"/>
            <a:r>
              <a:rPr lang="en-US" sz="1800" dirty="0" smtClean="0"/>
              <a:t>Uses a pivot point</a:t>
            </a:r>
          </a:p>
          <a:p>
            <a:pPr lvl="1"/>
            <a:r>
              <a:rPr lang="en-US" sz="1800" dirty="0" smtClean="0"/>
              <a:t>Reorders the list so that all elements with higher value are after the pivot and those with lower are before</a:t>
            </a:r>
          </a:p>
          <a:p>
            <a:pPr lvl="1"/>
            <a:r>
              <a:rPr lang="en-US" sz="1800" dirty="0" smtClean="0"/>
              <a:t>Pivot is now in correct position, repeat for each side</a:t>
            </a:r>
          </a:p>
          <a:p>
            <a:pPr lvl="1"/>
            <a:endParaRPr lang="en-US" sz="1800" dirty="0" smtClean="0"/>
          </a:p>
          <a:p>
            <a:pPr lvl="1"/>
            <a:endParaRPr lang="en-US" sz="2000" dirty="0" smtClean="0"/>
          </a:p>
          <a:p>
            <a:endParaRPr lang="en-US" dirty="0" smtClean="0"/>
          </a:p>
          <a:p>
            <a:endParaRPr lang="en-US" dirty="0" smtClean="0"/>
          </a:p>
        </p:txBody>
      </p:sp>
      <p:sp>
        <p:nvSpPr>
          <p:cNvPr id="5" name="TextBox 4"/>
          <p:cNvSpPr txBox="1"/>
          <p:nvPr/>
        </p:nvSpPr>
        <p:spPr>
          <a:xfrm>
            <a:off x="2286000" y="4117032"/>
            <a:ext cx="2438400" cy="461665"/>
          </a:xfrm>
          <a:prstGeom prst="rect">
            <a:avLst/>
          </a:prstGeom>
          <a:noFill/>
        </p:spPr>
        <p:txBody>
          <a:bodyPr wrap="square" rtlCol="0">
            <a:spAutoFit/>
          </a:bodyPr>
          <a:lstStyle/>
          <a:p>
            <a:r>
              <a:rPr lang="en-US" sz="2400" dirty="0" smtClean="0">
                <a:solidFill>
                  <a:schemeClr val="bg1">
                    <a:lumMod val="50000"/>
                  </a:schemeClr>
                </a:solidFill>
                <a:latin typeface="Arial"/>
                <a:cs typeface="Arial"/>
              </a:rPr>
              <a:t>8 3 7 </a:t>
            </a:r>
            <a:r>
              <a:rPr lang="en-US" sz="2400" dirty="0" smtClean="0">
                <a:latin typeface="Arial"/>
                <a:cs typeface="Arial"/>
              </a:rPr>
              <a:t>4 </a:t>
            </a:r>
            <a:r>
              <a:rPr lang="en-US" sz="2400" dirty="0" smtClean="0">
                <a:solidFill>
                  <a:srgbClr val="7F7F7F"/>
                </a:solidFill>
                <a:latin typeface="Arial"/>
                <a:cs typeface="Arial"/>
              </a:rPr>
              <a:t>0 1 </a:t>
            </a:r>
            <a:endParaRPr lang="en-US" sz="2400" dirty="0">
              <a:solidFill>
                <a:srgbClr val="7F7F7F"/>
              </a:solidFill>
              <a:latin typeface="Arial"/>
              <a:cs typeface="Arial"/>
            </a:endParaRPr>
          </a:p>
        </p:txBody>
      </p:sp>
      <p:cxnSp>
        <p:nvCxnSpPr>
          <p:cNvPr id="7" name="Straight Arrow Connector 6"/>
          <p:cNvCxnSpPr/>
          <p:nvPr/>
        </p:nvCxnSpPr>
        <p:spPr>
          <a:xfrm rot="5400000">
            <a:off x="3009578" y="3924622"/>
            <a:ext cx="383232"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8" name="TextBox 7"/>
          <p:cNvSpPr txBox="1"/>
          <p:nvPr/>
        </p:nvSpPr>
        <p:spPr>
          <a:xfrm>
            <a:off x="2286000" y="4578697"/>
            <a:ext cx="2438400" cy="461665"/>
          </a:xfrm>
          <a:prstGeom prst="rect">
            <a:avLst/>
          </a:prstGeom>
          <a:noFill/>
        </p:spPr>
        <p:txBody>
          <a:bodyPr wrap="square" rtlCol="0">
            <a:spAutoFit/>
          </a:bodyPr>
          <a:lstStyle/>
          <a:p>
            <a:r>
              <a:rPr lang="en-US" sz="2400" dirty="0" smtClean="0">
                <a:solidFill>
                  <a:srgbClr val="0000FF"/>
                </a:solidFill>
                <a:latin typeface="Arial"/>
                <a:cs typeface="Arial"/>
              </a:rPr>
              <a:t>8 3 7</a:t>
            </a:r>
            <a:r>
              <a:rPr lang="en-US" sz="2400" dirty="0" smtClean="0">
                <a:latin typeface="Arial"/>
                <a:cs typeface="Arial"/>
              </a:rPr>
              <a:t> 4</a:t>
            </a:r>
            <a:r>
              <a:rPr lang="en-US" sz="2400" dirty="0" smtClean="0">
                <a:solidFill>
                  <a:srgbClr val="FF0000"/>
                </a:solidFill>
                <a:latin typeface="Arial"/>
                <a:cs typeface="Arial"/>
              </a:rPr>
              <a:t> 0 1 </a:t>
            </a:r>
            <a:endParaRPr lang="en-US" sz="2400" dirty="0">
              <a:solidFill>
                <a:srgbClr val="FF0000"/>
              </a:solidFill>
              <a:latin typeface="Arial"/>
              <a:cs typeface="Arial"/>
            </a:endParaRPr>
          </a:p>
        </p:txBody>
      </p:sp>
      <p:sp>
        <p:nvSpPr>
          <p:cNvPr id="10" name="TextBox 9"/>
          <p:cNvSpPr txBox="1"/>
          <p:nvPr/>
        </p:nvSpPr>
        <p:spPr>
          <a:xfrm>
            <a:off x="2286000" y="5040362"/>
            <a:ext cx="2438400" cy="461665"/>
          </a:xfrm>
          <a:prstGeom prst="rect">
            <a:avLst/>
          </a:prstGeom>
          <a:noFill/>
        </p:spPr>
        <p:txBody>
          <a:bodyPr wrap="square" rtlCol="0">
            <a:spAutoFit/>
          </a:bodyPr>
          <a:lstStyle/>
          <a:p>
            <a:r>
              <a:rPr lang="en-US" sz="2400" dirty="0" smtClean="0">
                <a:solidFill>
                  <a:srgbClr val="0000FF"/>
                </a:solidFill>
                <a:latin typeface="Arial"/>
                <a:cs typeface="Arial"/>
              </a:rPr>
              <a:t>3 </a:t>
            </a:r>
            <a:r>
              <a:rPr lang="en-US" sz="2400" dirty="0" smtClean="0">
                <a:solidFill>
                  <a:srgbClr val="FF0000"/>
                </a:solidFill>
                <a:latin typeface="Arial"/>
                <a:cs typeface="Arial"/>
              </a:rPr>
              <a:t>0 1 </a:t>
            </a:r>
            <a:r>
              <a:rPr lang="en-US" sz="2400" dirty="0" smtClean="0">
                <a:latin typeface="Arial"/>
                <a:cs typeface="Arial"/>
              </a:rPr>
              <a:t>4</a:t>
            </a:r>
            <a:r>
              <a:rPr lang="en-US" sz="2400" dirty="0" smtClean="0">
                <a:solidFill>
                  <a:srgbClr val="FF0000"/>
                </a:solidFill>
                <a:latin typeface="Arial"/>
                <a:cs typeface="Arial"/>
              </a:rPr>
              <a:t> </a:t>
            </a:r>
            <a:r>
              <a:rPr lang="en-US" sz="2400" dirty="0" smtClean="0">
                <a:solidFill>
                  <a:srgbClr val="0000FF"/>
                </a:solidFill>
                <a:latin typeface="Arial"/>
                <a:cs typeface="Arial"/>
              </a:rPr>
              <a:t>8 7</a:t>
            </a:r>
            <a:endParaRPr lang="en-US" sz="2400" dirty="0">
              <a:solidFill>
                <a:srgbClr val="FF0000"/>
              </a:solidFill>
              <a:latin typeface="Arial"/>
              <a:cs typeface="Arial"/>
            </a:endParaRPr>
          </a:p>
        </p:txBody>
      </p:sp>
      <p:sp>
        <p:nvSpPr>
          <p:cNvPr id="11" name="TextBox 10"/>
          <p:cNvSpPr txBox="1"/>
          <p:nvPr/>
        </p:nvSpPr>
        <p:spPr>
          <a:xfrm>
            <a:off x="2286000" y="5997047"/>
            <a:ext cx="2438400" cy="461665"/>
          </a:xfrm>
          <a:prstGeom prst="rect">
            <a:avLst/>
          </a:prstGeom>
          <a:noFill/>
        </p:spPr>
        <p:txBody>
          <a:bodyPr wrap="square" rtlCol="0">
            <a:spAutoFit/>
          </a:bodyPr>
          <a:lstStyle/>
          <a:p>
            <a:r>
              <a:rPr lang="en-US" sz="2400" dirty="0" smtClean="0">
                <a:solidFill>
                  <a:srgbClr val="7F7F7F"/>
                </a:solidFill>
                <a:latin typeface="Arial"/>
                <a:cs typeface="Arial"/>
              </a:rPr>
              <a:t>3 </a:t>
            </a:r>
            <a:r>
              <a:rPr lang="en-US" sz="2400" dirty="0" smtClean="0">
                <a:latin typeface="Arial"/>
                <a:cs typeface="Arial"/>
              </a:rPr>
              <a:t>0</a:t>
            </a:r>
            <a:r>
              <a:rPr lang="en-US" sz="2400" dirty="0" smtClean="0">
                <a:solidFill>
                  <a:srgbClr val="7F7F7F"/>
                </a:solidFill>
                <a:latin typeface="Arial"/>
                <a:cs typeface="Arial"/>
              </a:rPr>
              <a:t> 1 </a:t>
            </a:r>
            <a:r>
              <a:rPr lang="en-US" sz="2400" dirty="0" smtClean="0">
                <a:latin typeface="Arial"/>
                <a:cs typeface="Arial"/>
              </a:rPr>
              <a:t>4</a:t>
            </a:r>
            <a:r>
              <a:rPr lang="en-US" sz="2400" dirty="0" smtClean="0">
                <a:solidFill>
                  <a:srgbClr val="FF0000"/>
                </a:solidFill>
                <a:latin typeface="Arial"/>
                <a:cs typeface="Arial"/>
              </a:rPr>
              <a:t> </a:t>
            </a:r>
            <a:r>
              <a:rPr lang="en-US" sz="2400" dirty="0" smtClean="0">
                <a:solidFill>
                  <a:srgbClr val="7F7F7F"/>
                </a:solidFill>
                <a:latin typeface="Arial"/>
                <a:cs typeface="Arial"/>
              </a:rPr>
              <a:t>8 </a:t>
            </a:r>
            <a:r>
              <a:rPr lang="en-US" sz="2400" dirty="0" smtClean="0">
                <a:solidFill>
                  <a:srgbClr val="000000"/>
                </a:solidFill>
                <a:latin typeface="Arial"/>
                <a:cs typeface="Arial"/>
              </a:rPr>
              <a:t>7</a:t>
            </a:r>
            <a:endParaRPr lang="en-US" sz="2400" dirty="0">
              <a:solidFill>
                <a:srgbClr val="000000"/>
              </a:solidFill>
              <a:latin typeface="Arial"/>
              <a:cs typeface="Arial"/>
            </a:endParaRPr>
          </a:p>
        </p:txBody>
      </p:sp>
      <p:cxnSp>
        <p:nvCxnSpPr>
          <p:cNvPr id="12" name="Straight Arrow Connector 11"/>
          <p:cNvCxnSpPr/>
          <p:nvPr/>
        </p:nvCxnSpPr>
        <p:spPr>
          <a:xfrm rot="5400000">
            <a:off x="2552378" y="5804637"/>
            <a:ext cx="383232"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rot="5400000">
            <a:off x="3542978" y="5804637"/>
            <a:ext cx="383232" cy="1588"/>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Summary</a:t>
            </a:r>
            <a:endParaRPr lang="en-US" dirty="0"/>
          </a:p>
        </p:txBody>
      </p:sp>
      <p:sp>
        <p:nvSpPr>
          <p:cNvPr id="3" name="Content Placeholder 2"/>
          <p:cNvSpPr>
            <a:spLocks noGrp="1"/>
          </p:cNvSpPr>
          <p:nvPr>
            <p:ph idx="1"/>
          </p:nvPr>
        </p:nvSpPr>
        <p:spPr>
          <a:xfrm>
            <a:off x="457200" y="2133600"/>
            <a:ext cx="8229600" cy="4325112"/>
          </a:xfrm>
        </p:spPr>
        <p:txBody>
          <a:bodyPr>
            <a:normAutofit fontScale="92500" lnSpcReduction="20000"/>
          </a:bodyPr>
          <a:lstStyle/>
          <a:p>
            <a:r>
              <a:rPr lang="en-US" dirty="0" smtClean="0"/>
              <a:t>Algorithms are:</a:t>
            </a:r>
          </a:p>
          <a:p>
            <a:pPr lvl="1"/>
            <a:r>
              <a:rPr lang="en-US" dirty="0" smtClean="0"/>
              <a:t>A Sequence</a:t>
            </a:r>
          </a:p>
          <a:p>
            <a:pPr lvl="1"/>
            <a:r>
              <a:rPr lang="en-US" dirty="0" smtClean="0"/>
              <a:t>… of finite steps</a:t>
            </a:r>
          </a:p>
          <a:p>
            <a:pPr lvl="1"/>
            <a:r>
              <a:rPr lang="en-US" dirty="0" smtClean="0"/>
              <a:t>… to solve a problem</a:t>
            </a:r>
          </a:p>
          <a:p>
            <a:pPr lvl="1"/>
            <a:endParaRPr lang="en-US" dirty="0" smtClean="0"/>
          </a:p>
          <a:p>
            <a:r>
              <a:rPr lang="en-US" dirty="0" smtClean="0"/>
              <a:t>They can be characterised in a number of different ways (performance, efficiency, reusability, etc.)</a:t>
            </a:r>
          </a:p>
          <a:p>
            <a:endParaRPr lang="en-US" dirty="0" smtClean="0"/>
          </a:p>
          <a:p>
            <a:r>
              <a:rPr lang="en-US" i="1" dirty="0" smtClean="0"/>
              <a:t>Complexity </a:t>
            </a:r>
            <a:r>
              <a:rPr lang="en-US" dirty="0" smtClean="0"/>
              <a:t>is a measure of how long an algorithm will take (or how many resources it might use)</a:t>
            </a:r>
          </a:p>
          <a:p>
            <a:endParaRPr lang="en-US" i="1" dirty="0" smtClean="0"/>
          </a:p>
          <a:p>
            <a:r>
              <a:rPr lang="en-US" dirty="0" smtClean="0"/>
              <a:t>And a good algorithm can change the world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 - Etymology</a:t>
            </a:r>
            <a:endParaRPr lang="en-US" dirty="0"/>
          </a:p>
        </p:txBody>
      </p:sp>
      <p:sp>
        <p:nvSpPr>
          <p:cNvPr id="3" name="Content Placeholder 2"/>
          <p:cNvSpPr>
            <a:spLocks noGrp="1"/>
          </p:cNvSpPr>
          <p:nvPr>
            <p:ph idx="1"/>
          </p:nvPr>
        </p:nvSpPr>
        <p:spPr>
          <a:xfrm>
            <a:off x="457200" y="2133600"/>
            <a:ext cx="8229600" cy="4325112"/>
          </a:xfrm>
        </p:spPr>
        <p:txBody>
          <a:bodyPr>
            <a:normAutofit/>
          </a:bodyPr>
          <a:lstStyle/>
          <a:p>
            <a:pPr>
              <a:buNone/>
            </a:pPr>
            <a:r>
              <a:rPr lang="en-US" sz="2400" b="1" dirty="0" smtClean="0"/>
              <a:t>Algorism (</a:t>
            </a:r>
            <a:r>
              <a:rPr lang="en-US" sz="2400" b="1" dirty="0" err="1" smtClean="0"/>
              <a:t>n</a:t>
            </a:r>
            <a:r>
              <a:rPr lang="en-US" sz="2400" b="1" dirty="0" smtClean="0"/>
              <a:t>)</a:t>
            </a:r>
          </a:p>
          <a:p>
            <a:endParaRPr lang="en-US" sz="2400" dirty="0" smtClean="0"/>
          </a:p>
          <a:p>
            <a:r>
              <a:rPr lang="en-US" sz="2400" dirty="0" smtClean="0"/>
              <a:t>Arab mathematician Abu Abdullah Muhammad </a:t>
            </a:r>
            <a:r>
              <a:rPr lang="en-US" sz="2400" dirty="0" err="1" smtClean="0"/>
              <a:t>ibn</a:t>
            </a:r>
            <a:r>
              <a:rPr lang="en-US" sz="2400" dirty="0" smtClean="0"/>
              <a:t> Musa </a:t>
            </a:r>
            <a:r>
              <a:rPr lang="en-US" sz="2400" i="1" dirty="0" smtClean="0"/>
              <a:t>al-Khwarizmi  </a:t>
            </a:r>
            <a:r>
              <a:rPr lang="en-US" sz="2400" dirty="0" smtClean="0"/>
              <a:t>(early 9th century)</a:t>
            </a:r>
          </a:p>
          <a:p>
            <a:endParaRPr lang="en-US" sz="2400" dirty="0" smtClean="0"/>
          </a:p>
          <a:p>
            <a:r>
              <a:rPr lang="en-US" sz="2400" dirty="0" smtClean="0"/>
              <a:t>Europe became aware of his work on Algebra</a:t>
            </a:r>
          </a:p>
          <a:p>
            <a:r>
              <a:rPr lang="en-US" sz="2400" dirty="0" smtClean="0"/>
              <a:t>Arab numerals became associated with his name</a:t>
            </a:r>
          </a:p>
          <a:p>
            <a:endParaRPr lang="en-US" sz="2400" dirty="0" smtClean="0"/>
          </a:p>
          <a:p>
            <a:r>
              <a:rPr lang="en-US" sz="2400" dirty="0" smtClean="0"/>
              <a:t>Has since evolved to mean all processes for solving tasks</a:t>
            </a:r>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 - Dictionary</a:t>
            </a:r>
            <a:endParaRPr lang="en-US" dirty="0"/>
          </a:p>
        </p:txBody>
      </p:sp>
      <p:sp>
        <p:nvSpPr>
          <p:cNvPr id="3" name="Content Placeholder 2"/>
          <p:cNvSpPr>
            <a:spLocks noGrp="1"/>
          </p:cNvSpPr>
          <p:nvPr>
            <p:ph idx="1"/>
          </p:nvPr>
        </p:nvSpPr>
        <p:spPr>
          <a:xfrm>
            <a:off x="609600" y="2133600"/>
            <a:ext cx="7620000" cy="4325112"/>
          </a:xfrm>
        </p:spPr>
        <p:txBody>
          <a:bodyPr>
            <a:normAutofit fontScale="77500" lnSpcReduction="20000"/>
          </a:bodyPr>
          <a:lstStyle/>
          <a:p>
            <a:pPr>
              <a:buNone/>
            </a:pPr>
            <a:r>
              <a:rPr lang="en-US" b="1" dirty="0" smtClean="0"/>
              <a:t>Algorithm (</a:t>
            </a:r>
            <a:r>
              <a:rPr lang="en-US" b="1" dirty="0" err="1" smtClean="0"/>
              <a:t>n</a:t>
            </a:r>
            <a:r>
              <a:rPr lang="en-US" b="1" dirty="0" smtClean="0"/>
              <a:t>)</a:t>
            </a:r>
          </a:p>
          <a:p>
            <a:endParaRPr lang="en-US" dirty="0" smtClean="0"/>
          </a:p>
          <a:p>
            <a:pPr algn="just">
              <a:buNone/>
            </a:pPr>
            <a:r>
              <a:rPr lang="en-US" dirty="0" smtClean="0"/>
              <a:t>“An algorithm is a sequence of finite instructions, often used for calculation and data processing…”</a:t>
            </a:r>
          </a:p>
          <a:p>
            <a:pPr algn="r">
              <a:buNone/>
            </a:pPr>
            <a:r>
              <a:rPr lang="en-US" i="1" dirty="0" smtClean="0"/>
              <a:t>Wikipedia</a:t>
            </a:r>
          </a:p>
          <a:p>
            <a:pPr algn="just"/>
            <a:endParaRPr lang="en-US" dirty="0" smtClean="0"/>
          </a:p>
          <a:p>
            <a:pPr algn="just">
              <a:buNone/>
            </a:pPr>
            <a:r>
              <a:rPr lang="en-US" dirty="0" smtClean="0"/>
              <a:t>"A step-by-step problem-solving procedure, especially an established, recursive computational procedure for solving a problem in a finite number of steps.”</a:t>
            </a:r>
          </a:p>
          <a:p>
            <a:pPr algn="r">
              <a:buNone/>
            </a:pPr>
            <a:r>
              <a:rPr lang="en-US" i="1" dirty="0" err="1" smtClean="0"/>
              <a:t>Answers.com</a:t>
            </a:r>
            <a:endParaRPr lang="en-US" i="1" dirty="0" smtClean="0"/>
          </a:p>
          <a:p>
            <a:endParaRPr lang="en-US" dirty="0" smtClean="0"/>
          </a:p>
          <a:p>
            <a:pPr algn="just">
              <a:buNone/>
            </a:pPr>
            <a:r>
              <a:rPr lang="en-US" dirty="0" smtClean="0"/>
              <a:t>“A step-by-step procedure for solving a problem or accomplishing some end especially by a computer”</a:t>
            </a:r>
          </a:p>
          <a:p>
            <a:pPr algn="r">
              <a:buNone/>
            </a:pPr>
            <a:r>
              <a:rPr lang="en-US" i="1" dirty="0" smtClean="0"/>
              <a:t>Merriam Webster Dictionary</a:t>
            </a:r>
            <a:endParaRPr lang="en-US" i="1" dirty="0"/>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 - Dictionary</a:t>
            </a:r>
            <a:endParaRPr lang="en-US" dirty="0"/>
          </a:p>
        </p:txBody>
      </p:sp>
      <p:sp>
        <p:nvSpPr>
          <p:cNvPr id="3" name="Content Placeholder 2"/>
          <p:cNvSpPr>
            <a:spLocks noGrp="1"/>
          </p:cNvSpPr>
          <p:nvPr>
            <p:ph idx="1"/>
          </p:nvPr>
        </p:nvSpPr>
        <p:spPr>
          <a:xfrm>
            <a:off x="609600" y="2133600"/>
            <a:ext cx="7620000" cy="4325112"/>
          </a:xfrm>
        </p:spPr>
        <p:txBody>
          <a:bodyPr>
            <a:normAutofit fontScale="77500" lnSpcReduction="20000"/>
          </a:bodyPr>
          <a:lstStyle/>
          <a:p>
            <a:pPr>
              <a:buNone/>
            </a:pPr>
            <a:r>
              <a:rPr lang="en-US" b="1" dirty="0" smtClean="0">
                <a:solidFill>
                  <a:schemeClr val="bg1">
                    <a:lumMod val="50000"/>
                  </a:schemeClr>
                </a:solidFill>
              </a:rPr>
              <a:t>Algorithm (</a:t>
            </a:r>
            <a:r>
              <a:rPr lang="en-US" b="1" dirty="0" err="1" smtClean="0">
                <a:solidFill>
                  <a:schemeClr val="bg1">
                    <a:lumMod val="50000"/>
                  </a:schemeClr>
                </a:solidFill>
              </a:rPr>
              <a:t>n</a:t>
            </a:r>
            <a:r>
              <a:rPr lang="en-US" b="1" dirty="0" smtClean="0">
                <a:solidFill>
                  <a:schemeClr val="bg1">
                    <a:lumMod val="50000"/>
                  </a:schemeClr>
                </a:solidFill>
              </a:rPr>
              <a:t>)</a:t>
            </a:r>
          </a:p>
          <a:p>
            <a:endParaRPr lang="en-US" dirty="0" smtClean="0">
              <a:solidFill>
                <a:schemeClr val="bg1">
                  <a:lumMod val="50000"/>
                </a:schemeClr>
              </a:solidFill>
            </a:endParaRPr>
          </a:p>
          <a:p>
            <a:pPr algn="just">
              <a:buNone/>
            </a:pPr>
            <a:r>
              <a:rPr lang="en-US" dirty="0" smtClean="0">
                <a:solidFill>
                  <a:schemeClr val="bg1">
                    <a:lumMod val="50000"/>
                  </a:schemeClr>
                </a:solidFill>
              </a:rPr>
              <a:t>“An algorithm is a </a:t>
            </a:r>
            <a:r>
              <a:rPr lang="en-US" dirty="0" smtClean="0">
                <a:solidFill>
                  <a:srgbClr val="FF0000"/>
                </a:solidFill>
              </a:rPr>
              <a:t>sequence</a:t>
            </a:r>
            <a:r>
              <a:rPr lang="en-US" dirty="0" smtClean="0">
                <a:solidFill>
                  <a:schemeClr val="bg1">
                    <a:lumMod val="50000"/>
                  </a:schemeClr>
                </a:solidFill>
              </a:rPr>
              <a:t> of finite instructions, often used for calculation and data processing…”</a:t>
            </a:r>
          </a:p>
          <a:p>
            <a:pPr algn="r">
              <a:buNone/>
            </a:pPr>
            <a:r>
              <a:rPr lang="en-US" i="1" dirty="0" smtClean="0">
                <a:solidFill>
                  <a:schemeClr val="bg1">
                    <a:lumMod val="50000"/>
                  </a:schemeClr>
                </a:solidFill>
              </a:rPr>
              <a:t>Wikipedia</a:t>
            </a:r>
          </a:p>
          <a:p>
            <a:pPr algn="just"/>
            <a:endParaRPr lang="en-US" dirty="0" smtClean="0">
              <a:solidFill>
                <a:schemeClr val="bg1">
                  <a:lumMod val="50000"/>
                </a:schemeClr>
              </a:solidFill>
            </a:endParaRPr>
          </a:p>
          <a:p>
            <a:pPr algn="just">
              <a:buNone/>
            </a:pPr>
            <a:r>
              <a:rPr lang="en-US" dirty="0" smtClean="0">
                <a:solidFill>
                  <a:schemeClr val="bg1">
                    <a:lumMod val="50000"/>
                  </a:schemeClr>
                </a:solidFill>
              </a:rPr>
              <a:t>"A </a:t>
            </a:r>
            <a:r>
              <a:rPr lang="en-US" dirty="0" smtClean="0">
                <a:solidFill>
                  <a:srgbClr val="FF0000"/>
                </a:solidFill>
              </a:rPr>
              <a:t>step-by-step </a:t>
            </a:r>
            <a:r>
              <a:rPr lang="en-US" dirty="0" smtClean="0">
                <a:solidFill>
                  <a:schemeClr val="bg1">
                    <a:lumMod val="50000"/>
                  </a:schemeClr>
                </a:solidFill>
              </a:rPr>
              <a:t>problem-solving procedure, especially an established, recursive computational procedure for solving a problem in a finite number of steps.”</a:t>
            </a:r>
          </a:p>
          <a:p>
            <a:pPr algn="r">
              <a:buNone/>
            </a:pPr>
            <a:r>
              <a:rPr lang="en-US" i="1" dirty="0" err="1" smtClean="0">
                <a:solidFill>
                  <a:schemeClr val="bg1">
                    <a:lumMod val="50000"/>
                  </a:schemeClr>
                </a:solidFill>
              </a:rPr>
              <a:t>Answers.com</a:t>
            </a:r>
            <a:endParaRPr lang="en-US" i="1" dirty="0" smtClean="0">
              <a:solidFill>
                <a:schemeClr val="bg1">
                  <a:lumMod val="50000"/>
                </a:schemeClr>
              </a:solidFill>
            </a:endParaRPr>
          </a:p>
          <a:p>
            <a:endParaRPr lang="en-US" dirty="0" smtClean="0">
              <a:solidFill>
                <a:schemeClr val="bg1">
                  <a:lumMod val="50000"/>
                </a:schemeClr>
              </a:solidFill>
            </a:endParaRPr>
          </a:p>
          <a:p>
            <a:pPr algn="just">
              <a:buNone/>
            </a:pPr>
            <a:r>
              <a:rPr lang="en-US" dirty="0" smtClean="0">
                <a:solidFill>
                  <a:schemeClr val="bg1">
                    <a:lumMod val="50000"/>
                  </a:schemeClr>
                </a:solidFill>
              </a:rPr>
              <a:t>“A </a:t>
            </a:r>
            <a:r>
              <a:rPr lang="en-US" dirty="0" smtClean="0">
                <a:solidFill>
                  <a:srgbClr val="FF0000"/>
                </a:solidFill>
              </a:rPr>
              <a:t>step-by-step </a:t>
            </a:r>
            <a:r>
              <a:rPr lang="en-US" dirty="0" smtClean="0">
                <a:solidFill>
                  <a:schemeClr val="bg1">
                    <a:lumMod val="50000"/>
                  </a:schemeClr>
                </a:solidFill>
              </a:rPr>
              <a:t>procedure for solving a problem or accomplishing some end especially by a computer”</a:t>
            </a:r>
          </a:p>
          <a:p>
            <a:pPr algn="r">
              <a:buNone/>
            </a:pPr>
            <a:r>
              <a:rPr lang="en-US" i="1" dirty="0" smtClean="0">
                <a:solidFill>
                  <a:schemeClr val="bg1">
                    <a:lumMod val="50000"/>
                  </a:schemeClr>
                </a:solidFill>
              </a:rPr>
              <a:t>Merriam Webster Dictionary</a:t>
            </a:r>
            <a:endParaRPr lang="en-US" i="1" dirty="0">
              <a:solidFill>
                <a:schemeClr val="bg1">
                  <a:lumMod val="50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 - Dictionary</a:t>
            </a:r>
            <a:endParaRPr lang="en-US" dirty="0"/>
          </a:p>
        </p:txBody>
      </p:sp>
      <p:sp>
        <p:nvSpPr>
          <p:cNvPr id="3" name="Content Placeholder 2"/>
          <p:cNvSpPr>
            <a:spLocks noGrp="1"/>
          </p:cNvSpPr>
          <p:nvPr>
            <p:ph idx="1"/>
          </p:nvPr>
        </p:nvSpPr>
        <p:spPr>
          <a:xfrm>
            <a:off x="609600" y="2133600"/>
            <a:ext cx="7620000" cy="4325112"/>
          </a:xfrm>
        </p:spPr>
        <p:txBody>
          <a:bodyPr>
            <a:normAutofit fontScale="77500" lnSpcReduction="20000"/>
          </a:bodyPr>
          <a:lstStyle/>
          <a:p>
            <a:pPr>
              <a:buNone/>
            </a:pPr>
            <a:r>
              <a:rPr lang="en-US" b="1" dirty="0" smtClean="0">
                <a:solidFill>
                  <a:schemeClr val="bg1">
                    <a:lumMod val="50000"/>
                  </a:schemeClr>
                </a:solidFill>
              </a:rPr>
              <a:t>Algorithm (</a:t>
            </a:r>
            <a:r>
              <a:rPr lang="en-US" b="1" dirty="0" err="1" smtClean="0">
                <a:solidFill>
                  <a:schemeClr val="bg1">
                    <a:lumMod val="50000"/>
                  </a:schemeClr>
                </a:solidFill>
              </a:rPr>
              <a:t>n</a:t>
            </a:r>
            <a:r>
              <a:rPr lang="en-US" b="1" dirty="0" smtClean="0">
                <a:solidFill>
                  <a:schemeClr val="bg1">
                    <a:lumMod val="50000"/>
                  </a:schemeClr>
                </a:solidFill>
              </a:rPr>
              <a:t>)</a:t>
            </a:r>
          </a:p>
          <a:p>
            <a:endParaRPr lang="en-US" dirty="0" smtClean="0">
              <a:solidFill>
                <a:schemeClr val="bg1">
                  <a:lumMod val="50000"/>
                </a:schemeClr>
              </a:solidFill>
            </a:endParaRPr>
          </a:p>
          <a:p>
            <a:pPr algn="just">
              <a:buNone/>
            </a:pPr>
            <a:r>
              <a:rPr lang="en-US" dirty="0" smtClean="0">
                <a:solidFill>
                  <a:schemeClr val="bg1">
                    <a:lumMod val="50000"/>
                  </a:schemeClr>
                </a:solidFill>
              </a:rPr>
              <a:t>“An algorithm is a </a:t>
            </a:r>
            <a:r>
              <a:rPr lang="en-US" dirty="0" smtClean="0">
                <a:solidFill>
                  <a:srgbClr val="FF0000"/>
                </a:solidFill>
              </a:rPr>
              <a:t>sequence</a:t>
            </a:r>
            <a:r>
              <a:rPr lang="en-US" dirty="0" smtClean="0">
                <a:solidFill>
                  <a:schemeClr val="bg1">
                    <a:lumMod val="50000"/>
                  </a:schemeClr>
                </a:solidFill>
              </a:rPr>
              <a:t> of </a:t>
            </a:r>
            <a:r>
              <a:rPr lang="en-US" dirty="0" smtClean="0">
                <a:solidFill>
                  <a:srgbClr val="0000FF"/>
                </a:solidFill>
              </a:rPr>
              <a:t>finite instructions</a:t>
            </a:r>
            <a:r>
              <a:rPr lang="en-US" dirty="0" smtClean="0">
                <a:solidFill>
                  <a:schemeClr val="bg1">
                    <a:lumMod val="50000"/>
                  </a:schemeClr>
                </a:solidFill>
              </a:rPr>
              <a:t>, often used for calculation and data processing…”</a:t>
            </a:r>
          </a:p>
          <a:p>
            <a:pPr algn="r">
              <a:buNone/>
            </a:pPr>
            <a:r>
              <a:rPr lang="en-US" i="1" dirty="0" smtClean="0">
                <a:solidFill>
                  <a:schemeClr val="bg1">
                    <a:lumMod val="50000"/>
                  </a:schemeClr>
                </a:solidFill>
              </a:rPr>
              <a:t>Wikipedia</a:t>
            </a:r>
          </a:p>
          <a:p>
            <a:pPr algn="just"/>
            <a:endParaRPr lang="en-US" dirty="0" smtClean="0">
              <a:solidFill>
                <a:schemeClr val="bg1">
                  <a:lumMod val="50000"/>
                </a:schemeClr>
              </a:solidFill>
            </a:endParaRPr>
          </a:p>
          <a:p>
            <a:pPr algn="just">
              <a:buNone/>
            </a:pPr>
            <a:r>
              <a:rPr lang="en-US" dirty="0" smtClean="0">
                <a:solidFill>
                  <a:schemeClr val="bg1">
                    <a:lumMod val="50000"/>
                  </a:schemeClr>
                </a:solidFill>
              </a:rPr>
              <a:t>"A </a:t>
            </a:r>
            <a:r>
              <a:rPr lang="en-US" dirty="0" smtClean="0">
                <a:solidFill>
                  <a:srgbClr val="FF0000"/>
                </a:solidFill>
              </a:rPr>
              <a:t>step-by-step </a:t>
            </a:r>
            <a:r>
              <a:rPr lang="en-US" dirty="0" smtClean="0">
                <a:solidFill>
                  <a:schemeClr val="bg1">
                    <a:lumMod val="50000"/>
                  </a:schemeClr>
                </a:solidFill>
              </a:rPr>
              <a:t>problem-solving procedure, especially an established, recursive computational procedure for solving a problem in a </a:t>
            </a:r>
            <a:r>
              <a:rPr lang="en-US" dirty="0" smtClean="0">
                <a:solidFill>
                  <a:srgbClr val="0000FF"/>
                </a:solidFill>
              </a:rPr>
              <a:t>finite number of steps</a:t>
            </a:r>
            <a:r>
              <a:rPr lang="en-US" dirty="0" smtClean="0">
                <a:solidFill>
                  <a:schemeClr val="bg1">
                    <a:lumMod val="50000"/>
                  </a:schemeClr>
                </a:solidFill>
              </a:rPr>
              <a:t>.”</a:t>
            </a:r>
          </a:p>
          <a:p>
            <a:pPr algn="r">
              <a:buNone/>
            </a:pPr>
            <a:r>
              <a:rPr lang="en-US" i="1" dirty="0" err="1" smtClean="0">
                <a:solidFill>
                  <a:schemeClr val="bg1">
                    <a:lumMod val="50000"/>
                  </a:schemeClr>
                </a:solidFill>
              </a:rPr>
              <a:t>Answers.com</a:t>
            </a:r>
            <a:endParaRPr lang="en-US" i="1" dirty="0" smtClean="0">
              <a:solidFill>
                <a:schemeClr val="bg1">
                  <a:lumMod val="50000"/>
                </a:schemeClr>
              </a:solidFill>
            </a:endParaRPr>
          </a:p>
          <a:p>
            <a:endParaRPr lang="en-US" dirty="0" smtClean="0">
              <a:solidFill>
                <a:schemeClr val="bg1">
                  <a:lumMod val="50000"/>
                </a:schemeClr>
              </a:solidFill>
            </a:endParaRPr>
          </a:p>
          <a:p>
            <a:pPr algn="just">
              <a:buNone/>
            </a:pPr>
            <a:r>
              <a:rPr lang="en-US" dirty="0" smtClean="0">
                <a:solidFill>
                  <a:schemeClr val="bg1">
                    <a:lumMod val="50000"/>
                  </a:schemeClr>
                </a:solidFill>
              </a:rPr>
              <a:t>“A </a:t>
            </a:r>
            <a:r>
              <a:rPr lang="en-US" dirty="0" smtClean="0">
                <a:solidFill>
                  <a:srgbClr val="FF0000"/>
                </a:solidFill>
              </a:rPr>
              <a:t>step-by-step </a:t>
            </a:r>
            <a:r>
              <a:rPr lang="en-US" dirty="0" smtClean="0">
                <a:solidFill>
                  <a:schemeClr val="bg1">
                    <a:lumMod val="50000"/>
                  </a:schemeClr>
                </a:solidFill>
              </a:rPr>
              <a:t>procedure for solving a problem or accomplishing </a:t>
            </a:r>
            <a:r>
              <a:rPr lang="en-US" dirty="0" smtClean="0">
                <a:solidFill>
                  <a:srgbClr val="0000FF"/>
                </a:solidFill>
              </a:rPr>
              <a:t>some end </a:t>
            </a:r>
            <a:r>
              <a:rPr lang="en-US" dirty="0" smtClean="0">
                <a:solidFill>
                  <a:schemeClr val="bg1">
                    <a:lumMod val="50000"/>
                  </a:schemeClr>
                </a:solidFill>
              </a:rPr>
              <a:t>especially by a computer”</a:t>
            </a:r>
          </a:p>
          <a:p>
            <a:pPr algn="r">
              <a:buNone/>
            </a:pPr>
            <a:r>
              <a:rPr lang="en-US" i="1" dirty="0" smtClean="0">
                <a:solidFill>
                  <a:schemeClr val="bg1">
                    <a:lumMod val="50000"/>
                  </a:schemeClr>
                </a:solidFill>
              </a:rPr>
              <a:t>Merriam Webster Dictionary</a:t>
            </a:r>
            <a:endParaRPr lang="en-US" i="1" dirty="0">
              <a:solidFill>
                <a:schemeClr val="bg1">
                  <a:lumMod val="50000"/>
                </a:schemeClr>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Definitions - Dictionary</a:t>
            </a:r>
            <a:endParaRPr lang="en-US" dirty="0"/>
          </a:p>
        </p:txBody>
      </p:sp>
      <p:sp>
        <p:nvSpPr>
          <p:cNvPr id="3" name="Content Placeholder 2"/>
          <p:cNvSpPr>
            <a:spLocks noGrp="1"/>
          </p:cNvSpPr>
          <p:nvPr>
            <p:ph idx="1"/>
          </p:nvPr>
        </p:nvSpPr>
        <p:spPr>
          <a:xfrm>
            <a:off x="609600" y="2133600"/>
            <a:ext cx="7620000" cy="4325112"/>
          </a:xfrm>
        </p:spPr>
        <p:txBody>
          <a:bodyPr>
            <a:normAutofit fontScale="77500" lnSpcReduction="20000"/>
          </a:bodyPr>
          <a:lstStyle/>
          <a:p>
            <a:pPr>
              <a:buNone/>
            </a:pPr>
            <a:r>
              <a:rPr lang="en-US" b="1" dirty="0" smtClean="0">
                <a:solidFill>
                  <a:schemeClr val="bg1">
                    <a:lumMod val="50000"/>
                  </a:schemeClr>
                </a:solidFill>
              </a:rPr>
              <a:t>Algorithm (</a:t>
            </a:r>
            <a:r>
              <a:rPr lang="en-US" b="1" dirty="0" err="1" smtClean="0">
                <a:solidFill>
                  <a:schemeClr val="bg1">
                    <a:lumMod val="50000"/>
                  </a:schemeClr>
                </a:solidFill>
              </a:rPr>
              <a:t>n</a:t>
            </a:r>
            <a:r>
              <a:rPr lang="en-US" b="1" dirty="0" smtClean="0">
                <a:solidFill>
                  <a:schemeClr val="bg1">
                    <a:lumMod val="50000"/>
                  </a:schemeClr>
                </a:solidFill>
              </a:rPr>
              <a:t>)</a:t>
            </a:r>
          </a:p>
          <a:p>
            <a:endParaRPr lang="en-US" dirty="0" smtClean="0">
              <a:solidFill>
                <a:schemeClr val="bg1">
                  <a:lumMod val="50000"/>
                </a:schemeClr>
              </a:solidFill>
            </a:endParaRPr>
          </a:p>
          <a:p>
            <a:pPr algn="just">
              <a:buNone/>
            </a:pPr>
            <a:r>
              <a:rPr lang="en-US" dirty="0" smtClean="0">
                <a:solidFill>
                  <a:schemeClr val="bg1">
                    <a:lumMod val="50000"/>
                  </a:schemeClr>
                </a:solidFill>
              </a:rPr>
              <a:t>“An algorithm is a </a:t>
            </a:r>
            <a:r>
              <a:rPr lang="en-US" dirty="0" smtClean="0">
                <a:solidFill>
                  <a:srgbClr val="FF0000"/>
                </a:solidFill>
              </a:rPr>
              <a:t>sequence</a:t>
            </a:r>
            <a:r>
              <a:rPr lang="en-US" dirty="0" smtClean="0">
                <a:solidFill>
                  <a:schemeClr val="bg1">
                    <a:lumMod val="50000"/>
                  </a:schemeClr>
                </a:solidFill>
              </a:rPr>
              <a:t> of </a:t>
            </a:r>
            <a:r>
              <a:rPr lang="en-US" dirty="0" smtClean="0">
                <a:solidFill>
                  <a:srgbClr val="0000FF"/>
                </a:solidFill>
              </a:rPr>
              <a:t>finite instructions</a:t>
            </a:r>
            <a:r>
              <a:rPr lang="en-US" dirty="0" smtClean="0">
                <a:solidFill>
                  <a:schemeClr val="bg1">
                    <a:lumMod val="50000"/>
                  </a:schemeClr>
                </a:solidFill>
              </a:rPr>
              <a:t>, often used for </a:t>
            </a:r>
            <a:r>
              <a:rPr lang="en-US" dirty="0" smtClean="0">
                <a:solidFill>
                  <a:srgbClr val="008000"/>
                </a:solidFill>
              </a:rPr>
              <a:t>calculation and data processing</a:t>
            </a:r>
            <a:r>
              <a:rPr lang="en-US" dirty="0" smtClean="0">
                <a:solidFill>
                  <a:schemeClr val="bg1">
                    <a:lumMod val="50000"/>
                  </a:schemeClr>
                </a:solidFill>
              </a:rPr>
              <a:t>…”</a:t>
            </a:r>
          </a:p>
          <a:p>
            <a:pPr algn="r">
              <a:buNone/>
            </a:pPr>
            <a:r>
              <a:rPr lang="en-US" i="1" dirty="0" smtClean="0">
                <a:solidFill>
                  <a:schemeClr val="bg1">
                    <a:lumMod val="50000"/>
                  </a:schemeClr>
                </a:solidFill>
              </a:rPr>
              <a:t>Wikipedia</a:t>
            </a:r>
          </a:p>
          <a:p>
            <a:pPr algn="just"/>
            <a:endParaRPr lang="en-US" dirty="0" smtClean="0">
              <a:solidFill>
                <a:schemeClr val="bg1">
                  <a:lumMod val="50000"/>
                </a:schemeClr>
              </a:solidFill>
            </a:endParaRPr>
          </a:p>
          <a:p>
            <a:pPr algn="just">
              <a:buNone/>
            </a:pPr>
            <a:r>
              <a:rPr lang="en-US" dirty="0" smtClean="0">
                <a:solidFill>
                  <a:schemeClr val="bg1">
                    <a:lumMod val="50000"/>
                  </a:schemeClr>
                </a:solidFill>
              </a:rPr>
              <a:t>"A </a:t>
            </a:r>
            <a:r>
              <a:rPr lang="en-US" dirty="0" smtClean="0">
                <a:solidFill>
                  <a:srgbClr val="FF0000"/>
                </a:solidFill>
              </a:rPr>
              <a:t>step-by-step </a:t>
            </a:r>
            <a:r>
              <a:rPr lang="en-US" dirty="0" smtClean="0">
                <a:solidFill>
                  <a:schemeClr val="bg1">
                    <a:lumMod val="50000"/>
                  </a:schemeClr>
                </a:solidFill>
              </a:rPr>
              <a:t>problem-solving procedure, especially an established, recursive computational procedure for </a:t>
            </a:r>
            <a:r>
              <a:rPr lang="en-US" dirty="0" smtClean="0">
                <a:solidFill>
                  <a:srgbClr val="008000"/>
                </a:solidFill>
              </a:rPr>
              <a:t>solving a problem </a:t>
            </a:r>
            <a:r>
              <a:rPr lang="en-US" dirty="0" smtClean="0">
                <a:solidFill>
                  <a:schemeClr val="bg1">
                    <a:lumMod val="50000"/>
                  </a:schemeClr>
                </a:solidFill>
              </a:rPr>
              <a:t>in a </a:t>
            </a:r>
            <a:r>
              <a:rPr lang="en-US" dirty="0" smtClean="0">
                <a:solidFill>
                  <a:srgbClr val="0000FF"/>
                </a:solidFill>
              </a:rPr>
              <a:t>finite number of steps</a:t>
            </a:r>
            <a:r>
              <a:rPr lang="en-US" dirty="0" smtClean="0">
                <a:solidFill>
                  <a:schemeClr val="bg1">
                    <a:lumMod val="50000"/>
                  </a:schemeClr>
                </a:solidFill>
              </a:rPr>
              <a:t>.”</a:t>
            </a:r>
          </a:p>
          <a:p>
            <a:pPr algn="r">
              <a:buNone/>
            </a:pPr>
            <a:r>
              <a:rPr lang="en-US" i="1" dirty="0" err="1" smtClean="0">
                <a:solidFill>
                  <a:schemeClr val="bg1">
                    <a:lumMod val="50000"/>
                  </a:schemeClr>
                </a:solidFill>
              </a:rPr>
              <a:t>Answers.com</a:t>
            </a:r>
            <a:endParaRPr lang="en-US" i="1" dirty="0" smtClean="0">
              <a:solidFill>
                <a:schemeClr val="bg1">
                  <a:lumMod val="50000"/>
                </a:schemeClr>
              </a:solidFill>
            </a:endParaRPr>
          </a:p>
          <a:p>
            <a:endParaRPr lang="en-US" dirty="0" smtClean="0">
              <a:solidFill>
                <a:schemeClr val="bg1">
                  <a:lumMod val="50000"/>
                </a:schemeClr>
              </a:solidFill>
            </a:endParaRPr>
          </a:p>
          <a:p>
            <a:pPr algn="just">
              <a:buNone/>
            </a:pPr>
            <a:r>
              <a:rPr lang="en-US" dirty="0" smtClean="0">
                <a:solidFill>
                  <a:schemeClr val="bg1">
                    <a:lumMod val="50000"/>
                  </a:schemeClr>
                </a:solidFill>
              </a:rPr>
              <a:t>“A </a:t>
            </a:r>
            <a:r>
              <a:rPr lang="en-US" dirty="0" smtClean="0">
                <a:solidFill>
                  <a:srgbClr val="FF0000"/>
                </a:solidFill>
              </a:rPr>
              <a:t>step-by-step </a:t>
            </a:r>
            <a:r>
              <a:rPr lang="en-US" dirty="0" smtClean="0">
                <a:solidFill>
                  <a:schemeClr val="bg1">
                    <a:lumMod val="50000"/>
                  </a:schemeClr>
                </a:solidFill>
              </a:rPr>
              <a:t>procedure for </a:t>
            </a:r>
            <a:r>
              <a:rPr lang="en-US" dirty="0" smtClean="0">
                <a:solidFill>
                  <a:srgbClr val="008000"/>
                </a:solidFill>
              </a:rPr>
              <a:t>solving a problem </a:t>
            </a:r>
            <a:r>
              <a:rPr lang="en-US" dirty="0" smtClean="0">
                <a:solidFill>
                  <a:schemeClr val="bg1">
                    <a:lumMod val="50000"/>
                  </a:schemeClr>
                </a:solidFill>
              </a:rPr>
              <a:t>or accomplishing </a:t>
            </a:r>
            <a:r>
              <a:rPr lang="en-US" dirty="0" smtClean="0">
                <a:solidFill>
                  <a:srgbClr val="0000FF"/>
                </a:solidFill>
              </a:rPr>
              <a:t>some end </a:t>
            </a:r>
            <a:r>
              <a:rPr lang="en-US" dirty="0" smtClean="0">
                <a:solidFill>
                  <a:schemeClr val="bg1">
                    <a:lumMod val="50000"/>
                  </a:schemeClr>
                </a:solidFill>
              </a:rPr>
              <a:t>especially by a computer”</a:t>
            </a:r>
          </a:p>
          <a:p>
            <a:pPr algn="r">
              <a:buNone/>
            </a:pPr>
            <a:r>
              <a:rPr lang="en-US" i="1" dirty="0" smtClean="0">
                <a:solidFill>
                  <a:schemeClr val="bg1">
                    <a:lumMod val="50000"/>
                  </a:schemeClr>
                </a:solidFill>
              </a:rPr>
              <a:t>Merriam Webster Dictionary</a:t>
            </a:r>
            <a:endParaRPr lang="en-US" i="1" dirty="0">
              <a:solidFill>
                <a:schemeClr val="bg1">
                  <a:lumMod val="50000"/>
                </a:schemeClr>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Characteristics of an Algorithm</a:t>
            </a:r>
            <a:endParaRPr lang="en-US" dirty="0"/>
          </a:p>
        </p:txBody>
      </p:sp>
      <p:sp>
        <p:nvSpPr>
          <p:cNvPr id="3" name="Content Placeholder 2"/>
          <p:cNvSpPr>
            <a:spLocks noGrp="1"/>
          </p:cNvSpPr>
          <p:nvPr>
            <p:ph idx="1"/>
          </p:nvPr>
        </p:nvSpPr>
        <p:spPr>
          <a:xfrm>
            <a:off x="457200" y="2133600"/>
            <a:ext cx="8229600" cy="4325112"/>
          </a:xfrm>
        </p:spPr>
        <p:txBody>
          <a:bodyPr>
            <a:normAutofit/>
          </a:bodyPr>
          <a:lstStyle/>
          <a:p>
            <a:r>
              <a:rPr lang="en-US" sz="2400" dirty="0" smtClean="0"/>
              <a:t>Performance</a:t>
            </a:r>
          </a:p>
          <a:p>
            <a:pPr>
              <a:buNone/>
            </a:pPr>
            <a:endParaRPr lang="en-US" sz="2400" i="1" dirty="0" smtClean="0"/>
          </a:p>
          <a:p>
            <a:pPr>
              <a:buNone/>
            </a:pPr>
            <a:r>
              <a:rPr lang="en-US" sz="2400" i="1" dirty="0" smtClean="0"/>
              <a:t>What else?</a:t>
            </a:r>
            <a:endParaRPr lang="en-US" sz="2400" i="1" dirty="0"/>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4400"/>
            <a:ext cx="8229600" cy="1066800"/>
          </a:xfrm>
        </p:spPr>
        <p:txBody>
          <a:bodyPr/>
          <a:lstStyle/>
          <a:p>
            <a:r>
              <a:rPr lang="en-US" dirty="0" smtClean="0"/>
              <a:t>Characteristics of an Algorithm</a:t>
            </a:r>
            <a:endParaRPr lang="en-US" dirty="0"/>
          </a:p>
        </p:txBody>
      </p:sp>
      <p:sp>
        <p:nvSpPr>
          <p:cNvPr id="3" name="Content Placeholder 2"/>
          <p:cNvSpPr>
            <a:spLocks noGrp="1"/>
          </p:cNvSpPr>
          <p:nvPr>
            <p:ph idx="1"/>
          </p:nvPr>
        </p:nvSpPr>
        <p:spPr>
          <a:xfrm>
            <a:off x="457200" y="2133600"/>
            <a:ext cx="8229600" cy="4325112"/>
          </a:xfrm>
        </p:spPr>
        <p:txBody>
          <a:bodyPr>
            <a:normAutofit/>
          </a:bodyPr>
          <a:lstStyle/>
          <a:p>
            <a:r>
              <a:rPr lang="en-US" sz="2400" dirty="0" smtClean="0"/>
              <a:t>Performance</a:t>
            </a:r>
          </a:p>
          <a:p>
            <a:r>
              <a:rPr lang="en-US" sz="2400" dirty="0" smtClean="0"/>
              <a:t>Efficiency</a:t>
            </a:r>
          </a:p>
          <a:p>
            <a:r>
              <a:rPr lang="en-US" sz="2400" dirty="0" smtClean="0"/>
              <a:t>Understandability</a:t>
            </a:r>
          </a:p>
          <a:p>
            <a:r>
              <a:rPr lang="en-US" sz="2400" dirty="0" smtClean="0"/>
              <a:t>Scalability</a:t>
            </a:r>
          </a:p>
          <a:p>
            <a:r>
              <a:rPr lang="en-US" sz="2400" dirty="0" smtClean="0"/>
              <a:t>Reusability</a:t>
            </a:r>
          </a:p>
          <a:p>
            <a:r>
              <a:rPr lang="en-US" sz="2400" dirty="0" smtClean="0"/>
              <a:t>Reliability</a:t>
            </a:r>
            <a:endParaRPr lang="en-US" sz="2400" dirty="0" smtClean="0"/>
          </a:p>
          <a:p>
            <a:r>
              <a:rPr lang="en-US" sz="2400" dirty="0" smtClean="0">
                <a:ea typeface="ＭＳ Ｐゴシック" charset="-128"/>
                <a:cs typeface="ＭＳ Ｐゴシック" charset="-128"/>
              </a:rPr>
              <a:t>Elegance</a:t>
            </a:r>
          </a:p>
          <a:p>
            <a:pPr lvl="1"/>
            <a:r>
              <a:rPr lang="en-US" sz="2200" i="1" dirty="0" smtClean="0"/>
              <a:t>Elegance (</a:t>
            </a:r>
            <a:r>
              <a:rPr lang="en-US" sz="2200" i="1" dirty="0" err="1" smtClean="0"/>
              <a:t>n</a:t>
            </a:r>
            <a:r>
              <a:rPr lang="en-US" sz="2200" i="1" dirty="0" smtClean="0"/>
              <a:t>). Of scientific processes, demonstrations, inventions, etc.: ‘Neatness’,</a:t>
            </a:r>
            <a:r>
              <a:rPr lang="en-US" sz="2200" b="1" i="1" dirty="0" smtClean="0"/>
              <a:t> ingenious simplicity,</a:t>
            </a:r>
            <a:r>
              <a:rPr lang="en-US" sz="2200" i="1" dirty="0" smtClean="0"/>
              <a:t> convenience, and effectiveness - OED</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ＭＳ ゴシック"/>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ＭＳ 明朝"/>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Urban.thmx</Template>
  <TotalTime>286</TotalTime>
  <Words>1216</Words>
  <Application>Microsoft Macintosh PowerPoint</Application>
  <PresentationFormat>On-screen Show (4:3)</PresentationFormat>
  <Paragraphs>200</Paragraphs>
  <Slides>26</Slides>
  <Notes>0</Notes>
  <HiddenSlides>0</HiddenSlides>
  <MMClips>0</MMClips>
  <ScaleCrop>false</ScaleCrop>
  <HeadingPairs>
    <vt:vector size="4" baseType="variant">
      <vt:variant>
        <vt:lpstr>Design Template</vt:lpstr>
      </vt:variant>
      <vt:variant>
        <vt:i4>1</vt:i4>
      </vt:variant>
      <vt:variant>
        <vt:lpstr>Slide Titles</vt:lpstr>
      </vt:variant>
      <vt:variant>
        <vt:i4>26</vt:i4>
      </vt:variant>
    </vt:vector>
  </HeadingPairs>
  <TitlesOfParts>
    <vt:vector size="27" baseType="lpstr">
      <vt:lpstr>Urban</vt:lpstr>
      <vt:lpstr>Systems in the Small: An Introduction to Algorithms</vt:lpstr>
      <vt:lpstr>Overview</vt:lpstr>
      <vt:lpstr>Definitions - Etymology</vt:lpstr>
      <vt:lpstr>Definitions - Dictionary</vt:lpstr>
      <vt:lpstr>Definitions - Dictionary</vt:lpstr>
      <vt:lpstr>Definitions - Dictionary</vt:lpstr>
      <vt:lpstr>Definitions - Dictionary</vt:lpstr>
      <vt:lpstr>Characteristics of an Algorithm</vt:lpstr>
      <vt:lpstr>Characteristics of an Algorithm</vt:lpstr>
      <vt:lpstr>An Example Algorithm</vt:lpstr>
      <vt:lpstr>An Example Algorithm</vt:lpstr>
      <vt:lpstr>An Example Algorithm</vt:lpstr>
      <vt:lpstr>Complexity: Which is Best?</vt:lpstr>
      <vt:lpstr>Complexity: Which is Best?</vt:lpstr>
      <vt:lpstr>Complexity: Which is Best?</vt:lpstr>
      <vt:lpstr>Assumptions</vt:lpstr>
      <vt:lpstr>An Algorithm to Change the World</vt:lpstr>
      <vt:lpstr>An Algorithm to Change the World</vt:lpstr>
      <vt:lpstr>Summary</vt:lpstr>
      <vt:lpstr>Break</vt:lpstr>
      <vt:lpstr>Welcome Back</vt:lpstr>
      <vt:lpstr>Let’s Try Some Out</vt:lpstr>
      <vt:lpstr>Examples of Sorting Algorithms</vt:lpstr>
      <vt:lpstr>Examples of Sorting Algorithms</vt:lpstr>
      <vt:lpstr>Examples of Sorting Algorithms</vt:lpstr>
      <vt:lpstr>Summary</vt:lpstr>
    </vt:vector>
  </TitlesOfParts>
  <Company>University of Southampton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Systems in the Small: An Introduction to Algorithms</dc:title>
  <dc:creator>David Millard</dc:creator>
  <cp:lastModifiedBy>David Millard</cp:lastModifiedBy>
  <cp:revision>11</cp:revision>
  <dcterms:created xsi:type="dcterms:W3CDTF">2008-11-06T23:19:44Z</dcterms:created>
  <dcterms:modified xsi:type="dcterms:W3CDTF">2008-11-06T23:20:35Z</dcterms:modified>
</cp:coreProperties>
</file>