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3"/>
  </p:notesMasterIdLst>
  <p:sldIdLst>
    <p:sldId id="313" r:id="rId9"/>
    <p:sldId id="291" r:id="rId10"/>
    <p:sldId id="292" r:id="rId11"/>
    <p:sldId id="320" r:id="rId12"/>
    <p:sldId id="293" r:id="rId13"/>
    <p:sldId id="294" r:id="rId14"/>
    <p:sldId id="315" r:id="rId15"/>
    <p:sldId id="316" r:id="rId16"/>
    <p:sldId id="295" r:id="rId17"/>
    <p:sldId id="296" r:id="rId18"/>
    <p:sldId id="261" r:id="rId19"/>
    <p:sldId id="306" r:id="rId20"/>
    <p:sldId id="262" r:id="rId21"/>
    <p:sldId id="304" r:id="rId22"/>
    <p:sldId id="299" r:id="rId23"/>
    <p:sldId id="300" r:id="rId24"/>
    <p:sldId id="321" r:id="rId25"/>
    <p:sldId id="301" r:id="rId26"/>
    <p:sldId id="303" r:id="rId27"/>
    <p:sldId id="302" r:id="rId28"/>
    <p:sldId id="258" r:id="rId29"/>
    <p:sldId id="283" r:id="rId30"/>
    <p:sldId id="288" r:id="rId31"/>
    <p:sldId id="264" r:id="rId32"/>
    <p:sldId id="317" r:id="rId33"/>
    <p:sldId id="310" r:id="rId34"/>
    <p:sldId id="318" r:id="rId35"/>
    <p:sldId id="271" r:id="rId36"/>
    <p:sldId id="286" r:id="rId37"/>
    <p:sldId id="284" r:id="rId38"/>
    <p:sldId id="305" r:id="rId39"/>
    <p:sldId id="319" r:id="rId40"/>
    <p:sldId id="308" r:id="rId41"/>
    <p:sldId id="314" r:id="rId42"/>
  </p:sldIdLst>
  <p:sldSz cx="12192000" cy="6858000"/>
  <p:notesSz cx="6858000" cy="9144000"/>
  <p:embeddedFontLst>
    <p:embeddedFont>
      <p:font typeface="Lucida Sans" panose="020B0602030504020204" pitchFamily="34" charset="77"/>
      <p:regular r:id="rId44"/>
      <p:bold r:id="rId45"/>
      <p:italic r:id="rId46"/>
      <p:boldItalic r:id="rId47"/>
    </p:embeddedFont>
    <p:embeddedFont>
      <p:font typeface="Tahoma" panose="020B0604030504040204" pitchFamily="34" charset="0"/>
      <p:regular r:id="rId48"/>
      <p:bold r:id="rId4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E19B0E-2193-B744-9C40-28B515D6F1B0}" v="7" dt="2024-11-21T14:52:00.7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80000"/>
  </p:normalViewPr>
  <p:slideViewPr>
    <p:cSldViewPr snapToGrid="0">
      <p:cViewPr varScale="1">
        <p:scale>
          <a:sx n="97" d="100"/>
          <a:sy n="97" d="100"/>
        </p:scale>
        <p:origin x="125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font" Target="fonts/font4.fntdata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font" Target="fonts/font2.fntdata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font" Target="fonts/font1.fntdata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notesMaster" Target="notesMasters/notesMaster1.xml"/><Relationship Id="rId48" Type="http://schemas.openxmlformats.org/officeDocument/2006/relationships/font" Target="fonts/font5.fntdata"/><Relationship Id="rId8" Type="http://schemas.openxmlformats.org/officeDocument/2006/relationships/slideMaster" Target="slideMasters/slideMaster8.xml"/><Relationship Id="rId5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font" Target="fonts/font3.fntdata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font" Target="fonts/font6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A1EACC4E-B305-4B12-AFEB-FC6AF501AE1C}"/>
    <pc:docChg chg="modSld">
      <pc:chgData name="Nicholas Gibbins" userId="6a0e944c-4d97-467d-bb7a-7c3315791fe4" providerId="ADAL" clId="{A1EACC4E-B305-4B12-AFEB-FC6AF501AE1C}" dt="2024-03-21T15:58:22.045" v="37" actId="20577"/>
      <pc:docMkLst>
        <pc:docMk/>
      </pc:docMkLst>
      <pc:sldChg chg="modSp mod">
        <pc:chgData name="Nicholas Gibbins" userId="6a0e944c-4d97-467d-bb7a-7c3315791fe4" providerId="ADAL" clId="{A1EACC4E-B305-4B12-AFEB-FC6AF501AE1C}" dt="2024-03-21T15:56:24.583" v="3" actId="20577"/>
        <pc:sldMkLst>
          <pc:docMk/>
          <pc:sldMk cId="0" sldId="291"/>
        </pc:sldMkLst>
      </pc:sldChg>
      <pc:sldChg chg="modSp mod">
        <pc:chgData name="Nicholas Gibbins" userId="6a0e944c-4d97-467d-bb7a-7c3315791fe4" providerId="ADAL" clId="{A1EACC4E-B305-4B12-AFEB-FC6AF501AE1C}" dt="2024-03-21T15:58:22.045" v="37" actId="20577"/>
        <pc:sldMkLst>
          <pc:docMk/>
          <pc:sldMk cId="0" sldId="303"/>
        </pc:sldMkLst>
      </pc:sldChg>
      <pc:sldChg chg="modSp mod">
        <pc:chgData name="Nicholas Gibbins" userId="6a0e944c-4d97-467d-bb7a-7c3315791fe4" providerId="ADAL" clId="{A1EACC4E-B305-4B12-AFEB-FC6AF501AE1C}" dt="2024-03-21T15:57:28.366" v="31" actId="20577"/>
        <pc:sldMkLst>
          <pc:docMk/>
          <pc:sldMk cId="3456918026" sldId="315"/>
        </pc:sldMkLst>
      </pc:sldChg>
    </pc:docChg>
  </pc:docChgLst>
  <pc:docChgLst>
    <pc:chgData name="Nicholas Gibbins" userId="6a0e944c-4d97-467d-bb7a-7c3315791fe4" providerId="ADAL" clId="{3FE19B0E-2193-B744-9C40-28B515D6F1B0}"/>
    <pc:docChg chg="custSel addSld modSld">
      <pc:chgData name="Nicholas Gibbins" userId="6a0e944c-4d97-467d-bb7a-7c3315791fe4" providerId="ADAL" clId="{3FE19B0E-2193-B744-9C40-28B515D6F1B0}" dt="2024-11-21T14:52:59.475" v="729" actId="20577"/>
      <pc:docMkLst>
        <pc:docMk/>
      </pc:docMkLst>
      <pc:sldChg chg="addSp delSp modSp mod modClrScheme modAnim chgLayout">
        <pc:chgData name="Nicholas Gibbins" userId="6a0e944c-4d97-467d-bb7a-7c3315791fe4" providerId="ADAL" clId="{3FE19B0E-2193-B744-9C40-28B515D6F1B0}" dt="2024-11-21T14:49:57.870" v="531"/>
        <pc:sldMkLst>
          <pc:docMk/>
          <pc:sldMk cId="0" sldId="262"/>
        </pc:sldMkLst>
        <pc:spChg chg="add mod ord">
          <ac:chgData name="Nicholas Gibbins" userId="6a0e944c-4d97-467d-bb7a-7c3315791fe4" providerId="ADAL" clId="{3FE19B0E-2193-B744-9C40-28B515D6F1B0}" dt="2024-11-21T14:47:34.233" v="373" actId="20577"/>
          <ac:spMkLst>
            <pc:docMk/>
            <pc:sldMk cId="0" sldId="262"/>
            <ac:spMk id="2" creationId="{111E6C96-CF90-F9E5-D87F-F73DAFA14607}"/>
          </ac:spMkLst>
        </pc:spChg>
        <pc:spChg chg="add del mod ord">
          <ac:chgData name="Nicholas Gibbins" userId="6a0e944c-4d97-467d-bb7a-7c3315791fe4" providerId="ADAL" clId="{3FE19B0E-2193-B744-9C40-28B515D6F1B0}" dt="2024-11-21T14:47:39.517" v="375" actId="478"/>
          <ac:spMkLst>
            <pc:docMk/>
            <pc:sldMk cId="0" sldId="262"/>
            <ac:spMk id="3" creationId="{89832139-A3A4-3102-271F-7658B1BB7A9D}"/>
          </ac:spMkLst>
        </pc:spChg>
        <pc:spChg chg="mod ord">
          <ac:chgData name="Nicholas Gibbins" userId="6a0e944c-4d97-467d-bb7a-7c3315791fe4" providerId="ADAL" clId="{3FE19B0E-2193-B744-9C40-28B515D6F1B0}" dt="2024-11-21T14:47:25.273" v="367" actId="700"/>
          <ac:spMkLst>
            <pc:docMk/>
            <pc:sldMk cId="0" sldId="262"/>
            <ac:spMk id="12290" creationId="{00000000-0000-0000-0000-000000000000}"/>
          </ac:spMkLst>
        </pc:spChg>
        <pc:spChg chg="del mod ord">
          <ac:chgData name="Nicholas Gibbins" userId="6a0e944c-4d97-467d-bb7a-7c3315791fe4" providerId="ADAL" clId="{3FE19B0E-2193-B744-9C40-28B515D6F1B0}" dt="2024-11-21T14:47:36.684" v="374" actId="478"/>
          <ac:spMkLst>
            <pc:docMk/>
            <pc:sldMk cId="0" sldId="262"/>
            <ac:spMk id="12291" creationId="{00000000-0000-0000-0000-000000000000}"/>
          </ac:spMkLst>
        </pc:spChg>
        <pc:picChg chg="add mod">
          <ac:chgData name="Nicholas Gibbins" userId="6a0e944c-4d97-467d-bb7a-7c3315791fe4" providerId="ADAL" clId="{3FE19B0E-2193-B744-9C40-28B515D6F1B0}" dt="2024-11-21T14:48:46.317" v="522" actId="14861"/>
          <ac:picMkLst>
            <pc:docMk/>
            <pc:sldMk cId="0" sldId="262"/>
            <ac:picMk id="5" creationId="{1CEABCF7-FB75-B481-8647-2A0D9252C0DB}"/>
          </ac:picMkLst>
        </pc:picChg>
        <pc:picChg chg="add mod">
          <ac:chgData name="Nicholas Gibbins" userId="6a0e944c-4d97-467d-bb7a-7c3315791fe4" providerId="ADAL" clId="{3FE19B0E-2193-B744-9C40-28B515D6F1B0}" dt="2024-11-21T14:49:53.395" v="530" actId="1076"/>
          <ac:picMkLst>
            <pc:docMk/>
            <pc:sldMk cId="0" sldId="262"/>
            <ac:picMk id="7" creationId="{4300FA99-DBB4-6D45-1E63-7D53C93708CD}"/>
          </ac:picMkLst>
        </pc:picChg>
      </pc:sldChg>
      <pc:sldChg chg="modSp mod">
        <pc:chgData name="Nicholas Gibbins" userId="6a0e944c-4d97-467d-bb7a-7c3315791fe4" providerId="ADAL" clId="{3FE19B0E-2193-B744-9C40-28B515D6F1B0}" dt="2024-11-20T15:14:11.962" v="125" actId="20577"/>
        <pc:sldMkLst>
          <pc:docMk/>
          <pc:sldMk cId="0" sldId="288"/>
        </pc:sldMkLst>
        <pc:spChg chg="mod">
          <ac:chgData name="Nicholas Gibbins" userId="6a0e944c-4d97-467d-bb7a-7c3315791fe4" providerId="ADAL" clId="{3FE19B0E-2193-B744-9C40-28B515D6F1B0}" dt="2024-11-20T15:14:11.962" v="125" actId="20577"/>
          <ac:spMkLst>
            <pc:docMk/>
            <pc:sldMk cId="0" sldId="288"/>
            <ac:spMk id="21507" creationId="{00000000-0000-0000-0000-000000000000}"/>
          </ac:spMkLst>
        </pc:spChg>
      </pc:sldChg>
      <pc:sldChg chg="modSp mod">
        <pc:chgData name="Nicholas Gibbins" userId="6a0e944c-4d97-467d-bb7a-7c3315791fe4" providerId="ADAL" clId="{3FE19B0E-2193-B744-9C40-28B515D6F1B0}" dt="2024-11-20T15:11:46.873" v="24" actId="20577"/>
        <pc:sldMkLst>
          <pc:docMk/>
          <pc:sldMk cId="0" sldId="291"/>
        </pc:sldMkLst>
        <pc:spChg chg="mod">
          <ac:chgData name="Nicholas Gibbins" userId="6a0e944c-4d97-467d-bb7a-7c3315791fe4" providerId="ADAL" clId="{3FE19B0E-2193-B744-9C40-28B515D6F1B0}" dt="2024-11-20T15:11:15.512" v="17" actId="20577"/>
          <ac:spMkLst>
            <pc:docMk/>
            <pc:sldMk cId="0" sldId="291"/>
            <ac:spMk id="3" creationId="{97CCD885-5F22-F480-9DED-CD4A6046540E}"/>
          </ac:spMkLst>
        </pc:spChg>
        <pc:spChg chg="mod">
          <ac:chgData name="Nicholas Gibbins" userId="6a0e944c-4d97-467d-bb7a-7c3315791fe4" providerId="ADAL" clId="{3FE19B0E-2193-B744-9C40-28B515D6F1B0}" dt="2024-11-20T15:11:46.873" v="24" actId="20577"/>
          <ac:spMkLst>
            <pc:docMk/>
            <pc:sldMk cId="0" sldId="291"/>
            <ac:spMk id="2050" creationId="{00000000-0000-0000-0000-000000000000}"/>
          </ac:spMkLst>
        </pc:spChg>
      </pc:sldChg>
      <pc:sldChg chg="modSp mod">
        <pc:chgData name="Nicholas Gibbins" userId="6a0e944c-4d97-467d-bb7a-7c3315791fe4" providerId="ADAL" clId="{3FE19B0E-2193-B744-9C40-28B515D6F1B0}" dt="2024-11-20T15:12:18.734" v="104" actId="20577"/>
        <pc:sldMkLst>
          <pc:docMk/>
          <pc:sldMk cId="0" sldId="292"/>
        </pc:sldMkLst>
        <pc:spChg chg="mod">
          <ac:chgData name="Nicholas Gibbins" userId="6a0e944c-4d97-467d-bb7a-7c3315791fe4" providerId="ADAL" clId="{3FE19B0E-2193-B744-9C40-28B515D6F1B0}" dt="2024-11-20T15:12:18.734" v="104" actId="20577"/>
          <ac:spMkLst>
            <pc:docMk/>
            <pc:sldMk cId="0" sldId="292"/>
            <ac:spMk id="5123" creationId="{00000000-0000-0000-0000-000000000000}"/>
          </ac:spMkLst>
        </pc:spChg>
      </pc:sldChg>
      <pc:sldChg chg="modSp mod">
        <pc:chgData name="Nicholas Gibbins" userId="6a0e944c-4d97-467d-bb7a-7c3315791fe4" providerId="ADAL" clId="{3FE19B0E-2193-B744-9C40-28B515D6F1B0}" dt="2024-11-21T14:40:26.726" v="366" actId="20577"/>
        <pc:sldMkLst>
          <pc:docMk/>
          <pc:sldMk cId="0" sldId="293"/>
        </pc:sldMkLst>
        <pc:spChg chg="mod">
          <ac:chgData name="Nicholas Gibbins" userId="6a0e944c-4d97-467d-bb7a-7c3315791fe4" providerId="ADAL" clId="{3FE19B0E-2193-B744-9C40-28B515D6F1B0}" dt="2024-11-21T14:19:48.263" v="131" actId="20577"/>
          <ac:spMkLst>
            <pc:docMk/>
            <pc:sldMk cId="0" sldId="293"/>
            <ac:spMk id="6146" creationId="{00000000-0000-0000-0000-000000000000}"/>
          </ac:spMkLst>
        </pc:spChg>
        <pc:spChg chg="mod">
          <ac:chgData name="Nicholas Gibbins" userId="6a0e944c-4d97-467d-bb7a-7c3315791fe4" providerId="ADAL" clId="{3FE19B0E-2193-B744-9C40-28B515D6F1B0}" dt="2024-11-21T14:40:26.726" v="366" actId="20577"/>
          <ac:spMkLst>
            <pc:docMk/>
            <pc:sldMk cId="0" sldId="293"/>
            <ac:spMk id="6147" creationId="{00000000-0000-0000-0000-000000000000}"/>
          </ac:spMkLst>
        </pc:spChg>
      </pc:sldChg>
      <pc:sldChg chg="modNotesTx">
        <pc:chgData name="Nicholas Gibbins" userId="6a0e944c-4d97-467d-bb7a-7c3315791fe4" providerId="ADAL" clId="{3FE19B0E-2193-B744-9C40-28B515D6F1B0}" dt="2024-11-21T14:52:59.475" v="729" actId="20577"/>
        <pc:sldMkLst>
          <pc:docMk/>
          <pc:sldMk cId="0" sldId="300"/>
        </pc:sldMkLst>
      </pc:sldChg>
      <pc:sldChg chg="modSp mod">
        <pc:chgData name="Nicholas Gibbins" userId="6a0e944c-4d97-467d-bb7a-7c3315791fe4" providerId="ADAL" clId="{3FE19B0E-2193-B744-9C40-28B515D6F1B0}" dt="2024-11-21T14:52:30.657" v="657" actId="139"/>
        <pc:sldMkLst>
          <pc:docMk/>
          <pc:sldMk cId="0" sldId="304"/>
        </pc:sldMkLst>
        <pc:spChg chg="mod">
          <ac:chgData name="Nicholas Gibbins" userId="6a0e944c-4d97-467d-bb7a-7c3315791fe4" providerId="ADAL" clId="{3FE19B0E-2193-B744-9C40-28B515D6F1B0}" dt="2024-11-21T14:52:30.657" v="657" actId="139"/>
          <ac:spMkLst>
            <pc:docMk/>
            <pc:sldMk cId="0" sldId="304"/>
            <ac:spMk id="13315" creationId="{00000000-0000-0000-0000-000000000000}"/>
          </ac:spMkLst>
        </pc:spChg>
      </pc:sldChg>
      <pc:sldChg chg="modSp mod modNotesTx">
        <pc:chgData name="Nicholas Gibbins" userId="6a0e944c-4d97-467d-bb7a-7c3315791fe4" providerId="ADAL" clId="{3FE19B0E-2193-B744-9C40-28B515D6F1B0}" dt="2024-11-21T14:52:09.456" v="648" actId="20577"/>
        <pc:sldMkLst>
          <pc:docMk/>
          <pc:sldMk cId="0" sldId="306"/>
        </pc:sldMkLst>
        <pc:spChg chg="mod">
          <ac:chgData name="Nicholas Gibbins" userId="6a0e944c-4d97-467d-bb7a-7c3315791fe4" providerId="ADAL" clId="{3FE19B0E-2193-B744-9C40-28B515D6F1B0}" dt="2024-11-21T14:52:09.456" v="648" actId="20577"/>
          <ac:spMkLst>
            <pc:docMk/>
            <pc:sldMk cId="0" sldId="306"/>
            <ac:spMk id="11267" creationId="{00000000-0000-0000-0000-000000000000}"/>
          </ac:spMkLst>
        </pc:spChg>
      </pc:sldChg>
      <pc:sldChg chg="modSp add mod">
        <pc:chgData name="Nicholas Gibbins" userId="6a0e944c-4d97-467d-bb7a-7c3315791fe4" providerId="ADAL" clId="{3FE19B0E-2193-B744-9C40-28B515D6F1B0}" dt="2024-11-21T14:40:21.816" v="365" actId="20577"/>
        <pc:sldMkLst>
          <pc:docMk/>
          <pc:sldMk cId="520213427" sldId="320"/>
        </pc:sldMkLst>
        <pc:spChg chg="mod">
          <ac:chgData name="Nicholas Gibbins" userId="6a0e944c-4d97-467d-bb7a-7c3315791fe4" providerId="ADAL" clId="{3FE19B0E-2193-B744-9C40-28B515D6F1B0}" dt="2024-11-21T14:19:56.677" v="140" actId="20577"/>
          <ac:spMkLst>
            <pc:docMk/>
            <pc:sldMk cId="520213427" sldId="320"/>
            <ac:spMk id="6146" creationId="{177EDDC8-9257-ADBE-B7BC-42E1A8548000}"/>
          </ac:spMkLst>
        </pc:spChg>
        <pc:spChg chg="mod">
          <ac:chgData name="Nicholas Gibbins" userId="6a0e944c-4d97-467d-bb7a-7c3315791fe4" providerId="ADAL" clId="{3FE19B0E-2193-B744-9C40-28B515D6F1B0}" dt="2024-11-21T14:40:21.816" v="365" actId="20577"/>
          <ac:spMkLst>
            <pc:docMk/>
            <pc:sldMk cId="520213427" sldId="320"/>
            <ac:spMk id="6147" creationId="{D1AEB355-4DF6-1C90-142D-29AAA24DBBA3}"/>
          </ac:spMkLst>
        </pc:spChg>
      </pc:sldChg>
      <pc:sldChg chg="addSp modSp new mod">
        <pc:chgData name="Nicholas Gibbins" userId="6a0e944c-4d97-467d-bb7a-7c3315791fe4" providerId="ADAL" clId="{3FE19B0E-2193-B744-9C40-28B515D6F1B0}" dt="2024-11-21T14:38:52.163" v="364" actId="18131"/>
        <pc:sldMkLst>
          <pc:docMk/>
          <pc:sldMk cId="281762450" sldId="321"/>
        </pc:sldMkLst>
        <pc:picChg chg="add mod modCrop">
          <ac:chgData name="Nicholas Gibbins" userId="6a0e944c-4d97-467d-bb7a-7c3315791fe4" providerId="ADAL" clId="{3FE19B0E-2193-B744-9C40-28B515D6F1B0}" dt="2024-11-21T14:38:52.163" v="364" actId="18131"/>
          <ac:picMkLst>
            <pc:docMk/>
            <pc:sldMk cId="281762450" sldId="321"/>
            <ac:picMk id="5" creationId="{3606DE1C-025A-F443-9267-887BF04E47D7}"/>
          </ac:picMkLst>
        </pc:picChg>
      </pc:sldChg>
    </pc:docChg>
  </pc:docChgLst>
  <pc:docChgLst>
    <pc:chgData name="Nicholas Gibbins" userId="6a0e944c-4d97-467d-bb7a-7c3315791fe4" providerId="ADAL" clId="{D7FC802E-35F3-7C47-B104-25070E6C1FCF}"/>
    <pc:docChg chg="custSel modSld">
      <pc:chgData name="Nicholas Gibbins" userId="6a0e944c-4d97-467d-bb7a-7c3315791fe4" providerId="ADAL" clId="{D7FC802E-35F3-7C47-B104-25070E6C1FCF}" dt="2024-03-21T14:46:05.684" v="85" actId="20577"/>
      <pc:docMkLst>
        <pc:docMk/>
      </pc:docMkLst>
      <pc:sldChg chg="modSp mod">
        <pc:chgData name="Nicholas Gibbins" userId="6a0e944c-4d97-467d-bb7a-7c3315791fe4" providerId="ADAL" clId="{D7FC802E-35F3-7C47-B104-25070E6C1FCF}" dt="2024-03-21T10:22:26.946" v="10" actId="20577"/>
        <pc:sldMkLst>
          <pc:docMk/>
          <pc:sldMk cId="0" sldId="291"/>
        </pc:sldMkLst>
      </pc:sldChg>
      <pc:sldChg chg="modSp mod">
        <pc:chgData name="Nicholas Gibbins" userId="6a0e944c-4d97-467d-bb7a-7c3315791fe4" providerId="ADAL" clId="{D7FC802E-35F3-7C47-B104-25070E6C1FCF}" dt="2024-03-21T10:23:05.120" v="27" actId="20577"/>
        <pc:sldMkLst>
          <pc:docMk/>
          <pc:sldMk cId="0" sldId="294"/>
        </pc:sldMkLst>
      </pc:sldChg>
      <pc:sldChg chg="modSp mod">
        <pc:chgData name="Nicholas Gibbins" userId="6a0e944c-4d97-467d-bb7a-7c3315791fe4" providerId="ADAL" clId="{D7FC802E-35F3-7C47-B104-25070E6C1FCF}" dt="2024-03-21T14:46:05.684" v="85" actId="20577"/>
        <pc:sldMkLst>
          <pc:docMk/>
          <pc:sldMk cId="0" sldId="302"/>
        </pc:sldMkLst>
      </pc:sldChg>
      <pc:sldChg chg="addSp modSp mod modClrScheme chgLayout">
        <pc:chgData name="Nicholas Gibbins" userId="6a0e944c-4d97-467d-bb7a-7c3315791fe4" providerId="ADAL" clId="{D7FC802E-35F3-7C47-B104-25070E6C1FCF}" dt="2024-03-21T14:44:37.953" v="70" actId="20577"/>
        <pc:sldMkLst>
          <pc:docMk/>
          <pc:sldMk cId="0" sldId="3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00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1798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D47837-8AF6-4A4F-82FE-333BCF603D4A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1F012CA-F419-4FA3-AD89-D0541FAD5564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001" dirty="0"/>
              <a:t>Chapters start on a new page</a:t>
            </a:r>
          </a:p>
          <a:p>
            <a:endParaRPr lang="en-001" dirty="0"/>
          </a:p>
          <a:p>
            <a:r>
              <a:rPr lang="en-001" dirty="0"/>
              <a:t>Overlea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325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22873B-BB43-4B2A-B16F-98BC1EDFAB9E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3DD7384-AEA9-4105-9684-656E0927354C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8A30FD-ABD9-4D6B-826A-AD67DA694651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F49013-137E-45A0-9181-22297BC8159A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The imperfect report you write is better than the perfect one you don’t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46C3ED-25EB-433F-BA86-EE75310E424E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934BE8-455C-4C6D-95B7-AF81F9DA52F5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6ACE20-C108-442F-827D-58A155C68A8E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DA19F9B-6919-451D-81DE-C95125A6756D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DED317-C537-4D99-AC2C-A9E62E62FF03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D0BED3-7B99-40BF-94A8-BA7FF36A7BEF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A29E80-A769-4386-A1F2-5179CA771296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207276-05D8-4EAD-A0A1-239DC70B66F0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207276-05D8-4EAD-A0A1-239DC70B66F0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32389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6B9EDF-A2B7-463A-B154-EAFDD6EBC0A5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74A8B5E-EC02-470B-A35E-0BFACA385A98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F3CA1F6-63E1-47A0-BF8A-AB0F86EAFC18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FD69DEB-79BA-432F-A613-75D70E2FFC44}" type="slidenum">
              <a:rPr lang="en-US" altLang="en-US"/>
              <a:pPr eaLnBrk="1" hangingPunct="1"/>
              <a:t>33</a:t>
            </a:fld>
            <a:endParaRPr lang="en-US" alt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FE99334-F2A3-4DB5-8AFE-85448A15317C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01856-EA6B-78E4-D0CA-CF71AC09B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D7BCC725-99D7-FE60-DDB2-642510342B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5C69A0-09D4-4ED0-9A63-81A06A38EE23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1353A8AB-867B-4D76-778E-8C94A6D118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89419098-991F-8C47-4D78-78B6645AF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3430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5C69A0-09D4-4ED0-9A63-81A06A38EE23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9B780C-17E7-4883-A98E-2163488944CC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9B780C-17E7-4883-A98E-2163488944CC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794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9B780C-17E7-4883-A98E-2163488944CC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270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35DD19-6138-4363-B6D9-85F6FDF62F4E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352742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5776" y="1773238"/>
            <a:ext cx="3600450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E3AF6A40-6B12-035A-5787-3E790474458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040689" y="1798956"/>
            <a:ext cx="3527424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81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SECTION</a:t>
            </a:r>
            <a:endParaRPr lang="en-GB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3B919-634E-4C08-B658-473ACC1F57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10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657F3-73EA-4703-B643-89562F22C9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6800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722" r:id="rId11"/>
    <p:sldLayoutId id="2147483685" r:id="rId12"/>
    <p:sldLayoutId id="2147483687" r:id="rId13"/>
    <p:sldLayoutId id="2147483686" r:id="rId14"/>
    <p:sldLayoutId id="2147483688" r:id="rId15"/>
    <p:sldLayoutId id="2147483689" r:id="rId16"/>
    <p:sldLayoutId id="2147483690" r:id="rId17"/>
    <p:sldLayoutId id="2147483691" r:id="rId18"/>
    <p:sldLayoutId id="2147483692" r:id="rId19"/>
    <p:sldLayoutId id="2147483693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547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Look at: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750D08-8EA7-C112-D8AB-3B365CB6CC3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altLang="en-US" dirty="0"/>
              <a:t>The “project report standards” pages in the detailed project guidelines</a:t>
            </a:r>
          </a:p>
          <a:p>
            <a:r>
              <a:rPr lang="en-GB" altLang="en-US" dirty="0"/>
              <a:t>The project marking scheme</a:t>
            </a:r>
          </a:p>
          <a:p>
            <a:r>
              <a:rPr lang="en-GB" altLang="en-US" dirty="0"/>
              <a:t>Reports from past projects (available online at link below)</a:t>
            </a:r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Ask your supervisor to show you some examples</a:t>
            </a:r>
          </a:p>
          <a:p>
            <a:endParaRPr lang="en-GB" altLang="en-US" dirty="0"/>
          </a:p>
          <a:p>
            <a:endParaRPr lang="en-GB" altLang="en-US" dirty="0"/>
          </a:p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altLang="en-US" dirty="0"/>
              <a:t>https://</a:t>
            </a:r>
            <a:r>
              <a:rPr lang="en-GB" altLang="en-US" dirty="0" err="1"/>
              <a:t>secure.ecs.soton.ac.uk</a:t>
            </a:r>
            <a:r>
              <a:rPr lang="en-GB" altLang="en-US" dirty="0"/>
              <a:t>/notes/comp3200/</a:t>
            </a:r>
            <a:r>
              <a:rPr lang="en-GB" altLang="en-US" dirty="0" err="1"/>
              <a:t>e_archive</a:t>
            </a:r>
            <a:r>
              <a:rPr lang="en-GB" altLang="en-US" dirty="0"/>
              <a:t>/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Detailed Advice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73238"/>
            <a:ext cx="10944225" cy="4464050"/>
          </a:xfrm>
          <a:prstGeom prst="rect">
            <a:avLst/>
          </a:prstGeo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Things you should know</a:t>
            </a:r>
            <a:endParaRPr lang="en-US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GB" altLang="en-US" dirty="0"/>
              <a:t>How to use your word processor</a:t>
            </a:r>
          </a:p>
          <a:p>
            <a:pPr lvl="1" eaLnBrk="1" hangingPunct="1"/>
            <a:r>
              <a:rPr lang="en-GB" altLang="en-US" dirty="0"/>
              <a:t>To use styles, chapter and section numbering, …</a:t>
            </a:r>
          </a:p>
          <a:p>
            <a:pPr lvl="1" eaLnBrk="1" hangingPunct="1"/>
            <a:r>
              <a:rPr lang="en-GB" altLang="en-US" dirty="0"/>
              <a:t>To check your spelling and grammar</a:t>
            </a:r>
          </a:p>
          <a:p>
            <a:pPr lvl="1" eaLnBrk="1" hangingPunct="1"/>
            <a:r>
              <a:rPr lang="en-GB" altLang="en-US" dirty="0"/>
              <a:t>To generate a table of contents</a:t>
            </a:r>
          </a:p>
          <a:p>
            <a:pPr lvl="1" eaLnBrk="1" hangingPunct="1"/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How to use a reference manager</a:t>
            </a:r>
          </a:p>
          <a:p>
            <a:pPr lvl="1"/>
            <a:r>
              <a:rPr lang="en-GB" altLang="en-US" dirty="0"/>
              <a:t>EndNote, </a:t>
            </a:r>
            <a:r>
              <a:rPr lang="en-GB" altLang="en-US" dirty="0" err="1"/>
              <a:t>Mendelay</a:t>
            </a:r>
            <a:r>
              <a:rPr lang="en-GB" altLang="en-US" dirty="0"/>
              <a:t>, Zotero, etc</a:t>
            </a:r>
          </a:p>
          <a:p>
            <a:pPr marL="0" indent="0" eaLnBrk="1" hangingPunct="1">
              <a:buNone/>
            </a:pPr>
            <a:endParaRPr lang="en-GB" altLang="en-US" dirty="0"/>
          </a:p>
          <a:p>
            <a:pPr marL="0" indent="0" eaLnBrk="1" hangingPunct="1">
              <a:buNone/>
            </a:pPr>
            <a:r>
              <a:rPr lang="en-GB" altLang="en-US" dirty="0"/>
              <a:t>What your supervisor and examiner expect</a:t>
            </a:r>
          </a:p>
          <a:p>
            <a:pPr lvl="1" eaLnBrk="1" hangingPunct="1"/>
            <a:r>
              <a:rPr lang="en-GB" altLang="en-US" dirty="0"/>
              <a:t>Appropriate report format and structure</a:t>
            </a:r>
          </a:p>
          <a:p>
            <a:pPr lvl="1" eaLnBrk="1" hangingPunct="1"/>
            <a:r>
              <a:rPr lang="en-GB" altLang="en-US" dirty="0"/>
              <a:t>Appropriate writing style (use of personal pronoun)</a:t>
            </a:r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Why do you need to write a report?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1E6C96-CF90-F9E5-D87F-F73DAFA1460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 dirty="0"/>
              <a:t>So you can qualify as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/>
              <a:t>an honours graduate (this report is your dissertation)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/>
              <a:t>an engineering professional (and get a job)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 dirty="0"/>
              <a:t>So you can defend yourself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/>
              <a:t>to any third examiner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en-US" dirty="0"/>
              <a:t>e.g. if you are on a borderline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/>
              <a:t>and (perhaps in future) in a court of law</a:t>
            </a:r>
          </a:p>
        </p:txBody>
      </p:sp>
      <p:pic>
        <p:nvPicPr>
          <p:cNvPr id="5" name="Picture 4" descr="A paper with text on it&#10;&#10;Description automatically generated">
            <a:extLst>
              <a:ext uri="{FF2B5EF4-FFF2-40B4-BE49-F238E27FC236}">
                <a16:creationId xmlns:a16="http://schemas.microsoft.com/office/drawing/2014/main" id="{1CEABCF7-FB75-B481-8647-2A0D9252C0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98678">
            <a:off x="7645722" y="1213481"/>
            <a:ext cx="2998514" cy="4431038"/>
          </a:xfrm>
          <a:prstGeom prst="rect">
            <a:avLst/>
          </a:prstGeom>
          <a:effectLst>
            <a:outerShdw blurRad="298340" dist="58551" dir="2700000" sx="103000" sy="103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 descr="A red letters on a black background&#10;&#10;Description automatically generated">
            <a:extLst>
              <a:ext uri="{FF2B5EF4-FFF2-40B4-BE49-F238E27FC236}">
                <a16:creationId xmlns:a16="http://schemas.microsoft.com/office/drawing/2014/main" id="{4300FA99-DBB4-6D45-1E63-7D53C93708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0688" y="4871473"/>
            <a:ext cx="3273650" cy="8184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Writing to a word limit</a:t>
            </a:r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 dirty="0"/>
              <a:t>Set yourself a word budget for the sections of your report</a:t>
            </a:r>
          </a:p>
          <a:p>
            <a:pPr lvl="1"/>
            <a:r>
              <a:rPr lang="en-GB" altLang="en-US" dirty="0"/>
              <a:t>(and be prepared to revise that budget if necessary)</a:t>
            </a:r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Use concise language</a:t>
            </a:r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Use figures, diagrams, photographs, tables where appropriate</a:t>
            </a:r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Move detailed material to the appendix*</a:t>
            </a:r>
          </a:p>
          <a:p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* Remember to cite your figures (fig. 1) and appendix (see appendix A) as well as your external sources</a:t>
            </a:r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Approaches to writing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/>
              <a:t>Top down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/>
              <a:t>Start with a list of chapters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/>
              <a:t>Add section and sub-section headings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/>
              <a:t>Write each section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/>
              <a:t>Bottom up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/>
              <a:t>Start by writing something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/>
              <a:t>(whatever seems important)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/>
              <a:t>Arrange the material into sections and chapters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/>
              <a:t>In reality – you will do a mixture of both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Writer’s block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40B00F-158A-DB90-417B-5BEB2BA7BAA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/>
              <a:t>Some of you may struggle to start</a:t>
            </a:r>
          </a:p>
          <a:p>
            <a:pPr lvl="1"/>
            <a:r>
              <a:rPr lang="en-GB" altLang="en-US"/>
              <a:t>You get stuck trying to perfect your first sentence</a:t>
            </a:r>
          </a:p>
          <a:p>
            <a:pPr lvl="1"/>
            <a:r>
              <a:rPr lang="en-GB" altLang="en-US"/>
              <a:t>You are distracted by displacement activities</a:t>
            </a:r>
          </a:p>
          <a:p>
            <a:pPr lvl="1"/>
            <a:r>
              <a:rPr lang="en-GB" altLang="en-US"/>
              <a:t>You can’t start writing yet because you are still building/testing/etc</a:t>
            </a:r>
          </a:p>
          <a:p>
            <a:endParaRPr lang="en-GB" altLang="en-US"/>
          </a:p>
          <a:p>
            <a:pPr marL="0" indent="0">
              <a:buNone/>
            </a:pPr>
            <a:r>
              <a:rPr lang="en-GB" altLang="en-US"/>
              <a:t>This is an engineering document</a:t>
            </a:r>
          </a:p>
          <a:p>
            <a:pPr lvl="1"/>
            <a:r>
              <a:rPr lang="en-GB" altLang="en-US"/>
              <a:t>“fit for purpose”; doesn’t need to be perfect </a:t>
            </a:r>
          </a:p>
          <a:p>
            <a:pPr lvl="1"/>
            <a:r>
              <a:rPr lang="en-GB" altLang="en-US"/>
              <a:t>Don’t wait for inspiration to strike!</a:t>
            </a:r>
          </a:p>
          <a:p>
            <a:endParaRPr lang="en-GB" altLang="en-US"/>
          </a:p>
          <a:p>
            <a:pPr marL="0" indent="0">
              <a:buNone/>
            </a:pPr>
            <a:r>
              <a:rPr lang="en-GB" altLang="en-US"/>
              <a:t>Professional writers are usually very disciplined </a:t>
            </a:r>
          </a:p>
          <a:p>
            <a:pPr lvl="1"/>
            <a:r>
              <a:rPr lang="en-GB" altLang="en-US"/>
              <a:t>They write a certain amount of words every day</a:t>
            </a:r>
          </a:p>
          <a:p>
            <a:pPr lvl="1"/>
            <a:r>
              <a:rPr lang="en-GB" altLang="en-US"/>
              <a:t>Often in the same time and the same place – get into a routine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65F2C-D5FA-AC9B-4F2D-98B747F7C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00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BD84B-D525-29C0-3FA0-5733015BD0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001"/>
          </a:p>
        </p:txBody>
      </p:sp>
      <p:pic>
        <p:nvPicPr>
          <p:cNvPr id="5" name="Picture 4" descr="A fire truck parked in a parking lot&#10;&#10;Description automatically generated">
            <a:extLst>
              <a:ext uri="{FF2B5EF4-FFF2-40B4-BE49-F238E27FC236}">
                <a16:creationId xmlns:a16="http://schemas.microsoft.com/office/drawing/2014/main" id="{3606DE1C-025A-F443-9267-887BF04E47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428" b="1357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62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Backing up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altLang="en-US"/>
              <a:t>It is certain that one of you here will suffer a hard disk crash, or burglary, or fire, or…</a:t>
            </a:r>
          </a:p>
          <a:p>
            <a:pPr eaLnBrk="1" hangingPunct="1"/>
            <a:endParaRPr lang="en-GB" altLang="en-US"/>
          </a:p>
          <a:p>
            <a:pPr marL="0" indent="0" eaLnBrk="1" hangingPunct="1">
              <a:buNone/>
            </a:pPr>
            <a:r>
              <a:rPr lang="en-GB" altLang="en-US"/>
              <a:t>You must be able to carry on regardless</a:t>
            </a:r>
          </a:p>
          <a:p>
            <a:pPr lvl="1" eaLnBrk="1" hangingPunct="1"/>
            <a:r>
              <a:rPr lang="en-GB" altLang="en-US"/>
              <a:t>In severe cases we can allow one or two days extra, but don’t expect several weeks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Keep backups online (the University provides OneDrive)</a:t>
            </a:r>
          </a:p>
          <a:p>
            <a:pPr eaLnBrk="1" hangingPunct="1"/>
            <a:r>
              <a:rPr lang="en-GB" altLang="en-US"/>
              <a:t>Keep physical backups in a </a:t>
            </a:r>
            <a:r>
              <a:rPr lang="en-GB" altLang="en-US" i="1"/>
              <a:t>separate room and building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Statement of Originality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307705-6C32-E4E6-A8EB-98BBB9B1830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/>
              <a:t>You should include a statement of originality using the ECS template (see link below)</a:t>
            </a:r>
          </a:p>
          <a:p>
            <a:pPr lvl="1"/>
            <a:r>
              <a:rPr lang="en-GB" altLang="en-US"/>
              <a:t>“this is all my own work” is rarely true</a:t>
            </a:r>
          </a:p>
          <a:p>
            <a:pPr lvl="1"/>
            <a:r>
              <a:rPr lang="en-GB" altLang="en-US"/>
              <a:t>You should acknowledge the help you have received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Was the idea for the project yours, or was it based on an earlier project, or your supervisor’s research?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Your examiners will assume that the analysis, design, implementation, testing, … are your own work</a:t>
            </a:r>
          </a:p>
          <a:p>
            <a:pPr lvl="1"/>
            <a:r>
              <a:rPr lang="en-GB" altLang="en-US"/>
              <a:t>Tell them explicitly where this is not the case</a:t>
            </a:r>
          </a:p>
          <a:p>
            <a:pPr lvl="1"/>
            <a:r>
              <a:rPr lang="en-GB" altLang="en-US"/>
              <a:t>e.g. “the design of component X follows a standard technique/pattern described in [...]”</a:t>
            </a:r>
          </a:p>
          <a:p>
            <a:pPr lvl="1"/>
            <a:r>
              <a:rPr lang="en-GB" altLang="en-US"/>
              <a:t>e.g. “this is my own code except for &lt;package/class/method&gt; which I have taken from [...]”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dirty="0"/>
              <a:t>https://</a:t>
            </a:r>
            <a:r>
              <a:rPr lang="en-GB" altLang="en-US" dirty="0" err="1"/>
              <a:t>secure.ecs.soton.ac.uk</a:t>
            </a:r>
            <a:r>
              <a:rPr lang="en-GB" altLang="en-US" dirty="0"/>
              <a:t>/notes/ai/</a:t>
            </a:r>
            <a:r>
              <a:rPr lang="en-GB" altLang="en-US" dirty="0" err="1"/>
              <a:t>ai_statement.pdf</a:t>
            </a:r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dirty="0"/>
              <a:t>Writing your Project Report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7828B7FC-2A6F-AD93-A394-7066159FCF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COMP3200 Part III Individual Project</a:t>
            </a:r>
          </a:p>
          <a:p>
            <a:r>
              <a:rPr lang="en-US"/>
              <a:t>Nick Gibbins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CD885-5F22-F480-9DED-CD4A604654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21st November 2024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0480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362200" y="1981200"/>
            <a:ext cx="18415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 sz="2800">
              <a:latin typeface="Tahoma" charset="0"/>
            </a:endParaRPr>
          </a:p>
          <a:p>
            <a:pPr eaLnBrk="1" hangingPunct="1"/>
            <a:endParaRPr lang="en-GB" altLang="en-US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Recycling (self-plagiarism)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D8363F-0805-4202-80AD-9B2F407215F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altLang="en-US"/>
              <a:t>Normally, you would be penalised if you re-use material from one assignment in another (see §1.3.6 in University regulations below)</a:t>
            </a:r>
          </a:p>
          <a:p>
            <a:pPr marL="0" indent="0" eaLnBrk="1" hangingPunct="1">
              <a:buNone/>
            </a:pPr>
            <a:endParaRPr lang="en-GB" altLang="en-US"/>
          </a:p>
          <a:p>
            <a:pPr marL="0" indent="0" eaLnBrk="1" hangingPunct="1">
              <a:buNone/>
            </a:pPr>
            <a:r>
              <a:rPr lang="en-GB" altLang="en-US"/>
              <a:t>In this case you are encouraged, however, to copy all or part of your progress report </a:t>
            </a:r>
          </a:p>
          <a:p>
            <a:pPr lvl="1" eaLnBrk="1" hangingPunct="1"/>
            <a:r>
              <a:rPr lang="en-GB" altLang="en-US"/>
              <a:t>This is okay because it’s all part of the same project</a:t>
            </a:r>
          </a:p>
          <a:p>
            <a:pPr lvl="1" eaLnBrk="1" hangingPunct="1"/>
            <a:r>
              <a:rPr lang="en-GB" altLang="en-US"/>
              <a:t>It is taken into account in the mark scheme</a:t>
            </a:r>
          </a:p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https://</a:t>
            </a:r>
            <a:r>
              <a:rPr lang="en-GB" altLang="en-US" dirty="0" err="1"/>
              <a:t>www.southampton.ac.uk</a:t>
            </a:r>
            <a:r>
              <a:rPr lang="en-GB" altLang="en-US" dirty="0"/>
              <a:t>/about/governance/regulations-policies/student-regulations/academic-integrity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Project marking scheme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CA7E38-17F3-4C84-0C25-E4631106459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/>
              <a:t>The examiners will consider: </a:t>
            </a:r>
          </a:p>
          <a:p>
            <a:pPr lvl="1"/>
            <a:r>
              <a:rPr lang="en-GB" altLang="en-US"/>
              <a:t>Your progress (interim) report</a:t>
            </a:r>
          </a:p>
          <a:p>
            <a:pPr lvl="1"/>
            <a:r>
              <a:rPr lang="en-GB" altLang="en-US"/>
              <a:t>Your project management and planning</a:t>
            </a:r>
          </a:p>
          <a:p>
            <a:pPr lvl="1"/>
            <a:r>
              <a:rPr lang="en-GB" altLang="en-US"/>
              <a:t>Your technical approach, engineering, analysis, design</a:t>
            </a:r>
          </a:p>
          <a:p>
            <a:pPr lvl="1"/>
            <a:r>
              <a:rPr lang="en-GB" altLang="en-US"/>
              <a:t>Your testing, evaluation, reflection</a:t>
            </a:r>
          </a:p>
          <a:p>
            <a:pPr lvl="1"/>
            <a:r>
              <a:rPr lang="en-GB" altLang="en-US"/>
              <a:t>Your achievement, innovation, challenge, contribution</a:t>
            </a:r>
          </a:p>
          <a:p>
            <a:pPr lvl="1"/>
            <a:r>
              <a:rPr lang="en-GB" altLang="en-US"/>
              <a:t>Your report writing, format, structure, references</a:t>
            </a:r>
          </a:p>
          <a:p>
            <a:pPr lvl="1"/>
            <a:r>
              <a:rPr lang="en-GB" altLang="en-US"/>
              <a:t>Your knowledge and understanding in your viva/demo/report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The notes page has assessment descriptors (see link below)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You can gain credit even if some/all goals unmet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/>
              <a:t>https://</a:t>
            </a:r>
            <a:r>
              <a:rPr lang="en-GB" altLang="en-US" err="1"/>
              <a:t>secure.ecs.soton.ac.uk</a:t>
            </a:r>
            <a:r>
              <a:rPr lang="en-GB" altLang="en-US"/>
              <a:t>/notes/comp3200/marking/</a:t>
            </a:r>
            <a:r>
              <a:rPr lang="en-GB" altLang="en-US" err="1"/>
              <a:t>MarkingScheme.pdf</a:t>
            </a:r>
            <a:endParaRPr lang="en-GB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Interpreting the marking scheme</a:t>
            </a:r>
            <a:endParaRPr lang="en-US" alt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/>
              <a:t>There are many kinds of project</a:t>
            </a:r>
          </a:p>
          <a:p>
            <a:pPr lvl="1"/>
            <a:r>
              <a:rPr lang="en-GB" altLang="en-US"/>
              <a:t>Design/build/test, scientific experiment, systems analysis, large-scale survey, …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The kind of design, implementation, and testing you do will vary accordingly</a:t>
            </a:r>
          </a:p>
          <a:p>
            <a:pPr lvl="1"/>
            <a:r>
              <a:rPr lang="en-GB" altLang="en-US"/>
              <a:t>Design implies planning</a:t>
            </a:r>
          </a:p>
          <a:p>
            <a:pPr lvl="1"/>
            <a:r>
              <a:rPr lang="en-GB" altLang="en-US"/>
              <a:t>Implementation is carrying out your plan</a:t>
            </a:r>
          </a:p>
          <a:p>
            <a:pPr lvl="1"/>
            <a:r>
              <a:rPr lang="en-GB" altLang="en-US"/>
              <a:t>Testing shows (some) goals were met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If you are not sure, consult your supervisor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type of project?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dirty="0"/>
              <a:t>What has been your main project focus? </a:t>
            </a:r>
          </a:p>
          <a:p>
            <a:pPr lvl="1"/>
            <a:r>
              <a:rPr lang="en-GB" altLang="en-US" dirty="0"/>
              <a:t>hardware, software, or something else?</a:t>
            </a:r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How much time and intellectual effort have you spent on each aspect?</a:t>
            </a:r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Your write-up should cover the aspects that, in your opinion, deserve the credit</a:t>
            </a:r>
          </a:p>
          <a:p>
            <a:pPr lvl="1"/>
            <a:r>
              <a:rPr lang="en-GB" altLang="en-US" dirty="0"/>
              <a:t>The limit is 10,000 words (30–40 pages) for the final report</a:t>
            </a:r>
          </a:p>
          <a:p>
            <a:pPr lvl="1"/>
            <a:r>
              <a:rPr lang="en-GB" altLang="en-US" dirty="0"/>
              <a:t>Plus appendices for e.g. detailed test results</a:t>
            </a:r>
          </a:p>
          <a:p>
            <a:pPr lvl="1"/>
            <a:r>
              <a:rPr lang="en-GB" altLang="en-US" dirty="0"/>
              <a:t>And a design archive for e.g. source code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How not to start your report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4509B4-83ED-ADEB-A8FF-8117AFB3BA3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/>
              <a:t>Don’t start your report, for example, with: </a:t>
            </a:r>
          </a:p>
          <a:p>
            <a:pPr marL="0" indent="0">
              <a:buNone/>
            </a:pPr>
            <a:endParaRPr lang="en-GB" altLang="en-US"/>
          </a:p>
          <a:p>
            <a:pPr marL="0" indent="0" algn="ctr">
              <a:buNone/>
            </a:pPr>
            <a:r>
              <a:rPr lang="en-GB" altLang="en-US"/>
              <a:t>“I decided to use Java Swing for my GUI”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Why not?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How not to start your report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4509B4-83ED-ADEB-A8FF-8117AFB3BA3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/>
              <a:t>Don’t start your report, for example, with: </a:t>
            </a:r>
          </a:p>
          <a:p>
            <a:pPr marL="0" indent="0">
              <a:buNone/>
            </a:pPr>
            <a:endParaRPr lang="en-GB" altLang="en-US"/>
          </a:p>
          <a:p>
            <a:pPr marL="0" indent="0" algn="ctr">
              <a:buNone/>
            </a:pPr>
            <a:r>
              <a:rPr lang="en-GB" altLang="en-US"/>
              <a:t>“I decided to use Java Swing for my GUI”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Why not?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Before you jump into implementation details you should have:</a:t>
            </a:r>
          </a:p>
          <a:p>
            <a:pPr lvl="1"/>
            <a:r>
              <a:rPr lang="en-GB" altLang="en-US"/>
              <a:t>Project goals</a:t>
            </a:r>
          </a:p>
          <a:p>
            <a:pPr lvl="1"/>
            <a:r>
              <a:rPr lang="en-GB" altLang="en-US"/>
              <a:t>Detailed requirements</a:t>
            </a:r>
          </a:p>
          <a:p>
            <a:pPr lvl="1"/>
            <a:r>
              <a:rPr lang="en-GB" altLang="en-US"/>
              <a:t>High level design or architecture</a:t>
            </a:r>
          </a:p>
          <a:p>
            <a:pPr lvl="1"/>
            <a:r>
              <a:rPr lang="en-GB" altLang="en-US"/>
              <a:t>Comparison of alternative technologies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159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How not to finish your report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/>
              <a:t>Don’t finish your report with:</a:t>
            </a:r>
          </a:p>
          <a:p>
            <a:pPr marL="0" indent="0">
              <a:buNone/>
            </a:pPr>
            <a:endParaRPr lang="en-GB" altLang="en-US"/>
          </a:p>
          <a:p>
            <a:pPr marL="0" indent="0" algn="ctr">
              <a:buNone/>
            </a:pPr>
            <a:r>
              <a:rPr lang="en-GB" altLang="en-US"/>
              <a:t>“I tested it and everything worked”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Why not?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0CE42-3CEA-19CD-EE58-89007E2287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377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How not to finish your report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/>
              <a:t>Don’t finish your report with:</a:t>
            </a:r>
          </a:p>
          <a:p>
            <a:pPr marL="0" indent="0">
              <a:buNone/>
            </a:pPr>
            <a:endParaRPr lang="en-GB" altLang="en-US"/>
          </a:p>
          <a:p>
            <a:pPr marL="0" indent="0" algn="ctr">
              <a:buNone/>
            </a:pPr>
            <a:r>
              <a:rPr lang="en-GB" altLang="en-US"/>
              <a:t>“I tested it and everything worked”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Why not?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 altLang="en-US"/>
              <a:t>After this you should have:</a:t>
            </a:r>
          </a:p>
          <a:p>
            <a:pPr lvl="1"/>
            <a:r>
              <a:rPr lang="en-GB" altLang="en-US"/>
              <a:t>Results or measurements</a:t>
            </a:r>
          </a:p>
          <a:p>
            <a:pPr lvl="1"/>
            <a:r>
              <a:rPr lang="en-GB" altLang="en-US"/>
              <a:t>Comparative and critical evaluation</a:t>
            </a:r>
          </a:p>
          <a:p>
            <a:pPr lvl="1"/>
            <a:r>
              <a:rPr lang="en-GB" altLang="en-US"/>
              <a:t>Reflection</a:t>
            </a:r>
          </a:p>
          <a:p>
            <a:pPr lvl="1"/>
            <a:r>
              <a:rPr lang="en-GB" altLang="en-US"/>
              <a:t>Future work</a:t>
            </a:r>
          </a:p>
          <a:p>
            <a:pPr lvl="1"/>
            <a:r>
              <a:rPr lang="en-GB" altLang="en-US"/>
              <a:t>Summary and conclusions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11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report philosophy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/>
              <a:t>A justified approach</a:t>
            </a:r>
          </a:p>
          <a:p>
            <a:pPr lvl="1"/>
            <a:r>
              <a:rPr lang="en-GB" altLang="en-US"/>
              <a:t>alternatives, feature list, selection, known-good practice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Claims supported by evidence</a:t>
            </a:r>
          </a:p>
          <a:p>
            <a:pPr lvl="1"/>
            <a:r>
              <a:rPr lang="en-GB" altLang="en-US"/>
              <a:t>measurements, audit trail, log book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Appropriate use of tools, techniques, metrics and methods</a:t>
            </a:r>
          </a:p>
          <a:p>
            <a:pPr lvl="1"/>
            <a:r>
              <a:rPr lang="en-GB" altLang="en-US"/>
              <a:t>fit for purpose (engineering perspective)</a:t>
            </a:r>
          </a:p>
          <a:p>
            <a:pPr lvl="1"/>
            <a:r>
              <a:rPr lang="en-GB" altLang="en-US"/>
              <a:t>to gain marks (educational perspective)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Evidence</a:t>
            </a:r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/>
              <a:t>Evidence helps to avoid misunderstanding</a:t>
            </a:r>
          </a:p>
          <a:p>
            <a:pPr lvl="1"/>
            <a:r>
              <a:rPr lang="en-GB" altLang="en-US"/>
              <a:t>(and prevent scientific fraud)</a:t>
            </a:r>
          </a:p>
          <a:p>
            <a:endParaRPr lang="en-GB" altLang="en-US"/>
          </a:p>
          <a:p>
            <a:pPr marL="0" indent="0">
              <a:buNone/>
            </a:pPr>
            <a:r>
              <a:rPr lang="en-GB" altLang="en-US"/>
              <a:t>Depending on the type of project, you have</a:t>
            </a:r>
          </a:p>
          <a:p>
            <a:pPr lvl="1"/>
            <a:r>
              <a:rPr lang="en-GB" altLang="en-US"/>
              <a:t>Design diagrams</a:t>
            </a:r>
          </a:p>
          <a:p>
            <a:pPr lvl="1"/>
            <a:r>
              <a:rPr lang="en-GB" altLang="en-US"/>
              <a:t>Source code</a:t>
            </a:r>
          </a:p>
          <a:p>
            <a:pPr lvl="1"/>
            <a:r>
              <a:rPr lang="en-GB" altLang="en-US"/>
              <a:t>Measurements, or questionnaire results</a:t>
            </a:r>
          </a:p>
          <a:p>
            <a:pPr lvl="1"/>
            <a:r>
              <a:rPr lang="en-GB" altLang="en-US"/>
              <a:t>Interview transcripts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May be too much to include in the main report</a:t>
            </a:r>
          </a:p>
          <a:p>
            <a:pPr lvl="1"/>
            <a:r>
              <a:rPr lang="en-GB" altLang="en-US"/>
              <a:t>(or even in the appendix)</a:t>
            </a:r>
          </a:p>
          <a:p>
            <a:pPr lvl="1"/>
            <a:r>
              <a:rPr lang="en-GB" altLang="en-US"/>
              <a:t>Submit these in your electronic design archive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err="1"/>
              <a:t>tl;dr</a:t>
            </a:r>
            <a:endParaRPr lang="en-GB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Hand your report in on time</a:t>
            </a:r>
          </a:p>
          <a:p>
            <a:pPr lvl="1"/>
            <a:r>
              <a:rPr lang="en-GB" altLang="en-US" dirty="0"/>
              <a:t>10% penalty per day!</a:t>
            </a:r>
          </a:p>
          <a:p>
            <a:r>
              <a:rPr lang="en-GB" altLang="en-US" dirty="0"/>
              <a:t>Keep to the word limit </a:t>
            </a:r>
          </a:p>
          <a:p>
            <a:pPr lvl="1"/>
            <a:r>
              <a:rPr lang="en-GB" altLang="en-US" dirty="0"/>
              <a:t>Don’t use more than 3,000 words in the main body of your progress report</a:t>
            </a:r>
          </a:p>
          <a:p>
            <a:pPr lvl="1"/>
            <a:r>
              <a:rPr lang="en-GB" altLang="en-US" dirty="0"/>
              <a:t>Don’t use more than 10,000 words in the main body of your final report</a:t>
            </a:r>
          </a:p>
          <a:p>
            <a:r>
              <a:rPr lang="en-GB" altLang="en-US" dirty="0"/>
              <a:t>Proof-read your report</a:t>
            </a:r>
          </a:p>
          <a:p>
            <a:pPr lvl="1"/>
            <a:r>
              <a:rPr lang="en-GB" altLang="en-US" dirty="0"/>
              <a:t>Perhaps swap-read with a friend</a:t>
            </a:r>
          </a:p>
          <a:p>
            <a:pPr lvl="1"/>
            <a:r>
              <a:rPr lang="en-GB" altLang="en-US" dirty="0"/>
              <a:t>Ideally someone with better writing skills than you </a:t>
            </a:r>
            <a:r>
              <a:rPr lang="en-GB" altLang="en-US" dirty="0">
                <a:sym typeface="Wingdings" pitchFamily="2" charset="2"/>
              </a:rPr>
              <a:t></a:t>
            </a:r>
            <a:endParaRPr lang="en-GB" altLang="en-US" dirty="0"/>
          </a:p>
          <a:p>
            <a:r>
              <a:rPr lang="en-GB" altLang="en-US" dirty="0"/>
              <a:t>Use proper references</a:t>
            </a:r>
          </a:p>
          <a:p>
            <a:r>
              <a:rPr lang="en-GB" altLang="en-US" dirty="0"/>
              <a:t>Leave plenty of time in case of delays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Evaluation and Reflection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/>
              <a:t>Comparative evaluation (cf. competition)</a:t>
            </a:r>
          </a:p>
          <a:p>
            <a:pPr lvl="1"/>
            <a:r>
              <a:rPr lang="en-GB" altLang="en-US"/>
              <a:t>performance graphs, feature lists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Critical evaluation</a:t>
            </a:r>
          </a:p>
          <a:p>
            <a:pPr lvl="1"/>
            <a:r>
              <a:rPr lang="en-GB" altLang="en-US"/>
              <a:t>with respect to your project goals and plan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Reflection</a:t>
            </a:r>
          </a:p>
          <a:p>
            <a:pPr lvl="1"/>
            <a:r>
              <a:rPr lang="en-GB" altLang="en-US"/>
              <a:t>Did you use the right tools, techniques, metrics and methods?</a:t>
            </a:r>
          </a:p>
          <a:p>
            <a:pPr lvl="1"/>
            <a:r>
              <a:rPr lang="en-GB" altLang="en-US"/>
              <a:t>What did you learn?</a:t>
            </a:r>
          </a:p>
          <a:p>
            <a:pPr lvl="1"/>
            <a:r>
              <a:rPr lang="en-GB" altLang="en-US"/>
              <a:t>Were your goals and plan sensible?</a:t>
            </a:r>
          </a:p>
          <a:p>
            <a:pPr lvl="1"/>
            <a:r>
              <a:rPr lang="en-GB" altLang="en-US"/>
              <a:t>How could you have done it better/differently?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Project Management and Planning</a:t>
            </a:r>
            <a:endParaRPr lang="en-US" alt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182858-F345-7B22-9B56-50E8FA0C94A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/>
              <a:t>Time is the main expense in most projects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Compare your initial time plan with actual</a:t>
            </a:r>
          </a:p>
          <a:p>
            <a:pPr lvl="1"/>
            <a:r>
              <a:rPr lang="en-GB"/>
              <a:t>The original project brief as an appendix </a:t>
            </a:r>
          </a:p>
          <a:p>
            <a:pPr lvl="1"/>
            <a:r>
              <a:rPr lang="en-GB"/>
              <a:t>plus one or more Gantt/PERT charts</a:t>
            </a:r>
            <a:endParaRPr lang="en-GB" altLang="en-US"/>
          </a:p>
          <a:p>
            <a:pPr lvl="1"/>
            <a:r>
              <a:rPr lang="en-GB" altLang="en-US"/>
              <a:t>and perhaps include a project diary as well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If you fell behind, how did you catch up?</a:t>
            </a:r>
          </a:p>
          <a:p>
            <a:pPr lvl="1"/>
            <a:r>
              <a:rPr lang="en-GB" altLang="en-US"/>
              <a:t>or decide which features to drop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Did you consider and allow for risks?</a:t>
            </a:r>
          </a:p>
          <a:p>
            <a:pPr lvl="1"/>
            <a:r>
              <a:rPr lang="en-GB" altLang="en-US"/>
              <a:t>illness, equipment failure or delays </a:t>
            </a:r>
            <a:endParaRPr lang="en-US" altLang="en-US"/>
          </a:p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F76D0-ABC4-A3A0-B140-1B38C7239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6414806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/>
              <a:t>Produce a professional report and dissertation...</a:t>
            </a:r>
          </a:p>
          <a:p>
            <a:endParaRPr lang="en-GB" altLang="en-US"/>
          </a:p>
          <a:p>
            <a:pPr marL="0" indent="0">
              <a:buNone/>
            </a:pPr>
            <a:r>
              <a:rPr lang="en-GB" altLang="en-US"/>
              <a:t>...taking into account the marking scheme...</a:t>
            </a:r>
          </a:p>
          <a:p>
            <a:endParaRPr lang="en-GB" altLang="en-US"/>
          </a:p>
          <a:p>
            <a:pPr marL="0" indent="0">
              <a:buNone/>
            </a:pPr>
            <a:r>
              <a:rPr lang="en-GB" altLang="en-US"/>
              <a:t>...so you get the mark your work deserves</a:t>
            </a:r>
          </a:p>
          <a:p>
            <a:endParaRPr lang="en-GB" altLang="en-US"/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Start early and hand in on time!</a:t>
            </a:r>
          </a:p>
        </p:txBody>
      </p:sp>
    </p:spTree>
    <p:extLst>
      <p:ext uri="{BB962C8B-B14F-4D97-AF65-F5344CB8AC3E}">
        <p14:creationId xmlns:p14="http://schemas.microsoft.com/office/powerpoint/2010/main" val="361964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7A923-52B8-D012-460D-0D6113D49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66874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6E76F-2200-E347-3547-FB4C69FAB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77EDDC8-9257-ADBE-B7BC-42E1A85480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Typical progress report content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1AEB355-4DF6-1C90-142D-29AAA24DBB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altLang="en-US" dirty="0"/>
              <a:t>Clear statement of the problem and project goals</a:t>
            </a:r>
          </a:p>
          <a:p>
            <a:r>
              <a:rPr lang="en-GB" altLang="en-US" dirty="0"/>
              <a:t>Review of the background literature </a:t>
            </a:r>
          </a:p>
          <a:p>
            <a:r>
              <a:rPr lang="en-GB" altLang="en-US" dirty="0"/>
              <a:t>Analysis of problem and specification of the solution</a:t>
            </a:r>
          </a:p>
          <a:p>
            <a:r>
              <a:rPr lang="en-GB" altLang="en-US" dirty="0"/>
              <a:t>Description of work to date: high-level design, initial implementation</a:t>
            </a:r>
          </a:p>
          <a:p>
            <a:r>
              <a:rPr lang="en-GB" altLang="en-US" dirty="0"/>
              <a:t>Project plan</a:t>
            </a:r>
          </a:p>
          <a:p>
            <a:r>
              <a:rPr lang="en-GB" altLang="en-US" dirty="0"/>
              <a:t>References to the literature </a:t>
            </a:r>
          </a:p>
          <a:p>
            <a:r>
              <a:rPr lang="en-GB" altLang="en-US" dirty="0"/>
              <a:t>Appendix</a:t>
            </a:r>
          </a:p>
          <a:p>
            <a:pPr lvl="1"/>
            <a:r>
              <a:rPr lang="en-GB" altLang="en-US" dirty="0"/>
              <a:t>copy of original project brief, one or more Gantt/PERT charts</a:t>
            </a:r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2021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Typical final report content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en-US" dirty="0"/>
              <a:t>Clear statement of the problem and project goals</a:t>
            </a:r>
          </a:p>
          <a:p>
            <a:r>
              <a:rPr lang="en-GB" altLang="en-US" dirty="0"/>
              <a:t>Review of the background literature (possibly expanded from progress report)</a:t>
            </a:r>
          </a:p>
          <a:p>
            <a:r>
              <a:rPr lang="en-GB" altLang="en-US" dirty="0"/>
              <a:t>Analysis of problem and specification of the solution</a:t>
            </a:r>
          </a:p>
          <a:p>
            <a:r>
              <a:rPr lang="en-GB" altLang="en-US" dirty="0"/>
              <a:t>Detailed design </a:t>
            </a:r>
          </a:p>
          <a:p>
            <a:r>
              <a:rPr lang="en-GB" altLang="en-US" dirty="0"/>
              <a:t>Description of implementation </a:t>
            </a:r>
          </a:p>
          <a:p>
            <a:r>
              <a:rPr lang="en-GB" altLang="en-US" dirty="0"/>
              <a:t>Testing strategy and results </a:t>
            </a:r>
          </a:p>
          <a:p>
            <a:r>
              <a:rPr lang="en-GB" altLang="en-US" dirty="0"/>
              <a:t>Critical evaluation </a:t>
            </a:r>
          </a:p>
          <a:p>
            <a:r>
              <a:rPr lang="en-GB" altLang="en-US" dirty="0"/>
              <a:t>Conclusions and future work </a:t>
            </a:r>
          </a:p>
          <a:p>
            <a:r>
              <a:rPr lang="en-GB" altLang="en-US" dirty="0"/>
              <a:t>References to the literature </a:t>
            </a:r>
          </a:p>
          <a:p>
            <a:r>
              <a:rPr lang="en-GB" altLang="en-US" dirty="0"/>
              <a:t>Appendix</a:t>
            </a:r>
          </a:p>
          <a:p>
            <a:pPr lvl="1"/>
            <a:r>
              <a:rPr lang="en-GB" altLang="en-US" dirty="0"/>
              <a:t>copy of original project brief, one or more Gantt/PERT charts</a:t>
            </a: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Typical report structure: Front matter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887" y="1773238"/>
            <a:ext cx="10944225" cy="4895850"/>
          </a:xfrm>
        </p:spPr>
        <p:txBody>
          <a:bodyPr>
            <a:normAutofit/>
          </a:bodyPr>
          <a:lstStyle/>
          <a:p>
            <a:r>
              <a:rPr lang="en-GB" altLang="en-US"/>
              <a:t>Title page </a:t>
            </a:r>
          </a:p>
          <a:p>
            <a:r>
              <a:rPr lang="en-GB" altLang="en-US"/>
              <a:t>Abstract </a:t>
            </a:r>
          </a:p>
          <a:p>
            <a:r>
              <a:rPr lang="en-GB" altLang="en-US"/>
              <a:t>Table of contents</a:t>
            </a:r>
          </a:p>
          <a:p>
            <a:r>
              <a:rPr lang="en-GB" altLang="en-US"/>
              <a:t>Acknowledgments</a:t>
            </a:r>
          </a:p>
          <a:p>
            <a:r>
              <a:rPr lang="en-GB" altLang="en-US"/>
              <a:t>Statement of originality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Typical report structure: Main body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altLang="en-US"/>
              <a:t>Introduction describing the problem </a:t>
            </a:r>
          </a:p>
          <a:p>
            <a:pPr marL="457200" indent="-457200">
              <a:buFont typeface="+mj-lt"/>
              <a:buAutoNum type="arabicPeriod"/>
            </a:pPr>
            <a:r>
              <a:rPr lang="en-GB" altLang="en-US"/>
              <a:t>Review of literature/previous approaches</a:t>
            </a:r>
          </a:p>
          <a:p>
            <a:pPr marL="457200" indent="-457200">
              <a:buFont typeface="+mj-lt"/>
              <a:buAutoNum type="arabicPeriod"/>
            </a:pPr>
            <a:r>
              <a:rPr lang="en-GB" altLang="en-US"/>
              <a:t>Description of final approach</a:t>
            </a:r>
          </a:p>
          <a:p>
            <a:pPr marL="0" indent="0">
              <a:buNone/>
            </a:pPr>
            <a:r>
              <a:rPr lang="en-GB" altLang="en-US"/>
              <a:t>4... Discussion of system implementation or experiments </a:t>
            </a:r>
          </a:p>
          <a:p>
            <a:pPr marL="0" indent="0">
              <a:buNone/>
            </a:pPr>
            <a:r>
              <a:rPr lang="en-GB" altLang="en-US"/>
              <a:t>n-1.Results and discussion</a:t>
            </a:r>
          </a:p>
          <a:p>
            <a:pPr marL="0" indent="0">
              <a:buNone/>
            </a:pPr>
            <a:r>
              <a:rPr lang="en-GB" altLang="en-US"/>
              <a:t>n.   Conclusion and proposal of further work and ideas </a:t>
            </a:r>
          </a:p>
          <a:p>
            <a:pPr marL="0" indent="0">
              <a:buNone/>
            </a:pPr>
            <a:endParaRPr lang="en-GB" altLang="en-US"/>
          </a:p>
          <a:p>
            <a:pPr marL="0" indent="0">
              <a:buNone/>
            </a:pPr>
            <a:r>
              <a:rPr lang="en-GB" altLang="en-US"/>
              <a:t>References (not included in word count)</a:t>
            </a:r>
          </a:p>
        </p:txBody>
      </p:sp>
    </p:spTree>
    <p:extLst>
      <p:ext uri="{BB962C8B-B14F-4D97-AF65-F5344CB8AC3E}">
        <p14:creationId xmlns:p14="http://schemas.microsoft.com/office/powerpoint/2010/main" val="3456918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Typical report structure: Appendices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887" y="1773238"/>
            <a:ext cx="10944225" cy="489585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GB" altLang="en-US"/>
              <a:t>Copy of your initial project brief</a:t>
            </a:r>
          </a:p>
          <a:p>
            <a:pPr marL="457200" indent="-457200">
              <a:buFont typeface="+mj-lt"/>
              <a:buAutoNum type="alphaUcPeriod"/>
            </a:pPr>
            <a:r>
              <a:rPr lang="en-GB" altLang="en-US"/>
              <a:t>Time/project management (if not covered earlier)</a:t>
            </a:r>
          </a:p>
          <a:p>
            <a:pPr marL="457200" indent="-457200">
              <a:buFont typeface="+mj-lt"/>
              <a:buAutoNum type="alphaUcPeriod"/>
            </a:pPr>
            <a:r>
              <a:rPr lang="en-GB" altLang="en-US"/>
              <a:t>Updated Gantt/PERT chart(s)</a:t>
            </a:r>
          </a:p>
          <a:p>
            <a:pPr marL="457200" indent="-457200">
              <a:buFont typeface="+mj-lt"/>
              <a:buAutoNum type="alphaUcPeriod"/>
            </a:pPr>
            <a:r>
              <a:rPr lang="en-GB" altLang="en-US"/>
              <a:t>Cost breakdown</a:t>
            </a:r>
          </a:p>
          <a:p>
            <a:pPr marL="457200" indent="-457200">
              <a:buFont typeface="+mj-lt"/>
              <a:buAutoNum type="alphaUcPeriod"/>
            </a:pPr>
            <a:r>
              <a:rPr lang="en-GB" altLang="en-US"/>
              <a:t>Table of contents of your design archive, …</a:t>
            </a:r>
          </a:p>
        </p:txBody>
      </p:sp>
    </p:spTree>
    <p:extLst>
      <p:ext uri="{BB962C8B-B14F-4D97-AF65-F5344CB8AC3E}">
        <p14:creationId xmlns:p14="http://schemas.microsoft.com/office/powerpoint/2010/main" val="2031575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Talk to your supervisor!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C5AE81-BBF9-0182-4AAD-92F726AA18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altLang="en-US" dirty="0"/>
              <a:t>Your supervisor will advise on structure</a:t>
            </a:r>
          </a:p>
          <a:p>
            <a:pPr lvl="1" eaLnBrk="1" hangingPunct="1"/>
            <a:r>
              <a:rPr lang="en-GB" altLang="en-US" dirty="0"/>
              <a:t>Every project is different</a:t>
            </a:r>
          </a:p>
          <a:p>
            <a:pPr lvl="1" eaLnBrk="1" hangingPunct="1"/>
            <a:r>
              <a:rPr lang="en-GB" altLang="en-US" dirty="0"/>
              <a:t>You may need to vary the typical structure</a:t>
            </a:r>
          </a:p>
          <a:p>
            <a:pPr eaLnBrk="1" hangingPunct="1"/>
            <a:endParaRPr lang="en-GB" altLang="en-US" dirty="0"/>
          </a:p>
          <a:p>
            <a:pPr marL="0" indent="0" eaLnBrk="1" hangingPunct="1">
              <a:buNone/>
            </a:pPr>
            <a:r>
              <a:rPr lang="en-GB" altLang="en-US" dirty="0"/>
              <a:t>Don’t expect your supervisor to proof-read your report</a:t>
            </a:r>
          </a:p>
          <a:p>
            <a:pPr lvl="1" eaLnBrk="1" hangingPunct="1"/>
            <a:r>
              <a:rPr lang="en-GB" altLang="en-US" dirty="0"/>
              <a:t>If you are dyslexic, Student Disability and Wellbeing may be able to help </a:t>
            </a:r>
          </a:p>
          <a:p>
            <a:pPr lvl="1" eaLnBrk="1" hangingPunct="1"/>
            <a:r>
              <a:rPr lang="en-GB" altLang="en-US" dirty="0"/>
              <a:t>If your written English is particularly poor, you may need to use a professional proof reader, but this is expensive and slow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https://</a:t>
            </a:r>
            <a:r>
              <a:rPr lang="en-GB" altLang="en-US" err="1"/>
              <a:t>www.southampton.ac.uk</a:t>
            </a:r>
            <a:r>
              <a:rPr lang="en-GB" altLang="en-US"/>
              <a:t>/</a:t>
            </a:r>
            <a:r>
              <a:rPr lang="en-GB" altLang="en-US" err="1"/>
              <a:t>edusupport</a:t>
            </a:r>
            <a:r>
              <a:rPr lang="en-GB" altLang="en-US"/>
              <a:t>/</a:t>
            </a:r>
            <a:r>
              <a:rPr lang="en-GB" altLang="en-US" err="1"/>
              <a:t>study_support</a:t>
            </a:r>
            <a:r>
              <a:rPr lang="en-GB" altLang="en-US"/>
              <a:t>/</a:t>
            </a:r>
            <a:r>
              <a:rPr lang="en-GB" altLang="en-US" err="1"/>
              <a:t>index.page</a:t>
            </a:r>
            <a:endParaRPr lang="en-GB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EFB1527-0159-4945-BED6-849D7DF7FAAC}" vid="{1CF00D30-AD9B-AB42-8EF1-91706513E6E5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EFB1527-0159-4945-BED6-849D7DF7FAAC}" vid="{6E568842-902E-2A4B-876F-BEE234A032F0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EFB1527-0159-4945-BED6-849D7DF7FAAC}" vid="{D07A7918-E232-FA43-B6FC-3E564CCB3F75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EFB1527-0159-4945-BED6-849D7DF7FAAC}" vid="{8F5F7A01-05E9-1243-A38E-BA9FA9D63C11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EFB1527-0159-4945-BED6-849D7DF7FAAC}" vid="{3420D723-E994-7642-B8DD-9861412C98E8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EFB1527-0159-4945-BED6-849D7DF7FAAC}" vid="{BD1C1F4E-65F8-3547-B315-E7C8A491154B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EFB1527-0159-4945-BED6-849D7DF7FAAC}" vid="{750F52BF-34EB-A644-BD44-67455BA1B86F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EFB1527-0159-4945-BED6-849D7DF7FAAC}" vid="{81650C80-C909-DF41-8F87-0C90E140B219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0</TotalTime>
  <Words>1835</Words>
  <Application>Microsoft Macintosh PowerPoint</Application>
  <PresentationFormat>Widescreen</PresentationFormat>
  <Paragraphs>322</Paragraphs>
  <Slides>34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34</vt:i4>
      </vt:variant>
    </vt:vector>
  </HeadingPairs>
  <TitlesOfParts>
    <vt:vector size="48" baseType="lpstr">
      <vt:lpstr>Arial</vt:lpstr>
      <vt:lpstr>Times New Roman</vt:lpstr>
      <vt:lpstr>Calibri</vt:lpstr>
      <vt:lpstr>Wingdings</vt:lpstr>
      <vt:lpstr>Tahoma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Writing your Project Report</vt:lpstr>
      <vt:lpstr>tl;dr</vt:lpstr>
      <vt:lpstr>Typical progress report content</vt:lpstr>
      <vt:lpstr>Typical final report content</vt:lpstr>
      <vt:lpstr>Typical report structure: Front matter</vt:lpstr>
      <vt:lpstr>Typical report structure: Main body</vt:lpstr>
      <vt:lpstr>Typical report structure: Appendices</vt:lpstr>
      <vt:lpstr>Talk to your supervisor!</vt:lpstr>
      <vt:lpstr>Look at:</vt:lpstr>
      <vt:lpstr>Detailed Advice</vt:lpstr>
      <vt:lpstr>Things you should know</vt:lpstr>
      <vt:lpstr>Why do you need to write a report?</vt:lpstr>
      <vt:lpstr>Writing to a word limit</vt:lpstr>
      <vt:lpstr>Approaches to writing</vt:lpstr>
      <vt:lpstr>Writer’s block</vt:lpstr>
      <vt:lpstr>PowerPoint Presentation</vt:lpstr>
      <vt:lpstr>Backing up</vt:lpstr>
      <vt:lpstr>Statement of Originality</vt:lpstr>
      <vt:lpstr>Recycling (self-plagiarism)</vt:lpstr>
      <vt:lpstr>Project marking scheme</vt:lpstr>
      <vt:lpstr>Interpreting the marking scheme</vt:lpstr>
      <vt:lpstr>What type of project?</vt:lpstr>
      <vt:lpstr>How not to start your report</vt:lpstr>
      <vt:lpstr>How not to start your report</vt:lpstr>
      <vt:lpstr>How not to finish your report</vt:lpstr>
      <vt:lpstr>How not to finish your report</vt:lpstr>
      <vt:lpstr>The report philosophy </vt:lpstr>
      <vt:lpstr>Evidence</vt:lpstr>
      <vt:lpstr>Evaluation and Reflection</vt:lpstr>
      <vt:lpstr>Project Management and Planning</vt:lpstr>
      <vt:lpstr>Summary</vt:lpstr>
      <vt:lpstr>Summary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2023-02-24T16:47:31Z</dcterms:created>
  <dcterms:modified xsi:type="dcterms:W3CDTF">2024-11-21T15:00:57Z</dcterms:modified>
</cp:coreProperties>
</file>