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2"/>
  </p:notesMasterIdLst>
  <p:sldIdLst>
    <p:sldId id="260" r:id="rId9"/>
    <p:sldId id="257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318" r:id="rId19"/>
    <p:sldId id="294" r:id="rId20"/>
    <p:sldId id="295" r:id="rId21"/>
    <p:sldId id="296" r:id="rId22"/>
    <p:sldId id="298" r:id="rId23"/>
    <p:sldId id="297" r:id="rId24"/>
    <p:sldId id="299" r:id="rId25"/>
    <p:sldId id="314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15" r:id="rId34"/>
    <p:sldId id="316" r:id="rId35"/>
    <p:sldId id="307" r:id="rId36"/>
    <p:sldId id="313" r:id="rId37"/>
    <p:sldId id="319" r:id="rId38"/>
    <p:sldId id="308" r:id="rId39"/>
    <p:sldId id="309" r:id="rId40"/>
    <p:sldId id="310" r:id="rId41"/>
  </p:sldIdLst>
  <p:sldSz cx="12192000" cy="6858000"/>
  <p:notesSz cx="6858000" cy="9144000"/>
  <p:embeddedFontLst>
    <p:embeddedFont>
      <p:font typeface="Lucida Sans" panose="020B0602030504020204" pitchFamily="34" charset="77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1"/>
    <p:restoredTop sz="96327"/>
  </p:normalViewPr>
  <p:slideViewPr>
    <p:cSldViewPr snapToGrid="0" snapToObjects="1" showGuides="1">
      <p:cViewPr varScale="1">
        <p:scale>
          <a:sx n="116" d="100"/>
          <a:sy n="116" d="100"/>
        </p:scale>
        <p:origin x="224" y="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43696931-A9BE-594D-9698-B005DC3391B7}"/>
    <pc:docChg chg="modSld">
      <pc:chgData name="Nicholas Gibbins" userId="6a0e944c-4d97-467d-bb7a-7c3315791fe4" providerId="ADAL" clId="{43696931-A9BE-594D-9698-B005DC3391B7}" dt="2024-11-18T16:05:05.635" v="14" actId="20577"/>
      <pc:docMkLst>
        <pc:docMk/>
      </pc:docMkLst>
      <pc:sldChg chg="modSp mod">
        <pc:chgData name="Nicholas Gibbins" userId="6a0e944c-4d97-467d-bb7a-7c3315791fe4" providerId="ADAL" clId="{43696931-A9BE-594D-9698-B005DC3391B7}" dt="2024-11-18T16:05:05.635" v="14" actId="20577"/>
        <pc:sldMkLst>
          <pc:docMk/>
          <pc:sldMk cId="3456657232" sldId="310"/>
        </pc:sldMkLst>
        <pc:spChg chg="mod">
          <ac:chgData name="Nicholas Gibbins" userId="6a0e944c-4d97-467d-bb7a-7c3315791fe4" providerId="ADAL" clId="{43696931-A9BE-594D-9698-B005DC3391B7}" dt="2024-11-18T16:05:05.635" v="14" actId="20577"/>
          <ac:spMkLst>
            <pc:docMk/>
            <pc:sldMk cId="3456657232" sldId="31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7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ergodic work from the </a:t>
            </a:r>
            <a:r>
              <a:rPr lang="en-US" dirty="0" err="1"/>
              <a:t>Oulipo</a:t>
            </a:r>
            <a:r>
              <a:rPr lang="en-US" dirty="0"/>
              <a:t>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5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7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www.ibiblio.org</a:t>
            </a:r>
            <a:r>
              <a:rPr lang="en-US" dirty="0"/>
              <a:t>/</a:t>
            </a:r>
            <a:r>
              <a:rPr lang="en-US" dirty="0" err="1"/>
              <a:t>cdeemer</a:t>
            </a:r>
            <a:r>
              <a:rPr lang="en-US" dirty="0"/>
              <a:t>/</a:t>
            </a:r>
            <a:r>
              <a:rPr lang="en-US" dirty="0" err="1"/>
              <a:t>newhype.htm</a:t>
            </a:r>
            <a:endParaRPr lang="en-US" dirty="0"/>
          </a:p>
          <a:p>
            <a:r>
              <a:rPr lang="en-US" dirty="0"/>
              <a:t>See also: interactive drama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5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staged in 1966</a:t>
            </a:r>
          </a:p>
          <a:p>
            <a:endParaRPr lang="en-US" dirty="0"/>
          </a:p>
          <a:p>
            <a:r>
              <a:rPr lang="en-US" dirty="0"/>
              <a:t>Example of a boundary case</a:t>
            </a:r>
            <a:r>
              <a:rPr lang="en-US" baseline="0" dirty="0"/>
              <a:t> – the audience can’t choose to leave Hamlet or R&amp;G and follow the other play, so this isn’t ergodic and therefore not </a:t>
            </a:r>
            <a:r>
              <a:rPr lang="en-US" baseline="0" dirty="0" err="1"/>
              <a:t>hyperdrama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See also Alan </a:t>
            </a:r>
            <a:r>
              <a:rPr lang="en-US" baseline="0" dirty="0" err="1"/>
              <a:t>Ayckbourn’s</a:t>
            </a:r>
            <a:r>
              <a:rPr lang="en-US" baseline="0" dirty="0"/>
              <a:t> Norman Conquests (Table Manners, Living Together, Round and Round the Garden) from 1973, and his later House and Garden (from 1999) in which the two plays are performed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9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”One Man and his House”</a:t>
            </a:r>
          </a:p>
          <a:p>
            <a:endParaRPr lang="en-US" dirty="0"/>
          </a:p>
          <a:p>
            <a:r>
              <a:rPr lang="en-US" dirty="0"/>
              <a:t>Satire of democracy –</a:t>
            </a:r>
            <a:r>
              <a:rPr lang="en-US" baseline="0" dirty="0"/>
              <a:t> audience choice doesn’t actually affect the outcome.</a:t>
            </a:r>
          </a:p>
          <a:p>
            <a:endParaRPr lang="en-US" baseline="0" dirty="0"/>
          </a:p>
          <a:p>
            <a:r>
              <a:rPr lang="en-US" baseline="0" dirty="0"/>
              <a:t>Banned in 1972!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60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1927 diary entries of the housekeeper at Il </a:t>
            </a:r>
            <a:r>
              <a:rPr lang="en-US" dirty="0" err="1"/>
              <a:t>Vittoriale</a:t>
            </a:r>
            <a:r>
              <a:rPr lang="en-US" dirty="0"/>
              <a:t>, the villa of Gabriele D'Annunzio.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Tamara de </a:t>
            </a:r>
            <a:r>
              <a:rPr lang="en-US" baseline="0" dirty="0" err="1"/>
              <a:t>Lempicka</a:t>
            </a:r>
            <a:r>
              <a:rPr lang="en-US" baseline="0" dirty="0"/>
              <a:t> invited to paint D’Annunzio’s portrait.</a:t>
            </a:r>
          </a:p>
          <a:p>
            <a:endParaRPr lang="en-US" baseline="0" dirty="0"/>
          </a:p>
          <a:p>
            <a:r>
              <a:rPr lang="en-US" baseline="0" dirty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9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Netflix soon to add an interactive version of Black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Jeux</a:t>
            </a:r>
            <a:r>
              <a:rPr lang="en-US" dirty="0"/>
              <a:t> et les </a:t>
            </a:r>
            <a:r>
              <a:rPr lang="en-US" dirty="0" err="1"/>
              <a:t>Hommes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1980s</a:t>
            </a:r>
            <a:r>
              <a:rPr lang="en-US" baseline="0" dirty="0"/>
              <a:t> fantasy boom – hypertext books!</a:t>
            </a:r>
          </a:p>
          <a:p>
            <a:endParaRPr lang="en-US" baseline="0" dirty="0"/>
          </a:p>
          <a:p>
            <a:r>
              <a:rPr lang="en-US" baseline="0" dirty="0"/>
              <a:t>Some self-published solo D&amp;D adventures predate </a:t>
            </a:r>
          </a:p>
          <a:p>
            <a:endParaRPr lang="en-US" baseline="0" dirty="0"/>
          </a:p>
          <a:p>
            <a:r>
              <a:rPr lang="en-US" baseline="0" dirty="0"/>
              <a:t>Largely a paper-based fusion of role-playing games and computer adventure games</a:t>
            </a:r>
          </a:p>
          <a:p>
            <a:endParaRPr lang="en-US" baseline="0" dirty="0"/>
          </a:p>
          <a:p>
            <a:r>
              <a:rPr lang="en-US" baseline="0" dirty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do-over novels: Heather </a:t>
            </a:r>
            <a:r>
              <a:rPr lang="en-US" dirty="0" err="1"/>
              <a:t>McElhatton’s</a:t>
            </a:r>
            <a:r>
              <a:rPr lang="en-US" dirty="0"/>
              <a:t> Pretty Little Mistakes and A Million Little Mistakes</a:t>
            </a:r>
          </a:p>
          <a:p>
            <a:endParaRPr lang="en-US" dirty="0"/>
          </a:p>
          <a:p>
            <a:r>
              <a:rPr lang="en-US" dirty="0"/>
              <a:t>Arguably</a:t>
            </a:r>
            <a:r>
              <a:rPr lang="en-US" baseline="0" dirty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also: Bernstein’s Card Shark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Inkle have also created a series of video game adaptations of Steve Jackson’s Sorcery! books (see Fighting Fantasy)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Hypertextual</a:t>
            </a:r>
            <a:r>
              <a:rPr lang="en-US" baseline="0" dirty="0"/>
              <a:t> narrative – reading order is left/top to right/bottom</a:t>
            </a:r>
          </a:p>
          <a:p>
            <a:endParaRPr lang="en-US" baseline="0" dirty="0"/>
          </a:p>
          <a:p>
            <a:r>
              <a:rPr lang="en-US" baseline="0" dirty="0"/>
              <a:t>Many other examples (albeit less </a:t>
            </a:r>
            <a:r>
              <a:rPr lang="en-US" baseline="0" dirty="0" err="1"/>
              <a:t>hypertextual</a:t>
            </a:r>
            <a:r>
              <a:rPr lang="en-US" baseline="0" dirty="0"/>
              <a:t>) that rely on spatial juxtaposition to indicate parallel action  - Dave </a:t>
            </a:r>
            <a:r>
              <a:rPr lang="en-US" baseline="0" dirty="0" err="1"/>
              <a:t>Sim’s</a:t>
            </a:r>
            <a:r>
              <a:rPr lang="en-US" baseline="0" dirty="0"/>
              <a:t> </a:t>
            </a:r>
            <a:r>
              <a:rPr lang="en-US" baseline="0" dirty="0" err="1"/>
              <a:t>Cerebus</a:t>
            </a:r>
            <a:r>
              <a:rPr lang="en-US" baseline="0" dirty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4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story, but with sections of non-linear narrative that are read as a gestalt.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visual grammar</a:t>
            </a:r>
          </a:p>
          <a:p>
            <a:endParaRPr lang="en-US" dirty="0"/>
          </a:p>
          <a:p>
            <a:r>
              <a:rPr lang="en-US" dirty="0"/>
              <a:t>Non-linear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7272338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19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688" y="1773238"/>
            <a:ext cx="3527426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7272337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54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A20E3818-F38E-1A48-8FD8-FF443B6686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0689" y="1773238"/>
            <a:ext cx="3527424" cy="4464049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3600449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52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ference Placeholder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ference Placeholder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ference Placeholder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ference Placeholder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ference Placeholder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21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796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05775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53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B6604A-86A9-074D-901A-A51AF465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ference Placeholder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BDAF3D-6C7B-9548-BAB8-0765051D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65594-303E-7642-9CB3-09C6E1958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91455C-D067-6D41-8B42-135DE1BB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FE51D9-41F8-F34A-B0C1-DAF02849A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AE1C61-DEC1-3045-9348-AA510989F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C00406-8E4B-894C-8D20-4A9F22E4B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ference Placeholder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ference Placeholder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5F1001B-B16B-E74E-90FF-B036DA16ADE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724" r:id="rId11"/>
    <p:sldLayoutId id="2147483725" r:id="rId12"/>
    <p:sldLayoutId id="2147483723" r:id="rId13"/>
    <p:sldLayoutId id="2147483685" r:id="rId14"/>
    <p:sldLayoutId id="2147483687" r:id="rId15"/>
    <p:sldLayoutId id="2147483686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726" r:id="rId23"/>
    <p:sldLayoutId id="2147483727" r:id="rId24"/>
    <p:sldLayoutId id="2147483728" r:id="rId25"/>
    <p:sldLayoutId id="214748372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164AF-429E-8B44-8926-15F5B2F34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93DE68-05CE-2849-95E7-E5250A523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5FA973-C0ED-CC4A-860A-332DE8FA6E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58BAB-3CE0-B441-80F2-75A919C00A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5CB4D6-7FF7-E74F-A293-FD6DF4731B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F7A9-0726-AB4E-82A2-387311FBB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08ADD2-B9A1-D943-9ECD-0824C50664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10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 Shark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focused passage</a:t>
            </a:r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41-50..</a:t>
            </a:r>
          </a:p>
        </p:txBody>
      </p:sp>
    </p:spTree>
    <p:extLst>
      <p:ext uri="{BB962C8B-B14F-4D97-AF65-F5344CB8AC3E}">
        <p14:creationId xmlns:p14="http://schemas.microsoft.com/office/powerpoint/2010/main" val="102221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E54F-2F9B-C24B-9DA2-25AB50B2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8229-25A4-DD4F-9A88-13B075108D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Fine-grained </a:t>
            </a:r>
            <a:r>
              <a:rPr lang="en-US" dirty="0" err="1"/>
              <a:t>lexia</a:t>
            </a:r>
            <a:r>
              <a:rPr lang="en-US" dirty="0"/>
              <a:t> (short paragraphs)</a:t>
            </a:r>
          </a:p>
          <a:p>
            <a:pPr lvl="1"/>
            <a:r>
              <a:rPr lang="en-US" dirty="0"/>
              <a:t>No aleatory aspects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overlap between interactive fiction and (ludic) hypertext fiction</a:t>
            </a:r>
          </a:p>
          <a:p>
            <a:pPr lvl="1"/>
            <a:r>
              <a:rPr lang="en-US" dirty="0"/>
              <a:t>In general, interactive fiction presents a less constrained choice to the reader</a:t>
            </a:r>
            <a:br>
              <a:rPr lang="en-US" dirty="0"/>
            </a:br>
            <a:r>
              <a:rPr lang="en-US" dirty="0"/>
              <a:t>(80 Days is an interactive fiction outlier)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CAE64-E536-024C-BCFC-BB7C73550F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4" cy="476250"/>
          </a:xfrm>
        </p:spPr>
        <p:txBody>
          <a:bodyPr/>
          <a:lstStyle/>
          <a:p>
            <a:r>
              <a:rPr lang="en-US" i="1" dirty="0"/>
              <a:t>80 Days </a:t>
            </a:r>
            <a:r>
              <a:rPr lang="en-US" dirty="0"/>
              <a:t>(2014) [Video Game] Cambridge, UK: Inkle.</a:t>
            </a:r>
          </a:p>
          <a:p>
            <a:r>
              <a:rPr lang="en-US" dirty="0"/>
              <a:t>Montfort, N. (2005) </a:t>
            </a:r>
            <a:r>
              <a:rPr lang="en-US" i="1" dirty="0"/>
              <a:t>Twisty Little Passages: An approach to interactive fiction</a:t>
            </a:r>
            <a:r>
              <a:rPr lang="en-US" dirty="0"/>
              <a:t>. Cambridge, MA: MIT Press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E20E9-20B0-E24E-A697-8F349E8D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0442">
            <a:off x="6536301" y="941626"/>
            <a:ext cx="3008775" cy="5351608"/>
          </a:xfrm>
          <a:prstGeom prst="rect">
            <a:avLst/>
          </a:prstGeom>
        </p:spPr>
      </p:pic>
      <p:pic>
        <p:nvPicPr>
          <p:cNvPr id="11" name="Content Placeholder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820A94B3-6FEA-9645-A409-C8CAF7DC5F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609053" y="1001403"/>
            <a:ext cx="3024933" cy="5380348"/>
          </a:xfrm>
        </p:spPr>
      </p:pic>
    </p:spTree>
    <p:extLst>
      <p:ext uri="{BB962C8B-B14F-4D97-AF65-F5344CB8AC3E}">
        <p14:creationId xmlns:p14="http://schemas.microsoft.com/office/powerpoint/2010/main" val="357781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66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Comics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2646052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Hypercomics</a:t>
            </a:r>
            <a:r>
              <a:rPr lang="en-US" dirty="0"/>
              <a:t> (1986-)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hypertext comics based on </a:t>
            </a:r>
            <a:r>
              <a:rPr lang="en-US" dirty="0" err="1"/>
              <a:t>gamebooks</a:t>
            </a:r>
            <a:endParaRPr lang="en-US" dirty="0"/>
          </a:p>
          <a:p>
            <a:pPr lvl="1"/>
            <a:r>
              <a:rPr lang="en-US" dirty="0"/>
              <a:t>Dice Man 1-5 (1986)</a:t>
            </a:r>
          </a:p>
          <a:p>
            <a:pPr lvl="1"/>
            <a:r>
              <a:rPr lang="en-US" dirty="0"/>
              <a:t>You are Maggie Thatcher (1987)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Typically second person narrative</a:t>
            </a:r>
          </a:p>
          <a:p>
            <a:pPr lvl="1"/>
            <a:r>
              <a:rPr lang="en-US" dirty="0"/>
              <a:t>Numbered frames/pages</a:t>
            </a:r>
          </a:p>
          <a:p>
            <a:pPr lvl="1"/>
            <a:r>
              <a:rPr lang="en-US" dirty="0"/>
              <a:t>Explicit choices in captions</a:t>
            </a:r>
          </a:p>
          <a:p>
            <a:pPr lvl="1"/>
            <a:r>
              <a:rPr lang="en-US" dirty="0"/>
              <a:t>Ludic elements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Talbot, B. et al, (1986) </a:t>
            </a:r>
            <a:r>
              <a:rPr lang="en-US" i="1" dirty="0"/>
              <a:t>House of Death</a:t>
            </a:r>
            <a:r>
              <a:rPr lang="en-US" dirty="0"/>
              <a:t>. Dice Man, no. 1, London: IPC Magazines. </a:t>
            </a:r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890" r="3929" b="1354"/>
          <a:stretch/>
        </p:blipFill>
        <p:spPr>
          <a:xfrm>
            <a:off x="6409853" y="1739222"/>
            <a:ext cx="4869845" cy="45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 (2001)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Implicit choices in alternate frames</a:t>
            </a:r>
          </a:p>
          <a:p>
            <a:pPr lvl="1"/>
            <a:r>
              <a:rPr lang="en-US" dirty="0"/>
              <a:t>Relies on left-to-right, top-to-bottom reading conventions</a:t>
            </a:r>
          </a:p>
          <a:p>
            <a:pPr lvl="1"/>
            <a:r>
              <a:rPr lang="en-US" dirty="0"/>
              <a:t>Spatial juxtaposition of frames on the printed page permits multiple reading paths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Examined by Scott McCloud in </a:t>
            </a:r>
            <a:r>
              <a:rPr lang="en-US" i="1" dirty="0"/>
              <a:t>Understanding Comics</a:t>
            </a:r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66" b="24448"/>
          <a:stretch/>
        </p:blipFill>
        <p:spPr>
          <a:xfrm>
            <a:off x="6517634" y="1788943"/>
            <a:ext cx="475929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McCloud, S. (2001) </a:t>
            </a:r>
            <a:r>
              <a:rPr lang="en-US" i="1" dirty="0"/>
              <a:t>Choose Your Own Carl</a:t>
            </a:r>
            <a:r>
              <a:rPr lang="en-US" dirty="0"/>
              <a:t>. http://</a:t>
            </a:r>
            <a:r>
              <a:rPr lang="en-US" dirty="0" err="1"/>
              <a:t>www.scottmccloud.com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McCloud, S. (1993) </a:t>
            </a:r>
            <a:r>
              <a:rPr lang="en-US" i="1" dirty="0"/>
              <a:t>Understanding Comics</a:t>
            </a:r>
            <a:r>
              <a:rPr lang="en-US" dirty="0"/>
              <a:t>. Northampton, MA: Tundra Publishing.</a:t>
            </a:r>
          </a:p>
        </p:txBody>
      </p:sp>
    </p:spTree>
    <p:extLst>
      <p:ext uri="{BB962C8B-B14F-4D97-AF65-F5344CB8AC3E}">
        <p14:creationId xmlns:p14="http://schemas.microsoft.com/office/powerpoint/2010/main" val="202811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Jimmy Corrigan (2001)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Ware, C. (2001) </a:t>
            </a:r>
            <a:r>
              <a:rPr lang="en-US" i="1" dirty="0"/>
              <a:t>Jimmy Corrigan: The Smartest Kid On Earth</a:t>
            </a:r>
            <a:r>
              <a:rPr lang="en-US" dirty="0"/>
              <a:t>, London: Jonathan Cape.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1847850" y="1768476"/>
            <a:ext cx="8496300" cy="4468812"/>
          </a:xfrm>
        </p:spPr>
      </p:pic>
    </p:spTree>
    <p:extLst>
      <p:ext uri="{BB962C8B-B14F-4D97-AF65-F5344CB8AC3E}">
        <p14:creationId xmlns:p14="http://schemas.microsoft.com/office/powerpoint/2010/main" val="425070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(2010)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Visual grammar for linking: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Tabs for inter-page navigation</a:t>
            </a:r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55" y="1773238"/>
            <a:ext cx="3720041" cy="44640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Shiga, J. (2010) </a:t>
            </a:r>
            <a:r>
              <a:rPr lang="en-US" i="1" dirty="0"/>
              <a:t>Meanwhile</a:t>
            </a:r>
            <a:r>
              <a:rPr lang="en-US" dirty="0"/>
              <a:t>. New York: Amulet Books.</a:t>
            </a: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4216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7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49469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B7FBDF6F-CBE8-FB4A-9142-BC4C6B334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995" b="7995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44900B-7792-C245-B5FB-F82C63F0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 </a:t>
            </a:r>
            <a:r>
              <a:rPr lang="en-US" dirty="0" err="1"/>
              <a:t>Mille</a:t>
            </a:r>
            <a:r>
              <a:rPr lang="en-US" dirty="0"/>
              <a:t> Milliards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Poèmes</a:t>
            </a:r>
            <a:r>
              <a:rPr lang="en-US" dirty="0"/>
              <a:t> (1961)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77C81E-8552-5A4C-B590-1DAFC29503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Book of sonnets</a:t>
            </a:r>
          </a:p>
          <a:p>
            <a:pPr lvl="1"/>
            <a:r>
              <a:rPr lang="en-US" dirty="0"/>
              <a:t>Each of the fourteen lines is printed on a separate strip</a:t>
            </a:r>
          </a:p>
          <a:p>
            <a:pPr lvl="1"/>
            <a:r>
              <a:rPr lang="en-US" dirty="0"/>
              <a:t>10 alternatives for each line</a:t>
            </a:r>
          </a:p>
          <a:p>
            <a:pPr lvl="1"/>
            <a:r>
              <a:rPr lang="en-US" dirty="0"/>
              <a:t>Reader chooses which of the ten alternatives to read for each line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= 100,000,000,000,000 poems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69476F-68F9-5848-9BDF-F3B8BE50D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(1961) </a:t>
            </a:r>
            <a:r>
              <a:rPr lang="en-US" i="1" dirty="0"/>
              <a:t>Cent </a:t>
            </a:r>
            <a:r>
              <a:rPr lang="en-US" i="1" dirty="0" err="1"/>
              <a:t>mille</a:t>
            </a:r>
            <a:r>
              <a:rPr lang="en-US" i="1" dirty="0"/>
              <a:t> milliards de </a:t>
            </a:r>
            <a:r>
              <a:rPr lang="en-US" i="1" dirty="0" err="1"/>
              <a:t>poèmes</a:t>
            </a:r>
            <a:r>
              <a:rPr lang="en-US" dirty="0"/>
              <a:t>. Paris: Éditions Gallimard.</a:t>
            </a:r>
          </a:p>
        </p:txBody>
      </p:sp>
    </p:spTree>
    <p:extLst>
      <p:ext uri="{BB962C8B-B14F-4D97-AF65-F5344CB8AC3E}">
        <p14:creationId xmlns:p14="http://schemas.microsoft.com/office/powerpoint/2010/main" val="368623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19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Rosenberg, J. (2005) </a:t>
            </a:r>
            <a:r>
              <a:rPr lang="en-US" i="1" dirty="0"/>
              <a:t>Diagrams Series 6</a:t>
            </a:r>
            <a:r>
              <a:rPr lang="en-US" dirty="0"/>
              <a:t>, #1.</a:t>
            </a:r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1847850" y="1768475"/>
            <a:ext cx="8496300" cy="4468813"/>
          </a:xfrm>
        </p:spPr>
      </p:pic>
    </p:spTree>
    <p:extLst>
      <p:ext uri="{BB962C8B-B14F-4D97-AF65-F5344CB8AC3E}">
        <p14:creationId xmlns:p14="http://schemas.microsoft.com/office/powerpoint/2010/main" val="234665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COMP3227 Web Architecture and Hypertext Technologies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  <a:br>
              <a:rPr lang="en-US" dirty="0"/>
            </a:br>
            <a:r>
              <a:rPr lang="en-US"/>
              <a:t>Part 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43" b="14199"/>
          <a:stretch/>
        </p:blipFill>
        <p:spPr>
          <a:xfrm>
            <a:off x="1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Drama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197553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vs. </a:t>
            </a:r>
            <a:r>
              <a:rPr lang="en-US" dirty="0" err="1"/>
              <a:t>Hyperdrama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Traditional drama:</a:t>
            </a:r>
          </a:p>
          <a:p>
            <a:pPr lvl="1"/>
            <a:r>
              <a:rPr lang="en-US" dirty="0"/>
              <a:t>presents the playwright’s (and director’s) preferred account (narrative) of a story</a:t>
            </a:r>
          </a:p>
          <a:p>
            <a:pPr lvl="1"/>
            <a:r>
              <a:rPr lang="en-US" dirty="0"/>
              <a:t>distinguishes between on-stage and off-stage</a:t>
            </a:r>
          </a:p>
          <a:p>
            <a:pPr marL="0" indent="0">
              <a:buNone/>
            </a:pPr>
            <a:r>
              <a:rPr lang="en-US" dirty="0" err="1"/>
              <a:t>Hyperdrama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allows the audience to follow different narratives (and to choose when to switch narratives)</a:t>
            </a:r>
          </a:p>
          <a:p>
            <a:pPr lvl="1"/>
            <a:r>
              <a:rPr lang="en-US" dirty="0"/>
              <a:t>continues action off-stage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Deemer</a:t>
            </a:r>
            <a:r>
              <a:rPr lang="en-US" dirty="0"/>
              <a:t>, C. (1999) </a:t>
            </a:r>
            <a:r>
              <a:rPr lang="en-US" i="1" dirty="0"/>
              <a:t>The New </a:t>
            </a:r>
            <a:r>
              <a:rPr lang="en-US" i="1" dirty="0" err="1"/>
              <a:t>Hyperdrama</a:t>
            </a:r>
            <a:r>
              <a:rPr lang="en-US" i="1" dirty="0"/>
              <a:t>: How hypertext scripts are changing the parameters of dramatic storytelling</a:t>
            </a:r>
            <a:r>
              <a:rPr lang="en-US" dirty="0"/>
              <a:t>. In </a:t>
            </a:r>
            <a:r>
              <a:rPr lang="en-US" i="1" dirty="0"/>
              <a:t>Theatre in Cyberspace: Issues of Teaching, Acting and Directing</a:t>
            </a:r>
            <a:r>
              <a:rPr lang="en-US" dirty="0"/>
              <a:t> (ed. Schrum S.A.) New York: Peter Lang.</a:t>
            </a:r>
          </a:p>
        </p:txBody>
      </p:sp>
    </p:spTree>
    <p:extLst>
      <p:ext uri="{BB962C8B-B14F-4D97-AF65-F5344CB8AC3E}">
        <p14:creationId xmlns:p14="http://schemas.microsoft.com/office/powerpoint/2010/main" val="120569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Rosencrantz and Guildenstern are Dead (1966)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Additional narrative </a:t>
            </a:r>
            <a:r>
              <a:rPr lang="en-US" dirty="0" err="1"/>
              <a:t>centred</a:t>
            </a:r>
            <a:r>
              <a:rPr lang="en-US" dirty="0"/>
              <a:t> on minor characters in Hamlet</a:t>
            </a:r>
          </a:p>
          <a:p>
            <a:pPr lvl="1"/>
            <a:r>
              <a:rPr lang="en-US" dirty="0"/>
              <a:t>Non-ergodic, therefore not </a:t>
            </a:r>
            <a:r>
              <a:rPr lang="en-US" dirty="0" err="1"/>
              <a:t>hyperdrama</a:t>
            </a:r>
            <a:endParaRPr lang="en-US" dirty="0"/>
          </a:p>
          <a:p>
            <a:pPr lvl="1"/>
            <a:r>
              <a:rPr lang="en-US"/>
              <a:t>Intertextual </a:t>
            </a:r>
            <a:r>
              <a:rPr lang="mr-IN" dirty="0"/>
              <a:t>–</a:t>
            </a:r>
            <a:r>
              <a:rPr lang="en-US" dirty="0"/>
              <a:t> in semiotic terms, Hamlet is the </a:t>
            </a:r>
            <a:r>
              <a:rPr lang="en-US" dirty="0" err="1"/>
              <a:t>hypotext</a:t>
            </a:r>
            <a:r>
              <a:rPr lang="en-US" dirty="0"/>
              <a:t> and R&amp;G is the hypertext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tretch/>
        </p:blipFill>
        <p:spPr>
          <a:xfrm>
            <a:off x="6607497" y="1773238"/>
            <a:ext cx="4520556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Stoppard, T. (1973) </a:t>
            </a:r>
            <a:r>
              <a:rPr lang="en-US" i="1" dirty="0"/>
              <a:t>Rosencrantz and Guildenstern are Dead</a:t>
            </a:r>
            <a:r>
              <a:rPr lang="en-US" dirty="0"/>
              <a:t>. London: Faber and Faber.</a:t>
            </a:r>
          </a:p>
        </p:txBody>
      </p:sp>
    </p:spTree>
    <p:extLst>
      <p:ext uri="{BB962C8B-B14F-4D97-AF65-F5344CB8AC3E}">
        <p14:creationId xmlns:p14="http://schemas.microsoft.com/office/powerpoint/2010/main" val="4096223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of January 16th (1935)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Courtroom drama by </a:t>
            </a:r>
            <a:r>
              <a:rPr lang="en-US" dirty="0" err="1"/>
              <a:t>Ayn</a:t>
            </a:r>
            <a:r>
              <a:rPr lang="en-US" dirty="0"/>
              <a:t> Rand, </a:t>
            </a:r>
            <a:r>
              <a:rPr lang="en-US" dirty="0" err="1"/>
              <a:t>centred</a:t>
            </a:r>
            <a:r>
              <a:rPr lang="en-US" dirty="0"/>
              <a:t> on a murder trial</a:t>
            </a:r>
          </a:p>
          <a:p>
            <a:pPr lvl="1"/>
            <a:r>
              <a:rPr lang="en-US" dirty="0"/>
              <a:t>Members of the audience are selected to form a jury</a:t>
            </a:r>
          </a:p>
          <a:p>
            <a:pPr lvl="1"/>
            <a:r>
              <a:rPr lang="en-US" dirty="0"/>
              <a:t>The jury’s verdict determines the ending of the play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29255" y="1109199"/>
            <a:ext cx="3305005" cy="51280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Rand, A. (1936) </a:t>
            </a:r>
            <a:r>
              <a:rPr lang="en-US" i="1" dirty="0"/>
              <a:t>Night of January 16th: a comedy-drama in three acts</a:t>
            </a:r>
            <a:r>
              <a:rPr lang="en-US" dirty="0"/>
              <a:t>. New York: Longmans &amp; Co.</a:t>
            </a:r>
          </a:p>
        </p:txBody>
      </p:sp>
    </p:spTree>
    <p:extLst>
      <p:ext uri="{BB962C8B-B14F-4D97-AF65-F5344CB8AC3E}">
        <p14:creationId xmlns:p14="http://schemas.microsoft.com/office/powerpoint/2010/main" val="1364716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Czech experimental interactive film</a:t>
            </a:r>
          </a:p>
          <a:p>
            <a:pPr lvl="1"/>
            <a:r>
              <a:rPr lang="en-US" dirty="0"/>
              <a:t>First shown at Expo 67 in Montreal</a:t>
            </a:r>
          </a:p>
          <a:p>
            <a:pPr lvl="1"/>
            <a:r>
              <a:rPr lang="en-US" dirty="0"/>
              <a:t>Film is stopped at intervals and  audience is asked how they think the film should be continued</a:t>
            </a:r>
          </a:p>
          <a:p>
            <a:pPr lvl="1"/>
            <a:r>
              <a:rPr lang="en-US" dirty="0"/>
              <a:t>Audience votes on two options (red/green) with the majority determining the future path of the film (ergodic)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82347" y="1773238"/>
            <a:ext cx="5170857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: </a:t>
            </a:r>
            <a:r>
              <a:rPr lang="en-US" dirty="0" err="1"/>
              <a:t>Človĕk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 (1967) Directed by </a:t>
            </a:r>
            <a:r>
              <a:rPr lang="en-US" dirty="0" err="1"/>
              <a:t>Činčera</a:t>
            </a:r>
            <a:r>
              <a:rPr lang="en-US" dirty="0"/>
              <a:t>, R., </a:t>
            </a:r>
            <a:r>
              <a:rPr lang="en-US" dirty="0" err="1"/>
              <a:t>Roháč</a:t>
            </a:r>
            <a:r>
              <a:rPr lang="en-US" dirty="0"/>
              <a:t>, J. and </a:t>
            </a:r>
            <a:r>
              <a:rPr lang="en-US" dirty="0" err="1"/>
              <a:t>Svitáček</a:t>
            </a:r>
            <a:r>
              <a:rPr lang="en-US" dirty="0"/>
              <a:t>, V [Film]. Czechoslovakia.</a:t>
            </a:r>
          </a:p>
        </p:txBody>
      </p:sp>
    </p:spTree>
    <p:extLst>
      <p:ext uri="{BB962C8B-B14F-4D97-AF65-F5344CB8AC3E}">
        <p14:creationId xmlns:p14="http://schemas.microsoft.com/office/powerpoint/2010/main" val="2534409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Tamara (1981)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Play takes place in a large house</a:t>
            </a:r>
          </a:p>
          <a:p>
            <a:pPr lvl="1"/>
            <a:r>
              <a:rPr lang="en-US" dirty="0"/>
              <a:t>Actors perform simultaneously in up to nine different rooms</a:t>
            </a:r>
          </a:p>
          <a:p>
            <a:pPr lvl="1"/>
            <a:r>
              <a:rPr lang="en-US" dirty="0"/>
              <a:t>Spectators must choose which actor(s) they follow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7200" l="19200" r="80400"/>
                    </a14:imgEffect>
                  </a14:imgLayer>
                </a14:imgProps>
              </a:ext>
            </a:extLst>
          </a:blip>
          <a:srcRect l="16576" r="17283"/>
          <a:stretch/>
        </p:blipFill>
        <p:spPr>
          <a:xfrm rot="898824">
            <a:off x="7080784" y="1291037"/>
            <a:ext cx="3236647" cy="489356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Krizanc</a:t>
            </a:r>
            <a:r>
              <a:rPr lang="en-US" dirty="0"/>
              <a:t>, J. (1989) </a:t>
            </a:r>
            <a:r>
              <a:rPr lang="en-US" i="1" dirty="0"/>
              <a:t>Tamara: A play</a:t>
            </a:r>
            <a:r>
              <a:rPr lang="en-US" dirty="0"/>
              <a:t>. London: Methuen Drama.</a:t>
            </a:r>
          </a:p>
        </p:txBody>
      </p:sp>
    </p:spTree>
    <p:extLst>
      <p:ext uri="{BB962C8B-B14F-4D97-AF65-F5344CB8AC3E}">
        <p14:creationId xmlns:p14="http://schemas.microsoft.com/office/powerpoint/2010/main" val="2372608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9BD1-BB58-AB48-870A-4545699D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Intimate Exchanges (1982)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0AF08-2CC4-F14B-A781-D4700D5E8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Group of eight stories originating from an opening scene</a:t>
            </a:r>
          </a:p>
          <a:p>
            <a:pPr lvl="1"/>
            <a:r>
              <a:rPr lang="en-US" dirty="0"/>
              <a:t>Two actors play all of the roles in the play</a:t>
            </a:r>
          </a:p>
          <a:p>
            <a:pPr lvl="1"/>
            <a:r>
              <a:rPr lang="en-US" dirty="0"/>
              <a:t>Story repeatedly splits in two</a:t>
            </a:r>
          </a:p>
          <a:p>
            <a:pPr lvl="1"/>
            <a:r>
              <a:rPr lang="en-US" dirty="0"/>
              <a:t>Sixteen possible endings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The actors choose which path to take at each split, not the audience</a:t>
            </a:r>
          </a:p>
          <a:p>
            <a:pPr lvl="1"/>
            <a:r>
              <a:rPr lang="en-US" dirty="0"/>
              <a:t>Non-linear, but not conventionally ergodic!</a:t>
            </a:r>
          </a:p>
        </p:txBody>
      </p:sp>
      <p:pic>
        <p:nvPicPr>
          <p:cNvPr id="7" name="Content Placeholder 6" descr="A picture containing white&#10;&#10;Description automatically generated">
            <a:extLst>
              <a:ext uri="{FF2B5EF4-FFF2-40B4-BE49-F238E27FC236}">
                <a16:creationId xmlns:a16="http://schemas.microsoft.com/office/drawing/2014/main" id="{DE295A7E-4753-8646-809A-4E169E876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800" t="4664" r="5101" b="4695"/>
          <a:stretch/>
        </p:blipFill>
        <p:spPr>
          <a:xfrm>
            <a:off x="6400800" y="1628774"/>
            <a:ext cx="5033727" cy="50638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DEA0B-13B0-F946-9199-E4FB94930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543550" cy="293721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(1982) </a:t>
            </a:r>
            <a:r>
              <a:rPr lang="en-US" i="1" dirty="0"/>
              <a:t>Intimate Exchanges</a:t>
            </a:r>
            <a:r>
              <a:rPr lang="en-US" dirty="0"/>
              <a:t>. New York: Samuel French.</a:t>
            </a:r>
          </a:p>
        </p:txBody>
      </p:sp>
    </p:spTree>
    <p:extLst>
      <p:ext uri="{BB962C8B-B14F-4D97-AF65-F5344CB8AC3E}">
        <p14:creationId xmlns:p14="http://schemas.microsoft.com/office/powerpoint/2010/main" val="298590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500F9-1E09-DF49-BD49-891C4A7C9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(1993) </a:t>
            </a:r>
            <a:r>
              <a:rPr lang="en-US" i="1" dirty="0" err="1"/>
              <a:t>Mr</a:t>
            </a:r>
            <a:r>
              <a:rPr lang="en-US" i="1" dirty="0"/>
              <a:t> A’s Amazing Maze Plays</a:t>
            </a:r>
            <a:r>
              <a:rPr lang="en-US" dirty="0"/>
              <a:t>. New York: Samuel French.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88D6F-24EB-804A-909A-19446F504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A’s Amazing Maze Plays (1988)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1B5E9-43CB-0749-B6C0-D00BAB7454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Children’s play in which the main characters (a young girl and her dog) explore a deserted house</a:t>
            </a:r>
          </a:p>
          <a:p>
            <a:pPr lvl="1"/>
            <a:r>
              <a:rPr lang="en-US" dirty="0"/>
              <a:t>Main characters take directions from the audience (ergodic)</a:t>
            </a:r>
          </a:p>
          <a:p>
            <a:pPr lvl="1"/>
            <a:r>
              <a:rPr lang="en-US" dirty="0"/>
              <a:t>30 locations in the house, not all of which are visited in a single performance</a:t>
            </a:r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12" name="Content Placeholder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3C8645A-B858-FB44-9CB6-322D81DB2D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0236">
            <a:off x="7423524" y="1773238"/>
            <a:ext cx="2888502" cy="4464050"/>
          </a:xfrm>
        </p:spPr>
      </p:pic>
    </p:spTree>
    <p:extLst>
      <p:ext uri="{BB962C8B-B14F-4D97-AF65-F5344CB8AC3E}">
        <p14:creationId xmlns:p14="http://schemas.microsoft.com/office/powerpoint/2010/main" val="186418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Timecode</a:t>
            </a:r>
            <a:r>
              <a:rPr lang="en-US" dirty="0"/>
              <a:t> (2000)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Film composed of four overlapping narratives</a:t>
            </a:r>
          </a:p>
          <a:p>
            <a:pPr lvl="1"/>
            <a:r>
              <a:rPr lang="en-US" dirty="0"/>
              <a:t>Filmed simultaneously as four continuous 90-minute takes</a:t>
            </a:r>
          </a:p>
          <a:p>
            <a:pPr lvl="1"/>
            <a:r>
              <a:rPr lang="en-US" dirty="0"/>
              <a:t>Screen divided into quarters, all four films projected at same time</a:t>
            </a:r>
          </a:p>
          <a:p>
            <a:pPr lvl="1"/>
            <a:r>
              <a:rPr lang="en-US" dirty="0"/>
              <a:t>Audience ‘choose’ which sub-film to watch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1773236"/>
            <a:ext cx="5400675" cy="421252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Timecode (2000) Directed by Figgis, M. [Film]. Culver City, CA: Screen Gems.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F14D-CA3F-8444-BC87-D8DA3EB5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Puss in Book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07A9-2841-5141-A47C-8185382D4C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Interactive children’s film from the Shrek franchise</a:t>
            </a:r>
          </a:p>
          <a:p>
            <a:pPr lvl="1"/>
            <a:r>
              <a:rPr lang="en-GB" dirty="0"/>
              <a:t>Film broken up into a series of episodes</a:t>
            </a:r>
          </a:p>
          <a:p>
            <a:pPr lvl="1"/>
            <a:r>
              <a:rPr lang="en-GB" dirty="0"/>
              <a:t>Binary choice presented at the end of each episode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95763-8F83-BC49-A634-A55EF74D45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5026" r="4674"/>
          <a:stretch/>
        </p:blipFill>
        <p:spPr>
          <a:xfrm>
            <a:off x="6154651" y="1773238"/>
            <a:ext cx="5413462" cy="33623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B85E6-6E56-E242-A390-3C6618A3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Puss in Book: Trapped in an Epic Tale (2017) Directed by Burdine, R. and </a:t>
            </a:r>
            <a:r>
              <a:rPr lang="en-GB" dirty="0" err="1"/>
              <a:t>Castuciano</a:t>
            </a:r>
            <a:r>
              <a:rPr lang="en-GB" dirty="0"/>
              <a:t>, J.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90694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3527410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9FC2-0EFD-6E43-93C2-6D5B1EB3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Mirror: Bandersnatch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13E2C-2994-6142-820C-BF3A7EF7D8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Interactive film written by Charlie Brooker</a:t>
            </a:r>
          </a:p>
          <a:p>
            <a:pPr lvl="1"/>
            <a:r>
              <a:rPr lang="en-US" dirty="0"/>
              <a:t>Repeated binary choices throughout film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20272B-0B26-A84F-B628-C0E248F2A7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673122"/>
            <a:ext cx="5400675" cy="26642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E5358-778D-274D-BA8B-53B393D33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Black Mirror: Bandersnatch (2018) Directed by Slade, D.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236777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5392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Non-linearity is the essence of hypertext</a:t>
            </a:r>
          </a:p>
          <a:p>
            <a:pPr lvl="1"/>
            <a:r>
              <a:rPr lang="en-US" dirty="0"/>
              <a:t>Hypertext fiction may be non-linear in story, narrative or text</a:t>
            </a:r>
          </a:p>
          <a:p>
            <a:pPr lvl="1"/>
            <a:r>
              <a:rPr lang="en-US" dirty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/>
              <a:t>Hypertext is also </a:t>
            </a:r>
            <a:r>
              <a:rPr lang="en-US" dirty="0" err="1"/>
              <a:t>ergodic</a:t>
            </a:r>
            <a:endParaRPr lang="en-US" dirty="0"/>
          </a:p>
          <a:p>
            <a:pPr lvl="1"/>
            <a:r>
              <a:rPr lang="en-US" dirty="0"/>
              <a:t>Non-trivial effort typically manifests itself as choice</a:t>
            </a:r>
          </a:p>
          <a:p>
            <a:pPr lvl="1"/>
            <a:r>
              <a:rPr lang="en-US" dirty="0"/>
              <a:t>May also involve ludic elements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F8A5E-90C3-A440-8478-870AB333B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505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</a:t>
            </a:r>
            <a:r>
              <a:rPr lang="en-GB"/>
              <a:t>Open Access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Narrative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Game + Story … but what’s in a game?</a:t>
            </a:r>
          </a:p>
          <a:p>
            <a:pPr marL="0" indent="0">
              <a:buNone/>
            </a:pPr>
            <a:r>
              <a:rPr lang="en-US" dirty="0"/>
              <a:t>Different forms of play:</a:t>
            </a:r>
          </a:p>
          <a:p>
            <a:pPr lvl="1"/>
            <a:r>
              <a:rPr lang="en-US" dirty="0"/>
              <a:t>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Chance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Simulation (mimicry)</a:t>
            </a:r>
          </a:p>
          <a:p>
            <a:pPr lvl="1"/>
            <a:r>
              <a:rPr lang="en-US" dirty="0"/>
              <a:t>Disorientation (</a:t>
            </a:r>
            <a:r>
              <a:rPr lang="en-US" dirty="0" err="1"/>
              <a:t>ilinx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Different types of play:</a:t>
            </a:r>
          </a:p>
          <a:p>
            <a:pPr lvl="1"/>
            <a:r>
              <a:rPr lang="en-US" dirty="0"/>
              <a:t>Structured, explicit rules (</a:t>
            </a:r>
            <a:r>
              <a:rPr lang="en-US" dirty="0" err="1"/>
              <a:t>ludus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Unstructured, spontaneous (</a:t>
            </a:r>
            <a:r>
              <a:rPr lang="en-US" dirty="0" err="1"/>
              <a:t>paidia</a:t>
            </a:r>
            <a:r>
              <a:rPr lang="en-US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Caillois</a:t>
            </a:r>
            <a:r>
              <a:rPr lang="en-US" dirty="0"/>
              <a:t>, R. (1961) </a:t>
            </a:r>
            <a:r>
              <a:rPr lang="en-US" i="1" dirty="0"/>
              <a:t>Man, Play and Games</a:t>
            </a:r>
            <a:r>
              <a:rPr lang="en-US" dirty="0"/>
              <a:t>. New York: Free Press of Glencoe.</a:t>
            </a:r>
          </a:p>
        </p:txBody>
      </p:sp>
    </p:spTree>
    <p:extLst>
      <p:ext uri="{BB962C8B-B14F-4D97-AF65-F5344CB8AC3E}">
        <p14:creationId xmlns:p14="http://schemas.microsoft.com/office/powerpoint/2010/main" val="226429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Fantasy (1982-)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Combines CYOA-style second person narrative with Dungeons &amp; Dragons-style rules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Numbered paragraphs</a:t>
            </a:r>
            <a:br>
              <a:rPr lang="en-US" dirty="0"/>
            </a:br>
            <a:r>
              <a:rPr lang="en-US" dirty="0"/>
              <a:t>(more finely-grained narrative)</a:t>
            </a:r>
          </a:p>
          <a:p>
            <a:pPr lvl="1"/>
            <a:r>
              <a:rPr lang="en-US" dirty="0"/>
              <a:t>Mixture of explicit and random </a:t>
            </a:r>
            <a:br>
              <a:rPr lang="en-US" dirty="0"/>
            </a:br>
            <a:r>
              <a:rPr lang="en-US" dirty="0"/>
              <a:t>choices (aleatory reading)</a:t>
            </a:r>
          </a:p>
          <a:p>
            <a:pPr lvl="1"/>
            <a:r>
              <a:rPr lang="en-US" dirty="0"/>
              <a:t>External state</a:t>
            </a:r>
            <a:br>
              <a:rPr lang="en-US" dirty="0"/>
            </a:br>
            <a:r>
              <a:rPr lang="en-US" dirty="0"/>
              <a:t>(hit points, inventory,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48" r="2926" b="31043"/>
          <a:stretch/>
        </p:blipFill>
        <p:spPr>
          <a:xfrm>
            <a:off x="6330547" y="1773238"/>
            <a:ext cx="4721766" cy="396081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Jackson, S. &amp; Livingstone, I. (1982) </a:t>
            </a:r>
            <a:r>
              <a:rPr lang="en-US" i="1" dirty="0"/>
              <a:t>The Warlock of </a:t>
            </a:r>
            <a:r>
              <a:rPr lang="en-US" i="1" dirty="0" err="1"/>
              <a:t>Firetop</a:t>
            </a:r>
            <a:r>
              <a:rPr lang="en-US" i="1" dirty="0"/>
              <a:t> Mountain</a:t>
            </a:r>
            <a:r>
              <a:rPr lang="en-US" dirty="0"/>
              <a:t>. </a:t>
            </a:r>
            <a:r>
              <a:rPr lang="en-US" dirty="0" err="1"/>
              <a:t>Harmondsworth</a:t>
            </a:r>
            <a:r>
              <a:rPr lang="en-US" dirty="0"/>
              <a:t>: Puffin.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5123872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75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 Master (1986-7)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Two-player </a:t>
            </a:r>
            <a:r>
              <a:rPr lang="en-US" dirty="0" err="1"/>
              <a:t>gamebook</a:t>
            </a:r>
            <a:r>
              <a:rPr lang="en-US" dirty="0"/>
              <a:t>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Split across two paired books </a:t>
            </a:r>
            <a:br>
              <a:rPr lang="en-US" dirty="0"/>
            </a:br>
            <a:r>
              <a:rPr lang="en-US" dirty="0"/>
              <a:t>(even/odd numbered </a:t>
            </a:r>
            <a:r>
              <a:rPr lang="en-US" dirty="0" err="1"/>
              <a:t>lexia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Shared state and synchronization</a:t>
            </a:r>
            <a:br>
              <a:rPr lang="en-US" dirty="0"/>
            </a:br>
            <a:r>
              <a:rPr lang="en-US" dirty="0"/>
              <a:t>(keywords, WAIT)</a:t>
            </a:r>
          </a:p>
          <a:p>
            <a:pPr lvl="1"/>
            <a:r>
              <a:rPr lang="en-US" dirty="0"/>
              <a:t>Mixture of explicit and random choices</a:t>
            </a:r>
            <a:br>
              <a:rPr lang="en-US" dirty="0"/>
            </a:br>
            <a:r>
              <a:rPr lang="en-US" dirty="0"/>
              <a:t>(aleatory reading)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787205"/>
            <a:ext cx="5400675" cy="443611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Smith, M. &amp; Thomson, J. (1987) </a:t>
            </a:r>
            <a:r>
              <a:rPr lang="en-US" i="1" dirty="0"/>
              <a:t>Arena of Death</a:t>
            </a:r>
            <a:r>
              <a:rPr lang="en-US" dirty="0"/>
              <a:t>. London: Armada Books. </a:t>
            </a:r>
          </a:p>
        </p:txBody>
      </p:sp>
    </p:spTree>
    <p:extLst>
      <p:ext uri="{BB962C8B-B14F-4D97-AF65-F5344CB8AC3E}">
        <p14:creationId xmlns:p14="http://schemas.microsoft.com/office/powerpoint/2010/main" val="47890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Elizabeth </a:t>
            </a:r>
            <a:r>
              <a:rPr lang="en-US" dirty="0" err="1"/>
              <a:t>Bennet</a:t>
            </a:r>
            <a:r>
              <a:rPr lang="en-US" dirty="0"/>
              <a:t> (2007)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Simple rules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aleatory</a:t>
            </a:r>
            <a:r>
              <a:rPr lang="en-US" dirty="0"/>
              <a:t> aspects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Mimicry aimed at a different demographic to that of other </a:t>
            </a:r>
            <a:r>
              <a:rPr lang="en-US" dirty="0" err="1"/>
              <a:t>gamebooks</a:t>
            </a:r>
            <a:r>
              <a:rPr lang="en-US" dirty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35">
            <a:off x="7409933" y="1589457"/>
            <a:ext cx="311888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Campbell Webster, E. (2007) Being Elizabeth Bennet. London: Atlantic.</a:t>
            </a:r>
          </a:p>
        </p:txBody>
      </p:sp>
    </p:spTree>
    <p:extLst>
      <p:ext uri="{BB962C8B-B14F-4D97-AF65-F5344CB8AC3E}">
        <p14:creationId xmlns:p14="http://schemas.microsoft.com/office/powerpoint/2010/main" val="139341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Cults (1983)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Storytelling card game</a:t>
            </a:r>
          </a:p>
          <a:p>
            <a:pPr lvl="1"/>
            <a:r>
              <a:rPr lang="en-US" dirty="0"/>
              <a:t>Story assembled from random selection of text fragments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Aim is to improvise a narrative around the story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Rules ensure well-formed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Integral 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assigned to different card types for each player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Rahman, K. (1983) </a:t>
            </a:r>
            <a:r>
              <a:rPr lang="en-US" i="1" dirty="0"/>
              <a:t>Dark Cults</a:t>
            </a:r>
            <a:r>
              <a:rPr lang="en-US" dirty="0"/>
              <a:t>. </a:t>
            </a:r>
            <a:r>
              <a:rPr lang="en-US" dirty="0" err="1"/>
              <a:t>Theilman</a:t>
            </a:r>
            <a:r>
              <a:rPr lang="en-US" dirty="0"/>
              <a:t>, MN: Dark House Publishing.</a:t>
            </a:r>
          </a:p>
        </p:txBody>
      </p:sp>
    </p:spTree>
    <p:extLst>
      <p:ext uri="{BB962C8B-B14F-4D97-AF65-F5344CB8AC3E}">
        <p14:creationId xmlns:p14="http://schemas.microsoft.com/office/powerpoint/2010/main" val="111105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4" t="13246" b="11749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91EB-F64D-F24D-885B-B46DB69D1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Rahman, K. (1983) </a:t>
            </a:r>
            <a:r>
              <a:rPr lang="en-US" i="1" dirty="0">
                <a:solidFill>
                  <a:schemeClr val="bg1"/>
                </a:solidFill>
              </a:rPr>
              <a:t>Dark Cults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Theilman</a:t>
            </a:r>
            <a:r>
              <a:rPr lang="en-US" dirty="0">
                <a:solidFill>
                  <a:schemeClr val="bg1"/>
                </a:solidFill>
              </a:rPr>
              <a:t>, MN: Dark House Publishing.</a:t>
            </a: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694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58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422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286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295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303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1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3758A7A8-BA00-0D4F-988D-EC9048E76EFF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C9A40350-56DC-FD47-BDA6-697689205680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992348FB-CEE1-E543-81CA-6EA124CC785B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CC89F128-DEF5-BC44-A084-1A7A02A6B9A1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F119D102-77FA-4743-9F76-736B677C8E70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4F64D961-E98D-0247-A43A-217E66C21619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654E4E54-DC9B-5A42-A0FA-9B8B07EE8280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94CE8006-DEBA-7844-9799-121A64C795E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6</TotalTime>
  <Words>2002</Words>
  <Application>Microsoft Macintosh PowerPoint</Application>
  <PresentationFormat>Widescreen</PresentationFormat>
  <Paragraphs>253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Lucida Sans</vt:lpstr>
      <vt:lpstr>Arial</vt:lpstr>
      <vt:lpstr>Calibri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 Part 2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Card Shark</vt:lpstr>
      <vt:lpstr>80 Days</vt:lpstr>
      <vt:lpstr>Hypertext Comics</vt:lpstr>
      <vt:lpstr>Hypercomics (1986-)</vt:lpstr>
      <vt:lpstr>Carl (2001)</vt:lpstr>
      <vt:lpstr>Jimmy Corrigan (2001)</vt:lpstr>
      <vt:lpstr>Meanwhile (2010)</vt:lpstr>
      <vt:lpstr>Hypertext Poetry</vt:lpstr>
      <vt:lpstr>Cent Mille Milliards  De Poèmes (1961)</vt:lpstr>
      <vt:lpstr>Hypertext Poetry</vt:lpstr>
      <vt:lpstr>Hypertext Drama</vt:lpstr>
      <vt:lpstr>Drama vs. Hyperdrama</vt:lpstr>
      <vt:lpstr>Rosencrantz and Guildenstern are Dead (1966)</vt:lpstr>
      <vt:lpstr>Night of January 16th (1935)</vt:lpstr>
      <vt:lpstr>Kinoautomat (1967)</vt:lpstr>
      <vt:lpstr>Tamara (1981)</vt:lpstr>
      <vt:lpstr>Intimate Exchanges (1982)</vt:lpstr>
      <vt:lpstr>Mr A’s Amazing Maze Plays (1988)</vt:lpstr>
      <vt:lpstr>Timecode (2000)</vt:lpstr>
      <vt:lpstr>Puss in Book (2017)</vt:lpstr>
      <vt:lpstr>Black Mirror: Bandersnatch (2018)</vt:lpstr>
      <vt:lpstr>Summary</vt:lpstr>
      <vt:lpstr>Summary</vt:lpstr>
      <vt:lpstr>Next Lecture: Open Access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Gibbins</dc:creator>
  <cp:lastModifiedBy>Nicholas Gibbins</cp:lastModifiedBy>
  <cp:revision>2</cp:revision>
  <dcterms:created xsi:type="dcterms:W3CDTF">2023-11-30T15:23:28Z</dcterms:created>
  <dcterms:modified xsi:type="dcterms:W3CDTF">2024-11-18T16:05:06Z</dcterms:modified>
</cp:coreProperties>
</file>