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60" r:id="rId9"/>
    <p:sldId id="257" r:id="rId10"/>
    <p:sldId id="311" r:id="rId11"/>
    <p:sldId id="312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321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320" r:id="rId35"/>
    <p:sldId id="282" r:id="rId36"/>
    <p:sldId id="317" r:id="rId37"/>
    <p:sldId id="283" r:id="rId38"/>
    <p:sldId id="284" r:id="rId39"/>
    <p:sldId id="285" r:id="rId40"/>
    <p:sldId id="310" r:id="rId41"/>
  </p:sldIdLst>
  <p:sldSz cx="12192000" cy="6858000"/>
  <p:notesSz cx="6858000" cy="9144000"/>
  <p:embeddedFontLst>
    <p:embeddedFont>
      <p:font typeface="ＭＳ Ｐゴシック" panose="020B0600070205080204" pitchFamily="34" charset="-128"/>
      <p:regular r:id="rId43"/>
    </p:embeddedFont>
    <p:embeddedFont>
      <p:font typeface="Georgia" panose="02040502050405020303" pitchFamily="18" charset="0"/>
      <p:regular r:id="rId44"/>
      <p:bold r:id="rId45"/>
      <p:italic r:id="rId46"/>
      <p:boldItalic r:id="rId47"/>
    </p:embeddedFont>
    <p:embeddedFont>
      <p:font typeface="Lucida Sans" panose="020B0602030504020204" pitchFamily="34" charset="77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36" autoAdjust="0"/>
    <p:restoredTop sz="96327"/>
  </p:normalViewPr>
  <p:slideViewPr>
    <p:cSldViewPr snapToGrid="0" snapToObjects="1" showGuides="1">
      <p:cViewPr varScale="1">
        <p:scale>
          <a:sx n="117" d="100"/>
          <a:sy n="117" d="100"/>
        </p:scale>
        <p:origin x="184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0083BD84-6A00-4A40-AFA9-56103FDD4B22}"/>
    <pc:docChg chg="modSld">
      <pc:chgData name="Nicholas Gibbins" userId="6a0e944c-4d97-467d-bb7a-7c3315791fe4" providerId="ADAL" clId="{0083BD84-6A00-4A40-AFA9-56103FDD4B22}" dt="2024-11-18T16:02:48.280" v="20" actId="20577"/>
      <pc:docMkLst>
        <pc:docMk/>
      </pc:docMkLst>
      <pc:sldChg chg="modSp mod">
        <pc:chgData name="Nicholas Gibbins" userId="6a0e944c-4d97-467d-bb7a-7c3315791fe4" providerId="ADAL" clId="{0083BD84-6A00-4A40-AFA9-56103FDD4B22}" dt="2024-11-18T16:02:48.280" v="20" actId="20577"/>
        <pc:sldMkLst>
          <pc:docMk/>
          <pc:sldMk cId="3456657232" sldId="310"/>
        </pc:sldMkLst>
        <pc:spChg chg="mod">
          <ac:chgData name="Nicholas Gibbins" userId="6a0e944c-4d97-467d-bb7a-7c3315791fe4" providerId="ADAL" clId="{0083BD84-6A00-4A40-AFA9-56103FDD4B22}" dt="2024-11-18T16:02:48.280" v="20" actId="20577"/>
          <ac:spMkLst>
            <pc:docMk/>
            <pc:sldMk cId="3456657232" sldId="310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Written by at crossword setter at The Observer (Torquemada)</a:t>
            </a:r>
          </a:p>
          <a:p>
            <a:endParaRPr lang="en-US" dirty="0"/>
          </a:p>
          <a:p>
            <a:r>
              <a:rPr lang="en-US" dirty="0"/>
              <a:t>Republished in 2019 by Unbound.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Tiktok</a:t>
            </a:r>
            <a:r>
              <a:rPr lang="en-US" dirty="0"/>
              <a:t> sensation earlier this year!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199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4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</a:t>
            </a:r>
            <a:r>
              <a:rPr lang="en-US" baseline="0" dirty="0"/>
              <a:t> = </a:t>
            </a:r>
            <a:r>
              <a:rPr lang="en-US" baseline="0" dirty="0" err="1"/>
              <a:t>Fabula</a:t>
            </a:r>
            <a:endParaRPr lang="en-US" baseline="0" dirty="0"/>
          </a:p>
          <a:p>
            <a:r>
              <a:rPr lang="en-US" baseline="0" dirty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08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2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baseline="0" dirty="0"/>
              <a:t>notable examples of non-linearity in film:</a:t>
            </a:r>
          </a:p>
          <a:p>
            <a:endParaRPr lang="en-US" baseline="0" dirty="0"/>
          </a:p>
          <a:p>
            <a:r>
              <a:rPr lang="en-US" baseline="0" dirty="0"/>
              <a:t>Citizen Kane (Orson Welles) – told as flashback/recounting</a:t>
            </a:r>
          </a:p>
          <a:p>
            <a:r>
              <a:rPr lang="en-US" baseline="0" dirty="0"/>
              <a:t>Short Cuts (Robert Altman) – multi-threaded narrative</a:t>
            </a:r>
          </a:p>
          <a:p>
            <a:r>
              <a:rPr lang="en-US" baseline="0" dirty="0"/>
              <a:t>Pulp Fiction (Quentin Tarantino) – multi-threaded and flashbacks</a:t>
            </a:r>
          </a:p>
          <a:p>
            <a:r>
              <a:rPr lang="en-US" baseline="0" dirty="0" err="1"/>
              <a:t>Timecode</a:t>
            </a:r>
            <a:r>
              <a:rPr lang="en-US" baseline="0" dirty="0"/>
              <a:t> (Mike </a:t>
            </a:r>
            <a:r>
              <a:rPr lang="en-US" baseline="0" dirty="0" err="1"/>
              <a:t>Figgis</a:t>
            </a:r>
            <a:r>
              <a:rPr lang="en-US" baseline="0" dirty="0"/>
              <a:t>) – multiple simultaneous viewpoints</a:t>
            </a:r>
          </a:p>
          <a:p>
            <a:endParaRPr lang="en-US" baseline="0" dirty="0"/>
          </a:p>
          <a:p>
            <a:r>
              <a:rPr lang="en-US" baseline="0" dirty="0"/>
              <a:t>Film does not generally expect the audience to choose – non-</a:t>
            </a:r>
            <a:r>
              <a:rPr lang="en-US" baseline="0" dirty="0" err="1"/>
              <a:t>ergodic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0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05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7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8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Follows the story of Peter, who begins</a:t>
            </a:r>
            <a:r>
              <a:rPr lang="en-US" baseline="0" dirty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4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60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467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B.F. Skinner – </a:t>
            </a:r>
            <a:r>
              <a:rPr lang="en-US"/>
              <a:t>programmed instruction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9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Guerrier produced other related books, including a solo </a:t>
            </a:r>
            <a:r>
              <a:rPr lang="en-US" dirty="0" err="1"/>
              <a:t>noughts</a:t>
            </a:r>
            <a:r>
              <a:rPr lang="en-US" dirty="0"/>
              <a:t> and crosses gamebook.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3273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6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Aleatory</a:t>
            </a:r>
            <a:r>
              <a:rPr lang="en-US" dirty="0"/>
              <a:t>: dependent on the throw of a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6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1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Extranoematic</a:t>
            </a:r>
            <a:r>
              <a:rPr lang="en-US" dirty="0"/>
              <a:t>: A process that occurs outside of the confines of human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13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76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/>
              <a:t>Horacio</a:t>
            </a:r>
            <a:r>
              <a:rPr lang="en-US" dirty="0"/>
              <a:t> Oliveira and La </a:t>
            </a:r>
            <a:r>
              <a:rPr lang="en-US" dirty="0" err="1"/>
              <a:t>Maga</a:t>
            </a:r>
            <a:r>
              <a:rPr lang="en-US" dirty="0"/>
              <a:t> in Paris</a:t>
            </a:r>
          </a:p>
          <a:p>
            <a:pPr marL="228600" indent="-228600">
              <a:buAutoNum type="arabicPeriod"/>
            </a:pPr>
            <a:r>
              <a:rPr lang="en-US" dirty="0"/>
              <a:t>Traveler</a:t>
            </a:r>
            <a:r>
              <a:rPr lang="en-US" baseline="0" dirty="0"/>
              <a:t> and </a:t>
            </a:r>
            <a:r>
              <a:rPr lang="en-US" baseline="0" dirty="0" err="1"/>
              <a:t>Horacio</a:t>
            </a:r>
            <a:r>
              <a:rPr lang="en-US" baseline="0" dirty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Fourth key character, Morelli, an experimental novelist admired by Horacio and his friends who is involved in an accident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p.556 (§154)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dirty="0"/>
              <a:t>“But</a:t>
            </a:r>
            <a:r>
              <a:rPr lang="en-US" baseline="0" dirty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“Who cares,” Morelli said, “You can read my book any way you want to. Liber </a:t>
            </a:r>
            <a:r>
              <a:rPr lang="en-US" baseline="0" dirty="0" err="1"/>
              <a:t>Fulguralis</a:t>
            </a:r>
            <a:r>
              <a:rPr lang="en-US" baseline="0" dirty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03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“A story your way” published in English as “Yours for the Telling”</a:t>
            </a:r>
          </a:p>
          <a:p>
            <a:endParaRPr lang="en-US" dirty="0"/>
          </a:p>
          <a:p>
            <a:r>
              <a:rPr lang="en-US" dirty="0"/>
              <a:t>Do you wish to hear the story of the three alert peas?</a:t>
            </a:r>
          </a:p>
          <a:p>
            <a:endParaRPr lang="en-US" dirty="0"/>
          </a:p>
          <a:p>
            <a:r>
              <a:rPr lang="en-US" dirty="0"/>
              <a:t>11. They dreamed they would get their soup at the soup kitchen, and on opening their bowl they discovered that it was </a:t>
            </a:r>
            <a:r>
              <a:rPr lang="en-US" dirty="0" err="1"/>
              <a:t>ers</a:t>
            </a:r>
            <a:r>
              <a:rPr lang="en-US" dirty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want to know why they woke up in horror, look up the word “bean”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feel that</a:t>
            </a:r>
            <a:r>
              <a:rPr lang="en-US" baseline="0" dirty="0"/>
              <a:t> it is </a:t>
            </a:r>
            <a:r>
              <a:rPr lang="en-US" dirty="0"/>
              <a:t>useless to pursue the issue, go to 12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A work by one of the </a:t>
            </a:r>
            <a:r>
              <a:rPr lang="en-US" dirty="0" err="1"/>
              <a:t>oulipo</a:t>
            </a:r>
            <a:r>
              <a:rPr lang="en-US" dirty="0"/>
              <a:t> (</a:t>
            </a:r>
            <a:r>
              <a:rPr lang="fr-FR" b="1" i="1" dirty="0"/>
              <a:t>Ou</a:t>
            </a:r>
            <a:r>
              <a:rPr lang="fr-FR" i="1" dirty="0"/>
              <a:t>vroir de </a:t>
            </a:r>
            <a:r>
              <a:rPr lang="fr-FR" b="1" i="1" dirty="0"/>
              <a:t>li</a:t>
            </a:r>
            <a:r>
              <a:rPr lang="fr-FR" i="1" dirty="0"/>
              <a:t>ttérature </a:t>
            </a:r>
            <a:r>
              <a:rPr lang="fr-FR" b="1" i="1" dirty="0"/>
              <a:t>po</a:t>
            </a:r>
            <a:r>
              <a:rPr lang="fr-FR" i="1" dirty="0"/>
              <a:t>tentielle – workshop of </a:t>
            </a:r>
            <a:r>
              <a:rPr lang="fr-FR" i="1" dirty="0" err="1"/>
              <a:t>potential</a:t>
            </a:r>
            <a:r>
              <a:rPr lang="fr-FR" i="1" dirty="0"/>
              <a:t> </a:t>
            </a:r>
            <a:r>
              <a:rPr lang="fr-FR" i="1" dirty="0" err="1"/>
              <a:t>literature</a:t>
            </a:r>
            <a:r>
              <a:rPr lang="fr-FR" i="1" dirty="0"/>
              <a:t>) </a:t>
            </a:r>
            <a:r>
              <a:rPr lang="fr-FR" i="0" dirty="0"/>
              <a:t>group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3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Semi-autobiographical work</a:t>
            </a:r>
          </a:p>
          <a:p>
            <a:endParaRPr lang="en-US" dirty="0"/>
          </a:p>
          <a:p>
            <a:r>
              <a:rPr lang="en-US" dirty="0"/>
              <a:t>Narrator</a:t>
            </a:r>
            <a:r>
              <a:rPr lang="en-US" baseline="0" dirty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8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7272338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19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40688" y="1773238"/>
            <a:ext cx="3527426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7272337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548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A20E3818-F38E-1A48-8FD8-FF443B6686A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73238"/>
            <a:ext cx="3527424" cy="4464049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49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52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ference Placeholder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ference Placeholder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ference Placeholder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542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1040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52376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797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ference Placeholder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18/11/2024</a:t>
            </a:fld>
            <a:endParaRPr lang="en-GB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4" r:id="rId11"/>
    <p:sldLayoutId id="2147483725" r:id="rId12"/>
    <p:sldLayoutId id="2147483723" r:id="rId13"/>
    <p:sldLayoutId id="2147483685" r:id="rId14"/>
    <p:sldLayoutId id="2147483687" r:id="rId15"/>
    <p:sldLayoutId id="2147483686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726" r:id="rId23"/>
    <p:sldLayoutId id="2147483727" r:id="rId24"/>
    <p:sldLayoutId id="2147483728" r:id="rId25"/>
    <p:sldLayoutId id="214748372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9" Type="http://schemas.openxmlformats.org/officeDocument/2006/relationships/image" Target="../media/image49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42" Type="http://schemas.openxmlformats.org/officeDocument/2006/relationships/image" Target="../media/image5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41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9" Type="http://schemas.openxmlformats.org/officeDocument/2006/relationships/image" Target="../media/image49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42" Type="http://schemas.openxmlformats.org/officeDocument/2006/relationships/image" Target="../media/image5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41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image" Target="../media/image40.png"/><Relationship Id="rId26" Type="http://schemas.openxmlformats.org/officeDocument/2006/relationships/image" Target="../media/image47.png"/><Relationship Id="rId39" Type="http://schemas.openxmlformats.org/officeDocument/2006/relationships/image" Target="../media/image26.png"/><Relationship Id="rId21" Type="http://schemas.openxmlformats.org/officeDocument/2006/relationships/image" Target="../media/image43.png"/><Relationship Id="rId34" Type="http://schemas.openxmlformats.org/officeDocument/2006/relationships/image" Target="../media/image21.png"/><Relationship Id="rId42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7.png"/><Relationship Id="rId20" Type="http://schemas.openxmlformats.org/officeDocument/2006/relationships/image" Target="../media/image42.png"/><Relationship Id="rId29" Type="http://schemas.openxmlformats.org/officeDocument/2006/relationships/image" Target="../media/image33.png"/><Relationship Id="rId41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34.png"/><Relationship Id="rId24" Type="http://schemas.openxmlformats.org/officeDocument/2006/relationships/image" Target="../media/image46.png"/><Relationship Id="rId32" Type="http://schemas.openxmlformats.org/officeDocument/2006/relationships/image" Target="../media/image51.png"/><Relationship Id="rId37" Type="http://schemas.openxmlformats.org/officeDocument/2006/relationships/image" Target="../media/image24.png"/><Relationship Id="rId40" Type="http://schemas.openxmlformats.org/officeDocument/2006/relationships/image" Target="../media/image27.png"/><Relationship Id="rId5" Type="http://schemas.openxmlformats.org/officeDocument/2006/relationships/image" Target="../media/image15.png"/><Relationship Id="rId15" Type="http://schemas.openxmlformats.org/officeDocument/2006/relationships/image" Target="../media/image36.png"/><Relationship Id="rId23" Type="http://schemas.openxmlformats.org/officeDocument/2006/relationships/image" Target="../media/image45.png"/><Relationship Id="rId28" Type="http://schemas.openxmlformats.org/officeDocument/2006/relationships/image" Target="../media/image20.png"/><Relationship Id="rId36" Type="http://schemas.openxmlformats.org/officeDocument/2006/relationships/image" Target="../media/image23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0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../media/image18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48.png"/><Relationship Id="rId35" Type="http://schemas.openxmlformats.org/officeDocument/2006/relationships/image" Target="../media/image22.png"/><Relationship Id="rId8" Type="http://schemas.openxmlformats.org/officeDocument/2006/relationships/image" Target="../media/image31.png"/><Relationship Id="rId3" Type="http://schemas.openxmlformats.org/officeDocument/2006/relationships/image" Target="../media/image13.png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5" Type="http://schemas.openxmlformats.org/officeDocument/2006/relationships/image" Target="../media/image19.png"/><Relationship Id="rId33" Type="http://schemas.openxmlformats.org/officeDocument/2006/relationships/image" Target="../media/image52.png"/><Relationship Id="rId38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image" Target="../media/image40.png"/><Relationship Id="rId26" Type="http://schemas.openxmlformats.org/officeDocument/2006/relationships/image" Target="../media/image47.png"/><Relationship Id="rId39" Type="http://schemas.openxmlformats.org/officeDocument/2006/relationships/image" Target="../media/image26.png"/><Relationship Id="rId21" Type="http://schemas.openxmlformats.org/officeDocument/2006/relationships/image" Target="../media/image43.png"/><Relationship Id="rId34" Type="http://schemas.openxmlformats.org/officeDocument/2006/relationships/image" Target="../media/image21.png"/><Relationship Id="rId42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7.png"/><Relationship Id="rId20" Type="http://schemas.openxmlformats.org/officeDocument/2006/relationships/image" Target="../media/image42.png"/><Relationship Id="rId29" Type="http://schemas.openxmlformats.org/officeDocument/2006/relationships/image" Target="../media/image33.png"/><Relationship Id="rId41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34.png"/><Relationship Id="rId24" Type="http://schemas.openxmlformats.org/officeDocument/2006/relationships/image" Target="../media/image46.png"/><Relationship Id="rId32" Type="http://schemas.openxmlformats.org/officeDocument/2006/relationships/image" Target="../media/image51.png"/><Relationship Id="rId37" Type="http://schemas.openxmlformats.org/officeDocument/2006/relationships/image" Target="../media/image24.png"/><Relationship Id="rId40" Type="http://schemas.openxmlformats.org/officeDocument/2006/relationships/image" Target="../media/image27.png"/><Relationship Id="rId5" Type="http://schemas.openxmlformats.org/officeDocument/2006/relationships/image" Target="../media/image15.png"/><Relationship Id="rId15" Type="http://schemas.openxmlformats.org/officeDocument/2006/relationships/image" Target="../media/image36.png"/><Relationship Id="rId23" Type="http://schemas.openxmlformats.org/officeDocument/2006/relationships/image" Target="../media/image45.png"/><Relationship Id="rId28" Type="http://schemas.openxmlformats.org/officeDocument/2006/relationships/image" Target="../media/image20.png"/><Relationship Id="rId36" Type="http://schemas.openxmlformats.org/officeDocument/2006/relationships/image" Target="../media/image23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0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../media/image18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48.png"/><Relationship Id="rId35" Type="http://schemas.openxmlformats.org/officeDocument/2006/relationships/image" Target="../media/image22.png"/><Relationship Id="rId8" Type="http://schemas.openxmlformats.org/officeDocument/2006/relationships/image" Target="../media/image31.png"/><Relationship Id="rId3" Type="http://schemas.openxmlformats.org/officeDocument/2006/relationships/image" Target="../media/image13.png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5" Type="http://schemas.openxmlformats.org/officeDocument/2006/relationships/image" Target="../media/image19.png"/><Relationship Id="rId33" Type="http://schemas.openxmlformats.org/officeDocument/2006/relationships/image" Target="../media/image52.png"/><Relationship Id="rId38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323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Hopscotch (</a:t>
            </a:r>
            <a:r>
              <a:rPr lang="en-US" dirty="0" err="1"/>
              <a:t>Rayuela</a:t>
            </a:r>
            <a:r>
              <a:rPr lang="en-US" dirty="0"/>
              <a:t>) (1963)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Structured as 155 chapters</a:t>
            </a:r>
          </a:p>
          <a:p>
            <a:pPr lvl="1"/>
            <a:r>
              <a:rPr lang="en-US" dirty="0"/>
              <a:t>Chapters 57-155 designated as ‘expendable’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Two readings of the book:</a:t>
            </a:r>
          </a:p>
          <a:p>
            <a:pPr lvl="1"/>
            <a:r>
              <a:rPr lang="en-US" dirty="0"/>
              <a:t>Chapters 1-56 in order</a:t>
            </a:r>
          </a:p>
          <a:p>
            <a:pPr lvl="1"/>
            <a:r>
              <a:rPr lang="en-US" dirty="0"/>
              <a:t>All chapters, following the reading order given in the instructions: 73-1-2-116-3-…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899069">
            <a:off x="7302261" y="1464879"/>
            <a:ext cx="2915736" cy="443191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Cortázar</a:t>
            </a:r>
            <a:r>
              <a:rPr lang="en-US" dirty="0"/>
              <a:t>, J. (1966) </a:t>
            </a:r>
            <a:r>
              <a:rPr lang="en-US" i="1" dirty="0"/>
              <a:t>Hopscotch</a:t>
            </a:r>
            <a:r>
              <a:rPr lang="en-US" dirty="0"/>
              <a:t>. Translated from Spanish by </a:t>
            </a:r>
            <a:r>
              <a:rPr lang="en-US" dirty="0" err="1"/>
              <a:t>Rabassa</a:t>
            </a:r>
            <a:r>
              <a:rPr lang="en-US" dirty="0"/>
              <a:t>, G. New York: Pantheon Books. </a:t>
            </a:r>
          </a:p>
        </p:txBody>
      </p:sp>
    </p:spTree>
    <p:extLst>
      <p:ext uri="{BB962C8B-B14F-4D97-AF65-F5344CB8AC3E}">
        <p14:creationId xmlns:p14="http://schemas.microsoft.com/office/powerpoint/2010/main" val="2065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Numbered double-page spreads</a:t>
            </a:r>
          </a:p>
          <a:p>
            <a:pPr lvl="1"/>
            <a:r>
              <a:rPr lang="en-US" dirty="0"/>
              <a:t>Story on verso pages</a:t>
            </a:r>
          </a:p>
          <a:p>
            <a:pPr lvl="1"/>
            <a:r>
              <a:rPr lang="en-US" dirty="0"/>
              <a:t>Explicit choices on recto pages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729821" y="1773238"/>
            <a:ext cx="4275909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(1982) </a:t>
            </a:r>
            <a:r>
              <a:rPr lang="en-US" i="1" dirty="0"/>
              <a:t>Un </a:t>
            </a:r>
            <a:r>
              <a:rPr lang="en-US" i="1" dirty="0" err="1"/>
              <a:t>conte</a:t>
            </a:r>
            <a:r>
              <a:rPr lang="en-US" i="1" dirty="0"/>
              <a:t> </a:t>
            </a:r>
            <a:r>
              <a:rPr lang="en-US" i="1" dirty="0" err="1"/>
              <a:t>à</a:t>
            </a:r>
            <a:r>
              <a:rPr lang="en-US" i="1" dirty="0"/>
              <a:t> </a:t>
            </a:r>
            <a:r>
              <a:rPr lang="en-US" i="1" dirty="0" err="1"/>
              <a:t>votre</a:t>
            </a:r>
            <a:r>
              <a:rPr lang="en-US" i="1" dirty="0"/>
              <a:t> </a:t>
            </a:r>
            <a:r>
              <a:rPr lang="en-US" i="1" dirty="0" err="1"/>
              <a:t>façon</a:t>
            </a:r>
            <a:r>
              <a:rPr lang="en-US" dirty="0"/>
              <a:t>, Paris: Kickshaws.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Unfortunates (1969)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27 chapters, bound as pamphlets</a:t>
            </a:r>
          </a:p>
          <a:p>
            <a:pPr lvl="1"/>
            <a:r>
              <a:rPr lang="en-US" dirty="0"/>
              <a:t>Designated first chapter</a:t>
            </a:r>
          </a:p>
          <a:p>
            <a:pPr lvl="1"/>
            <a:r>
              <a:rPr lang="en-US" dirty="0"/>
              <a:t>25 chapters, to be read in any order</a:t>
            </a:r>
          </a:p>
          <a:p>
            <a:pPr lvl="1"/>
            <a:r>
              <a:rPr lang="en-US" dirty="0"/>
              <a:t>Designated last chapter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0869">
            <a:off x="7443080" y="1552583"/>
            <a:ext cx="2849393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Johnson, B.S. (1969) </a:t>
            </a:r>
            <a:r>
              <a:rPr lang="en-US" i="1" dirty="0"/>
              <a:t>The Unfortunates</a:t>
            </a:r>
            <a:r>
              <a:rPr lang="en-US" dirty="0"/>
              <a:t>, London: Secker and Warburg. </a:t>
            </a:r>
          </a:p>
        </p:txBody>
      </p:sp>
    </p:spTree>
    <p:extLst>
      <p:ext uri="{BB962C8B-B14F-4D97-AF65-F5344CB8AC3E}">
        <p14:creationId xmlns:p14="http://schemas.microsoft.com/office/powerpoint/2010/main" val="276358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text, desk&#10;&#10;Description automatically generated">
            <a:extLst>
              <a:ext uri="{FF2B5EF4-FFF2-40B4-BE49-F238E27FC236}">
                <a16:creationId xmlns:a16="http://schemas.microsoft.com/office/drawing/2014/main" id="{34273A46-F4BD-3C4D-B440-8BBB1A0C9F7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892848" y="1242204"/>
            <a:ext cx="7107065" cy="494027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66948B-D59E-B144-91DC-2E3082AA36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Mathers, E.P. (1934) </a:t>
            </a:r>
            <a:r>
              <a:rPr lang="en-US" i="1" dirty="0"/>
              <a:t>Cain's Jawbone</a:t>
            </a:r>
            <a:r>
              <a:rPr lang="en-US" dirty="0"/>
              <a:t>. In </a:t>
            </a:r>
            <a:r>
              <a:rPr lang="en-GB" i="1" dirty="0"/>
              <a:t>The Torquemada Puzzle Book.</a:t>
            </a:r>
            <a:r>
              <a:rPr lang="en-US" dirty="0"/>
              <a:t> London: Victor Gollancz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17872-FFD0-CE4F-A0C7-98FA430827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100 loose leaf pages</a:t>
            </a:r>
          </a:p>
          <a:p>
            <a:pPr lvl="1"/>
            <a:r>
              <a:rPr lang="en-US" dirty="0"/>
              <a:t>Only one correct reading order!</a:t>
            </a:r>
          </a:p>
          <a:p>
            <a:pPr lvl="1"/>
            <a:r>
              <a:rPr lang="en-US" dirty="0"/>
              <a:t>Book is presented as a puzzle: identify the murderer and victims, and determine the correct reading order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38CBAC-E51B-E649-A552-D355ADC73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Cain's Jawbone (1934)</a:t>
            </a:r>
          </a:p>
        </p:txBody>
      </p:sp>
    </p:spTree>
    <p:extLst>
      <p:ext uri="{BB962C8B-B14F-4D97-AF65-F5344CB8AC3E}">
        <p14:creationId xmlns:p14="http://schemas.microsoft.com/office/powerpoint/2010/main" val="413469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19" b="43057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C866C-6EF5-6E42-AF10-5B7F60B70F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73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Narrative theory identifies three levels in fiction:</a:t>
            </a:r>
          </a:p>
          <a:p>
            <a:pPr lvl="1"/>
            <a:r>
              <a:rPr lang="en-US" dirty="0"/>
              <a:t>Story: the content of a tale; the underlying events related in a tale (also referred to as </a:t>
            </a:r>
            <a:r>
              <a:rPr lang="en-US" i="1" dirty="0" err="1"/>
              <a:t>fabula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Narrative: a recounting of a story; the </a:t>
            </a:r>
            <a:r>
              <a:rPr lang="en-US" dirty="0" err="1"/>
              <a:t>reorganisation</a:t>
            </a:r>
            <a:r>
              <a:rPr lang="en-US" dirty="0"/>
              <a:t> of events by time or point-of-view (also referred to as </a:t>
            </a:r>
            <a:r>
              <a:rPr lang="en-US" i="1" dirty="0" err="1"/>
              <a:t>syuzhet</a:t>
            </a:r>
            <a:r>
              <a:rPr lang="en-US" dirty="0"/>
              <a:t> or </a:t>
            </a:r>
            <a:r>
              <a:rPr lang="en-US" i="1" dirty="0"/>
              <a:t>plot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Text: the signs (words, images) that are processed by the reader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Non-linearity may be introduced at any or all of these levels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N.J. (2009) A Cognitive Model, In Reading Hypertext, Bernstein, M. and Greco, D. (</a:t>
            </a:r>
            <a:r>
              <a:rPr lang="en-US" dirty="0" err="1"/>
              <a:t>eds</a:t>
            </a:r>
            <a:r>
              <a:rPr lang="en-US" dirty="0"/>
              <a:t>), Watertown, MA: </a:t>
            </a:r>
            <a:r>
              <a:rPr lang="en-US" dirty="0" err="1"/>
              <a:t>Eastgate</a:t>
            </a:r>
            <a:r>
              <a:rPr lang="en-US" dirty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042356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CD93-8D23-5940-B450-99D9538C1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2030877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C547C-5BD7-B640-B8A4-0665415B8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2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0F44F-3B85-2E4C-AF39-DF0CF9125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3661121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92E12-17B1-8D4B-B1FF-55FBA0F9A0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24" y="1711273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and Hypertext Technologies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Narrative versus Text: Psycho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Psycho (1960)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64A8F4-9EAB-6F43-8C60-06DC6FFEAD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Psycho (1998)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Psycho (1960) Directed by Alfred Hitchcock [Film]. Los Angeles, USA: Paramount Pictures.</a:t>
            </a:r>
          </a:p>
          <a:p>
            <a:r>
              <a:rPr lang="en-US" dirty="0"/>
              <a:t>Psycho (1998) Directed by Gus Van Sant [Film]. Los Angeles, USA: Universal Pictures.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675"/>
          <a:stretch/>
        </p:blipFill>
        <p:spPr>
          <a:xfrm>
            <a:off x="7747143" y="4971208"/>
            <a:ext cx="2243436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70" y="2265773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-1" b="688"/>
          <a:stretch/>
        </p:blipFill>
        <p:spPr>
          <a:xfrm>
            <a:off x="1999456" y="3498550"/>
            <a:ext cx="2647974" cy="1472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7799" b="1505"/>
          <a:stretch/>
        </p:blipFill>
        <p:spPr>
          <a:xfrm>
            <a:off x="7744970" y="3553025"/>
            <a:ext cx="2245609" cy="1418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b="3892"/>
          <a:stretch/>
        </p:blipFill>
        <p:spPr>
          <a:xfrm>
            <a:off x="2001629" y="2276474"/>
            <a:ext cx="2645801" cy="12459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295" y="4961058"/>
            <a:ext cx="2656136" cy="12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6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2785633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selection:</a:t>
            </a:r>
          </a:p>
          <a:p>
            <a:pPr lvl="1"/>
            <a:r>
              <a:rPr lang="en-US" dirty="0"/>
              <a:t>Michael Joyce (1987) - afternoon, a story</a:t>
            </a:r>
          </a:p>
          <a:p>
            <a:pPr lvl="1"/>
            <a:r>
              <a:rPr lang="en-US" dirty="0"/>
              <a:t>Stuart </a:t>
            </a:r>
            <a:r>
              <a:rPr lang="en-US" dirty="0" err="1"/>
              <a:t>Moulthrop</a:t>
            </a:r>
            <a:r>
              <a:rPr lang="en-US" dirty="0"/>
              <a:t> (1992) - Victory Garden</a:t>
            </a:r>
          </a:p>
          <a:p>
            <a:pPr lvl="1"/>
            <a:r>
              <a:rPr lang="en-US" dirty="0"/>
              <a:t>Geoff Ryman (1996) - 253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7A8C81-BCDB-CF43-8640-780F6EA7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084" y="3662458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672" y="4149766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472" y="3468652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13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afternoon, a story (1987)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"I want to say I may have seen my son die this morning.”</a:t>
            </a:r>
          </a:p>
          <a:p>
            <a:pPr marL="0" indent="0">
              <a:buNone/>
            </a:pPr>
            <a:r>
              <a:rPr lang="en-US" dirty="0"/>
              <a:t>Non-linear narrative with default path</a:t>
            </a:r>
          </a:p>
          <a:p>
            <a:pPr lvl="1"/>
            <a:r>
              <a:rPr lang="en-US" dirty="0"/>
              <a:t>Notecard-like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No explicit anchors; all words are anchors</a:t>
            </a:r>
          </a:p>
          <a:p>
            <a:pPr lvl="1"/>
            <a:r>
              <a:rPr lang="en-US" dirty="0"/>
              <a:t>Built as demonstration of the hypertext authoring system </a:t>
            </a:r>
            <a:r>
              <a:rPr lang="en-US" dirty="0" err="1"/>
              <a:t>Storyspace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201542"/>
            <a:ext cx="5400675" cy="360744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Joyce, M. (1990) </a:t>
            </a:r>
            <a:r>
              <a:rPr lang="en-US" i="1" dirty="0"/>
              <a:t>afternoon, a story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3836211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Victory Garden (1992)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Follows a central character (Emily) and the interactions of those connected with her, set during Gulf War I.</a:t>
            </a:r>
          </a:p>
          <a:p>
            <a:pPr lvl="1"/>
            <a:r>
              <a:rPr lang="en-US" dirty="0"/>
              <a:t>Multiple non-linear narratives with default paths</a:t>
            </a:r>
          </a:p>
          <a:p>
            <a:pPr lvl="1"/>
            <a:r>
              <a:rPr lang="en-US" dirty="0"/>
              <a:t>Anchors indicate branches to other narratives (initially hidden, but can be made explicit)</a:t>
            </a:r>
          </a:p>
          <a:p>
            <a:pPr lvl="1"/>
            <a:r>
              <a:rPr lang="en-US" dirty="0"/>
              <a:t>Provides a taxonomic overview map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190974"/>
            <a:ext cx="5400675" cy="3628578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Moulthrop</a:t>
            </a:r>
            <a:r>
              <a:rPr lang="en-US" dirty="0"/>
              <a:t>, S. (1992) </a:t>
            </a:r>
            <a:r>
              <a:rPr lang="en-US" i="1" dirty="0"/>
              <a:t>Victory Garden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2477737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253 (1996)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Descriptions of the 253 occupants (passengers plus driver) of a London Underground train</a:t>
            </a:r>
          </a:p>
          <a:p>
            <a:pPr lvl="1"/>
            <a:r>
              <a:rPr lang="en-US" dirty="0"/>
              <a:t>Extensive cross-referencing and footnotes support a non-linear narrative</a:t>
            </a:r>
          </a:p>
          <a:p>
            <a:pPr lvl="1"/>
            <a:r>
              <a:rPr lang="en-US" dirty="0"/>
              <a:t>Each description is 253 words long</a:t>
            </a:r>
          </a:p>
          <a:p>
            <a:pPr lvl="1"/>
            <a:r>
              <a:rPr lang="en-US" dirty="0"/>
              <a:t>Originally published on the Web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1565">
            <a:off x="7401544" y="1596407"/>
            <a:ext cx="2697456" cy="410612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Ryman, G. (1998) </a:t>
            </a:r>
            <a:r>
              <a:rPr lang="en-US" i="1" dirty="0"/>
              <a:t>253: the print remix</a:t>
            </a:r>
            <a:r>
              <a:rPr lang="en-US" dirty="0"/>
              <a:t>. London: Flamingo.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web.archive.org</a:t>
            </a:r>
            <a:r>
              <a:rPr lang="en-US" dirty="0"/>
              <a:t>/web/20140530180412/http://</a:t>
            </a:r>
            <a:r>
              <a:rPr lang="en-US" dirty="0" err="1"/>
              <a:t>www.ryman-novel.com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09984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Academic study concentrates on literary hypertext (c.f. literary fiction)</a:t>
            </a:r>
          </a:p>
          <a:p>
            <a:pPr lvl="1"/>
            <a:r>
              <a:rPr lang="en-US" dirty="0"/>
              <a:t>Typified by non-linear narratives, rather than non-linear stories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the hypertext equivalent of genre or popular fiction?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479BBF-B521-0C42-8069-17565318A8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8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A62A-99C9-ED4B-B9F6-C4D95BFD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the Consequences (1930)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6A6AB-4C8B-0945-8C1A-A7FFA56B16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Earliest known example of a branching novel!</a:t>
            </a:r>
          </a:p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Relatively fine-grained, non-linear story</a:t>
            </a:r>
          </a:p>
          <a:p>
            <a:pPr lvl="1"/>
            <a:r>
              <a:rPr lang="en-US" dirty="0"/>
              <a:t>Multi-paragraph lexias</a:t>
            </a:r>
          </a:p>
          <a:p>
            <a:pPr lvl="1"/>
            <a:r>
              <a:rPr lang="en-US" dirty="0"/>
              <a:t>Three intertwined stories within the book</a:t>
            </a:r>
            <a:br>
              <a:rPr lang="en-US" dirty="0"/>
            </a:br>
            <a:r>
              <a:rPr lang="en-US" dirty="0"/>
              <a:t>(a woman and her two suitors)</a:t>
            </a:r>
          </a:p>
          <a:p>
            <a:pPr lvl="1"/>
            <a:r>
              <a:rPr lang="en-US" dirty="0"/>
              <a:t>Introductory text suggests that the ”game” may be played by a group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248465-C7EC-4F42-AF8E-95D2CF318A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Webster, D. and Hopkins, M.A. (1930) Consider the Consequences. New York: The Century Company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5922D08-AD0C-5343-BC66-4C6FD25557D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980010"/>
            <a:ext cx="5400675" cy="4050506"/>
          </a:xfrm>
        </p:spPr>
      </p:pic>
    </p:spTree>
    <p:extLst>
      <p:ext uri="{BB962C8B-B14F-4D97-AF65-F5344CB8AC3E}">
        <p14:creationId xmlns:p14="http://schemas.microsoft.com/office/powerpoint/2010/main" val="914514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Les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r>
              <a:rPr lang="en-US" dirty="0"/>
              <a:t>Coarse-grained, non-linear story</a:t>
            </a:r>
          </a:p>
          <a:p>
            <a:pPr lvl="1"/>
            <a:r>
              <a:rPr lang="en-US" dirty="0"/>
              <a:t>Multi-page </a:t>
            </a:r>
            <a:r>
              <a:rPr lang="en-US" dirty="0" err="1"/>
              <a:t>lexias</a:t>
            </a:r>
            <a:r>
              <a:rPr lang="en-US" dirty="0"/>
              <a:t> corresponding to episodes in Les’ life</a:t>
            </a:r>
          </a:p>
          <a:p>
            <a:pPr lvl="1"/>
            <a:r>
              <a:rPr lang="en-US" dirty="0"/>
              <a:t>Each episode concludes with an explicit choice for the reader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252">
            <a:off x="7287010" y="1509170"/>
            <a:ext cx="3188035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Hildick</a:t>
            </a:r>
            <a:r>
              <a:rPr lang="en-US" dirty="0"/>
              <a:t>, E.W. (1967) </a:t>
            </a:r>
            <a:r>
              <a:rPr lang="en-US" i="1" dirty="0"/>
              <a:t>Lucky Les: the adventures of a cat of five tales</a:t>
            </a:r>
            <a:r>
              <a:rPr lang="en-US" dirty="0"/>
              <a:t>, Leicester: </a:t>
            </a:r>
            <a:r>
              <a:rPr lang="en-US" dirty="0" err="1"/>
              <a:t>Brockhampton</a:t>
            </a:r>
            <a:r>
              <a:rPr lang="en-US" dirty="0"/>
              <a:t> Press. </a:t>
            </a:r>
          </a:p>
        </p:txBody>
      </p:sp>
    </p:spTree>
    <p:extLst>
      <p:ext uri="{BB962C8B-B14F-4D97-AF65-F5344CB8AC3E}">
        <p14:creationId xmlns:p14="http://schemas.microsoft.com/office/powerpoint/2010/main" val="1090609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1507-6FCF-B149-9E33-2FD4A3F2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Emergency (1969)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F852C-807F-5548-B47D-F353A68E20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Crossover between hypertext fiction and programmed instruction</a:t>
            </a:r>
          </a:p>
          <a:p>
            <a:pPr lvl="1"/>
            <a:r>
              <a:rPr lang="en-US" dirty="0"/>
              <a:t>Intent of book is to teach the reader about the challenges of running a newly-independent African state</a:t>
            </a:r>
          </a:p>
          <a:p>
            <a:pPr lvl="1"/>
            <a:r>
              <a:rPr lang="en-US" dirty="0"/>
              <a:t>Coarse-grained (multipage) </a:t>
            </a:r>
            <a:r>
              <a:rPr lang="en-US" dirty="0" err="1"/>
              <a:t>lexia</a:t>
            </a:r>
            <a:endParaRPr lang="en-US" dirty="0"/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7" name="Content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52A731B6-C884-984E-9DFB-7F37F56D8B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3119">
            <a:off x="7613964" y="1821135"/>
            <a:ext cx="2864762" cy="41882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5D2E-560D-5D4E-B372-B5CCF0354B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Guerrier, D. and Richards, J. (1969) </a:t>
            </a:r>
            <a:r>
              <a:rPr lang="en-US" i="1" dirty="0"/>
              <a:t>State of Emergency: A Programmed Entertainment</a:t>
            </a:r>
            <a:r>
              <a:rPr lang="en-US" dirty="0"/>
              <a:t>. Harmondsworth: Penguin</a:t>
            </a:r>
          </a:p>
        </p:txBody>
      </p:sp>
    </p:spTree>
    <p:extLst>
      <p:ext uri="{BB962C8B-B14F-4D97-AF65-F5344CB8AC3E}">
        <p14:creationId xmlns:p14="http://schemas.microsoft.com/office/powerpoint/2010/main" val="499215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681A5-AE72-064C-A548-AD604CAF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Working Definition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06EE0C-7BDE-3C41-9065-0FE82811D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4370" b="10004"/>
          <a:stretch/>
        </p:blipFill>
        <p:spPr>
          <a:xfrm>
            <a:off x="0" y="0"/>
            <a:ext cx="6024562" cy="6858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DB145-BBB7-EA46-90BF-5019101570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7438" y="6381750"/>
            <a:ext cx="540067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(1981) </a:t>
            </a:r>
            <a:r>
              <a:rPr lang="en-US" i="1" dirty="0">
                <a:cs typeface="Georgia"/>
              </a:rPr>
              <a:t>Literary Machines</a:t>
            </a:r>
            <a:r>
              <a:rPr lang="en-US" dirty="0">
                <a:cs typeface="Georgia"/>
              </a:rPr>
              <a:t>, Sausalito, CA: Mindful Press.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37C12B7E-0968-0E4D-ABFB-C0A5657120D8}"/>
              </a:ext>
            </a:extLst>
          </p:cNvPr>
          <p:cNvSpPr/>
          <p:nvPr/>
        </p:nvSpPr>
        <p:spPr bwMode="auto">
          <a:xfrm>
            <a:off x="6416820" y="1773238"/>
            <a:ext cx="5400675" cy="2289981"/>
          </a:xfrm>
          <a:prstGeom prst="wedgeRoundRectCallout">
            <a:avLst>
              <a:gd name="adj1" fmla="val -65899"/>
              <a:gd name="adj2" fmla="val 3343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cs typeface="Georgia"/>
              </a:rPr>
              <a:t>By ‘hypertext’, I mean non-sequential writing - text that branches and allows choices to the reader, best read at an interactive screen. As popularly conceived, this is a series of text chunks connected by links which offer the reader different pathways.</a:t>
            </a:r>
            <a:endParaRPr lang="en-US" sz="2000" i="1" dirty="0"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5049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 (1979-)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marL="0" indent="0">
              <a:buNone/>
            </a:pPr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Single page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Numbered pages </a:t>
            </a:r>
            <a:br>
              <a:rPr lang="en-US" dirty="0"/>
            </a:br>
            <a:r>
              <a:rPr lang="en-US" dirty="0"/>
              <a:t>with explicit </a:t>
            </a:r>
            <a:br>
              <a:rPr lang="en-US" dirty="0"/>
            </a:br>
            <a:r>
              <a:rPr lang="en-US" dirty="0"/>
              <a:t>choices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See also interactive fiction </a:t>
            </a:r>
            <a:br>
              <a:rPr lang="en-US" dirty="0"/>
            </a:br>
            <a:r>
              <a:rPr lang="en-US" dirty="0"/>
              <a:t>(Colossal Cave/Advent,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t="3856" b="48808"/>
          <a:stretch/>
        </p:blipFill>
        <p:spPr>
          <a:xfrm>
            <a:off x="6240016" y="1703620"/>
            <a:ext cx="4095750" cy="31631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Montgomery, R.A. (1979) </a:t>
            </a:r>
            <a:r>
              <a:rPr lang="en-US" i="1" dirty="0"/>
              <a:t>Journey Under the Sea</a:t>
            </a:r>
            <a:r>
              <a:rPr lang="en-US" dirty="0"/>
              <a:t>. New York: Bantam Books.</a:t>
            </a: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6240016" y="4797153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4865220" y="3386420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7473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1587500" y="-4763"/>
            <a:ext cx="8675688" cy="6862763"/>
          </a:xfrm>
        </p:spPr>
      </p:pic>
    </p:spTree>
    <p:extLst>
      <p:ext uri="{BB962C8B-B14F-4D97-AF65-F5344CB8AC3E}">
        <p14:creationId xmlns:p14="http://schemas.microsoft.com/office/powerpoint/2010/main" val="17916444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Life’s Lottery (1999)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Increasing sophistication – not a children’s book!</a:t>
            </a:r>
          </a:p>
          <a:p>
            <a:pPr lvl="1"/>
            <a:r>
              <a:rPr lang="en-US" dirty="0" err="1"/>
              <a:t>Lexias</a:t>
            </a:r>
            <a:r>
              <a:rPr lang="en-US" dirty="0"/>
              <a:t> vary in size from a paragraph of a few sentences to several pages</a:t>
            </a:r>
          </a:p>
          <a:p>
            <a:pPr lvl="1"/>
            <a:r>
              <a:rPr lang="en-US" dirty="0"/>
              <a:t>Non-linear story, but with an additional narrative if </a:t>
            </a:r>
            <a:r>
              <a:rPr lang="en-US" dirty="0" err="1"/>
              <a:t>lexias</a:t>
            </a:r>
            <a:r>
              <a:rPr lang="en-US" dirty="0"/>
              <a:t> are read in order, rather than by following the directions in the </a:t>
            </a:r>
            <a:r>
              <a:rPr lang="en-US" dirty="0" err="1"/>
              <a:t>lexias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92">
            <a:off x="7488112" y="1920548"/>
            <a:ext cx="2762970" cy="3897761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Newman, K. (1999) </a:t>
            </a:r>
            <a:r>
              <a:rPr lang="en-US" i="1" dirty="0"/>
              <a:t>Life’s Lottery</a:t>
            </a:r>
            <a:r>
              <a:rPr lang="en-US" dirty="0"/>
              <a:t>, London: Simon and Schuster.</a:t>
            </a:r>
          </a:p>
        </p:txBody>
      </p:sp>
    </p:spTree>
    <p:extLst>
      <p:ext uri="{BB962C8B-B14F-4D97-AF65-F5344CB8AC3E}">
        <p14:creationId xmlns:p14="http://schemas.microsoft.com/office/powerpoint/2010/main" val="4069318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Telling Tales, part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8E370CD-C9ED-854C-B32F-D588C4FFFE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5820" r="14766"/>
          <a:stretch/>
        </p:blipFill>
        <p:spPr>
          <a:xfrm>
            <a:off x="6167439" y="0"/>
            <a:ext cx="6024562" cy="68580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0B6A8EB-C3A5-8247-83D9-31927902C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Death of the Author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C73C01-B22F-2A45-9F10-D8BCB2BD4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5400675" cy="287338"/>
          </a:xfrm>
        </p:spPr>
        <p:txBody>
          <a:bodyPr/>
          <a:lstStyle/>
          <a:p>
            <a:r>
              <a:rPr lang="en-US" dirty="0">
                <a:cs typeface="Georgia"/>
              </a:rPr>
              <a:t>Barthes, R.G. (1967) </a:t>
            </a:r>
            <a:r>
              <a:rPr lang="en-US" i="1" dirty="0">
                <a:cs typeface="Georgia"/>
              </a:rPr>
              <a:t>The Death of the Author</a:t>
            </a:r>
            <a:r>
              <a:rPr lang="en-US" dirty="0">
                <a:cs typeface="Georgia"/>
              </a:rPr>
              <a:t>. Aspen, no. 5-6. 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A223754-86C5-BB47-AB95-3DEDADC0EEF9}"/>
              </a:ext>
            </a:extLst>
          </p:cNvPr>
          <p:cNvSpPr/>
          <p:nvPr/>
        </p:nvSpPr>
        <p:spPr bwMode="auto">
          <a:xfrm>
            <a:off x="338881" y="1773238"/>
            <a:ext cx="5400674" cy="3166897"/>
          </a:xfrm>
          <a:prstGeom prst="wedgeRoundRectCallout">
            <a:avLst>
              <a:gd name="adj1" fmla="val 78334"/>
              <a:gd name="adj2" fmla="val 26178"/>
              <a:gd name="adj3" fmla="val 16667"/>
            </a:avLst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/>
              <a:t>We know now that a text is not a line of words releasing a single ‘theological’ meaning (the ‘message’ of the Author-God) but a multi-dimensional space in which a variety of writings, none of them original, blend and clash.</a:t>
            </a:r>
          </a:p>
          <a:p>
            <a:pPr algn="ctr" eaLnBrk="0" hangingPunct="0">
              <a:lnSpc>
                <a:spcPct val="90000"/>
              </a:lnSpc>
            </a:pPr>
            <a:endParaRPr lang="en-US" sz="2000" i="1" dirty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ea typeface="ＭＳ Ｐゴシック" pitchFamily="-106" charset="-128"/>
                <a:cs typeface="Georgia"/>
              </a:rPr>
              <a:t>To give a text an Author is to impose a limit on that text, to furnish it with a final signified, to close the writing.</a:t>
            </a:r>
            <a:endParaRPr lang="en-US" sz="2000" i="1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075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and the Death of the Author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“It 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</a:p>
          <a:p>
            <a:pPr marL="0" indent="0">
              <a:buNone/>
            </a:pPr>
            <a:r>
              <a:rPr lang="en-GB" dirty="0"/>
              <a:t>Similarly,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fashion, serves to highlight the importance of the reader in the “writing” of a text - each reading, even if it does not physically change the words - writes the text anew simply by re-arranging it, by placing different emphases that might subtly inflect its meanings.”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Keep, C., McLaughlin, T. and </a:t>
            </a:r>
            <a:r>
              <a:rPr lang="en-US" dirty="0" err="1"/>
              <a:t>Parmar</a:t>
            </a:r>
            <a:r>
              <a:rPr lang="en-US" dirty="0"/>
              <a:t>, R. (1993-2000) </a:t>
            </a:r>
            <a:r>
              <a:rPr lang="en-US" i="1" dirty="0"/>
              <a:t>The Electronic Labyrinth</a:t>
            </a:r>
            <a:r>
              <a:rPr lang="en-US" dirty="0"/>
              <a:t>. http://</a:t>
            </a:r>
            <a:r>
              <a:rPr lang="en-US" dirty="0" err="1"/>
              <a:t>elab.eserver.org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821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Forking Paths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“In all fictional works, each time a man is confronted with several alternatives, he chooses one and eliminates the others; in the fiction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he chooses— simultaneously—all of them. He creates, in this way, diverse futures, diverse times which themselves also proliferate and fork. Here, then, is the explanation of the novel’s contradictions. </a:t>
            </a:r>
          </a:p>
          <a:p>
            <a:pPr marL="0" indent="0">
              <a:buNone/>
            </a:pPr>
            <a:r>
              <a:rPr lang="en-US" dirty="0"/>
              <a:t>Fang,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all possible outcomes occur; each one is the point of departure for other </a:t>
            </a:r>
            <a:r>
              <a:rPr lang="en-US" dirty="0" err="1"/>
              <a:t>forkings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Borges, J.L. (1941) </a:t>
            </a:r>
            <a:r>
              <a:rPr lang="en-US" i="1" dirty="0"/>
              <a:t>The Garden of Forking Paths</a:t>
            </a:r>
            <a:r>
              <a:rPr lang="en-US" dirty="0"/>
              <a:t>, Translated from Spanish by Yates, D.A.   </a:t>
            </a:r>
          </a:p>
        </p:txBody>
      </p:sp>
    </p:spTree>
    <p:extLst>
      <p:ext uri="{BB962C8B-B14F-4D97-AF65-F5344CB8AC3E}">
        <p14:creationId xmlns:p14="http://schemas.microsoft.com/office/powerpoint/2010/main" val="227113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50697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“Ergodic […] </a:t>
            </a:r>
            <a:r>
              <a:rPr lang="en-US" dirty="0"/>
              <a:t>derives from the Greek words </a:t>
            </a:r>
            <a:r>
              <a:rPr lang="en-US" i="1" dirty="0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ergodic literature, nontrivial effort is required to allow the reader to traverse the text. If ergodic literature is to make sense as a concept, there must also be nonergodic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cs typeface="Georgia"/>
              </a:rPr>
              <a:t>Aarseth</a:t>
            </a:r>
            <a:r>
              <a:rPr lang="en-US" dirty="0">
                <a:cs typeface="Georgia"/>
              </a:rPr>
              <a:t>, E. (1997) </a:t>
            </a:r>
            <a:r>
              <a:rPr lang="en-US" i="1" dirty="0" err="1">
                <a:cs typeface="Georgia"/>
              </a:rPr>
              <a:t>Cybertext</a:t>
            </a:r>
            <a:r>
              <a:rPr lang="en-US" i="1" dirty="0">
                <a:cs typeface="Georgia"/>
              </a:rPr>
              <a:t>: Perspectives on Ergodic Literature</a:t>
            </a:r>
            <a:r>
              <a:rPr lang="en-US" dirty="0">
                <a:cs typeface="Georgia"/>
              </a:rPr>
              <a:t>. Baltimore, MD: The John Hopkins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140423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No. 1, Roman (1962)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150 loose leaf pages</a:t>
            </a:r>
          </a:p>
          <a:p>
            <a:pPr lvl="1"/>
            <a:r>
              <a:rPr lang="en-US" dirty="0"/>
              <a:t>Pages are to be shuffled before reading</a:t>
            </a:r>
          </a:p>
          <a:p>
            <a:pPr lvl="1"/>
            <a:r>
              <a:rPr lang="en-US" dirty="0"/>
              <a:t>CONTENT WARNING!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21006" t="3135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Saporta</a:t>
            </a:r>
            <a:r>
              <a:rPr lang="en-US" dirty="0"/>
              <a:t>, M. (1963) </a:t>
            </a:r>
            <a:r>
              <a:rPr lang="en-US" i="1" dirty="0"/>
              <a:t>Composition No. 1, Roman</a:t>
            </a:r>
            <a:r>
              <a:rPr lang="en-US" dirty="0"/>
              <a:t>. Translated from French by Howard, R., New York: Simon and Schuster.  </a:t>
            </a:r>
          </a:p>
        </p:txBody>
      </p:sp>
    </p:spTree>
    <p:extLst>
      <p:ext uri="{BB962C8B-B14F-4D97-AF65-F5344CB8AC3E}">
        <p14:creationId xmlns:p14="http://schemas.microsoft.com/office/powerpoint/2010/main" val="38913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3758A7A8-BA00-0D4F-988D-EC9048E76EFF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9A40350-56DC-FD47-BDA6-69768920568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92348FB-CEE1-E543-81CA-6EA124CC785B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C89F128-DEF5-BC44-A084-1A7A02A6B9A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F119D102-77FA-4743-9F76-736B677C8E70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4F64D961-E98D-0247-A43A-217E66C21619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654E4E54-DC9B-5A42-A0FA-9B8B07EE8280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4CE8006-DEBA-7844-9799-121A64C795E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</TotalTime>
  <Words>2492</Words>
  <Application>Microsoft Macintosh PowerPoint</Application>
  <PresentationFormat>Widescreen</PresentationFormat>
  <Paragraphs>240</Paragraphs>
  <Slides>33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Lucida Sans</vt:lpstr>
      <vt:lpstr>ＭＳ Ｐゴシック</vt:lpstr>
      <vt:lpstr>Arial</vt:lpstr>
      <vt:lpstr>Georgia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(Rayuela) (1963)</vt:lpstr>
      <vt:lpstr>Un conte à votre façon (1967)</vt:lpstr>
      <vt:lpstr>The Unfortunates (1969)</vt:lpstr>
      <vt:lpstr>Cain's Jawbone (1934)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Consider the Consequences (1930)</vt:lpstr>
      <vt:lpstr>Lucky Les (1967)</vt:lpstr>
      <vt:lpstr>State of Emergency (1969)</vt:lpstr>
      <vt:lpstr>Choose Your Own Adventure (1979-)</vt:lpstr>
      <vt:lpstr>PowerPoint Presentation</vt:lpstr>
      <vt:lpstr>Life’s Lottery (1999)</vt:lpstr>
      <vt:lpstr>Next Lecture: Telling Tales, part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2023-11-30T15:20:02Z</dcterms:created>
  <dcterms:modified xsi:type="dcterms:W3CDTF">2024-11-18T16:02:48Z</dcterms:modified>
</cp:coreProperties>
</file>