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43"/>
  </p:notesMasterIdLst>
  <p:sldIdLst>
    <p:sldId id="260" r:id="rId9"/>
    <p:sldId id="256" r:id="rId10"/>
    <p:sldId id="257" r:id="rId11"/>
    <p:sldId id="286" r:id="rId12"/>
    <p:sldId id="287" r:id="rId13"/>
    <p:sldId id="288" r:id="rId14"/>
    <p:sldId id="262" r:id="rId15"/>
    <p:sldId id="263" r:id="rId16"/>
    <p:sldId id="265" r:id="rId17"/>
    <p:sldId id="266" r:id="rId18"/>
    <p:sldId id="295" r:id="rId19"/>
    <p:sldId id="268" r:id="rId20"/>
    <p:sldId id="297" r:id="rId21"/>
    <p:sldId id="296" r:id="rId22"/>
    <p:sldId id="269" r:id="rId23"/>
    <p:sldId id="270" r:id="rId24"/>
    <p:sldId id="300" r:id="rId25"/>
    <p:sldId id="272" r:id="rId26"/>
    <p:sldId id="274" r:id="rId27"/>
    <p:sldId id="301" r:id="rId28"/>
    <p:sldId id="289" r:id="rId29"/>
    <p:sldId id="276" r:id="rId30"/>
    <p:sldId id="277" r:id="rId31"/>
    <p:sldId id="278" r:id="rId32"/>
    <p:sldId id="290" r:id="rId33"/>
    <p:sldId id="291" r:id="rId34"/>
    <p:sldId id="294" r:id="rId35"/>
    <p:sldId id="281" r:id="rId36"/>
    <p:sldId id="292" r:id="rId37"/>
    <p:sldId id="298" r:id="rId38"/>
    <p:sldId id="293" r:id="rId39"/>
    <p:sldId id="299" r:id="rId40"/>
    <p:sldId id="284" r:id="rId41"/>
    <p:sldId id="285" r:id="rId42"/>
  </p:sldIdLst>
  <p:sldSz cx="12192000" cy="6858000"/>
  <p:notesSz cx="6858000" cy="9144000"/>
  <p:embeddedFontLst>
    <p:embeddedFont>
      <p:font typeface="Lucida Sans" panose="020B0602030504020204" pitchFamily="34" charset="77"/>
      <p:regular r:id="rId44"/>
      <p:bold r:id="rId45"/>
      <p:italic r:id="rId46"/>
      <p:boldItalic r:id="rId47"/>
    </p:embeddedFont>
    <p:embeddedFont>
      <p:font typeface="Lucida Sans Typewriter" panose="020B0509030504030204" pitchFamily="49" charset="77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576FA-0CB5-0844-BF8A-9256F61540A6}" v="1" dt="2024-11-18T15:11:41.4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8"/>
    <p:restoredTop sz="84626"/>
  </p:normalViewPr>
  <p:slideViewPr>
    <p:cSldViewPr snapToGrid="0" snapToObjects="1" showGuides="1">
      <p:cViewPr varScale="1">
        <p:scale>
          <a:sx n="103" d="100"/>
          <a:sy n="103" d="100"/>
        </p:scale>
        <p:origin x="880" y="3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microsoft.com/office/2016/11/relationships/changesInfo" Target="changesInfos/changesInfo1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3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6.fntdata"/><Relationship Id="rId57" Type="http://schemas.microsoft.com/office/2015/10/relationships/revisionInfo" Target="revisionInfo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font" Target="fonts/font1.fntdata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078576FA-0CB5-0844-BF8A-9256F61540A6}"/>
    <pc:docChg chg="modSld">
      <pc:chgData name="Nicholas Gibbins" userId="6a0e944c-4d97-467d-bb7a-7c3315791fe4" providerId="ADAL" clId="{078576FA-0CB5-0844-BF8A-9256F61540A6}" dt="2024-11-18T15:59:38.928" v="1"/>
      <pc:docMkLst>
        <pc:docMk/>
      </pc:docMkLst>
      <pc:sldChg chg="modSp mod">
        <pc:chgData name="Nicholas Gibbins" userId="6a0e944c-4d97-467d-bb7a-7c3315791fe4" providerId="ADAL" clId="{078576FA-0CB5-0844-BF8A-9256F61540A6}" dt="2024-11-18T15:59:38.928" v="1"/>
        <pc:sldMkLst>
          <pc:docMk/>
          <pc:sldMk cId="966385116" sldId="256"/>
        </pc:sldMkLst>
        <pc:spChg chg="mod">
          <ac:chgData name="Nicholas Gibbins" userId="6a0e944c-4d97-467d-bb7a-7c3315791fe4" providerId="ADAL" clId="{078576FA-0CB5-0844-BF8A-9256F61540A6}" dt="2024-11-18T15:59:38.928" v="1"/>
          <ac:spMkLst>
            <pc:docMk/>
            <pc:sldMk cId="966385116" sldId="256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913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May 1996 HTML Tables (RFC1942)</a:t>
            </a:r>
          </a:p>
          <a:p>
            <a:r>
              <a:rPr lang="en-US" baseline="0" dirty="0"/>
              <a:t>Aug 1996 HTML Client-side Image Maps (RFC1980)</a:t>
            </a:r>
          </a:p>
          <a:p>
            <a:r>
              <a:rPr lang="en-US" baseline="0" dirty="0"/>
              <a:t>Jan 1997 HTML I18N (RFC2070)</a:t>
            </a:r>
          </a:p>
          <a:p>
            <a:r>
              <a:rPr lang="en-US" baseline="0" dirty="0"/>
              <a:t>Jan 1997 HTML 3.2 (W3C REC)</a:t>
            </a:r>
          </a:p>
          <a:p>
            <a:r>
              <a:rPr lang="en-US" baseline="0" dirty="0"/>
              <a:t>Dec 1997 HTML 4.0 (W3C REC)</a:t>
            </a:r>
          </a:p>
          <a:p>
            <a:r>
              <a:rPr lang="en-US" baseline="0" dirty="0"/>
              <a:t>Dec 1999 HTML 4.01 (W3C REC)</a:t>
            </a:r>
          </a:p>
          <a:p>
            <a:r>
              <a:rPr lang="en-US" baseline="0" dirty="0"/>
              <a:t>1999 Netscape bought by AOL</a:t>
            </a:r>
          </a:p>
          <a:p>
            <a:r>
              <a:rPr lang="en-US" baseline="0" dirty="0"/>
              <a:t>May 2000 ISO HTML (</a:t>
            </a:r>
            <a:r>
              <a:rPr lang="is-IS" dirty="0"/>
              <a:t>ISO/IEC 15445:2000)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29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09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28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Increasing acrimony between W3C and WHATWG over ownership of the standard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Ownership of the text of the standard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Implementation for CR vs commitment to implement</a:t>
            </a:r>
          </a:p>
          <a:p>
            <a:r>
              <a:rPr lang="en-US" dirty="0"/>
              <a:t>MOU signed in 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WHATWG is responsible for principal development of HTML/DOM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W3C gives input to WHATWG via HTML WG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W3C endorses WHATWG review drafts as W3C Recommendations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80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842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W3C (1994)</a:t>
            </a:r>
          </a:p>
          <a:p>
            <a:r>
              <a:rPr lang="en-GB" b="0" dirty="0"/>
              <a:t>Organization for the Advancement of Structured Information Standards (originally SGML Open in 1993)</a:t>
            </a:r>
          </a:p>
          <a:p>
            <a:r>
              <a:rPr lang="en-GB" b="0" dirty="0"/>
              <a:t>IETF (1986)</a:t>
            </a:r>
          </a:p>
          <a:p>
            <a:r>
              <a:rPr lang="en-GB" b="0" dirty="0"/>
              <a:t>International Digital Publishing Federation (1999-2017)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ISO (1947)</a:t>
            </a:r>
          </a:p>
          <a:p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744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Formed in 1986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Not a membership </a:t>
            </a:r>
            <a:r>
              <a:rPr lang="en-US" dirty="0" err="1"/>
              <a:t>organisation</a:t>
            </a:r>
            <a:r>
              <a:rPr lang="en-US" dirty="0"/>
              <a:t> – anyone can become involved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Consensus</a:t>
            </a:r>
            <a:r>
              <a:rPr lang="en-US" baseline="0" dirty="0"/>
              <a:t> driven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Meetings 3x per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Typical </a:t>
            </a:r>
            <a:r>
              <a:rPr lang="en-US" baseline="0" dirty="0" err="1"/>
              <a:t>attendence</a:t>
            </a:r>
            <a:r>
              <a:rPr lang="en-US" baseline="0" dirty="0"/>
              <a:t> at IETF meetings c. 1200 (from a maximum of ~2800 in 2000)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66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IESG – Internet Engineering Steering Group (ADs)</a:t>
            </a:r>
          </a:p>
          <a:p>
            <a:endParaRPr lang="en-GB" dirty="0"/>
          </a:p>
          <a:p>
            <a:r>
              <a:rPr lang="en-GB" dirty="0"/>
              <a:t>IAB – Internet Architecture Board</a:t>
            </a:r>
          </a:p>
          <a:p>
            <a:endParaRPr lang="en-GB" dirty="0"/>
          </a:p>
          <a:p>
            <a:r>
              <a:rPr lang="en-GB" dirty="0"/>
              <a:t>Areas (2x ADs each, except GEN)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GEN – General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APS – Applications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INT – Internet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O&amp;M – Operations and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RAI – Real-Time Applications and Infrastructure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RTG – Routing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SEC – Security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TSV – Transport Services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Working Groups and BOFs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13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David </a:t>
            </a:r>
            <a:r>
              <a:rPr lang="en-GB" dirty="0" err="1"/>
              <a:t>Waitzman</a:t>
            </a:r>
            <a:r>
              <a:rPr lang="en-GB" dirty="0"/>
              <a:t> (1 April 1990). Standard for the transmission of IP datagrams on Avian Carriers. IETF. RFC 1149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010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David </a:t>
            </a:r>
            <a:r>
              <a:rPr lang="en-GB" dirty="0" err="1"/>
              <a:t>Waitzman</a:t>
            </a:r>
            <a:r>
              <a:rPr lang="en-GB" dirty="0"/>
              <a:t> (1 April 1990). Standard for the transmission of IP datagrams on Avian Carriers. IETF. RFC 1149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1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IESG – Internet Engineering Steering Group (ADs)</a:t>
            </a:r>
          </a:p>
          <a:p>
            <a:endParaRPr lang="en-GB" dirty="0"/>
          </a:p>
          <a:p>
            <a:r>
              <a:rPr lang="en-GB" dirty="0"/>
              <a:t>IAB – Internet Architecture Board</a:t>
            </a:r>
          </a:p>
          <a:p>
            <a:endParaRPr lang="en-GB" dirty="0"/>
          </a:p>
          <a:p>
            <a:r>
              <a:rPr lang="en-GB" dirty="0"/>
              <a:t>Areas (2x ADs each, except GEN)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GEN – General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APS – Applications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INT – Internet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O&amp;M – Operations and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RAI – Real-Time Applications and Infrastructure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RTG – Routing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SEC – Security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TSV – Transport Services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Working Groups and BOFs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841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Evolution of features </a:t>
            </a:r>
            <a:r>
              <a:rPr lang="mr-IN" dirty="0"/>
              <a:t>–</a:t>
            </a:r>
            <a:r>
              <a:rPr lang="en-GB" dirty="0"/>
              <a:t> overview of HTML 5 in next lecture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C73EC-5356-7F4A-80EF-C37F3EC41CF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050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 1991 HTML Tags</a:t>
            </a:r>
          </a:p>
          <a:p>
            <a:r>
              <a:rPr lang="en-US" dirty="0"/>
              <a:t>Jun</a:t>
            </a:r>
            <a:r>
              <a:rPr lang="en-US" baseline="0" dirty="0"/>
              <a:t> 1992 HTML DTD first draft, 1.1 in Nov</a:t>
            </a:r>
          </a:p>
          <a:p>
            <a:r>
              <a:rPr lang="en-US" baseline="0" dirty="0"/>
              <a:t>Jan 1993 Mosaic released</a:t>
            </a:r>
          </a:p>
          <a:p>
            <a:r>
              <a:rPr lang="en-US" baseline="0" dirty="0"/>
              <a:t>Jun 1993 Hypertext Markup Language (Internet Draft)</a:t>
            </a:r>
          </a:p>
          <a:p>
            <a:r>
              <a:rPr lang="en-US" baseline="0" dirty="0"/>
              <a:t>Nov 1993 HTML+ (Internet Draft)</a:t>
            </a:r>
          </a:p>
          <a:p>
            <a:r>
              <a:rPr lang="en-US" baseline="0" dirty="0"/>
              <a:t>Sep 1994 IETF HTML WG founded</a:t>
            </a:r>
          </a:p>
          <a:p>
            <a:r>
              <a:rPr lang="en-US" baseline="0" dirty="0"/>
              <a:t>Oct 1994 W3C founded</a:t>
            </a:r>
          </a:p>
          <a:p>
            <a:r>
              <a:rPr lang="en-US" baseline="0" dirty="0"/>
              <a:t>Oct 1994 Netscape 0.9 released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Apr 1995 HTML 3.0 (Internet Draft)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Aug 1995 IE released</a:t>
            </a:r>
          </a:p>
          <a:p>
            <a:r>
              <a:rPr lang="en-US" baseline="0" dirty="0"/>
              <a:t>Nov 1995 HTML 2.0 (RFC1866)</a:t>
            </a:r>
          </a:p>
          <a:p>
            <a:r>
              <a:rPr lang="en-US" baseline="0" dirty="0"/>
              <a:t>Nov 1995 HTML Forms (RFC1867)</a:t>
            </a:r>
          </a:p>
          <a:p>
            <a:r>
              <a:rPr lang="en-US" baseline="0" dirty="0"/>
              <a:t>Dec 1995 IETF HTML WG disbanded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ference Placeholder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ference Placeholder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ference Placeholder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5776" y="1773238"/>
            <a:ext cx="7272338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352742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198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ference Placeholder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40688" y="1773238"/>
            <a:ext cx="3527426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7272337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548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 1: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ference Placeholder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A20E3818-F38E-1A48-8FD8-FF443B6686A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040689" y="1773238"/>
            <a:ext cx="3527424" cy="4464049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5776" y="1773238"/>
            <a:ext cx="3600449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352742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527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ference Placeholder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ference Placeholder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ference Placeholder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ference Placeholder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  <p:sp>
        <p:nvSpPr>
          <p:cNvPr id="12" name="Picture Placeholder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ference Placeholder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ference Placeholder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ference Placeholder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ference Placeholder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ference Placeholder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ference Placeholder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16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776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991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8B6604A-86A9-074D-901A-A51AF4652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  <p:sp>
        <p:nvSpPr>
          <p:cNvPr id="3" name="Subtitle Placeholder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BDAF3D-6C7B-9548-BAB8-0765051D7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ference Placeholder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  <p:sp>
        <p:nvSpPr>
          <p:cNvPr id="3" name="Subtitle Placeholder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4142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A65594-303E-7642-9CB3-09C6E1958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  <p:sp>
        <p:nvSpPr>
          <p:cNvPr id="3" name="Subtitle Placeholder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B91455C-D067-6D41-8B42-135DE1BBB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  <p:sp>
        <p:nvSpPr>
          <p:cNvPr id="3" name="Subtitle Placeholder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7FE51D9-41F8-F34A-B0C1-DAF02849A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ference Placeholder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  <p:sp>
        <p:nvSpPr>
          <p:cNvPr id="3" name="Subtitle Placeholder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6AE1C61-DEC1-3045-9348-AA510989F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  <p:sp>
        <p:nvSpPr>
          <p:cNvPr id="3" name="Subtitle Placeholder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1C00406-8E4B-894C-8D20-4A9F22E4B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  <p:sp>
        <p:nvSpPr>
          <p:cNvPr id="3" name="Subtitle Placeholder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ference Placeholder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ference Placeholder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ference Placeholder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ference Placeholder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ference Placeholder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  <p:sp>
        <p:nvSpPr>
          <p:cNvPr id="12" name="Picture Placeholder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18/11/2024</a:t>
            </a:fld>
            <a:endParaRPr lang="en-GB"/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9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5F1001B-B16B-E74E-90FF-B036DA16ADEF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724" r:id="rId11"/>
    <p:sldLayoutId id="2147483725" r:id="rId12"/>
    <p:sldLayoutId id="2147483723" r:id="rId13"/>
    <p:sldLayoutId id="2147483685" r:id="rId14"/>
    <p:sldLayoutId id="2147483687" r:id="rId15"/>
    <p:sldLayoutId id="2147483686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726" r:id="rId23"/>
    <p:sldLayoutId id="2147483727" r:id="rId24"/>
    <p:sldLayoutId id="2147483728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F8164AF-429E-8B44-8926-15F5B2F349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C93DE68-05CE-2849-95E7-E5250A523A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2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35FA973-C0ED-CC4A-860A-332DE8FA6E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E358BAB-3CE0-B441-80F2-75A919C00A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C5CB4D6-7FF7-E74F-A293-FD6DF4731B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B38F7A9-0726-AB4E-82A2-387311FBB2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308ADD2-B9A1-D943-9ECD-0824C50664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460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Engineering Task Force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reject: kings, presidents and voting. </a:t>
            </a:r>
            <a:br>
              <a:rPr lang="en-US" dirty="0"/>
            </a:br>
            <a:r>
              <a:rPr lang="en-US" dirty="0"/>
              <a:t>We believe in: rough consensus and running code.</a:t>
            </a:r>
            <a:br>
              <a:rPr lang="en-US" dirty="0"/>
            </a:br>
            <a:r>
              <a:rPr lang="en-US" dirty="0"/>
              <a:t>							</a:t>
            </a:r>
            <a:r>
              <a:rPr lang="en-US" i="1" dirty="0"/>
              <a:t>David Clark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 conservative in what you send and liberal in what you accept.</a:t>
            </a:r>
            <a:br>
              <a:rPr lang="en-US" dirty="0"/>
            </a:br>
            <a:r>
              <a:rPr lang="en-US" dirty="0"/>
              <a:t>							</a:t>
            </a:r>
            <a:r>
              <a:rPr lang="en-US" i="1" dirty="0"/>
              <a:t>Jon </a:t>
            </a:r>
            <a:r>
              <a:rPr lang="en-US" i="1" dirty="0" err="1"/>
              <a:t>Postel</a:t>
            </a:r>
            <a:endParaRPr lang="en-US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CD5DBE-FEE1-9E43-A920-12D968ED93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http://</a:t>
            </a:r>
            <a:r>
              <a:rPr lang="en-GB" dirty="0" err="1"/>
              <a:t>www.ietf.org</a:t>
            </a:r>
            <a:r>
              <a:rPr lang="en-GB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17451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35434-B8C9-3244-94EC-53FB2C895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IETF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9D49E-0DA7-1F42-BB35-BA5C3ED292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906433A-7F39-BC44-839A-5412204D45A9}"/>
              </a:ext>
            </a:extLst>
          </p:cNvPr>
          <p:cNvGrpSpPr/>
          <p:nvPr/>
        </p:nvGrpSpPr>
        <p:grpSpPr>
          <a:xfrm>
            <a:off x="672416" y="5099351"/>
            <a:ext cx="10895697" cy="1137937"/>
            <a:chOff x="672416" y="5099351"/>
            <a:chExt cx="10895697" cy="1137937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80501F4-AA8D-C64B-80B9-1DEC80E4148F}"/>
                </a:ext>
              </a:extLst>
            </p:cNvPr>
            <p:cNvSpPr/>
            <p:nvPr/>
          </p:nvSpPr>
          <p:spPr>
            <a:xfrm>
              <a:off x="1921574" y="5495595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11C063E-71C1-2C40-A061-71F18B072EF8}"/>
                </a:ext>
              </a:extLst>
            </p:cNvPr>
            <p:cNvSpPr/>
            <p:nvPr/>
          </p:nvSpPr>
          <p:spPr>
            <a:xfrm>
              <a:off x="2101574" y="56441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AB89DF8-450D-C04C-9796-B153AED9D40A}"/>
                </a:ext>
              </a:extLst>
            </p:cNvPr>
            <p:cNvSpPr/>
            <p:nvPr/>
          </p:nvSpPr>
          <p:spPr>
            <a:xfrm>
              <a:off x="2281574" y="58052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0A04D1DD-CD75-6142-90D6-1DB264C0C055}"/>
                </a:ext>
              </a:extLst>
            </p:cNvPr>
            <p:cNvSpPr/>
            <p:nvPr/>
          </p:nvSpPr>
          <p:spPr>
            <a:xfrm>
              <a:off x="3145686" y="5495595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C6EBC71-468D-3540-8761-AB1126531A18}"/>
                </a:ext>
              </a:extLst>
            </p:cNvPr>
            <p:cNvSpPr/>
            <p:nvPr/>
          </p:nvSpPr>
          <p:spPr>
            <a:xfrm>
              <a:off x="3325686" y="5650442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CB329CCD-CF4D-124B-B361-21A321E3EBDA}"/>
                </a:ext>
              </a:extLst>
            </p:cNvPr>
            <p:cNvSpPr/>
            <p:nvPr/>
          </p:nvSpPr>
          <p:spPr>
            <a:xfrm>
              <a:off x="3505686" y="58052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BBB5F8D-DEE2-1149-B91C-C7C8EB16CF18}"/>
                </a:ext>
              </a:extLst>
            </p:cNvPr>
            <p:cNvSpPr/>
            <p:nvPr/>
          </p:nvSpPr>
          <p:spPr>
            <a:xfrm>
              <a:off x="4369798" y="549509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B66C86A-272B-9044-9480-496CB74E0064}"/>
                </a:ext>
              </a:extLst>
            </p:cNvPr>
            <p:cNvSpPr/>
            <p:nvPr/>
          </p:nvSpPr>
          <p:spPr>
            <a:xfrm>
              <a:off x="4549798" y="5649945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93F1BCD8-71B9-484C-A9FF-4BB277ABBB2E}"/>
                </a:ext>
              </a:extLst>
            </p:cNvPr>
            <p:cNvSpPr/>
            <p:nvPr/>
          </p:nvSpPr>
          <p:spPr>
            <a:xfrm>
              <a:off x="4729798" y="5804791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BC4F55BB-9FDC-8048-A275-A282C23498E0}"/>
                </a:ext>
              </a:extLst>
            </p:cNvPr>
            <p:cNvSpPr/>
            <p:nvPr/>
          </p:nvSpPr>
          <p:spPr>
            <a:xfrm>
              <a:off x="5593461" y="549509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509CB8B-498D-3D40-89BB-0A343D715631}"/>
                </a:ext>
              </a:extLst>
            </p:cNvPr>
            <p:cNvSpPr/>
            <p:nvPr/>
          </p:nvSpPr>
          <p:spPr>
            <a:xfrm>
              <a:off x="5773461" y="5649945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DD0CA01A-AA6C-CD4B-B3E0-B419EC6397E0}"/>
                </a:ext>
              </a:extLst>
            </p:cNvPr>
            <p:cNvSpPr/>
            <p:nvPr/>
          </p:nvSpPr>
          <p:spPr>
            <a:xfrm>
              <a:off x="5953461" y="5804791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6A73B53B-C65C-CA4B-862C-FF911CAA714F}"/>
                </a:ext>
              </a:extLst>
            </p:cNvPr>
            <p:cNvSpPr/>
            <p:nvPr/>
          </p:nvSpPr>
          <p:spPr>
            <a:xfrm>
              <a:off x="6817124" y="549509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3301345D-854C-154C-88A0-80DD68CA178D}"/>
                </a:ext>
              </a:extLst>
            </p:cNvPr>
            <p:cNvSpPr/>
            <p:nvPr/>
          </p:nvSpPr>
          <p:spPr>
            <a:xfrm>
              <a:off x="6997124" y="5649945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939E42F0-A6EE-A74C-B957-B9C6363EEEEB}"/>
                </a:ext>
              </a:extLst>
            </p:cNvPr>
            <p:cNvSpPr/>
            <p:nvPr/>
          </p:nvSpPr>
          <p:spPr>
            <a:xfrm>
              <a:off x="7177124" y="5804791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EB1C91CC-0A7A-9247-8DB3-2FF8643B4FA6}"/>
                </a:ext>
              </a:extLst>
            </p:cNvPr>
            <p:cNvSpPr/>
            <p:nvPr/>
          </p:nvSpPr>
          <p:spPr>
            <a:xfrm>
              <a:off x="8040787" y="5489341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4CBCE523-1218-CE41-8DE9-97EA86DCA6C4}"/>
                </a:ext>
              </a:extLst>
            </p:cNvPr>
            <p:cNvSpPr/>
            <p:nvPr/>
          </p:nvSpPr>
          <p:spPr>
            <a:xfrm>
              <a:off x="8220787" y="56441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A6894264-8B09-9A4E-A0AF-9B94BF5C9582}"/>
                </a:ext>
              </a:extLst>
            </p:cNvPr>
            <p:cNvSpPr/>
            <p:nvPr/>
          </p:nvSpPr>
          <p:spPr>
            <a:xfrm>
              <a:off x="8400787" y="5799034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74D1B2E0-4371-2744-BC12-9424760DD8DB}"/>
                </a:ext>
              </a:extLst>
            </p:cNvPr>
            <p:cNvSpPr/>
            <p:nvPr/>
          </p:nvSpPr>
          <p:spPr>
            <a:xfrm>
              <a:off x="9269999" y="5489341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63D978A3-6538-3C43-8D3B-421EEA1DFF24}"/>
                </a:ext>
              </a:extLst>
            </p:cNvPr>
            <p:cNvSpPr/>
            <p:nvPr/>
          </p:nvSpPr>
          <p:spPr>
            <a:xfrm>
              <a:off x="9449999" y="56441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0B8A3779-078F-FB45-9248-D385729C70B7}"/>
                </a:ext>
              </a:extLst>
            </p:cNvPr>
            <p:cNvSpPr/>
            <p:nvPr/>
          </p:nvSpPr>
          <p:spPr>
            <a:xfrm>
              <a:off x="9629999" y="5799034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35CE1A65-BD5E-2D45-B3BC-B7112892B782}"/>
                </a:ext>
              </a:extLst>
            </p:cNvPr>
            <p:cNvSpPr/>
            <p:nvPr/>
          </p:nvSpPr>
          <p:spPr>
            <a:xfrm>
              <a:off x="10488113" y="5489341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E1C98FF-827E-3948-8314-EF488F9AF95A}"/>
                </a:ext>
              </a:extLst>
            </p:cNvPr>
            <p:cNvSpPr/>
            <p:nvPr/>
          </p:nvSpPr>
          <p:spPr>
            <a:xfrm>
              <a:off x="10668113" y="56441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24F0FC8B-E613-B64D-9A1D-A80BAE044391}"/>
                </a:ext>
              </a:extLst>
            </p:cNvPr>
            <p:cNvSpPr/>
            <p:nvPr/>
          </p:nvSpPr>
          <p:spPr>
            <a:xfrm>
              <a:off x="10848113" y="5799034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69B3DFF-7CF8-2741-BC4F-300A325A3815}"/>
                </a:ext>
              </a:extLst>
            </p:cNvPr>
            <p:cNvSpPr txBox="1"/>
            <p:nvPr/>
          </p:nvSpPr>
          <p:spPr>
            <a:xfrm>
              <a:off x="672416" y="5489341"/>
              <a:ext cx="11063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Working</a:t>
              </a:r>
            </a:p>
            <a:p>
              <a:pPr algn="ctr"/>
              <a:r>
                <a:rPr lang="en-GB" dirty="0"/>
                <a:t>Groups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64CAF66-5F17-444D-95D4-2D81E8DAA067}"/>
                </a:ext>
              </a:extLst>
            </p:cNvPr>
            <p:cNvCxnSpPr>
              <a:cxnSpLocks/>
              <a:stCxn id="7" idx="2"/>
              <a:endCxn id="16" idx="0"/>
            </p:cNvCxnSpPr>
            <p:nvPr/>
          </p:nvCxnSpPr>
          <p:spPr>
            <a:xfrm>
              <a:off x="2461574" y="5099351"/>
              <a:ext cx="0" cy="544837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D1E009C-2F27-5646-BE8C-9B1A4181230C}"/>
                </a:ext>
              </a:extLst>
            </p:cNvPr>
            <p:cNvCxnSpPr>
              <a:cxnSpLocks/>
              <a:stCxn id="8" idx="2"/>
              <a:endCxn id="20" idx="0"/>
            </p:cNvCxnSpPr>
            <p:nvPr/>
          </p:nvCxnSpPr>
          <p:spPr>
            <a:xfrm>
              <a:off x="3685686" y="5099351"/>
              <a:ext cx="0" cy="551091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F2561D4-A612-1F49-A053-440B3C1E4E78}"/>
                </a:ext>
              </a:extLst>
            </p:cNvPr>
            <p:cNvCxnSpPr>
              <a:cxnSpLocks/>
              <a:stCxn id="11" idx="2"/>
              <a:endCxn id="23" idx="0"/>
            </p:cNvCxnSpPr>
            <p:nvPr/>
          </p:nvCxnSpPr>
          <p:spPr>
            <a:xfrm>
              <a:off x="4909798" y="5099351"/>
              <a:ext cx="0" cy="550594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44B53D5-E081-E048-B4B3-F983DAE8920C}"/>
                </a:ext>
              </a:extLst>
            </p:cNvPr>
            <p:cNvCxnSpPr>
              <a:cxnSpLocks/>
              <a:stCxn id="12" idx="2"/>
              <a:endCxn id="26" idx="0"/>
            </p:cNvCxnSpPr>
            <p:nvPr/>
          </p:nvCxnSpPr>
          <p:spPr>
            <a:xfrm>
              <a:off x="6133461" y="5099351"/>
              <a:ext cx="0" cy="550594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CA5F6C3-D826-BF41-BC65-EECA735225A6}"/>
                </a:ext>
              </a:extLst>
            </p:cNvPr>
            <p:cNvCxnSpPr>
              <a:cxnSpLocks/>
              <a:stCxn id="9" idx="2"/>
              <a:endCxn id="29" idx="0"/>
            </p:cNvCxnSpPr>
            <p:nvPr/>
          </p:nvCxnSpPr>
          <p:spPr>
            <a:xfrm>
              <a:off x="7357124" y="5099351"/>
              <a:ext cx="0" cy="550594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FA59E5-8EE4-1F4D-9F86-643F98F4CC34}"/>
                </a:ext>
              </a:extLst>
            </p:cNvPr>
            <p:cNvCxnSpPr>
              <a:cxnSpLocks/>
              <a:stCxn id="10" idx="2"/>
              <a:endCxn id="32" idx="0"/>
            </p:cNvCxnSpPr>
            <p:nvPr/>
          </p:nvCxnSpPr>
          <p:spPr>
            <a:xfrm>
              <a:off x="8580787" y="5099351"/>
              <a:ext cx="0" cy="544837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5F4DCE-F277-1743-ADC7-9712DB3E7543}"/>
                </a:ext>
              </a:extLst>
            </p:cNvPr>
            <p:cNvCxnSpPr>
              <a:cxnSpLocks/>
              <a:stCxn id="13" idx="2"/>
              <a:endCxn id="35" idx="0"/>
            </p:cNvCxnSpPr>
            <p:nvPr/>
          </p:nvCxnSpPr>
          <p:spPr>
            <a:xfrm>
              <a:off x="9804450" y="5099351"/>
              <a:ext cx="5549" cy="544837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77EE2D6-CAF5-154B-A643-4C994F022E34}"/>
                </a:ext>
              </a:extLst>
            </p:cNvPr>
            <p:cNvCxnSpPr>
              <a:cxnSpLocks/>
              <a:stCxn id="14" idx="2"/>
              <a:endCxn id="38" idx="0"/>
            </p:cNvCxnSpPr>
            <p:nvPr/>
          </p:nvCxnSpPr>
          <p:spPr>
            <a:xfrm>
              <a:off x="11028113" y="5099351"/>
              <a:ext cx="0" cy="544837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83B808C0-4417-2E4B-96E5-7E52AB52BD91}"/>
              </a:ext>
            </a:extLst>
          </p:cNvPr>
          <p:cNvGrpSpPr/>
          <p:nvPr/>
        </p:nvGrpSpPr>
        <p:grpSpPr>
          <a:xfrm>
            <a:off x="2399019" y="2016054"/>
            <a:ext cx="2561920" cy="1257901"/>
            <a:chOff x="2399019" y="2016054"/>
            <a:chExt cx="2561920" cy="1257901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9BE12779-B8A9-1B47-B049-581A81DE14F0}"/>
                </a:ext>
              </a:extLst>
            </p:cNvPr>
            <p:cNvSpPr/>
            <p:nvPr/>
          </p:nvSpPr>
          <p:spPr>
            <a:xfrm>
              <a:off x="3139980" y="2697955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IESG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834B67B-0422-8C45-B79B-6D241E0A2B8F}"/>
                </a:ext>
              </a:extLst>
            </p:cNvPr>
            <p:cNvSpPr txBox="1"/>
            <p:nvPr/>
          </p:nvSpPr>
          <p:spPr>
            <a:xfrm>
              <a:off x="2399019" y="2016054"/>
              <a:ext cx="25619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Process management</a:t>
              </a:r>
            </a:p>
            <a:p>
              <a:pPr algn="ctr"/>
              <a:r>
                <a:rPr lang="en-GB" dirty="0"/>
                <a:t>RFC approval</a:t>
              </a: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4AB0B0A-355E-1842-9BDC-2CFF38C75938}"/>
              </a:ext>
            </a:extLst>
          </p:cNvPr>
          <p:cNvGrpSpPr/>
          <p:nvPr/>
        </p:nvGrpSpPr>
        <p:grpSpPr>
          <a:xfrm>
            <a:off x="4219980" y="2021093"/>
            <a:ext cx="4349077" cy="1252365"/>
            <a:chOff x="4219980" y="2021093"/>
            <a:chExt cx="4349077" cy="125236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FD7BD2E1-0F52-004F-B1E1-10F95328A4DA}"/>
                </a:ext>
              </a:extLst>
            </p:cNvPr>
            <p:cNvSpPr/>
            <p:nvPr/>
          </p:nvSpPr>
          <p:spPr>
            <a:xfrm>
              <a:off x="6814046" y="2697458"/>
              <a:ext cx="1080000" cy="5760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IAB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CE87532-2914-F74E-A3BD-2BC77EEAB902}"/>
                </a:ext>
              </a:extLst>
            </p:cNvPr>
            <p:cNvSpPr txBox="1"/>
            <p:nvPr/>
          </p:nvSpPr>
          <p:spPr>
            <a:xfrm>
              <a:off x="6167438" y="2021093"/>
              <a:ext cx="24016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Architectural advice</a:t>
              </a:r>
            </a:p>
            <a:p>
              <a:pPr algn="ctr"/>
              <a:r>
                <a:rPr lang="en-GB" dirty="0"/>
                <a:t>and oversight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AAD45BC-27F7-3A4D-9C0B-90E0D47E9826}"/>
                </a:ext>
              </a:extLst>
            </p:cNvPr>
            <p:cNvCxnSpPr>
              <a:cxnSpLocks/>
              <a:stCxn id="6" idx="1"/>
              <a:endCxn id="4" idx="3"/>
            </p:cNvCxnSpPr>
            <p:nvPr/>
          </p:nvCxnSpPr>
          <p:spPr>
            <a:xfrm flipH="1">
              <a:off x="4219980" y="2985458"/>
              <a:ext cx="2594066" cy="497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2BDDBC81-A648-7243-AEDF-2EB140725EC5}"/>
              </a:ext>
            </a:extLst>
          </p:cNvPr>
          <p:cNvGrpSpPr/>
          <p:nvPr/>
        </p:nvGrpSpPr>
        <p:grpSpPr>
          <a:xfrm>
            <a:off x="819891" y="3273955"/>
            <a:ext cx="10748222" cy="1825396"/>
            <a:chOff x="819891" y="3273955"/>
            <a:chExt cx="10748222" cy="18253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B526686-8495-DD4E-A691-F0D1ABE064B8}"/>
                </a:ext>
              </a:extLst>
            </p:cNvPr>
            <p:cNvSpPr/>
            <p:nvPr/>
          </p:nvSpPr>
          <p:spPr>
            <a:xfrm>
              <a:off x="1921574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GEN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00CEAF8-04A3-E84B-8B32-2A469BDE3A34}"/>
                </a:ext>
              </a:extLst>
            </p:cNvPr>
            <p:cNvSpPr/>
            <p:nvPr/>
          </p:nvSpPr>
          <p:spPr>
            <a:xfrm>
              <a:off x="3145686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APS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03DBA38-9A96-8740-BB51-9386D5BAD0F5}"/>
                </a:ext>
              </a:extLst>
            </p:cNvPr>
            <p:cNvSpPr/>
            <p:nvPr/>
          </p:nvSpPr>
          <p:spPr>
            <a:xfrm>
              <a:off x="6817124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RAI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784F398-CD26-C140-8AE0-AAF433ECC26D}"/>
                </a:ext>
              </a:extLst>
            </p:cNvPr>
            <p:cNvSpPr/>
            <p:nvPr/>
          </p:nvSpPr>
          <p:spPr>
            <a:xfrm>
              <a:off x="8040787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RTG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1198651-C820-8F4E-83DB-EFC12F6AC473}"/>
                </a:ext>
              </a:extLst>
            </p:cNvPr>
            <p:cNvSpPr/>
            <p:nvPr/>
          </p:nvSpPr>
          <p:spPr>
            <a:xfrm>
              <a:off x="4369798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INT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3CDFDBC-4F24-094E-A5BA-306CB7606E59}"/>
                </a:ext>
              </a:extLst>
            </p:cNvPr>
            <p:cNvSpPr/>
            <p:nvPr/>
          </p:nvSpPr>
          <p:spPr>
            <a:xfrm>
              <a:off x="5593461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O&amp;M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0E21E7A-DB9D-5341-BD65-B5027EF4A82B}"/>
                </a:ext>
              </a:extLst>
            </p:cNvPr>
            <p:cNvSpPr/>
            <p:nvPr/>
          </p:nvSpPr>
          <p:spPr>
            <a:xfrm>
              <a:off x="9264450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SEC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34A62EE3-1F61-7641-80C8-AC19459A0704}"/>
                </a:ext>
              </a:extLst>
            </p:cNvPr>
            <p:cNvSpPr/>
            <p:nvPr/>
          </p:nvSpPr>
          <p:spPr>
            <a:xfrm>
              <a:off x="10488113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TSV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CBA0A60-6E8C-2440-9464-D5AEEA772710}"/>
                </a:ext>
              </a:extLst>
            </p:cNvPr>
            <p:cNvSpPr txBox="1"/>
            <p:nvPr/>
          </p:nvSpPr>
          <p:spPr>
            <a:xfrm>
              <a:off x="819891" y="4632319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Areas</a:t>
              </a:r>
            </a:p>
          </p:txBody>
        </p:sp>
        <p:cxnSp>
          <p:nvCxnSpPr>
            <p:cNvPr id="68" name="Elbow Connector 67">
              <a:extLst>
                <a:ext uri="{FF2B5EF4-FFF2-40B4-BE49-F238E27FC236}">
                  <a16:creationId xmlns:a16="http://schemas.microsoft.com/office/drawing/2014/main" id="{4698663A-9007-AD43-B610-8704B117A701}"/>
                </a:ext>
              </a:extLst>
            </p:cNvPr>
            <p:cNvCxnSpPr>
              <a:stCxn id="4" idx="2"/>
              <a:endCxn id="7" idx="0"/>
            </p:cNvCxnSpPr>
            <p:nvPr/>
          </p:nvCxnSpPr>
          <p:spPr>
            <a:xfrm rot="5400000">
              <a:off x="2446079" y="3289450"/>
              <a:ext cx="1249396" cy="1218406"/>
            </a:xfrm>
            <a:prstGeom prst="bentConnector3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lbow Connector 68">
              <a:extLst>
                <a:ext uri="{FF2B5EF4-FFF2-40B4-BE49-F238E27FC236}">
                  <a16:creationId xmlns:a16="http://schemas.microsoft.com/office/drawing/2014/main" id="{A220C6AD-1BCB-D14D-B12A-3CF8484BEC61}"/>
                </a:ext>
              </a:extLst>
            </p:cNvPr>
            <p:cNvCxnSpPr>
              <a:cxnSpLocks/>
              <a:stCxn id="4" idx="2"/>
              <a:endCxn id="8" idx="0"/>
            </p:cNvCxnSpPr>
            <p:nvPr/>
          </p:nvCxnSpPr>
          <p:spPr>
            <a:xfrm rot="16200000" flipH="1">
              <a:off x="3058135" y="3895800"/>
              <a:ext cx="1249396" cy="5706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lbow Connector 71">
              <a:extLst>
                <a:ext uri="{FF2B5EF4-FFF2-40B4-BE49-F238E27FC236}">
                  <a16:creationId xmlns:a16="http://schemas.microsoft.com/office/drawing/2014/main" id="{847BD9F0-514D-E342-9794-54D4FC100A2D}"/>
                </a:ext>
              </a:extLst>
            </p:cNvPr>
            <p:cNvCxnSpPr>
              <a:cxnSpLocks/>
              <a:stCxn id="4" idx="2"/>
              <a:endCxn id="11" idx="0"/>
            </p:cNvCxnSpPr>
            <p:nvPr/>
          </p:nvCxnSpPr>
          <p:spPr>
            <a:xfrm rot="16200000" flipH="1">
              <a:off x="3670191" y="3283744"/>
              <a:ext cx="1249396" cy="1229818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lbow Connector 74">
              <a:extLst>
                <a:ext uri="{FF2B5EF4-FFF2-40B4-BE49-F238E27FC236}">
                  <a16:creationId xmlns:a16="http://schemas.microsoft.com/office/drawing/2014/main" id="{BC78B747-545A-4E40-B0D0-244B402D4E66}"/>
                </a:ext>
              </a:extLst>
            </p:cNvPr>
            <p:cNvCxnSpPr>
              <a:cxnSpLocks/>
              <a:stCxn id="4" idx="2"/>
              <a:endCxn id="9" idx="0"/>
            </p:cNvCxnSpPr>
            <p:nvPr/>
          </p:nvCxnSpPr>
          <p:spPr>
            <a:xfrm rot="16200000" flipH="1">
              <a:off x="4893854" y="2060081"/>
              <a:ext cx="1249396" cy="3677144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lbow Connector 77">
              <a:extLst>
                <a:ext uri="{FF2B5EF4-FFF2-40B4-BE49-F238E27FC236}">
                  <a16:creationId xmlns:a16="http://schemas.microsoft.com/office/drawing/2014/main" id="{1D555166-8FBA-7348-8785-B36C2305F154}"/>
                </a:ext>
              </a:extLst>
            </p:cNvPr>
            <p:cNvCxnSpPr>
              <a:cxnSpLocks/>
              <a:stCxn id="4" idx="2"/>
              <a:endCxn id="10" idx="0"/>
            </p:cNvCxnSpPr>
            <p:nvPr/>
          </p:nvCxnSpPr>
          <p:spPr>
            <a:xfrm rot="16200000" flipH="1">
              <a:off x="5505685" y="1448249"/>
              <a:ext cx="1249396" cy="4900807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Elbow Connector 80">
              <a:extLst>
                <a:ext uri="{FF2B5EF4-FFF2-40B4-BE49-F238E27FC236}">
                  <a16:creationId xmlns:a16="http://schemas.microsoft.com/office/drawing/2014/main" id="{4720E6B3-7654-E34A-BF23-F6C5A1057CAB}"/>
                </a:ext>
              </a:extLst>
            </p:cNvPr>
            <p:cNvCxnSpPr>
              <a:cxnSpLocks/>
              <a:stCxn id="4" idx="2"/>
              <a:endCxn id="13" idx="0"/>
            </p:cNvCxnSpPr>
            <p:nvPr/>
          </p:nvCxnSpPr>
          <p:spPr>
            <a:xfrm rot="16200000" flipH="1">
              <a:off x="6117517" y="836418"/>
              <a:ext cx="1249396" cy="6124470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lbow Connector 83">
              <a:extLst>
                <a:ext uri="{FF2B5EF4-FFF2-40B4-BE49-F238E27FC236}">
                  <a16:creationId xmlns:a16="http://schemas.microsoft.com/office/drawing/2014/main" id="{D822382D-895E-4749-8176-7BADFC97C058}"/>
                </a:ext>
              </a:extLst>
            </p:cNvPr>
            <p:cNvCxnSpPr>
              <a:cxnSpLocks/>
              <a:stCxn id="4" idx="2"/>
              <a:endCxn id="14" idx="0"/>
            </p:cNvCxnSpPr>
            <p:nvPr/>
          </p:nvCxnSpPr>
          <p:spPr>
            <a:xfrm rot="16200000" flipH="1">
              <a:off x="6729348" y="224586"/>
              <a:ext cx="1249396" cy="7348133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>
              <a:extLst>
                <a:ext uri="{FF2B5EF4-FFF2-40B4-BE49-F238E27FC236}">
                  <a16:creationId xmlns:a16="http://schemas.microsoft.com/office/drawing/2014/main" id="{BA6DFAAD-0D5E-B749-9950-FA20FFE840EE}"/>
                </a:ext>
              </a:extLst>
            </p:cNvPr>
            <p:cNvCxnSpPr>
              <a:cxnSpLocks/>
              <a:stCxn id="4" idx="2"/>
              <a:endCxn id="12" idx="0"/>
            </p:cNvCxnSpPr>
            <p:nvPr/>
          </p:nvCxnSpPr>
          <p:spPr>
            <a:xfrm rot="16200000" flipH="1">
              <a:off x="4282022" y="2671912"/>
              <a:ext cx="1249396" cy="2453481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3EF1CF3D-5659-B04C-9ECA-8321F43C60C8}"/>
              </a:ext>
            </a:extLst>
          </p:cNvPr>
          <p:cNvGrpSpPr/>
          <p:nvPr/>
        </p:nvGrpSpPr>
        <p:grpSpPr>
          <a:xfrm>
            <a:off x="7894046" y="2700807"/>
            <a:ext cx="3670989" cy="576000"/>
            <a:chOff x="7894046" y="2700807"/>
            <a:chExt cx="3670989" cy="576000"/>
          </a:xfrm>
        </p:grpSpPr>
        <p:sp>
          <p:nvSpPr>
            <p:cNvPr id="182" name="Rounded Rectangle 181">
              <a:extLst>
                <a:ext uri="{FF2B5EF4-FFF2-40B4-BE49-F238E27FC236}">
                  <a16:creationId xmlns:a16="http://schemas.microsoft.com/office/drawing/2014/main" id="{7B08788B-3712-A540-AF4F-65679BE1CBA1}"/>
                </a:ext>
              </a:extLst>
            </p:cNvPr>
            <p:cNvSpPr/>
            <p:nvPr/>
          </p:nvSpPr>
          <p:spPr>
            <a:xfrm>
              <a:off x="10485035" y="2700807"/>
              <a:ext cx="1080000" cy="57600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IRTF</a:t>
              </a: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10D060DB-C06D-3B40-941E-0653A3A879C5}"/>
                </a:ext>
              </a:extLst>
            </p:cNvPr>
            <p:cNvCxnSpPr>
              <a:cxnSpLocks/>
              <a:stCxn id="6" idx="3"/>
              <a:endCxn id="182" idx="1"/>
            </p:cNvCxnSpPr>
            <p:nvPr/>
          </p:nvCxnSpPr>
          <p:spPr>
            <a:xfrm>
              <a:off x="7894046" y="2985458"/>
              <a:ext cx="2590989" cy="3349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230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IETF Document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Requests for Comments (RFC)</a:t>
            </a:r>
          </a:p>
          <a:p>
            <a:pPr lvl="1"/>
            <a:r>
              <a:rPr lang="en-US" dirty="0"/>
              <a:t>Started as informal notes</a:t>
            </a:r>
          </a:p>
          <a:p>
            <a:pPr lvl="1"/>
            <a:r>
              <a:rPr lang="en-US" dirty="0"/>
              <a:t>Some are Internet standards documents (STD)</a:t>
            </a:r>
          </a:p>
          <a:p>
            <a:pPr lvl="1"/>
            <a:r>
              <a:rPr lang="en-US" dirty="0"/>
              <a:t>Some give policies or procedures (Best Current Practice – BCP)</a:t>
            </a:r>
          </a:p>
          <a:p>
            <a:pPr lvl="1"/>
            <a:r>
              <a:rPr lang="en-US" dirty="0"/>
              <a:t>Some are informational</a:t>
            </a:r>
          </a:p>
          <a:p>
            <a:pPr lvl="1"/>
            <a:r>
              <a:rPr lang="en-US" dirty="0"/>
              <a:t>Others are more whimsical (April Fool’s RFCs)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FF6DBC-8EB1-CB4F-9E0C-75D24E935F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720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D7E1B-E19D-7C46-8511-1C9D050F3E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CE6DAE-361B-CA43-B948-EAEDC07F7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367"/>
          <a:stretch/>
        </p:blipFill>
        <p:spPr>
          <a:xfrm>
            <a:off x="1325859" y="949125"/>
            <a:ext cx="9540281" cy="59088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0543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IETF Document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Requests for Comments (RFC)</a:t>
            </a:r>
          </a:p>
          <a:p>
            <a:pPr lvl="1"/>
            <a:r>
              <a:rPr lang="en-US" dirty="0"/>
              <a:t>Started as informal notes</a:t>
            </a:r>
          </a:p>
          <a:p>
            <a:pPr lvl="1"/>
            <a:r>
              <a:rPr lang="en-US" dirty="0"/>
              <a:t>Some are Internet standards documents (STD)</a:t>
            </a:r>
          </a:p>
          <a:p>
            <a:pPr lvl="1"/>
            <a:r>
              <a:rPr lang="en-US" dirty="0"/>
              <a:t>Some give policies or procedures (Best Current Practice – BCP)</a:t>
            </a:r>
          </a:p>
          <a:p>
            <a:pPr lvl="1"/>
            <a:r>
              <a:rPr lang="en-US" dirty="0"/>
              <a:t>Some are informational</a:t>
            </a:r>
          </a:p>
          <a:p>
            <a:pPr lvl="1"/>
            <a:r>
              <a:rPr lang="en-US" dirty="0"/>
              <a:t>Others are more whimsical (April Fool’s RFCs)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Internet Drafts</a:t>
            </a:r>
          </a:p>
          <a:p>
            <a:pPr lvl="1"/>
            <a:r>
              <a:rPr lang="en-US" dirty="0"/>
              <a:t>Preliminary technical specifications</a:t>
            </a:r>
          </a:p>
          <a:p>
            <a:pPr lvl="1"/>
            <a:r>
              <a:rPr lang="en-US" dirty="0"/>
              <a:t>Only valid for six months, unless updated</a:t>
            </a:r>
          </a:p>
          <a:p>
            <a:pPr lvl="1"/>
            <a:r>
              <a:rPr lang="en-US" dirty="0"/>
              <a:t>Removed from official repository on expiry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FF6DBC-8EB1-CB4F-9E0C-75D24E935F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134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W3C Structure and Process</a:t>
            </a:r>
          </a:p>
        </p:txBody>
      </p:sp>
    </p:spTree>
    <p:extLst>
      <p:ext uri="{BB962C8B-B14F-4D97-AF65-F5344CB8AC3E}">
        <p14:creationId xmlns:p14="http://schemas.microsoft.com/office/powerpoint/2010/main" val="1446076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 Consortium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consortium of member </a:t>
            </a:r>
            <a:r>
              <a:rPr lang="en-US" dirty="0" err="1"/>
              <a:t>organisations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Incorporated as a public-interest, non-profit </a:t>
            </a:r>
            <a:r>
              <a:rPr lang="en-US" dirty="0" err="1"/>
              <a:t>organisation</a:t>
            </a:r>
            <a:r>
              <a:rPr lang="en-US" dirty="0"/>
              <a:t>, W3C Inc.</a:t>
            </a:r>
          </a:p>
          <a:p>
            <a:pPr lvl="1"/>
            <a:r>
              <a:rPr lang="en-US" dirty="0"/>
              <a:t>Recent development – Jun 2022</a:t>
            </a:r>
          </a:p>
          <a:p>
            <a:pPr marL="0" indent="0">
              <a:buNone/>
            </a:pPr>
            <a:r>
              <a:rPr lang="en-US" dirty="0"/>
              <a:t>Key groups:</a:t>
            </a:r>
          </a:p>
          <a:p>
            <a:pPr lvl="1"/>
            <a:r>
              <a:rPr lang="en-US" dirty="0"/>
              <a:t>Board of Directors: Governing body. Mixture of members elected by W3C membership and appointed by host institutions (MIT, Keio University, ERCIM, </a:t>
            </a:r>
            <a:r>
              <a:rPr lang="en-US" dirty="0" err="1"/>
              <a:t>Beihang</a:t>
            </a:r>
            <a:r>
              <a:rPr lang="en-US" dirty="0"/>
              <a:t> University)</a:t>
            </a:r>
          </a:p>
          <a:p>
            <a:pPr lvl="1"/>
            <a:r>
              <a:rPr lang="en-US" dirty="0"/>
              <a:t>Team: Permanent staff, support workings of W3C. Includes the CEO.</a:t>
            </a:r>
          </a:p>
          <a:p>
            <a:pPr lvl="1"/>
            <a:r>
              <a:rPr lang="en-US" dirty="0"/>
              <a:t>Advisory Committee (AC): Contains a representative from each member </a:t>
            </a:r>
            <a:r>
              <a:rPr lang="en-US" dirty="0" err="1"/>
              <a:t>organisation</a:t>
            </a:r>
            <a:r>
              <a:rPr lang="en-US" dirty="0"/>
              <a:t>. Reviews charter proposals, proposed recommendations.</a:t>
            </a:r>
          </a:p>
          <a:p>
            <a:pPr lvl="1"/>
            <a:r>
              <a:rPr lang="en-US" dirty="0"/>
              <a:t>Advisory Board (AB): Guides W3C in non-technical matters</a:t>
            </a:r>
          </a:p>
          <a:p>
            <a:pPr lvl="1"/>
            <a:r>
              <a:rPr lang="en-US" dirty="0"/>
              <a:t>Technical Architecture Group (TAG): Coordinates cross-technology architecture developments</a:t>
            </a:r>
          </a:p>
          <a:p>
            <a:pPr lvl="1"/>
            <a:r>
              <a:rPr lang="en-US" dirty="0"/>
              <a:t>Council: CEO + AB + TAG. Convened to resolve formal objections.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* with some exceptions</a:t>
            </a:r>
          </a:p>
        </p:txBody>
      </p:sp>
    </p:spTree>
    <p:extLst>
      <p:ext uri="{BB962C8B-B14F-4D97-AF65-F5344CB8AC3E}">
        <p14:creationId xmlns:p14="http://schemas.microsoft.com/office/powerpoint/2010/main" val="3442792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35434-B8C9-3244-94EC-53FB2C895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W3C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9D49E-0DA7-1F42-BB35-BA5C3ED292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9BDBEA0-0D6F-2C4D-BA19-CCE57A3954EA}"/>
              </a:ext>
            </a:extLst>
          </p:cNvPr>
          <p:cNvGrpSpPr/>
          <p:nvPr/>
        </p:nvGrpSpPr>
        <p:grpSpPr>
          <a:xfrm>
            <a:off x="4944563" y="5162884"/>
            <a:ext cx="1080000" cy="741693"/>
            <a:chOff x="1921574" y="5495595"/>
            <a:chExt cx="1080000" cy="741693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80501F4-AA8D-C64B-80B9-1DEC80E4148F}"/>
                </a:ext>
              </a:extLst>
            </p:cNvPr>
            <p:cNvSpPr/>
            <p:nvPr/>
          </p:nvSpPr>
          <p:spPr>
            <a:xfrm>
              <a:off x="1921574" y="5495595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11C063E-71C1-2C40-A061-71F18B072EF8}"/>
                </a:ext>
              </a:extLst>
            </p:cNvPr>
            <p:cNvSpPr/>
            <p:nvPr/>
          </p:nvSpPr>
          <p:spPr>
            <a:xfrm>
              <a:off x="2101574" y="56441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AB89DF8-450D-C04C-9796-B153AED9D40A}"/>
                </a:ext>
              </a:extLst>
            </p:cNvPr>
            <p:cNvSpPr/>
            <p:nvPr/>
          </p:nvSpPr>
          <p:spPr>
            <a:xfrm>
              <a:off x="2281574" y="58052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59BF37-DCFD-BE36-6F4E-A3C5A78383B7}"/>
              </a:ext>
            </a:extLst>
          </p:cNvPr>
          <p:cNvGrpSpPr/>
          <p:nvPr/>
        </p:nvGrpSpPr>
        <p:grpSpPr>
          <a:xfrm>
            <a:off x="584395" y="2574953"/>
            <a:ext cx="1152969" cy="960822"/>
            <a:chOff x="819891" y="1910314"/>
            <a:chExt cx="1152969" cy="96082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0A04D1DD-CD75-6142-90D6-1DB264C0C055}"/>
                </a:ext>
              </a:extLst>
            </p:cNvPr>
            <p:cNvSpPr/>
            <p:nvPr/>
          </p:nvSpPr>
          <p:spPr>
            <a:xfrm>
              <a:off x="819891" y="2181424"/>
              <a:ext cx="720000" cy="432000"/>
            </a:xfrm>
            <a:prstGeom prst="round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CB329CCD-CF4D-124B-B361-21A321E3EBDA}"/>
                </a:ext>
              </a:extLst>
            </p:cNvPr>
            <p:cNvSpPr/>
            <p:nvPr/>
          </p:nvSpPr>
          <p:spPr>
            <a:xfrm>
              <a:off x="1099960" y="2439136"/>
              <a:ext cx="720000" cy="432000"/>
            </a:xfrm>
            <a:prstGeom prst="round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93F1BCD8-71B9-484C-A9FF-4BB277ABBB2E}"/>
                </a:ext>
              </a:extLst>
            </p:cNvPr>
            <p:cNvSpPr/>
            <p:nvPr/>
          </p:nvSpPr>
          <p:spPr>
            <a:xfrm>
              <a:off x="1252860" y="2254420"/>
              <a:ext cx="720000" cy="432000"/>
            </a:xfrm>
            <a:prstGeom prst="round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DD0CA01A-AA6C-CD4B-B3E0-B419EC6397E0}"/>
                </a:ext>
              </a:extLst>
            </p:cNvPr>
            <p:cNvSpPr/>
            <p:nvPr/>
          </p:nvSpPr>
          <p:spPr>
            <a:xfrm>
              <a:off x="1108014" y="1910314"/>
              <a:ext cx="720000" cy="432000"/>
            </a:xfrm>
            <a:prstGeom prst="round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69B3DFF-7CF8-2741-BC4F-300A325A3815}"/>
              </a:ext>
            </a:extLst>
          </p:cNvPr>
          <p:cNvSpPr txBox="1"/>
          <p:nvPr/>
        </p:nvSpPr>
        <p:spPr>
          <a:xfrm>
            <a:off x="3709499" y="5210565"/>
            <a:ext cx="110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Working</a:t>
            </a:r>
          </a:p>
          <a:p>
            <a:pPr algn="ctr"/>
            <a:r>
              <a:rPr lang="en-GB" dirty="0"/>
              <a:t>Groups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BE12779-B8A9-1B47-B049-581A81DE14F0}"/>
              </a:ext>
            </a:extLst>
          </p:cNvPr>
          <p:cNvSpPr/>
          <p:nvPr/>
        </p:nvSpPr>
        <p:spPr>
          <a:xfrm>
            <a:off x="4693461" y="2853000"/>
            <a:ext cx="1080000" cy="57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GB" dirty="0"/>
              <a:t>AB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D7BD2E1-0F52-004F-B1E1-10F95328A4DA}"/>
              </a:ext>
            </a:extLst>
          </p:cNvPr>
          <p:cNvSpPr/>
          <p:nvPr/>
        </p:nvSpPr>
        <p:spPr>
          <a:xfrm>
            <a:off x="5561983" y="1773238"/>
            <a:ext cx="1080000" cy="5760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GB" dirty="0"/>
              <a:t>Board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CE87532-2914-F74E-A3BD-2BC77EEAB902}"/>
              </a:ext>
            </a:extLst>
          </p:cNvPr>
          <p:cNvSpPr txBox="1"/>
          <p:nvPr/>
        </p:nvSpPr>
        <p:spPr>
          <a:xfrm>
            <a:off x="416334" y="3629815"/>
            <a:ext cx="174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Member</a:t>
            </a:r>
          </a:p>
          <a:p>
            <a:pPr algn="ctr"/>
            <a:r>
              <a:rPr lang="en-GB" dirty="0"/>
              <a:t>Organisations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1AAD45BC-27F7-3A4D-9C0B-90E0D47E9826}"/>
              </a:ext>
            </a:extLst>
          </p:cNvPr>
          <p:cNvCxnSpPr>
            <a:cxnSpLocks/>
            <a:stCxn id="24" idx="3"/>
            <a:endCxn id="44" idx="1"/>
          </p:cNvCxnSpPr>
          <p:nvPr/>
        </p:nvCxnSpPr>
        <p:spPr>
          <a:xfrm>
            <a:off x="1737364" y="3135059"/>
            <a:ext cx="1235057" cy="5941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>
            <a:extLst>
              <a:ext uri="{FF2B5EF4-FFF2-40B4-BE49-F238E27FC236}">
                <a16:creationId xmlns:a16="http://schemas.microsoft.com/office/drawing/2014/main" id="{BA6DFAAD-0D5E-B749-9950-FA20FFE840EE}"/>
              </a:ext>
            </a:extLst>
          </p:cNvPr>
          <p:cNvCxnSpPr>
            <a:cxnSpLocks/>
            <a:stCxn id="44" idx="2"/>
            <a:endCxn id="4" idx="2"/>
          </p:cNvCxnSpPr>
          <p:nvPr/>
        </p:nvCxnSpPr>
        <p:spPr>
          <a:xfrm rot="16200000" flipH="1">
            <a:off x="4372941" y="2568480"/>
            <a:ext cx="12700" cy="1721040"/>
          </a:xfrm>
          <a:prstGeom prst="bentConnector3">
            <a:avLst>
              <a:gd name="adj1" fmla="val 3938181"/>
            </a:avLst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ounded Rectangle 181">
            <a:extLst>
              <a:ext uri="{FF2B5EF4-FFF2-40B4-BE49-F238E27FC236}">
                <a16:creationId xmlns:a16="http://schemas.microsoft.com/office/drawing/2014/main" id="{7B08788B-3712-A540-AF4F-65679BE1CBA1}"/>
              </a:ext>
            </a:extLst>
          </p:cNvPr>
          <p:cNvSpPr/>
          <p:nvPr/>
        </p:nvSpPr>
        <p:spPr>
          <a:xfrm>
            <a:off x="8135541" y="2853000"/>
            <a:ext cx="1080000" cy="57600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GB" dirty="0"/>
              <a:t>Team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A8510A6D-9E0C-C698-F067-4674B5F87CEC}"/>
              </a:ext>
            </a:extLst>
          </p:cNvPr>
          <p:cNvSpPr/>
          <p:nvPr/>
        </p:nvSpPr>
        <p:spPr>
          <a:xfrm>
            <a:off x="6414501" y="2849904"/>
            <a:ext cx="1080000" cy="57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GB" dirty="0"/>
              <a:t>TAG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D12BD506-E948-DF17-71E4-94BC2DDEF59C}"/>
              </a:ext>
            </a:extLst>
          </p:cNvPr>
          <p:cNvSpPr/>
          <p:nvPr/>
        </p:nvSpPr>
        <p:spPr>
          <a:xfrm>
            <a:off x="2972421" y="2853000"/>
            <a:ext cx="1080000" cy="57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GB" dirty="0"/>
              <a:t>AC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7FD0CAF-B223-2235-C159-E2B84A497A1B}"/>
              </a:ext>
            </a:extLst>
          </p:cNvPr>
          <p:cNvSpPr txBox="1"/>
          <p:nvPr/>
        </p:nvSpPr>
        <p:spPr>
          <a:xfrm>
            <a:off x="1810244" y="2436319"/>
            <a:ext cx="1042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appoint</a:t>
            </a:r>
          </a:p>
          <a:p>
            <a:pPr algn="ctr"/>
            <a:r>
              <a:rPr lang="en-GB" dirty="0"/>
              <a:t>reps</a:t>
            </a:r>
          </a:p>
        </p:txBody>
      </p:sp>
      <p:cxnSp>
        <p:nvCxnSpPr>
          <p:cNvPr id="73" name="Elbow Connector 72">
            <a:extLst>
              <a:ext uri="{FF2B5EF4-FFF2-40B4-BE49-F238E27FC236}">
                <a16:creationId xmlns:a16="http://schemas.microsoft.com/office/drawing/2014/main" id="{58FBC345-09CA-A4C9-A756-1543A65E3AD3}"/>
              </a:ext>
            </a:extLst>
          </p:cNvPr>
          <p:cNvCxnSpPr>
            <a:cxnSpLocks/>
            <a:stCxn id="44" idx="2"/>
            <a:endCxn id="42" idx="2"/>
          </p:cNvCxnSpPr>
          <p:nvPr/>
        </p:nvCxnSpPr>
        <p:spPr>
          <a:xfrm rot="5400000" flipH="1" flipV="1">
            <a:off x="5231913" y="1706412"/>
            <a:ext cx="3096" cy="3442080"/>
          </a:xfrm>
          <a:prstGeom prst="bentConnector3">
            <a:avLst>
              <a:gd name="adj1" fmla="val -15975711"/>
            </a:avLst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69D60A04-2166-C781-8465-B31CD71F7C15}"/>
              </a:ext>
            </a:extLst>
          </p:cNvPr>
          <p:cNvSpPr txBox="1"/>
          <p:nvPr/>
        </p:nvSpPr>
        <p:spPr>
          <a:xfrm>
            <a:off x="4809932" y="3914037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elects</a:t>
            </a:r>
          </a:p>
        </p:txBody>
      </p:sp>
      <p:cxnSp>
        <p:nvCxnSpPr>
          <p:cNvPr id="83" name="Elbow Connector 82">
            <a:extLst>
              <a:ext uri="{FF2B5EF4-FFF2-40B4-BE49-F238E27FC236}">
                <a16:creationId xmlns:a16="http://schemas.microsoft.com/office/drawing/2014/main" id="{10FD5005-B1EE-CF13-C101-C7A702B90378}"/>
              </a:ext>
            </a:extLst>
          </p:cNvPr>
          <p:cNvCxnSpPr>
            <a:cxnSpLocks/>
            <a:stCxn id="44" idx="0"/>
            <a:endCxn id="6" idx="1"/>
          </p:cNvCxnSpPr>
          <p:nvPr/>
        </p:nvCxnSpPr>
        <p:spPr>
          <a:xfrm rot="5400000" flipH="1" flipV="1">
            <a:off x="4141321" y="1432338"/>
            <a:ext cx="791762" cy="2049562"/>
          </a:xfrm>
          <a:prstGeom prst="bentConnector2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9164403-7A09-F300-F3DE-C6F2BE4F6E3A}"/>
              </a:ext>
            </a:extLst>
          </p:cNvPr>
          <p:cNvGrpSpPr/>
          <p:nvPr/>
        </p:nvGrpSpPr>
        <p:grpSpPr>
          <a:xfrm>
            <a:off x="9687924" y="1430869"/>
            <a:ext cx="1880187" cy="1260171"/>
            <a:chOff x="9802905" y="1658852"/>
            <a:chExt cx="1880187" cy="1260171"/>
          </a:xfrm>
        </p:grpSpPr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F5E43EBC-D08B-03A5-784A-C94C2F9CD3D7}"/>
                </a:ext>
              </a:extLst>
            </p:cNvPr>
            <p:cNvSpPr/>
            <p:nvPr/>
          </p:nvSpPr>
          <p:spPr>
            <a:xfrm>
              <a:off x="9802905" y="1658852"/>
              <a:ext cx="1880187" cy="126017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069470FB-7E7E-A04D-4055-4FB7A34AF881}"/>
                </a:ext>
              </a:extLst>
            </p:cNvPr>
            <p:cNvSpPr/>
            <p:nvPr/>
          </p:nvSpPr>
          <p:spPr>
            <a:xfrm>
              <a:off x="9927921" y="2389611"/>
              <a:ext cx="720000" cy="432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sz="1200" dirty="0" err="1">
                  <a:solidFill>
                    <a:schemeClr val="tx1"/>
                  </a:solidFill>
                </a:rPr>
                <a:t>Beihang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C75ABF9B-0EC3-052C-FCBE-D1C2F5B33D16}"/>
                </a:ext>
              </a:extLst>
            </p:cNvPr>
            <p:cNvSpPr/>
            <p:nvPr/>
          </p:nvSpPr>
          <p:spPr>
            <a:xfrm>
              <a:off x="10848113" y="2389611"/>
              <a:ext cx="720000" cy="432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Keio</a:t>
              </a: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84220178-60E2-9EB6-AFBA-B8E7089DAF2F}"/>
                </a:ext>
              </a:extLst>
            </p:cNvPr>
            <p:cNvSpPr/>
            <p:nvPr/>
          </p:nvSpPr>
          <p:spPr>
            <a:xfrm>
              <a:off x="10848113" y="1783621"/>
              <a:ext cx="720000" cy="432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ERCIM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089C0C11-5D22-3ABE-533D-4AAF91CC9756}"/>
                </a:ext>
              </a:extLst>
            </p:cNvPr>
            <p:cNvSpPr/>
            <p:nvPr/>
          </p:nvSpPr>
          <p:spPr>
            <a:xfrm>
              <a:off x="9927921" y="1783621"/>
              <a:ext cx="720000" cy="432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MIT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BFF1CD4D-E817-E5E4-34E5-B52AFAFEF220}"/>
              </a:ext>
            </a:extLst>
          </p:cNvPr>
          <p:cNvSpPr txBox="1"/>
          <p:nvPr/>
        </p:nvSpPr>
        <p:spPr>
          <a:xfrm>
            <a:off x="10219892" y="2734393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Hosts</a:t>
            </a:r>
          </a:p>
        </p:txBody>
      </p:sp>
      <p:cxnSp>
        <p:nvCxnSpPr>
          <p:cNvPr id="93" name="Elbow Connector 92">
            <a:extLst>
              <a:ext uri="{FF2B5EF4-FFF2-40B4-BE49-F238E27FC236}">
                <a16:creationId xmlns:a16="http://schemas.microsoft.com/office/drawing/2014/main" id="{CA0AE0D3-1087-196D-39FF-995F64E88D7C}"/>
              </a:ext>
            </a:extLst>
          </p:cNvPr>
          <p:cNvCxnSpPr>
            <a:cxnSpLocks/>
            <a:stCxn id="96" idx="1"/>
            <a:endCxn id="6" idx="3"/>
          </p:cNvCxnSpPr>
          <p:nvPr/>
        </p:nvCxnSpPr>
        <p:spPr>
          <a:xfrm rot="10800000" flipV="1">
            <a:off x="6641984" y="2060954"/>
            <a:ext cx="3045941" cy="28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B07815C1-594A-801A-9387-E4FBB562B2D5}"/>
              </a:ext>
            </a:extLst>
          </p:cNvPr>
          <p:cNvSpPr txBox="1"/>
          <p:nvPr/>
        </p:nvSpPr>
        <p:spPr>
          <a:xfrm>
            <a:off x="4005852" y="1682107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elects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AEC348C-2578-B089-7CCA-17C2BE205250}"/>
              </a:ext>
            </a:extLst>
          </p:cNvPr>
          <p:cNvSpPr txBox="1"/>
          <p:nvPr/>
        </p:nvSpPr>
        <p:spPr>
          <a:xfrm>
            <a:off x="7270848" y="1672376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appoint reps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81E9090-545B-C325-D168-A98EAE3CE660}"/>
              </a:ext>
            </a:extLst>
          </p:cNvPr>
          <p:cNvGrpSpPr/>
          <p:nvPr/>
        </p:nvGrpSpPr>
        <p:grpSpPr>
          <a:xfrm>
            <a:off x="6168750" y="5160661"/>
            <a:ext cx="1080000" cy="741693"/>
            <a:chOff x="1921574" y="5495595"/>
            <a:chExt cx="1080000" cy="741693"/>
          </a:xfrm>
        </p:grpSpPr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8F9B7C11-F91E-8CA4-1153-9FCF00B9E8CA}"/>
                </a:ext>
              </a:extLst>
            </p:cNvPr>
            <p:cNvSpPr/>
            <p:nvPr/>
          </p:nvSpPr>
          <p:spPr>
            <a:xfrm>
              <a:off x="1921574" y="5495595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E5AB7BD1-DECA-C9E4-978F-BB4FC3D992AF}"/>
                </a:ext>
              </a:extLst>
            </p:cNvPr>
            <p:cNvSpPr/>
            <p:nvPr/>
          </p:nvSpPr>
          <p:spPr>
            <a:xfrm>
              <a:off x="2101574" y="56441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4771CD26-CD12-C6A5-A23B-E8FE5773506F}"/>
                </a:ext>
              </a:extLst>
            </p:cNvPr>
            <p:cNvSpPr/>
            <p:nvPr/>
          </p:nvSpPr>
          <p:spPr>
            <a:xfrm>
              <a:off x="2281574" y="58052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75C55075-3E8F-0810-182F-C70C27129B65}"/>
              </a:ext>
            </a:extLst>
          </p:cNvPr>
          <p:cNvSpPr txBox="1"/>
          <p:nvPr/>
        </p:nvSpPr>
        <p:spPr>
          <a:xfrm>
            <a:off x="7252662" y="5208342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Community</a:t>
            </a:r>
          </a:p>
          <a:p>
            <a:pPr algn="ctr"/>
            <a:r>
              <a:rPr lang="en-GB" dirty="0"/>
              <a:t>Groups</a:t>
            </a:r>
          </a:p>
        </p:txBody>
      </p:sp>
      <p:cxnSp>
        <p:nvCxnSpPr>
          <p:cNvPr id="108" name="Elbow Connector 107">
            <a:extLst>
              <a:ext uri="{FF2B5EF4-FFF2-40B4-BE49-F238E27FC236}">
                <a16:creationId xmlns:a16="http://schemas.microsoft.com/office/drawing/2014/main" id="{C197861D-61FF-9437-1BBC-6F79AC4A79D6}"/>
              </a:ext>
            </a:extLst>
          </p:cNvPr>
          <p:cNvCxnSpPr>
            <a:cxnSpLocks/>
            <a:stCxn id="6" idx="2"/>
            <a:endCxn id="42" idx="0"/>
          </p:cNvCxnSpPr>
          <p:nvPr/>
        </p:nvCxnSpPr>
        <p:spPr>
          <a:xfrm rot="16200000" flipH="1">
            <a:off x="6277909" y="2173312"/>
            <a:ext cx="500666" cy="852518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>
            <a:extLst>
              <a:ext uri="{FF2B5EF4-FFF2-40B4-BE49-F238E27FC236}">
                <a16:creationId xmlns:a16="http://schemas.microsoft.com/office/drawing/2014/main" id="{54E75053-F9E9-F9BF-9B10-76D25C2188A7}"/>
              </a:ext>
            </a:extLst>
          </p:cNvPr>
          <p:cNvCxnSpPr>
            <a:cxnSpLocks/>
            <a:stCxn id="6" idx="2"/>
            <a:endCxn id="182" idx="0"/>
          </p:cNvCxnSpPr>
          <p:nvPr/>
        </p:nvCxnSpPr>
        <p:spPr>
          <a:xfrm rot="16200000" flipH="1">
            <a:off x="7136881" y="1314340"/>
            <a:ext cx="503762" cy="2573558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>
            <a:extLst>
              <a:ext uri="{FF2B5EF4-FFF2-40B4-BE49-F238E27FC236}">
                <a16:creationId xmlns:a16="http://schemas.microsoft.com/office/drawing/2014/main" id="{9D5A7CF8-13C9-FD9F-9B78-E0DE82C012B0}"/>
              </a:ext>
            </a:extLst>
          </p:cNvPr>
          <p:cNvCxnSpPr>
            <a:cxnSpLocks/>
            <a:stCxn id="6" idx="2"/>
            <a:endCxn id="4" idx="0"/>
          </p:cNvCxnSpPr>
          <p:nvPr/>
        </p:nvCxnSpPr>
        <p:spPr>
          <a:xfrm rot="5400000">
            <a:off x="5415841" y="2166858"/>
            <a:ext cx="503762" cy="86852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>
            <a:extLst>
              <a:ext uri="{FF2B5EF4-FFF2-40B4-BE49-F238E27FC236}">
                <a16:creationId xmlns:a16="http://schemas.microsoft.com/office/drawing/2014/main" id="{1CD0D3E1-2BAE-BE27-795A-53ECD9BBBEC0}"/>
              </a:ext>
            </a:extLst>
          </p:cNvPr>
          <p:cNvCxnSpPr>
            <a:cxnSpLocks/>
            <a:stCxn id="6" idx="2"/>
            <a:endCxn id="15" idx="0"/>
          </p:cNvCxnSpPr>
          <p:nvPr/>
        </p:nvCxnSpPr>
        <p:spPr>
          <a:xfrm rot="5400000">
            <a:off x="4296450" y="3357351"/>
            <a:ext cx="2813646" cy="797420"/>
          </a:xfrm>
          <a:prstGeom prst="bentConnector3">
            <a:avLst>
              <a:gd name="adj1" fmla="val 75245"/>
            </a:avLst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>
            <a:extLst>
              <a:ext uri="{FF2B5EF4-FFF2-40B4-BE49-F238E27FC236}">
                <a16:creationId xmlns:a16="http://schemas.microsoft.com/office/drawing/2014/main" id="{56B74FFB-B502-0B0C-1958-A2F8DBCE16A1}"/>
              </a:ext>
            </a:extLst>
          </p:cNvPr>
          <p:cNvCxnSpPr>
            <a:cxnSpLocks/>
            <a:stCxn id="6" idx="2"/>
            <a:endCxn id="104" idx="0"/>
          </p:cNvCxnSpPr>
          <p:nvPr/>
        </p:nvCxnSpPr>
        <p:spPr>
          <a:xfrm rot="16200000" flipH="1">
            <a:off x="4909655" y="3541565"/>
            <a:ext cx="2811423" cy="426767"/>
          </a:xfrm>
          <a:prstGeom prst="bentConnector3">
            <a:avLst>
              <a:gd name="adj1" fmla="val 75265"/>
            </a:avLst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65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" grpId="0" animBg="1"/>
      <p:bldP spid="6" grpId="0" animBg="1"/>
      <p:bldP spid="117" grpId="0"/>
      <p:bldP spid="182" grpId="0" animBg="1"/>
      <p:bldP spid="42" grpId="0" animBg="1"/>
      <p:bldP spid="44" grpId="0" animBg="1"/>
      <p:bldP spid="66" grpId="0"/>
      <p:bldP spid="82" grpId="0"/>
      <p:bldP spid="92" grpId="0"/>
      <p:bldP spid="100" grpId="0"/>
      <p:bldP spid="101" grpId="0"/>
      <p:bldP spid="1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W3C Technical Report types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dirty="0"/>
              <a:t>Recommendation</a:t>
            </a:r>
          </a:p>
          <a:p>
            <a:r>
              <a:rPr lang="en-US" dirty="0"/>
              <a:t>Proposed Recommendation</a:t>
            </a:r>
          </a:p>
          <a:p>
            <a:r>
              <a:rPr lang="en-US" dirty="0"/>
              <a:t>Candidate Recommendation</a:t>
            </a:r>
          </a:p>
          <a:p>
            <a:r>
              <a:rPr lang="en-US" dirty="0"/>
              <a:t>Working Drafts</a:t>
            </a:r>
          </a:p>
          <a:p>
            <a:pPr lvl="1"/>
            <a:r>
              <a:rPr lang="en-US" dirty="0"/>
              <a:t>First Public Working Draft, Last Call Working Draft</a:t>
            </a:r>
          </a:p>
          <a:p>
            <a:r>
              <a:rPr lang="en-US" dirty="0"/>
              <a:t>Notes</a:t>
            </a:r>
          </a:p>
          <a:p>
            <a:pPr lvl="1"/>
            <a:r>
              <a:rPr lang="en-US" dirty="0"/>
              <a:t>Member Note, Working Group Note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1781CD6-C922-BE49-96A5-19C8D178C3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/>
              <a:pPr/>
              <a:t>18</a:t>
            </a:fld>
            <a:endParaRPr lang="en-US" dirty="0"/>
          </a:p>
        </p:txBody>
      </p:sp>
      <p:sp>
        <p:nvSpPr>
          <p:cNvPr id="7" name="Snip Single Corner Rectangle 6">
            <a:extLst>
              <a:ext uri="{FF2B5EF4-FFF2-40B4-BE49-F238E27FC236}">
                <a16:creationId xmlns:a16="http://schemas.microsoft.com/office/drawing/2014/main" id="{6CAA7212-367D-AB48-BA33-A2AA28AED89F}"/>
              </a:ext>
            </a:extLst>
          </p:cNvPr>
          <p:cNvSpPr>
            <a:spLocks noChangeAspect="1"/>
          </p:cNvSpPr>
          <p:nvPr/>
        </p:nvSpPr>
        <p:spPr bwMode="auto">
          <a:xfrm>
            <a:off x="3796205" y="5077840"/>
            <a:ext cx="866402" cy="1155202"/>
          </a:xfrm>
          <a:prstGeom prst="snip1Rect">
            <a:avLst/>
          </a:prstGeom>
          <a:solidFill>
            <a:srgbClr val="00B0F0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WD</a:t>
            </a:r>
          </a:p>
        </p:txBody>
      </p:sp>
      <p:sp>
        <p:nvSpPr>
          <p:cNvPr id="8" name="Snip Single Corner Rectangle 7">
            <a:extLst>
              <a:ext uri="{FF2B5EF4-FFF2-40B4-BE49-F238E27FC236}">
                <a16:creationId xmlns:a16="http://schemas.microsoft.com/office/drawing/2014/main" id="{DD4E740E-65DC-7547-905A-F24A4CF270F1}"/>
              </a:ext>
            </a:extLst>
          </p:cNvPr>
          <p:cNvSpPr>
            <a:spLocks noChangeAspect="1"/>
          </p:cNvSpPr>
          <p:nvPr/>
        </p:nvSpPr>
        <p:spPr bwMode="auto">
          <a:xfrm>
            <a:off x="5044666" y="5082086"/>
            <a:ext cx="866402" cy="1155202"/>
          </a:xfrm>
          <a:prstGeom prst="snip1Rect">
            <a:avLst/>
          </a:prstGeom>
          <a:solidFill>
            <a:srgbClr val="00B0F0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CR</a:t>
            </a:r>
          </a:p>
        </p:txBody>
      </p:sp>
      <p:sp>
        <p:nvSpPr>
          <p:cNvPr id="9" name="Snip Single Corner Rectangle 8">
            <a:extLst>
              <a:ext uri="{FF2B5EF4-FFF2-40B4-BE49-F238E27FC236}">
                <a16:creationId xmlns:a16="http://schemas.microsoft.com/office/drawing/2014/main" id="{D7801CEF-3BA2-BB40-B226-63E44F86F8D0}"/>
              </a:ext>
            </a:extLst>
          </p:cNvPr>
          <p:cNvSpPr>
            <a:spLocks noChangeAspect="1"/>
          </p:cNvSpPr>
          <p:nvPr/>
        </p:nvSpPr>
        <p:spPr bwMode="auto">
          <a:xfrm>
            <a:off x="6296570" y="5082087"/>
            <a:ext cx="866402" cy="1155201"/>
          </a:xfrm>
          <a:prstGeom prst="snip1Rect">
            <a:avLst/>
          </a:prstGeom>
          <a:solidFill>
            <a:srgbClr val="00B0F0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PR</a:t>
            </a:r>
          </a:p>
        </p:txBody>
      </p:sp>
      <p:sp>
        <p:nvSpPr>
          <p:cNvPr id="10" name="Snip Single Corner Rectangle 9">
            <a:extLst>
              <a:ext uri="{FF2B5EF4-FFF2-40B4-BE49-F238E27FC236}">
                <a16:creationId xmlns:a16="http://schemas.microsoft.com/office/drawing/2014/main" id="{8DEEA6F3-71FC-074D-A86A-BEEF7F5AC338}"/>
              </a:ext>
            </a:extLst>
          </p:cNvPr>
          <p:cNvSpPr>
            <a:spLocks noChangeAspect="1"/>
          </p:cNvSpPr>
          <p:nvPr/>
        </p:nvSpPr>
        <p:spPr bwMode="auto">
          <a:xfrm>
            <a:off x="7549276" y="5081818"/>
            <a:ext cx="866402" cy="1155202"/>
          </a:xfrm>
          <a:prstGeom prst="snip1Rect">
            <a:avLst/>
          </a:prstGeom>
          <a:solidFill>
            <a:srgbClr val="0070C0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REC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1F28D4-22F8-F74D-A9F8-4595FB351601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3414806" y="5654905"/>
            <a:ext cx="381399" cy="53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17CBA69-450A-DF40-95EC-271231A7AB70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>
            <a:off x="4662607" y="5655441"/>
            <a:ext cx="382059" cy="424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0A09AD-E27C-8847-AA15-8860113DD058}"/>
              </a:ext>
            </a:extLst>
          </p:cNvPr>
          <p:cNvCxnSpPr>
            <a:cxnSpLocks/>
            <a:stCxn id="8" idx="0"/>
            <a:endCxn id="9" idx="2"/>
          </p:cNvCxnSpPr>
          <p:nvPr/>
        </p:nvCxnSpPr>
        <p:spPr>
          <a:xfrm>
            <a:off x="5911068" y="5659687"/>
            <a:ext cx="38550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78C63A-ACC4-EC49-AF45-6D4092AC76E0}"/>
              </a:ext>
            </a:extLst>
          </p:cNvPr>
          <p:cNvCxnSpPr>
            <a:cxnSpLocks/>
            <a:stCxn id="9" idx="0"/>
            <a:endCxn id="10" idx="2"/>
          </p:cNvCxnSpPr>
          <p:nvPr/>
        </p:nvCxnSpPr>
        <p:spPr>
          <a:xfrm flipV="1">
            <a:off x="7162972" y="5659419"/>
            <a:ext cx="386304" cy="26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476D4B88-76E2-BD42-B380-F456E5E64949}"/>
              </a:ext>
            </a:extLst>
          </p:cNvPr>
          <p:cNvCxnSpPr>
            <a:cxnSpLocks/>
            <a:stCxn id="9" idx="3"/>
            <a:endCxn id="8" idx="3"/>
          </p:cNvCxnSpPr>
          <p:nvPr/>
        </p:nvCxnSpPr>
        <p:spPr>
          <a:xfrm rot="16200000" flipV="1">
            <a:off x="6103819" y="4456134"/>
            <a:ext cx="8490" cy="1251904"/>
          </a:xfrm>
          <a:prstGeom prst="bentConnector3">
            <a:avLst>
              <a:gd name="adj1" fmla="val 4298445"/>
            </a:avLst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1725CD39-EFD8-C641-842E-4ED55887DC09}"/>
              </a:ext>
            </a:extLst>
          </p:cNvPr>
          <p:cNvCxnSpPr>
            <a:cxnSpLocks/>
            <a:stCxn id="9" idx="3"/>
            <a:endCxn id="7" idx="3"/>
          </p:cNvCxnSpPr>
          <p:nvPr/>
        </p:nvCxnSpPr>
        <p:spPr>
          <a:xfrm rot="16200000" flipV="1">
            <a:off x="5477466" y="3829781"/>
            <a:ext cx="4247" cy="2500365"/>
          </a:xfrm>
          <a:prstGeom prst="bentConnector3">
            <a:avLst>
              <a:gd name="adj1" fmla="val 8558394"/>
            </a:avLst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C789AAB-A9D6-BDA2-BBFC-CE041CA262D0}"/>
              </a:ext>
            </a:extLst>
          </p:cNvPr>
          <p:cNvCxnSpPr>
            <a:cxnSpLocks/>
          </p:cNvCxnSpPr>
          <p:nvPr/>
        </p:nvCxnSpPr>
        <p:spPr>
          <a:xfrm>
            <a:off x="8802784" y="5419850"/>
            <a:ext cx="38550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134EB30-F074-57CF-8943-CD020FCDBB36}"/>
              </a:ext>
            </a:extLst>
          </p:cNvPr>
          <p:cNvCxnSpPr>
            <a:cxnSpLocks/>
          </p:cNvCxnSpPr>
          <p:nvPr/>
        </p:nvCxnSpPr>
        <p:spPr>
          <a:xfrm flipV="1">
            <a:off x="8801982" y="5819632"/>
            <a:ext cx="386304" cy="26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ABA0B97-79CA-BB46-1A84-5D3D507E81E7}"/>
              </a:ext>
            </a:extLst>
          </p:cNvPr>
          <p:cNvSpPr txBox="1"/>
          <p:nvPr/>
        </p:nvSpPr>
        <p:spPr>
          <a:xfrm>
            <a:off x="9300533" y="5266712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WG decision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328E7E-17BA-9284-C8C3-2D03E2F3D746}"/>
              </a:ext>
            </a:extLst>
          </p:cNvPr>
          <p:cNvSpPr txBox="1"/>
          <p:nvPr/>
        </p:nvSpPr>
        <p:spPr>
          <a:xfrm>
            <a:off x="9300533" y="5665743"/>
            <a:ext cx="1351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W3C decision</a:t>
            </a: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B2AB29BE-4535-57CD-7C7D-CBB17169DF4C}"/>
              </a:ext>
            </a:extLst>
          </p:cNvPr>
          <p:cNvCxnSpPr>
            <a:cxnSpLocks/>
            <a:stCxn id="7" idx="0"/>
            <a:endCxn id="7" idx="2"/>
          </p:cNvCxnSpPr>
          <p:nvPr/>
        </p:nvCxnSpPr>
        <p:spPr>
          <a:xfrm flipH="1">
            <a:off x="3796205" y="5655441"/>
            <a:ext cx="866402" cy="12700"/>
          </a:xfrm>
          <a:prstGeom prst="curvedConnector5">
            <a:avLst>
              <a:gd name="adj1" fmla="val -17359"/>
              <a:gd name="adj2" fmla="val 7058567"/>
              <a:gd name="adj3" fmla="val 118747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0DACAB1D-803B-9817-44FF-C34DAA8299B9}"/>
              </a:ext>
            </a:extLst>
          </p:cNvPr>
          <p:cNvCxnSpPr>
            <a:cxnSpLocks/>
            <a:stCxn id="8" idx="0"/>
            <a:endCxn id="8" idx="2"/>
          </p:cNvCxnSpPr>
          <p:nvPr/>
        </p:nvCxnSpPr>
        <p:spPr>
          <a:xfrm flipH="1">
            <a:off x="5044666" y="5659687"/>
            <a:ext cx="866402" cy="12700"/>
          </a:xfrm>
          <a:prstGeom prst="curvedConnector5">
            <a:avLst>
              <a:gd name="adj1" fmla="val -15077"/>
              <a:gd name="adj2" fmla="val 6963827"/>
              <a:gd name="adj3" fmla="val 117590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09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HTML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6417ED7-4662-774B-A9E3-C125857C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392" y="4967560"/>
            <a:ext cx="1434721" cy="126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328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Dr Nicholas Gibbins – nmg@ecs.soton.ac.uk</a:t>
            </a:r>
          </a:p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COMP3227 Web Architecture and Hypertext Technologies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Web Standards Process</a:t>
            </a:r>
          </a:p>
        </p:txBody>
      </p:sp>
    </p:spTree>
    <p:extLst>
      <p:ext uri="{BB962C8B-B14F-4D97-AF65-F5344CB8AC3E}">
        <p14:creationId xmlns:p14="http://schemas.microsoft.com/office/powerpoint/2010/main" val="966385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C34030-044E-0639-8E36-48219099447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XHTML</a:t>
            </a:r>
          </a:p>
          <a:p>
            <a:r>
              <a:rPr lang="en-GB" dirty="0"/>
              <a:t>XHTML 2</a:t>
            </a:r>
          </a:p>
          <a:p>
            <a:r>
              <a:rPr lang="en-GB" dirty="0"/>
              <a:t>HTML 5</a:t>
            </a:r>
          </a:p>
          <a:p>
            <a:r>
              <a:rPr lang="en-GB" dirty="0"/>
              <a:t>HTML 5.1</a:t>
            </a:r>
          </a:p>
          <a:p>
            <a:r>
              <a:rPr lang="en-GB" dirty="0"/>
              <a:t>HTML 5.1 2nd ed.</a:t>
            </a:r>
          </a:p>
          <a:p>
            <a:r>
              <a:rPr lang="en-GB" dirty="0"/>
              <a:t>HTML 5.2</a:t>
            </a:r>
          </a:p>
          <a:p>
            <a:r>
              <a:rPr lang="en-GB" dirty="0"/>
              <a:t>HTML 5.3</a:t>
            </a:r>
          </a:p>
          <a:p>
            <a:r>
              <a:rPr lang="en-GB" dirty="0"/>
              <a:t>...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HTML Tags</a:t>
            </a:r>
          </a:p>
          <a:p>
            <a:r>
              <a:rPr lang="en-GB" dirty="0"/>
              <a:t>HTML+</a:t>
            </a:r>
          </a:p>
          <a:p>
            <a:r>
              <a:rPr lang="en-GB" dirty="0"/>
              <a:t>HTML 2.0</a:t>
            </a:r>
          </a:p>
          <a:p>
            <a:r>
              <a:rPr lang="en-GB" dirty="0"/>
              <a:t>HTML 3.0</a:t>
            </a:r>
          </a:p>
          <a:p>
            <a:r>
              <a:rPr lang="en-GB" dirty="0"/>
              <a:t>HTML 3.2</a:t>
            </a:r>
          </a:p>
          <a:p>
            <a:r>
              <a:rPr lang="en-GB" dirty="0"/>
              <a:t>HTML 4</a:t>
            </a:r>
          </a:p>
          <a:p>
            <a:r>
              <a:rPr lang="en-GB" dirty="0"/>
              <a:t>HTML 4.01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HTML?</a:t>
            </a:r>
          </a:p>
        </p:txBody>
      </p:sp>
    </p:spTree>
    <p:extLst>
      <p:ext uri="{BB962C8B-B14F-4D97-AF65-F5344CB8AC3E}">
        <p14:creationId xmlns:p14="http://schemas.microsoft.com/office/powerpoint/2010/main" val="3416169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The Evolution of HTML: 1991-1995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/>
              <a:pPr/>
              <a:t>21</a:t>
            </a:fld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1343025" y="1950534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343025" y="3753107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1343025" y="5553075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23888" y="1773238"/>
            <a:ext cx="1079500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1990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1343025" y="232021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cxnSpLocks/>
          </p:cNvCxnSpPr>
          <p:nvPr/>
        </p:nvCxnSpPr>
        <p:spPr bwMode="auto">
          <a:xfrm>
            <a:off x="1343025" y="267335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>
            <a:off x="1343025" y="303586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1343025" y="339248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43025" y="411596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43025" y="447357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1343025" y="483393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1343025" y="5194294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1344000" y="212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Tags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344000" y="24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DTD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424000" y="284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1343025" y="60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informal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423025" y="608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Internet Draft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3502525" y="608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RFC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664000" y="60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REC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744000" y="6084000"/>
            <a:ext cx="1080000" cy="360000"/>
          </a:xfrm>
          <a:prstGeom prst="rect">
            <a:avLst/>
          </a:prstGeom>
          <a:solidFill>
            <a:srgbClr val="0000FF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ISO Standard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4584700" y="60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WD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4587470" y="3206881"/>
            <a:ext cx="1082119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founded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1346557" y="3220536"/>
            <a:ext cx="1789675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IETF HTML WG founded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424000" y="356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2.0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41E066-0699-0E48-B8EC-F157C08E1E5B}"/>
              </a:ext>
            </a:extLst>
          </p:cNvPr>
          <p:cNvSpPr txBox="1"/>
          <p:nvPr/>
        </p:nvSpPr>
        <p:spPr>
          <a:xfrm>
            <a:off x="623888" y="3573463"/>
            <a:ext cx="1079500" cy="3603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1995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91A946-A912-AE4B-BC52-1EB11303671B}"/>
              </a:ext>
            </a:extLst>
          </p:cNvPr>
          <p:cNvSpPr txBox="1"/>
          <p:nvPr/>
        </p:nvSpPr>
        <p:spPr>
          <a:xfrm>
            <a:off x="623888" y="5373689"/>
            <a:ext cx="1079500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2000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584000" y="356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3.0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504000" y="284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HTML+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49D9917-128F-3142-9376-410A257FAE92}"/>
              </a:ext>
            </a:extLst>
          </p:cNvPr>
          <p:cNvGrpSpPr/>
          <p:nvPr/>
        </p:nvGrpSpPr>
        <p:grpSpPr>
          <a:xfrm>
            <a:off x="9511862" y="2853100"/>
            <a:ext cx="2056251" cy="360000"/>
            <a:chOff x="9511862" y="2853100"/>
            <a:chExt cx="2056251" cy="36000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EAF2E2B-AB7C-7A45-9CB0-7161B8C307AC}"/>
                </a:ext>
              </a:extLst>
            </p:cNvPr>
            <p:cNvSpPr/>
            <p:nvPr/>
          </p:nvSpPr>
          <p:spPr bwMode="auto">
            <a:xfrm>
              <a:off x="9511862" y="2853100"/>
              <a:ext cx="1708104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NCSA Mosaic released</a:t>
              </a: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A511ECFE-B3C4-0D42-8B4F-E70176734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06867" y="2889713"/>
              <a:ext cx="261246" cy="288000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1CB1E45-F98D-6046-A77D-432938C9CC58}"/>
              </a:ext>
            </a:extLst>
          </p:cNvPr>
          <p:cNvGrpSpPr/>
          <p:nvPr/>
        </p:nvGrpSpPr>
        <p:grpSpPr>
          <a:xfrm>
            <a:off x="9795641" y="3214374"/>
            <a:ext cx="1773884" cy="356591"/>
            <a:chOff x="9795641" y="3214374"/>
            <a:chExt cx="1773884" cy="356591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0B669DF-F326-394F-A7FA-3D19FD87EDFE}"/>
                </a:ext>
              </a:extLst>
            </p:cNvPr>
            <p:cNvSpPr/>
            <p:nvPr/>
          </p:nvSpPr>
          <p:spPr bwMode="auto">
            <a:xfrm>
              <a:off x="9795641" y="3214374"/>
              <a:ext cx="1421460" cy="35659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Netscape released</a:t>
              </a: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575C0D16-B08D-0C4F-B123-65C2F06AA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81525" y="3247327"/>
              <a:ext cx="288000" cy="288000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79DC150-5739-E641-B34A-7FE56715F159}"/>
              </a:ext>
            </a:extLst>
          </p:cNvPr>
          <p:cNvGrpSpPr/>
          <p:nvPr/>
        </p:nvGrpSpPr>
        <p:grpSpPr>
          <a:xfrm>
            <a:off x="9196552" y="3573463"/>
            <a:ext cx="2371561" cy="360000"/>
            <a:chOff x="9196552" y="3573463"/>
            <a:chExt cx="2371561" cy="36000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29E2A9A-5884-AC4C-896D-A33C61795FE9}"/>
                </a:ext>
              </a:extLst>
            </p:cNvPr>
            <p:cNvSpPr/>
            <p:nvPr/>
          </p:nvSpPr>
          <p:spPr bwMode="auto">
            <a:xfrm>
              <a:off x="9196552" y="3573463"/>
              <a:ext cx="2020549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Internet Explorer released</a:t>
              </a: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9ADE02A4-D194-2540-9033-25C674E38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75313" y="3608850"/>
              <a:ext cx="292800" cy="288000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27222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47" grpId="0" animBg="1"/>
      <p:bldP spid="48" grpId="0" animBg="1"/>
      <p:bldP spid="26" grpId="0" animBg="1"/>
      <p:bldP spid="25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 in the Working Group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IETF HTML WG formed in September 1994</a:t>
            </a:r>
          </a:p>
          <a:p>
            <a:pPr marL="0" indent="0">
              <a:buNone/>
            </a:pPr>
            <a:r>
              <a:rPr lang="en-US" dirty="0"/>
              <a:t>By 1995, the IETF HTML WG had grown unwieldy</a:t>
            </a:r>
          </a:p>
          <a:p>
            <a:pPr lvl="1"/>
            <a:r>
              <a:rPr lang="en-US" dirty="0"/>
              <a:t>Over 100 members in the group</a:t>
            </a:r>
          </a:p>
          <a:p>
            <a:pPr lvl="1"/>
            <a:r>
              <a:rPr lang="en-US" dirty="0"/>
              <a:t>“I came back after just three days away to find over 2000 messages waiting”</a:t>
            </a:r>
          </a:p>
          <a:p>
            <a:pPr marL="0" indent="0">
              <a:buNone/>
            </a:pPr>
            <a:r>
              <a:rPr lang="en-US" dirty="0"/>
              <a:t>Disbanded in December 1995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W3C HTML Editorial Review Board formed in February 1996</a:t>
            </a:r>
          </a:p>
          <a:p>
            <a:pPr lvl="1"/>
            <a:r>
              <a:rPr lang="en-US" dirty="0"/>
              <a:t>Became W3C HTML WG in December 1996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E1C5A3-8E6A-2C4A-BE87-155BC635A7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848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Embrace and Extend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“To a certain extent, Microsoft built its business on the Web by extending HTML features.”</a:t>
            </a:r>
            <a:br>
              <a:rPr lang="en-US" dirty="0"/>
            </a:br>
            <a:r>
              <a:rPr lang="en-US" dirty="0"/>
              <a:t>							</a:t>
            </a:r>
            <a:r>
              <a:rPr lang="en-US" i="1" dirty="0"/>
              <a:t>Dave </a:t>
            </a:r>
            <a:r>
              <a:rPr lang="en-US" i="1" dirty="0" err="1"/>
              <a:t>Raggett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By the mid-90s, Netscape and Microsoft were creating their own proprietary extensions to HTML</a:t>
            </a:r>
          </a:p>
          <a:p>
            <a:pPr lvl="1"/>
            <a:r>
              <a:rPr lang="en-US" b="1" dirty="0">
                <a:latin typeface="Lucida Sans Typewriter"/>
                <a:cs typeface="Lucida Sans Typewriter"/>
              </a:rPr>
              <a:t>&lt;font&gt;</a:t>
            </a:r>
          </a:p>
          <a:p>
            <a:pPr lvl="1"/>
            <a:r>
              <a:rPr lang="en-US" b="1" dirty="0">
                <a:latin typeface="Lucida Sans Typewriter"/>
                <a:cs typeface="Lucida Sans Typewriter"/>
              </a:rPr>
              <a:t>&lt;marquee&gt;</a:t>
            </a:r>
          </a:p>
          <a:p>
            <a:pPr lvl="1"/>
            <a:r>
              <a:rPr lang="en-US" b="1" dirty="0">
                <a:latin typeface="Lucida Sans Typewriter"/>
                <a:cs typeface="Lucida Sans Typewriter"/>
              </a:rPr>
              <a:t>&lt;blink&gt;</a:t>
            </a:r>
          </a:p>
          <a:p>
            <a:pPr marL="0" indent="0" algn="ctr">
              <a:buNone/>
            </a:pPr>
            <a:r>
              <a:rPr lang="en-US" sz="2400" dirty="0"/>
              <a:t>“This page is best viewed in browser X”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CDFBB9-83A6-6647-ADF2-3ED5913057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24F65D-9C44-5840-8133-7D2BF303B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018288" y="5517288"/>
            <a:ext cx="2044800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E9408C-1E11-174E-8D3A-C1D67A877E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46" t="38851" r="6781" b="11996"/>
          <a:stretch/>
        </p:blipFill>
        <p:spPr>
          <a:xfrm>
            <a:off x="3130530" y="5517289"/>
            <a:ext cx="204156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4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Jure versus De Facto Standards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 Jure: “according to law”</a:t>
            </a:r>
          </a:p>
          <a:p>
            <a:pPr lvl="1"/>
            <a:r>
              <a:rPr lang="en-US" dirty="0"/>
              <a:t>De jure standards created to </a:t>
            </a:r>
            <a:r>
              <a:rPr lang="en-US" i="1" dirty="0"/>
              <a:t>extend</a:t>
            </a:r>
            <a:r>
              <a:rPr lang="en-US" dirty="0"/>
              <a:t> existing practice</a:t>
            </a:r>
          </a:p>
          <a:p>
            <a:pPr lvl="1"/>
            <a:r>
              <a:rPr lang="en-US" dirty="0"/>
              <a:t>HTML 3.0, HTML 4.0, XHTML 1.0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De Facto: “as a matter of fact”</a:t>
            </a:r>
          </a:p>
          <a:p>
            <a:pPr lvl="1"/>
            <a:r>
              <a:rPr lang="en-US" dirty="0"/>
              <a:t>De facto standards created to </a:t>
            </a:r>
            <a:r>
              <a:rPr lang="en-US" i="1" dirty="0"/>
              <a:t>codify</a:t>
            </a:r>
            <a:r>
              <a:rPr lang="en-US" dirty="0"/>
              <a:t> existing practice</a:t>
            </a:r>
          </a:p>
          <a:p>
            <a:pPr lvl="1"/>
            <a:r>
              <a:rPr lang="en-US" dirty="0"/>
              <a:t>HTML 2.0, HTML 3.2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D37A26-2CC1-0A4C-A830-9D36948D70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590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The Evolution of HTML: 1995-2000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/>
              <a:pPr/>
              <a:t>25</a:t>
            </a:fld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1343025" y="1950534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343025" y="3753107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1343025" y="5553075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23888" y="1773238"/>
            <a:ext cx="1079500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1990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1343025" y="232021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cxnSpLocks/>
          </p:cNvCxnSpPr>
          <p:nvPr/>
        </p:nvCxnSpPr>
        <p:spPr bwMode="auto">
          <a:xfrm>
            <a:off x="1343025" y="267335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>
            <a:off x="1343025" y="303586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1343025" y="339248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43025" y="411596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43025" y="447357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1343025" y="483393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1343025" y="5194294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1343025" y="212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Tags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343025" y="24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DTD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422525" y="284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504000" y="284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HTML+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795641" y="3214374"/>
            <a:ext cx="1421460" cy="35659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Netscape released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85434" y="2853100"/>
            <a:ext cx="1634532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NCSA Mosaic released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207062" y="3573463"/>
            <a:ext cx="2010039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Internet Explorer  released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4578906" y="3212488"/>
            <a:ext cx="1082119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founded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1346557" y="3220536"/>
            <a:ext cx="1789675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IETF HTML WG founded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424000" y="356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2.0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41E066-0699-0E48-B8EC-F157C08E1E5B}"/>
              </a:ext>
            </a:extLst>
          </p:cNvPr>
          <p:cNvSpPr txBox="1"/>
          <p:nvPr/>
        </p:nvSpPr>
        <p:spPr>
          <a:xfrm>
            <a:off x="623888" y="3573463"/>
            <a:ext cx="1079500" cy="3603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1995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91A946-A912-AE4B-BC52-1EB11303671B}"/>
              </a:ext>
            </a:extLst>
          </p:cNvPr>
          <p:cNvSpPr txBox="1"/>
          <p:nvPr/>
        </p:nvSpPr>
        <p:spPr>
          <a:xfrm>
            <a:off x="623888" y="5373689"/>
            <a:ext cx="1079500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2000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2F8B7C1A-84A3-C84C-89F5-6E07A234D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6867" y="2889713"/>
            <a:ext cx="261246" cy="288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3B17EF4-54C4-B94F-ABB6-74D1C50B0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1525" y="3247327"/>
            <a:ext cx="288000" cy="288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FB02A03-F81C-7B47-A068-5F37A0E85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5313" y="3608850"/>
            <a:ext cx="292800" cy="2880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9F59461-60A2-4842-AE53-25B6A348FF43}"/>
              </a:ext>
            </a:extLst>
          </p:cNvPr>
          <p:cNvGrpSpPr/>
          <p:nvPr/>
        </p:nvGrpSpPr>
        <p:grpSpPr>
          <a:xfrm>
            <a:off x="10068910" y="3933825"/>
            <a:ext cx="1494403" cy="360000"/>
            <a:chOff x="10068910" y="3933825"/>
            <a:chExt cx="1494403" cy="360000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526120BA-48F3-BC43-B556-D03B9DACE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75313" y="3974096"/>
              <a:ext cx="288000" cy="2880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9522735-0117-6A4F-BB63-6F4A0D599468}"/>
                </a:ext>
              </a:extLst>
            </p:cNvPr>
            <p:cNvSpPr/>
            <p:nvPr/>
          </p:nvSpPr>
          <p:spPr bwMode="auto">
            <a:xfrm>
              <a:off x="10068910" y="3933825"/>
              <a:ext cx="1148191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 released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3FD869EE-B2A3-594D-8160-B93C038E37C8}"/>
              </a:ext>
            </a:extLst>
          </p:cNvPr>
          <p:cNvSpPr/>
          <p:nvPr/>
        </p:nvSpPr>
        <p:spPr bwMode="auto">
          <a:xfrm>
            <a:off x="2424000" y="3924733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+ tables, forms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5F8C658-D974-4C45-AE1D-104AB9A9A5C3}"/>
              </a:ext>
            </a:extLst>
          </p:cNvPr>
          <p:cNvSpPr/>
          <p:nvPr/>
        </p:nvSpPr>
        <p:spPr bwMode="auto">
          <a:xfrm>
            <a:off x="5664000" y="4642907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4.0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78A7812-D8AB-0047-A8D1-46AD44732457}"/>
              </a:ext>
            </a:extLst>
          </p:cNvPr>
          <p:cNvSpPr/>
          <p:nvPr/>
        </p:nvSpPr>
        <p:spPr bwMode="auto">
          <a:xfrm>
            <a:off x="5664000" y="5002244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4.01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AF0C438-6BFF-E949-9D60-B34D790A4CB7}"/>
              </a:ext>
            </a:extLst>
          </p:cNvPr>
          <p:cNvSpPr/>
          <p:nvPr/>
        </p:nvSpPr>
        <p:spPr bwMode="auto">
          <a:xfrm>
            <a:off x="5664000" y="5363218"/>
            <a:ext cx="1080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ISO HTML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4EDA75A-FFDD-7543-9668-11DFC610CC48}"/>
              </a:ext>
            </a:extLst>
          </p:cNvPr>
          <p:cNvSpPr/>
          <p:nvPr/>
        </p:nvSpPr>
        <p:spPr bwMode="auto">
          <a:xfrm>
            <a:off x="7824000" y="536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1.0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A83B42F-D0DE-124A-B706-E1028D6B9462}"/>
              </a:ext>
            </a:extLst>
          </p:cNvPr>
          <p:cNvSpPr/>
          <p:nvPr/>
        </p:nvSpPr>
        <p:spPr bwMode="auto">
          <a:xfrm>
            <a:off x="7824000" y="464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in XML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E55804C-564A-894A-B307-DE72AEF24FA9}"/>
              </a:ext>
            </a:extLst>
          </p:cNvPr>
          <p:cNvSpPr/>
          <p:nvPr/>
        </p:nvSpPr>
        <p:spPr bwMode="auto">
          <a:xfrm>
            <a:off x="6744000" y="4643106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XML 1.0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6048164-0BC7-7C4F-AEAC-4F45E2267938}"/>
              </a:ext>
            </a:extLst>
          </p:cNvPr>
          <p:cNvSpPr/>
          <p:nvPr/>
        </p:nvSpPr>
        <p:spPr bwMode="auto">
          <a:xfrm>
            <a:off x="5552907" y="3928009"/>
            <a:ext cx="1190925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HTML WG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92EA320-130F-EB42-A82C-5CA5D2CFDADA}"/>
              </a:ext>
            </a:extLst>
          </p:cNvPr>
          <p:cNvSpPr/>
          <p:nvPr/>
        </p:nvSpPr>
        <p:spPr bwMode="auto">
          <a:xfrm>
            <a:off x="6744000" y="392396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XML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ED74F32-E0AC-AC4C-A032-B7ABCA9230CA}"/>
              </a:ext>
            </a:extLst>
          </p:cNvPr>
          <p:cNvSpPr/>
          <p:nvPr/>
        </p:nvSpPr>
        <p:spPr bwMode="auto">
          <a:xfrm>
            <a:off x="9795641" y="4652963"/>
            <a:ext cx="1767672" cy="35659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Netscape open-sourced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C5F424C-F66B-4D4C-A694-EFBD7629A6EF}"/>
              </a:ext>
            </a:extLst>
          </p:cNvPr>
          <p:cNvSpPr/>
          <p:nvPr/>
        </p:nvSpPr>
        <p:spPr bwMode="auto">
          <a:xfrm>
            <a:off x="1343025" y="60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82FEB86-7785-EF4F-BFF3-C51054ACE54F}"/>
              </a:ext>
            </a:extLst>
          </p:cNvPr>
          <p:cNvSpPr/>
          <p:nvPr/>
        </p:nvSpPr>
        <p:spPr bwMode="auto">
          <a:xfrm>
            <a:off x="2423025" y="608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Internet Draft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BD77123-3861-4642-8EFF-51087141EEA9}"/>
              </a:ext>
            </a:extLst>
          </p:cNvPr>
          <p:cNvSpPr/>
          <p:nvPr/>
        </p:nvSpPr>
        <p:spPr bwMode="auto">
          <a:xfrm>
            <a:off x="3502525" y="608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RFC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DD144CE-CE0E-3F4C-B089-BE85145E2A27}"/>
              </a:ext>
            </a:extLst>
          </p:cNvPr>
          <p:cNvSpPr/>
          <p:nvPr/>
        </p:nvSpPr>
        <p:spPr bwMode="auto">
          <a:xfrm>
            <a:off x="5664000" y="60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REC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034BA83-12BA-E944-8F56-D51280B11C2A}"/>
              </a:ext>
            </a:extLst>
          </p:cNvPr>
          <p:cNvSpPr/>
          <p:nvPr/>
        </p:nvSpPr>
        <p:spPr bwMode="auto">
          <a:xfrm>
            <a:off x="6744000" y="6084000"/>
            <a:ext cx="1080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ISO Standard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95CF2B4-4DA2-484A-8EC6-96B62A0D2708}"/>
              </a:ext>
            </a:extLst>
          </p:cNvPr>
          <p:cNvSpPr/>
          <p:nvPr/>
        </p:nvSpPr>
        <p:spPr bwMode="auto">
          <a:xfrm>
            <a:off x="4584700" y="60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WD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584000" y="356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3.0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54C858-4A7F-F943-81CB-9FBAE94BF583}"/>
              </a:ext>
            </a:extLst>
          </p:cNvPr>
          <p:cNvSpPr/>
          <p:nvPr/>
        </p:nvSpPr>
        <p:spPr bwMode="auto">
          <a:xfrm>
            <a:off x="5664000" y="42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3.2</a:t>
            </a:r>
          </a:p>
        </p:txBody>
      </p:sp>
    </p:spTree>
    <p:extLst>
      <p:ext uri="{BB962C8B-B14F-4D97-AF65-F5344CB8AC3E}">
        <p14:creationId xmlns:p14="http://schemas.microsoft.com/office/powerpoint/2010/main" val="395723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The Evolution of HTML: 2000-2005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/>
              <a:pPr/>
              <a:t>26</a:t>
            </a:fld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1343025" y="1950534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343025" y="3753107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1343025" y="5553075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23888" y="1773238"/>
            <a:ext cx="719137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2000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1343025" y="232021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cxnSpLocks/>
          </p:cNvCxnSpPr>
          <p:nvPr/>
        </p:nvCxnSpPr>
        <p:spPr bwMode="auto">
          <a:xfrm>
            <a:off x="1343025" y="267335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>
            <a:off x="1343025" y="303586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1343025" y="339248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43025" y="411596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43025" y="447357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1343025" y="483393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1343025" y="5194294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D41E066-0699-0E48-B8EC-F157C08E1E5B}"/>
              </a:ext>
            </a:extLst>
          </p:cNvPr>
          <p:cNvSpPr txBox="1"/>
          <p:nvPr/>
        </p:nvSpPr>
        <p:spPr>
          <a:xfrm>
            <a:off x="623888" y="3573463"/>
            <a:ext cx="715287" cy="3603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2005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91A946-A912-AE4B-BC52-1EB11303671B}"/>
              </a:ext>
            </a:extLst>
          </p:cNvPr>
          <p:cNvSpPr txBox="1"/>
          <p:nvPr/>
        </p:nvSpPr>
        <p:spPr>
          <a:xfrm>
            <a:off x="623888" y="5373689"/>
            <a:ext cx="711907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2010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9B338C2-8A4F-3D49-BCBB-D0013B32C2C9}"/>
              </a:ext>
            </a:extLst>
          </p:cNvPr>
          <p:cNvSpPr/>
          <p:nvPr/>
        </p:nvSpPr>
        <p:spPr bwMode="auto">
          <a:xfrm>
            <a:off x="1343025" y="60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C24C9BC-4D80-774F-827C-C03EFFBB3822}"/>
              </a:ext>
            </a:extLst>
          </p:cNvPr>
          <p:cNvSpPr/>
          <p:nvPr/>
        </p:nvSpPr>
        <p:spPr bwMode="auto">
          <a:xfrm>
            <a:off x="2423025" y="608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Internet Draft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E925A75-9BD2-4F47-98FE-40D6EF34932D}"/>
              </a:ext>
            </a:extLst>
          </p:cNvPr>
          <p:cNvSpPr/>
          <p:nvPr/>
        </p:nvSpPr>
        <p:spPr bwMode="auto">
          <a:xfrm>
            <a:off x="3502525" y="608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RFC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268E139-A754-8143-8264-E32C70C9FD5D}"/>
              </a:ext>
            </a:extLst>
          </p:cNvPr>
          <p:cNvSpPr/>
          <p:nvPr/>
        </p:nvSpPr>
        <p:spPr bwMode="auto">
          <a:xfrm>
            <a:off x="5664000" y="60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REC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8864BDF-4C3F-C94A-B017-A76E5DF2FB68}"/>
              </a:ext>
            </a:extLst>
          </p:cNvPr>
          <p:cNvSpPr/>
          <p:nvPr/>
        </p:nvSpPr>
        <p:spPr bwMode="auto">
          <a:xfrm>
            <a:off x="6744000" y="6084000"/>
            <a:ext cx="1080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ISO Standard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B2006E-D505-B641-8AA6-F272F24E1640}"/>
              </a:ext>
            </a:extLst>
          </p:cNvPr>
          <p:cNvSpPr/>
          <p:nvPr/>
        </p:nvSpPr>
        <p:spPr bwMode="auto">
          <a:xfrm>
            <a:off x="4584700" y="60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WD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207A76E-AE4C-7A4F-B64C-DB06034AA170}"/>
              </a:ext>
            </a:extLst>
          </p:cNvPr>
          <p:cNvSpPr/>
          <p:nvPr/>
        </p:nvSpPr>
        <p:spPr bwMode="auto">
          <a:xfrm>
            <a:off x="2423025" y="176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1.0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C66E8EB-9C36-5046-932D-7A431CAB26CB}"/>
              </a:ext>
            </a:extLst>
          </p:cNvPr>
          <p:cNvSpPr/>
          <p:nvPr/>
        </p:nvSpPr>
        <p:spPr bwMode="auto">
          <a:xfrm>
            <a:off x="2423025" y="2492375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2.0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D876199-4280-6D4D-B6AA-5056022B20E5}"/>
              </a:ext>
            </a:extLst>
          </p:cNvPr>
          <p:cNvSpPr/>
          <p:nvPr/>
        </p:nvSpPr>
        <p:spPr bwMode="auto">
          <a:xfrm>
            <a:off x="1343026" y="3218001"/>
            <a:ext cx="1536808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Opera/Mozilla Paper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2CF25E0-1537-2A41-9992-DA837AAAA0F8}"/>
              </a:ext>
            </a:extLst>
          </p:cNvPr>
          <p:cNvGrpSpPr/>
          <p:nvPr/>
        </p:nvGrpSpPr>
        <p:grpSpPr>
          <a:xfrm>
            <a:off x="9743090" y="2488494"/>
            <a:ext cx="1825023" cy="373452"/>
            <a:chOff x="9743090" y="2488494"/>
            <a:chExt cx="1825023" cy="373452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4A7EAA61-3BF7-A64A-ACFD-3EA40819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65057" y="2501946"/>
              <a:ext cx="503056" cy="360000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D3E0192-F145-7047-A887-BB4FD9699143}"/>
                </a:ext>
              </a:extLst>
            </p:cNvPr>
            <p:cNvSpPr/>
            <p:nvPr/>
          </p:nvSpPr>
          <p:spPr bwMode="auto">
            <a:xfrm>
              <a:off x="9743090" y="2488494"/>
              <a:ext cx="1261285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Mozilla released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B50B9D2-5920-D84B-A388-CAA2AC797C2A}"/>
              </a:ext>
            </a:extLst>
          </p:cNvPr>
          <p:cNvGrpSpPr/>
          <p:nvPr/>
        </p:nvGrpSpPr>
        <p:grpSpPr>
          <a:xfrm>
            <a:off x="10070758" y="2858164"/>
            <a:ext cx="1467014" cy="360000"/>
            <a:chOff x="10070758" y="2858164"/>
            <a:chExt cx="1467014" cy="360000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E64C7BCE-C6C1-0247-AB7C-BB47FE669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49772" y="2885636"/>
              <a:ext cx="288000" cy="288000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245D4B6-8EC7-D54D-B835-53793E57E096}"/>
                </a:ext>
              </a:extLst>
            </p:cNvPr>
            <p:cNvSpPr/>
            <p:nvPr/>
          </p:nvSpPr>
          <p:spPr bwMode="auto">
            <a:xfrm>
              <a:off x="10070758" y="2858164"/>
              <a:ext cx="1148674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Safari released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979B6DA-322A-6547-92C3-A912A76944AE}"/>
              </a:ext>
            </a:extLst>
          </p:cNvPr>
          <p:cNvGrpSpPr/>
          <p:nvPr/>
        </p:nvGrpSpPr>
        <p:grpSpPr>
          <a:xfrm>
            <a:off x="9953297" y="3212488"/>
            <a:ext cx="1584475" cy="360000"/>
            <a:chOff x="9953297" y="3212488"/>
            <a:chExt cx="1584475" cy="360000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A2A55AF-470C-104B-B4A2-C9036139B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49772" y="3260084"/>
              <a:ext cx="288000" cy="288000"/>
            </a:xfrm>
            <a:prstGeom prst="rect">
              <a:avLst/>
            </a:prstGeom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55BF6BB-A9C8-B744-AA80-7886CE305215}"/>
                </a:ext>
              </a:extLst>
            </p:cNvPr>
            <p:cNvSpPr/>
            <p:nvPr/>
          </p:nvSpPr>
          <p:spPr bwMode="auto">
            <a:xfrm>
              <a:off x="9953297" y="3212488"/>
              <a:ext cx="1262284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Firefox released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85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91B36-4A8C-574F-8495-5B3CEF13B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Opera/Mozilla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A783D-358A-B646-B240-8A86D683CA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Position Paper for the W3C Workshop on Web Applications and Compound Documents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Critical of official W3C direction for HTML (i.e. XHTML)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Seven principles:</a:t>
            </a:r>
          </a:p>
          <a:p>
            <a:pPr lvl="1"/>
            <a:r>
              <a:rPr lang="en-GB" dirty="0"/>
              <a:t>Backwards compatibility and clear migration path</a:t>
            </a:r>
          </a:p>
          <a:p>
            <a:pPr lvl="1"/>
            <a:r>
              <a:rPr lang="en-GB" dirty="0"/>
              <a:t>Well-defined error handling</a:t>
            </a:r>
          </a:p>
          <a:p>
            <a:pPr lvl="1"/>
            <a:r>
              <a:rPr lang="en-GB" dirty="0"/>
              <a:t>Users should not be subject to authoring errors</a:t>
            </a:r>
          </a:p>
          <a:p>
            <a:pPr lvl="1"/>
            <a:r>
              <a:rPr lang="en-GB" dirty="0"/>
              <a:t>Practical use</a:t>
            </a:r>
          </a:p>
          <a:p>
            <a:pPr lvl="1"/>
            <a:r>
              <a:rPr lang="en-GB" dirty="0"/>
              <a:t>Scripting is here to stay</a:t>
            </a:r>
          </a:p>
          <a:p>
            <a:pPr lvl="1"/>
            <a:r>
              <a:rPr lang="en-GB" dirty="0"/>
              <a:t>Device-specific profiling should be avoided</a:t>
            </a:r>
          </a:p>
          <a:p>
            <a:pPr lvl="1"/>
            <a:r>
              <a:rPr lang="en-GB" dirty="0"/>
              <a:t>Open 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980F7-A8DD-6D4B-B732-CA1CA7BE17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501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Hypertext Application Technology WG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Formed in 2004 in response to perceived slow HTML standards development in W3C</a:t>
            </a:r>
          </a:p>
          <a:p>
            <a:pPr marL="0" indent="0">
              <a:buNone/>
            </a:pPr>
            <a:r>
              <a:rPr lang="en-US" dirty="0"/>
              <a:t>Founder members: Apple, Mozilla and Opera</a:t>
            </a:r>
          </a:p>
          <a:p>
            <a:pPr lvl="1"/>
            <a:r>
              <a:rPr lang="en-US" dirty="0"/>
              <a:t>Now includes Google (with move of HTML5 editor Ian Hickson from Opera) and Microsoft</a:t>
            </a:r>
          </a:p>
          <a:p>
            <a:pPr marL="0" indent="0">
              <a:buNone/>
            </a:pPr>
            <a:r>
              <a:rPr lang="en-US" dirty="0"/>
              <a:t>Treats HTML 5 as a “living standard”, maintained by an “informed editor”</a:t>
            </a:r>
          </a:p>
          <a:p>
            <a:pPr marL="0" indent="0">
              <a:buNone/>
            </a:pPr>
            <a:r>
              <a:rPr lang="en-US" dirty="0"/>
              <a:t>Membership types:</a:t>
            </a:r>
          </a:p>
          <a:p>
            <a:pPr lvl="1"/>
            <a:r>
              <a:rPr lang="en-US" dirty="0"/>
              <a:t>Invitation-only Members</a:t>
            </a:r>
          </a:p>
          <a:p>
            <a:pPr lvl="1"/>
            <a:r>
              <a:rPr lang="en-US" dirty="0"/>
              <a:t>Open Contributors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64CA26-E4B9-1149-840C-E6B5E62575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340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The Evolution of HTML: 2005-2010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/>
              <a:pPr/>
              <a:t>29</a:t>
            </a:fld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1343025" y="1950534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343025" y="3753107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1343025" y="5553075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23888" y="1773238"/>
            <a:ext cx="719137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2000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1343025" y="232021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cxnSpLocks/>
          </p:cNvCxnSpPr>
          <p:nvPr/>
        </p:nvCxnSpPr>
        <p:spPr bwMode="auto">
          <a:xfrm>
            <a:off x="1343025" y="267335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>
            <a:off x="1343025" y="303586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1343025" y="339248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43025" y="411596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43025" y="447357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1343025" y="483393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1343025" y="5194294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D41E066-0699-0E48-B8EC-F157C08E1E5B}"/>
              </a:ext>
            </a:extLst>
          </p:cNvPr>
          <p:cNvSpPr txBox="1"/>
          <p:nvPr/>
        </p:nvSpPr>
        <p:spPr>
          <a:xfrm>
            <a:off x="623888" y="3573463"/>
            <a:ext cx="715287" cy="3603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2005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91A946-A912-AE4B-BC52-1EB11303671B}"/>
              </a:ext>
            </a:extLst>
          </p:cNvPr>
          <p:cNvSpPr txBox="1"/>
          <p:nvPr/>
        </p:nvSpPr>
        <p:spPr>
          <a:xfrm>
            <a:off x="623888" y="5373689"/>
            <a:ext cx="711907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2010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9B338C2-8A4F-3D49-BCBB-D0013B32C2C9}"/>
              </a:ext>
            </a:extLst>
          </p:cNvPr>
          <p:cNvSpPr/>
          <p:nvPr/>
        </p:nvSpPr>
        <p:spPr bwMode="auto">
          <a:xfrm>
            <a:off x="1343025" y="60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C24C9BC-4D80-774F-827C-C03EFFBB3822}"/>
              </a:ext>
            </a:extLst>
          </p:cNvPr>
          <p:cNvSpPr/>
          <p:nvPr/>
        </p:nvSpPr>
        <p:spPr bwMode="auto">
          <a:xfrm>
            <a:off x="2423025" y="608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Internet Draft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E925A75-9BD2-4F47-98FE-40D6EF34932D}"/>
              </a:ext>
            </a:extLst>
          </p:cNvPr>
          <p:cNvSpPr/>
          <p:nvPr/>
        </p:nvSpPr>
        <p:spPr bwMode="auto">
          <a:xfrm>
            <a:off x="3502525" y="608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RFC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268E139-A754-8143-8264-E32C70C9FD5D}"/>
              </a:ext>
            </a:extLst>
          </p:cNvPr>
          <p:cNvSpPr/>
          <p:nvPr/>
        </p:nvSpPr>
        <p:spPr bwMode="auto">
          <a:xfrm>
            <a:off x="5664000" y="60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REC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8864BDF-4C3F-C94A-B017-A76E5DF2FB68}"/>
              </a:ext>
            </a:extLst>
          </p:cNvPr>
          <p:cNvSpPr/>
          <p:nvPr/>
        </p:nvSpPr>
        <p:spPr bwMode="auto">
          <a:xfrm>
            <a:off x="6744000" y="6084000"/>
            <a:ext cx="1080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ISO Standard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B2006E-D505-B641-8AA6-F272F24E1640}"/>
              </a:ext>
            </a:extLst>
          </p:cNvPr>
          <p:cNvSpPr/>
          <p:nvPr/>
        </p:nvSpPr>
        <p:spPr bwMode="auto">
          <a:xfrm>
            <a:off x="4584700" y="60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WD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207A76E-AE4C-7A4F-B64C-DB06034AA170}"/>
              </a:ext>
            </a:extLst>
          </p:cNvPr>
          <p:cNvSpPr/>
          <p:nvPr/>
        </p:nvSpPr>
        <p:spPr bwMode="auto">
          <a:xfrm>
            <a:off x="2423025" y="176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1.0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C66E8EB-9C36-5046-932D-7A431CAB26CB}"/>
              </a:ext>
            </a:extLst>
          </p:cNvPr>
          <p:cNvSpPr/>
          <p:nvPr/>
        </p:nvSpPr>
        <p:spPr bwMode="auto">
          <a:xfrm>
            <a:off x="2423025" y="24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2.0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D876199-4280-6D4D-B6AA-5056022B20E5}"/>
              </a:ext>
            </a:extLst>
          </p:cNvPr>
          <p:cNvSpPr/>
          <p:nvPr/>
        </p:nvSpPr>
        <p:spPr bwMode="auto">
          <a:xfrm>
            <a:off x="1343026" y="3218001"/>
            <a:ext cx="1515788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Opera/Mozilla Paper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26B0DA-5A91-F84F-B05B-8767B050F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5057" y="2501946"/>
            <a:ext cx="503056" cy="3600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38AA9EDB-8493-974C-A081-B8E25210FF77}"/>
              </a:ext>
            </a:extLst>
          </p:cNvPr>
          <p:cNvSpPr/>
          <p:nvPr/>
        </p:nvSpPr>
        <p:spPr bwMode="auto">
          <a:xfrm>
            <a:off x="9774622" y="2488494"/>
            <a:ext cx="1229754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Mozilla released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FC355B-7FA2-6B4D-A9B2-E50A3016E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9772" y="2885636"/>
            <a:ext cx="288000" cy="28800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03A982D8-0A10-5F46-9231-80B04D9A2659}"/>
              </a:ext>
            </a:extLst>
          </p:cNvPr>
          <p:cNvSpPr/>
          <p:nvPr/>
        </p:nvSpPr>
        <p:spPr bwMode="auto">
          <a:xfrm>
            <a:off x="10014170" y="2858164"/>
            <a:ext cx="1205262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Safari released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61D479-F9FA-3443-8171-AFB84CA7F3FF}"/>
              </a:ext>
            </a:extLst>
          </p:cNvPr>
          <p:cNvSpPr/>
          <p:nvPr/>
        </p:nvSpPr>
        <p:spPr bwMode="auto">
          <a:xfrm>
            <a:off x="3354820" y="3216542"/>
            <a:ext cx="1375410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WHATWG formed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7E38234-157B-9E4B-A81D-A0FA1ACF03D4}"/>
              </a:ext>
            </a:extLst>
          </p:cNvPr>
          <p:cNvSpPr/>
          <p:nvPr/>
        </p:nvSpPr>
        <p:spPr bwMode="auto">
          <a:xfrm>
            <a:off x="1343025" y="4288762"/>
            <a:ext cx="1705286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HTML WG formed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DB0DB6-9CA7-384B-9E8C-52DCD7894568}"/>
              </a:ext>
            </a:extLst>
          </p:cNvPr>
          <p:cNvSpPr/>
          <p:nvPr/>
        </p:nvSpPr>
        <p:spPr bwMode="auto">
          <a:xfrm>
            <a:off x="3502525" y="3564000"/>
            <a:ext cx="1080000" cy="2160587"/>
          </a:xfrm>
          <a:prstGeom prst="rect">
            <a:avLst/>
          </a:prstGeom>
          <a:solidFill>
            <a:srgbClr val="FD5F67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7679E3E-01E4-8242-B277-6AF0E01CC212}"/>
              </a:ext>
            </a:extLst>
          </p:cNvPr>
          <p:cNvSpPr/>
          <p:nvPr/>
        </p:nvSpPr>
        <p:spPr bwMode="auto">
          <a:xfrm>
            <a:off x="1343024" y="5013688"/>
            <a:ext cx="1936203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2.0 WG disbanded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4DA8C78-84BC-4940-9CBA-7C7BABB84641}"/>
              </a:ext>
            </a:extLst>
          </p:cNvPr>
          <p:cNvSpPr/>
          <p:nvPr/>
        </p:nvSpPr>
        <p:spPr bwMode="auto">
          <a:xfrm>
            <a:off x="4584700" y="464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7A76F34-8C84-6E4F-8AFB-C5F9DEA30FAE}"/>
              </a:ext>
            </a:extLst>
          </p:cNvPr>
          <p:cNvSpPr/>
          <p:nvPr/>
        </p:nvSpPr>
        <p:spPr bwMode="auto">
          <a:xfrm>
            <a:off x="2423025" y="392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2.0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16AC61-3A81-B842-9A16-A8C48684052A}"/>
              </a:ext>
            </a:extLst>
          </p:cNvPr>
          <p:cNvSpPr/>
          <p:nvPr/>
        </p:nvSpPr>
        <p:spPr bwMode="auto">
          <a:xfrm>
            <a:off x="7824000" y="6084000"/>
            <a:ext cx="1080000" cy="360000"/>
          </a:xfrm>
          <a:prstGeom prst="rect">
            <a:avLst/>
          </a:prstGeom>
          <a:solidFill>
            <a:srgbClr val="FD5F67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WHATWG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534A16-3588-6246-9211-A467A1B03C5C}"/>
              </a:ext>
            </a:extLst>
          </p:cNvPr>
          <p:cNvGrpSpPr/>
          <p:nvPr/>
        </p:nvGrpSpPr>
        <p:grpSpPr>
          <a:xfrm>
            <a:off x="9511861" y="4653325"/>
            <a:ext cx="2025911" cy="360000"/>
            <a:chOff x="9511861" y="4653325"/>
            <a:chExt cx="2025911" cy="360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B0AA5B3-1687-0E47-9B91-3A2BF8174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49772" y="4687802"/>
              <a:ext cx="288000" cy="288000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0D99436-07A2-F34D-A429-D7D9E307B090}"/>
                </a:ext>
              </a:extLst>
            </p:cNvPr>
            <p:cNvSpPr/>
            <p:nvPr/>
          </p:nvSpPr>
          <p:spPr bwMode="auto">
            <a:xfrm>
              <a:off x="9511861" y="4653325"/>
              <a:ext cx="1701815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Final Netscape release Chrome released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52A0D96-A3EE-1B49-9214-065372348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9772" y="3260084"/>
            <a:ext cx="288000" cy="288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13F8B7B-8A2A-C546-B76E-66597B286915}"/>
              </a:ext>
            </a:extLst>
          </p:cNvPr>
          <p:cNvSpPr/>
          <p:nvPr/>
        </p:nvSpPr>
        <p:spPr bwMode="auto">
          <a:xfrm>
            <a:off x="10014169" y="3212488"/>
            <a:ext cx="1201412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Firefox released</a:t>
            </a:r>
          </a:p>
        </p:txBody>
      </p:sp>
    </p:spTree>
    <p:extLst>
      <p:ext uri="{BB962C8B-B14F-4D97-AF65-F5344CB8AC3E}">
        <p14:creationId xmlns:p14="http://schemas.microsoft.com/office/powerpoint/2010/main" val="396329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5" grpId="0" animBg="1"/>
      <p:bldP spid="36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web standards made?</a:t>
            </a:r>
          </a:p>
        </p:txBody>
      </p:sp>
    </p:spTree>
    <p:extLst>
      <p:ext uri="{BB962C8B-B14F-4D97-AF65-F5344CB8AC3E}">
        <p14:creationId xmlns:p14="http://schemas.microsoft.com/office/powerpoint/2010/main" val="2344476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6F91826-08CA-EC40-AC00-36B7C07D8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66"/>
          <a:stretch/>
        </p:blipFill>
        <p:spPr bwMode="auto">
          <a:xfrm>
            <a:off x="1316512" y="835542"/>
            <a:ext cx="9416102" cy="67331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F9602-4420-A147-B601-ADFE550ED7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https://</a:t>
            </a:r>
            <a:r>
              <a:rPr lang="en-US" dirty="0" err="1"/>
              <a:t>xkcd.com</a:t>
            </a:r>
            <a:r>
              <a:rPr lang="en-US" dirty="0"/>
              <a:t>/927/</a:t>
            </a:r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D0E788A-0AC3-9942-8910-C3040D0EC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4" r="71443"/>
          <a:stretch/>
        </p:blipFill>
        <p:spPr bwMode="auto">
          <a:xfrm>
            <a:off x="1197469" y="1581084"/>
            <a:ext cx="2688965" cy="465620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59EA018-68CD-714F-8483-CBB99CE0A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7" t="12634" r="28557"/>
          <a:stretch/>
        </p:blipFill>
        <p:spPr bwMode="auto">
          <a:xfrm>
            <a:off x="3995225" y="1581084"/>
            <a:ext cx="4038174" cy="465620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13DAE4D-D5BC-604F-80B8-3EACC913E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3" t="12634"/>
          <a:stretch/>
        </p:blipFill>
        <p:spPr bwMode="auto">
          <a:xfrm>
            <a:off x="8196774" y="1581084"/>
            <a:ext cx="2688966" cy="465620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45EC03-9F72-4CAF-DD3F-5F55598811EF}"/>
              </a:ext>
            </a:extLst>
          </p:cNvPr>
          <p:cNvSpPr txBox="1"/>
          <p:nvPr/>
        </p:nvSpPr>
        <p:spPr>
          <a:xfrm>
            <a:off x="604157" y="2735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71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The Evolution of HTML: 2010-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/>
              <a:pPr/>
              <a:t>31</a:t>
            </a:fld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1343025" y="1950534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343025" y="3753107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1343025" y="5553075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23888" y="1773238"/>
            <a:ext cx="719137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2010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1343025" y="232021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cxnSpLocks/>
          </p:cNvCxnSpPr>
          <p:nvPr/>
        </p:nvCxnSpPr>
        <p:spPr bwMode="auto">
          <a:xfrm>
            <a:off x="1343025" y="267335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>
            <a:off x="1343025" y="303586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1343025" y="339248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43025" y="411596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43025" y="447357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1343025" y="483393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1343025" y="5194294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D41E066-0699-0E48-B8EC-F157C08E1E5B}"/>
              </a:ext>
            </a:extLst>
          </p:cNvPr>
          <p:cNvSpPr txBox="1"/>
          <p:nvPr/>
        </p:nvSpPr>
        <p:spPr>
          <a:xfrm>
            <a:off x="623888" y="3573463"/>
            <a:ext cx="715287" cy="3603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2015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91A946-A912-AE4B-BC52-1EB11303671B}"/>
              </a:ext>
            </a:extLst>
          </p:cNvPr>
          <p:cNvSpPr txBox="1"/>
          <p:nvPr/>
        </p:nvSpPr>
        <p:spPr>
          <a:xfrm>
            <a:off x="623888" y="5373689"/>
            <a:ext cx="711907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2020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9B338C2-8A4F-3D49-BCBB-D0013B32C2C9}"/>
              </a:ext>
            </a:extLst>
          </p:cNvPr>
          <p:cNvSpPr/>
          <p:nvPr/>
        </p:nvSpPr>
        <p:spPr bwMode="auto">
          <a:xfrm>
            <a:off x="1343025" y="60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C24C9BC-4D80-774F-827C-C03EFFBB3822}"/>
              </a:ext>
            </a:extLst>
          </p:cNvPr>
          <p:cNvSpPr/>
          <p:nvPr/>
        </p:nvSpPr>
        <p:spPr bwMode="auto">
          <a:xfrm>
            <a:off x="2423025" y="608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Internet Draft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E925A75-9BD2-4F47-98FE-40D6EF34932D}"/>
              </a:ext>
            </a:extLst>
          </p:cNvPr>
          <p:cNvSpPr/>
          <p:nvPr/>
        </p:nvSpPr>
        <p:spPr bwMode="auto">
          <a:xfrm>
            <a:off x="3502525" y="608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RFC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268E139-A754-8143-8264-E32C70C9FD5D}"/>
              </a:ext>
            </a:extLst>
          </p:cNvPr>
          <p:cNvSpPr/>
          <p:nvPr/>
        </p:nvSpPr>
        <p:spPr bwMode="auto">
          <a:xfrm>
            <a:off x="5665875" y="60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REC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8864BDF-4C3F-C94A-B017-A76E5DF2FB68}"/>
              </a:ext>
            </a:extLst>
          </p:cNvPr>
          <p:cNvSpPr/>
          <p:nvPr/>
        </p:nvSpPr>
        <p:spPr bwMode="auto">
          <a:xfrm>
            <a:off x="6745875" y="6084000"/>
            <a:ext cx="1080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ISO Standard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B2006E-D505-B641-8AA6-F272F24E1640}"/>
              </a:ext>
            </a:extLst>
          </p:cNvPr>
          <p:cNvSpPr/>
          <p:nvPr/>
        </p:nvSpPr>
        <p:spPr bwMode="auto">
          <a:xfrm>
            <a:off x="4584700" y="60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WD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16AC61-3A81-B842-9A16-A8C48684052A}"/>
              </a:ext>
            </a:extLst>
          </p:cNvPr>
          <p:cNvSpPr/>
          <p:nvPr/>
        </p:nvSpPr>
        <p:spPr bwMode="auto">
          <a:xfrm>
            <a:off x="7825875" y="6084000"/>
            <a:ext cx="1080000" cy="360000"/>
          </a:xfrm>
          <a:prstGeom prst="rect">
            <a:avLst/>
          </a:prstGeom>
          <a:solidFill>
            <a:srgbClr val="FD5F67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WHATWG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6E7DBA-8B83-5D4F-A755-F29BC8062794}"/>
              </a:ext>
            </a:extLst>
          </p:cNvPr>
          <p:cNvSpPr/>
          <p:nvPr/>
        </p:nvSpPr>
        <p:spPr bwMode="auto">
          <a:xfrm>
            <a:off x="4584644" y="212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 LCWD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BDEA8DC-F467-2A4A-837A-C4643ECCC237}"/>
              </a:ext>
            </a:extLst>
          </p:cNvPr>
          <p:cNvSpPr/>
          <p:nvPr/>
        </p:nvSpPr>
        <p:spPr bwMode="auto">
          <a:xfrm>
            <a:off x="4584644" y="24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 CR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94E305-3EEE-C249-8255-CDE01EC5D5CF}"/>
              </a:ext>
            </a:extLst>
          </p:cNvPr>
          <p:cNvSpPr/>
          <p:nvPr/>
        </p:nvSpPr>
        <p:spPr bwMode="auto">
          <a:xfrm>
            <a:off x="4584644" y="320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713699E-1302-E84E-9342-1726E51DEFBC}"/>
              </a:ext>
            </a:extLst>
          </p:cNvPr>
          <p:cNvSpPr/>
          <p:nvPr/>
        </p:nvSpPr>
        <p:spPr bwMode="auto">
          <a:xfrm>
            <a:off x="4584644" y="392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HTML5.1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1B979CE-E736-D54A-98D5-12F8160EEE0F}"/>
              </a:ext>
            </a:extLst>
          </p:cNvPr>
          <p:cNvSpPr/>
          <p:nvPr/>
        </p:nvSpPr>
        <p:spPr bwMode="auto">
          <a:xfrm>
            <a:off x="3502525" y="1764000"/>
            <a:ext cx="1080000" cy="3970041"/>
          </a:xfrm>
          <a:prstGeom prst="rect">
            <a:avLst/>
          </a:prstGeom>
          <a:solidFill>
            <a:srgbClr val="FD5F67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57FA5C-67B4-E244-9FEC-B77989C6EA26}"/>
              </a:ext>
            </a:extLst>
          </p:cNvPr>
          <p:cNvSpPr/>
          <p:nvPr/>
        </p:nvSpPr>
        <p:spPr bwMode="auto">
          <a:xfrm>
            <a:off x="1335795" y="2492375"/>
            <a:ext cx="1953943" cy="36016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WHATWG CG formed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39B5091-6A5A-6C4F-BAF1-9F87841B5D6F}"/>
              </a:ext>
            </a:extLst>
          </p:cNvPr>
          <p:cNvSpPr/>
          <p:nvPr/>
        </p:nvSpPr>
        <p:spPr bwMode="auto">
          <a:xfrm>
            <a:off x="4584644" y="42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HTML5.1 v2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F4CFA2A-1D7E-FF49-BCA5-1886E8ABC2C0}"/>
              </a:ext>
            </a:extLst>
          </p:cNvPr>
          <p:cNvSpPr/>
          <p:nvPr/>
        </p:nvSpPr>
        <p:spPr bwMode="auto">
          <a:xfrm>
            <a:off x="5664644" y="42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HTML5.2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5F9DF60-85C7-5749-9619-BCD34B256634}"/>
              </a:ext>
            </a:extLst>
          </p:cNvPr>
          <p:cNvSpPr/>
          <p:nvPr/>
        </p:nvSpPr>
        <p:spPr bwMode="auto">
          <a:xfrm>
            <a:off x="6744644" y="464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HTML5.3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724250-637F-8A44-B87D-FF51E85F3620}"/>
              </a:ext>
            </a:extLst>
          </p:cNvPr>
          <p:cNvSpPr/>
          <p:nvPr/>
        </p:nvSpPr>
        <p:spPr bwMode="auto">
          <a:xfrm>
            <a:off x="1343026" y="5004000"/>
            <a:ext cx="1547886" cy="36016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W3C/WHATWG MOU</a:t>
            </a:r>
          </a:p>
        </p:txBody>
      </p:sp>
    </p:spTree>
    <p:extLst>
      <p:ext uri="{BB962C8B-B14F-4D97-AF65-F5344CB8AC3E}">
        <p14:creationId xmlns:p14="http://schemas.microsoft.com/office/powerpoint/2010/main" val="220232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5" grpId="0" animBg="1"/>
      <p:bldP spid="46" grpId="0" animBg="1"/>
      <p:bldP spid="48" grpId="0" animBg="1"/>
      <p:bldP spid="51" grpId="0" animBg="1"/>
      <p:bldP spid="52" grpId="0" animBg="1"/>
      <p:bldP spid="53" grpId="0" animBg="1"/>
      <p:bldP spid="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76FD6-525F-EB44-AB4A-7E5A9504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W3C/WHATWG Memorandum of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2AC80-8AAF-774A-88B4-906D819807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Attempt to settle the dispute between W3C and WHATWG over control/ownership of the HTML and DOM standard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WHATWG became responsible for principal development of HTML/DOM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W3C gives input to WHATWG via HTML WG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W3C endorses WHATWG review drafts as W3C Recommendations (no longer the practice in 2023)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HTML Working Group chartered until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2FAC2-B11F-3A42-8A1A-B972B85E10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84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Internet Engineering Task Force (IETF)</a:t>
            </a:r>
          </a:p>
          <a:p>
            <a:pPr marL="360000" lvl="1" indent="0">
              <a:buNone/>
            </a:pPr>
            <a:r>
              <a:rPr lang="en-US" dirty="0"/>
              <a:t>http://</a:t>
            </a:r>
            <a:r>
              <a:rPr lang="en-US" dirty="0" err="1"/>
              <a:t>www.ietf.org</a:t>
            </a:r>
            <a:r>
              <a:rPr lang="en-US" dirty="0"/>
              <a:t>/</a:t>
            </a:r>
          </a:p>
          <a:p>
            <a:pPr marL="0" indent="0">
              <a:buNone/>
            </a:pPr>
            <a:r>
              <a:rPr lang="en-US" dirty="0"/>
              <a:t>The Tao of IETF</a:t>
            </a:r>
          </a:p>
          <a:p>
            <a:pPr marL="360000" lvl="1" indent="0">
              <a:buNone/>
            </a:pPr>
            <a:r>
              <a:rPr lang="en-US" dirty="0"/>
              <a:t>http://</a:t>
            </a:r>
            <a:r>
              <a:rPr lang="en-US" dirty="0" err="1"/>
              <a:t>www.ietf.org</a:t>
            </a:r>
            <a:r>
              <a:rPr lang="en-US" dirty="0"/>
              <a:t>/</a:t>
            </a:r>
            <a:r>
              <a:rPr lang="en-US" dirty="0" err="1"/>
              <a:t>tao.html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World Wide Web Consortium (W3C)</a:t>
            </a:r>
          </a:p>
          <a:p>
            <a:pPr marL="360000" lvl="1" indent="0">
              <a:buNone/>
            </a:pPr>
            <a:r>
              <a:rPr lang="en-US" dirty="0"/>
              <a:t>http://www.w3.org/</a:t>
            </a:r>
          </a:p>
          <a:p>
            <a:pPr marL="0" indent="0">
              <a:buNone/>
            </a:pPr>
            <a:r>
              <a:rPr lang="en-US" dirty="0"/>
              <a:t>W3C Consortium Process Document</a:t>
            </a:r>
          </a:p>
          <a:p>
            <a:pPr marL="360000" lvl="1" indent="0">
              <a:buNone/>
            </a:pPr>
            <a:r>
              <a:rPr lang="en-US" dirty="0"/>
              <a:t>https://www.w3.org/Consortium/Process/</a:t>
            </a:r>
          </a:p>
          <a:p>
            <a:pPr marL="0" indent="0">
              <a:buNone/>
            </a:pPr>
            <a:r>
              <a:rPr lang="en-US" dirty="0"/>
              <a:t>Memorandum of Understanding Between W3C and WHATWG</a:t>
            </a:r>
          </a:p>
          <a:p>
            <a:pPr marL="360000" lvl="1" indent="0">
              <a:buNone/>
            </a:pPr>
            <a:r>
              <a:rPr lang="en-US" dirty="0"/>
              <a:t>https://www.w3.org/2019/04/WHATWG-W3C-MOU.html</a:t>
            </a:r>
          </a:p>
          <a:p>
            <a:pPr marL="0" indent="0">
              <a:buNone/>
            </a:pPr>
            <a:r>
              <a:rPr lang="en-US" dirty="0"/>
              <a:t>A History of HTML (1998). From </a:t>
            </a:r>
            <a:r>
              <a:rPr lang="en-US" i="1" dirty="0"/>
              <a:t>Raggett on HTML 4</a:t>
            </a:r>
            <a:endParaRPr lang="en-US" dirty="0"/>
          </a:p>
          <a:p>
            <a:pPr marL="360000" lvl="1" indent="0">
              <a:buNone/>
            </a:pPr>
            <a:r>
              <a:rPr lang="en-US" dirty="0"/>
              <a:t>http://www.w3.org/People/Raggett/book4/ch02.html</a:t>
            </a:r>
          </a:p>
        </p:txBody>
      </p:sp>
    </p:spTree>
    <p:extLst>
      <p:ext uri="{BB962C8B-B14F-4D97-AF65-F5344CB8AC3E}">
        <p14:creationId xmlns:p14="http://schemas.microsoft.com/office/powerpoint/2010/main" val="2240713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088" y="2133600"/>
            <a:ext cx="8050212" cy="2519363"/>
          </a:xfrm>
        </p:spPr>
        <p:txBody>
          <a:bodyPr/>
          <a:lstStyle/>
          <a:p>
            <a:r>
              <a:rPr lang="en-GB" dirty="0"/>
              <a:t>Next Lecture: Web Graph and PageRank</a:t>
            </a:r>
          </a:p>
        </p:txBody>
      </p:sp>
    </p:spTree>
    <p:extLst>
      <p:ext uri="{BB962C8B-B14F-4D97-AF65-F5344CB8AC3E}">
        <p14:creationId xmlns:p14="http://schemas.microsoft.com/office/powerpoint/2010/main" val="360310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EFFC64F-6A72-4D49-9A9F-DF301F1229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9616" r="12162"/>
          <a:stretch/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3233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39EB683-709E-834A-9F48-1055B889C0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500" b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862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1F520DE-D7BC-134D-BBFF-393182BBF8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3517" b="21483"/>
          <a:stretch/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62866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makes web standards?</a:t>
            </a:r>
          </a:p>
        </p:txBody>
      </p:sp>
    </p:spTree>
    <p:extLst>
      <p:ext uri="{BB962C8B-B14F-4D97-AF65-F5344CB8AC3E}">
        <p14:creationId xmlns:p14="http://schemas.microsoft.com/office/powerpoint/2010/main" val="1066777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What counts as a Web standards </a:t>
            </a:r>
            <a:r>
              <a:rPr lang="en-US" sz="3200" dirty="0" err="1"/>
              <a:t>organisation</a:t>
            </a:r>
            <a:r>
              <a:rPr lang="en-US" sz="3200" dirty="0"/>
              <a:t>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D41980-5273-A041-A258-47FE486D1F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FF790-21DF-BC49-9283-9C5D81CDF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748" y="1170796"/>
            <a:ext cx="2682688" cy="14307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0B3521-79BE-6A4E-9A63-EF1F09419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808" y="1170795"/>
            <a:ext cx="2493875" cy="1700370"/>
          </a:xfrm>
          <a:prstGeom prst="rect">
            <a:avLst/>
          </a:prstGeom>
        </p:spPr>
      </p:pic>
      <p:pic>
        <p:nvPicPr>
          <p:cNvPr id="8" name="Picture 7" descr="logo.png">
            <a:extLst>
              <a:ext uri="{FF2B5EF4-FFF2-40B4-BE49-F238E27FC236}">
                <a16:creationId xmlns:a16="http://schemas.microsoft.com/office/drawing/2014/main" id="{9C64AB67-6C63-6542-B7FD-0C40D746E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035" y="4749838"/>
            <a:ext cx="2730500" cy="546100"/>
          </a:xfrm>
          <a:prstGeom prst="rect">
            <a:avLst/>
          </a:prstGeom>
        </p:spPr>
      </p:pic>
      <p:pic>
        <p:nvPicPr>
          <p:cNvPr id="9" name="Picture 8" descr="500px-ISO_english_logo.svg.png">
            <a:extLst>
              <a:ext uri="{FF2B5EF4-FFF2-40B4-BE49-F238E27FC236}">
                <a16:creationId xmlns:a16="http://schemas.microsoft.com/office/drawing/2014/main" id="{E9284CDB-7833-8649-A97E-AE5A7D2E0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90" y="4190532"/>
            <a:ext cx="1790533" cy="1664712"/>
          </a:xfrm>
          <a:prstGeom prst="rect">
            <a:avLst/>
          </a:prstGeom>
        </p:spPr>
      </p:pic>
      <p:pic>
        <p:nvPicPr>
          <p:cNvPr id="10" name="Picture 9" descr="-1.jpg">
            <a:extLst>
              <a:ext uri="{FF2B5EF4-FFF2-40B4-BE49-F238E27FC236}">
                <a16:creationId xmlns:a16="http://schemas.microsoft.com/office/drawing/2014/main" id="{58659166-736F-B34E-9EFE-67F05D4705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00" y="4562731"/>
            <a:ext cx="2480459" cy="1124474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1C2CCE8-A604-C94B-BCDA-9642E34777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8192" y="4256438"/>
            <a:ext cx="32512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2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IETF Structure and Process</a:t>
            </a:r>
          </a:p>
        </p:txBody>
      </p:sp>
    </p:spTree>
    <p:extLst>
      <p:ext uri="{BB962C8B-B14F-4D97-AF65-F5344CB8AC3E}">
        <p14:creationId xmlns:p14="http://schemas.microsoft.com/office/powerpoint/2010/main" val="646520967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839976BF-FD6F-2C44-A914-988547D693BE}" vid="{3758A7A8-BA00-0D4F-988D-EC9048E76EFF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839976BF-FD6F-2C44-A914-988547D693BE}" vid="{C9A40350-56DC-FD47-BDA6-697689205680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839976BF-FD6F-2C44-A914-988547D693BE}" vid="{992348FB-CEE1-E543-81CA-6EA124CC785B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839976BF-FD6F-2C44-A914-988547D693BE}" vid="{CC89F128-DEF5-BC44-A084-1A7A02A6B9A1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839976BF-FD6F-2C44-A914-988547D693BE}" vid="{F119D102-77FA-4743-9F76-736B677C8E70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839976BF-FD6F-2C44-A914-988547D693BE}" vid="{4F64D961-E98D-0247-A43A-217E66C21619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839976BF-FD6F-2C44-A914-988547D693BE}" vid="{654E4E54-DC9B-5A42-A0FA-9B8B07EE8280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839976BF-FD6F-2C44-A914-988547D693BE}" vid="{94CE8006-DEBA-7844-9799-121A64C795E0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683</TotalTime>
  <Words>1695</Words>
  <Application>Microsoft Macintosh PowerPoint</Application>
  <PresentationFormat>Widescreen</PresentationFormat>
  <Paragraphs>411</Paragraphs>
  <Slides>34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Lucida Sans</vt:lpstr>
      <vt:lpstr>Arial</vt:lpstr>
      <vt:lpstr>Lucida Sans Typewriter</vt:lpstr>
      <vt:lpstr>Calibri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The Web Standards Process</vt:lpstr>
      <vt:lpstr>How are web standards made?</vt:lpstr>
      <vt:lpstr>PowerPoint Presentation</vt:lpstr>
      <vt:lpstr>PowerPoint Presentation</vt:lpstr>
      <vt:lpstr>PowerPoint Presentation</vt:lpstr>
      <vt:lpstr>Who makes web standards?</vt:lpstr>
      <vt:lpstr>PowerPoint Presentation</vt:lpstr>
      <vt:lpstr>IETF Structure and Process</vt:lpstr>
      <vt:lpstr>The Internet Engineering Task Force</vt:lpstr>
      <vt:lpstr>IETF Structure</vt:lpstr>
      <vt:lpstr>IETF Document Types</vt:lpstr>
      <vt:lpstr>PowerPoint Presentation</vt:lpstr>
      <vt:lpstr>IETF Document Types</vt:lpstr>
      <vt:lpstr>W3C Structure and Process</vt:lpstr>
      <vt:lpstr>The World Wide Web Consortium</vt:lpstr>
      <vt:lpstr>W3C Structure</vt:lpstr>
      <vt:lpstr>W3C Technical Report types</vt:lpstr>
      <vt:lpstr>Case Study: HTML</vt:lpstr>
      <vt:lpstr>Which HTML?</vt:lpstr>
      <vt:lpstr>The Evolution of HTML: 1991-1995</vt:lpstr>
      <vt:lpstr>Trouble in the Working Group</vt:lpstr>
      <vt:lpstr>Embrace and Extend</vt:lpstr>
      <vt:lpstr>De Jure versus De Facto Standards</vt:lpstr>
      <vt:lpstr>The Evolution of HTML: 1995-2000</vt:lpstr>
      <vt:lpstr>The Evolution of HTML: 2000-2005</vt:lpstr>
      <vt:lpstr>Opera/Mozilla Paper</vt:lpstr>
      <vt:lpstr>Web Hypertext Application Technology WG</vt:lpstr>
      <vt:lpstr>The Evolution of HTML: 2005-2010</vt:lpstr>
      <vt:lpstr>PowerPoint Presentation</vt:lpstr>
      <vt:lpstr>The Evolution of HTML: 2010-</vt:lpstr>
      <vt:lpstr>W3C/WHATWG Memorandum of Understanding</vt:lpstr>
      <vt:lpstr>Further Reading</vt:lpstr>
      <vt:lpstr>Next Lecture: Web Graph and PageRank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Gibbins</dc:creator>
  <cp:lastModifiedBy>Nicholas Gibbins</cp:lastModifiedBy>
  <cp:revision>4</cp:revision>
  <dcterms:created xsi:type="dcterms:W3CDTF">2023-10-31T09:57:22Z</dcterms:created>
  <dcterms:modified xsi:type="dcterms:W3CDTF">2024-11-18T15:59:39Z</dcterms:modified>
</cp:coreProperties>
</file>