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8"/>
  </p:notesMasterIdLst>
  <p:sldIdLst>
    <p:sldId id="258" r:id="rId9"/>
    <p:sldId id="361" r:id="rId10"/>
    <p:sldId id="370" r:id="rId11"/>
    <p:sldId id="371" r:id="rId12"/>
    <p:sldId id="372" r:id="rId13"/>
    <p:sldId id="299" r:id="rId14"/>
    <p:sldId id="315" r:id="rId15"/>
    <p:sldId id="316" r:id="rId16"/>
    <p:sldId id="328" r:id="rId17"/>
    <p:sldId id="355" r:id="rId18"/>
    <p:sldId id="329" r:id="rId19"/>
    <p:sldId id="332" r:id="rId20"/>
    <p:sldId id="330" r:id="rId21"/>
    <p:sldId id="331" r:id="rId22"/>
    <p:sldId id="333" r:id="rId23"/>
    <p:sldId id="366" r:id="rId24"/>
    <p:sldId id="334" r:id="rId25"/>
    <p:sldId id="318" r:id="rId26"/>
    <p:sldId id="339" r:id="rId27"/>
    <p:sldId id="362" r:id="rId28"/>
    <p:sldId id="363" r:id="rId29"/>
    <p:sldId id="364" r:id="rId30"/>
    <p:sldId id="365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68" r:id="rId42"/>
    <p:sldId id="351" r:id="rId43"/>
    <p:sldId id="352" r:id="rId44"/>
    <p:sldId id="353" r:id="rId45"/>
    <p:sldId id="369" r:id="rId46"/>
    <p:sldId id="367" r:id="rId47"/>
  </p:sldIdLst>
  <p:sldSz cx="12192000" cy="6858000"/>
  <p:notesSz cx="6858000" cy="9144000"/>
  <p:embeddedFontLst>
    <p:embeddedFont>
      <p:font typeface="Lucida Sans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7C236-D737-FB47-9715-3078024D6247}" v="1" dt="2023-11-14T16:47:04.329"/>
    <p1510:client id="{44A93AAD-9F84-4C53-9528-126F5C04C09D}" v="1" dt="2023-11-17T09:00:58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.fntdata"/><Relationship Id="rId57" Type="http://schemas.microsoft.com/office/2015/10/relationships/revisionInfo" Target="revisionInfo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1909, the American paleontologist Charles Doolittle Walcott (shown here with his wife and son) discovered a bed of sedimentary rock in the Canadian Rockies of British Columbia – the Burgess Shale - that contained a wealth of fossils dating back to the Cambrian period, some half a billion years ago.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17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Continued Brown’s work on hypertext following HES and FRESS</a:t>
            </a:r>
          </a:p>
          <a:p>
            <a:r>
              <a:rPr lang="en-US"/>
              <a:t>Early open hypermedia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95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Influential – beginning of PARC research into hypertext.</a:t>
            </a:r>
          </a:p>
          <a:p>
            <a:r>
              <a:rPr lang="en-US"/>
              <a:t>Frank </a:t>
            </a:r>
            <a:r>
              <a:rPr lang="en-US" err="1"/>
              <a:t>Halasz</a:t>
            </a:r>
            <a:r>
              <a:rPr lang="en-US"/>
              <a:t> later published his experiences of </a:t>
            </a:r>
            <a:r>
              <a:rPr lang="en-US" err="1"/>
              <a:t>NoteCard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Randall Trigg's PhD (from the University of Maryland in 1983) on "A Network-Based Approach to Text Handling for the Online Scientific Community" described his TEXTNET system and presented some early work on a taxonomy of link types. Supervisor was Mark Weiser (also later of Xerox PARC, and the father of ubiquitous computing)</a:t>
            </a:r>
          </a:p>
          <a:p>
            <a:endParaRPr lang="en-US"/>
          </a:p>
          <a:p>
            <a:r>
              <a:rPr lang="en-US"/>
              <a:t>Links between Xerox and Doug Engelbart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UI of the Xerox Alto (experimental graphical workstation from 1973) was inspired by Engelbart's NLS.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When ARC was sold to </a:t>
            </a:r>
            <a:r>
              <a:rPr lang="en-US" err="1"/>
              <a:t>Tymshare</a:t>
            </a:r>
            <a:r>
              <a:rPr lang="en-US"/>
              <a:t> in 1977, several of its researchers joined Xerox PARC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Xerox Alto begat the Xerox Star, first commercial range of graphical workstations (incorporating window-based GUI, icons, folders, mouse, Ethernet, </a:t>
            </a:r>
            <a:r>
              <a:rPr lang="en-US" err="1"/>
              <a:t>etc</a:t>
            </a:r>
            <a:r>
              <a:rPr lang="en-US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Xerox Star hardware (running </a:t>
            </a:r>
            <a:r>
              <a:rPr lang="en-US" err="1"/>
              <a:t>InterLisp</a:t>
            </a:r>
            <a:r>
              <a:rPr lang="en-US"/>
              <a:t>) ran </a:t>
            </a:r>
            <a:r>
              <a:rPr lang="en-US" err="1"/>
              <a:t>NoteCards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43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Developed by Bill Atkinson (principal designer of the Apple Lisa GUI, one of the members of the original Apple Macintosh design team), who later went on to co-found the Apple spin-off General Magic (linked via Tony Faddell to the iPod and iPhone, and then Nest, and via Andy Rubin to Android)</a:t>
            </a:r>
          </a:p>
          <a:p>
            <a:endParaRPr lang="en-GB"/>
          </a:p>
          <a:p>
            <a:r>
              <a:rPr lang="en-GB"/>
              <a:t>Several imitators on non-Apple platforms (</a:t>
            </a:r>
            <a:r>
              <a:rPr lang="en-GB" err="1"/>
              <a:t>AmigaTalk</a:t>
            </a:r>
            <a:r>
              <a:rPr lang="en-GB"/>
              <a:t>, for example)</a:t>
            </a:r>
          </a:p>
          <a:p>
            <a:endParaRPr lang="en-GB"/>
          </a:p>
          <a:p>
            <a:r>
              <a:rPr lang="en-GB"/>
              <a:t>Initial reception (at Hypertext 87) was lukewarm: no structural overview, limited possibilities for associating links with words</a:t>
            </a:r>
          </a:p>
          <a:p>
            <a:endParaRPr lang="en-GB"/>
          </a:p>
          <a:p>
            <a:r>
              <a:rPr lang="en-GB"/>
              <a:t>Example application development – the Miller brothers’ graphic adventure game </a:t>
            </a:r>
            <a:r>
              <a:rPr lang="en-GB" err="1"/>
              <a:t>Myst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20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1FA93-FCB4-5A4E-A63B-84ABBA014C98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+mn-cs"/>
              </a:rPr>
              <a:t>Conklin at the time was at Microelectronics and Computer Technology Corporation (MCC), and had written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+mn-cs"/>
              </a:rPr>
              <a:t>a hypertext-like system of his own: </a:t>
            </a:r>
            <a:r>
              <a:rPr lang="en-GB" err="1">
                <a:cs typeface="+mn-cs"/>
              </a:rPr>
              <a:t>gIBIS</a:t>
            </a:r>
            <a:r>
              <a:rPr lang="en-GB">
                <a:cs typeface="+mn-cs"/>
              </a:rPr>
              <a:t> (the graphical issue-based information system)</a:t>
            </a:r>
          </a:p>
        </p:txBody>
      </p:sp>
    </p:spTree>
    <p:extLst>
      <p:ext uri="{BB962C8B-B14F-4D97-AF65-F5344CB8AC3E}">
        <p14:creationId xmlns:p14="http://schemas.microsoft.com/office/powerpoint/2010/main" val="153511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7E87D4-83C5-5B43-9F6F-DD0AEF13315E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6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err="1">
                <a:cs typeface="+mn-cs"/>
              </a:rPr>
              <a:t>gIBIS</a:t>
            </a:r>
            <a:r>
              <a:rPr lang="en-GB">
                <a:cs typeface="+mn-cs"/>
              </a:rPr>
              <a:t> – Conklin’s own work (first presented at Hypertext 87)</a:t>
            </a:r>
          </a:p>
          <a:p>
            <a:pPr>
              <a:defRPr/>
            </a:pPr>
            <a:r>
              <a:rPr lang="en-GB">
                <a:cs typeface="+mn-cs"/>
              </a:rPr>
              <a:t>typed links for recording and structuring discussions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71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F4F9FA-3250-B547-9450-1CF67D749694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+mn-cs"/>
              </a:rPr>
              <a:t>Member of the Notecards</a:t>
            </a:r>
            <a:r>
              <a:rPr lang="en-GB" baseline="0">
                <a:cs typeface="+mn-cs"/>
              </a:rPr>
              <a:t> team at Xerox</a:t>
            </a:r>
          </a:p>
          <a:p>
            <a:pPr>
              <a:defRPr/>
            </a:pPr>
            <a:r>
              <a:rPr lang="en-GB" baseline="0">
                <a:cs typeface="+mn-cs"/>
              </a:rPr>
              <a:t>Originally presented at Hypertext '87</a:t>
            </a: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5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E81FE0-CE99-6647-99FA-3C2203BDD7A8}" type="slidenum">
              <a:rPr lang="en-GB"/>
              <a:pPr>
                <a:defRPr/>
              </a:pPr>
              <a:t>26</a:t>
            </a:fld>
            <a:endParaRPr lang="en-GB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22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E895A-55AA-7944-9B4F-28A15FB2B5D6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+mn-cs"/>
              </a:rPr>
              <a:t>Issue 4 – Trellis</a:t>
            </a:r>
            <a:r>
              <a:rPr lang="en-GB" baseline="0">
                <a:cs typeface="+mn-cs"/>
              </a:rPr>
              <a:t> (more later)</a:t>
            </a: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only were these fossils previously unknown to science, many of them had no obvious modern descendants. </a:t>
            </a:r>
          </a:p>
          <a:p>
            <a:endParaRPr lang="en-US"/>
          </a:p>
          <a:p>
            <a:r>
              <a:rPr lang="en-US"/>
              <a:t>Analogy with pre-Web hypertext systems and the Web – when he came up with the idea for the Web, Berners-Lee was unfamiliar with most of the pre-Web development, but nonetheless arrived at something similar. The lineage between the Web and these earlier systems isn't as clean as I might have suggested...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98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27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Effectively a restatement of his earlier issue #7</a:t>
            </a:r>
          </a:p>
          <a:p>
            <a:endParaRPr lang="en-GB"/>
          </a:p>
          <a:p>
            <a:r>
              <a:rPr lang="en-GB"/>
              <a:t>Acknowledged the interest in things like spatial hypertext (as championed by his PARC colleagues Cathy Marshall and Frank Shipman)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57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486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94318D-B3C9-2146-9176-0CF998A5805E}" type="slidenum">
              <a:rPr lang="en-GB"/>
              <a:pPr>
                <a:defRPr/>
              </a:pPr>
              <a:t>35</a:t>
            </a:fld>
            <a:endParaRPr lang="en-GB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651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33E328-2E20-8C4C-BE2D-1BCC67C58946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0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49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Directors of the National Advisory Committee for Aeronautics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63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02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Hypertext Editing System (1967)</a:t>
            </a:r>
          </a:p>
          <a:p>
            <a:r>
              <a:rPr lang="en-US" baseline="0"/>
              <a:t>Project started by </a:t>
            </a:r>
            <a:r>
              <a:rPr lang="en-US" baseline="0" err="1"/>
              <a:t>Andries</a:t>
            </a:r>
            <a:r>
              <a:rPr lang="en-US" baseline="0"/>
              <a:t> van Dam, also involved Ted Nelson</a:t>
            </a:r>
          </a:p>
          <a:p>
            <a:r>
              <a:rPr lang="en-US" baseline="0"/>
              <a:t>(van Dam and Nelson were contemporaries from Swarthmore – Nelson graduated in 1959 while van Dam graduated in 1960 – who later re-encountered each other at the 1967 Spring Joint Computer Conference in Atlantic City)</a:t>
            </a:r>
          </a:p>
          <a:p>
            <a:endParaRPr lang="en-US" baseline="0"/>
          </a:p>
          <a:p>
            <a:r>
              <a:rPr lang="en-US" baseline="0"/>
              <a:t>File Retrieval and Editing System (1968)</a:t>
            </a:r>
          </a:p>
          <a:p>
            <a:r>
              <a:rPr lang="en-US" baseline="0"/>
              <a:t>Bidirectional links with explainers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041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ZOG is not an acronym</a:t>
            </a:r>
          </a:p>
          <a:p>
            <a:r>
              <a:rPr lang="en-US"/>
              <a:t>Grounded in work from cognitive science – 1972 workshop on new techniques in cognitive research at CMU</a:t>
            </a:r>
          </a:p>
          <a:p>
            <a:r>
              <a:rPr lang="en-US"/>
              <a:t>Originally designed as a system to join and document various early AI systems, including Terry Winograd's SHRDLU</a:t>
            </a:r>
          </a:p>
          <a:p>
            <a:r>
              <a:rPr lang="en-US"/>
              <a:t>Tree-like structure of frames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621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ZOG was installed on the Nimitz-class nuclear carrier USS Carl Vinson to handle a variety of shipboard training and administrative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97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Commercial descendant of ZOG developed by Rob </a:t>
            </a:r>
            <a:r>
              <a:rPr lang="en-GB" err="1"/>
              <a:t>Akscyn</a:t>
            </a:r>
            <a:r>
              <a:rPr lang="en-GB"/>
              <a:t> and Donald McCracken (Knowledge Systems spinoff from CMU in 1981)</a:t>
            </a:r>
          </a:p>
          <a:p>
            <a:r>
              <a:rPr lang="en-GB"/>
              <a:t>First presented at Hypertext 87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56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Shneiderman</a:t>
            </a:r>
            <a:r>
              <a:rPr lang="en-US"/>
              <a:t> – HCI researcher, introduced the direct manipulation interaction style which he applied to the design of </a:t>
            </a:r>
            <a:r>
              <a:rPr lang="en-US" err="1"/>
              <a:t>Hyperties</a:t>
            </a:r>
            <a:endParaRPr lang="en-US"/>
          </a:p>
          <a:p>
            <a:r>
              <a:rPr lang="en-US" err="1"/>
              <a:t>Hyperties</a:t>
            </a:r>
            <a:r>
              <a:rPr lang="en-US"/>
              <a:t> was used for the first electronic journal issue – July 1988 issue of the Communications of the ACM, which contained papers from the Hypertext ‘87 conference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8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7272338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9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688" y="1773238"/>
            <a:ext cx="3527426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7272337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4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A20E3818-F38E-1A48-8FD8-FF443B6686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0689" y="1773238"/>
            <a:ext cx="3527424" cy="4464049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3600449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52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ference Placeholder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ference Placeholder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ference Placeholder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ference Placeholder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ference Placeholder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01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92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5301208"/>
            <a:ext cx="10944721" cy="93610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2A8B8-CD80-4749-A013-97F291E0D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CFD4E71-4240-A442-A0F4-7EC6231AD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77459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62455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8CD50A-41B4-004D-95F3-2347D0D7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0EBE503-9DE1-C945-AAB9-C785E919C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10387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7684-F27E-1343-BACE-854B89B10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CC647-8EB6-5641-AC35-27C0A40497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5400675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8DD79-FD5D-9847-BA4B-276F5C9E96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67438" y="1773238"/>
            <a:ext cx="5400675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91DEFD-295B-7746-95D6-F1D00C20B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0632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58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ference Placeholder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4721" cy="936104"/>
          </a:xfrm>
        </p:spPr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3" y="1773239"/>
            <a:ext cx="10944720" cy="446464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BFEA39-B9AA-4640-A3A1-47D59A240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46612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9D74-BB42-C748-88CF-EB5CDACD32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8153F-C1B4-EF48-9DC9-DEA26298D6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4464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B1D6E10-AACF-A440-904C-7CC0F17B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48848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D033-C545-7842-8D93-7179EC3ED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8265E52-24A5-CB43-8A3C-D0A2C7B7D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7277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B6604A-86A9-074D-901A-A51AF465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BDAF3D-6C7B-9548-BAB8-0765051D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65594-303E-7642-9CB3-09C6E1958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29401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D033-C545-7842-8D93-7179EC3ED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8265E52-24A5-CB43-8A3C-D0A2C7B7D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54160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9D74-BB42-C748-88CF-EB5CDACD32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8153F-C1B4-EF48-9DC9-DEA26298D6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4464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B1D6E10-AACF-A440-904C-7CC0F17B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77961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91455C-D067-6D41-8B42-135DE1BB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FE51D9-41F8-F34A-B0C1-DAF02849A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AE1C61-DEC1-3045-9348-AA510989F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C00406-8E4B-894C-8D20-4A9F22E4B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ference Placeholder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ference Placeholder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17/11/2023</a:t>
            </a:fld>
            <a:endParaRPr lang="en-GB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5F1001B-B16B-E74E-90FF-B036DA16ADE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724" r:id="rId11"/>
    <p:sldLayoutId id="2147483725" r:id="rId12"/>
    <p:sldLayoutId id="2147483723" r:id="rId13"/>
    <p:sldLayoutId id="2147483685" r:id="rId14"/>
    <p:sldLayoutId id="2147483687" r:id="rId15"/>
    <p:sldLayoutId id="2147483686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164AF-429E-8B44-8926-15F5B2F34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93DE68-05CE-2849-95E7-E5250A523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5FA973-C0ED-CC4A-860A-332DE8FA6E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36" r:id="rId4"/>
    <p:sldLayoutId id="2147483737" r:id="rId5"/>
    <p:sldLayoutId id="214748373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58BAB-3CE0-B441-80F2-75A919C00A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5CB4D6-7FF7-E74F-A293-FD6DF4731B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F7A9-0726-AB4E-82A2-387311FBB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08ADD2-B9A1-D943-9ECD-0824C50664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3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B52DEE-C642-0F42-AA94-8C4A00AA95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1" y="0"/>
            <a:ext cx="1219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4D0B7-B871-A344-999A-B0DDDF1B5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36000" anchor="b" anchorCtr="0">
            <a:noAutofit/>
          </a:bodyPr>
          <a:lstStyle/>
          <a:p>
            <a:r>
              <a:rPr lang="en-GB" err="1"/>
              <a:t>Akscyn</a:t>
            </a:r>
            <a:r>
              <a:rPr lang="en-GB"/>
              <a:t> R.M. and McCracken D.L. (1981) </a:t>
            </a:r>
            <a:r>
              <a:rPr lang="en-GB" i="1"/>
              <a:t>ZOG and the USS CARL VINSON. </a:t>
            </a:r>
            <a:r>
              <a:rPr lang="en-GB"/>
              <a:t>Computer Science Research Review 1980-1981. USA: Carnegie Mellon University.</a:t>
            </a:r>
          </a:p>
        </p:txBody>
      </p:sp>
    </p:spTree>
    <p:extLst>
      <p:ext uri="{BB962C8B-B14F-4D97-AF65-F5344CB8AC3E}">
        <p14:creationId xmlns:p14="http://schemas.microsoft.com/office/powerpoint/2010/main" val="3299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92D8E7-EA9A-594E-BB59-720C6892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KMS (1983)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3A0E51-C3A9-7E4D-81C5-6A3870F96C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64" y="1773238"/>
            <a:ext cx="6460472" cy="44640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6737D-BA3A-8047-A1C6-9429A26901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>
            <a:noAutofit/>
          </a:bodyPr>
          <a:lstStyle/>
          <a:p>
            <a:r>
              <a:rPr lang="en-US" err="1">
                <a:cs typeface="Georgia"/>
              </a:rPr>
              <a:t>Akscyn</a:t>
            </a:r>
            <a:r>
              <a:rPr lang="en-US">
                <a:cs typeface="Georgia"/>
              </a:rPr>
              <a:t>, R.M. et al (1988) </a:t>
            </a:r>
            <a:r>
              <a:rPr lang="en-US" i="1">
                <a:cs typeface="Georgia"/>
              </a:rPr>
              <a:t>KMS: A distributed hypermedia system for managing knowledge in organizations.</a:t>
            </a:r>
            <a:r>
              <a:rPr lang="en-US">
                <a:cs typeface="Georgia"/>
              </a:rPr>
              <a:t> Communications of the ACM, 31(7), pp. 820-835.</a:t>
            </a:r>
          </a:p>
        </p:txBody>
      </p:sp>
    </p:spTree>
    <p:extLst>
      <p:ext uri="{BB962C8B-B14F-4D97-AF65-F5344CB8AC3E}">
        <p14:creationId xmlns:p14="http://schemas.microsoft.com/office/powerpoint/2010/main" val="3975158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2BEE-8514-3D49-8D52-B6ACD80B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Hyperties</a:t>
            </a:r>
            <a:r>
              <a:rPr lang="en-GB"/>
              <a:t> (1983)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ACBE-FE0E-0442-9E2D-668CDBD0A7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Developed by Ben </a:t>
            </a:r>
            <a:r>
              <a:rPr lang="en-US" err="1"/>
              <a:t>Shneiderman</a:t>
            </a:r>
            <a:r>
              <a:rPr lang="en-US"/>
              <a:t> at the University of Maryland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Features:</a:t>
            </a:r>
          </a:p>
          <a:p>
            <a:pPr lvl="1"/>
            <a:r>
              <a:rPr lang="en-US"/>
              <a:t>Link previews</a:t>
            </a:r>
          </a:p>
          <a:p>
            <a:pPr lvl="1"/>
            <a:r>
              <a:rPr lang="en-US"/>
              <a:t>Links point to whole documents</a:t>
            </a:r>
          </a:p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D228E-64A8-A54A-9401-B6CF872541D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2" b="17742"/>
          <a:stretch/>
        </p:blipFill>
        <p:spPr>
          <a:xfrm>
            <a:off x="6167438" y="1628775"/>
            <a:ext cx="5400675" cy="384862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7C874-9E64-3643-9586-C3AF53DA4A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GB" err="1"/>
              <a:t>Shneiderman</a:t>
            </a:r>
            <a:r>
              <a:rPr lang="en-GB"/>
              <a:t>, B. (1987) </a:t>
            </a:r>
            <a:r>
              <a:rPr lang="en-GB" i="1"/>
              <a:t>User interface design for the Hyperties electronic </a:t>
            </a:r>
            <a:r>
              <a:rPr lang="en-GB" i="1" err="1"/>
              <a:t>encyclopedia</a:t>
            </a:r>
            <a:r>
              <a:rPr lang="en-GB" i="1"/>
              <a:t>. </a:t>
            </a:r>
            <a:r>
              <a:rPr lang="en-GB"/>
              <a:t>Proceedings of Hypertext '87</a:t>
            </a:r>
            <a:r>
              <a:rPr lang="en-GB" i="1"/>
              <a:t>,</a:t>
            </a:r>
            <a:r>
              <a:rPr lang="en-GB"/>
              <a:t> pp. 199-205.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790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C9AF-8968-5647-B6AA-E5A10E1C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Intermedia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D1009-1724-394C-81F2-D62E3D8A9F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Developed at Brown University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Features:</a:t>
            </a:r>
          </a:p>
          <a:p>
            <a:pPr lvl="1"/>
            <a:r>
              <a:rPr lang="en-US"/>
              <a:t>Links stored separately from text</a:t>
            </a:r>
          </a:p>
          <a:p>
            <a:pPr lvl="1"/>
            <a:r>
              <a:rPr lang="en-US"/>
              <a:t>Bidirectional linking</a:t>
            </a:r>
          </a:p>
          <a:p>
            <a:pPr lvl="1"/>
            <a:r>
              <a:rPr lang="en-US"/>
              <a:t>Graphics</a:t>
            </a:r>
          </a:p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FE1496-8CB6-D448-994B-23BFC4B82C0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11266"/>
          <a:stretch/>
        </p:blipFill>
        <p:spPr>
          <a:xfrm>
            <a:off x="6167439" y="1487913"/>
            <a:ext cx="5400674" cy="45874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41EE8-8FD8-794F-81C2-A3C5965DF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5" cy="287338"/>
          </a:xfrm>
        </p:spPr>
        <p:txBody>
          <a:bodyPr anchor="b" anchorCtr="0">
            <a:noAutofit/>
          </a:bodyPr>
          <a:lstStyle/>
          <a:p>
            <a:r>
              <a:rPr lang="en-US">
                <a:cs typeface="Georgia"/>
              </a:rPr>
              <a:t>Garrett, L.N. et al (1986) </a:t>
            </a:r>
            <a:r>
              <a:rPr lang="en-US" i="1">
                <a:cs typeface="Georgia"/>
              </a:rPr>
              <a:t>Intermedia: issues, strategies, and tactics in the design of a hypermedia document system. </a:t>
            </a:r>
            <a:r>
              <a:rPr lang="en-US">
                <a:cs typeface="Georgia"/>
              </a:rPr>
              <a:t>Proceedings of the 1986 ACM Conference on Computer-Supported Cooperative Work, pp.163-174.</a:t>
            </a:r>
          </a:p>
        </p:txBody>
      </p:sp>
    </p:spTree>
    <p:extLst>
      <p:ext uri="{BB962C8B-B14F-4D97-AF65-F5344CB8AC3E}">
        <p14:creationId xmlns:p14="http://schemas.microsoft.com/office/powerpoint/2010/main" val="387545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65CC-9FEC-7749-8025-1B28B24F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NoteCards</a:t>
            </a:r>
            <a:r>
              <a:rPr lang="en-GB"/>
              <a:t>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FA946-F367-CF44-91AF-8084C1DDEE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Developed at Xerox PARC (Trigg, Moran and </a:t>
            </a:r>
            <a:r>
              <a:rPr lang="en-US" err="1"/>
              <a:t>Halasz</a:t>
            </a:r>
            <a:r>
              <a:rPr lang="en-US"/>
              <a:t>)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Features:</a:t>
            </a:r>
          </a:p>
          <a:p>
            <a:pPr lvl="1"/>
            <a:r>
              <a:rPr lang="en-US"/>
              <a:t>Hierarchical browser</a:t>
            </a:r>
          </a:p>
          <a:p>
            <a:pPr lvl="1"/>
            <a:r>
              <a:rPr lang="en-US"/>
              <a:t>Programmable API</a:t>
            </a:r>
          </a:p>
          <a:p>
            <a:pPr lvl="1"/>
            <a:r>
              <a:rPr lang="en-US"/>
              <a:t>Graphics</a:t>
            </a:r>
          </a:p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76F342-62BA-E641-8907-684381E634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19" y="1773236"/>
            <a:ext cx="5396294" cy="31466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0EFC-BF6D-2D40-A79A-9A403457CA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>
                <a:cs typeface="Georgia"/>
              </a:rPr>
              <a:t>Halasz</a:t>
            </a:r>
            <a:r>
              <a:rPr lang="en-US">
                <a:cs typeface="Georgia"/>
              </a:rPr>
              <a:t>, F.G. et al (1986) </a:t>
            </a:r>
            <a:r>
              <a:rPr lang="en-US" i="1" err="1">
                <a:cs typeface="Georgia"/>
              </a:rPr>
              <a:t>NoteCards</a:t>
            </a:r>
            <a:r>
              <a:rPr lang="en-US" i="1">
                <a:cs typeface="Georgia"/>
              </a:rPr>
              <a:t> in a Nutshell</a:t>
            </a:r>
            <a:r>
              <a:rPr lang="en-US">
                <a:cs typeface="Georgia"/>
              </a:rPr>
              <a:t>. SIGCHI Bulletin, 18(4), pp.45-52.</a:t>
            </a:r>
          </a:p>
        </p:txBody>
      </p:sp>
    </p:spTree>
    <p:extLst>
      <p:ext uri="{BB962C8B-B14F-4D97-AF65-F5344CB8AC3E}">
        <p14:creationId xmlns:p14="http://schemas.microsoft.com/office/powerpoint/2010/main" val="209584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FCB-2CBF-164A-9A83-CC6DC350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HyperCard (1987)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A1D8-407B-7B48-8B26-0AE84E628C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Developed by Apple Computer Inc., and bundled with new Mac SEs.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Features:</a:t>
            </a:r>
          </a:p>
          <a:p>
            <a:pPr lvl="1"/>
            <a:r>
              <a:rPr lang="en-US"/>
              <a:t>OO programming language (</a:t>
            </a:r>
            <a:r>
              <a:rPr lang="en-US" err="1"/>
              <a:t>HyperTalk</a:t>
            </a:r>
            <a:r>
              <a:rPr lang="en-US"/>
              <a:t>)</a:t>
            </a:r>
          </a:p>
          <a:p>
            <a:pPr lvl="1"/>
            <a:r>
              <a:rPr lang="en-US"/>
              <a:t>Graphics</a:t>
            </a:r>
          </a:p>
          <a:p>
            <a:pPr lvl="1"/>
            <a:r>
              <a:rPr lang="en-US"/>
              <a:t>Widely used for application development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808CD8-AB7C-2D42-9121-E04CD990BFF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 b="17744"/>
          <a:stretch/>
        </p:blipFill>
        <p:spPr>
          <a:xfrm>
            <a:off x="6167438" y="1746958"/>
            <a:ext cx="5393989" cy="381644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AE60F-C814-4B46-93EB-7057176B9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2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22969F-F1A4-9D43-90B8-73087C2A99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3DEF8-7D74-2340-8596-09FC03635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36000"/>
          <a:lstStyle/>
          <a:p>
            <a:r>
              <a:rPr lang="en-GB"/>
              <a:t>Miller, R. and Miller, R. (1993) </a:t>
            </a:r>
            <a:r>
              <a:rPr lang="en-GB" i="1" err="1"/>
              <a:t>Myst</a:t>
            </a:r>
            <a:r>
              <a:rPr lang="en-GB" i="1"/>
              <a:t> </a:t>
            </a:r>
            <a:r>
              <a:rPr lang="en-GB"/>
              <a:t>[Video game]. Mead, WA, USA: Cyan, Inc.</a:t>
            </a:r>
          </a:p>
        </p:txBody>
      </p:sp>
    </p:spTree>
    <p:extLst>
      <p:ext uri="{BB962C8B-B14F-4D97-AF65-F5344CB8AC3E}">
        <p14:creationId xmlns:p14="http://schemas.microsoft.com/office/powerpoint/2010/main" val="79028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7CAE-F037-0D47-8774-0B50C80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Conklin on Hypertext</a:t>
            </a:r>
          </a:p>
        </p:txBody>
      </p:sp>
    </p:spTree>
    <p:extLst>
      <p:ext uri="{BB962C8B-B14F-4D97-AF65-F5344CB8AC3E}">
        <p14:creationId xmlns:p14="http://schemas.microsoft.com/office/powerpoint/2010/main" val="3141093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/>
              <a:t>Conklin, J. (1987) Hypertext: An introduction and survey. IEEE Computer, 20(9), pp.17-41.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4D35D5-8445-0149-A381-B0066063B9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464050"/>
          </a:xfrm>
        </p:spPr>
        <p:txBody>
          <a:bodyPr anchor="t"/>
          <a:lstStyle/>
          <a:p>
            <a:endParaRPr lang="en-GB"/>
          </a:p>
          <a:p>
            <a:endParaRPr lang="en-GB"/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“The concept of hypertext is quite simple: windows on the screen are associated with objects in a data base and links are provided between these objects, both graphically (i.e. as labelled icons) and in the data base (i.e. as pointers).”</a:t>
            </a:r>
          </a:p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Hypertext: An Introduction and Survey</a:t>
            </a:r>
          </a:p>
        </p:txBody>
      </p:sp>
    </p:spTree>
    <p:extLst>
      <p:ext uri="{BB962C8B-B14F-4D97-AF65-F5344CB8AC3E}">
        <p14:creationId xmlns:p14="http://schemas.microsoft.com/office/powerpoint/2010/main" val="3747269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001EAA-158C-7D84-AE04-5F2279708F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Disorientation</a:t>
            </a:r>
          </a:p>
          <a:p>
            <a:pPr lvl="1"/>
            <a:r>
              <a:rPr lang="en-US"/>
              <a:t>The tendency to lose one's sense of location and direction in a non-linear document</a:t>
            </a:r>
          </a:p>
          <a:p>
            <a:pPr lvl="1"/>
            <a:r>
              <a:rPr lang="ja-JP" altLang="en-US"/>
              <a:t>“</a:t>
            </a:r>
            <a:r>
              <a:rPr lang="en-US" altLang="ja-JP"/>
              <a:t>Lost in Hyperspace</a:t>
            </a:r>
            <a:r>
              <a:rPr lang="ja-JP" altLang="en-US"/>
              <a:t>”</a:t>
            </a:r>
            <a:endParaRPr lang="en-US" altLang="ja-JP"/>
          </a:p>
          <a:p>
            <a:endParaRPr lang="en-US"/>
          </a:p>
          <a:p>
            <a:pPr marL="0" indent="0">
              <a:buNone/>
            </a:pPr>
            <a:r>
              <a:rPr lang="en-US"/>
              <a:t>Cognitive overhead</a:t>
            </a:r>
          </a:p>
          <a:p>
            <a:pPr lvl="1"/>
            <a:r>
              <a:rPr lang="en-US"/>
              <a:t>The additional effort and concentration necessary to maintain several tasks or trails at one time.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Disadvantages of hypertext</a:t>
            </a:r>
          </a:p>
        </p:txBody>
      </p:sp>
    </p:spTree>
    <p:extLst>
      <p:ext uri="{BB962C8B-B14F-4D97-AF65-F5344CB8AC3E}">
        <p14:creationId xmlns:p14="http://schemas.microsoft.com/office/powerpoint/2010/main" val="208119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A1687-7BDC-5547-99F5-E22EA23D8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Dr Nicholas Gibbins – </a:t>
            </a:r>
            <a:r>
              <a:rPr lang="en-GB" err="1"/>
              <a:t>nmg@ecs.soton.ac.uk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B458D-8B13-454B-9914-4DD3430BE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/>
              <a:t>COMP3227 Web Architecture and Hypertext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1318C-DE3D-8A42-A719-37D07A643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Trailblazers: History of Hypertext</a:t>
            </a:r>
            <a:br>
              <a:rPr lang="en-GB"/>
            </a:br>
            <a:r>
              <a:rPr lang="en-GB"/>
              <a:t>Part 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42A3BA-0A56-4C4F-BF8A-65E94DB4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079" y="4651373"/>
            <a:ext cx="1809034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61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5816-2A03-764D-A255-A2B1B260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A813-91CB-4243-8C91-3D29CA6A1D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Macro Literary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9E1A6-E4B7-6C48-BB67-C1B148AF65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Large on-line libraries in which inter-document links are machine supported; all publishing, reading, collaboration, and criticism takes place within the network</a:t>
            </a:r>
          </a:p>
          <a:p>
            <a:r>
              <a:rPr lang="en-GB"/>
              <a:t>e.g. </a:t>
            </a:r>
            <a:r>
              <a:rPr lang="en-GB" err="1"/>
              <a:t>Memex</a:t>
            </a:r>
            <a:r>
              <a:rPr lang="en-GB"/>
              <a:t>, NLS/Augment, Xanadu</a:t>
            </a:r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6CAF0-0275-FE35-D3D2-C471E5A0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4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11D9-DF6F-3C4B-B9D2-FF3CB3EB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GB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65CB-0217-B046-98F1-53AC7999A1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Macro Literary Systems</a:t>
            </a:r>
          </a:p>
          <a:p>
            <a:r>
              <a:rPr lang="en-GB"/>
              <a:t>Problem Exploration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4CBD9-A5C7-BB4D-BD3B-D26950CCB2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/>
          <a:lstStyle/>
          <a:p>
            <a:r>
              <a:rPr lang="en-GB"/>
              <a:t>Tools to support early unstructured thinking on a problem when many disconnected ideas come to mind</a:t>
            </a:r>
          </a:p>
          <a:p>
            <a:pPr lvl="1"/>
            <a:r>
              <a:rPr lang="en-GB"/>
              <a:t>Early authoring and outlining</a:t>
            </a:r>
          </a:p>
          <a:p>
            <a:pPr lvl="1"/>
            <a:r>
              <a:rPr lang="en-GB"/>
              <a:t>Problem solving</a:t>
            </a:r>
          </a:p>
          <a:p>
            <a:pPr lvl="1"/>
            <a:r>
              <a:rPr lang="en-GB"/>
              <a:t>Programming and design</a:t>
            </a:r>
          </a:p>
          <a:p>
            <a:endParaRPr lang="en-GB"/>
          </a:p>
          <a:p>
            <a:r>
              <a:rPr lang="en-GB"/>
              <a:t>e.g. </a:t>
            </a:r>
            <a:r>
              <a:rPr lang="en-GB" err="1"/>
              <a:t>gIBIS</a:t>
            </a:r>
            <a:endParaRPr lang="en-GB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E62769-A3F7-CD68-153A-DE60661DA4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0AD5-C325-B144-A13C-F5F416B3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E1B92-911A-0B49-AB72-9DBF8962CF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Macro Literary Systems</a:t>
            </a:r>
          </a:p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Problem Exploration Tools</a:t>
            </a:r>
          </a:p>
          <a:p>
            <a:r>
              <a:rPr lang="en-GB"/>
              <a:t>Structured Browsing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BCC34-62EC-BD4B-B31B-D2E24BC32C0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Smaller-scale systems for teaching, reference, and public information, where speed of access and ease of use is crucial</a:t>
            </a:r>
          </a:p>
          <a:p>
            <a:pPr lvl="1"/>
            <a:r>
              <a:rPr lang="en-GB"/>
              <a:t>Typically designed only for reading, not for authoring</a:t>
            </a:r>
          </a:p>
          <a:p>
            <a:endParaRPr lang="en-GB"/>
          </a:p>
          <a:p>
            <a:r>
              <a:rPr lang="en-GB"/>
              <a:t>e.g. ZOG/KMS, </a:t>
            </a:r>
            <a:r>
              <a:rPr lang="en-GB" err="1"/>
              <a:t>Hyperties</a:t>
            </a:r>
            <a:endParaRPr lang="en-GB"/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73EF5-261B-FB4A-AA82-3979056EB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2866-8013-3D4C-9BFB-E1F3C1FB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B8DB-E06B-5F4F-8D42-A8F85D0CFB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Macro Literary Systems</a:t>
            </a:r>
          </a:p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Problem Exploration Tools</a:t>
            </a:r>
          </a:p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Structured Browsing Systems</a:t>
            </a:r>
          </a:p>
          <a:p>
            <a:r>
              <a:rPr lang="en-GB"/>
              <a:t>General Hypertext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0EA43-B612-7947-B5B6-59C06638F29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Research platforms to allow experimentation with a range of hypertext applications; most commonly applied to reading, writing, collaboration</a:t>
            </a:r>
          </a:p>
          <a:p>
            <a:endParaRPr lang="en-GB"/>
          </a:p>
          <a:p>
            <a:r>
              <a:rPr lang="en-GB"/>
              <a:t>e.g. </a:t>
            </a:r>
            <a:r>
              <a:rPr lang="en-GB" err="1"/>
              <a:t>NoteCards</a:t>
            </a:r>
            <a:r>
              <a:rPr lang="en-GB"/>
              <a:t>, Intermedia, HES/FRESS</a:t>
            </a:r>
          </a:p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8DA9A-540E-D545-B456-ADEB56FF9A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5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Halasz</a:t>
            </a:r>
            <a:r>
              <a:rPr lang="en-US"/>
              <a:t> on Hypertext</a:t>
            </a:r>
          </a:p>
        </p:txBody>
      </p:sp>
    </p:spTree>
    <p:extLst>
      <p:ext uri="{BB962C8B-B14F-4D97-AF65-F5344CB8AC3E}">
        <p14:creationId xmlns:p14="http://schemas.microsoft.com/office/powerpoint/2010/main" val="1660327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err="1"/>
              <a:t>Halasz</a:t>
            </a:r>
            <a:r>
              <a:rPr lang="en-US"/>
              <a:t>, F. (1989) Reflections on Notecards: seven issues for the next generation of hypermedia systems, Communications of the ACM, 31(7), pp. 836-852.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2DDE50-3DB9-0E4C-9A5B-667A73E6FD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4640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/>
              <a:t>In 1989, </a:t>
            </a:r>
            <a:r>
              <a:rPr lang="en-GB" err="1"/>
              <a:t>Halasz</a:t>
            </a:r>
            <a:r>
              <a:rPr lang="en-GB"/>
              <a:t> identified seven issues for the next generation of hypertext systems:</a:t>
            </a:r>
          </a:p>
          <a:p>
            <a:pPr lvl="1"/>
            <a:r>
              <a:rPr lang="en-GB"/>
              <a:t>Search and query</a:t>
            </a:r>
          </a:p>
          <a:p>
            <a:pPr lvl="1"/>
            <a:r>
              <a:rPr lang="en-GB"/>
              <a:t>Composites</a:t>
            </a:r>
          </a:p>
          <a:p>
            <a:pPr lvl="1"/>
            <a:r>
              <a:rPr lang="en-GB"/>
              <a:t>Virtual Structures</a:t>
            </a:r>
          </a:p>
          <a:p>
            <a:pPr lvl="1"/>
            <a:r>
              <a:rPr lang="en-GB"/>
              <a:t>Computation over networks</a:t>
            </a:r>
          </a:p>
          <a:p>
            <a:pPr lvl="1"/>
            <a:r>
              <a:rPr lang="en-GB"/>
              <a:t>Versioning</a:t>
            </a:r>
          </a:p>
          <a:p>
            <a:pPr lvl="1"/>
            <a:r>
              <a:rPr lang="en-GB"/>
              <a:t>Support for collaboration</a:t>
            </a:r>
          </a:p>
          <a:p>
            <a:pPr lvl="1"/>
            <a:r>
              <a:rPr lang="en-GB"/>
              <a:t>Extensibility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GB"/>
              <a:t>Reflections on Notecards</a:t>
            </a:r>
          </a:p>
        </p:txBody>
      </p:sp>
    </p:spTree>
    <p:extLst>
      <p:ext uri="{BB962C8B-B14F-4D97-AF65-F5344CB8AC3E}">
        <p14:creationId xmlns:p14="http://schemas.microsoft.com/office/powerpoint/2010/main" val="247956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7DBE6C-5828-1D4C-92D5-5F03F50625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B68CE-D8D5-D984-3B22-FFB5D6CE1A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46405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Issue 1: Search and query in a hypermedia network</a:t>
            </a:r>
          </a:p>
          <a:p>
            <a:pPr lvl="1"/>
            <a:r>
              <a:rPr lang="en-US"/>
              <a:t>Link navigation is not always the best way to find things</a:t>
            </a:r>
          </a:p>
          <a:p>
            <a:pPr lvl="1"/>
            <a:r>
              <a:rPr lang="en-US"/>
              <a:t>Better might be content-based or structural search</a:t>
            </a:r>
          </a:p>
          <a:p>
            <a:pPr marL="0" indent="0">
              <a:buNone/>
            </a:pPr>
            <a:r>
              <a:rPr lang="en-US"/>
              <a:t>Issue 2: Composites - augmenting the basic model</a:t>
            </a:r>
          </a:p>
          <a:p>
            <a:pPr lvl="1"/>
            <a:r>
              <a:rPr lang="en-US"/>
              <a:t>A way of representing and dealing with sets (or sub-networks) of nodes and links as unique entities separate from their components</a:t>
            </a:r>
          </a:p>
          <a:p>
            <a:pPr marL="0" indent="0">
              <a:buNone/>
            </a:pPr>
            <a:r>
              <a:rPr lang="en-US"/>
              <a:t>Issue 3: Virtual structures</a:t>
            </a:r>
          </a:p>
          <a:p>
            <a:pPr lvl="1"/>
            <a:r>
              <a:rPr lang="en-US"/>
              <a:t>Documents created/defined by queries </a:t>
            </a:r>
            <a:br>
              <a:rPr lang="en-US"/>
            </a:br>
            <a:r>
              <a:rPr lang="en-US"/>
              <a:t>(could be considered equivalent to views in a relational database)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The seven issues</a:t>
            </a:r>
          </a:p>
        </p:txBody>
      </p:sp>
    </p:spTree>
    <p:extLst>
      <p:ext uri="{BB962C8B-B14F-4D97-AF65-F5344CB8AC3E}">
        <p14:creationId xmlns:p14="http://schemas.microsoft.com/office/powerpoint/2010/main" val="4078510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FFC17-8586-D430-7F71-7D3B56E5B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8D97E0-373D-E1D2-39DD-C5EE78909C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Issue 4: Computation in (over) hypermedia networks</a:t>
            </a:r>
          </a:p>
          <a:p>
            <a:pPr lvl="1"/>
            <a:r>
              <a:rPr lang="en-US"/>
              <a:t>APIs allow cards to be orchestrated and scripts to be executed when certain events occur</a:t>
            </a:r>
          </a:p>
          <a:p>
            <a:pPr marL="0" indent="0">
              <a:buNone/>
            </a:pPr>
            <a:r>
              <a:rPr lang="en-US"/>
              <a:t>Issue 5: Versioning </a:t>
            </a:r>
          </a:p>
          <a:p>
            <a:pPr lvl="1"/>
            <a:r>
              <a:rPr lang="en-US"/>
              <a:t>Versioning was a natural feature of early OSs that was discarded by Microsoft for DOS</a:t>
            </a:r>
            <a:br>
              <a:rPr lang="en-US"/>
            </a:br>
            <a:r>
              <a:rPr lang="en-US"/>
              <a:t>(versioning of hypertext is difficult)</a:t>
            </a:r>
          </a:p>
          <a:p>
            <a:pPr marL="0" indent="0">
              <a:buNone/>
            </a:pPr>
            <a:r>
              <a:rPr lang="en-US"/>
              <a:t>Issue 6: Support for collaborative work</a:t>
            </a:r>
          </a:p>
          <a:p>
            <a:pPr marL="0" indent="0">
              <a:buNone/>
            </a:pPr>
            <a:r>
              <a:rPr lang="en-US"/>
              <a:t>Issue 7: Extensibility and </a:t>
            </a:r>
            <a:r>
              <a:rPr lang="en-US" err="1"/>
              <a:t>tailorability</a:t>
            </a:r>
            <a:endParaRPr lang="en-US"/>
          </a:p>
          <a:p>
            <a:pPr lvl="1"/>
            <a:r>
              <a:rPr lang="en-US"/>
              <a:t>The ability to change the system to extend and change </a:t>
            </a:r>
            <a:r>
              <a:rPr lang="en-US" err="1"/>
              <a:t>behaviours</a:t>
            </a:r>
            <a:r>
              <a:rPr lang="en-US"/>
              <a:t>, have different appearances and use different hypertext models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seven issues</a:t>
            </a:r>
          </a:p>
        </p:txBody>
      </p:sp>
    </p:spTree>
    <p:extLst>
      <p:ext uri="{BB962C8B-B14F-4D97-AF65-F5344CB8AC3E}">
        <p14:creationId xmlns:p14="http://schemas.microsoft.com/office/powerpoint/2010/main" val="361797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Halasz</a:t>
            </a:r>
            <a:r>
              <a:rPr lang="en-US"/>
              <a:t> on Hypertext (part 2)</a:t>
            </a:r>
          </a:p>
        </p:txBody>
      </p:sp>
    </p:spTree>
    <p:extLst>
      <p:ext uri="{BB962C8B-B14F-4D97-AF65-F5344CB8AC3E}">
        <p14:creationId xmlns:p14="http://schemas.microsoft.com/office/powerpoint/2010/main" val="3098745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/>
              <a:t>http://www2.parc.com/</a:t>
            </a:r>
            <a:r>
              <a:rPr lang="en-US" err="1"/>
              <a:t>spl</a:t>
            </a:r>
            <a:r>
              <a:rPr lang="en-US"/>
              <a:t>/projects/</a:t>
            </a:r>
            <a:r>
              <a:rPr lang="en-US" err="1"/>
              <a:t>halasz</a:t>
            </a:r>
            <a:r>
              <a:rPr lang="en-US"/>
              <a:t>-keynote/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D49A61-E0C1-5044-8174-118BC182D3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464050"/>
          </a:xfrm>
        </p:spPr>
        <p:txBody>
          <a:bodyPr anchor="t"/>
          <a:lstStyle/>
          <a:p>
            <a:pPr marL="0" indent="0">
              <a:buNone/>
            </a:pPr>
            <a:r>
              <a:rPr lang="en-US" err="1"/>
              <a:t>Halasz</a:t>
            </a:r>
            <a:r>
              <a:rPr lang="en-US"/>
              <a:t> gave a keynote at Hypertext ‘91 in San Antonio that reconsidered and amended his seven issues:</a:t>
            </a:r>
          </a:p>
          <a:p>
            <a:pPr lvl="1"/>
            <a:r>
              <a:rPr lang="en-US"/>
              <a:t>Ending the tyranny of the link</a:t>
            </a:r>
          </a:p>
          <a:p>
            <a:pPr lvl="1"/>
            <a:r>
              <a:rPr lang="en-US"/>
              <a:t>Open Systems</a:t>
            </a:r>
          </a:p>
          <a:p>
            <a:pPr lvl="1"/>
            <a:r>
              <a:rPr lang="en-US"/>
              <a:t>User interfaces for large information spaces</a:t>
            </a:r>
          </a:p>
          <a:p>
            <a:pPr lvl="1"/>
            <a:r>
              <a:rPr lang="en-US"/>
              <a:t>Very large hypertexts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Seven Issues Revisited</a:t>
            </a:r>
          </a:p>
        </p:txBody>
      </p:sp>
    </p:spTree>
    <p:extLst>
      <p:ext uri="{BB962C8B-B14F-4D97-AF65-F5344CB8AC3E}">
        <p14:creationId xmlns:p14="http://schemas.microsoft.com/office/powerpoint/2010/main" val="10674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outdoor, people, raft&#10;&#10;Description automatically generated">
            <a:extLst>
              <a:ext uri="{FF2B5EF4-FFF2-40B4-BE49-F238E27FC236}">
                <a16:creationId xmlns:a16="http://schemas.microsoft.com/office/drawing/2014/main" id="{C11602D1-8907-FA00-CCC3-99E0BF101B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8" t="3971" r="898" b="2255"/>
          <a:stretch/>
        </p:blipFill>
        <p:spPr>
          <a:xfrm>
            <a:off x="-1" y="0"/>
            <a:ext cx="12192001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FA1AB-D1B2-332A-19C5-8B73BF710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Smithsonian Institution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09A9-DAFE-2C45-D856-F12D5E2D4851}"/>
              </a:ext>
            </a:extLst>
          </p:cNvPr>
          <p:cNvSpPr txBox="1"/>
          <p:nvPr/>
        </p:nvSpPr>
        <p:spPr>
          <a:xfrm>
            <a:off x="12836324" y="4537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5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7C67B3-B16C-6C4D-F1BC-7096E3A927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2CCA18-58A3-7AFB-64D3-89362E226C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46405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Hypermedia that includes non-network structures as well as virtual structures on an equal footing with network structures.</a:t>
            </a:r>
          </a:p>
          <a:p>
            <a:pPr lvl="1"/>
            <a:r>
              <a:rPr lang="en-US"/>
              <a:t>Wider variety of hypermedia “data models”</a:t>
            </a:r>
          </a:p>
          <a:p>
            <a:pPr lvl="1"/>
            <a:r>
              <a:rPr lang="en-US"/>
              <a:t>Provides increased opportunity for integration with a variety of complementary systems and technologies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Ending the Tyranny of the Link</a:t>
            </a:r>
          </a:p>
        </p:txBody>
      </p:sp>
    </p:spTree>
    <p:extLst>
      <p:ext uri="{BB962C8B-B14F-4D97-AF65-F5344CB8AC3E}">
        <p14:creationId xmlns:p14="http://schemas.microsoft.com/office/powerpoint/2010/main" val="2849515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7A61A9-B921-C1BB-E798-D76BE0374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2D92B0-A281-9066-390C-9D1D46AB62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“The monolithic hypermedia system of the 1980s is no longer a viable species (!)”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Introduction of open hypermedia systems:</a:t>
            </a:r>
          </a:p>
          <a:p>
            <a:pPr lvl="1"/>
            <a:r>
              <a:rPr lang="en-US"/>
              <a:t>Decompose hypertext system into separate components</a:t>
            </a:r>
          </a:p>
          <a:p>
            <a:pPr lvl="1"/>
            <a:r>
              <a:rPr lang="en-US"/>
              <a:t>Define communications protocols and formats for coordination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Open Systems</a:t>
            </a:r>
          </a:p>
        </p:txBody>
      </p:sp>
    </p:spTree>
    <p:extLst>
      <p:ext uri="{BB962C8B-B14F-4D97-AF65-F5344CB8AC3E}">
        <p14:creationId xmlns:p14="http://schemas.microsoft.com/office/powerpoint/2010/main" val="472188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FCADD-098F-8C24-9EBB-BD3AB89EE3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6A263-894A-43E9-4FBE-DB9A01B759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Interfaces that allow users to manipulate large network structures on a workstation screen is a long-standing problem for many hypermedia systems</a:t>
            </a:r>
          </a:p>
          <a:p>
            <a:pPr lvl="1"/>
            <a:r>
              <a:rPr lang="en-US"/>
              <a:t>Many previous systems used some form of network browser, but not always successfully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Interfaces for Large Information Spaces</a:t>
            </a:r>
          </a:p>
        </p:txBody>
      </p:sp>
    </p:spTree>
    <p:extLst>
      <p:ext uri="{BB962C8B-B14F-4D97-AF65-F5344CB8AC3E}">
        <p14:creationId xmlns:p14="http://schemas.microsoft.com/office/powerpoint/2010/main" val="293868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C187A-60FF-81EF-5BCD-E3F6151192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E5B1A-5128-C948-6E76-44C4D42E6F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Very large: &gt;10s or 100s of thousands of documents (!)</a:t>
            </a:r>
          </a:p>
          <a:p>
            <a:pPr lvl="1"/>
            <a:r>
              <a:rPr lang="en-US"/>
              <a:t>Large hypertexts uncommon at this time</a:t>
            </a:r>
          </a:p>
          <a:p>
            <a:pPr lvl="1"/>
            <a:r>
              <a:rPr lang="en-US"/>
              <a:t>One of the main selling points in the hypertext vision has been its proficiency in helping to manage VERY LARGE document collections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Challenge is to build a useable industrial-strength hypertext system capable of handling 10,000 documents (!)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Very Large Hypertexts</a:t>
            </a:r>
          </a:p>
        </p:txBody>
      </p:sp>
    </p:spTree>
    <p:extLst>
      <p:ext uri="{BB962C8B-B14F-4D97-AF65-F5344CB8AC3E}">
        <p14:creationId xmlns:p14="http://schemas.microsoft.com/office/powerpoint/2010/main" val="31945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itting, water, table, truck&#10;&#10;Description automatically generated">
            <a:extLst>
              <a:ext uri="{FF2B5EF4-FFF2-40B4-BE49-F238E27FC236}">
                <a16:creationId xmlns:a16="http://schemas.microsoft.com/office/drawing/2014/main" id="{D1E43F4B-EDE8-B045-ACC5-FF166C64F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41" b="784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CE8106-984D-5B49-B0B9-BF9ABE03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732463"/>
            <a:ext cx="10944224" cy="9366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...and then the Web happened</a:t>
            </a:r>
          </a:p>
        </p:txBody>
      </p:sp>
    </p:spTree>
    <p:extLst>
      <p:ext uri="{BB962C8B-B14F-4D97-AF65-F5344CB8AC3E}">
        <p14:creationId xmlns:p14="http://schemas.microsoft.com/office/powerpoint/2010/main" val="1897509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C3A92A-70C6-E78B-E0DD-C3EC1E6FA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0F5969-0A1C-7264-1DAF-78C59688DAF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Three new Hypertext systems made their first appearance</a:t>
            </a:r>
          </a:p>
          <a:p>
            <a:pPr lvl="1"/>
            <a:r>
              <a:rPr lang="en-US"/>
              <a:t>The World Wide Web</a:t>
            </a:r>
          </a:p>
          <a:p>
            <a:pPr lvl="1"/>
            <a:r>
              <a:rPr lang="en-US"/>
              <a:t>Hyper-G</a:t>
            </a:r>
          </a:p>
          <a:p>
            <a:pPr lvl="1"/>
            <a:r>
              <a:rPr lang="en-US"/>
              <a:t>Microcosm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The above list is roughly in ascending order of the degree to which they addressed </a:t>
            </a:r>
            <a:r>
              <a:rPr lang="en-US" err="1"/>
              <a:t>Halasz’s</a:t>
            </a:r>
            <a:r>
              <a:rPr lang="en-US"/>
              <a:t> seven issues…</a:t>
            </a:r>
          </a:p>
          <a:p>
            <a:pPr marL="0" indent="0">
              <a:buNone/>
            </a:pPr>
            <a:r>
              <a:rPr lang="en-US"/>
              <a:t>…and in descending order of their uptake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42570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Growth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42A59-E6F0-DD40-9B44-0973CBE9DC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 anchor="b"/>
          <a:lstStyle/>
          <a:p>
            <a:r>
              <a:rPr lang="en-US" err="1"/>
              <a:t>Netcraft</a:t>
            </a:r>
            <a:r>
              <a:rPr lang="en-US"/>
              <a:t> (2020) </a:t>
            </a:r>
            <a:r>
              <a:rPr lang="en-US" i="1"/>
              <a:t>Web Server Survey</a:t>
            </a:r>
            <a:r>
              <a:rPr lang="en-US"/>
              <a:t>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47864D2-674D-4A40-B272-3F0E3562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1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3BB05B-B8A4-98E5-39AB-ACE8D80D7E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8B02B5-5DB0-C098-5B58-C8B3855EEA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46405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idea of a boundless information world in which there is:</a:t>
            </a:r>
          </a:p>
          <a:p>
            <a:pPr lvl="1"/>
            <a:r>
              <a:rPr lang="en-US"/>
              <a:t>A system of identifiers for resources (URIs)</a:t>
            </a:r>
          </a:p>
          <a:p>
            <a:pPr lvl="1"/>
            <a:r>
              <a:rPr lang="en-US"/>
              <a:t>A network protocol that can be used to interact with those resources (HTTP)</a:t>
            </a:r>
          </a:p>
          <a:p>
            <a:pPr lvl="1"/>
            <a:r>
              <a:rPr lang="en-US"/>
              <a:t>A mark-up language used for representing resources (HTML) which every client must understand how to render – and which can contain links to other resources</a:t>
            </a:r>
          </a:p>
          <a:p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9" y="692150"/>
            <a:ext cx="10944224" cy="936625"/>
          </a:xfrm>
        </p:spPr>
        <p:txBody>
          <a:bodyPr/>
          <a:lstStyle/>
          <a:p>
            <a:r>
              <a:rPr lang="en-US"/>
              <a:t>What is (was) the Web?</a:t>
            </a:r>
          </a:p>
        </p:txBody>
      </p:sp>
    </p:spTree>
    <p:extLst>
      <p:ext uri="{BB962C8B-B14F-4D97-AF65-F5344CB8AC3E}">
        <p14:creationId xmlns:p14="http://schemas.microsoft.com/office/powerpoint/2010/main" val="1589285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C958-137E-524A-8374-C4AAF0A5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AEB56-F4D8-8840-B8AA-3AF91B5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62BE02DB-CE04-8347-A851-785131D8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" t="5992" r="644" b="14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4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BD73-674D-9E44-9949-524F493F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Lecture: Open Hypermedia</a:t>
            </a:r>
          </a:p>
        </p:txBody>
      </p:sp>
    </p:spTree>
    <p:extLst>
      <p:ext uri="{BB962C8B-B14F-4D97-AF65-F5344CB8AC3E}">
        <p14:creationId xmlns:p14="http://schemas.microsoft.com/office/powerpoint/2010/main" val="400566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5B6E7-0ED8-2D1A-B81C-E4A9ED75A1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 descr="A picture containing text, stationary, binding, envelope&#10;&#10;Description automatically generated">
            <a:extLst>
              <a:ext uri="{FF2B5EF4-FFF2-40B4-BE49-F238E27FC236}">
                <a16:creationId xmlns:a16="http://schemas.microsoft.com/office/drawing/2014/main" id="{23059F73-1B1D-9567-B830-0FA95ECF3E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7942" t="18941" r="7983" b="18551"/>
          <a:stretch/>
        </p:blipFill>
        <p:spPr>
          <a:xfrm>
            <a:off x="0" y="0"/>
            <a:ext cx="6096000" cy="3429000"/>
          </a:xfrm>
        </p:spPr>
      </p:pic>
      <p:pic>
        <p:nvPicPr>
          <p:cNvPr id="12" name="Picture 11" descr="A picture containing indoor, sliced&#10;&#10;Description automatically generated">
            <a:extLst>
              <a:ext uri="{FF2B5EF4-FFF2-40B4-BE49-F238E27FC236}">
                <a16:creationId xmlns:a16="http://schemas.microsoft.com/office/drawing/2014/main" id="{F59F36C7-5B5C-BFAD-1F04-57F5EF327E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92" b="2133"/>
          <a:stretch/>
        </p:blipFill>
        <p:spPr>
          <a:xfrm>
            <a:off x="6096000" y="-1"/>
            <a:ext cx="6096000" cy="3429001"/>
          </a:xfrm>
          <a:prstGeom prst="rect">
            <a:avLst/>
          </a:prstGeom>
        </p:spPr>
      </p:pic>
      <p:pic>
        <p:nvPicPr>
          <p:cNvPr id="18" name="Picture 17" descr="A close-up of a stone&#10;&#10;Description automatically generated with low confidence">
            <a:extLst>
              <a:ext uri="{FF2B5EF4-FFF2-40B4-BE49-F238E27FC236}">
                <a16:creationId xmlns:a16="http://schemas.microsoft.com/office/drawing/2014/main" id="{36A6E3B7-61B9-5E87-945D-524F0F7E25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7885" r="7760"/>
          <a:stretch/>
        </p:blipFill>
        <p:spPr>
          <a:xfrm rot="5400000">
            <a:off x="1333501" y="2095500"/>
            <a:ext cx="3429000" cy="609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CB9C80-F3BE-7227-2995-7F801B6B9FDA}"/>
              </a:ext>
            </a:extLst>
          </p:cNvPr>
          <p:cNvSpPr txBox="1"/>
          <p:nvPr/>
        </p:nvSpPr>
        <p:spPr>
          <a:xfrm>
            <a:off x="3989228" y="6299756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err="1">
                <a:solidFill>
                  <a:schemeClr val="bg1"/>
                </a:solidFill>
              </a:rPr>
              <a:t>Odontogriphus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B7CBAB-9B64-C565-CAFB-4C677B1320F7}"/>
              </a:ext>
            </a:extLst>
          </p:cNvPr>
          <p:cNvSpPr txBox="1"/>
          <p:nvPr/>
        </p:nvSpPr>
        <p:spPr>
          <a:xfrm>
            <a:off x="4308227" y="289473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err="1">
                <a:solidFill>
                  <a:schemeClr val="bg1"/>
                </a:solidFill>
              </a:rPr>
              <a:t>Hallucigenia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EB7C89-13B2-1629-20F7-6588288195A0}"/>
              </a:ext>
            </a:extLst>
          </p:cNvPr>
          <p:cNvSpPr txBox="1"/>
          <p:nvPr/>
        </p:nvSpPr>
        <p:spPr>
          <a:xfrm>
            <a:off x="10295600" y="289473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err="1">
                <a:solidFill>
                  <a:schemeClr val="bg1"/>
                </a:solidFill>
              </a:rPr>
              <a:t>Anomalocaris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3" name="Picture 22" descr="A snake on the ground&#10;&#10;Description automatically generated with low confidence">
            <a:extLst>
              <a:ext uri="{FF2B5EF4-FFF2-40B4-BE49-F238E27FC236}">
                <a16:creationId xmlns:a16="http://schemas.microsoft.com/office/drawing/2014/main" id="{2A5D8CB4-2FEF-71C0-984E-CCAF4FD3E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01" b="4391"/>
          <a:stretch/>
        </p:blipFill>
        <p:spPr>
          <a:xfrm>
            <a:off x="6096000" y="3428999"/>
            <a:ext cx="6096000" cy="34290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45B164-67B9-837E-B89A-3534EF0FA7E6}"/>
              </a:ext>
            </a:extLst>
          </p:cNvPr>
          <p:cNvSpPr txBox="1"/>
          <p:nvPr/>
        </p:nvSpPr>
        <p:spPr>
          <a:xfrm>
            <a:off x="10907947" y="630240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err="1">
                <a:solidFill>
                  <a:schemeClr val="bg1"/>
                </a:solidFill>
              </a:rPr>
              <a:t>Marrella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3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A59C7-BA94-D10F-2995-A1EF18F75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3EADFEF-4EA9-9B82-F4B1-E1E3E27F0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114" y="233997"/>
            <a:ext cx="3761772" cy="15392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2E0FBE-F414-3B40-ED47-3AE9F427942A}"/>
              </a:ext>
            </a:extLst>
          </p:cNvPr>
          <p:cNvSpPr txBox="1"/>
          <p:nvPr/>
        </p:nvSpPr>
        <p:spPr>
          <a:xfrm>
            <a:off x="1703315" y="151343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1920-1927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23EA8-AD31-876F-CD9B-31083532A3D7}"/>
              </a:ext>
            </a:extLst>
          </p:cNvPr>
          <p:cNvSpPr txBox="1"/>
          <p:nvPr/>
        </p:nvSpPr>
        <p:spPr>
          <a:xfrm>
            <a:off x="5382502" y="150841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1927-1939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C5FDD4-697F-0488-62B0-270B24DE98A8}"/>
              </a:ext>
            </a:extLst>
          </p:cNvPr>
          <p:cNvSpPr txBox="1"/>
          <p:nvPr/>
        </p:nvSpPr>
        <p:spPr>
          <a:xfrm>
            <a:off x="9061691" y="150841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1940-1941</a:t>
            </a:r>
          </a:p>
        </p:txBody>
      </p:sp>
      <p:pic>
        <p:nvPicPr>
          <p:cNvPr id="17" name="Picture 16" descr="arpanet3.png">
            <a:extLst>
              <a:ext uri="{FF2B5EF4-FFF2-40B4-BE49-F238E27FC236}">
                <a16:creationId xmlns:a16="http://schemas.microsoft.com/office/drawing/2014/main" id="{1C3CE2B1-B3D7-9D62-3B53-CA2FB14A7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54" r="69335" b="28730"/>
          <a:stretch/>
        </p:blipFill>
        <p:spPr>
          <a:xfrm>
            <a:off x="4939397" y="4572000"/>
            <a:ext cx="2877711" cy="209708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3807255-8BDB-5F0E-39F2-F8AE9CB8BA34}"/>
              </a:ext>
            </a:extLst>
          </p:cNvPr>
          <p:cNvSpPr/>
          <p:nvPr/>
        </p:nvSpPr>
        <p:spPr>
          <a:xfrm>
            <a:off x="5949950" y="4931833"/>
            <a:ext cx="708025" cy="254000"/>
          </a:xfrm>
          <a:prstGeom prst="roundRect">
            <a:avLst/>
          </a:prstGeom>
          <a:solidFill>
            <a:schemeClr val="accent5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8E3E36A1-5693-2C82-F5B3-0EB135E6E4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-1" t="2101" r="1762" b="8404"/>
          <a:stretch/>
        </p:blipFill>
        <p:spPr>
          <a:xfrm>
            <a:off x="1408750" y="1885152"/>
            <a:ext cx="2016125" cy="2447926"/>
          </a:xfrm>
          <a:prstGeom prst="rect">
            <a:avLst/>
          </a:prstGeom>
        </p:spPr>
      </p:pic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73592961-6694-8A62-54F2-F322ADBEFC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3991" r="3854" b="11641"/>
          <a:stretch/>
        </p:blipFill>
        <p:spPr>
          <a:xfrm>
            <a:off x="8767125" y="1885153"/>
            <a:ext cx="2016126" cy="2447925"/>
          </a:xfrm>
          <a:prstGeom prst="rect">
            <a:avLst/>
          </a:prstGeom>
        </p:spPr>
      </p:pic>
      <p:pic>
        <p:nvPicPr>
          <p:cNvPr id="10" name="Picture 9" descr="A person sitting at a desk&#10;&#10;Description automatically generated">
            <a:extLst>
              <a:ext uri="{FF2B5EF4-FFF2-40B4-BE49-F238E27FC236}">
                <a16:creationId xmlns:a16="http://schemas.microsoft.com/office/drawing/2014/main" id="{6339FC4F-1642-1A55-837C-9CC71FA0DE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166" t="15184" r="35820" b="57601"/>
          <a:stretch/>
        </p:blipFill>
        <p:spPr>
          <a:xfrm>
            <a:off x="5087937" y="1885152"/>
            <a:ext cx="2016126" cy="2447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FEB7B1-DDFE-675C-4D3A-DC4F7535B8D1}"/>
              </a:ext>
            </a:extLst>
          </p:cNvPr>
          <p:cNvSpPr txBox="1"/>
          <p:nvPr/>
        </p:nvSpPr>
        <p:spPr>
          <a:xfrm>
            <a:off x="913034" y="4333078"/>
            <a:ext cx="3007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Charles Doolittle Walcott (1850-1927)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CCD5C-FBB7-6897-44E7-2DDCD50BE1AA}"/>
              </a:ext>
            </a:extLst>
          </p:cNvPr>
          <p:cNvSpPr txBox="1"/>
          <p:nvPr/>
        </p:nvSpPr>
        <p:spPr>
          <a:xfrm>
            <a:off x="8644109" y="4333078"/>
            <a:ext cx="226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err="1"/>
              <a:t>Vannevar</a:t>
            </a:r>
            <a:r>
              <a:rPr lang="en-US" sz="1200"/>
              <a:t> Bush (1890-1974)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496B7-D80F-B43A-A1D9-E24D9B2930B1}"/>
              </a:ext>
            </a:extLst>
          </p:cNvPr>
          <p:cNvSpPr txBox="1"/>
          <p:nvPr/>
        </p:nvSpPr>
        <p:spPr>
          <a:xfrm>
            <a:off x="4632298" y="4340479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Joseph Sweetman Ames (1864-1963)</a:t>
            </a:r>
          </a:p>
        </p:txBody>
      </p:sp>
    </p:spTree>
    <p:extLst>
      <p:ext uri="{BB962C8B-B14F-4D97-AF65-F5344CB8AC3E}">
        <p14:creationId xmlns:p14="http://schemas.microsoft.com/office/powerpoint/2010/main" val="9271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A26CB-F753-984C-986D-00E25B1258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cs typeface="Georgia"/>
              </a:rPr>
              <a:t>Nelson, T.H. (1974) </a:t>
            </a:r>
            <a:r>
              <a:rPr lang="en-US" i="1">
                <a:cs typeface="Georgia"/>
              </a:rPr>
              <a:t>Computer Lib/Dream Machines</a:t>
            </a:r>
            <a:r>
              <a:rPr lang="en-US">
                <a:cs typeface="Georgia"/>
              </a:rPr>
              <a:t>. Chicago, IL: Nelson, T.H.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4C03CA-7378-8940-87FC-D29EE3A39A0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25" y="711200"/>
            <a:ext cx="8937625" cy="5526088"/>
          </a:xfrm>
        </p:spPr>
      </p:pic>
    </p:spTree>
    <p:extLst>
      <p:ext uri="{BB962C8B-B14F-4D97-AF65-F5344CB8AC3E}">
        <p14:creationId xmlns:p14="http://schemas.microsoft.com/office/powerpoint/2010/main" val="339130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B7CD30-DA83-DA4C-89FF-58AADF29C2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7BE36B-079D-DE4A-8F79-E94E30AC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Hypertext Systems 1965-1990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89245-0ABC-2D46-9B87-A8AB9E6854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www.flickr.com</a:t>
            </a:r>
            <a:r>
              <a:rPr lang="en-US"/>
              <a:t>/photos/</a:t>
            </a:r>
            <a:r>
              <a:rPr lang="en-US" err="1"/>
              <a:t>mwichary</a:t>
            </a:r>
            <a:r>
              <a:rPr lang="en-US"/>
              <a:t>/2355783479/</a:t>
            </a:r>
          </a:p>
        </p:txBody>
      </p:sp>
    </p:spTree>
    <p:extLst>
      <p:ext uri="{BB962C8B-B14F-4D97-AF65-F5344CB8AC3E}">
        <p14:creationId xmlns:p14="http://schemas.microsoft.com/office/powerpoint/2010/main" val="998984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22C2-623C-A64A-A4DE-7829710E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HES/FRESS (1967)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ECA8-ADFF-144B-9D96-EE7C60A498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Hypertext Editing System developed at Brown University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Used by NASA to produce and manage documentation for the Apollo </a:t>
            </a:r>
            <a:r>
              <a:rPr lang="en-US" err="1"/>
              <a:t>programme</a:t>
            </a:r>
            <a:endParaRPr lang="en-US"/>
          </a:p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E1BC7-EFE6-5642-9943-F64CFD752A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13925" y="1773236"/>
            <a:ext cx="4264763" cy="446405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0D125-9941-EB42-B739-9A9CA5BB6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97084"/>
            <a:ext cx="10944225" cy="478387"/>
          </a:xfrm>
        </p:spPr>
        <p:txBody>
          <a:bodyPr anchor="b" anchorCtr="0"/>
          <a:lstStyle/>
          <a:p>
            <a:r>
              <a:rPr lang="en-US"/>
              <a:t>Carmody, S. et al (1969) </a:t>
            </a:r>
            <a:r>
              <a:rPr lang="en-US" i="1"/>
              <a:t>A Hypertext Editing System for the /360</a:t>
            </a:r>
            <a:r>
              <a:rPr lang="en-US"/>
              <a:t>. Pertinent Concepts in Computer Graphics: Proceedings of the Second University of Illinois Conference on Computer Graphics, pp.291-330.</a:t>
            </a:r>
          </a:p>
        </p:txBody>
      </p:sp>
    </p:spTree>
    <p:extLst>
      <p:ext uri="{BB962C8B-B14F-4D97-AF65-F5344CB8AC3E}">
        <p14:creationId xmlns:p14="http://schemas.microsoft.com/office/powerpoint/2010/main" val="3296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5970-C7B1-824A-ADA1-25F87581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ZOG (1972)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A658-1D61-7E4C-BBEC-204FC625A1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Developed at Carnegie-Mellon University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Features:</a:t>
            </a:r>
          </a:p>
          <a:p>
            <a:r>
              <a:rPr lang="en-US"/>
              <a:t>Early proponent of the “card” or “frame” model of hypertext </a:t>
            </a:r>
            <a:br>
              <a:rPr lang="en-US"/>
            </a:br>
            <a:r>
              <a:rPr lang="en-US"/>
              <a:t>(c.f. index cards)</a:t>
            </a:r>
          </a:p>
          <a:p>
            <a:r>
              <a:rPr lang="en-US"/>
              <a:t>One-way links, embedded in frames</a:t>
            </a:r>
          </a:p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49FC5C-452F-3C41-99D1-E2346E90C5F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2675398"/>
            <a:ext cx="5400675" cy="265973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03118-68A4-3142-817F-9EC951A95D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cs typeface="Georgia"/>
              </a:rPr>
              <a:t>Robertson, G. et al (1981) </a:t>
            </a:r>
            <a:r>
              <a:rPr lang="en-US" i="1">
                <a:cs typeface="Georgia"/>
              </a:rPr>
              <a:t>The ZOG approach to man-machine communication</a:t>
            </a:r>
            <a:r>
              <a:rPr lang="en-US">
                <a:cs typeface="Georgia"/>
              </a:rPr>
              <a:t>. Int. J. Man-Machine Studies, 14, pp.461-488.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309205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3758A7A8-BA00-0D4F-988D-EC9048E76EFF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C9A40350-56DC-FD47-BDA6-697689205680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992348FB-CEE1-E543-81CA-6EA124CC785B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CC89F128-DEF5-BC44-A084-1A7A02A6B9A1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F119D102-77FA-4743-9F76-736B677C8E70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4F64D961-E98D-0247-A43A-217E66C21619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654E4E54-DC9B-5A42-A0FA-9B8B07EE8280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94CE8006-DEBA-7844-9799-121A64C795E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Application>Microsoft Office PowerPoint</Application>
  <PresentationFormat>Widescreen</PresentationFormat>
  <Slides>39</Slides>
  <Notes>25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Trailblazers: History of Hypertext Part 3</vt:lpstr>
      <vt:lpstr>PowerPoint Presentation</vt:lpstr>
      <vt:lpstr>PowerPoint Presentation</vt:lpstr>
      <vt:lpstr>PowerPoint Presentation</vt:lpstr>
      <vt:lpstr>PowerPoint Presentation</vt:lpstr>
      <vt:lpstr>Hypertext Systems 1965-1990</vt:lpstr>
      <vt:lpstr>HES/FRESS (1967)</vt:lpstr>
      <vt:lpstr>ZOG (1972)</vt:lpstr>
      <vt:lpstr>PowerPoint Presentation</vt:lpstr>
      <vt:lpstr>KMS (1983)</vt:lpstr>
      <vt:lpstr>Hyperties (1983)</vt:lpstr>
      <vt:lpstr>Intermedia (1985)</vt:lpstr>
      <vt:lpstr>NoteCards (1985)</vt:lpstr>
      <vt:lpstr>HyperCard (1987)</vt:lpstr>
      <vt:lpstr>PowerPoint Presentation</vt:lpstr>
      <vt:lpstr>Conklin on Hypertext</vt:lpstr>
      <vt:lpstr>Hypertext: An Introduction and Survey</vt:lpstr>
      <vt:lpstr>Disadvantages of hypertext</vt:lpstr>
      <vt:lpstr>A hypertext typology</vt:lpstr>
      <vt:lpstr>A hypertext typology</vt:lpstr>
      <vt:lpstr>A hypertext typology</vt:lpstr>
      <vt:lpstr>A hypertext typology</vt:lpstr>
      <vt:lpstr>Halasz on Hypertext</vt:lpstr>
      <vt:lpstr>Reflections on Notecards</vt:lpstr>
      <vt:lpstr>The seven issues</vt:lpstr>
      <vt:lpstr>The seven issues</vt:lpstr>
      <vt:lpstr>Halasz on Hypertext (part 2)</vt:lpstr>
      <vt:lpstr>Seven Issues Revisited</vt:lpstr>
      <vt:lpstr>Ending the Tyranny of the Link</vt:lpstr>
      <vt:lpstr>Open Systems</vt:lpstr>
      <vt:lpstr>User Interfaces for Large Information Spaces</vt:lpstr>
      <vt:lpstr>Very Large Hypertexts</vt:lpstr>
      <vt:lpstr>...and then the Web happened</vt:lpstr>
      <vt:lpstr>1990</vt:lpstr>
      <vt:lpstr>Web Growth</vt:lpstr>
      <vt:lpstr>What is (was) the Web?</vt:lpstr>
      <vt:lpstr>PowerPoint Presentation</vt:lpstr>
      <vt:lpstr>Next Lecture: Open Hypermedia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Gibbins</dc:creator>
  <cp:revision>1</cp:revision>
  <dcterms:created xsi:type="dcterms:W3CDTF">2023-11-14T09:29:22Z</dcterms:created>
  <dcterms:modified xsi:type="dcterms:W3CDTF">2023-11-17T09:01:02Z</dcterms:modified>
</cp:coreProperties>
</file>