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55"/>
  </p:notesMasterIdLst>
  <p:sldIdLst>
    <p:sldId id="258" r:id="rId9"/>
    <p:sldId id="361" r:id="rId10"/>
    <p:sldId id="286" r:id="rId11"/>
    <p:sldId id="287" r:id="rId12"/>
    <p:sldId id="288" r:id="rId13"/>
    <p:sldId id="375" r:id="rId14"/>
    <p:sldId id="374" r:id="rId15"/>
    <p:sldId id="289" r:id="rId16"/>
    <p:sldId id="290" r:id="rId17"/>
    <p:sldId id="291" r:id="rId18"/>
    <p:sldId id="293" r:id="rId19"/>
    <p:sldId id="292" r:id="rId20"/>
    <p:sldId id="366" r:id="rId21"/>
    <p:sldId id="295" r:id="rId22"/>
    <p:sldId id="294" r:id="rId23"/>
    <p:sldId id="296" r:id="rId24"/>
    <p:sldId id="298" r:id="rId25"/>
    <p:sldId id="297" r:id="rId26"/>
    <p:sldId id="299" r:id="rId27"/>
    <p:sldId id="300" r:id="rId28"/>
    <p:sldId id="301" r:id="rId29"/>
    <p:sldId id="356" r:id="rId30"/>
    <p:sldId id="303" r:id="rId31"/>
    <p:sldId id="357" r:id="rId32"/>
    <p:sldId id="304" r:id="rId33"/>
    <p:sldId id="372" r:id="rId34"/>
    <p:sldId id="373" r:id="rId35"/>
    <p:sldId id="365" r:id="rId36"/>
    <p:sldId id="363" r:id="rId37"/>
    <p:sldId id="367" r:id="rId38"/>
    <p:sldId id="305" r:id="rId39"/>
    <p:sldId id="308" r:id="rId40"/>
    <p:sldId id="371" r:id="rId41"/>
    <p:sldId id="309" r:id="rId42"/>
    <p:sldId id="310" r:id="rId43"/>
    <p:sldId id="311" r:id="rId44"/>
    <p:sldId id="370" r:id="rId45"/>
    <p:sldId id="314" r:id="rId46"/>
    <p:sldId id="325" r:id="rId47"/>
    <p:sldId id="323" r:id="rId48"/>
    <p:sldId id="324" r:id="rId49"/>
    <p:sldId id="322" r:id="rId50"/>
    <p:sldId id="321" r:id="rId51"/>
    <p:sldId id="368" r:id="rId52"/>
    <p:sldId id="313" r:id="rId53"/>
    <p:sldId id="362"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Lucida Sans" panose="020B060402020202020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378424-3686-4748-930A-5A839ECA6B6F}" v="1" dt="2023-11-14T16:34:33.610"/>
    <p1510:client id="{A2DE26A7-CF0E-497B-A67F-F60EC98CD7B1}" v="1" dt="2023-11-16T14:00:18.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3.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1.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4.fntdata"/><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5.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16/11/2023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Mundaneum</a:t>
            </a:r>
            <a:r>
              <a:rPr lang="en-US" baseline="0"/>
              <a:t> damaged in 1940 during German occupation (building was used to exhibit art of the Third Reich)</a:t>
            </a:r>
          </a:p>
          <a:p>
            <a:endParaRPr lang="en-US" baseline="0"/>
          </a:p>
          <a:p>
            <a:r>
              <a:rPr lang="en-US" baseline="0"/>
              <a:t>Ostwald died in 1932</a:t>
            </a:r>
          </a:p>
          <a:p>
            <a:r>
              <a:rPr lang="en-US" baseline="0" err="1"/>
              <a:t>Otlet</a:t>
            </a:r>
            <a:r>
              <a:rPr lang="en-US" baseline="0"/>
              <a:t> died in 1944</a:t>
            </a:r>
          </a:p>
          <a:p>
            <a:r>
              <a:rPr lang="en-US" baseline="0"/>
              <a:t>Wells died in 1946</a:t>
            </a:r>
          </a:p>
          <a:p>
            <a:endParaRPr lang="en-US" baseline="0"/>
          </a:p>
          <a:p>
            <a:r>
              <a:rPr lang="en-US" baseline="0"/>
              <a:t>Slide shows the Trinity Test explosion – the first atomic bomb.</a:t>
            </a:r>
            <a:endParaRPr lang="en-US"/>
          </a:p>
        </p:txBody>
      </p:sp>
      <p:sp>
        <p:nvSpPr>
          <p:cNvPr id="4" name="Slide Number Placeholder 3"/>
          <p:cNvSpPr>
            <a:spLocks noGrp="1"/>
          </p:cNvSpPr>
          <p:nvPr>
            <p:ph type="sldNum" sz="quarter" idx="5"/>
          </p:nvPr>
        </p:nvSpPr>
        <p:spPr/>
        <p:txBody>
          <a:bodyPr/>
          <a:lstStyle/>
          <a:p>
            <a:fld id="{C2FA50D6-6132-4FF4-AFC5-01B946DDB4AB}" type="slidenum">
              <a:rPr lang="en-GB" smtClean="0"/>
              <a:t>3</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May Think is based in a large part on Bush's experience of managing the OSRD</a:t>
            </a:r>
          </a:p>
        </p:txBody>
      </p:sp>
      <p:sp>
        <p:nvSpPr>
          <p:cNvPr id="4" name="Slide Number Placeholder 3"/>
          <p:cNvSpPr>
            <a:spLocks noGrp="1"/>
          </p:cNvSpPr>
          <p:nvPr>
            <p:ph type="sldNum" sz="quarter" idx="5"/>
          </p:nvPr>
        </p:nvSpPr>
        <p:spPr/>
        <p:txBody>
          <a:bodyPr/>
          <a:lstStyle/>
          <a:p>
            <a:fld id="{75D4DA00-7454-BF4E-9465-7D8AE93A7E83}" type="slidenum">
              <a:rPr lang="en-GB" smtClean="0"/>
              <a:t>12</a:t>
            </a:fld>
            <a:endParaRPr lang="en-GB"/>
          </a:p>
        </p:txBody>
      </p:sp>
    </p:spTree>
    <p:extLst>
      <p:ext uri="{BB962C8B-B14F-4D97-AF65-F5344CB8AC3E}">
        <p14:creationId xmlns:p14="http://schemas.microsoft.com/office/powerpoint/2010/main" val="391026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direct critique of things like </a:t>
            </a:r>
            <a:r>
              <a:rPr lang="en-US" err="1"/>
              <a:t>Otlet's</a:t>
            </a:r>
            <a:r>
              <a:rPr lang="en-US"/>
              <a:t> UDC?</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274742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 </a:t>
            </a:r>
            <a:r>
              <a:rPr lang="en-GB" err="1"/>
              <a:t>Memex</a:t>
            </a:r>
            <a:r>
              <a:rPr lang="en-GB"/>
              <a:t> – a thought experiment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Image is from LIFE magazine.</a:t>
            </a:r>
          </a:p>
        </p:txBody>
      </p:sp>
      <p:sp>
        <p:nvSpPr>
          <p:cNvPr id="4" name="Slide Number Placeholder 3"/>
          <p:cNvSpPr>
            <a:spLocks noGrp="1"/>
          </p:cNvSpPr>
          <p:nvPr>
            <p:ph type="sldNum" sz="quarter" idx="5"/>
          </p:nvPr>
        </p:nvSpPr>
        <p:spPr/>
        <p:txBody>
          <a:bodyPr/>
          <a:lstStyle/>
          <a:p>
            <a:fld id="{75D4DA00-7454-BF4E-9465-7D8AE93A7E83}" type="slidenum">
              <a:rPr lang="en-GB" smtClean="0"/>
              <a:t>15</a:t>
            </a:fld>
            <a:endParaRPr lang="en-GB"/>
          </a:p>
        </p:txBody>
      </p:sp>
    </p:spTree>
    <p:extLst>
      <p:ext uri="{BB962C8B-B14F-4D97-AF65-F5344CB8AC3E}">
        <p14:creationId xmlns:p14="http://schemas.microsoft.com/office/powerpoint/2010/main" val="294902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Ideas first formulated c. 1932.</a:t>
            </a:r>
          </a:p>
          <a:p>
            <a:endParaRPr lang="en-GB"/>
          </a:p>
          <a:p>
            <a:r>
              <a:rPr lang="en-GB"/>
              <a:t>When the user is building a trail, he names it, inserts the name in his code book, and taps it out on his keyboard. Before him are the two items to be joined, projected onto adjacent viewing positions. At the bottom of each there are a number of blank code spaces, and a pointer is set to indicate one of these on each item. The user taps a single key, and the items are permanently joined. In each code space appears the code word. Out of view, but also in the code space, is inserted a set of dots for photocell viewing; and on each item these dots by their positions designate the index number of the other item.</a:t>
            </a:r>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549336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D4DA00-7454-BF4E-9465-7D8AE93A7E83}" type="slidenum">
              <a:rPr lang="en-GB" smtClean="0"/>
              <a:t>17</a:t>
            </a:fld>
            <a:endParaRPr lang="en-GB"/>
          </a:p>
        </p:txBody>
      </p:sp>
    </p:spTree>
    <p:extLst>
      <p:ext uri="{BB962C8B-B14F-4D97-AF65-F5344CB8AC3E}">
        <p14:creationId xmlns:p14="http://schemas.microsoft.com/office/powerpoint/2010/main" val="3124963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Standing: Gordon Bell</a:t>
            </a:r>
          </a:p>
          <a:p>
            <a:pPr marL="171450" indent="-171450">
              <a:buFont typeface="Arial"/>
              <a:buChar char="•"/>
            </a:pPr>
            <a:r>
              <a:rPr lang="en-US"/>
              <a:t>architect of the PDP-4 and PDP-6, VP in charge of the development of the DEC VAX. </a:t>
            </a:r>
          </a:p>
          <a:p>
            <a:pPr marL="171450" indent="-171450">
              <a:buFont typeface="Arial"/>
              <a:buChar char="•"/>
            </a:pPr>
            <a:r>
              <a:rPr lang="en-US"/>
              <a:t>In later years, the experiment</a:t>
            </a:r>
            <a:r>
              <a:rPr lang="en-US" baseline="0"/>
              <a:t>al subject of the Microsoft </a:t>
            </a:r>
            <a:r>
              <a:rPr lang="en-US" baseline="0" err="1"/>
              <a:t>MyLifeBits</a:t>
            </a:r>
            <a:r>
              <a:rPr lang="en-US" baseline="0"/>
              <a:t> project – lifelogging experiment inspired by Bush’s </a:t>
            </a:r>
            <a:r>
              <a:rPr lang="en-US" baseline="0" err="1"/>
              <a:t>Memex</a:t>
            </a:r>
            <a:endParaRPr lang="en-US" baseline="0"/>
          </a:p>
          <a:p>
            <a:pPr marL="171450" indent="-171450">
              <a:buFont typeface="Arial"/>
              <a:buChar char="•"/>
            </a:pPr>
            <a:endParaRPr lang="en-US" baseline="0"/>
          </a:p>
          <a:p>
            <a:pPr marL="0" indent="0">
              <a:buFont typeface="Arial"/>
              <a:buNone/>
            </a:pPr>
            <a:r>
              <a:rPr lang="en-US" baseline="0"/>
              <a:t>Seated: Alan Kotok</a:t>
            </a:r>
          </a:p>
          <a:p>
            <a:pPr marL="171450" indent="-171450">
              <a:buFont typeface="Arial"/>
              <a:buChar char="•"/>
            </a:pPr>
            <a:r>
              <a:rPr lang="en-US" baseline="0"/>
              <a:t>As an undergraduate at MIT, helped develop the first video game: </a:t>
            </a:r>
            <a:r>
              <a:rPr lang="en-US" baseline="0" err="1"/>
              <a:t>Spacewar</a:t>
            </a:r>
            <a:endParaRPr lang="en-US" baseline="0"/>
          </a:p>
          <a:p>
            <a:pPr marL="171450" indent="-171450">
              <a:buFont typeface="Arial"/>
              <a:buChar char="•"/>
            </a:pPr>
            <a:r>
              <a:rPr lang="en-US" baseline="0"/>
              <a:t>While at Digital in 1994, encouraged Berners-Lee to start a new </a:t>
            </a:r>
            <a:r>
              <a:rPr lang="en-US" baseline="0" err="1"/>
              <a:t>organisation</a:t>
            </a:r>
            <a:r>
              <a:rPr lang="en-US" baseline="0"/>
              <a:t> at MIT to coordinate Web development</a:t>
            </a:r>
          </a:p>
          <a:p>
            <a:pPr marL="171450" indent="-171450">
              <a:buFont typeface="Arial"/>
              <a:buChar char="•"/>
            </a:pPr>
            <a:r>
              <a:rPr lang="en-US"/>
              <a:t>Associate chairman of W3C from 1997</a:t>
            </a:r>
          </a:p>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99199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an important sense, there are no “subjects” at all; there is only all knowledge, since the cross-connections among the myriad topics of this world cannot be divided up neatly.</a:t>
            </a:r>
          </a:p>
          <a:p>
            <a:endParaRPr lang="en-GB"/>
          </a:p>
          <a:p>
            <a:r>
              <a:rPr lang="en-GB"/>
              <a:t>Hypertext at last offers the possibility of representing and exploring it all without carving it up destructively”</a:t>
            </a:r>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2871026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mn-cs"/>
              </a:rPr>
              <a:t>Served in the Philippines after WW2 as a radar technician (ironically, his ship left San Francisco on VJ Day)</a:t>
            </a:r>
          </a:p>
          <a:p>
            <a:pPr>
              <a:defRPr/>
            </a:pPr>
            <a:r>
              <a:rPr lang="en-US">
                <a:cs typeface="+mn-cs"/>
              </a:rPr>
              <a:t>While stationed on Leyte in 1945, he read Bush’s article in the Atlantic.</a:t>
            </a:r>
          </a:p>
          <a:p>
            <a:pPr>
              <a:defRPr/>
            </a:pPr>
            <a:endParaRPr lang="en-US">
              <a:cs typeface="+mn-cs"/>
            </a:endParaRPr>
          </a:p>
          <a:p>
            <a:pPr>
              <a:defRPr/>
            </a:pPr>
            <a:r>
              <a:rPr lang="en-US">
                <a:cs typeface="+mn-cs"/>
              </a:rPr>
              <a:t>When ARC folded in the 70s, many researchers went to Xerox PARC, creators of the modern GUI (windows, icons, menus) on the Xerox Star</a:t>
            </a:r>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193850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21</a:t>
            </a:fld>
            <a:endParaRPr lang="en-GB"/>
          </a:p>
        </p:txBody>
      </p:sp>
    </p:spTree>
    <p:extLst>
      <p:ext uri="{BB962C8B-B14F-4D97-AF65-F5344CB8AC3E}">
        <p14:creationId xmlns:p14="http://schemas.microsoft.com/office/powerpoint/2010/main" val="772697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73459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a:cs typeface="+mn-cs"/>
              </a:rPr>
              <a:t>While a professor at MIT, had Claude Shannon as a PhD student (founded the discipline of information theory, coined the term bit)</a:t>
            </a:r>
          </a:p>
          <a:p>
            <a:pPr marL="171450" indent="-171450">
              <a:buFont typeface="Arial" panose="020B0604020202020204" pitchFamily="34" charset="0"/>
              <a:buChar char="•"/>
              <a:defRPr/>
            </a:pPr>
            <a:r>
              <a:rPr lang="en-US">
                <a:cs typeface="+mn-cs"/>
              </a:rPr>
              <a:t>NACA </a:t>
            </a:r>
            <a:r>
              <a:rPr lang="mr-IN">
                <a:cs typeface="+mn-cs"/>
              </a:rPr>
              <a:t>–</a:t>
            </a:r>
            <a:r>
              <a:rPr lang="en-US">
                <a:cs typeface="+mn-cs"/>
              </a:rPr>
              <a:t> predecessor of the National Aeronautics</a:t>
            </a:r>
            <a:r>
              <a:rPr lang="en-US" baseline="0">
                <a:cs typeface="+mn-cs"/>
              </a:rPr>
              <a:t> and Space Administration</a:t>
            </a:r>
          </a:p>
          <a:p>
            <a:pPr marL="171450" indent="-171450">
              <a:buFont typeface="Arial" panose="020B0604020202020204" pitchFamily="34" charset="0"/>
              <a:buChar char="•"/>
              <a:defRPr/>
            </a:pPr>
            <a:r>
              <a:rPr lang="en-US" baseline="0">
                <a:cs typeface="+mn-cs"/>
              </a:rPr>
              <a:t>OSRD succeeded the earlier National Defense Research Committee (of which Bush was the first chair, and which he had been instrumental in setting up in 1940 – made proposal directly to FDR)</a:t>
            </a:r>
          </a:p>
          <a:p>
            <a:pPr marL="171450" indent="-171450">
              <a:buFont typeface="Arial" panose="020B0604020202020204" pitchFamily="34" charset="0"/>
              <a:buChar char="•"/>
              <a:defRPr/>
            </a:pPr>
            <a:r>
              <a:rPr lang="en-US" baseline="0">
                <a:cs typeface="+mn-cs"/>
              </a:rPr>
              <a:t>NDRC/OSRD work included liaison with the Tizard Mission (cavity magnetron, radar proximity fuse, jet engine, Frisch-</a:t>
            </a:r>
            <a:r>
              <a:rPr lang="en-US" baseline="0" err="1">
                <a:cs typeface="+mn-cs"/>
              </a:rPr>
              <a:t>Peirls</a:t>
            </a:r>
            <a:r>
              <a:rPr lang="en-US" baseline="0">
                <a:cs typeface="+mn-cs"/>
              </a:rPr>
              <a:t> memo/MAUD Committee/Tube Alloys)</a:t>
            </a:r>
          </a:p>
          <a:p>
            <a:pPr marL="171450" indent="-171450">
              <a:buFont typeface="Arial" panose="020B0604020202020204" pitchFamily="34" charset="0"/>
              <a:buChar char="•"/>
              <a:defRPr/>
            </a:pPr>
            <a:r>
              <a:rPr lang="en-US" baseline="0">
                <a:cs typeface="+mn-cs"/>
              </a:rPr>
              <a:t>Uranium Committee reported directly to Bush in both NDRC and OSRD, pivotal role in proposing Manhattan Project to FDR</a:t>
            </a:r>
          </a:p>
        </p:txBody>
      </p:sp>
      <p:sp>
        <p:nvSpPr>
          <p:cNvPr id="4" name="Slide Number Placeholder 3"/>
          <p:cNvSpPr>
            <a:spLocks noGrp="1"/>
          </p:cNvSpPr>
          <p:nvPr>
            <p:ph type="sldNum" sz="quarter" idx="5"/>
          </p:nvPr>
        </p:nvSpPr>
        <p:spPr/>
        <p:txBody>
          <a:bodyPr/>
          <a:lstStyle/>
          <a:p>
            <a:fld id="{C2FA50D6-6132-4FF4-AFC5-01B946DDB4AB}" type="slidenum">
              <a:rPr lang="en-GB" smtClean="0"/>
              <a:t>4</a:t>
            </a:fld>
            <a:endParaRPr lang="en-GB"/>
          </a:p>
        </p:txBody>
      </p:sp>
    </p:spTree>
    <p:extLst>
      <p:ext uri="{BB962C8B-B14F-4D97-AF65-F5344CB8AC3E}">
        <p14:creationId xmlns:p14="http://schemas.microsoft.com/office/powerpoint/2010/main" val="350890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Ergonomic workstation designed by Jack Kelley of Herman Miller, based around an Eames Shell chair.</a:t>
            </a:r>
          </a:p>
        </p:txBody>
      </p:sp>
      <p:sp>
        <p:nvSpPr>
          <p:cNvPr id="4" name="Slide Number Placeholder 3"/>
          <p:cNvSpPr>
            <a:spLocks noGrp="1"/>
          </p:cNvSpPr>
          <p:nvPr>
            <p:ph type="sldNum" sz="quarter" idx="5"/>
          </p:nvPr>
        </p:nvSpPr>
        <p:spPr/>
        <p:txBody>
          <a:bodyPr/>
          <a:lstStyle/>
          <a:p>
            <a:fld id="{75D4DA00-7454-BF4E-9465-7D8AE93A7E83}" type="slidenum">
              <a:rPr lang="en-GB" smtClean="0"/>
              <a:t>23</a:t>
            </a:fld>
            <a:endParaRPr lang="en-GB"/>
          </a:p>
        </p:txBody>
      </p:sp>
    </p:spTree>
    <p:extLst>
      <p:ext uri="{BB962C8B-B14F-4D97-AF65-F5344CB8AC3E}">
        <p14:creationId xmlns:p14="http://schemas.microsoft.com/office/powerpoint/2010/main" val="1137490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24</a:t>
            </a:fld>
            <a:endParaRPr lang="en-GB"/>
          </a:p>
        </p:txBody>
      </p:sp>
    </p:spTree>
    <p:extLst>
      <p:ext uri="{BB962C8B-B14F-4D97-AF65-F5344CB8AC3E}">
        <p14:creationId xmlns:p14="http://schemas.microsoft.com/office/powerpoint/2010/main" val="425449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 December 1968 in San Francisco</a:t>
            </a:r>
          </a:p>
          <a:p>
            <a:endParaRPr lang="en-US"/>
          </a:p>
          <a:p>
            <a:r>
              <a:rPr lang="en-US"/>
              <a:t>Nicknamed “the mother of all demos” by Stephen Levy in his 1994 history of the Apple Macintosh.</a:t>
            </a:r>
          </a:p>
          <a:p>
            <a:endParaRPr lang="en-US"/>
          </a:p>
          <a:p>
            <a:r>
              <a:rPr lang="en-US"/>
              <a:t>Next slide – Engelbart demonstrating links in NLS</a:t>
            </a:r>
          </a:p>
        </p:txBody>
      </p:sp>
      <p:sp>
        <p:nvSpPr>
          <p:cNvPr id="4" name="Slide Number Placeholder 3"/>
          <p:cNvSpPr>
            <a:spLocks noGrp="1"/>
          </p:cNvSpPr>
          <p:nvPr>
            <p:ph type="sldNum" sz="quarter" idx="5"/>
          </p:nvPr>
        </p:nvSpPr>
        <p:spPr/>
        <p:txBody>
          <a:bodyPr/>
          <a:lstStyle/>
          <a:p>
            <a:fld id="{75D4DA00-7454-BF4E-9465-7D8AE93A7E83}" type="slidenum">
              <a:rPr lang="en-GB" smtClean="0"/>
              <a:t>25</a:t>
            </a:fld>
            <a:endParaRPr lang="en-GB"/>
          </a:p>
        </p:txBody>
      </p:sp>
    </p:spTree>
    <p:extLst>
      <p:ext uri="{BB962C8B-B14F-4D97-AF65-F5344CB8AC3E}">
        <p14:creationId xmlns:p14="http://schemas.microsoft.com/office/powerpoint/2010/main" val="3621206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slide – a live demonstration of the mouse</a:t>
            </a:r>
          </a:p>
        </p:txBody>
      </p:sp>
      <p:sp>
        <p:nvSpPr>
          <p:cNvPr id="4" name="Slide Number Placeholder 3"/>
          <p:cNvSpPr>
            <a:spLocks noGrp="1"/>
          </p:cNvSpPr>
          <p:nvPr>
            <p:ph type="sldNum" sz="quarter" idx="5"/>
          </p:nvPr>
        </p:nvSpPr>
        <p:spPr/>
        <p:txBody>
          <a:bodyPr/>
          <a:lstStyle/>
          <a:p>
            <a:fld id="{75D4DA00-7454-BF4E-9465-7D8AE93A7E83}" type="slidenum">
              <a:rPr lang="en-GB" smtClean="0"/>
              <a:t>26</a:t>
            </a:fld>
            <a:endParaRPr lang="en-GB"/>
          </a:p>
        </p:txBody>
      </p:sp>
    </p:spTree>
    <p:extLst>
      <p:ext uri="{BB962C8B-B14F-4D97-AF65-F5344CB8AC3E}">
        <p14:creationId xmlns:p14="http://schemas.microsoft.com/office/powerpoint/2010/main" val="3433693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happened to NLS? SRI sold the system to </a:t>
            </a:r>
            <a:r>
              <a:rPr lang="en-US" err="1"/>
              <a:t>Tymshare</a:t>
            </a:r>
            <a:r>
              <a:rPr lang="en-US"/>
              <a:t> in 1977, who then marketed the technologies as AUGMENT.</a:t>
            </a:r>
          </a:p>
          <a:p>
            <a:endParaRPr lang="en-US"/>
          </a:p>
          <a:p>
            <a:r>
              <a:rPr lang="en-US"/>
              <a:t>About half of the members of ARC (including Engelbart) went to </a:t>
            </a:r>
            <a:r>
              <a:rPr lang="en-US" err="1"/>
              <a:t>Tymshare</a:t>
            </a:r>
            <a:r>
              <a:rPr lang="en-US"/>
              <a:t>.</a:t>
            </a:r>
          </a:p>
          <a:p>
            <a:endParaRPr lang="en-US"/>
          </a:p>
          <a:p>
            <a:r>
              <a:rPr lang="en-US"/>
              <a:t>Most of the remainder (notably including Bill English) went to the nascent Xerox PARC.</a:t>
            </a:r>
          </a:p>
        </p:txBody>
      </p:sp>
      <p:sp>
        <p:nvSpPr>
          <p:cNvPr id="4" name="Slide Number Placeholder 3"/>
          <p:cNvSpPr>
            <a:spLocks noGrp="1"/>
          </p:cNvSpPr>
          <p:nvPr>
            <p:ph type="sldNum" sz="quarter" idx="5"/>
          </p:nvPr>
        </p:nvSpPr>
        <p:spPr/>
        <p:txBody>
          <a:bodyPr/>
          <a:lstStyle/>
          <a:p>
            <a:fld id="{75D4DA00-7454-BF4E-9465-7D8AE93A7E83}" type="slidenum">
              <a:rPr lang="en-GB" smtClean="0"/>
              <a:t>27</a:t>
            </a:fld>
            <a:endParaRPr lang="en-GB"/>
          </a:p>
        </p:txBody>
      </p:sp>
    </p:spTree>
    <p:extLst>
      <p:ext uri="{BB962C8B-B14F-4D97-AF65-F5344CB8AC3E}">
        <p14:creationId xmlns:p14="http://schemas.microsoft.com/office/powerpoint/2010/main" val="2692897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5">
                    <a:lumMod val="75000"/>
                  </a:schemeClr>
                </a:solidFill>
              </a:rPr>
              <a:t>Less than a year after the NLS demo</a:t>
            </a:r>
            <a:endParaRPr lang="en-US">
              <a:cs typeface="+mn-cs"/>
            </a:endParaRPr>
          </a:p>
          <a:p>
            <a:pPr>
              <a:defRPr/>
            </a:pPr>
            <a:endParaRPr lang="en-US">
              <a:cs typeface="+mn-cs"/>
            </a:endParaRPr>
          </a:p>
          <a:p>
            <a:pPr>
              <a:defRPr/>
            </a:pPr>
            <a:r>
              <a:rPr lang="en-US">
                <a:cs typeface="+mn-cs"/>
              </a:rPr>
              <a:t>ARC played key role in early history of the Internet (or as it was then, ARPANET)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5">
                    <a:lumMod val="75000"/>
                  </a:schemeClr>
                </a:solidFill>
              </a:rPr>
              <a:t>First message </a:t>
            </a:r>
            <a:r>
              <a:rPr lang="en-US">
                <a:cs typeface="+mn-cs"/>
              </a:rPr>
              <a:t>on ARPANET </a:t>
            </a:r>
            <a:r>
              <a:rPr lang="en-US" sz="1200">
                <a:solidFill>
                  <a:schemeClr val="accent5">
                    <a:lumMod val="75000"/>
                  </a:schemeClr>
                </a:solidFill>
              </a:rPr>
              <a:t>from UCLA to SRI on 29 October 1969 at 2230 PST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5">
                    <a:lumMod val="75000"/>
                  </a:schemeClr>
                </a:solidFill>
                <a:cs typeface="+mn-cs"/>
              </a:rPr>
              <a:t>The host at SRI that received the message was the SDS940 on which NLS ran</a:t>
            </a:r>
            <a:endParaRPr lang="en-US">
              <a:cs typeface="+mn-cs"/>
            </a:endParaRPr>
          </a:p>
          <a:p>
            <a:pPr>
              <a:defRPr/>
            </a:pPr>
            <a:r>
              <a:rPr lang="en-US">
                <a:cs typeface="+mn-cs"/>
              </a:rPr>
              <a:t>ARC-run ARPANET reference</a:t>
            </a:r>
            <a:r>
              <a:rPr lang="en-US" baseline="0">
                <a:cs typeface="+mn-cs"/>
              </a:rPr>
              <a:t> library service turned into </a:t>
            </a:r>
            <a:r>
              <a:rPr lang="en-US" baseline="0" err="1">
                <a:cs typeface="+mn-cs"/>
              </a:rPr>
              <a:t>InterNIC</a:t>
            </a:r>
            <a:r>
              <a:rPr lang="en-US" baseline="0">
                <a:cs typeface="+mn-cs"/>
              </a:rPr>
              <a:t> (domain name and IP address allocations until 1998 -&gt; ICANN)</a:t>
            </a:r>
            <a:endParaRPr lang="en-US"/>
          </a:p>
        </p:txBody>
      </p:sp>
      <p:sp>
        <p:nvSpPr>
          <p:cNvPr id="4" name="Slide Number Placeholder 3"/>
          <p:cNvSpPr>
            <a:spLocks noGrp="1"/>
          </p:cNvSpPr>
          <p:nvPr>
            <p:ph type="sldNum" sz="quarter" idx="5"/>
          </p:nvPr>
        </p:nvSpPr>
        <p:spPr/>
        <p:txBody>
          <a:bodyPr/>
          <a:lstStyle/>
          <a:p>
            <a:fld id="{75D4DA00-7454-BF4E-9465-7D8AE93A7E83}" type="slidenum">
              <a:rPr lang="en-GB" smtClean="0"/>
              <a:t>28</a:t>
            </a:fld>
            <a:endParaRPr lang="en-GB"/>
          </a:p>
        </p:txBody>
      </p:sp>
    </p:spTree>
    <p:extLst>
      <p:ext uri="{BB962C8B-B14F-4D97-AF65-F5344CB8AC3E}">
        <p14:creationId xmlns:p14="http://schemas.microsoft.com/office/powerpoint/2010/main" val="2992207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accent5">
                    <a:lumMod val="75000"/>
                  </a:schemeClr>
                </a:solidFill>
              </a:rPr>
              <a:t>ARPANET Email invented by Ray Tomlinson in 1971 (also the creator of Creeper, the first computer virus)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5">
                    <a:lumMod val="75000"/>
                  </a:schemeClr>
                </a:solidFill>
              </a:rPr>
              <a:t>FTP invented by Abhay Bhushan in 1971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5">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schemeClr val="accent5">
                    <a:lumMod val="75000"/>
                  </a:schemeClr>
                </a:solidFill>
              </a:rPr>
              <a:t>On this map ILLINOIS is the University of Illinois at Urbana-Champaign (later home of the National Center for Supercomputing Applications, creators of the Mosaic web browser)</a:t>
            </a:r>
          </a:p>
          <a:p>
            <a:endParaRPr lang="en-US"/>
          </a:p>
        </p:txBody>
      </p:sp>
      <p:sp>
        <p:nvSpPr>
          <p:cNvPr id="4" name="Slide Number Placeholder 3"/>
          <p:cNvSpPr>
            <a:spLocks noGrp="1"/>
          </p:cNvSpPr>
          <p:nvPr>
            <p:ph type="sldNum" sz="quarter" idx="5"/>
          </p:nvPr>
        </p:nvSpPr>
        <p:spPr/>
        <p:txBody>
          <a:bodyPr/>
          <a:lstStyle/>
          <a:p>
            <a:fld id="{75D4DA00-7454-BF4E-9465-7D8AE93A7E83}" type="slidenum">
              <a:rPr lang="en-GB" smtClean="0"/>
              <a:t>29</a:t>
            </a:fld>
            <a:endParaRPr lang="en-GB"/>
          </a:p>
        </p:txBody>
      </p:sp>
    </p:spTree>
    <p:extLst>
      <p:ext uri="{BB962C8B-B14F-4D97-AF65-F5344CB8AC3E}">
        <p14:creationId xmlns:p14="http://schemas.microsoft.com/office/powerpoint/2010/main" val="643131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September 1973</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satellite link from SDAC (Seismic Data Analysis Centre) to NORSAR (Norwegian Seismic Array) and ongoing link to London (UCL)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also </a:t>
            </a:r>
            <a:r>
              <a:rPr lang="en-US" err="1"/>
              <a:t>Tymshare</a:t>
            </a:r>
            <a:r>
              <a:rPr lang="en-US"/>
              <a:t> and XEROX – two destinations of ex-ARC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sz="1200">
                <a:solidFill>
                  <a:schemeClr val="accent5">
                    <a:lumMod val="75000"/>
                  </a:schemeClr>
                </a:solidFill>
              </a:rPr>
              <a:t>1974: TCP (Transmission Control Program) created by </a:t>
            </a:r>
            <a:r>
              <a:rPr lang="en-US" sz="1200" err="1">
                <a:solidFill>
                  <a:schemeClr val="accent5">
                    <a:lumMod val="75000"/>
                  </a:schemeClr>
                </a:solidFill>
              </a:rPr>
              <a:t>Vint</a:t>
            </a:r>
            <a:r>
              <a:rPr lang="en-US" sz="1200">
                <a:solidFill>
                  <a:schemeClr val="accent5">
                    <a:lumMod val="75000"/>
                  </a:schemeClr>
                </a:solidFill>
              </a:rPr>
              <a:t> Cerf and Paul Kahn</a:t>
            </a:r>
          </a:p>
          <a:p>
            <a:r>
              <a:rPr lang="en-US" sz="1200">
                <a:solidFill>
                  <a:schemeClr val="accent5">
                    <a:lumMod val="75000"/>
                  </a:schemeClr>
                </a:solidFill>
              </a:rPr>
              <a:t>1978: Split into Transmission Control Protocol and Internet Protocol: TCP/IP</a:t>
            </a:r>
          </a:p>
          <a:p>
            <a:r>
              <a:rPr lang="en-US" sz="1200">
                <a:solidFill>
                  <a:schemeClr val="accent5">
                    <a:lumMod val="75000"/>
                  </a:schemeClr>
                </a:solidFill>
              </a:rPr>
              <a:t>1982: ARPANET adopts TCP/IP</a:t>
            </a:r>
          </a:p>
        </p:txBody>
      </p:sp>
      <p:sp>
        <p:nvSpPr>
          <p:cNvPr id="4" name="Slide Number Placeholder 3"/>
          <p:cNvSpPr>
            <a:spLocks noGrp="1"/>
          </p:cNvSpPr>
          <p:nvPr>
            <p:ph type="sldNum" sz="quarter" idx="5"/>
          </p:nvPr>
        </p:nvSpPr>
        <p:spPr/>
        <p:txBody>
          <a:bodyPr/>
          <a:lstStyle/>
          <a:p>
            <a:fld id="{75D4DA00-7454-BF4E-9465-7D8AE93A7E83}" type="slidenum">
              <a:rPr lang="en-GB" smtClean="0"/>
              <a:t>30</a:t>
            </a:fld>
            <a:endParaRPr lang="en-GB"/>
          </a:p>
        </p:txBody>
      </p:sp>
    </p:spTree>
    <p:extLst>
      <p:ext uri="{BB962C8B-B14F-4D97-AF65-F5344CB8AC3E}">
        <p14:creationId xmlns:p14="http://schemas.microsoft.com/office/powerpoint/2010/main" val="163185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mn-cs"/>
              </a:rPr>
              <a:t>Son of Ralph Nelson (film director best known for Charly, Lilies of the Field, and Father Goose) and Celeste Holm (actress best known for her roles in All About Eve and High Society)</a:t>
            </a:r>
          </a:p>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31</a:t>
            </a:fld>
            <a:endParaRPr lang="en-GB"/>
          </a:p>
        </p:txBody>
      </p:sp>
    </p:spTree>
    <p:extLst>
      <p:ext uri="{BB962C8B-B14F-4D97-AF65-F5344CB8AC3E}">
        <p14:creationId xmlns:p14="http://schemas.microsoft.com/office/powerpoint/2010/main" val="4261791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 use of the term “hypertext” – this is where we came in.</a:t>
            </a:r>
          </a:p>
          <a:p>
            <a:endParaRPr lang="en-GB"/>
          </a:p>
          <a:p>
            <a:r>
              <a:rPr lang="en-GB"/>
              <a:t>Next slide – clip from 1990 documentary </a:t>
            </a:r>
            <a:r>
              <a:rPr lang="en-GB" err="1"/>
              <a:t>Hyperland</a:t>
            </a:r>
            <a:r>
              <a:rPr lang="en-GB"/>
              <a:t> in which Nelson talks about hypertext</a:t>
            </a:r>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105461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Differential </a:t>
            </a:r>
            <a:r>
              <a:rPr lang="en-US" err="1"/>
              <a:t>Analyser</a:t>
            </a:r>
            <a:r>
              <a:rPr lang="en-US"/>
              <a:t> – analogue computer built in 1931 (Shannon hired in 1936 to run it)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(pre-Bush work on mechanical devices for integrating differential equations goes back to Kelvin's tide predicting machine of the 1870s and the work of his brother James Thompson)</a:t>
            </a:r>
          </a:p>
          <a:p>
            <a:endParaRPr lang="en-US"/>
          </a:p>
          <a:p>
            <a:endParaRPr lang="en-US"/>
          </a:p>
          <a:p>
            <a:r>
              <a:rPr lang="en-US"/>
              <a:t>Long rods running through machine represent terms in a differential equation, with rotation representing value.</a:t>
            </a:r>
          </a:p>
          <a:p>
            <a:r>
              <a:rPr lang="en-US"/>
              <a:t>Rods are geared together using differentials (for addition). Multiplication and integration handled by disc integrators (visible on left, with their torque amplifiers)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latin typeface="Times New Roman" charset="0"/>
                <a:ea typeface="ＭＳ Ｐゴシック" charset="0"/>
                <a:cs typeface="ＭＳ Ｐゴシック" charset="0"/>
              </a:rPr>
              <a:t>Work on the Differential </a:t>
            </a:r>
            <a:r>
              <a:rPr lang="en-US" sz="1200" kern="1200" err="1">
                <a:solidFill>
                  <a:schemeClr val="tx1"/>
                </a:solidFill>
                <a:latin typeface="Times New Roman" charset="0"/>
                <a:ea typeface="ＭＳ Ｐゴシック" charset="0"/>
                <a:cs typeface="ＭＳ Ｐゴシック" charset="0"/>
              </a:rPr>
              <a:t>Analyser</a:t>
            </a:r>
            <a:r>
              <a:rPr lang="en-US" sz="1200" kern="1200">
                <a:solidFill>
                  <a:schemeClr val="tx1"/>
                </a:solidFill>
                <a:latin typeface="Times New Roman" charset="0"/>
                <a:ea typeface="ＭＳ Ｐゴシック" charset="0"/>
                <a:cs typeface="ＭＳ Ｐゴシック" charset="0"/>
              </a:rPr>
              <a:t> informed US developments in military fire control</a:t>
            </a:r>
            <a:r>
              <a:rPr lang="en-US" sz="1200" kern="1200" baseline="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a:solidFill>
                <a:schemeClr val="tx1"/>
              </a:solidFill>
              <a:latin typeface="Times New Roman" charset="0"/>
              <a:ea typeface="ＭＳ Ｐゴシック" charset="0"/>
              <a:cs typeface="ＭＳ Ｐゴシック" charset="0"/>
            </a:endParaRPr>
          </a:p>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125797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mn-cs"/>
              </a:rPr>
              <a:t>"Down with Cybercrud" </a:t>
            </a:r>
          </a:p>
          <a:p>
            <a:pPr>
              <a:defRPr/>
            </a:pPr>
            <a:r>
              <a:rPr lang="en-US">
                <a:cs typeface="+mn-cs"/>
              </a:rPr>
              <a:t>anti </a:t>
            </a:r>
            <a:r>
              <a:rPr lang="en-US" err="1">
                <a:cs typeface="+mn-cs"/>
              </a:rPr>
              <a:t>centralisation</a:t>
            </a:r>
            <a:endParaRPr lang="en-US">
              <a:cs typeface="+mn-cs"/>
            </a:endParaRPr>
          </a:p>
          <a:p>
            <a:pPr>
              <a:defRPr/>
            </a:pPr>
            <a:r>
              <a:rPr lang="en-US" err="1">
                <a:cs typeface="+mn-cs"/>
              </a:rPr>
              <a:t>democratisation</a:t>
            </a:r>
            <a:r>
              <a:rPr lang="en-US">
                <a:cs typeface="+mn-cs"/>
              </a:rPr>
              <a:t> of computing – computer experts intentionally obscure</a:t>
            </a:r>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35454457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mn-cs"/>
              </a:rPr>
              <a:t>"longest-running vaporware story in the history of the computer industry” – Gary Wolf in </a:t>
            </a:r>
            <a:r>
              <a:rPr lang="en-US" err="1">
                <a:cs typeface="+mn-cs"/>
              </a:rPr>
              <a:t>WiReD</a:t>
            </a:r>
            <a:r>
              <a:rPr lang="en-US">
                <a:cs typeface="+mn-cs"/>
              </a:rPr>
              <a:t> (rather unkind)</a:t>
            </a:r>
          </a:p>
          <a:p>
            <a:pPr>
              <a:defRPr/>
            </a:pPr>
            <a:endParaRPr lang="en-US">
              <a:cs typeface="+mn-cs"/>
            </a:endParaRPr>
          </a:p>
          <a:p>
            <a:pPr>
              <a:defRPr/>
            </a:pPr>
            <a:r>
              <a:rPr lang="en-US">
                <a:cs typeface="+mn-cs"/>
              </a:rPr>
              <a:t>First demo version in 1972</a:t>
            </a:r>
          </a:p>
          <a:p>
            <a:pPr>
              <a:defRPr/>
            </a:pPr>
            <a:r>
              <a:rPr lang="en-US">
                <a:cs typeface="+mn-cs"/>
              </a:rPr>
              <a:t>With Roger Gregory, Mark Miller, Stuart Greene in 1979</a:t>
            </a:r>
          </a:p>
          <a:p>
            <a:pPr>
              <a:defRPr/>
            </a:pPr>
            <a:r>
              <a:rPr lang="en-US">
                <a:cs typeface="+mn-cs"/>
              </a:rPr>
              <a:t>1983-1992 – With Autodesk</a:t>
            </a:r>
          </a:p>
          <a:p>
            <a:pPr>
              <a:defRPr/>
            </a:pPr>
            <a:r>
              <a:rPr lang="en-US">
                <a:cs typeface="+mn-cs"/>
              </a:rPr>
              <a:t>1992- Xanadu Operating Company</a:t>
            </a:r>
          </a:p>
          <a:p>
            <a:pPr>
              <a:defRPr/>
            </a:pPr>
            <a:r>
              <a:rPr lang="en-US">
                <a:cs typeface="+mn-cs"/>
              </a:rPr>
              <a:t>Open-sourced in 1998</a:t>
            </a:r>
          </a:p>
          <a:p>
            <a:pPr>
              <a:defRPr/>
            </a:pPr>
            <a:r>
              <a:rPr lang="en-US">
                <a:cs typeface="+mn-cs"/>
              </a:rPr>
              <a:t>2007 - </a:t>
            </a:r>
            <a:r>
              <a:rPr lang="en-US" err="1">
                <a:cs typeface="+mn-cs"/>
              </a:rPr>
              <a:t>XanaduSpace</a:t>
            </a:r>
            <a:endParaRPr lang="en-US">
              <a:cs typeface="+mn-cs"/>
            </a:endParaRPr>
          </a:p>
          <a:p>
            <a:pPr>
              <a:defRPr/>
            </a:pPr>
            <a:endParaRPr lang="en-US">
              <a:cs typeface="+mn-cs"/>
            </a:endParaRPr>
          </a:p>
          <a:p>
            <a:pPr>
              <a:defRPr/>
            </a:pPr>
            <a:r>
              <a:rPr lang="en-US">
                <a:cs typeface="+mn-cs"/>
              </a:rPr>
              <a:t>Literary machines – first published 1980</a:t>
            </a:r>
          </a:p>
          <a:p>
            <a:pPr>
              <a:defRPr/>
            </a:pPr>
            <a:endParaRPr lang="en-US">
              <a:cs typeface="+mn-cs"/>
            </a:endParaRPr>
          </a:p>
          <a:p>
            <a:pPr>
              <a:defRPr/>
            </a:pPr>
            <a:r>
              <a:rPr lang="en-US">
                <a:cs typeface="+mn-cs"/>
              </a:rPr>
              <a:t>Next slide – Nelson on Xanadu</a:t>
            </a:r>
          </a:p>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36</a:t>
            </a:fld>
            <a:endParaRPr lang="en-GB"/>
          </a:p>
        </p:txBody>
      </p:sp>
    </p:spTree>
    <p:extLst>
      <p:ext uri="{BB962C8B-B14F-4D97-AF65-F5344CB8AC3E}">
        <p14:creationId xmlns:p14="http://schemas.microsoft.com/office/powerpoint/2010/main" val="2405739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D4DA00-7454-BF4E-9465-7D8AE93A7E83}" type="slidenum">
              <a:rPr lang="en-GB" smtClean="0"/>
              <a:t>37</a:t>
            </a:fld>
            <a:endParaRPr lang="en-GB"/>
          </a:p>
        </p:txBody>
      </p:sp>
    </p:spTree>
    <p:extLst>
      <p:ext uri="{BB962C8B-B14F-4D97-AF65-F5344CB8AC3E}">
        <p14:creationId xmlns:p14="http://schemas.microsoft.com/office/powerpoint/2010/main" val="4072100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mn-cs"/>
              </a:rPr>
              <a:t>Photograph in As We Will Think is a simulation of Xanadu – tape stuck on a screen</a:t>
            </a:r>
          </a:p>
        </p:txBody>
      </p:sp>
      <p:sp>
        <p:nvSpPr>
          <p:cNvPr id="4" name="Slide Number Placeholder 3"/>
          <p:cNvSpPr>
            <a:spLocks noGrp="1"/>
          </p:cNvSpPr>
          <p:nvPr>
            <p:ph type="sldNum" sz="quarter" idx="5"/>
          </p:nvPr>
        </p:nvSpPr>
        <p:spPr/>
        <p:txBody>
          <a:bodyPr/>
          <a:lstStyle/>
          <a:p>
            <a:fld id="{75D4DA00-7454-BF4E-9465-7D8AE93A7E83}" type="slidenum">
              <a:rPr lang="en-GB" smtClean="0"/>
              <a:t>38</a:t>
            </a:fld>
            <a:endParaRPr lang="en-GB"/>
          </a:p>
        </p:txBody>
      </p:sp>
    </p:spTree>
    <p:extLst>
      <p:ext uri="{BB962C8B-B14F-4D97-AF65-F5344CB8AC3E}">
        <p14:creationId xmlns:p14="http://schemas.microsoft.com/office/powerpoint/2010/main" val="2947284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Stand-off markup later </a:t>
            </a:r>
            <a:r>
              <a:rPr lang="en-US" err="1"/>
              <a:t>popularised</a:t>
            </a:r>
            <a:r>
              <a:rPr lang="en-US"/>
              <a:t> by the Text Encoding Initiative (TEI)</a:t>
            </a:r>
          </a:p>
        </p:txBody>
      </p:sp>
      <p:sp>
        <p:nvSpPr>
          <p:cNvPr id="4" name="Slide Number Placeholder 3"/>
          <p:cNvSpPr>
            <a:spLocks noGrp="1"/>
          </p:cNvSpPr>
          <p:nvPr>
            <p:ph type="sldNum" sz="quarter" idx="5"/>
          </p:nvPr>
        </p:nvSpPr>
        <p:spPr/>
        <p:txBody>
          <a:bodyPr/>
          <a:lstStyle/>
          <a:p>
            <a:fld id="{75D4DA00-7454-BF4E-9465-7D8AE93A7E83}" type="slidenum">
              <a:rPr lang="en-GB" smtClean="0"/>
              <a:t>40</a:t>
            </a:fld>
            <a:endParaRPr lang="en-GB"/>
          </a:p>
        </p:txBody>
      </p:sp>
    </p:spTree>
    <p:extLst>
      <p:ext uri="{BB962C8B-B14F-4D97-AF65-F5344CB8AC3E}">
        <p14:creationId xmlns:p14="http://schemas.microsoft.com/office/powerpoint/2010/main" val="2055109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FEBE described in some detail in Literary Machines, BEBE didn’t exist...</a:t>
            </a:r>
          </a:p>
        </p:txBody>
      </p:sp>
      <p:sp>
        <p:nvSpPr>
          <p:cNvPr id="4" name="Slide Number Placeholder 3"/>
          <p:cNvSpPr>
            <a:spLocks noGrp="1"/>
          </p:cNvSpPr>
          <p:nvPr>
            <p:ph type="sldNum" sz="quarter" idx="5"/>
          </p:nvPr>
        </p:nvSpPr>
        <p:spPr/>
        <p:txBody>
          <a:bodyPr/>
          <a:lstStyle/>
          <a:p>
            <a:fld id="{75D4DA00-7454-BF4E-9465-7D8AE93A7E83}" type="slidenum">
              <a:rPr lang="en-GB" smtClean="0"/>
              <a:t>43</a:t>
            </a:fld>
            <a:endParaRPr lang="en-GB"/>
          </a:p>
        </p:txBody>
      </p:sp>
    </p:spTree>
    <p:extLst>
      <p:ext uri="{BB962C8B-B14F-4D97-AF65-F5344CB8AC3E}">
        <p14:creationId xmlns:p14="http://schemas.microsoft.com/office/powerpoint/2010/main" val="305818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Times New Roman" charset="0"/>
                <a:ea typeface="ＭＳ Ｐゴシック" charset="0"/>
                <a:cs typeface="ＭＳ Ｐゴシック" charset="0"/>
              </a:rPr>
              <a:t>Work on the Differential </a:t>
            </a:r>
            <a:r>
              <a:rPr lang="en-US" sz="1200" kern="1200" err="1">
                <a:solidFill>
                  <a:schemeClr val="tx1"/>
                </a:solidFill>
                <a:latin typeface="Times New Roman" charset="0"/>
                <a:ea typeface="ＭＳ Ｐゴシック" charset="0"/>
                <a:cs typeface="ＭＳ Ｐゴシック" charset="0"/>
              </a:rPr>
              <a:t>Analyser</a:t>
            </a:r>
            <a:r>
              <a:rPr lang="en-US" sz="1200" kern="1200">
                <a:solidFill>
                  <a:schemeClr val="tx1"/>
                </a:solidFill>
                <a:latin typeface="Times New Roman" charset="0"/>
                <a:ea typeface="ＭＳ Ｐゴシック" charset="0"/>
                <a:cs typeface="ＭＳ Ｐゴシック" charset="0"/>
              </a:rPr>
              <a:t> informed US developments in military fire control</a:t>
            </a:r>
            <a:r>
              <a:rPr lang="en-US" sz="1200" kern="1200" baseline="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a:solidFill>
                <a:schemeClr val="tx1"/>
              </a:solidFill>
              <a:latin typeface="Times New Roman" charset="0"/>
              <a:ea typeface="ＭＳ Ｐゴシック" charset="0"/>
              <a:cs typeface="ＭＳ Ｐゴシック" charset="0"/>
            </a:endParaRPr>
          </a:p>
          <a:p>
            <a:endParaRPr lang="en-US"/>
          </a:p>
          <a:p>
            <a:r>
              <a:rPr lang="en-US"/>
              <a:t>Mark 1A, as mounted on USS Iowa. Combines line-of-sight data (bearing, range, altitude) from fire director with other information (roll/pitch, speed through water, wind speed and direction, muzzle velocity)  to determine line-of-fire (lead angle taking into account movement of target, windage, </a:t>
            </a:r>
            <a:r>
              <a:rPr lang="en-US" err="1"/>
              <a:t>etc</a:t>
            </a:r>
            <a:r>
              <a:rPr lang="en-US"/>
              <a:t>). </a:t>
            </a:r>
          </a:p>
        </p:txBody>
      </p:sp>
      <p:sp>
        <p:nvSpPr>
          <p:cNvPr id="4" name="Slide Number Placeholder 3"/>
          <p:cNvSpPr>
            <a:spLocks noGrp="1"/>
          </p:cNvSpPr>
          <p:nvPr>
            <p:ph type="sldNum" sz="quarter" idx="5"/>
          </p:nvPr>
        </p:nvSpPr>
        <p:spPr/>
        <p:txBody>
          <a:bodyPr/>
          <a:lstStyle/>
          <a:p>
            <a:fld id="{75D4DA00-7454-BF4E-9465-7D8AE93A7E83}" type="slidenum">
              <a:rPr lang="en-GB" smtClean="0"/>
              <a:t>6</a:t>
            </a:fld>
            <a:endParaRPr lang="en-GB"/>
          </a:p>
        </p:txBody>
      </p:sp>
    </p:spTree>
    <p:extLst>
      <p:ext uri="{BB962C8B-B14F-4D97-AF65-F5344CB8AC3E}">
        <p14:creationId xmlns:p14="http://schemas.microsoft.com/office/powerpoint/2010/main" val="212073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Times New Roman" charset="0"/>
                <a:ea typeface="ＭＳ Ｐゴシック" charset="0"/>
                <a:cs typeface="ＭＳ Ｐゴシック" charset="0"/>
              </a:rPr>
              <a:t>Work on the Differential </a:t>
            </a:r>
            <a:r>
              <a:rPr lang="en-US" sz="1200" kern="1200" err="1">
                <a:solidFill>
                  <a:schemeClr val="tx1"/>
                </a:solidFill>
                <a:latin typeface="Times New Roman" charset="0"/>
                <a:ea typeface="ＭＳ Ｐゴシック" charset="0"/>
                <a:cs typeface="ＭＳ Ｐゴシック" charset="0"/>
              </a:rPr>
              <a:t>Analyser</a:t>
            </a:r>
            <a:r>
              <a:rPr lang="en-US" sz="1200" kern="1200">
                <a:solidFill>
                  <a:schemeClr val="tx1"/>
                </a:solidFill>
                <a:latin typeface="Times New Roman" charset="0"/>
                <a:ea typeface="ＭＳ Ｐゴシック" charset="0"/>
                <a:cs typeface="ＭＳ Ｐゴシック" charset="0"/>
              </a:rPr>
              <a:t> informed US developments in military fire control</a:t>
            </a:r>
            <a:r>
              <a:rPr lang="en-US" sz="1200" kern="1200" baseline="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Times New Roman" charset="0"/>
                <a:ea typeface="ＭＳ Ｐゴシック" charset="0"/>
                <a:cs typeface="ＭＳ Ｐゴシック" charset="0"/>
              </a:rPr>
              <a:t>Norden bombsight shown mounted in the nose of a B-17 Flying Fortress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latin typeface="Times New Roman" charset="0"/>
                <a:ea typeface="ＭＳ Ｐゴシック" charset="0"/>
                <a:cs typeface="ＭＳ Ｐゴシック" charset="0"/>
              </a:rPr>
              <a:t>Production of the bombsight (more than 72,000 manufactured during WW2) was an industrial activity on a par with the Manhattan Project. Classified until 1944, the Tizard Mission wasn't able to secure its use by the RAF because the US was concerned that it might fall into German hands.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Times New Roman" charset="0"/>
              <a:ea typeface="ＭＳ Ｐゴシック" charset="0"/>
              <a:cs typeface="ＭＳ Ｐゴシック" charset="0"/>
            </a:endParaRPr>
          </a:p>
          <a:p>
            <a:endParaRPr lang="en-US"/>
          </a:p>
        </p:txBody>
      </p:sp>
      <p:sp>
        <p:nvSpPr>
          <p:cNvPr id="4" name="Slide Number Placeholder 3"/>
          <p:cNvSpPr>
            <a:spLocks noGrp="1"/>
          </p:cNvSpPr>
          <p:nvPr>
            <p:ph type="sldNum" sz="quarter" idx="5"/>
          </p:nvPr>
        </p:nvSpPr>
        <p:spPr/>
        <p:txBody>
          <a:bodyPr/>
          <a:lstStyle/>
          <a:p>
            <a:fld id="{75D4DA00-7454-BF4E-9465-7D8AE93A7E83}" type="slidenum">
              <a:rPr lang="en-GB" smtClean="0"/>
              <a:t>7</a:t>
            </a:fld>
            <a:endParaRPr lang="en-GB"/>
          </a:p>
        </p:txBody>
      </p:sp>
    </p:spTree>
    <p:extLst>
      <p:ext uri="{BB962C8B-B14F-4D97-AF65-F5344CB8AC3E}">
        <p14:creationId xmlns:p14="http://schemas.microsoft.com/office/powerpoint/2010/main" val="317732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already seen microfiche as a type of microphotography.</a:t>
            </a:r>
          </a:p>
          <a:p>
            <a:r>
              <a:rPr lang="en-US"/>
              <a:t>Microfilm uses spools of 16mm film with up to 6000 pages per spool (compared to ~100 per microfiche sheet).</a:t>
            </a:r>
          </a:p>
          <a:p>
            <a:endParaRPr lang="en-US"/>
          </a:p>
          <a:p>
            <a:r>
              <a:rPr lang="en-US"/>
              <a:t>Storage density is offset by its physical affordances as a linear medium – need to spool through to find a given page.</a:t>
            </a:r>
          </a:p>
        </p:txBody>
      </p:sp>
      <p:sp>
        <p:nvSpPr>
          <p:cNvPr id="4" name="Slide Number Placeholder 3"/>
          <p:cNvSpPr>
            <a:spLocks noGrp="1"/>
          </p:cNvSpPr>
          <p:nvPr>
            <p:ph type="sldNum" sz="quarter" idx="5"/>
          </p:nvPr>
        </p:nvSpPr>
        <p:spPr/>
        <p:txBody>
          <a:bodyPr/>
          <a:lstStyle/>
          <a:p>
            <a:fld id="{75D4DA00-7454-BF4E-9465-7D8AE93A7E83}" type="slidenum">
              <a:rPr lang="en-GB" smtClean="0"/>
              <a:t>8</a:t>
            </a:fld>
            <a:endParaRPr lang="en-GB"/>
          </a:p>
        </p:txBody>
      </p:sp>
    </p:spTree>
    <p:extLst>
      <p:ext uri="{BB962C8B-B14F-4D97-AF65-F5344CB8AC3E}">
        <p14:creationId xmlns:p14="http://schemas.microsoft.com/office/powerpoint/2010/main" val="4089586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Photoelectric microfilm selector developed at MIT in 1938</a:t>
            </a:r>
          </a:p>
          <a:p>
            <a:endParaRPr lang="en-US"/>
          </a:p>
          <a:p>
            <a:r>
              <a:rPr lang="en-US"/>
              <a:t>Metadata about page encoded as a bitmap</a:t>
            </a:r>
          </a:p>
          <a:p>
            <a:endParaRPr lang="en-US"/>
          </a:p>
          <a:p>
            <a:r>
              <a:rPr lang="en-US"/>
              <a:t>Based on earlier (patented!) work by Emanuel Goldberg of Zeiss Ikon (US Patent 1838389) from 1931 (the</a:t>
            </a:r>
            <a:r>
              <a:rPr lang="en-US" baseline="0"/>
              <a:t> Statistical Machine)</a:t>
            </a:r>
            <a:endParaRPr lang="en-US"/>
          </a:p>
          <a:p>
            <a:endParaRPr lang="en-US"/>
          </a:p>
          <a:p>
            <a:endParaRPr lang="en-GB"/>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89485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shown, master reel of 35mm film with bitmaps is spooled at high speed</a:t>
            </a:r>
          </a:p>
          <a:p>
            <a:r>
              <a:rPr lang="en-GB"/>
              <a:t>Every time a page matching the selection mask is found, page is copied to conventional 16mm microfilm</a:t>
            </a:r>
          </a:p>
        </p:txBody>
      </p:sp>
      <p:sp>
        <p:nvSpPr>
          <p:cNvPr id="4" name="Slide Number Placeholder 3"/>
          <p:cNvSpPr>
            <a:spLocks noGrp="1"/>
          </p:cNvSpPr>
          <p:nvPr>
            <p:ph type="sldNum" sz="quarter" idx="5"/>
          </p:nvPr>
        </p:nvSpPr>
        <p:spPr/>
        <p:txBody>
          <a:bodyPr/>
          <a:lstStyle/>
          <a:p>
            <a:fld id="{C2FA50D6-6132-4FF4-AFC5-01B946DDB4AB}" type="slidenum">
              <a:rPr lang="en-GB" smtClean="0"/>
              <a:t>10</a:t>
            </a:fld>
            <a:endParaRPr lang="en-GB"/>
          </a:p>
        </p:txBody>
      </p:sp>
    </p:spTree>
    <p:extLst>
      <p:ext uri="{BB962C8B-B14F-4D97-AF65-F5344CB8AC3E}">
        <p14:creationId xmlns:p14="http://schemas.microsoft.com/office/powerpoint/2010/main" val="191824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Article published in Atlantic Monthly July 1945 (illustration comes from a later republication in LIFE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C2FA50D6-6132-4FF4-AFC5-01B946DDB4AB}" type="slidenum">
              <a:rPr lang="en-GB" smtClean="0"/>
              <a:t>11</a:t>
            </a:fld>
            <a:endParaRPr lang="en-GB"/>
          </a:p>
        </p:txBody>
      </p:sp>
    </p:spTree>
    <p:extLst>
      <p:ext uri="{BB962C8B-B14F-4D97-AF65-F5344CB8AC3E}">
        <p14:creationId xmlns:p14="http://schemas.microsoft.com/office/powerpoint/2010/main" val="412237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noFill/>
        </p:spPr>
        <p:txBody>
          <a:bodyPr lIns="72000" tIns="54000" rIns="72000" bIns="54000" anchor="b">
            <a:spAutoFit/>
          </a:bodyPr>
          <a:lstStyle>
            <a:lvl1pPr marL="0" indent="0">
              <a:lnSpc>
                <a:spcPct val="100000"/>
              </a:lnSpc>
              <a:spcBef>
                <a:spcPts val="0"/>
              </a:spcBef>
              <a:buNone/>
              <a:defRPr sz="1200" baseline="0"/>
            </a:lvl1pPr>
          </a:lstStyle>
          <a:p>
            <a:pPr lvl="0"/>
            <a:r>
              <a:rPr lang="en-GB"/>
              <a:t>Click to add reference</a:t>
            </a:r>
          </a:p>
        </p:txBody>
      </p:sp>
      <p:sp>
        <p:nvSpPr>
          <p:cNvPr id="7" name="Content Placeholder">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1: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Split 1:2">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4295776" y="1773238"/>
            <a:ext cx="7272338"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352742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10119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Split 2: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8040688" y="1773238"/>
            <a:ext cx="3527426"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7272337"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05354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Split 1:1:1">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3" name="Content Placeholder">
            <a:extLst>
              <a:ext uri="{FF2B5EF4-FFF2-40B4-BE49-F238E27FC236}">
                <a16:creationId xmlns:a16="http://schemas.microsoft.com/office/drawing/2014/main" id="{A20E3818-F38E-1A48-8FD8-FF443B6686AE}"/>
              </a:ext>
            </a:extLst>
          </p:cNvPr>
          <p:cNvSpPr>
            <a:spLocks noGrp="1"/>
          </p:cNvSpPr>
          <p:nvPr>
            <p:ph sz="quarter" idx="16"/>
          </p:nvPr>
        </p:nvSpPr>
        <p:spPr>
          <a:xfrm>
            <a:off x="8040689" y="1773238"/>
            <a:ext cx="3527424" cy="4464049"/>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4295776" y="1773238"/>
            <a:ext cx="3600449"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352742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4051527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Reference Placeholder">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7" name="Content Placeholder">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6" name="Content Placeholder">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GB"/>
              <a:t>Click to edit Master text styles</a:t>
            </a:r>
          </a:p>
        </p:txBody>
      </p:sp>
      <p:sp>
        <p:nvSpPr>
          <p:cNvPr id="2" name="Title Placeholder">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121537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Picture Placeholder">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a:t>TITLE</a:t>
            </a:r>
            <a:endParaRPr lang="en-GB"/>
          </a:p>
        </p:txBody>
      </p:sp>
    </p:spTree>
    <p:extLst>
      <p:ext uri="{BB962C8B-B14F-4D97-AF65-F5344CB8AC3E}">
        <p14:creationId xmlns:p14="http://schemas.microsoft.com/office/powerpoint/2010/main" val="68586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Picture Placeholder">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7" name="Content Placeholder">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a:t>TITLE</a:t>
            </a:r>
            <a:endParaRPr lang="en-GB"/>
          </a:p>
        </p:txBody>
      </p:sp>
    </p:spTree>
    <p:extLst>
      <p:ext uri="{BB962C8B-B14F-4D97-AF65-F5344CB8AC3E}">
        <p14:creationId xmlns:p14="http://schemas.microsoft.com/office/powerpoint/2010/main" val="3770041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14" name="Reference Placeholder">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12" name="Picture Placeholder">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a:t>Picture</a:t>
            </a:r>
          </a:p>
        </p:txBody>
      </p:sp>
      <p:sp>
        <p:nvSpPr>
          <p:cNvPr id="11" name="Picture Placeholder">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a:t>Picture</a:t>
            </a:r>
          </a:p>
        </p:txBody>
      </p:sp>
      <p:sp>
        <p:nvSpPr>
          <p:cNvPr id="7" name="Picture Placeholder">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a:t>Picture</a:t>
            </a:r>
          </a:p>
        </p:txBody>
      </p:sp>
      <p:sp>
        <p:nvSpPr>
          <p:cNvPr id="10" name="Picture Placeholder">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a:t>Picture</a:t>
            </a:r>
          </a:p>
        </p:txBody>
      </p:sp>
      <p:sp>
        <p:nvSpPr>
          <p:cNvPr id="6" name="Content Placeholder">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a:t>TITLE</a:t>
            </a:r>
            <a:endParaRPr lang="en-GB"/>
          </a:p>
        </p:txBody>
      </p:sp>
    </p:spTree>
    <p:extLst>
      <p:ext uri="{BB962C8B-B14F-4D97-AF65-F5344CB8AC3E}">
        <p14:creationId xmlns:p14="http://schemas.microsoft.com/office/powerpoint/2010/main" val="180754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11" name="Reference Placeholder">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8" name="Picture Placeholder">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9" name="Picture Placeholder">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GB"/>
              <a:t>Click icon to add picture</a:t>
            </a:r>
          </a:p>
        </p:txBody>
      </p:sp>
      <p:sp>
        <p:nvSpPr>
          <p:cNvPr id="6" name="Picture Placeholder">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7" name="Picture Placeholder">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2" name="Title Placeholder">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770193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13" name="Reference Placeholder">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10" name="Picture Placeholder">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11" name="Picture Placeholder">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9" name="Picture Placeholder">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7" name="Picture Placeholder">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8" name="Picture Placeholder">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6" name="Picture Placeholder">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2" name="Title Placeholder">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221649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Reference Placeholder">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2" name="Title Placeholder">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10" name="Reference Placeholder">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8" name="Picture Placeholder">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a:t>Picture</a:t>
            </a:r>
          </a:p>
        </p:txBody>
      </p:sp>
      <p:sp>
        <p:nvSpPr>
          <p:cNvPr id="7" name="Picture Placeholder">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a:t>Picture</a:t>
            </a:r>
          </a:p>
        </p:txBody>
      </p:sp>
      <p:sp>
        <p:nvSpPr>
          <p:cNvPr id="6" name="Picture Placeholder">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a:t>Picture</a:t>
            </a:r>
          </a:p>
        </p:txBody>
      </p:sp>
      <p:sp>
        <p:nvSpPr>
          <p:cNvPr id="2" name="Title Placeholder">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1491501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a:t>Click to add reference</a:t>
            </a:r>
          </a:p>
        </p:txBody>
      </p:sp>
      <p:sp>
        <p:nvSpPr>
          <p:cNvPr id="6" name="Picture Placeholder">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2" name="Title Placeholder">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a:t>TITLE</a:t>
            </a:r>
            <a:endParaRPr lang="en-GB"/>
          </a:p>
        </p:txBody>
      </p:sp>
    </p:spTree>
    <p:extLst>
      <p:ext uri="{BB962C8B-B14F-4D97-AF65-F5344CB8AC3E}">
        <p14:creationId xmlns:p14="http://schemas.microsoft.com/office/powerpoint/2010/main" val="2064429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7" name="Reference Placeholder">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a:t>Click to add reference</a:t>
            </a:r>
          </a:p>
        </p:txBody>
      </p:sp>
      <p:sp>
        <p:nvSpPr>
          <p:cNvPr id="6" name="Picture Placeholder">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2" name="Title Placeholder">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a:t>SECTION</a:t>
            </a:r>
            <a:endParaRPr lang="en-GB"/>
          </a:p>
        </p:txBody>
      </p:sp>
    </p:spTree>
    <p:extLst>
      <p:ext uri="{BB962C8B-B14F-4D97-AF65-F5344CB8AC3E}">
        <p14:creationId xmlns:p14="http://schemas.microsoft.com/office/powerpoint/2010/main" val="2708948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87256542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a:t>Click to edit Master title style</a:t>
            </a:r>
            <a:endParaRPr lang="en-GB"/>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Tree>
    <p:extLst>
      <p:ext uri="{BB962C8B-B14F-4D97-AF65-F5344CB8AC3E}">
        <p14:creationId xmlns:p14="http://schemas.microsoft.com/office/powerpoint/2010/main" val="876414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 and Portrait Bleed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a:p>
        </p:txBody>
      </p:sp>
      <p:sp>
        <p:nvSpPr>
          <p:cNvPr id="3" name="Title Placeholder 1"/>
          <p:cNvSpPr>
            <a:spLocks noGrp="1"/>
          </p:cNvSpPr>
          <p:nvPr>
            <p:ph type="title" hasCustomPrompt="1"/>
          </p:nvPr>
        </p:nvSpPr>
        <p:spPr>
          <a:xfrm>
            <a:off x="623392" y="692696"/>
            <a:ext cx="5401170" cy="936104"/>
          </a:xfrm>
          <a:prstGeom prst="rect">
            <a:avLst/>
          </a:prstGeom>
        </p:spPr>
        <p:txBody>
          <a:bodyPr vert="horz" lIns="91440" tIns="45720" rIns="91440" bIns="45720" rtlCol="0" anchor="b" anchorCtr="0">
            <a:noAutofit/>
          </a:bodyPr>
          <a:lstStyle>
            <a:lvl1pPr>
              <a:defRPr>
                <a:solidFill>
                  <a:schemeClr val="tx1"/>
                </a:solidFill>
              </a:defRPr>
            </a:lvl1pPr>
          </a:lstStyle>
          <a:p>
            <a:r>
              <a:rPr lang="en-US"/>
              <a:t>TITLE</a:t>
            </a:r>
            <a:endParaRPr lang="en-GB"/>
          </a:p>
        </p:txBody>
      </p:sp>
      <p:sp>
        <p:nvSpPr>
          <p:cNvPr id="12" name="Text Placeholder 10"/>
          <p:cNvSpPr>
            <a:spLocks noGrp="1"/>
          </p:cNvSpPr>
          <p:nvPr>
            <p:ph type="body" sz="quarter" idx="11" hasCustomPrompt="1"/>
          </p:nvPr>
        </p:nvSpPr>
        <p:spPr>
          <a:xfrm>
            <a:off x="624417" y="1773238"/>
            <a:ext cx="5400145" cy="4464050"/>
          </a:xfrm>
          <a:prstGeom prst="rect">
            <a:avLst/>
          </a:prstGeom>
        </p:spPr>
        <p:txBody>
          <a:bodyPr anchor="t" anchorCtr="0"/>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sz="1800">
                <a:solidFill>
                  <a:schemeClr val="tx1"/>
                </a:solidFill>
              </a:defRPr>
            </a:lvl3pPr>
            <a:lvl4pPr>
              <a:spcBef>
                <a:spcPts val="0"/>
              </a:spcBef>
              <a:spcAft>
                <a:spcPts val="1200"/>
              </a:spcAft>
              <a:defRPr sz="1600">
                <a:solidFill>
                  <a:schemeClr val="tx1"/>
                </a:solidFill>
              </a:defRPr>
            </a:lvl4pPr>
            <a:lvl5pPr>
              <a:spcBef>
                <a:spcPts val="0"/>
              </a:spcBef>
              <a:spcAft>
                <a:spcPts val="12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7" name="Text Placeholder 13">
            <a:extLst>
              <a:ext uri="{FF2B5EF4-FFF2-40B4-BE49-F238E27FC236}">
                <a16:creationId xmlns:a16="http://schemas.microsoft.com/office/drawing/2014/main" id="{B412C3D8-2F67-0F41-B7E4-21DD11D6FF21}"/>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a:t>Click to add reference</a:t>
            </a:r>
          </a:p>
        </p:txBody>
      </p:sp>
    </p:spTree>
    <p:extLst>
      <p:ext uri="{BB962C8B-B14F-4D97-AF65-F5344CB8AC3E}">
        <p14:creationId xmlns:p14="http://schemas.microsoft.com/office/powerpoint/2010/main" val="428470883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Landscape Full Bleed">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a:p>
        </p:txBody>
      </p:sp>
      <p:sp>
        <p:nvSpPr>
          <p:cNvPr id="2" name="Title 1"/>
          <p:cNvSpPr>
            <a:spLocks noGrp="1"/>
          </p:cNvSpPr>
          <p:nvPr>
            <p:ph type="title" hasCustomPrompt="1"/>
          </p:nvPr>
        </p:nvSpPr>
        <p:spPr/>
        <p:txBody>
          <a:bodyPr/>
          <a:lstStyle>
            <a:lvl1pPr>
              <a:defRPr>
                <a:solidFill>
                  <a:schemeClr val="bg1"/>
                </a:solidFill>
              </a:defRPr>
            </a:lvl1pPr>
          </a:lstStyle>
          <a:p>
            <a:r>
              <a:rPr lang="en-GB"/>
              <a:t>TITLE</a:t>
            </a:r>
          </a:p>
        </p:txBody>
      </p:sp>
      <p:pic>
        <p:nvPicPr>
          <p:cNvPr id="16" name="Picture 15">
            <a:extLst>
              <a:ext uri="{FF2B5EF4-FFF2-40B4-BE49-F238E27FC236}">
                <a16:creationId xmlns:a16="http://schemas.microsoft.com/office/drawing/2014/main" id="{A18CD50A-41B4-004D-95F3-2347D0D7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00EBE503-9DE1-C945-AAB9-C785E919C0FB}"/>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a:t>Click to add reference</a:t>
            </a:r>
          </a:p>
        </p:txBody>
      </p:sp>
    </p:spTree>
    <p:extLst>
      <p:ext uri="{BB962C8B-B14F-4D97-AF65-F5344CB8AC3E}">
        <p14:creationId xmlns:p14="http://schemas.microsoft.com/office/powerpoint/2010/main" val="1078671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7684-F27E-1343-BACE-854B89B1033C}"/>
              </a:ext>
            </a:extLst>
          </p:cNvPr>
          <p:cNvSpPr>
            <a:spLocks noGrp="1"/>
          </p:cNvSpPr>
          <p:nvPr>
            <p:ph type="title" hasCustomPrompt="1"/>
          </p:nvPr>
        </p:nvSpPr>
        <p:spPr/>
        <p:txBody>
          <a:bodyPr/>
          <a:lstStyle/>
          <a:p>
            <a:r>
              <a:rPr lang="en-US"/>
              <a:t>TITLE</a:t>
            </a:r>
            <a:endParaRPr lang="en-GB"/>
          </a:p>
        </p:txBody>
      </p:sp>
      <p:sp>
        <p:nvSpPr>
          <p:cNvPr id="4" name="Content Placeholder 3">
            <a:extLst>
              <a:ext uri="{FF2B5EF4-FFF2-40B4-BE49-F238E27FC236}">
                <a16:creationId xmlns:a16="http://schemas.microsoft.com/office/drawing/2014/main" id="{71FCC647-8EB6-5641-AC35-27C0A404973E}"/>
              </a:ext>
            </a:extLst>
          </p:cNvPr>
          <p:cNvSpPr>
            <a:spLocks noGrp="1"/>
          </p:cNvSpPr>
          <p:nvPr>
            <p:ph sz="quarter" idx="10"/>
          </p:nvPr>
        </p:nvSpPr>
        <p:spPr>
          <a:xfrm>
            <a:off x="62388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3158DD79-FD5D-9847-BA4B-276F5C9E965D}"/>
              </a:ext>
            </a:extLst>
          </p:cNvPr>
          <p:cNvSpPr>
            <a:spLocks noGrp="1"/>
          </p:cNvSpPr>
          <p:nvPr>
            <p:ph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2391DEFD-295B-7746-95D6-F1D00C20BCA2}"/>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a:t>Click to add reference</a:t>
            </a:r>
          </a:p>
        </p:txBody>
      </p:sp>
    </p:spTree>
    <p:extLst>
      <p:ext uri="{BB962C8B-B14F-4D97-AF65-F5344CB8AC3E}">
        <p14:creationId xmlns:p14="http://schemas.microsoft.com/office/powerpoint/2010/main" val="3786051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a:t>TITLE</a:t>
            </a:r>
            <a:endParaRPr lang="en-GB"/>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a:t>Click to add reference</a:t>
            </a:r>
          </a:p>
        </p:txBody>
      </p:sp>
    </p:spTree>
    <p:extLst>
      <p:ext uri="{BB962C8B-B14F-4D97-AF65-F5344CB8AC3E}">
        <p14:creationId xmlns:p14="http://schemas.microsoft.com/office/powerpoint/2010/main" val="1299521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icture Section">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a:p>
        </p:txBody>
      </p:sp>
      <p:sp>
        <p:nvSpPr>
          <p:cNvPr id="2" name="Title 1"/>
          <p:cNvSpPr>
            <a:spLocks noGrp="1"/>
          </p:cNvSpPr>
          <p:nvPr>
            <p:ph type="title" hasCustomPrompt="1"/>
          </p:nvPr>
        </p:nvSpPr>
        <p:spPr>
          <a:xfrm>
            <a:off x="623392" y="5301208"/>
            <a:ext cx="10944721" cy="936104"/>
          </a:xfrm>
        </p:spPr>
        <p:txBody>
          <a:bodyPr/>
          <a:lstStyle>
            <a:lvl1pPr>
              <a:defRPr baseline="0">
                <a:solidFill>
                  <a:schemeClr val="bg1"/>
                </a:solidFill>
              </a:defRPr>
            </a:lvl1pPr>
          </a:lstStyle>
          <a:p>
            <a:r>
              <a:rPr lang="en-GB"/>
              <a:t>SECTION TITLE</a:t>
            </a:r>
          </a:p>
        </p:txBody>
      </p:sp>
      <p:pic>
        <p:nvPicPr>
          <p:cNvPr id="5" name="Picture 4">
            <a:extLst>
              <a:ext uri="{FF2B5EF4-FFF2-40B4-BE49-F238E27FC236}">
                <a16:creationId xmlns:a16="http://schemas.microsoft.com/office/drawing/2014/main" id="{EE72A8B8-CD80-4749-A013-97F291E0D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6CFD4E71-4240-A442-A0F4-7EC6231AD9EF}"/>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a:t>Click to add reference</a:t>
            </a:r>
          </a:p>
        </p:txBody>
      </p:sp>
    </p:spTree>
    <p:extLst>
      <p:ext uri="{BB962C8B-B14F-4D97-AF65-F5344CB8AC3E}">
        <p14:creationId xmlns:p14="http://schemas.microsoft.com/office/powerpoint/2010/main" val="246240300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15" name="Reference Placeholder">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9D74-BB42-C748-88CF-EB5CDACD321A}"/>
              </a:ext>
            </a:extLst>
          </p:cNvPr>
          <p:cNvSpPr>
            <a:spLocks noGrp="1"/>
          </p:cNvSpPr>
          <p:nvPr>
            <p:ph type="title" hasCustomPrompt="1"/>
          </p:nvPr>
        </p:nvSpPr>
        <p:spPr/>
        <p:txBody>
          <a:bodyPr/>
          <a:lstStyle/>
          <a:p>
            <a:r>
              <a:rPr lang="en-US"/>
              <a:t>TITLE</a:t>
            </a:r>
            <a:endParaRPr lang="en-GB"/>
          </a:p>
        </p:txBody>
      </p:sp>
      <p:sp>
        <p:nvSpPr>
          <p:cNvPr id="4" name="Content Placeholder 3">
            <a:extLst>
              <a:ext uri="{FF2B5EF4-FFF2-40B4-BE49-F238E27FC236}">
                <a16:creationId xmlns:a16="http://schemas.microsoft.com/office/drawing/2014/main" id="{9FA8153F-C1B4-EF48-9DC9-DEA26298D62B}"/>
              </a:ext>
            </a:extLst>
          </p:cNvPr>
          <p:cNvSpPr>
            <a:spLocks noGrp="1"/>
          </p:cNvSpPr>
          <p:nvPr>
            <p:ph sz="quarter" idx="10"/>
          </p:nvPr>
        </p:nvSpPr>
        <p:spPr>
          <a:xfrm>
            <a:off x="623888" y="1773238"/>
            <a:ext cx="10944225" cy="4464050"/>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13">
            <a:extLst>
              <a:ext uri="{FF2B5EF4-FFF2-40B4-BE49-F238E27FC236}">
                <a16:creationId xmlns:a16="http://schemas.microsoft.com/office/drawing/2014/main" id="{3B1D6E10-AACF-A440-904C-7CC0F17B4F5A}"/>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a:t>Click to add reference</a:t>
            </a:r>
          </a:p>
        </p:txBody>
      </p:sp>
    </p:spTree>
    <p:extLst>
      <p:ext uri="{BB962C8B-B14F-4D97-AF65-F5344CB8AC3E}">
        <p14:creationId xmlns:p14="http://schemas.microsoft.com/office/powerpoint/2010/main" val="2703389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DBFF-62E6-AE4C-BF03-31AA176B98F9}"/>
              </a:ext>
            </a:extLst>
          </p:cNvPr>
          <p:cNvSpPr>
            <a:spLocks noGrp="1"/>
          </p:cNvSpPr>
          <p:nvPr>
            <p:ph type="title" hasCustomPrompt="1"/>
          </p:nvPr>
        </p:nvSpPr>
        <p:spPr>
          <a:xfrm>
            <a:off x="6167438" y="692696"/>
            <a:ext cx="5400675" cy="936104"/>
          </a:xfrm>
        </p:spPr>
        <p:txBody>
          <a:bodyPr/>
          <a:lstStyle>
            <a:lvl1pPr>
              <a:defRPr>
                <a:solidFill>
                  <a:schemeClr val="tx1"/>
                </a:solidFill>
              </a:defRPr>
            </a:lvl1pPr>
          </a:lstStyle>
          <a:p>
            <a:r>
              <a:rPr lang="en-US"/>
              <a:t>TITLE</a:t>
            </a:r>
            <a:endParaRPr lang="en-GB"/>
          </a:p>
        </p:txBody>
      </p:sp>
      <p:sp>
        <p:nvSpPr>
          <p:cNvPr id="3" name="Picture Placeholder 8">
            <a:extLst>
              <a:ext uri="{FF2B5EF4-FFF2-40B4-BE49-F238E27FC236}">
                <a16:creationId xmlns:a16="http://schemas.microsoft.com/office/drawing/2014/main" id="{38C34D86-3162-B244-81BB-74A52BDDFB8B}"/>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a:p>
        </p:txBody>
      </p:sp>
      <p:sp>
        <p:nvSpPr>
          <p:cNvPr id="5" name="Text Placeholder 4">
            <a:extLst>
              <a:ext uri="{FF2B5EF4-FFF2-40B4-BE49-F238E27FC236}">
                <a16:creationId xmlns:a16="http://schemas.microsoft.com/office/drawing/2014/main" id="{857D59C4-C678-9D4F-B8BC-614AD7C19951}"/>
              </a:ext>
            </a:extLst>
          </p:cNvPr>
          <p:cNvSpPr>
            <a:spLocks noGrp="1"/>
          </p:cNvSpPr>
          <p:nvPr>
            <p:ph type="body"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49991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a:t>TITLE</a:t>
            </a:r>
            <a:endParaRPr lang="en-GB"/>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a:t>Click to add reference</a:t>
            </a:r>
          </a:p>
        </p:txBody>
      </p:sp>
    </p:spTree>
    <p:extLst>
      <p:ext uri="{BB962C8B-B14F-4D97-AF65-F5344CB8AC3E}">
        <p14:creationId xmlns:p14="http://schemas.microsoft.com/office/powerpoint/2010/main" val="1556766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189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a:t>TITLE</a:t>
            </a:r>
            <a:endParaRPr lang="en-GB"/>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Tree>
    <p:extLst>
      <p:ext uri="{BB962C8B-B14F-4D97-AF65-F5344CB8AC3E}">
        <p14:creationId xmlns:p14="http://schemas.microsoft.com/office/powerpoint/2010/main" val="190440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8543975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C8B6604A-86A9-074D-901A-A51AF4652A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2014334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8BDAF3D-6C7B-9548-BAB8-0765051D77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141319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93A65594-303E-7642-9CB3-09C6E19588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3063836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B91455C-D067-6D41-8B42-135DE1BBBB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42378846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A7FE51D9-41F8-F34A-B0C1-DAF02849A9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111814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747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86AE1C61-DEC1-3045-9348-AA510989F3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3233432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3" name="University Logo (White)" descr="Graphical user interface&#10;&#10;Description automatically generated with medium confidence">
            <a:extLst>
              <a:ext uri="{FF2B5EF4-FFF2-40B4-BE49-F238E27FC236}">
                <a16:creationId xmlns:a16="http://schemas.microsoft.com/office/drawing/2014/main" id="{11C00406-8E4B-894C-8D20-4A9F22E4B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5600" y="1340768"/>
            <a:ext cx="6696744" cy="3766249"/>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Date Placeholder">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a:p>
        </p:txBody>
      </p:sp>
      <p:sp>
        <p:nvSpPr>
          <p:cNvPr id="3" name="Subtitle Placeholder">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Placeholder">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a:t>Click to edit Master title style</a:t>
            </a:r>
            <a:endParaRPr lang="en-GB"/>
          </a:p>
        </p:txBody>
      </p:sp>
    </p:spTree>
    <p:extLst>
      <p:ext uri="{BB962C8B-B14F-4D97-AF65-F5344CB8AC3E}">
        <p14:creationId xmlns:p14="http://schemas.microsoft.com/office/powerpoint/2010/main" val="2272398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2" name="Title Placeholder">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a:t>Click to edit Master title style</a:t>
            </a:r>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8" name="Reference Placeholder">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Content Placeholder">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12" name="Reference Placeholder">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9" name="Content Placeholder">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8" name="Picture Placeholder">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6" name="Picture Placeholder">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GB"/>
              <a:t>Click icon to add picture</a:t>
            </a:r>
          </a:p>
        </p:txBody>
      </p:sp>
      <p:sp>
        <p:nvSpPr>
          <p:cNvPr id="2" name="Title Placeholder">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15" name="Reference Placeholder">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a:t>Click to add reference</a:t>
            </a:r>
          </a:p>
        </p:txBody>
      </p:sp>
      <p:sp>
        <p:nvSpPr>
          <p:cNvPr id="12" name="Picture Placeholder">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7" name="Picture Placeholder">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8" name="Picture Placeholder">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9" name="Picture Placeholder">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10" name="Picture Placeholder">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11" name="Picture Placeholder">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a:t>Logo</a:t>
            </a:r>
          </a:p>
        </p:txBody>
      </p:sp>
      <p:sp>
        <p:nvSpPr>
          <p:cNvPr id="6" name="Content Placeholder">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a:t>TITLE</a:t>
            </a:r>
            <a:endParaRPr lang="en-GB"/>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4.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4.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4.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sp>
        <p:nvSpPr>
          <p:cNvPr id="5" name="Footer Placeholder">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4" name="Date Placeholder">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16/11/2023</a:t>
            </a:fld>
            <a:endParaRPr lang="en-GB"/>
          </a:p>
        </p:txBody>
      </p:sp>
      <p:sp>
        <p:nvSpPr>
          <p:cNvPr id="3" name="Text Placeholder">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Placeholder">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GB"/>
              <a:t>Click to edit Master title style</a:t>
            </a:r>
          </a:p>
        </p:txBody>
      </p:sp>
      <p:pic>
        <p:nvPicPr>
          <p:cNvPr id="9" name="University Logo" descr="Logo&#10;&#10;Description automatically generated with medium confidence">
            <a:extLst>
              <a:ext uri="{FF2B5EF4-FFF2-40B4-BE49-F238E27FC236}">
                <a16:creationId xmlns:a16="http://schemas.microsoft.com/office/drawing/2014/main" id="{85F1001B-B16B-E74E-90FF-B036DA16ADEF}"/>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9311678" y="-279125"/>
            <a:ext cx="2880322" cy="1619893"/>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724" r:id="rId11"/>
    <p:sldLayoutId id="2147483725" r:id="rId12"/>
    <p:sldLayoutId id="2147483723" r:id="rId13"/>
    <p:sldLayoutId id="2147483685" r:id="rId14"/>
    <p:sldLayoutId id="2147483687" r:id="rId15"/>
    <p:sldLayoutId id="2147483686" r:id="rId16"/>
    <p:sldLayoutId id="2147483688" r:id="rId17"/>
    <p:sldLayoutId id="2147483689" r:id="rId18"/>
    <p:sldLayoutId id="2147483690" r:id="rId19"/>
    <p:sldLayoutId id="2147483691" r:id="rId20"/>
    <p:sldLayoutId id="2147483692" r:id="rId21"/>
    <p:sldLayoutId id="2147483693"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18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AF8164AF-429E-8B44-8926-15F5B2F349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3C93DE68-05CE-2849-95E7-E5250A523A9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035FA973-C0ED-CC4A-860A-332DE8FA6E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8E358BAB-3CE0-B441-80F2-75A919C00A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6C5CB4D6-7FF7-E74F-A293-FD6DF4731B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4B38F7A9-0726-AB4E-82A2-387311FBB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a:p>
        </p:txBody>
      </p:sp>
      <p:pic>
        <p:nvPicPr>
          <p:cNvPr id="4" name="University Logo (White)" descr="Graphical user interface&#10;&#10;Description automatically generated with medium confidence">
            <a:extLst>
              <a:ext uri="{FF2B5EF4-FFF2-40B4-BE49-F238E27FC236}">
                <a16:creationId xmlns:a16="http://schemas.microsoft.com/office/drawing/2014/main" id="{2308ADD2-B9A1-D943-9ECD-0824C50664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1546" y="-279124"/>
            <a:ext cx="2880320" cy="1619892"/>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7.pn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A5ACD-0F7C-D24A-93BD-CA6CF36C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47" y="87666"/>
            <a:ext cx="8108379" cy="6682668"/>
          </a:xfrm>
          <a:prstGeom prst="rect">
            <a:avLst/>
          </a:prstGeom>
        </p:spPr>
      </p:pic>
    </p:spTree>
    <p:extLst>
      <p:ext uri="{BB962C8B-B14F-4D97-AF65-F5344CB8AC3E}">
        <p14:creationId xmlns:p14="http://schemas.microsoft.com/office/powerpoint/2010/main" val="3307193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CDDA205-77C2-EB44-8130-D9520A7256E3}"/>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22761" r="-22761" b="39437"/>
          <a:stretch/>
        </p:blipFill>
        <p:spPr>
          <a:xfrm>
            <a:off x="1" y="0"/>
            <a:ext cx="12192000" cy="6858000"/>
          </a:xfrm>
          <a:solidFill>
            <a:schemeClr val="bg1"/>
          </a:solidFill>
        </p:spPr>
      </p:pic>
    </p:spTree>
    <p:extLst>
      <p:ext uri="{BB962C8B-B14F-4D97-AF65-F5344CB8AC3E}">
        <p14:creationId xmlns:p14="http://schemas.microsoft.com/office/powerpoint/2010/main" val="226026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tIns="54000" bIns="54000" anchor="b">
            <a:noAutofit/>
          </a:bodyPr>
          <a:lstStyle/>
          <a:p>
            <a:r>
              <a:rPr lang="en-US">
                <a:cs typeface="Georgia"/>
              </a:rPr>
              <a:t>Bush, V. (1945) </a:t>
            </a:r>
            <a:r>
              <a:rPr lang="en-US" i="1">
                <a:cs typeface="Georgia"/>
              </a:rPr>
              <a:t>As We May Think</a:t>
            </a:r>
            <a:r>
              <a:rPr lang="en-US">
                <a:cs typeface="Georgia"/>
              </a:rPr>
              <a:t>. The Atlantic Monthly, 176, pp.101-108.</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650211"/>
            <a:ext cx="5400674" cy="265060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a:t>The difficulty seems to be, not so much that we publish unduly in view of the extent and variety of present-day interests, but rather that publication has been extended far beyond our present ability to make real use of the record.</a:t>
            </a:r>
          </a:p>
        </p:txBody>
      </p:sp>
    </p:spTree>
    <p:extLst>
      <p:ext uri="{BB962C8B-B14F-4D97-AF65-F5344CB8AC3E}">
        <p14:creationId xmlns:p14="http://schemas.microsoft.com/office/powerpoint/2010/main" val="207865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168290"/>
            <a:ext cx="5400674" cy="3673970"/>
          </a:xfrm>
          <a:prstGeom prst="wedgeRoundRectCallout">
            <a:avLst>
              <a:gd name="adj1" fmla="val 74316"/>
              <a:gd name="adj2" fmla="val 14958"/>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a:t>Our ineptitude in getting at the record is largely caused by the artificiality of systems of indexing. When data of any sort are placed in storage, they are filed alphabetically or numerically, and information is found (when it is) by tracing it down from subclass to subclass. [...] Having found one item, moreover, one has to emerge from the system and re-enter on a new path.</a:t>
            </a:r>
          </a:p>
        </p:txBody>
      </p:sp>
      <p:sp>
        <p:nvSpPr>
          <p:cNvPr id="8" name="Text Placeholder 4">
            <a:extLst>
              <a:ext uri="{FF2B5EF4-FFF2-40B4-BE49-F238E27FC236}">
                <a16:creationId xmlns:a16="http://schemas.microsoft.com/office/drawing/2014/main" id="{5B3479F4-A756-DC4F-AB0B-DDD22039289C}"/>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p>
        </p:txBody>
      </p:sp>
    </p:spTree>
    <p:extLst>
      <p:ext uri="{BB962C8B-B14F-4D97-AF65-F5344CB8AC3E}">
        <p14:creationId xmlns:p14="http://schemas.microsoft.com/office/powerpoint/2010/main" val="263779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851688"/>
            <a:ext cx="5400674" cy="2605285"/>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a:t>The human mind does not work that way. It operates by association. With one item in its grasp, it snaps instantly to the next that is suggested by the association of thoughts, in accordance with some intricate web of trails carried by the cells of the brain.</a:t>
            </a:r>
          </a:p>
        </p:txBody>
      </p:sp>
      <p:sp>
        <p:nvSpPr>
          <p:cNvPr id="8" name="Text Placeholder 4">
            <a:extLst>
              <a:ext uri="{FF2B5EF4-FFF2-40B4-BE49-F238E27FC236}">
                <a16:creationId xmlns:a16="http://schemas.microsoft.com/office/drawing/2014/main" id="{883434B8-A282-6B4F-8841-3EF7964047B3}"/>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p>
        </p:txBody>
      </p:sp>
    </p:spTree>
    <p:extLst>
      <p:ext uri="{BB962C8B-B14F-4D97-AF65-F5344CB8AC3E}">
        <p14:creationId xmlns:p14="http://schemas.microsoft.com/office/powerpoint/2010/main" val="32957696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1B252-CC8A-614A-B99A-E3852D2A3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079" y="197728"/>
            <a:ext cx="9187842" cy="6455048"/>
          </a:xfrm>
          <a:prstGeom prst="rect">
            <a:avLst/>
          </a:prstGeom>
        </p:spPr>
      </p:pic>
      <p:sp>
        <p:nvSpPr>
          <p:cNvPr id="11" name="Rectangle 10">
            <a:extLst>
              <a:ext uri="{FF2B5EF4-FFF2-40B4-BE49-F238E27FC236}">
                <a16:creationId xmlns:a16="http://schemas.microsoft.com/office/drawing/2014/main" id="{3862267C-F4C7-D34F-8173-DED342077F38}"/>
              </a:ext>
            </a:extLst>
          </p:cNvPr>
          <p:cNvSpPr/>
          <p:nvPr/>
        </p:nvSpPr>
        <p:spPr>
          <a:xfrm>
            <a:off x="10193311" y="48883"/>
            <a:ext cx="1806602" cy="64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8141F4-4E61-FA4A-8AE7-FF57ECF00DFC}"/>
              </a:ext>
            </a:extLst>
          </p:cNvPr>
          <p:cNvGrpSpPr/>
          <p:nvPr/>
        </p:nvGrpSpPr>
        <p:grpSpPr>
          <a:xfrm>
            <a:off x="2263515" y="188912"/>
            <a:ext cx="5503058" cy="1799689"/>
            <a:chOff x="2263515" y="188912"/>
            <a:chExt cx="5503058" cy="1799689"/>
          </a:xfrm>
        </p:grpSpPr>
        <p:sp>
          <p:nvSpPr>
            <p:cNvPr id="2" name="TextBox 1">
              <a:extLst>
                <a:ext uri="{FF2B5EF4-FFF2-40B4-BE49-F238E27FC236}">
                  <a16:creationId xmlns:a16="http://schemas.microsoft.com/office/drawing/2014/main" id="{E6F1368E-E95C-4545-A40C-EA4088A4588A}"/>
                </a:ext>
              </a:extLst>
            </p:cNvPr>
            <p:cNvSpPr txBox="1"/>
            <p:nvPr/>
          </p:nvSpPr>
          <p:spPr>
            <a:xfrm>
              <a:off x="2263515" y="188912"/>
              <a:ext cx="2238113" cy="369332"/>
            </a:xfrm>
            <a:prstGeom prst="rect">
              <a:avLst/>
            </a:prstGeom>
            <a:noFill/>
          </p:spPr>
          <p:txBody>
            <a:bodyPr wrap="none" rtlCol="0">
              <a:spAutoFit/>
            </a:bodyPr>
            <a:lstStyle/>
            <a:p>
              <a:r>
                <a:rPr lang="en-US"/>
                <a:t>microfilm displays</a:t>
              </a:r>
            </a:p>
          </p:txBody>
        </p:sp>
        <p:sp>
          <p:nvSpPr>
            <p:cNvPr id="12" name="Rectangle 11">
              <a:extLst>
                <a:ext uri="{FF2B5EF4-FFF2-40B4-BE49-F238E27FC236}">
                  <a16:creationId xmlns:a16="http://schemas.microsoft.com/office/drawing/2014/main" id="{37F32C9D-1931-734D-9FEC-96B8B303EC00}"/>
                </a:ext>
              </a:extLst>
            </p:cNvPr>
            <p:cNvSpPr/>
            <p:nvPr/>
          </p:nvSpPr>
          <p:spPr>
            <a:xfrm>
              <a:off x="4463527" y="251405"/>
              <a:ext cx="3303046" cy="1737196"/>
            </a:xfrm>
            <a:custGeom>
              <a:avLst/>
              <a:gdLst>
                <a:gd name="connsiteX0" fmla="*/ 0 w 3188746"/>
                <a:gd name="connsiteY0" fmla="*/ 0 h 2011516"/>
                <a:gd name="connsiteX1" fmla="*/ 3188746 w 3188746"/>
                <a:gd name="connsiteY1" fmla="*/ 0 h 2011516"/>
                <a:gd name="connsiteX2" fmla="*/ 3188746 w 3188746"/>
                <a:gd name="connsiteY2" fmla="*/ 2011516 h 2011516"/>
                <a:gd name="connsiteX3" fmla="*/ 0 w 3188746"/>
                <a:gd name="connsiteY3" fmla="*/ 2011516 h 2011516"/>
                <a:gd name="connsiteX4" fmla="*/ 0 w 3188746"/>
                <a:gd name="connsiteY4" fmla="*/ 0 h 2011516"/>
                <a:gd name="connsiteX0" fmla="*/ 30480 w 3219226"/>
                <a:gd name="connsiteY0" fmla="*/ 0 h 2011516"/>
                <a:gd name="connsiteX1" fmla="*/ 3219226 w 3219226"/>
                <a:gd name="connsiteY1" fmla="*/ 0 h 2011516"/>
                <a:gd name="connsiteX2" fmla="*/ 3219226 w 3219226"/>
                <a:gd name="connsiteY2" fmla="*/ 2011516 h 2011516"/>
                <a:gd name="connsiteX3" fmla="*/ 0 w 3219226"/>
                <a:gd name="connsiteY3" fmla="*/ 1721956 h 2011516"/>
                <a:gd name="connsiteX4" fmla="*/ 30480 w 3219226"/>
                <a:gd name="connsiteY4" fmla="*/ 0 h 2011516"/>
                <a:gd name="connsiteX0" fmla="*/ 30480 w 3295426"/>
                <a:gd name="connsiteY0" fmla="*/ 0 h 1729576"/>
                <a:gd name="connsiteX1" fmla="*/ 3219226 w 3295426"/>
                <a:gd name="connsiteY1" fmla="*/ 0 h 1729576"/>
                <a:gd name="connsiteX2" fmla="*/ 3295426 w 3295426"/>
                <a:gd name="connsiteY2" fmla="*/ 1729576 h 1729576"/>
                <a:gd name="connsiteX3" fmla="*/ 0 w 3295426"/>
                <a:gd name="connsiteY3" fmla="*/ 1721956 h 1729576"/>
                <a:gd name="connsiteX4" fmla="*/ 30480 w 3295426"/>
                <a:gd name="connsiteY4" fmla="*/ 0 h 1729576"/>
                <a:gd name="connsiteX0" fmla="*/ 3048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30480 w 3295426"/>
                <a:gd name="connsiteY4" fmla="*/ 7620 h 1737196"/>
                <a:gd name="connsiteX0" fmla="*/ 19050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190500 w 3295426"/>
                <a:gd name="connsiteY4" fmla="*/ 7620 h 1737196"/>
                <a:gd name="connsiteX0" fmla="*/ 213360 w 3318286"/>
                <a:gd name="connsiteY0" fmla="*/ 7620 h 1737196"/>
                <a:gd name="connsiteX1" fmla="*/ 3135406 w 3318286"/>
                <a:gd name="connsiteY1" fmla="*/ 0 h 1737196"/>
                <a:gd name="connsiteX2" fmla="*/ 3318286 w 3318286"/>
                <a:gd name="connsiteY2" fmla="*/ 1737196 h 1737196"/>
                <a:gd name="connsiteX3" fmla="*/ 0 w 3318286"/>
                <a:gd name="connsiteY3" fmla="*/ 1737196 h 1737196"/>
                <a:gd name="connsiteX4" fmla="*/ 213360 w 3318286"/>
                <a:gd name="connsiteY4" fmla="*/ 7620 h 1737196"/>
                <a:gd name="connsiteX0" fmla="*/ 198120 w 3303046"/>
                <a:gd name="connsiteY0" fmla="*/ 7620 h 1737196"/>
                <a:gd name="connsiteX1" fmla="*/ 3120166 w 3303046"/>
                <a:gd name="connsiteY1" fmla="*/ 0 h 1737196"/>
                <a:gd name="connsiteX2" fmla="*/ 3303046 w 3303046"/>
                <a:gd name="connsiteY2" fmla="*/ 1737196 h 1737196"/>
                <a:gd name="connsiteX3" fmla="*/ 0 w 3303046"/>
                <a:gd name="connsiteY3" fmla="*/ 1737196 h 1737196"/>
                <a:gd name="connsiteX4" fmla="*/ 198120 w 3303046"/>
                <a:gd name="connsiteY4" fmla="*/ 7620 h 173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046" h="1737196">
                  <a:moveTo>
                    <a:pt x="198120" y="7620"/>
                  </a:moveTo>
                  <a:lnTo>
                    <a:pt x="3120166" y="0"/>
                  </a:lnTo>
                  <a:lnTo>
                    <a:pt x="3303046" y="1737196"/>
                  </a:lnTo>
                  <a:lnTo>
                    <a:pt x="0" y="1737196"/>
                  </a:lnTo>
                  <a:lnTo>
                    <a:pt x="198120" y="762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27ED541-95F6-5C46-8AEC-D8D0341DDA75}"/>
                </a:ext>
              </a:extLst>
            </p:cNvPr>
            <p:cNvCxnSpPr>
              <a:cxnSpLocks/>
            </p:cNvCxnSpPr>
            <p:nvPr/>
          </p:nvCxnSpPr>
          <p:spPr>
            <a:xfrm>
              <a:off x="3382571" y="558244"/>
              <a:ext cx="1184969" cy="4721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FEA3FB0-6358-8A4E-972E-71C78C94D0F4}"/>
              </a:ext>
            </a:extLst>
          </p:cNvPr>
          <p:cNvGrpSpPr/>
          <p:nvPr/>
        </p:nvGrpSpPr>
        <p:grpSpPr>
          <a:xfrm>
            <a:off x="771358" y="942450"/>
            <a:ext cx="3517560" cy="1509226"/>
            <a:chOff x="771358" y="942450"/>
            <a:chExt cx="3517560" cy="1509226"/>
          </a:xfrm>
        </p:grpSpPr>
        <p:sp>
          <p:nvSpPr>
            <p:cNvPr id="4" name="TextBox 3">
              <a:extLst>
                <a:ext uri="{FF2B5EF4-FFF2-40B4-BE49-F238E27FC236}">
                  <a16:creationId xmlns:a16="http://schemas.microsoft.com/office/drawing/2014/main" id="{14FD820B-AFCE-454B-87FC-BF33D11BAA0A}"/>
                </a:ext>
              </a:extLst>
            </p:cNvPr>
            <p:cNvSpPr txBox="1"/>
            <p:nvPr/>
          </p:nvSpPr>
          <p:spPr>
            <a:xfrm>
              <a:off x="771358" y="942450"/>
              <a:ext cx="1683474" cy="646331"/>
            </a:xfrm>
            <a:prstGeom prst="rect">
              <a:avLst/>
            </a:prstGeom>
            <a:noFill/>
          </p:spPr>
          <p:txBody>
            <a:bodyPr wrap="none" rtlCol="0">
              <a:spAutoFit/>
            </a:bodyPr>
            <a:lstStyle/>
            <a:p>
              <a:r>
                <a:rPr lang="en-US"/>
                <a:t>photographic</a:t>
              </a:r>
              <a:br>
                <a:rPr lang="en-US"/>
              </a:br>
              <a:r>
                <a:rPr lang="en-US"/>
                <a:t>platen</a:t>
              </a:r>
            </a:p>
          </p:txBody>
        </p:sp>
        <p:sp>
          <p:nvSpPr>
            <p:cNvPr id="16" name="Parallelogram 15">
              <a:extLst>
                <a:ext uri="{FF2B5EF4-FFF2-40B4-BE49-F238E27FC236}">
                  <a16:creationId xmlns:a16="http://schemas.microsoft.com/office/drawing/2014/main" id="{2A4F782F-D283-0B47-A81B-822A028A8071}"/>
                </a:ext>
              </a:extLst>
            </p:cNvPr>
            <p:cNvSpPr/>
            <p:nvPr/>
          </p:nvSpPr>
          <p:spPr>
            <a:xfrm>
              <a:off x="2631083" y="1381427"/>
              <a:ext cx="1657835" cy="1070249"/>
            </a:xfrm>
            <a:custGeom>
              <a:avLst/>
              <a:gdLst>
                <a:gd name="connsiteX0" fmla="*/ 0 w 1726415"/>
                <a:gd name="connsiteY0" fmla="*/ 1070249 h 1070249"/>
                <a:gd name="connsiteX1" fmla="*/ 381865 w 1726415"/>
                <a:gd name="connsiteY1" fmla="*/ 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726415"/>
                <a:gd name="connsiteY0" fmla="*/ 1070249 h 1070249"/>
                <a:gd name="connsiteX1" fmla="*/ 496165 w 1726415"/>
                <a:gd name="connsiteY1" fmla="*/ 6858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627355"/>
                <a:gd name="connsiteY0" fmla="*/ 1001669 h 1001669"/>
                <a:gd name="connsiteX1" fmla="*/ 496165 w 1627355"/>
                <a:gd name="connsiteY1" fmla="*/ 0 h 1001669"/>
                <a:gd name="connsiteX2" fmla="*/ 1627355 w 1627355"/>
                <a:gd name="connsiteY2" fmla="*/ 7620 h 1001669"/>
                <a:gd name="connsiteX3" fmla="*/ 1344550 w 1627355"/>
                <a:gd name="connsiteY3" fmla="*/ 1001669 h 1001669"/>
                <a:gd name="connsiteX4" fmla="*/ 0 w 1627355"/>
                <a:gd name="connsiteY4" fmla="*/ 1001669 h 1001669"/>
                <a:gd name="connsiteX0" fmla="*/ 0 w 1627355"/>
                <a:gd name="connsiteY0" fmla="*/ 1001669 h 1070249"/>
                <a:gd name="connsiteX1" fmla="*/ 496165 w 1627355"/>
                <a:gd name="connsiteY1" fmla="*/ 0 h 1070249"/>
                <a:gd name="connsiteX2" fmla="*/ 1627355 w 1627355"/>
                <a:gd name="connsiteY2" fmla="*/ 7620 h 1070249"/>
                <a:gd name="connsiteX3" fmla="*/ 1314070 w 1627355"/>
                <a:gd name="connsiteY3" fmla="*/ 1070249 h 1070249"/>
                <a:gd name="connsiteX4" fmla="*/ 0 w 1627355"/>
                <a:gd name="connsiteY4" fmla="*/ 1001669 h 1070249"/>
                <a:gd name="connsiteX0" fmla="*/ 0 w 1657835"/>
                <a:gd name="connsiteY0" fmla="*/ 1055009 h 1070249"/>
                <a:gd name="connsiteX1" fmla="*/ 526645 w 1657835"/>
                <a:gd name="connsiteY1" fmla="*/ 0 h 1070249"/>
                <a:gd name="connsiteX2" fmla="*/ 1657835 w 1657835"/>
                <a:gd name="connsiteY2" fmla="*/ 7620 h 1070249"/>
                <a:gd name="connsiteX3" fmla="*/ 1344550 w 1657835"/>
                <a:gd name="connsiteY3" fmla="*/ 1070249 h 1070249"/>
                <a:gd name="connsiteX4" fmla="*/ 0 w 1657835"/>
                <a:gd name="connsiteY4" fmla="*/ 1055009 h 107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835" h="1070249">
                  <a:moveTo>
                    <a:pt x="0" y="1055009"/>
                  </a:moveTo>
                  <a:lnTo>
                    <a:pt x="526645" y="0"/>
                  </a:lnTo>
                  <a:lnTo>
                    <a:pt x="1657835" y="7620"/>
                  </a:lnTo>
                  <a:lnTo>
                    <a:pt x="1344550" y="1070249"/>
                  </a:lnTo>
                  <a:lnTo>
                    <a:pt x="0" y="1055009"/>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4DE0A8B-9B9F-9645-B2B5-D5EF110DB6B9}"/>
                </a:ext>
              </a:extLst>
            </p:cNvPr>
            <p:cNvCxnSpPr>
              <a:cxnSpLocks/>
              <a:stCxn id="4" idx="2"/>
            </p:cNvCxnSpPr>
            <p:nvPr/>
          </p:nvCxnSpPr>
          <p:spPr>
            <a:xfrm>
              <a:off x="1613095" y="1588781"/>
              <a:ext cx="1253600" cy="32777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A7BF664C-69FA-2248-8839-C32BC521FD32}"/>
              </a:ext>
            </a:extLst>
          </p:cNvPr>
          <p:cNvGrpSpPr/>
          <p:nvPr/>
        </p:nvGrpSpPr>
        <p:grpSpPr>
          <a:xfrm>
            <a:off x="4632685" y="2563319"/>
            <a:ext cx="5411449" cy="3421530"/>
            <a:chOff x="4632685" y="2563319"/>
            <a:chExt cx="5411449" cy="3421530"/>
          </a:xfrm>
        </p:grpSpPr>
        <p:sp>
          <p:nvSpPr>
            <p:cNvPr id="6" name="TextBox 5">
              <a:extLst>
                <a:ext uri="{FF2B5EF4-FFF2-40B4-BE49-F238E27FC236}">
                  <a16:creationId xmlns:a16="http://schemas.microsoft.com/office/drawing/2014/main" id="{B0922182-0F87-764E-8417-05E442E8B39A}"/>
                </a:ext>
              </a:extLst>
            </p:cNvPr>
            <p:cNvSpPr txBox="1"/>
            <p:nvPr/>
          </p:nvSpPr>
          <p:spPr>
            <a:xfrm>
              <a:off x="5182944" y="5338518"/>
              <a:ext cx="2387192" cy="646331"/>
            </a:xfrm>
            <a:prstGeom prst="rect">
              <a:avLst/>
            </a:prstGeom>
            <a:noFill/>
          </p:spPr>
          <p:txBody>
            <a:bodyPr wrap="none" rtlCol="0">
              <a:spAutoFit/>
            </a:bodyPr>
            <a:lstStyle/>
            <a:p>
              <a:r>
                <a:rPr lang="en-US"/>
                <a:t>microfilm storage</a:t>
              </a:r>
              <a:br>
                <a:rPr lang="en-US"/>
              </a:br>
              <a:r>
                <a:rPr lang="en-US"/>
                <a:t>with rapid selectors</a:t>
              </a:r>
            </a:p>
          </p:txBody>
        </p:sp>
        <p:sp>
          <p:nvSpPr>
            <p:cNvPr id="10" name="Rectangle 9">
              <a:extLst>
                <a:ext uri="{FF2B5EF4-FFF2-40B4-BE49-F238E27FC236}">
                  <a16:creationId xmlns:a16="http://schemas.microsoft.com/office/drawing/2014/main" id="{215A6166-2493-E54C-8A05-23C392CE9185}"/>
                </a:ext>
              </a:extLst>
            </p:cNvPr>
            <p:cNvSpPr/>
            <p:nvPr/>
          </p:nvSpPr>
          <p:spPr>
            <a:xfrm>
              <a:off x="4632685" y="2563319"/>
              <a:ext cx="5411449"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F3BD025-5F8E-ED42-AEEB-A2998B6FD7CD}"/>
                </a:ext>
              </a:extLst>
            </p:cNvPr>
            <p:cNvCxnSpPr>
              <a:cxnSpLocks/>
              <a:stCxn id="6" idx="0"/>
              <a:endCxn id="10" idx="2"/>
            </p:cNvCxnSpPr>
            <p:nvPr/>
          </p:nvCxnSpPr>
          <p:spPr>
            <a:xfrm flipV="1">
              <a:off x="6376540" y="4670591"/>
              <a:ext cx="961870" cy="66792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2A56FDB-1CB7-EE43-A53E-89D80A6EB549}"/>
              </a:ext>
            </a:extLst>
          </p:cNvPr>
          <p:cNvGrpSpPr/>
          <p:nvPr/>
        </p:nvGrpSpPr>
        <p:grpSpPr>
          <a:xfrm>
            <a:off x="8341940" y="942450"/>
            <a:ext cx="3226173" cy="1529499"/>
            <a:chOff x="8341940" y="942450"/>
            <a:chExt cx="3226173" cy="1529499"/>
          </a:xfrm>
        </p:grpSpPr>
        <p:sp>
          <p:nvSpPr>
            <p:cNvPr id="8" name="TextBox 7">
              <a:extLst>
                <a:ext uri="{FF2B5EF4-FFF2-40B4-BE49-F238E27FC236}">
                  <a16:creationId xmlns:a16="http://schemas.microsoft.com/office/drawing/2014/main" id="{AF55AC7E-F506-524E-B292-8BFEFAD96DB0}"/>
                </a:ext>
              </a:extLst>
            </p:cNvPr>
            <p:cNvSpPr txBox="1"/>
            <p:nvPr/>
          </p:nvSpPr>
          <p:spPr>
            <a:xfrm>
              <a:off x="10474544" y="942450"/>
              <a:ext cx="1093569" cy="369332"/>
            </a:xfrm>
            <a:prstGeom prst="rect">
              <a:avLst/>
            </a:prstGeom>
            <a:noFill/>
          </p:spPr>
          <p:txBody>
            <a:bodyPr wrap="none" rtlCol="0">
              <a:spAutoFit/>
            </a:bodyPr>
            <a:lstStyle/>
            <a:p>
              <a:r>
                <a:rPr lang="en-US"/>
                <a:t>controls</a:t>
              </a:r>
            </a:p>
          </p:txBody>
        </p:sp>
        <p:sp>
          <p:nvSpPr>
            <p:cNvPr id="17" name="Parallelogram 16">
              <a:extLst>
                <a:ext uri="{FF2B5EF4-FFF2-40B4-BE49-F238E27FC236}">
                  <a16:creationId xmlns:a16="http://schemas.microsoft.com/office/drawing/2014/main" id="{AAC48B78-D164-9848-807F-8EE03A643925}"/>
                </a:ext>
              </a:extLst>
            </p:cNvPr>
            <p:cNvSpPr/>
            <p:nvPr/>
          </p:nvSpPr>
          <p:spPr>
            <a:xfrm>
              <a:off x="8341940" y="1080951"/>
              <a:ext cx="2022402" cy="1390998"/>
            </a:xfrm>
            <a:custGeom>
              <a:avLst/>
              <a:gdLst>
                <a:gd name="connsiteX0" fmla="*/ 0 w 1726415"/>
                <a:gd name="connsiteY0" fmla="*/ 1070249 h 1070249"/>
                <a:gd name="connsiteX1" fmla="*/ 724762 w 1726415"/>
                <a:gd name="connsiteY1" fmla="*/ 0 h 1070249"/>
                <a:gd name="connsiteX2" fmla="*/ 1726415 w 1726415"/>
                <a:gd name="connsiteY2" fmla="*/ 0 h 1070249"/>
                <a:gd name="connsiteX3" fmla="*/ 1001653 w 1726415"/>
                <a:gd name="connsiteY3" fmla="*/ 1070249 h 1070249"/>
                <a:gd name="connsiteX4" fmla="*/ 0 w 1726415"/>
                <a:gd name="connsiteY4" fmla="*/ 1070249 h 1070249"/>
                <a:gd name="connsiteX0" fmla="*/ 0 w 2258953"/>
                <a:gd name="connsiteY0" fmla="*/ 1070249 h 1362349"/>
                <a:gd name="connsiteX1" fmla="*/ 724762 w 2258953"/>
                <a:gd name="connsiteY1" fmla="*/ 0 h 1362349"/>
                <a:gd name="connsiteX2" fmla="*/ 1726415 w 2258953"/>
                <a:gd name="connsiteY2" fmla="*/ 0 h 1362349"/>
                <a:gd name="connsiteX3" fmla="*/ 2258953 w 2258953"/>
                <a:gd name="connsiteY3" fmla="*/ 1362349 h 1362349"/>
                <a:gd name="connsiteX4" fmla="*/ 0 w 2258953"/>
                <a:gd name="connsiteY4" fmla="*/ 1070249 h 1362349"/>
                <a:gd name="connsiteX0" fmla="*/ 164238 w 1534191"/>
                <a:gd name="connsiteY0" fmla="*/ 1349649 h 1362349"/>
                <a:gd name="connsiteX1" fmla="*/ 0 w 1534191"/>
                <a:gd name="connsiteY1" fmla="*/ 0 h 1362349"/>
                <a:gd name="connsiteX2" fmla="*/ 1001653 w 1534191"/>
                <a:gd name="connsiteY2" fmla="*/ 0 h 1362349"/>
                <a:gd name="connsiteX3" fmla="*/ 1534191 w 1534191"/>
                <a:gd name="connsiteY3" fmla="*/ 1362349 h 1362349"/>
                <a:gd name="connsiteX4" fmla="*/ 164238 w 1534191"/>
                <a:gd name="connsiteY4" fmla="*/ 1349649 h 1362349"/>
                <a:gd name="connsiteX0" fmla="*/ 583338 w 1953291"/>
                <a:gd name="connsiteY0" fmla="*/ 1375049 h 1387749"/>
                <a:gd name="connsiteX1" fmla="*/ 0 w 1953291"/>
                <a:gd name="connsiteY1" fmla="*/ 0 h 1387749"/>
                <a:gd name="connsiteX2" fmla="*/ 1420753 w 1953291"/>
                <a:gd name="connsiteY2" fmla="*/ 25400 h 1387749"/>
                <a:gd name="connsiteX3" fmla="*/ 1953291 w 1953291"/>
                <a:gd name="connsiteY3" fmla="*/ 1387749 h 1387749"/>
                <a:gd name="connsiteX4" fmla="*/ 583338 w 1953291"/>
                <a:gd name="connsiteY4" fmla="*/ 1375049 h 1387749"/>
                <a:gd name="connsiteX0" fmla="*/ 583338 w 1953291"/>
                <a:gd name="connsiteY0" fmla="*/ 1375049 h 1387749"/>
                <a:gd name="connsiteX1" fmla="*/ 0 w 1953291"/>
                <a:gd name="connsiteY1" fmla="*/ 0 h 1387749"/>
                <a:gd name="connsiteX2" fmla="*/ 1192153 w 1953291"/>
                <a:gd name="connsiteY2" fmla="*/ 12700 h 1387749"/>
                <a:gd name="connsiteX3" fmla="*/ 1953291 w 1953291"/>
                <a:gd name="connsiteY3" fmla="*/ 1387749 h 1387749"/>
                <a:gd name="connsiteX4" fmla="*/ 583338 w 1953291"/>
                <a:gd name="connsiteY4" fmla="*/ 1375049 h 1387749"/>
                <a:gd name="connsiteX0" fmla="*/ 588654 w 1953291"/>
                <a:gd name="connsiteY0" fmla="*/ 1401630 h 1401630"/>
                <a:gd name="connsiteX1" fmla="*/ 0 w 1953291"/>
                <a:gd name="connsiteY1" fmla="*/ 0 h 1401630"/>
                <a:gd name="connsiteX2" fmla="*/ 1192153 w 1953291"/>
                <a:gd name="connsiteY2" fmla="*/ 12700 h 1401630"/>
                <a:gd name="connsiteX3" fmla="*/ 1953291 w 1953291"/>
                <a:gd name="connsiteY3" fmla="*/ 1387749 h 1401630"/>
                <a:gd name="connsiteX4" fmla="*/ 588654 w 1953291"/>
                <a:gd name="connsiteY4" fmla="*/ 1401630 h 1401630"/>
                <a:gd name="connsiteX0" fmla="*/ 588654 w 2011770"/>
                <a:gd name="connsiteY0" fmla="*/ 1401630 h 1403698"/>
                <a:gd name="connsiteX1" fmla="*/ 0 w 2011770"/>
                <a:gd name="connsiteY1" fmla="*/ 0 h 1403698"/>
                <a:gd name="connsiteX2" fmla="*/ 1192153 w 2011770"/>
                <a:gd name="connsiteY2" fmla="*/ 12700 h 1403698"/>
                <a:gd name="connsiteX3" fmla="*/ 2011770 w 2011770"/>
                <a:gd name="connsiteY3" fmla="*/ 1403698 h 1403698"/>
                <a:gd name="connsiteX4" fmla="*/ 588654 w 2011770"/>
                <a:gd name="connsiteY4" fmla="*/ 1401630 h 1403698"/>
                <a:gd name="connsiteX0" fmla="*/ 599286 w 2022402"/>
                <a:gd name="connsiteY0" fmla="*/ 1388930 h 1390998"/>
                <a:gd name="connsiteX1" fmla="*/ 0 w 2022402"/>
                <a:gd name="connsiteY1" fmla="*/ 13881 h 1390998"/>
                <a:gd name="connsiteX2" fmla="*/ 1202785 w 2022402"/>
                <a:gd name="connsiteY2" fmla="*/ 0 h 1390998"/>
                <a:gd name="connsiteX3" fmla="*/ 2022402 w 2022402"/>
                <a:gd name="connsiteY3" fmla="*/ 1390998 h 1390998"/>
                <a:gd name="connsiteX4" fmla="*/ 599286 w 2022402"/>
                <a:gd name="connsiteY4" fmla="*/ 1388930 h 13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02" h="1390998">
                  <a:moveTo>
                    <a:pt x="599286" y="1388930"/>
                  </a:moveTo>
                  <a:lnTo>
                    <a:pt x="0" y="13881"/>
                  </a:lnTo>
                  <a:lnTo>
                    <a:pt x="1202785" y="0"/>
                  </a:lnTo>
                  <a:lnTo>
                    <a:pt x="2022402" y="1390998"/>
                  </a:lnTo>
                  <a:lnTo>
                    <a:pt x="599286" y="138893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F383B09-1D54-4143-AF89-66730D49E0A8}"/>
                </a:ext>
              </a:extLst>
            </p:cNvPr>
            <p:cNvCxnSpPr>
              <a:cxnSpLocks/>
              <a:endCxn id="8" idx="2"/>
            </p:cNvCxnSpPr>
            <p:nvPr/>
          </p:nvCxnSpPr>
          <p:spPr>
            <a:xfrm flipV="1">
              <a:off x="9928485" y="1311782"/>
              <a:ext cx="1092844" cy="44088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7AB32F0-E8C6-5D48-9C22-2263B2C96823}"/>
              </a:ext>
            </a:extLst>
          </p:cNvPr>
          <p:cNvGrpSpPr/>
          <p:nvPr/>
        </p:nvGrpSpPr>
        <p:grpSpPr>
          <a:xfrm>
            <a:off x="283918" y="2563319"/>
            <a:ext cx="4217710" cy="2107272"/>
            <a:chOff x="283918" y="2563319"/>
            <a:chExt cx="4217710" cy="2107272"/>
          </a:xfrm>
        </p:grpSpPr>
        <p:sp>
          <p:nvSpPr>
            <p:cNvPr id="7" name="TextBox 6">
              <a:extLst>
                <a:ext uri="{FF2B5EF4-FFF2-40B4-BE49-F238E27FC236}">
                  <a16:creationId xmlns:a16="http://schemas.microsoft.com/office/drawing/2014/main" id="{4230C0A9-7D9D-6641-9566-D6A19F5BD9B1}"/>
                </a:ext>
              </a:extLst>
            </p:cNvPr>
            <p:cNvSpPr txBox="1"/>
            <p:nvPr/>
          </p:nvSpPr>
          <p:spPr>
            <a:xfrm>
              <a:off x="283918" y="3151282"/>
              <a:ext cx="1284326" cy="646331"/>
            </a:xfrm>
            <a:prstGeom prst="rect">
              <a:avLst/>
            </a:prstGeom>
            <a:noFill/>
          </p:spPr>
          <p:txBody>
            <a:bodyPr wrap="none" rtlCol="0">
              <a:spAutoFit/>
            </a:bodyPr>
            <a:lstStyle/>
            <a:p>
              <a:r>
                <a:rPr lang="en-US"/>
                <a:t>microfilm</a:t>
              </a:r>
              <a:br>
                <a:rPr lang="en-US"/>
              </a:br>
              <a:r>
                <a:rPr lang="en-US"/>
                <a:t>developer</a:t>
              </a:r>
            </a:p>
          </p:txBody>
        </p:sp>
        <p:sp>
          <p:nvSpPr>
            <p:cNvPr id="14" name="Rectangle 13">
              <a:extLst>
                <a:ext uri="{FF2B5EF4-FFF2-40B4-BE49-F238E27FC236}">
                  <a16:creationId xmlns:a16="http://schemas.microsoft.com/office/drawing/2014/main" id="{5692D735-2131-CE49-A8BF-D2094B1C268A}"/>
                </a:ext>
              </a:extLst>
            </p:cNvPr>
            <p:cNvSpPr/>
            <p:nvPr/>
          </p:nvSpPr>
          <p:spPr>
            <a:xfrm>
              <a:off x="1933604" y="2563319"/>
              <a:ext cx="2568024"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ED64943-D0CF-D540-B3B9-451ED905D3AC}"/>
                </a:ext>
              </a:extLst>
            </p:cNvPr>
            <p:cNvCxnSpPr>
              <a:cxnSpLocks/>
              <a:stCxn id="7" idx="2"/>
            </p:cNvCxnSpPr>
            <p:nvPr/>
          </p:nvCxnSpPr>
          <p:spPr>
            <a:xfrm>
              <a:off x="926081" y="3797613"/>
              <a:ext cx="1007523" cy="51807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40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74D5-48B6-6B43-A9F2-19DF93CBB3B9}"/>
              </a:ext>
            </a:extLst>
          </p:cNvPr>
          <p:cNvSpPr>
            <a:spLocks noGrp="1"/>
          </p:cNvSpPr>
          <p:nvPr>
            <p:ph type="title"/>
          </p:nvPr>
        </p:nvSpPr>
        <p:spPr/>
        <p:txBody>
          <a:bodyPr/>
          <a:lstStyle/>
          <a:p>
            <a:r>
              <a:rPr lang="en-GB"/>
              <a:t>The </a:t>
            </a:r>
            <a:r>
              <a:rPr lang="en-GB" err="1"/>
              <a:t>Memex</a:t>
            </a:r>
            <a:endParaRPr lang="en-GB"/>
          </a:p>
        </p:txBody>
      </p:sp>
      <p:sp>
        <p:nvSpPr>
          <p:cNvPr id="3" name="Content Placeholder 2">
            <a:extLst>
              <a:ext uri="{FF2B5EF4-FFF2-40B4-BE49-F238E27FC236}">
                <a16:creationId xmlns:a16="http://schemas.microsoft.com/office/drawing/2014/main" id="{29763C9D-A9AF-3A4A-8CF7-060FA9E67A0C}"/>
              </a:ext>
            </a:extLst>
          </p:cNvPr>
          <p:cNvSpPr>
            <a:spLocks noGrp="1"/>
          </p:cNvSpPr>
          <p:nvPr>
            <p:ph sz="quarter" idx="10"/>
          </p:nvPr>
        </p:nvSpPr>
        <p:spPr/>
        <p:txBody>
          <a:bodyPr/>
          <a:lstStyle/>
          <a:p>
            <a:pPr marL="0" indent="0">
              <a:buNone/>
            </a:pPr>
            <a:r>
              <a:rPr lang="en-US" i="1"/>
              <a:t>“The process of tying two things together is the important thing”</a:t>
            </a:r>
          </a:p>
          <a:p>
            <a:pPr marL="0" indent="0">
              <a:buNone/>
            </a:pPr>
            <a:endParaRPr lang="en-US"/>
          </a:p>
          <a:p>
            <a:pPr marL="0" indent="0">
              <a:buNone/>
            </a:pPr>
            <a:r>
              <a:rPr lang="en-US"/>
              <a:t>Key notion is of a </a:t>
            </a:r>
            <a:r>
              <a:rPr lang="en-US" i="1"/>
              <a:t>trail:</a:t>
            </a:r>
          </a:p>
          <a:p>
            <a:r>
              <a:rPr lang="en-US"/>
              <a:t>Link between pages</a:t>
            </a:r>
          </a:p>
          <a:p>
            <a:r>
              <a:rPr lang="en-US"/>
              <a:t>Stored (branching) sequence of pages</a:t>
            </a:r>
          </a:p>
          <a:p>
            <a:pPr marL="0" indent="0">
              <a:buNone/>
            </a:pPr>
            <a:endParaRPr lang="en-US"/>
          </a:p>
          <a:p>
            <a:pPr marL="0" indent="0">
              <a:buNone/>
            </a:pPr>
            <a:r>
              <a:rPr lang="en-GB" i="1"/>
              <a:t>“a new profession of trail blazers, those who find delight in the task of establishing useful trails through the enormous mass of the common record”</a:t>
            </a:r>
            <a:endParaRPr lang="en-US" i="1"/>
          </a:p>
        </p:txBody>
      </p:sp>
      <p:pic>
        <p:nvPicPr>
          <p:cNvPr id="7" name="Content Placeholder 6">
            <a:extLst>
              <a:ext uri="{FF2B5EF4-FFF2-40B4-BE49-F238E27FC236}">
                <a16:creationId xmlns:a16="http://schemas.microsoft.com/office/drawing/2014/main" id="{4C8B8246-BC7F-8349-89AD-9E0E911160F9}"/>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167438" y="2108103"/>
            <a:ext cx="5400675" cy="3794320"/>
          </a:xfrm>
        </p:spPr>
      </p:pic>
      <p:sp>
        <p:nvSpPr>
          <p:cNvPr id="5" name="Text Placeholder 4">
            <a:extLst>
              <a:ext uri="{FF2B5EF4-FFF2-40B4-BE49-F238E27FC236}">
                <a16:creationId xmlns:a16="http://schemas.microsoft.com/office/drawing/2014/main" id="{0ABFD9B9-47C6-9048-A74C-CB6EF83DCB6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664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773238"/>
            <a:ext cx="5400674" cy="446405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t" anchorCtr="0" compatLnSpc="1">
            <a:prstTxWarp prst="textNoShape">
              <a:avLst/>
            </a:prstTxWarp>
            <a:noAutofit/>
          </a:bodyPr>
          <a:lstStyle/>
          <a:p>
            <a:pPr marL="17463">
              <a:buNone/>
            </a:pPr>
            <a:r>
              <a:rPr lang="en-US" sz="2000" i="1">
                <a:ea typeface="ＭＳ Ｐゴシック" charset="0"/>
                <a:cs typeface="ＭＳ Ｐゴシック" charset="0"/>
              </a:rPr>
              <a:t>Wholly new forms of encyclopedias will appear, ready made with a mesh of associative trails running through them, ready to be dropped into the </a:t>
            </a:r>
            <a:r>
              <a:rPr lang="en-US" sz="2000" i="1" err="1">
                <a:ea typeface="ＭＳ Ｐゴシック" charset="0"/>
                <a:cs typeface="ＭＳ Ｐゴシック" charset="0"/>
              </a:rPr>
              <a:t>memex</a:t>
            </a:r>
            <a:r>
              <a:rPr lang="en-US" sz="2000" i="1">
                <a:ea typeface="ＭＳ Ｐゴシック" charset="0"/>
                <a:cs typeface="ＭＳ Ｐゴシック" charset="0"/>
              </a:rPr>
              <a:t> and there amplified.</a:t>
            </a:r>
            <a:endParaRPr lang="en-GB" sz="2000" i="1"/>
          </a:p>
        </p:txBody>
      </p:sp>
      <p:pic>
        <p:nvPicPr>
          <p:cNvPr id="6" name="Picture 4">
            <a:extLst>
              <a:ext uri="{FF2B5EF4-FFF2-40B4-BE49-F238E27FC236}">
                <a16:creationId xmlns:a16="http://schemas.microsoft.com/office/drawing/2014/main" id="{D0B537C4-8B1E-BD4E-9D32-4D24150041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7456" y="34290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4">
            <a:extLst>
              <a:ext uri="{FF2B5EF4-FFF2-40B4-BE49-F238E27FC236}">
                <a16:creationId xmlns:a16="http://schemas.microsoft.com/office/drawing/2014/main" id="{4F9921A1-77E9-D747-9D31-73F357FE56E6}"/>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p>
        </p:txBody>
      </p:sp>
    </p:spTree>
    <p:extLst>
      <p:ext uri="{BB962C8B-B14F-4D97-AF65-F5344CB8AC3E}">
        <p14:creationId xmlns:p14="http://schemas.microsoft.com/office/powerpoint/2010/main" val="21627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A61145-B491-5B44-9443-1477551D9E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 t="5417" r="-131" b="19583"/>
          <a:stretch/>
        </p:blipFill>
        <p:spPr>
          <a:xfrm>
            <a:off x="1" y="0"/>
            <a:ext cx="12192000" cy="6858000"/>
          </a:xfrm>
        </p:spPr>
      </p:pic>
      <p:sp>
        <p:nvSpPr>
          <p:cNvPr id="3" name="Title 2">
            <a:extLst>
              <a:ext uri="{FF2B5EF4-FFF2-40B4-BE49-F238E27FC236}">
                <a16:creationId xmlns:a16="http://schemas.microsoft.com/office/drawing/2014/main" id="{2063C4C0-1B8B-3946-BCB7-73BC5A1E4F9C}"/>
              </a:ext>
            </a:extLst>
          </p:cNvPr>
          <p:cNvSpPr>
            <a:spLocks noGrp="1"/>
          </p:cNvSpPr>
          <p:nvPr>
            <p:ph type="title"/>
          </p:nvPr>
        </p:nvSpPr>
        <p:spPr/>
        <p:txBody>
          <a:bodyPr/>
          <a:lstStyle/>
          <a:p>
            <a:r>
              <a:rPr lang="en-GB"/>
              <a:t>The Information Age</a:t>
            </a:r>
          </a:p>
        </p:txBody>
      </p:sp>
      <p:sp>
        <p:nvSpPr>
          <p:cNvPr id="4" name="Text Placeholder 3">
            <a:extLst>
              <a:ext uri="{FF2B5EF4-FFF2-40B4-BE49-F238E27FC236}">
                <a16:creationId xmlns:a16="http://schemas.microsoft.com/office/drawing/2014/main" id="{4FC212F7-4DDE-DC41-BBDB-8C50AA5D9F4E}"/>
              </a:ext>
            </a:extLst>
          </p:cNvPr>
          <p:cNvSpPr>
            <a:spLocks noGrp="1"/>
          </p:cNvSpPr>
          <p:nvPr>
            <p:ph type="body" sz="quarter" idx="11"/>
          </p:nvPr>
        </p:nvSpPr>
        <p:spPr/>
        <p:txBody>
          <a:bodyPr/>
          <a:lstStyle/>
          <a:p>
            <a:r>
              <a:rPr lang="en-GB"/>
              <a:t>Computer History Museum</a:t>
            </a:r>
          </a:p>
        </p:txBody>
      </p:sp>
    </p:spTree>
    <p:extLst>
      <p:ext uri="{BB962C8B-B14F-4D97-AF65-F5344CB8AC3E}">
        <p14:creationId xmlns:p14="http://schemas.microsoft.com/office/powerpoint/2010/main" val="2084933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C03CA-7378-8940-87FC-D29EE3A39A0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1752" y="692150"/>
            <a:ext cx="8938744" cy="5526499"/>
          </a:xfrm>
        </p:spPr>
      </p:pic>
      <p:sp>
        <p:nvSpPr>
          <p:cNvPr id="4" name="Text Placeholder 3">
            <a:extLst>
              <a:ext uri="{FF2B5EF4-FFF2-40B4-BE49-F238E27FC236}">
                <a16:creationId xmlns:a16="http://schemas.microsoft.com/office/drawing/2014/main" id="{B1BA26CB-F753-984C-986D-00E25B1258E4}"/>
              </a:ext>
            </a:extLst>
          </p:cNvPr>
          <p:cNvSpPr>
            <a:spLocks noGrp="1"/>
          </p:cNvSpPr>
          <p:nvPr>
            <p:ph type="body" sz="quarter" idx="11"/>
          </p:nvPr>
        </p:nvSpPr>
        <p:spPr/>
        <p:txBody>
          <a:bodyPr/>
          <a:lstStyle/>
          <a:p>
            <a:r>
              <a:rPr lang="en-US">
                <a:cs typeface="Georgia"/>
              </a:rPr>
              <a:t>Nelson, T.H. (1974) </a:t>
            </a:r>
            <a:r>
              <a:rPr lang="en-US" i="1">
                <a:cs typeface="Georgia"/>
              </a:rPr>
              <a:t>Computer Lib/Dream Machines</a:t>
            </a:r>
            <a:r>
              <a:rPr lang="en-US">
                <a:cs typeface="Georgia"/>
              </a:rPr>
              <a:t>. Chicago, IL: Nelson, T.H.</a:t>
            </a:r>
          </a:p>
        </p:txBody>
      </p:sp>
    </p:spTree>
    <p:extLst>
      <p:ext uri="{BB962C8B-B14F-4D97-AF65-F5344CB8AC3E}">
        <p14:creationId xmlns:p14="http://schemas.microsoft.com/office/powerpoint/2010/main" val="3391300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a:t>Dr Nicholas Gibbins – </a:t>
            </a:r>
            <a:r>
              <a:rPr lang="en-GB" err="1"/>
              <a:t>nmg@ecs.soton.ac.uk</a:t>
            </a:r>
            <a:endParaRPr lang="en-GB"/>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a:t>COMP3227 Web Architecture and Hypertext Technology</a:t>
            </a:r>
          </a:p>
        </p:txBody>
      </p:sp>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a:t>Trailblazers: History of Hypertext</a:t>
            </a:r>
            <a:br>
              <a:rPr lang="en-GB"/>
            </a:br>
            <a:r>
              <a:rPr lang="en-GB"/>
              <a:t>Part 2</a:t>
            </a:r>
          </a:p>
        </p:txBody>
      </p:sp>
      <p:pic>
        <p:nvPicPr>
          <p:cNvPr id="6" name="Picture 2">
            <a:extLst>
              <a:ext uri="{FF2B5EF4-FFF2-40B4-BE49-F238E27FC236}">
                <a16:creationId xmlns:a16="http://schemas.microsoft.com/office/drawing/2014/main" id="{6535B7CE-239B-8640-99AB-C16B3F1C2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1ECF0-7BE8-C145-975E-4763305C4140}"/>
              </a:ext>
            </a:extLst>
          </p:cNvPr>
          <p:cNvSpPr>
            <a:spLocks noGrp="1"/>
          </p:cNvSpPr>
          <p:nvPr>
            <p:ph type="title"/>
          </p:nvPr>
        </p:nvSpPr>
        <p:spPr/>
        <p:txBody>
          <a:bodyPr/>
          <a:lstStyle/>
          <a:p>
            <a:r>
              <a:rPr lang="en-GB"/>
              <a:t>Doug Engelbart</a:t>
            </a:r>
          </a:p>
        </p:txBody>
      </p:sp>
      <p:sp>
        <p:nvSpPr>
          <p:cNvPr id="4" name="Text Placeholder 3">
            <a:extLst>
              <a:ext uri="{FF2B5EF4-FFF2-40B4-BE49-F238E27FC236}">
                <a16:creationId xmlns:a16="http://schemas.microsoft.com/office/drawing/2014/main" id="{F160B644-470E-D646-8EDC-B22C2DCAC136}"/>
              </a:ext>
            </a:extLst>
          </p:cNvPr>
          <p:cNvSpPr>
            <a:spLocks noGrp="1"/>
          </p:cNvSpPr>
          <p:nvPr>
            <p:ph type="body" sz="quarter" idx="11"/>
          </p:nvPr>
        </p:nvSpPr>
        <p:spPr/>
        <p:txBody>
          <a:bodyPr/>
          <a:lstStyle/>
          <a:p>
            <a:pPr marL="0" indent="0">
              <a:buNone/>
            </a:pPr>
            <a:r>
              <a:rPr lang="en-US"/>
              <a:t>Member of the Stanford Research Institute</a:t>
            </a:r>
          </a:p>
          <a:p>
            <a:pPr marL="0" indent="0">
              <a:buNone/>
            </a:pPr>
            <a:r>
              <a:rPr lang="en-US"/>
              <a:t>While at SRI, founded the </a:t>
            </a:r>
            <a:br>
              <a:rPr lang="en-US"/>
            </a:br>
            <a:r>
              <a:rPr lang="en-US"/>
              <a:t>Augmentation Research Center</a:t>
            </a:r>
          </a:p>
          <a:p>
            <a:pPr marL="0" indent="0">
              <a:buNone/>
            </a:pPr>
            <a:endParaRPr lang="en-US"/>
          </a:p>
          <a:p>
            <a:endParaRPr lang="en-GB"/>
          </a:p>
        </p:txBody>
      </p:sp>
      <p:sp>
        <p:nvSpPr>
          <p:cNvPr id="5" name="Text Placeholder 4">
            <a:extLst>
              <a:ext uri="{FF2B5EF4-FFF2-40B4-BE49-F238E27FC236}">
                <a16:creationId xmlns:a16="http://schemas.microsoft.com/office/drawing/2014/main" id="{9B0BEB8E-579E-0740-B595-C1B42195D570}"/>
              </a:ext>
            </a:extLst>
          </p:cNvPr>
          <p:cNvSpPr>
            <a:spLocks noGrp="1"/>
          </p:cNvSpPr>
          <p:nvPr>
            <p:ph type="body" sz="quarter" idx="12"/>
          </p:nvPr>
        </p:nvSpPr>
        <p:spPr/>
        <p:txBody>
          <a:bodyPr/>
          <a:lstStyle/>
          <a:p>
            <a:endParaRPr lang="en-GB"/>
          </a:p>
        </p:txBody>
      </p:sp>
      <p:pic>
        <p:nvPicPr>
          <p:cNvPr id="11" name="Picture Placeholder 10">
            <a:extLst>
              <a:ext uri="{FF2B5EF4-FFF2-40B4-BE49-F238E27FC236}">
                <a16:creationId xmlns:a16="http://schemas.microsoft.com/office/drawing/2014/main" id="{6E6D3F2F-C62D-9F46-A180-497C589224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15" r="36269"/>
          <a:stretch/>
        </p:blipFill>
        <p:spPr>
          <a:xfrm>
            <a:off x="6167439" y="0"/>
            <a:ext cx="6024562" cy="6858000"/>
          </a:xfrm>
        </p:spPr>
      </p:pic>
    </p:spTree>
    <p:extLst>
      <p:ext uri="{BB962C8B-B14F-4D97-AF65-F5344CB8AC3E}">
        <p14:creationId xmlns:p14="http://schemas.microsoft.com/office/powerpoint/2010/main" val="763713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DA669-B9CA-2845-B5AC-EB1248139D3D}"/>
              </a:ext>
            </a:extLst>
          </p:cNvPr>
          <p:cNvSpPr>
            <a:spLocks noGrp="1"/>
          </p:cNvSpPr>
          <p:nvPr>
            <p:ph type="body" sz="quarter" idx="11"/>
          </p:nvPr>
        </p:nvSpPr>
        <p:spPr/>
        <p:txBody>
          <a:bodyPr/>
          <a:lstStyle/>
          <a:p>
            <a:r>
              <a:rPr lang="en-GB"/>
              <a:t>Engelbart, D.C. (1970) </a:t>
            </a:r>
            <a:r>
              <a:rPr lang="en-GB" i="1"/>
              <a:t>X-Y Position Indicator for a Display System</a:t>
            </a:r>
            <a:r>
              <a:rPr lang="en-GB"/>
              <a:t>. US Patent 3,541,541.</a:t>
            </a:r>
          </a:p>
        </p:txBody>
      </p:sp>
      <p:pic>
        <p:nvPicPr>
          <p:cNvPr id="9" name="Picture 8">
            <a:extLst>
              <a:ext uri="{FF2B5EF4-FFF2-40B4-BE49-F238E27FC236}">
                <a16:creationId xmlns:a16="http://schemas.microsoft.com/office/drawing/2014/main" id="{437D68B0-A005-9A43-99D4-863CCD687085}"/>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8840"/>
          <a:stretch/>
        </p:blipFill>
        <p:spPr>
          <a:xfrm>
            <a:off x="3264272" y="176419"/>
            <a:ext cx="5532028" cy="6060869"/>
          </a:xfrm>
          <a:prstGeom prst="rect">
            <a:avLst/>
          </a:prstGeom>
        </p:spPr>
      </p:pic>
      <p:sp>
        <p:nvSpPr>
          <p:cNvPr id="10" name="Rectangle 9">
            <a:extLst>
              <a:ext uri="{FF2B5EF4-FFF2-40B4-BE49-F238E27FC236}">
                <a16:creationId xmlns:a16="http://schemas.microsoft.com/office/drawing/2014/main" id="{C6AB4BF8-D310-A843-91E5-1D8118E9CE12}"/>
              </a:ext>
            </a:extLst>
          </p:cNvPr>
          <p:cNvSpPr/>
          <p:nvPr/>
        </p:nvSpPr>
        <p:spPr>
          <a:xfrm>
            <a:off x="6600056" y="6093296"/>
            <a:ext cx="14406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724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a:t>Augmented external symbol manipulation</a:t>
            </a:r>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solidFill>
                  <a:schemeClr val="tx1"/>
                </a:solidFill>
              </a:rPr>
              <a:t>Engelbart D.C. (1962) </a:t>
            </a:r>
            <a:r>
              <a:rPr lang="en-US" sz="1200" i="1">
                <a:solidFill>
                  <a:schemeClr val="tx1"/>
                </a:solidFill>
              </a:rPr>
              <a:t>Augmenting Human Intellect: A Conceptual Framework</a:t>
            </a:r>
            <a:r>
              <a:rPr lang="en-US" sz="1200">
                <a:solidFill>
                  <a:schemeClr val="tx1"/>
                </a:solidFill>
              </a:rPr>
              <a:t>. SRI Summary Report AFOSR-3223. USA: Stanford Research Institute.</a:t>
            </a:r>
          </a:p>
        </p:txBody>
      </p:sp>
      <p:sp>
        <p:nvSpPr>
          <p:cNvPr id="14" name="Rounded Rectangular Callout 13">
            <a:extLst>
              <a:ext uri="{FF2B5EF4-FFF2-40B4-BE49-F238E27FC236}">
                <a16:creationId xmlns:a16="http://schemas.microsoft.com/office/drawing/2014/main" id="{769AFEE9-EC8E-824E-B9C4-CF88EDB4C4B7}"/>
              </a:ext>
            </a:extLst>
          </p:cNvPr>
          <p:cNvSpPr/>
          <p:nvPr/>
        </p:nvSpPr>
        <p:spPr bwMode="auto">
          <a:xfrm>
            <a:off x="6383958" y="1906292"/>
            <a:ext cx="5400674" cy="4330996"/>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a:t>In this stage [of the evolution of individual human intellectual capability], symbols with which the human represents the concepts he is manipulating can be arranged before his eyes, moved, stored, recalled, operated upon according to extremely complex rules—all in very rapid response to a minimum amount of information supplied by the human, by means of special cooperative technological devices.</a:t>
            </a:r>
          </a:p>
        </p:txBody>
      </p:sp>
    </p:spTree>
    <p:extLst>
      <p:ext uri="{BB962C8B-B14F-4D97-AF65-F5344CB8AC3E}">
        <p14:creationId xmlns:p14="http://schemas.microsoft.com/office/powerpoint/2010/main" val="222744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9B1597-4909-C748-AC64-BB5355E92A8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294" r="27820"/>
          <a:stretch/>
        </p:blipFill>
        <p:spPr>
          <a:xfrm>
            <a:off x="6167439" y="0"/>
            <a:ext cx="6024562" cy="6858000"/>
          </a:xfrm>
        </p:spPr>
      </p:pic>
      <p:sp>
        <p:nvSpPr>
          <p:cNvPr id="3" name="Title 2">
            <a:extLst>
              <a:ext uri="{FF2B5EF4-FFF2-40B4-BE49-F238E27FC236}">
                <a16:creationId xmlns:a16="http://schemas.microsoft.com/office/drawing/2014/main" id="{1C8DE839-17CC-2645-96A2-6F7FC5CCC2D0}"/>
              </a:ext>
            </a:extLst>
          </p:cNvPr>
          <p:cNvSpPr>
            <a:spLocks noGrp="1"/>
          </p:cNvSpPr>
          <p:nvPr>
            <p:ph type="title"/>
          </p:nvPr>
        </p:nvSpPr>
        <p:spPr/>
        <p:txBody>
          <a:bodyPr/>
          <a:lstStyle/>
          <a:p>
            <a:r>
              <a:rPr lang="en-GB"/>
              <a:t>NLS: the </a:t>
            </a:r>
            <a:r>
              <a:rPr lang="en-GB" err="1"/>
              <a:t>oN-Line</a:t>
            </a:r>
            <a:r>
              <a:rPr lang="en-GB"/>
              <a:t> System</a:t>
            </a:r>
          </a:p>
        </p:txBody>
      </p:sp>
      <p:sp>
        <p:nvSpPr>
          <p:cNvPr id="4" name="Text Placeholder 3">
            <a:extLst>
              <a:ext uri="{FF2B5EF4-FFF2-40B4-BE49-F238E27FC236}">
                <a16:creationId xmlns:a16="http://schemas.microsoft.com/office/drawing/2014/main" id="{A59B5AC3-E44F-2C49-9A3C-D5BC22BEC9AA}"/>
              </a:ext>
            </a:extLst>
          </p:cNvPr>
          <p:cNvSpPr>
            <a:spLocks noGrp="1"/>
          </p:cNvSpPr>
          <p:nvPr>
            <p:ph type="body" sz="quarter" idx="11"/>
          </p:nvPr>
        </p:nvSpPr>
        <p:spPr/>
        <p:txBody>
          <a:bodyPr/>
          <a:lstStyle/>
          <a:p>
            <a:pPr marL="0" indent="0">
              <a:buNone/>
            </a:pPr>
            <a:r>
              <a:rPr lang="en-GB">
                <a:ea typeface="ＭＳ Ｐゴシック" charset="0"/>
                <a:cs typeface="ＭＳ Ｐゴシック" charset="0"/>
              </a:rPr>
              <a:t>Timesharing computer with multiple consoles</a:t>
            </a:r>
          </a:p>
          <a:p>
            <a:pPr marL="0" indent="0">
              <a:buNone/>
            </a:pPr>
            <a:r>
              <a:rPr lang="en-GB">
                <a:ea typeface="ＭＳ Ｐゴシック" charset="0"/>
                <a:cs typeface="ＭＳ Ｐゴシック" charset="0"/>
              </a:rPr>
              <a:t>UI features:</a:t>
            </a:r>
          </a:p>
          <a:p>
            <a:pPr marL="612775" lvl="1" indent="-342900"/>
            <a:r>
              <a:rPr lang="en-GB">
                <a:ea typeface="ＭＳ Ｐゴシック" charset="0"/>
              </a:rPr>
              <a:t>Windowed display</a:t>
            </a:r>
          </a:p>
          <a:p>
            <a:pPr marL="612775" lvl="1" indent="-342900"/>
            <a:r>
              <a:rPr lang="en-GB">
                <a:ea typeface="ＭＳ Ｐゴシック" charset="0"/>
              </a:rPr>
              <a:t>Mouse</a:t>
            </a:r>
          </a:p>
          <a:p>
            <a:pPr marL="612775" lvl="1" indent="-342900"/>
            <a:r>
              <a:rPr lang="en-GB">
                <a:ea typeface="ＭＳ Ｐゴシック" charset="0"/>
              </a:rPr>
              <a:t>Chorded keyboard</a:t>
            </a:r>
          </a:p>
          <a:p>
            <a:pPr marL="612775" lvl="1" indent="-342900"/>
            <a:r>
              <a:rPr lang="en-GB">
                <a:ea typeface="ＭＳ Ｐゴシック" charset="0"/>
              </a:rPr>
              <a:t>Videoconferencing</a:t>
            </a:r>
          </a:p>
          <a:p>
            <a:pPr marL="612775" lvl="1" indent="-342900"/>
            <a:r>
              <a:rPr lang="en-GB">
                <a:ea typeface="ＭＳ Ｐゴシック" charset="0"/>
              </a:rPr>
              <a:t>Links in content!</a:t>
            </a:r>
          </a:p>
        </p:txBody>
      </p:sp>
      <p:sp>
        <p:nvSpPr>
          <p:cNvPr id="5" name="Text Placeholder 4">
            <a:extLst>
              <a:ext uri="{FF2B5EF4-FFF2-40B4-BE49-F238E27FC236}">
                <a16:creationId xmlns:a16="http://schemas.microsoft.com/office/drawing/2014/main" id="{B7037AFB-5C79-484B-8A43-612176F1A4FB}"/>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82608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a:t>Augmenting </a:t>
            </a:r>
            <a:br>
              <a:rPr lang="en-GB"/>
            </a:br>
            <a:r>
              <a:rPr lang="en-GB"/>
              <a:t>human intellect</a:t>
            </a:r>
          </a:p>
        </p:txBody>
      </p:sp>
      <p:sp>
        <p:nvSpPr>
          <p:cNvPr id="7" name="Rounded Rectangular Callout 6">
            <a:extLst>
              <a:ext uri="{FF2B5EF4-FFF2-40B4-BE49-F238E27FC236}">
                <a16:creationId xmlns:a16="http://schemas.microsoft.com/office/drawing/2014/main" id="{8D0C6C7D-B02C-534E-ABA7-F006EAA4B6A7}"/>
              </a:ext>
            </a:extLst>
          </p:cNvPr>
          <p:cNvSpPr/>
          <p:nvPr/>
        </p:nvSpPr>
        <p:spPr bwMode="auto">
          <a:xfrm>
            <a:off x="6383958" y="1784394"/>
            <a:ext cx="5400674" cy="4236894"/>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44000" tIns="72000" rIns="144000" bIns="72000" numCol="1" rtlCol="0" anchor="ctr" anchorCtr="0" compatLnSpc="1">
            <a:prstTxWarp prst="textNoShape">
              <a:avLst/>
            </a:prstTxWarp>
            <a:spAutoFit/>
          </a:bodyPr>
          <a:lstStyle/>
          <a:p>
            <a:r>
              <a:rPr lang="en-GB" sz="2000" i="1">
                <a:ea typeface="ＭＳ Ｐゴシック" charset="0"/>
              </a:rPr>
              <a:t>[...] we are concentrating fully upon reaching the point where we can do all of our work on line — placing in computer store all of our specifications, plans, designs, programs, documentation, reports, memos, bibliography and reference notes, etc., and doing all of our scratch work, planning, designing, debugging, etc., and a good deal of our intercommunication, via the consoles.</a:t>
            </a:r>
            <a:endParaRPr lang="en-GB" sz="2000" i="1"/>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a:solidFill>
                  <a:schemeClr val="tx1"/>
                </a:solidFill>
              </a:rPr>
              <a:t>Engelbart D.C. and English W.K. (1968) </a:t>
            </a:r>
            <a:r>
              <a:rPr lang="en-US" sz="1200" i="1">
                <a:solidFill>
                  <a:schemeClr val="tx1"/>
                </a:solidFill>
              </a:rPr>
              <a:t>A Research Center for Augmenting Human Intellect</a:t>
            </a:r>
            <a:r>
              <a:rPr lang="en-US" sz="1200">
                <a:solidFill>
                  <a:schemeClr val="tx1"/>
                </a:solidFill>
              </a:rPr>
              <a:t>. AFIPS Conference Proceedings of the 1968 Fall Joint Computer Conference. Vol.33, pp.395-410.</a:t>
            </a:r>
          </a:p>
        </p:txBody>
      </p:sp>
    </p:spTree>
    <p:extLst>
      <p:ext uri="{BB962C8B-B14F-4D97-AF65-F5344CB8AC3E}">
        <p14:creationId xmlns:p14="http://schemas.microsoft.com/office/powerpoint/2010/main" val="1854562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37DC6B-F4D8-0F46-8662-D640081F7FEB}"/>
              </a:ext>
            </a:extLst>
          </p:cNvPr>
          <p:cNvSpPr>
            <a:spLocks noGrp="1"/>
          </p:cNvSpPr>
          <p:nvPr>
            <p:ph type="body" sz="quarter" idx="11"/>
          </p:nvPr>
        </p:nvSpPr>
        <p:spPr/>
        <p:txBody>
          <a:bodyPr/>
          <a:lstStyle/>
          <a:p>
            <a:r>
              <a:rPr lang="en-US"/>
              <a:t>http://</a:t>
            </a:r>
            <a:r>
              <a:rPr lang="en-US" err="1"/>
              <a:t>thedemo.org</a:t>
            </a:r>
            <a:r>
              <a:rPr lang="en-US"/>
              <a:t>/</a:t>
            </a:r>
          </a:p>
        </p:txBody>
      </p:sp>
      <p:pic>
        <p:nvPicPr>
          <p:cNvPr id="13" name="Picture 12" descr="Graphical user interface, text, application&#10;&#10;Description automatically generated">
            <a:extLst>
              <a:ext uri="{FF2B5EF4-FFF2-40B4-BE49-F238E27FC236}">
                <a16:creationId xmlns:a16="http://schemas.microsoft.com/office/drawing/2014/main" id="{7FC5D79D-315D-1746-B3BC-30F575E8946F}"/>
              </a:ext>
            </a:extLst>
          </p:cNvPr>
          <p:cNvPicPr>
            <a:picLocks noChangeAspect="1"/>
          </p:cNvPicPr>
          <p:nvPr/>
        </p:nvPicPr>
        <p:blipFill>
          <a:blip r:embed="rId3"/>
          <a:stretch>
            <a:fillRect/>
          </a:stretch>
        </p:blipFill>
        <p:spPr>
          <a:xfrm>
            <a:off x="4073401" y="692151"/>
            <a:ext cx="4127804" cy="5545138"/>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74784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nking" descr="Linking">
            <a:hlinkClick r:id="" action="ppaction://media"/>
            <a:extLst>
              <a:ext uri="{FF2B5EF4-FFF2-40B4-BE49-F238E27FC236}">
                <a16:creationId xmlns:a16="http://schemas.microsoft.com/office/drawing/2014/main" id="{4337A8B4-48C0-9246-A8CF-55C2A4C997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58" y="1588"/>
            <a:ext cx="9141883" cy="6856412"/>
          </a:xfrm>
          <a:prstGeom prst="rect">
            <a:avLst/>
          </a:prstGeom>
        </p:spPr>
      </p:pic>
    </p:spTree>
    <p:extLst>
      <p:ext uri="{BB962C8B-B14F-4D97-AF65-F5344CB8AC3E}">
        <p14:creationId xmlns:p14="http://schemas.microsoft.com/office/powerpoint/2010/main" val="21986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use" descr="Mouse">
            <a:hlinkClick r:id="" action="ppaction://media"/>
            <a:extLst>
              <a:ext uri="{FF2B5EF4-FFF2-40B4-BE49-F238E27FC236}">
                <a16:creationId xmlns:a16="http://schemas.microsoft.com/office/drawing/2014/main" id="{903B93B8-B3C7-EE47-8E55-44916283BD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58" y="1588"/>
            <a:ext cx="9141883" cy="6856412"/>
          </a:xfrm>
          <a:prstGeom prst="rect">
            <a:avLst/>
          </a:prstGeom>
        </p:spPr>
      </p:pic>
    </p:spTree>
    <p:extLst>
      <p:ext uri="{BB962C8B-B14F-4D97-AF65-F5344CB8AC3E}">
        <p14:creationId xmlns:p14="http://schemas.microsoft.com/office/powerpoint/2010/main" val="14092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C73788-2816-2A46-B128-DA3149CD86F4}"/>
              </a:ext>
            </a:extLst>
          </p:cNvPr>
          <p:cNvSpPr>
            <a:spLocks noGrp="1"/>
          </p:cNvSpPr>
          <p:nvPr>
            <p:ph type="body" sz="quarter" idx="15"/>
          </p:nvPr>
        </p:nvSpPr>
        <p:spPr/>
        <p:txBody>
          <a:bodyPr/>
          <a:lstStyle/>
          <a:p>
            <a:endParaRPr lang="en-US"/>
          </a:p>
        </p:txBody>
      </p:sp>
      <p:pic>
        <p:nvPicPr>
          <p:cNvPr id="2049" name="Picture 1">
            <a:extLst>
              <a:ext uri="{FF2B5EF4-FFF2-40B4-BE49-F238E27FC236}">
                <a16:creationId xmlns:a16="http://schemas.microsoft.com/office/drawing/2014/main" id="{6B5B2DB4-7EB7-2E4E-9DE7-FBBF6C3AD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521" y="1202477"/>
            <a:ext cx="7986958" cy="4453046"/>
          </a:xfrm>
          <a:prstGeom prst="rect">
            <a:avLst/>
          </a:prstGeom>
          <a:noFill/>
          <a:effectLst>
            <a:outerShdw blurRad="190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96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5A207-9EF3-4447-A441-EE325D3F5FD9}"/>
              </a:ext>
            </a:extLst>
          </p:cNvPr>
          <p:cNvSpPr>
            <a:spLocks noGrp="1"/>
          </p:cNvSpPr>
          <p:nvPr>
            <p:ph type="title"/>
          </p:nvPr>
        </p:nvSpPr>
        <p:spPr/>
        <p:txBody>
          <a:bodyPr/>
          <a:lstStyle/>
          <a:p>
            <a:r>
              <a:rPr lang="en-US"/>
              <a:t>The birth of the Internet</a:t>
            </a:r>
          </a:p>
        </p:txBody>
      </p:sp>
      <p:sp>
        <p:nvSpPr>
          <p:cNvPr id="6" name="Text Placeholder 5">
            <a:extLst>
              <a:ext uri="{FF2B5EF4-FFF2-40B4-BE49-F238E27FC236}">
                <a16:creationId xmlns:a16="http://schemas.microsoft.com/office/drawing/2014/main" id="{D4F56510-A98C-004F-8FEE-76AF5344B956}"/>
              </a:ext>
            </a:extLst>
          </p:cNvPr>
          <p:cNvSpPr>
            <a:spLocks noGrp="1"/>
          </p:cNvSpPr>
          <p:nvPr>
            <p:ph type="body" sz="quarter" idx="11"/>
          </p:nvPr>
        </p:nvSpPr>
        <p:spPr/>
        <p:txBody>
          <a:bodyPr/>
          <a:lstStyle/>
          <a:p>
            <a:endParaRPr lang="en-US"/>
          </a:p>
        </p:txBody>
      </p:sp>
      <p:pic>
        <p:nvPicPr>
          <p:cNvPr id="7" name="Picture 6" descr="arpanet3.png">
            <a:extLst>
              <a:ext uri="{FF2B5EF4-FFF2-40B4-BE49-F238E27FC236}">
                <a16:creationId xmlns:a16="http://schemas.microsoft.com/office/drawing/2014/main" id="{65B5F412-2F81-A741-8E19-48DBC2C0E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358" y="1485106"/>
            <a:ext cx="8154435" cy="5372894"/>
          </a:xfrm>
          <a:prstGeom prst="rect">
            <a:avLst/>
          </a:prstGeom>
        </p:spPr>
      </p:pic>
    </p:spTree>
    <p:extLst>
      <p:ext uri="{BB962C8B-B14F-4D97-AF65-F5344CB8AC3E}">
        <p14:creationId xmlns:p14="http://schemas.microsoft.com/office/powerpoint/2010/main" val="4224828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4C61-9881-AE4F-B5EB-35C616C61E92}"/>
              </a:ext>
            </a:extLst>
          </p:cNvPr>
          <p:cNvSpPr>
            <a:spLocks noGrp="1"/>
          </p:cNvSpPr>
          <p:nvPr>
            <p:ph type="title"/>
          </p:nvPr>
        </p:nvSpPr>
        <p:spPr/>
        <p:txBody>
          <a:bodyPr/>
          <a:lstStyle/>
          <a:p>
            <a:r>
              <a:rPr lang="en-US"/>
              <a:t>The birth of the Internet</a:t>
            </a:r>
          </a:p>
        </p:txBody>
      </p:sp>
      <p:sp>
        <p:nvSpPr>
          <p:cNvPr id="3" name="Text Placeholder 2">
            <a:extLst>
              <a:ext uri="{FF2B5EF4-FFF2-40B4-BE49-F238E27FC236}">
                <a16:creationId xmlns:a16="http://schemas.microsoft.com/office/drawing/2014/main" id="{7D6C80B7-830A-F940-AACB-312374D47BEE}"/>
              </a:ext>
            </a:extLst>
          </p:cNvPr>
          <p:cNvSpPr>
            <a:spLocks noGrp="1"/>
          </p:cNvSpPr>
          <p:nvPr>
            <p:ph type="body" sz="quarter" idx="1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876440F6-B56A-774B-8B26-81229A7256AA}"/>
              </a:ext>
            </a:extLst>
          </p:cNvPr>
          <p:cNvPicPr>
            <a:picLocks noChangeAspect="1"/>
          </p:cNvPicPr>
          <p:nvPr/>
        </p:nvPicPr>
        <p:blipFill>
          <a:blip r:embed="rId3"/>
          <a:stretch>
            <a:fillRect/>
          </a:stretch>
        </p:blipFill>
        <p:spPr>
          <a:xfrm>
            <a:off x="656271" y="1773238"/>
            <a:ext cx="10911841" cy="4546600"/>
          </a:xfrm>
          <a:prstGeom prst="rect">
            <a:avLst/>
          </a:prstGeom>
        </p:spPr>
      </p:pic>
    </p:spTree>
    <p:extLst>
      <p:ext uri="{BB962C8B-B14F-4D97-AF65-F5344CB8AC3E}">
        <p14:creationId xmlns:p14="http://schemas.microsoft.com/office/powerpoint/2010/main" val="162745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BD43-2C4A-4D4F-8CA3-D0EF7EFD25CC}"/>
              </a:ext>
            </a:extLst>
          </p:cNvPr>
          <p:cNvSpPr>
            <a:spLocks noGrp="1"/>
          </p:cNvSpPr>
          <p:nvPr>
            <p:ph type="title"/>
          </p:nvPr>
        </p:nvSpPr>
        <p:spPr/>
        <p:txBody>
          <a:bodyPr/>
          <a:lstStyle/>
          <a:p>
            <a:r>
              <a:rPr lang="en-GB"/>
              <a:t>Ted Nelson</a:t>
            </a:r>
          </a:p>
        </p:txBody>
      </p:sp>
      <p:pic>
        <p:nvPicPr>
          <p:cNvPr id="9" name="Picture Placeholder 8">
            <a:extLst>
              <a:ext uri="{FF2B5EF4-FFF2-40B4-BE49-F238E27FC236}">
                <a16:creationId xmlns:a16="http://schemas.microsoft.com/office/drawing/2014/main" id="{590067E2-0CF6-5B4A-B9DD-379AC1A8CF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233" b="7233"/>
          <a:stretch>
            <a:fillRect/>
          </a:stretch>
        </p:blipFill>
        <p:spPr/>
      </p:pic>
      <p:sp>
        <p:nvSpPr>
          <p:cNvPr id="4" name="Text Placeholder 3">
            <a:extLst>
              <a:ext uri="{FF2B5EF4-FFF2-40B4-BE49-F238E27FC236}">
                <a16:creationId xmlns:a16="http://schemas.microsoft.com/office/drawing/2014/main" id="{D7FA0E0A-A8E5-EA44-8005-4E689A056A21}"/>
              </a:ext>
            </a:extLst>
          </p:cNvPr>
          <p:cNvSpPr>
            <a:spLocks noGrp="1"/>
          </p:cNvSpPr>
          <p:nvPr>
            <p:ph type="body" sz="quarter" idx="11"/>
          </p:nvPr>
        </p:nvSpPr>
        <p:spPr/>
        <p:txBody>
          <a:bodyPr/>
          <a:lstStyle/>
          <a:p>
            <a:pPr marL="0" indent="0">
              <a:buNone/>
              <a:defRPr/>
            </a:pPr>
            <a:r>
              <a:rPr lang="en-US"/>
              <a:t>Sociologist, philosopher and film maker</a:t>
            </a:r>
          </a:p>
          <a:p>
            <a:pPr marL="0" indent="0">
              <a:buNone/>
              <a:defRPr/>
            </a:pPr>
            <a:r>
              <a:rPr lang="en-US"/>
              <a:t>Coined the term “hypertext” in 1965</a:t>
            </a:r>
          </a:p>
          <a:p>
            <a:pPr marL="90000" indent="0">
              <a:buNone/>
              <a:defRPr/>
            </a:pPr>
            <a:endParaRPr lang="en-US"/>
          </a:p>
          <a:p>
            <a:pPr marL="90000" indent="0">
              <a:buFont typeface="Arial"/>
              <a:buNone/>
              <a:defRPr/>
            </a:pPr>
            <a:endParaRPr lang="en-US" i="1"/>
          </a:p>
          <a:p>
            <a:pPr marL="90000" indent="0">
              <a:buFont typeface="Arial"/>
              <a:buNone/>
              <a:defRPr/>
            </a:pPr>
            <a:endParaRPr lang="en-US" i="1"/>
          </a:p>
        </p:txBody>
      </p:sp>
      <p:sp>
        <p:nvSpPr>
          <p:cNvPr id="10" name="Rounded Rectangular Callout 9">
            <a:extLst>
              <a:ext uri="{FF2B5EF4-FFF2-40B4-BE49-F238E27FC236}">
                <a16:creationId xmlns:a16="http://schemas.microsoft.com/office/drawing/2014/main" id="{47C37EA4-C691-6B49-9AA1-09DC738B3EC9}"/>
              </a:ext>
            </a:extLst>
          </p:cNvPr>
          <p:cNvSpPr/>
          <p:nvPr/>
        </p:nvSpPr>
        <p:spPr bwMode="auto">
          <a:xfrm>
            <a:off x="6383958" y="2945446"/>
            <a:ext cx="5400674" cy="127564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a:t>A user interface should be so simple that a beginner in an emergency can understand it within ten seconds.”</a:t>
            </a:r>
            <a:endParaRPr lang="en-GB" sz="2000" i="1"/>
          </a:p>
        </p:txBody>
      </p:sp>
      <p:sp>
        <p:nvSpPr>
          <p:cNvPr id="11" name="Rounded Rectangular Callout 10">
            <a:extLst>
              <a:ext uri="{FF2B5EF4-FFF2-40B4-BE49-F238E27FC236}">
                <a16:creationId xmlns:a16="http://schemas.microsoft.com/office/drawing/2014/main" id="{55F7D3AF-7149-B24E-A384-2D356286EC27}"/>
              </a:ext>
            </a:extLst>
          </p:cNvPr>
          <p:cNvSpPr/>
          <p:nvPr/>
        </p:nvSpPr>
        <p:spPr bwMode="auto">
          <a:xfrm>
            <a:off x="6383958" y="4653136"/>
            <a:ext cx="5400674" cy="1197346"/>
          </a:xfrm>
          <a:prstGeom prst="wedgeRoundRectCallout">
            <a:avLst>
              <a:gd name="adj1" fmla="val -64606"/>
              <a:gd name="adj2" fmla="val 223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a:t>Most people are fools, most authority is malignant, God does not exist, and everything is wrong.</a:t>
            </a:r>
            <a:endParaRPr lang="en-GB" sz="2000" i="1"/>
          </a:p>
        </p:txBody>
      </p:sp>
    </p:spTree>
    <p:extLst>
      <p:ext uri="{BB962C8B-B14F-4D97-AF65-F5344CB8AC3E}">
        <p14:creationId xmlns:p14="http://schemas.microsoft.com/office/powerpoint/2010/main" val="138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2827-5C97-0B44-B4C5-9115F03EC4A4}"/>
              </a:ext>
            </a:extLst>
          </p:cNvPr>
          <p:cNvSpPr>
            <a:spLocks noGrp="1"/>
          </p:cNvSpPr>
          <p:nvPr>
            <p:ph type="body" sz="quarter" idx="11"/>
          </p:nvPr>
        </p:nvSpPr>
        <p:spPr/>
        <p:txBody>
          <a:bodyPr>
            <a:normAutofit fontScale="92500"/>
          </a:bodyPr>
          <a:lstStyle/>
          <a:p>
            <a:pPr>
              <a:defRPr/>
            </a:pPr>
            <a:r>
              <a:rPr lang="en-GB"/>
              <a:t>Nelson, T.H. (1965) </a:t>
            </a:r>
            <a:r>
              <a:rPr lang="en-US" i="1"/>
              <a:t>A File Structure for the Complex, the Changing and the Indeterminate</a:t>
            </a:r>
            <a:r>
              <a:rPr lang="en-US"/>
              <a:t>. Proceedings of the ACM 20th National Conference, pp. 84-100</a:t>
            </a:r>
          </a:p>
          <a:p>
            <a:endParaRPr lang="en-GB"/>
          </a:p>
        </p:txBody>
      </p:sp>
      <p:pic>
        <p:nvPicPr>
          <p:cNvPr id="5" name="Picture 4">
            <a:extLst>
              <a:ext uri="{FF2B5EF4-FFF2-40B4-BE49-F238E27FC236}">
                <a16:creationId xmlns:a16="http://schemas.microsoft.com/office/drawing/2014/main" id="{3FE89922-F41F-424A-91FB-8595FCE1977D}"/>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2302330" y="692150"/>
            <a:ext cx="7587340" cy="5545138"/>
          </a:xfrm>
          <a:prstGeom prst="rect">
            <a:avLst/>
          </a:prstGeom>
        </p:spPr>
      </p:pic>
    </p:spTree>
    <p:extLst>
      <p:ext uri="{BB962C8B-B14F-4D97-AF65-F5344CB8AC3E}">
        <p14:creationId xmlns:p14="http://schemas.microsoft.com/office/powerpoint/2010/main" val="2307108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lson o Hypertext" descr="Nelson o Hypertext">
            <a:hlinkClick r:id="" action="ppaction://media"/>
            <a:extLst>
              <a:ext uri="{FF2B5EF4-FFF2-40B4-BE49-F238E27FC236}">
                <a16:creationId xmlns:a16="http://schemas.microsoft.com/office/drawing/2014/main" id="{ADF5CEC7-875A-BC46-AADF-FEA2AA1D4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5475" y="0"/>
            <a:ext cx="8401050" cy="6858000"/>
          </a:xfrm>
          <a:prstGeom prst="rect">
            <a:avLst/>
          </a:prstGeom>
        </p:spPr>
      </p:pic>
      <p:sp>
        <p:nvSpPr>
          <p:cNvPr id="3" name="Text Placeholder 2">
            <a:extLst>
              <a:ext uri="{FF2B5EF4-FFF2-40B4-BE49-F238E27FC236}">
                <a16:creationId xmlns:a16="http://schemas.microsoft.com/office/drawing/2014/main" id="{01B85E28-2F5E-D04E-AC99-015779FBBD8B}"/>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err="1">
                <a:latin typeface="Lucida Sans" panose="020B0602030504020204" pitchFamily="34" charset="77"/>
              </a:rPr>
              <a:t>Hyperland</a:t>
            </a:r>
            <a:r>
              <a:rPr lang="en-GB" sz="120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299230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BEE6E3-52F0-574F-88F1-ADF0C48D4C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a:solidFill>
            <a:schemeClr val="bg1"/>
          </a:solidFill>
        </p:spPr>
      </p:pic>
      <p:sp>
        <p:nvSpPr>
          <p:cNvPr id="3" name="Title 2">
            <a:extLst>
              <a:ext uri="{FF2B5EF4-FFF2-40B4-BE49-F238E27FC236}">
                <a16:creationId xmlns:a16="http://schemas.microsoft.com/office/drawing/2014/main" id="{D82E4CB2-DD96-224C-BEC3-6EF617A015ED}"/>
              </a:ext>
            </a:extLst>
          </p:cNvPr>
          <p:cNvSpPr>
            <a:spLocks noGrp="1"/>
          </p:cNvSpPr>
          <p:nvPr>
            <p:ph type="title"/>
          </p:nvPr>
        </p:nvSpPr>
        <p:spPr/>
        <p:txBody>
          <a:bodyPr/>
          <a:lstStyle/>
          <a:p>
            <a:r>
              <a:rPr lang="en-GB"/>
              <a:t>Computer Lib /</a:t>
            </a:r>
            <a:br>
              <a:rPr lang="en-GB"/>
            </a:br>
            <a:r>
              <a:rPr lang="en-GB"/>
              <a:t>Dream Machines</a:t>
            </a:r>
          </a:p>
        </p:txBody>
      </p:sp>
      <p:sp>
        <p:nvSpPr>
          <p:cNvPr id="4" name="Text Placeholder 3">
            <a:extLst>
              <a:ext uri="{FF2B5EF4-FFF2-40B4-BE49-F238E27FC236}">
                <a16:creationId xmlns:a16="http://schemas.microsoft.com/office/drawing/2014/main" id="{FD626E9C-4CCE-F84C-9509-04CDF1D652C7}"/>
              </a:ext>
            </a:extLst>
          </p:cNvPr>
          <p:cNvSpPr>
            <a:spLocks noGrp="1"/>
          </p:cNvSpPr>
          <p:nvPr>
            <p:ph type="body" sz="quarter" idx="11"/>
          </p:nvPr>
        </p:nvSpPr>
        <p:spPr/>
        <p:txBody>
          <a:bodyPr/>
          <a:lstStyle/>
          <a:p>
            <a:pPr marL="0" indent="0" algn="ctr">
              <a:buNone/>
            </a:pPr>
            <a:r>
              <a:rPr lang="en-US" i="1"/>
              <a:t>“No one's life has yet been simplified by a computer.”</a:t>
            </a:r>
          </a:p>
          <a:p>
            <a:endParaRPr lang="en-US"/>
          </a:p>
          <a:p>
            <a:pPr marL="0" indent="0">
              <a:buNone/>
            </a:pPr>
            <a:r>
              <a:rPr lang="en-US"/>
              <a:t>Two books in a dos-a-dos binding:</a:t>
            </a:r>
          </a:p>
          <a:p>
            <a:r>
              <a:rPr lang="en-US"/>
              <a:t>Computer Lib is a clarion call for people to understand computers deeply</a:t>
            </a:r>
          </a:p>
          <a:p>
            <a:r>
              <a:rPr lang="en-US"/>
              <a:t>Dream Machines is a sketch of the flexible media potential of computers</a:t>
            </a:r>
          </a:p>
          <a:p>
            <a:pPr marL="0" indent="0">
              <a:buNone/>
            </a:pPr>
            <a:endParaRPr lang="en-GB"/>
          </a:p>
        </p:txBody>
      </p:sp>
      <p:sp>
        <p:nvSpPr>
          <p:cNvPr id="5" name="Text Placeholder 4">
            <a:extLst>
              <a:ext uri="{FF2B5EF4-FFF2-40B4-BE49-F238E27FC236}">
                <a16:creationId xmlns:a16="http://schemas.microsoft.com/office/drawing/2014/main" id="{44B7E9DD-80AA-6D4E-8DF0-3F4E1B570ED0}"/>
              </a:ext>
            </a:extLst>
          </p:cNvPr>
          <p:cNvSpPr>
            <a:spLocks noGrp="1"/>
          </p:cNvSpPr>
          <p:nvPr>
            <p:ph type="body" sz="quarter" idx="12"/>
          </p:nvPr>
        </p:nvSpPr>
        <p:spPr/>
        <p:txBody>
          <a:bodyPr/>
          <a:lstStyle/>
          <a:p>
            <a:r>
              <a:rPr lang="en-US">
                <a:cs typeface="Georgia"/>
              </a:rPr>
              <a:t>Nelson, T.H. (1974) </a:t>
            </a:r>
            <a:r>
              <a:rPr lang="en-US" i="1">
                <a:cs typeface="Georgia"/>
              </a:rPr>
              <a:t>Computer Lib/Dream Machines</a:t>
            </a:r>
            <a:r>
              <a:rPr lang="en-US">
                <a:cs typeface="Georgia"/>
              </a:rPr>
              <a:t>. Chicago, IL: Nelson, T.H.</a:t>
            </a:r>
          </a:p>
        </p:txBody>
      </p:sp>
    </p:spTree>
    <p:extLst>
      <p:ext uri="{BB962C8B-B14F-4D97-AF65-F5344CB8AC3E}">
        <p14:creationId xmlns:p14="http://schemas.microsoft.com/office/powerpoint/2010/main" val="2443498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EA1A92-03AA-B245-ADFB-7A4457A287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2" name="Title 1">
            <a:extLst>
              <a:ext uri="{FF2B5EF4-FFF2-40B4-BE49-F238E27FC236}">
                <a16:creationId xmlns:a16="http://schemas.microsoft.com/office/drawing/2014/main" id="{C6AEB3BB-E385-D140-BEF8-A34E9ACF9632}"/>
              </a:ext>
            </a:extLst>
          </p:cNvPr>
          <p:cNvSpPr>
            <a:spLocks noGrp="1"/>
          </p:cNvSpPr>
          <p:nvPr>
            <p:ph type="title"/>
          </p:nvPr>
        </p:nvSpPr>
        <p:spPr/>
        <p:txBody>
          <a:bodyPr/>
          <a:lstStyle/>
          <a:p>
            <a:r>
              <a:rPr lang="en-GB"/>
              <a:t>A Vision in a Dream</a:t>
            </a:r>
          </a:p>
        </p:txBody>
      </p:sp>
      <p:sp>
        <p:nvSpPr>
          <p:cNvPr id="8" name="Text Placeholder 7">
            <a:extLst>
              <a:ext uri="{FF2B5EF4-FFF2-40B4-BE49-F238E27FC236}">
                <a16:creationId xmlns:a16="http://schemas.microsoft.com/office/drawing/2014/main" id="{087CBD28-E8D3-5E47-A539-702521221590}"/>
              </a:ext>
            </a:extLst>
          </p:cNvPr>
          <p:cNvSpPr>
            <a:spLocks noGrp="1"/>
          </p:cNvSpPr>
          <p:nvPr>
            <p:ph type="body" sz="quarter" idx="11"/>
          </p:nvPr>
        </p:nvSpPr>
        <p:spPr/>
        <p:txBody>
          <a:bodyPr/>
          <a:lstStyle/>
          <a:p>
            <a:pPr marL="0" indent="0">
              <a:buNone/>
            </a:pPr>
            <a:r>
              <a:rPr lang="en-US"/>
              <a:t>In 1797, Samuel Taylor Coleridge (supposedly) wrote the poem </a:t>
            </a:r>
            <a:r>
              <a:rPr lang="en-US" err="1"/>
              <a:t>Kubla</a:t>
            </a:r>
            <a:r>
              <a:rPr lang="en-US"/>
              <a:t> Khan after awaking from an opium dream:</a:t>
            </a:r>
          </a:p>
          <a:p>
            <a:pPr marL="184150" indent="0">
              <a:buNone/>
            </a:pPr>
            <a:r>
              <a:rPr lang="en-US" i="1"/>
              <a:t>In Xanadu did </a:t>
            </a:r>
            <a:r>
              <a:rPr lang="en-US" i="1" err="1"/>
              <a:t>Kubla</a:t>
            </a:r>
            <a:r>
              <a:rPr lang="en-US" i="1"/>
              <a:t> Khan</a:t>
            </a:r>
            <a:br>
              <a:rPr lang="en-US" i="1"/>
            </a:br>
            <a:r>
              <a:rPr lang="en-US" i="1"/>
              <a:t>A stately pleasure-dome decree: </a:t>
            </a:r>
            <a:br>
              <a:rPr lang="en-US" i="1"/>
            </a:br>
            <a:r>
              <a:rPr lang="en-US" i="1"/>
              <a:t>Where </a:t>
            </a:r>
            <a:r>
              <a:rPr lang="en-US" i="1" err="1"/>
              <a:t>Alph</a:t>
            </a:r>
            <a:r>
              <a:rPr lang="en-US" i="1"/>
              <a:t>, the sacred river, ran</a:t>
            </a:r>
            <a:br>
              <a:rPr lang="en-US" i="1"/>
            </a:br>
            <a:r>
              <a:rPr lang="en-US" i="1"/>
              <a:t>Through caverns measureless to man</a:t>
            </a:r>
            <a:br>
              <a:rPr lang="en-US" i="1"/>
            </a:br>
            <a:r>
              <a:rPr lang="en-US" i="1"/>
              <a:t>Down to a sunless sea.</a:t>
            </a:r>
          </a:p>
          <a:p>
            <a:pPr marL="0" indent="0">
              <a:buNone/>
            </a:pPr>
            <a:r>
              <a:rPr lang="en-US"/>
              <a:t>He was interrupted by a visitor from </a:t>
            </a:r>
            <a:r>
              <a:rPr lang="en-US" err="1"/>
              <a:t>Porlock</a:t>
            </a:r>
            <a:r>
              <a:rPr lang="en-US"/>
              <a:t>, and never completed the poem…</a:t>
            </a:r>
          </a:p>
        </p:txBody>
      </p:sp>
      <p:sp>
        <p:nvSpPr>
          <p:cNvPr id="9" name="Text Placeholder 8">
            <a:extLst>
              <a:ext uri="{FF2B5EF4-FFF2-40B4-BE49-F238E27FC236}">
                <a16:creationId xmlns:a16="http://schemas.microsoft.com/office/drawing/2014/main" id="{2F705D27-5C27-8248-A6F1-430EC7072F7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34715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E271-2644-1E43-B012-64C58FA46F28}"/>
              </a:ext>
            </a:extLst>
          </p:cNvPr>
          <p:cNvSpPr>
            <a:spLocks noGrp="1"/>
          </p:cNvSpPr>
          <p:nvPr>
            <p:ph type="title"/>
          </p:nvPr>
        </p:nvSpPr>
        <p:spPr/>
        <p:txBody>
          <a:bodyPr/>
          <a:lstStyle/>
          <a:p>
            <a:r>
              <a:rPr lang="en-GB"/>
              <a:t>Project Xanadu (1960-)</a:t>
            </a:r>
          </a:p>
        </p:txBody>
      </p:sp>
      <p:sp>
        <p:nvSpPr>
          <p:cNvPr id="3" name="Content Placeholder 2">
            <a:extLst>
              <a:ext uri="{FF2B5EF4-FFF2-40B4-BE49-F238E27FC236}">
                <a16:creationId xmlns:a16="http://schemas.microsoft.com/office/drawing/2014/main" id="{91999C93-B6F2-164B-BBAB-FDD294FCE605}"/>
              </a:ext>
            </a:extLst>
          </p:cNvPr>
          <p:cNvSpPr>
            <a:spLocks noGrp="1"/>
          </p:cNvSpPr>
          <p:nvPr>
            <p:ph sz="quarter" idx="10"/>
          </p:nvPr>
        </p:nvSpPr>
        <p:spPr/>
        <p:txBody>
          <a:bodyPr/>
          <a:lstStyle/>
          <a:p>
            <a:pPr marL="0" indent="0">
              <a:buNone/>
            </a:pPr>
            <a:r>
              <a:rPr lang="en-US"/>
              <a:t>Founded in 1960, still ongoing </a:t>
            </a:r>
            <a:br>
              <a:rPr lang="en-US"/>
            </a:br>
            <a:r>
              <a:rPr lang="en-US"/>
              <a:t>(also famously never completed...)</a:t>
            </a:r>
          </a:p>
          <a:p>
            <a:pPr marL="0" indent="0">
              <a:buNone/>
            </a:pPr>
            <a:endParaRPr lang="en-US"/>
          </a:p>
          <a:p>
            <a:pPr marL="0" indent="0">
              <a:buNone/>
            </a:pPr>
            <a:r>
              <a:rPr lang="en-US"/>
              <a:t>Hugely influential, nonetheless</a:t>
            </a:r>
          </a:p>
          <a:p>
            <a:pPr marL="0" indent="0">
              <a:buNone/>
            </a:pPr>
            <a:endParaRPr lang="en-US"/>
          </a:p>
          <a:p>
            <a:pPr marL="0" indent="0">
              <a:buNone/>
            </a:pPr>
            <a:r>
              <a:rPr lang="en-US"/>
              <a:t>Described in </a:t>
            </a:r>
            <a:r>
              <a:rPr lang="en-US" i="1"/>
              <a:t>Dream Machines</a:t>
            </a:r>
            <a:r>
              <a:rPr lang="en-US"/>
              <a:t>, and Nelson’s subsequent book </a:t>
            </a:r>
            <a:r>
              <a:rPr lang="en-US" i="1"/>
              <a:t>Literary Machines</a:t>
            </a:r>
          </a:p>
        </p:txBody>
      </p:sp>
      <p:pic>
        <p:nvPicPr>
          <p:cNvPr id="7" name="Content Placeholder 6">
            <a:extLst>
              <a:ext uri="{FF2B5EF4-FFF2-40B4-BE49-F238E27FC236}">
                <a16:creationId xmlns:a16="http://schemas.microsoft.com/office/drawing/2014/main" id="{364DE922-D266-F24C-B610-F8EABDFEE08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312024" y="630359"/>
            <a:ext cx="5113137" cy="5606929"/>
          </a:xfrm>
        </p:spPr>
      </p:pic>
      <p:sp>
        <p:nvSpPr>
          <p:cNvPr id="5" name="Text Placeholder 4">
            <a:extLst>
              <a:ext uri="{FF2B5EF4-FFF2-40B4-BE49-F238E27FC236}">
                <a16:creationId xmlns:a16="http://schemas.microsoft.com/office/drawing/2014/main" id="{42914E4D-AB02-C64E-9C42-F04E20522515}"/>
              </a:ext>
            </a:extLst>
          </p:cNvPr>
          <p:cNvSpPr>
            <a:spLocks noGrp="1"/>
          </p:cNvSpPr>
          <p:nvPr>
            <p:ph type="body" sz="quarter" idx="12"/>
          </p:nvPr>
        </p:nvSpPr>
        <p:spPr/>
        <p:txBody>
          <a:bodyPr/>
          <a:lstStyle/>
          <a:p>
            <a:r>
              <a:rPr lang="en-US">
                <a:cs typeface="Georgia"/>
              </a:rPr>
              <a:t>Nelson, TH. (1993) </a:t>
            </a:r>
            <a:r>
              <a:rPr lang="en-US" i="1">
                <a:cs typeface="Georgia"/>
              </a:rPr>
              <a:t>Literary Machines</a:t>
            </a:r>
            <a:r>
              <a:rPr lang="en-US">
                <a:cs typeface="Georgia"/>
              </a:rPr>
              <a:t>. Sausalito, CA: Mindful Press.</a:t>
            </a:r>
          </a:p>
          <a:p>
            <a:endParaRPr lang="en-GB"/>
          </a:p>
        </p:txBody>
      </p:sp>
    </p:spTree>
    <p:extLst>
      <p:ext uri="{BB962C8B-B14F-4D97-AF65-F5344CB8AC3E}">
        <p14:creationId xmlns:p14="http://schemas.microsoft.com/office/powerpoint/2010/main" val="759654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lson on Xanadu" descr="Nelson on Xanadu">
            <a:hlinkClick r:id="" action="ppaction://media"/>
            <a:extLst>
              <a:ext uri="{FF2B5EF4-FFF2-40B4-BE49-F238E27FC236}">
                <a16:creationId xmlns:a16="http://schemas.microsoft.com/office/drawing/2014/main" id="{E745BE8C-B8E9-B647-B646-4881B5F213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7419" y="3174"/>
            <a:ext cx="8397161" cy="6854825"/>
          </a:xfrm>
          <a:prstGeom prst="rect">
            <a:avLst/>
          </a:prstGeom>
        </p:spPr>
      </p:pic>
      <p:sp>
        <p:nvSpPr>
          <p:cNvPr id="5" name="Text Placeholder 2">
            <a:extLst>
              <a:ext uri="{FF2B5EF4-FFF2-40B4-BE49-F238E27FC236}">
                <a16:creationId xmlns:a16="http://schemas.microsoft.com/office/drawing/2014/main" id="{D3875E32-5229-6241-9176-4E681C09C7AF}"/>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err="1">
                <a:latin typeface="Lucida Sans" panose="020B0602030504020204" pitchFamily="34" charset="77"/>
              </a:rPr>
              <a:t>Hyperland</a:t>
            </a:r>
            <a:r>
              <a:rPr lang="en-GB" sz="120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1721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833FED-21D3-E547-B595-CAB18B4163B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25376"/>
          <a:stretch/>
        </p:blipFill>
        <p:spPr>
          <a:xfrm>
            <a:off x="6167439" y="0"/>
            <a:ext cx="6024562" cy="6858000"/>
          </a:xfrm>
        </p:spPr>
      </p:pic>
      <p:sp>
        <p:nvSpPr>
          <p:cNvPr id="2" name="Title 1">
            <a:extLst>
              <a:ext uri="{FF2B5EF4-FFF2-40B4-BE49-F238E27FC236}">
                <a16:creationId xmlns:a16="http://schemas.microsoft.com/office/drawing/2014/main" id="{7B1982A6-3158-0844-A9EF-064DB270E140}"/>
              </a:ext>
            </a:extLst>
          </p:cNvPr>
          <p:cNvSpPr>
            <a:spLocks noGrp="1"/>
          </p:cNvSpPr>
          <p:nvPr>
            <p:ph type="title"/>
          </p:nvPr>
        </p:nvSpPr>
        <p:spPr/>
        <p:txBody>
          <a:bodyPr/>
          <a:lstStyle/>
          <a:p>
            <a:r>
              <a:rPr lang="en-GB"/>
              <a:t>Project Xanadu</a:t>
            </a:r>
          </a:p>
        </p:txBody>
      </p:sp>
      <p:sp>
        <p:nvSpPr>
          <p:cNvPr id="6" name="Text Placeholder 5">
            <a:extLst>
              <a:ext uri="{FF2B5EF4-FFF2-40B4-BE49-F238E27FC236}">
                <a16:creationId xmlns:a16="http://schemas.microsoft.com/office/drawing/2014/main" id="{50B5FE62-32FC-7648-9F27-608992631D62}"/>
              </a:ext>
            </a:extLst>
          </p:cNvPr>
          <p:cNvSpPr>
            <a:spLocks noGrp="1"/>
          </p:cNvSpPr>
          <p:nvPr>
            <p:ph sz="quarter" idx="13"/>
          </p:nvPr>
        </p:nvSpPr>
        <p:spPr/>
        <p:txBody>
          <a:bodyPr>
            <a:normAutofit/>
          </a:bodyPr>
          <a:lstStyle/>
          <a:p>
            <a:r>
              <a:rPr lang="en-GB" err="1"/>
              <a:t>Intercomparison</a:t>
            </a:r>
            <a:r>
              <a:rPr lang="en-GB"/>
              <a:t> of parallel documents</a:t>
            </a:r>
          </a:p>
          <a:p>
            <a:r>
              <a:rPr lang="en-GB"/>
              <a:t>World-wide publishing without barriers</a:t>
            </a:r>
          </a:p>
          <a:p>
            <a:r>
              <a:rPr lang="en-GB" err="1"/>
              <a:t>Transclusion</a:t>
            </a:r>
            <a:r>
              <a:rPr lang="en-GB"/>
              <a:t> </a:t>
            </a:r>
          </a:p>
          <a:p>
            <a:r>
              <a:rPr lang="en-GB" err="1"/>
              <a:t>Transcopyright</a:t>
            </a:r>
            <a:endParaRPr lang="en-US"/>
          </a:p>
          <a:p>
            <a:r>
              <a:rPr lang="en-GB"/>
              <a:t>Versioning</a:t>
            </a:r>
          </a:p>
          <a:p>
            <a:r>
              <a:rPr lang="en-GB"/>
              <a:t>Links that don't break</a:t>
            </a:r>
          </a:p>
          <a:p>
            <a:endParaRPr lang="en-GB"/>
          </a:p>
        </p:txBody>
      </p:sp>
      <p:sp>
        <p:nvSpPr>
          <p:cNvPr id="3" name="Content Placeholder 2">
            <a:extLst>
              <a:ext uri="{FF2B5EF4-FFF2-40B4-BE49-F238E27FC236}">
                <a16:creationId xmlns:a16="http://schemas.microsoft.com/office/drawing/2014/main" id="{5F4D3253-E162-0343-A648-2F08F24E06F6}"/>
              </a:ext>
            </a:extLst>
          </p:cNvPr>
          <p:cNvSpPr>
            <a:spLocks noGrp="1"/>
          </p:cNvSpPr>
          <p:nvPr>
            <p:ph type="body" sz="quarter" idx="15"/>
          </p:nvPr>
        </p:nvSpPr>
        <p:spPr>
          <a:xfrm>
            <a:off x="623888" y="6381750"/>
            <a:ext cx="10944225" cy="293721"/>
          </a:xfrm>
        </p:spPr>
        <p:txBody>
          <a:bodyPr/>
          <a:lstStyle/>
          <a:p>
            <a:r>
              <a:rPr lang="en-US">
                <a:cs typeface="Georgia"/>
              </a:rPr>
              <a:t>Nelson, T.H. (1972) </a:t>
            </a:r>
            <a:r>
              <a:rPr lang="en-US" i="1">
                <a:cs typeface="Georgia"/>
              </a:rPr>
              <a:t>As We Will Think</a:t>
            </a:r>
            <a:r>
              <a:rPr lang="en-US">
                <a:cs typeface="Georgia"/>
              </a:rPr>
              <a:t>. Proceedings of Online 72 Conference, Uxbridge, England.</a:t>
            </a:r>
            <a:endParaRPr lang="en-US"/>
          </a:p>
        </p:txBody>
      </p:sp>
    </p:spTree>
    <p:extLst>
      <p:ext uri="{BB962C8B-B14F-4D97-AF65-F5344CB8AC3E}">
        <p14:creationId xmlns:p14="http://schemas.microsoft.com/office/powerpoint/2010/main" val="3483752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83B-17FD-1642-B102-F12B06B33953}"/>
              </a:ext>
            </a:extLst>
          </p:cNvPr>
          <p:cNvSpPr>
            <a:spLocks noGrp="1"/>
          </p:cNvSpPr>
          <p:nvPr>
            <p:ph type="title"/>
          </p:nvPr>
        </p:nvSpPr>
        <p:spPr/>
        <p:txBody>
          <a:bodyPr/>
          <a:lstStyle/>
          <a:p>
            <a:r>
              <a:rPr lang="en-GB"/>
              <a:t>Addressing</a:t>
            </a:r>
          </a:p>
        </p:txBody>
      </p:sp>
      <p:sp>
        <p:nvSpPr>
          <p:cNvPr id="3" name="Content Placeholder 2">
            <a:extLst>
              <a:ext uri="{FF2B5EF4-FFF2-40B4-BE49-F238E27FC236}">
                <a16:creationId xmlns:a16="http://schemas.microsoft.com/office/drawing/2014/main" id="{91D17731-6800-D240-8F4C-12E5142F6BF8}"/>
              </a:ext>
            </a:extLst>
          </p:cNvPr>
          <p:cNvSpPr>
            <a:spLocks noGrp="1"/>
          </p:cNvSpPr>
          <p:nvPr>
            <p:ph sz="quarter" idx="13"/>
          </p:nvPr>
        </p:nvSpPr>
        <p:spPr/>
        <p:txBody>
          <a:bodyPr>
            <a:normAutofit/>
          </a:bodyPr>
          <a:lstStyle/>
          <a:p>
            <a:pPr marL="0" indent="0">
              <a:buNone/>
            </a:pPr>
            <a:r>
              <a:rPr lang="en-GB"/>
              <a:t>Document addressing in Xanadu uses numeric identifiers known as </a:t>
            </a:r>
            <a:r>
              <a:rPr lang="en-GB" i="1"/>
              <a:t>tumblers</a:t>
            </a:r>
          </a:p>
          <a:p>
            <a:pPr marL="0" indent="0">
              <a:buNone/>
            </a:pPr>
            <a:r>
              <a:rPr lang="en-GB"/>
              <a:t>Expandable, write-once address space that allows referencing of document fragments</a:t>
            </a:r>
          </a:p>
        </p:txBody>
      </p:sp>
      <p:sp>
        <p:nvSpPr>
          <p:cNvPr id="7" name="Content Placeholder 6">
            <a:extLst>
              <a:ext uri="{FF2B5EF4-FFF2-40B4-BE49-F238E27FC236}">
                <a16:creationId xmlns:a16="http://schemas.microsoft.com/office/drawing/2014/main" id="{119CC683-97F8-7448-A27B-83FC72A06143}"/>
              </a:ext>
            </a:extLst>
          </p:cNvPr>
          <p:cNvSpPr>
            <a:spLocks noGrp="1"/>
          </p:cNvSpPr>
          <p:nvPr>
            <p:ph sz="quarter" idx="14"/>
          </p:nvPr>
        </p:nvSpPr>
        <p:spPr/>
        <p:txBody>
          <a:bodyPr/>
          <a:lstStyle/>
          <a:p>
            <a:endParaRPr lang="en-GB"/>
          </a:p>
        </p:txBody>
      </p:sp>
      <p:sp>
        <p:nvSpPr>
          <p:cNvPr id="8" name="Text Placeholder 7">
            <a:extLst>
              <a:ext uri="{FF2B5EF4-FFF2-40B4-BE49-F238E27FC236}">
                <a16:creationId xmlns:a16="http://schemas.microsoft.com/office/drawing/2014/main" id="{C578C90F-94A5-FD44-A6E7-50A527F010E0}"/>
              </a:ext>
            </a:extLst>
          </p:cNvPr>
          <p:cNvSpPr>
            <a:spLocks noGrp="1"/>
          </p:cNvSpPr>
          <p:nvPr>
            <p:ph type="body" sz="quarter" idx="15"/>
          </p:nvPr>
        </p:nvSpPr>
        <p:spPr>
          <a:xfrm>
            <a:off x="623888" y="6381750"/>
            <a:ext cx="10944225" cy="478387"/>
          </a:xfrm>
        </p:spPr>
        <p:txBody>
          <a:bodyPr/>
          <a:lstStyle/>
          <a:p>
            <a:r>
              <a:rPr lang="en-US">
                <a:cs typeface="Georgia"/>
              </a:rPr>
              <a:t>Nelson, TH. (1993) </a:t>
            </a:r>
            <a:r>
              <a:rPr lang="en-US" i="1">
                <a:cs typeface="Georgia"/>
              </a:rPr>
              <a:t>Literary Machines</a:t>
            </a:r>
            <a:r>
              <a:rPr lang="en-US">
                <a:cs typeface="Georgia"/>
              </a:rPr>
              <a:t>. Sausalito, CA: Mindful Press.</a:t>
            </a:r>
          </a:p>
          <a:p>
            <a:endParaRPr lang="en-GB"/>
          </a:p>
        </p:txBody>
      </p:sp>
      <p:pic>
        <p:nvPicPr>
          <p:cNvPr id="6" name="Picture 5" descr="tumbler_4_27">
            <a:extLst>
              <a:ext uri="{FF2B5EF4-FFF2-40B4-BE49-F238E27FC236}">
                <a16:creationId xmlns:a16="http://schemas.microsoft.com/office/drawing/2014/main" id="{DCADA016-8353-7741-963F-15412F7B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621"/>
          <a:stretch>
            <a:fillRect/>
          </a:stretch>
        </p:blipFill>
        <p:spPr>
          <a:xfrm>
            <a:off x="550863" y="2996258"/>
            <a:ext cx="5616575" cy="311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tumbler_4_22">
            <a:extLst>
              <a:ext uri="{FF2B5EF4-FFF2-40B4-BE49-F238E27FC236}">
                <a16:creationId xmlns:a16="http://schemas.microsoft.com/office/drawing/2014/main" id="{7962BF21-A030-B74B-8818-807D166F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8" y="2996258"/>
            <a:ext cx="5400675" cy="267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89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5FB55E-E114-1547-9AF3-7619BF1CD1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4" t="447" r="1827" b="-1"/>
          <a:stretch/>
        </p:blipFill>
        <p:spPr>
          <a:xfrm>
            <a:off x="6167439" y="0"/>
            <a:ext cx="6024562" cy="6858000"/>
          </a:xfrm>
        </p:spPr>
      </p:pic>
      <p:sp>
        <p:nvSpPr>
          <p:cNvPr id="8" name="Title 7">
            <a:extLst>
              <a:ext uri="{FF2B5EF4-FFF2-40B4-BE49-F238E27FC236}">
                <a16:creationId xmlns:a16="http://schemas.microsoft.com/office/drawing/2014/main" id="{B847C11A-5582-A34A-A697-8FEF674D1B4C}"/>
              </a:ext>
            </a:extLst>
          </p:cNvPr>
          <p:cNvSpPr>
            <a:spLocks noGrp="1"/>
          </p:cNvSpPr>
          <p:nvPr>
            <p:ph type="title"/>
          </p:nvPr>
        </p:nvSpPr>
        <p:spPr/>
        <p:txBody>
          <a:bodyPr/>
          <a:lstStyle/>
          <a:p>
            <a:r>
              <a:rPr lang="en-GB" err="1"/>
              <a:t>Vannevar</a:t>
            </a:r>
            <a:r>
              <a:rPr lang="en-GB"/>
              <a:t> Bush</a:t>
            </a:r>
          </a:p>
        </p:txBody>
      </p:sp>
      <p:sp>
        <p:nvSpPr>
          <p:cNvPr id="9" name="Text Placeholder 8">
            <a:extLst>
              <a:ext uri="{FF2B5EF4-FFF2-40B4-BE49-F238E27FC236}">
                <a16:creationId xmlns:a16="http://schemas.microsoft.com/office/drawing/2014/main" id="{1EB3ABB3-6923-A244-8458-C103EA84C607}"/>
              </a:ext>
            </a:extLst>
          </p:cNvPr>
          <p:cNvSpPr>
            <a:spLocks noGrp="1"/>
          </p:cNvSpPr>
          <p:nvPr>
            <p:ph type="body" sz="quarter" idx="11"/>
          </p:nvPr>
        </p:nvSpPr>
        <p:spPr/>
        <p:txBody>
          <a:bodyPr/>
          <a:lstStyle/>
          <a:p>
            <a:pPr marL="0" indent="0">
              <a:buNone/>
            </a:pPr>
            <a:r>
              <a:rPr lang="en-US"/>
              <a:t>Engineer, inventor and </a:t>
            </a:r>
            <a:br>
              <a:rPr lang="en-US"/>
            </a:br>
            <a:r>
              <a:rPr lang="en-US"/>
              <a:t>science administrator</a:t>
            </a:r>
          </a:p>
          <a:p>
            <a:r>
              <a:rPr lang="en-US"/>
              <a:t>Co-founder of Raytheon (1922)</a:t>
            </a:r>
          </a:p>
          <a:p>
            <a:r>
              <a:rPr lang="en-US"/>
              <a:t>First vice-president of MIT (1932)</a:t>
            </a:r>
          </a:p>
          <a:p>
            <a:r>
              <a:rPr lang="en-US"/>
              <a:t>Chair of the National Advisory Committee for Aeronautics (1940-41)</a:t>
            </a:r>
          </a:p>
          <a:p>
            <a:r>
              <a:rPr lang="en-US"/>
              <a:t>Director of the US Office of Scientific Research and Development during WWII</a:t>
            </a:r>
            <a:br>
              <a:rPr lang="en-US"/>
            </a:br>
            <a:r>
              <a:rPr lang="en-US"/>
              <a:t>(1941-47)</a:t>
            </a:r>
          </a:p>
          <a:p>
            <a:r>
              <a:rPr lang="en-US"/>
              <a:t>De facto director of the Manhattan Project until 1943</a:t>
            </a:r>
          </a:p>
        </p:txBody>
      </p:sp>
      <p:sp>
        <p:nvSpPr>
          <p:cNvPr id="10" name="Text Placeholder 9">
            <a:extLst>
              <a:ext uri="{FF2B5EF4-FFF2-40B4-BE49-F238E27FC236}">
                <a16:creationId xmlns:a16="http://schemas.microsoft.com/office/drawing/2014/main" id="{B016766E-1435-AD4A-9B2F-C9282B486E7A}"/>
              </a:ext>
            </a:extLst>
          </p:cNvPr>
          <p:cNvSpPr>
            <a:spLocks noGrp="1"/>
          </p:cNvSpPr>
          <p:nvPr>
            <p:ph type="body" sz="quarter" idx="12"/>
          </p:nvPr>
        </p:nvSpPr>
        <p:spPr>
          <a:xfrm>
            <a:off x="623888" y="6375367"/>
            <a:ext cx="10944225" cy="293721"/>
          </a:xfrm>
        </p:spPr>
        <p:txBody>
          <a:bodyPr tIns="54000" bIns="54000" anchor="b" anchorCtr="0">
            <a:spAutoFit/>
          </a:bodyPr>
          <a:lstStyle/>
          <a:p>
            <a:r>
              <a:rPr lang="en-GB"/>
              <a:t>Zachary, G.P. (1995) </a:t>
            </a:r>
            <a:r>
              <a:rPr lang="en-GB" i="1" err="1"/>
              <a:t>Vannevar</a:t>
            </a:r>
            <a:r>
              <a:rPr lang="en-GB" i="1"/>
              <a:t> Bush</a:t>
            </a:r>
            <a:r>
              <a:rPr lang="en-GB"/>
              <a:t>, IEEE Spectrum, 32(7) pp. 65-69.</a:t>
            </a:r>
          </a:p>
        </p:txBody>
      </p:sp>
    </p:spTree>
    <p:extLst>
      <p:ext uri="{BB962C8B-B14F-4D97-AF65-F5344CB8AC3E}">
        <p14:creationId xmlns:p14="http://schemas.microsoft.com/office/powerpoint/2010/main" val="2082341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05BCB8-B2A2-9043-9CD9-AC5C658C534E}"/>
              </a:ext>
            </a:extLst>
          </p:cNvPr>
          <p:cNvPicPr>
            <a:picLocks noGrp="1" noChangeAspect="1"/>
          </p:cNvPicPr>
          <p:nvPr>
            <p:ph type="pic" sz="quarter" idx="10"/>
          </p:nvPr>
        </p:nvPicPr>
        <p:blipFill rotWithShape="1">
          <a:blip r:embed="rId3"/>
          <a:srcRect l="-24991" t="-44570" r="-34067" b="-27805"/>
          <a:stretch/>
        </p:blipFill>
        <p:spPr>
          <a:xfrm>
            <a:off x="6167439" y="0"/>
            <a:ext cx="6024562" cy="6858000"/>
          </a:xfrm>
          <a:solidFill>
            <a:schemeClr val="bg1"/>
          </a:solidFill>
        </p:spPr>
      </p:pic>
      <p:sp>
        <p:nvSpPr>
          <p:cNvPr id="6" name="Title 5">
            <a:extLst>
              <a:ext uri="{FF2B5EF4-FFF2-40B4-BE49-F238E27FC236}">
                <a16:creationId xmlns:a16="http://schemas.microsoft.com/office/drawing/2014/main" id="{571A9ACE-DA12-E240-A469-C2F26D1C1232}"/>
              </a:ext>
            </a:extLst>
          </p:cNvPr>
          <p:cNvSpPr>
            <a:spLocks noGrp="1"/>
          </p:cNvSpPr>
          <p:nvPr>
            <p:ph type="title"/>
          </p:nvPr>
        </p:nvSpPr>
        <p:spPr/>
        <p:txBody>
          <a:bodyPr/>
          <a:lstStyle/>
          <a:p>
            <a:r>
              <a:rPr lang="en-GB"/>
              <a:t>Links</a:t>
            </a:r>
          </a:p>
        </p:txBody>
      </p:sp>
      <p:sp>
        <p:nvSpPr>
          <p:cNvPr id="7" name="Content Placeholder 6">
            <a:extLst>
              <a:ext uri="{FF2B5EF4-FFF2-40B4-BE49-F238E27FC236}">
                <a16:creationId xmlns:a16="http://schemas.microsoft.com/office/drawing/2014/main" id="{BDF585EE-0B2B-D647-8838-4B340ADCFCFF}"/>
              </a:ext>
            </a:extLst>
          </p:cNvPr>
          <p:cNvSpPr>
            <a:spLocks noGrp="1"/>
          </p:cNvSpPr>
          <p:nvPr>
            <p:ph sz="quarter" idx="13"/>
          </p:nvPr>
        </p:nvSpPr>
        <p:spPr/>
        <p:txBody>
          <a:bodyPr/>
          <a:lstStyle/>
          <a:p>
            <a:pPr marL="0" indent="0">
              <a:buNone/>
            </a:pPr>
            <a:r>
              <a:rPr lang="en-GB"/>
              <a:t>Can be stored separately from documents (i.e. first-class)</a:t>
            </a:r>
          </a:p>
          <a:p>
            <a:pPr marL="0" indent="0">
              <a:buNone/>
            </a:pPr>
            <a:r>
              <a:rPr lang="en-GB"/>
              <a:t>Can be stored within a document </a:t>
            </a:r>
            <a:br>
              <a:rPr lang="en-GB"/>
            </a:br>
            <a:r>
              <a:rPr lang="en-GB"/>
              <a:t>(in its </a:t>
            </a:r>
            <a:r>
              <a:rPr lang="en-GB" i="1"/>
              <a:t>link-train</a:t>
            </a:r>
            <a:r>
              <a:rPr lang="en-GB"/>
              <a:t>)</a:t>
            </a:r>
          </a:p>
          <a:p>
            <a:pPr marL="0" indent="0">
              <a:buNone/>
            </a:pPr>
            <a:endParaRPr lang="en-GB"/>
          </a:p>
          <a:p>
            <a:pPr marL="0" indent="0">
              <a:buNone/>
            </a:pPr>
            <a:r>
              <a:rPr lang="en-GB"/>
              <a:t>N-</a:t>
            </a:r>
            <a:r>
              <a:rPr lang="en-GB" err="1"/>
              <a:t>ary</a:t>
            </a:r>
            <a:r>
              <a:rPr lang="en-GB"/>
              <a:t> – multiple addresses in the from-set and to-set</a:t>
            </a:r>
          </a:p>
          <a:p>
            <a:pPr marL="0" indent="0">
              <a:buNone/>
            </a:pPr>
            <a:endParaRPr lang="en-GB"/>
          </a:p>
          <a:p>
            <a:pPr marL="0" indent="0">
              <a:buNone/>
            </a:pPr>
            <a:r>
              <a:rPr lang="en-GB"/>
              <a:t>Multiple types associated with the link (via the three-set – more addresses)</a:t>
            </a:r>
          </a:p>
          <a:p>
            <a:r>
              <a:rPr lang="en-GB" err="1"/>
              <a:t>Markup</a:t>
            </a:r>
            <a:r>
              <a:rPr lang="en-GB"/>
              <a:t> considered as link type!</a:t>
            </a:r>
          </a:p>
          <a:p>
            <a:pPr marL="0" indent="0">
              <a:buNone/>
            </a:pPr>
            <a:endParaRPr lang="en-GB"/>
          </a:p>
        </p:txBody>
      </p:sp>
      <p:sp>
        <p:nvSpPr>
          <p:cNvPr id="5" name="Text Placeholder 4">
            <a:extLst>
              <a:ext uri="{FF2B5EF4-FFF2-40B4-BE49-F238E27FC236}">
                <a16:creationId xmlns:a16="http://schemas.microsoft.com/office/drawing/2014/main" id="{EF495ED2-9D88-2041-A345-020265788E14}"/>
              </a:ext>
            </a:extLst>
          </p:cNvPr>
          <p:cNvSpPr>
            <a:spLocks noGrp="1"/>
          </p:cNvSpPr>
          <p:nvPr>
            <p:ph type="body" sz="quarter" idx="15"/>
          </p:nvPr>
        </p:nvSpPr>
        <p:spPr/>
        <p:txBody>
          <a:bodyPr/>
          <a:lstStyle/>
          <a:p>
            <a:r>
              <a:rPr lang="en-GB"/>
              <a:t>Nelson, T.H. (1997) </a:t>
            </a:r>
            <a:r>
              <a:rPr lang="en-GB" i="1"/>
              <a:t>Embedded </a:t>
            </a:r>
            <a:r>
              <a:rPr lang="en-GB" i="1" err="1"/>
              <a:t>markup</a:t>
            </a:r>
            <a:r>
              <a:rPr lang="en-GB" i="1"/>
              <a:t> considered harmful</a:t>
            </a:r>
            <a:r>
              <a:rPr lang="en-GB"/>
              <a:t>, World Wide Web Journal 2(4).</a:t>
            </a:r>
          </a:p>
        </p:txBody>
      </p:sp>
    </p:spTree>
    <p:extLst>
      <p:ext uri="{BB962C8B-B14F-4D97-AF65-F5344CB8AC3E}">
        <p14:creationId xmlns:p14="http://schemas.microsoft.com/office/powerpoint/2010/main" val="3241307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6C5AF-A61F-1B46-8B1C-B715B9FE4786}"/>
              </a:ext>
            </a:extLst>
          </p:cNvPr>
          <p:cNvSpPr>
            <a:spLocks noGrp="1"/>
          </p:cNvSpPr>
          <p:nvPr>
            <p:ph type="pic" sz="quarter" idx="10"/>
          </p:nvPr>
        </p:nvSpPr>
        <p:spPr>
          <a:solidFill>
            <a:schemeClr val="bg1"/>
          </a:solidFill>
        </p:spPr>
        <p:txBody>
          <a:bodyPr/>
          <a:lstStyle/>
          <a:p>
            <a:endParaRPr lang="en-US"/>
          </a:p>
        </p:txBody>
      </p:sp>
      <p:sp>
        <p:nvSpPr>
          <p:cNvPr id="2" name="Title 1">
            <a:extLst>
              <a:ext uri="{FF2B5EF4-FFF2-40B4-BE49-F238E27FC236}">
                <a16:creationId xmlns:a16="http://schemas.microsoft.com/office/drawing/2014/main" id="{3256320F-E20C-FE4B-A2C3-8204BE3196D3}"/>
              </a:ext>
            </a:extLst>
          </p:cNvPr>
          <p:cNvSpPr>
            <a:spLocks noGrp="1"/>
          </p:cNvSpPr>
          <p:nvPr>
            <p:ph type="title"/>
          </p:nvPr>
        </p:nvSpPr>
        <p:spPr/>
        <p:txBody>
          <a:bodyPr/>
          <a:lstStyle/>
          <a:p>
            <a:r>
              <a:rPr lang="en-GB"/>
              <a:t>Transclusion</a:t>
            </a:r>
          </a:p>
        </p:txBody>
      </p:sp>
      <p:sp>
        <p:nvSpPr>
          <p:cNvPr id="3" name="Content Placeholder 2">
            <a:extLst>
              <a:ext uri="{FF2B5EF4-FFF2-40B4-BE49-F238E27FC236}">
                <a16:creationId xmlns:a16="http://schemas.microsoft.com/office/drawing/2014/main" id="{E7AF9ACB-2B1C-E84E-BB5D-FEB62A07F881}"/>
              </a:ext>
            </a:extLst>
          </p:cNvPr>
          <p:cNvSpPr>
            <a:spLocks noGrp="1"/>
          </p:cNvSpPr>
          <p:nvPr>
            <p:ph sz="quarter" idx="13"/>
          </p:nvPr>
        </p:nvSpPr>
        <p:spPr/>
        <p:txBody>
          <a:bodyPr/>
          <a:lstStyle/>
          <a:p>
            <a:pPr marL="0" indent="0">
              <a:buNone/>
            </a:pPr>
            <a:r>
              <a:rPr lang="en-GB" altLang="en-US"/>
              <a:t>Documents are composite objects that can contain parts of other documents, via special links: </a:t>
            </a:r>
            <a:r>
              <a:rPr lang="en-GB" altLang="en-US" err="1"/>
              <a:t>transclusions</a:t>
            </a:r>
            <a:endParaRPr lang="en-GB" altLang="en-US"/>
          </a:p>
          <a:p>
            <a:pPr marL="0" indent="0">
              <a:buNone/>
            </a:pPr>
            <a:r>
              <a:rPr lang="en-GB" altLang="en-US"/>
              <a:t>Instead of copy and pasting, the address of a fragment of another document is inserted and the referenced content is retrieved and displayed at runtime</a:t>
            </a:r>
          </a:p>
          <a:p>
            <a:pPr marL="0" indent="0">
              <a:buNone/>
            </a:pPr>
            <a:r>
              <a:rPr lang="en-GB" altLang="en-US"/>
              <a:t>(also provides a mechanism for tracking fractional royalties for use of these fragments – </a:t>
            </a:r>
            <a:r>
              <a:rPr lang="en-GB" altLang="en-US" err="1"/>
              <a:t>transcopyright</a:t>
            </a:r>
            <a:r>
              <a:rPr lang="en-GB" altLang="en-US"/>
              <a:t>)</a:t>
            </a:r>
          </a:p>
          <a:p>
            <a:endParaRPr lang="en-GB" altLang="en-US"/>
          </a:p>
        </p:txBody>
      </p:sp>
      <p:sp>
        <p:nvSpPr>
          <p:cNvPr id="5" name="Text Placeholder 4">
            <a:extLst>
              <a:ext uri="{FF2B5EF4-FFF2-40B4-BE49-F238E27FC236}">
                <a16:creationId xmlns:a16="http://schemas.microsoft.com/office/drawing/2014/main" id="{406A514A-8C43-2548-97E5-CFEB52815A67}"/>
              </a:ext>
            </a:extLst>
          </p:cNvPr>
          <p:cNvSpPr>
            <a:spLocks noGrp="1"/>
          </p:cNvSpPr>
          <p:nvPr>
            <p:ph type="body" sz="quarter" idx="15"/>
          </p:nvPr>
        </p:nvSpPr>
        <p:spPr>
          <a:xfrm>
            <a:off x="623888" y="6381750"/>
            <a:ext cx="10944225" cy="478387"/>
          </a:xfrm>
        </p:spPr>
        <p:txBody>
          <a:bodyPr/>
          <a:lstStyle/>
          <a:p>
            <a:r>
              <a:rPr lang="en-US"/>
              <a:t>Nelson, TH. (1993) </a:t>
            </a:r>
            <a:r>
              <a:rPr lang="en-US" i="1"/>
              <a:t>Literary Machines</a:t>
            </a:r>
            <a:r>
              <a:rPr lang="en-US"/>
              <a:t>. Sausalito, CA: Mindful Press.</a:t>
            </a:r>
          </a:p>
          <a:p>
            <a:endParaRPr lang="en-GB"/>
          </a:p>
        </p:txBody>
      </p:sp>
      <p:pic>
        <p:nvPicPr>
          <p:cNvPr id="6" name="Picture 9" descr="windowing_1_17">
            <a:extLst>
              <a:ext uri="{FF2B5EF4-FFF2-40B4-BE49-F238E27FC236}">
                <a16:creationId xmlns:a16="http://schemas.microsoft.com/office/drawing/2014/main" id="{4B075EF1-F6D9-6F46-8B09-E234764D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67438" y="1773237"/>
            <a:ext cx="5400675" cy="349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5263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rsions_2_19">
            <a:extLst>
              <a:ext uri="{FF2B5EF4-FFF2-40B4-BE49-F238E27FC236}">
                <a16:creationId xmlns:a16="http://schemas.microsoft.com/office/drawing/2014/main" id="{E9143DD0-5143-E942-AFAB-54D832B4882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897" t="-66568" r="-12253" b="-41000"/>
          <a:stretch/>
        </p:blipFill>
        <p:spPr>
          <a:xfrm>
            <a:off x="6167439" y="0"/>
            <a:ext cx="6024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28F77E1A-320E-194F-A9B7-C52BC45262BC}"/>
              </a:ext>
            </a:extLst>
          </p:cNvPr>
          <p:cNvSpPr>
            <a:spLocks noGrp="1"/>
          </p:cNvSpPr>
          <p:nvPr>
            <p:ph type="title"/>
          </p:nvPr>
        </p:nvSpPr>
        <p:spPr/>
        <p:txBody>
          <a:bodyPr/>
          <a:lstStyle/>
          <a:p>
            <a:r>
              <a:rPr lang="en-GB"/>
              <a:t>Versioning</a:t>
            </a:r>
          </a:p>
        </p:txBody>
      </p:sp>
      <p:sp>
        <p:nvSpPr>
          <p:cNvPr id="3" name="Content Placeholder 2">
            <a:extLst>
              <a:ext uri="{FF2B5EF4-FFF2-40B4-BE49-F238E27FC236}">
                <a16:creationId xmlns:a16="http://schemas.microsoft.com/office/drawing/2014/main" id="{27745934-8553-5D4E-8BFC-49EF22BDDF5D}"/>
              </a:ext>
            </a:extLst>
          </p:cNvPr>
          <p:cNvSpPr>
            <a:spLocks noGrp="1"/>
          </p:cNvSpPr>
          <p:nvPr>
            <p:ph sz="quarter" idx="13"/>
          </p:nvPr>
        </p:nvSpPr>
        <p:spPr/>
        <p:txBody>
          <a:bodyPr>
            <a:normAutofit/>
          </a:bodyPr>
          <a:lstStyle/>
          <a:p>
            <a:pPr marL="0" indent="0">
              <a:buNone/>
            </a:pPr>
            <a:r>
              <a:rPr lang="en-GB" altLang="en-US"/>
              <a:t>Transparent versioning of documents</a:t>
            </a:r>
          </a:p>
          <a:p>
            <a:r>
              <a:rPr lang="en-GB" altLang="en-US"/>
              <a:t>Editing a document creates a new </a:t>
            </a:r>
            <a:r>
              <a:rPr lang="en-GB" altLang="en-US" i="1"/>
              <a:t>revision</a:t>
            </a:r>
            <a:r>
              <a:rPr lang="en-GB" altLang="en-US"/>
              <a:t> (possibly with </a:t>
            </a:r>
            <a:r>
              <a:rPr lang="en-GB" altLang="en-US" err="1"/>
              <a:t>transclusion</a:t>
            </a:r>
            <a:r>
              <a:rPr lang="en-GB" altLang="en-US"/>
              <a:t> of material from previous version)</a:t>
            </a:r>
          </a:p>
          <a:p>
            <a:r>
              <a:rPr lang="en-GB" altLang="en-US"/>
              <a:t>Versioning also permits different </a:t>
            </a:r>
            <a:r>
              <a:rPr lang="en-GB" altLang="en-US" i="1"/>
              <a:t>variants</a:t>
            </a:r>
            <a:r>
              <a:rPr lang="en-GB" altLang="en-US"/>
              <a:t> (alternative versions) of a document</a:t>
            </a:r>
          </a:p>
        </p:txBody>
      </p:sp>
      <p:sp>
        <p:nvSpPr>
          <p:cNvPr id="5" name="Text Placeholder 4">
            <a:extLst>
              <a:ext uri="{FF2B5EF4-FFF2-40B4-BE49-F238E27FC236}">
                <a16:creationId xmlns:a16="http://schemas.microsoft.com/office/drawing/2014/main" id="{7E4E4AD6-E1A3-B94B-B46A-D31C848E940E}"/>
              </a:ext>
            </a:extLst>
          </p:cNvPr>
          <p:cNvSpPr>
            <a:spLocks noGrp="1"/>
          </p:cNvSpPr>
          <p:nvPr>
            <p:ph type="body" sz="quarter" idx="15"/>
          </p:nvPr>
        </p:nvSpPr>
        <p:spPr/>
        <p:txBody>
          <a:bodyPr/>
          <a:lstStyle/>
          <a:p>
            <a:r>
              <a:rPr lang="en-US">
                <a:cs typeface="Georgia"/>
              </a:rPr>
              <a:t>Nelson, TH. (1993) </a:t>
            </a:r>
            <a:r>
              <a:rPr lang="en-US" i="1">
                <a:cs typeface="Georgia"/>
              </a:rPr>
              <a:t>Literary Machines</a:t>
            </a:r>
            <a:r>
              <a:rPr lang="en-US">
                <a:cs typeface="Georgia"/>
              </a:rPr>
              <a:t>. Sausalito, CA: Mindful Press.</a:t>
            </a:r>
          </a:p>
          <a:p>
            <a:endParaRPr lang="en-GB"/>
          </a:p>
        </p:txBody>
      </p:sp>
    </p:spTree>
    <p:extLst>
      <p:ext uri="{BB962C8B-B14F-4D97-AF65-F5344CB8AC3E}">
        <p14:creationId xmlns:p14="http://schemas.microsoft.com/office/powerpoint/2010/main" val="948580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3C7-0725-2C44-987D-8843E6CC6019}"/>
              </a:ext>
            </a:extLst>
          </p:cNvPr>
          <p:cNvSpPr>
            <a:spLocks noGrp="1"/>
          </p:cNvSpPr>
          <p:nvPr>
            <p:ph type="title"/>
          </p:nvPr>
        </p:nvSpPr>
        <p:spPr/>
        <p:txBody>
          <a:bodyPr/>
          <a:lstStyle/>
          <a:p>
            <a:r>
              <a:rPr lang="en-GB"/>
              <a:t>Distribution</a:t>
            </a:r>
          </a:p>
        </p:txBody>
      </p:sp>
      <p:sp>
        <p:nvSpPr>
          <p:cNvPr id="7" name="Content Placeholder 6">
            <a:extLst>
              <a:ext uri="{FF2B5EF4-FFF2-40B4-BE49-F238E27FC236}">
                <a16:creationId xmlns:a16="http://schemas.microsoft.com/office/drawing/2014/main" id="{B1BACD24-A3A0-D244-8A57-6D372430316C}"/>
              </a:ext>
            </a:extLst>
          </p:cNvPr>
          <p:cNvSpPr>
            <a:spLocks noGrp="1"/>
          </p:cNvSpPr>
          <p:nvPr>
            <p:ph sz="quarter" idx="13"/>
          </p:nvPr>
        </p:nvSpPr>
        <p:spPr/>
        <p:txBody>
          <a:bodyPr>
            <a:normAutofit/>
          </a:bodyPr>
          <a:lstStyle/>
          <a:p>
            <a:pPr marL="0" indent="0">
              <a:buNone/>
            </a:pPr>
            <a:r>
              <a:rPr lang="en-GB" altLang="en-US"/>
              <a:t>Xanadu separates the front end clients that display content to users from the back end servers that manage that content</a:t>
            </a:r>
          </a:p>
          <a:p>
            <a:pPr marL="0" indent="0">
              <a:buNone/>
            </a:pPr>
            <a:endParaRPr lang="en-GB" altLang="en-US"/>
          </a:p>
          <a:p>
            <a:pPr marL="0" indent="0">
              <a:buNone/>
            </a:pPr>
            <a:r>
              <a:rPr lang="en-GB" altLang="en-US"/>
              <a:t>Front End to Back End (FEBE) Protocol</a:t>
            </a:r>
          </a:p>
          <a:p>
            <a:pPr lvl="1"/>
            <a:r>
              <a:rPr lang="en-GB" altLang="en-US"/>
              <a:t>Used for user interaction</a:t>
            </a:r>
          </a:p>
          <a:p>
            <a:pPr marL="0" indent="0">
              <a:buNone/>
            </a:pPr>
            <a:r>
              <a:rPr lang="en-GB" altLang="en-US"/>
              <a:t>Back End to Back End (BEBE) Protocol</a:t>
            </a:r>
          </a:p>
          <a:p>
            <a:pPr lvl="1"/>
            <a:r>
              <a:rPr lang="en-GB" altLang="en-US"/>
              <a:t>Used to manage consistency between back end servers</a:t>
            </a:r>
          </a:p>
        </p:txBody>
      </p:sp>
      <p:sp>
        <p:nvSpPr>
          <p:cNvPr id="13" name="Text Placeholder 12">
            <a:extLst>
              <a:ext uri="{FF2B5EF4-FFF2-40B4-BE49-F238E27FC236}">
                <a16:creationId xmlns:a16="http://schemas.microsoft.com/office/drawing/2014/main" id="{3F9FFD3E-181C-EF48-812D-D646B11213DF}"/>
              </a:ext>
            </a:extLst>
          </p:cNvPr>
          <p:cNvSpPr>
            <a:spLocks noGrp="1"/>
          </p:cNvSpPr>
          <p:nvPr>
            <p:ph type="body" sz="quarter" idx="15"/>
          </p:nvPr>
        </p:nvSpPr>
        <p:spPr>
          <a:xfrm>
            <a:off x="623888" y="6381750"/>
            <a:ext cx="10944225" cy="478387"/>
          </a:xfrm>
        </p:spPr>
        <p:txBody>
          <a:bodyPr/>
          <a:lstStyle/>
          <a:p>
            <a:r>
              <a:rPr lang="en-US"/>
              <a:t>Nelson, TH. (1993) </a:t>
            </a:r>
            <a:r>
              <a:rPr lang="en-US" i="1"/>
              <a:t>Literary Machines</a:t>
            </a:r>
            <a:r>
              <a:rPr lang="en-US"/>
              <a:t>. Sausalito, CA: Mindful Press.</a:t>
            </a:r>
          </a:p>
          <a:p>
            <a:endParaRPr lang="en-GB"/>
          </a:p>
        </p:txBody>
      </p:sp>
      <p:pic>
        <p:nvPicPr>
          <p:cNvPr id="14" name="Picture 4" descr="protocol_4_62">
            <a:extLst>
              <a:ext uri="{FF2B5EF4-FFF2-40B4-BE49-F238E27FC236}">
                <a16:creationId xmlns:a16="http://schemas.microsoft.com/office/drawing/2014/main" id="{97FC0E8D-676C-E34A-8F1F-E25422A5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7" y="1773236"/>
            <a:ext cx="5400675" cy="4528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a:extLst>
              <a:ext uri="{FF2B5EF4-FFF2-40B4-BE49-F238E27FC236}">
                <a16:creationId xmlns:a16="http://schemas.microsoft.com/office/drawing/2014/main" id="{9BA6DC7B-0E7F-8E4A-8E30-0716491E4269}"/>
              </a:ext>
            </a:extLst>
          </p:cNvPr>
          <p:cNvSpPr/>
          <p:nvPr/>
        </p:nvSpPr>
        <p:spPr>
          <a:xfrm>
            <a:off x="6167438" y="4183117"/>
            <a:ext cx="2871459" cy="109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832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7BE172-4068-0E44-8DB4-0C898C9FFAC0}"/>
              </a:ext>
            </a:extLst>
          </p:cNvPr>
          <p:cNvSpPr>
            <a:spLocks noGrp="1"/>
          </p:cNvSpPr>
          <p:nvPr>
            <p:ph type="body" sz="quarter" idx="11"/>
          </p:nvPr>
        </p:nvSpPr>
        <p:spPr/>
        <p:txBody>
          <a:bodyPr/>
          <a:lstStyle/>
          <a:p>
            <a:r>
              <a:rPr lang="en-US"/>
              <a:t>Nelson, TH. (1980) </a:t>
            </a:r>
            <a:r>
              <a:rPr lang="en-US" i="1"/>
              <a:t>Literary Machines</a:t>
            </a:r>
            <a:r>
              <a:rPr lang="en-US"/>
              <a:t>. Sausalito, CA: Mindful Press.</a:t>
            </a:r>
          </a:p>
        </p:txBody>
      </p:sp>
      <p:pic>
        <p:nvPicPr>
          <p:cNvPr id="5" name="Picture 4" descr="Text, letter&#10;&#10;Description automatically generated">
            <a:extLst>
              <a:ext uri="{FF2B5EF4-FFF2-40B4-BE49-F238E27FC236}">
                <a16:creationId xmlns:a16="http://schemas.microsoft.com/office/drawing/2014/main" id="{AE3297E3-10F1-8446-BD37-FCA74E3BDB4D}"/>
              </a:ext>
            </a:extLst>
          </p:cNvPr>
          <p:cNvPicPr>
            <a:picLocks noChangeAspect="1"/>
          </p:cNvPicPr>
          <p:nvPr/>
        </p:nvPicPr>
        <p:blipFill>
          <a:blip r:embed="rId2"/>
          <a:stretch>
            <a:fillRect/>
          </a:stretch>
        </p:blipFill>
        <p:spPr>
          <a:xfrm>
            <a:off x="3765550" y="649288"/>
            <a:ext cx="4660900" cy="5588000"/>
          </a:xfrm>
          <a:prstGeom prst="rect">
            <a:avLst/>
          </a:prstGeom>
        </p:spPr>
      </p:pic>
    </p:spTree>
    <p:extLst>
      <p:ext uri="{BB962C8B-B14F-4D97-AF65-F5344CB8AC3E}">
        <p14:creationId xmlns:p14="http://schemas.microsoft.com/office/powerpoint/2010/main" val="1991641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500-5540-2347-B692-9477E8C6C0AA}"/>
              </a:ext>
            </a:extLst>
          </p:cNvPr>
          <p:cNvSpPr>
            <a:spLocks noGrp="1"/>
          </p:cNvSpPr>
          <p:nvPr>
            <p:ph type="title"/>
          </p:nvPr>
        </p:nvSpPr>
        <p:spPr>
          <a:xfrm>
            <a:off x="6167438" y="692696"/>
            <a:ext cx="5400675" cy="936104"/>
          </a:xfrm>
        </p:spPr>
        <p:txBody>
          <a:bodyPr/>
          <a:lstStyle/>
          <a:p>
            <a:r>
              <a:rPr lang="en-GB"/>
              <a:t>Nelson on the Web</a:t>
            </a:r>
          </a:p>
        </p:txBody>
      </p:sp>
      <p:pic>
        <p:nvPicPr>
          <p:cNvPr id="10" name="Picture Placeholder 9">
            <a:extLst>
              <a:ext uri="{FF2B5EF4-FFF2-40B4-BE49-F238E27FC236}">
                <a16:creationId xmlns:a16="http://schemas.microsoft.com/office/drawing/2014/main" id="{B693AF97-344B-2747-8655-72AD383956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233" b="7233"/>
          <a:stretch/>
        </p:blipFill>
        <p:spPr>
          <a:xfrm>
            <a:off x="0" y="0"/>
            <a:ext cx="6024563" cy="6858000"/>
          </a:xfrm>
        </p:spPr>
      </p:pic>
      <p:sp>
        <p:nvSpPr>
          <p:cNvPr id="11" name="Rounded Rectangular Callout 10">
            <a:extLst>
              <a:ext uri="{FF2B5EF4-FFF2-40B4-BE49-F238E27FC236}">
                <a16:creationId xmlns:a16="http://schemas.microsoft.com/office/drawing/2014/main" id="{4CE24EB8-2704-0E46-A621-16CAF943C532}"/>
              </a:ext>
            </a:extLst>
          </p:cNvPr>
          <p:cNvSpPr/>
          <p:nvPr/>
        </p:nvSpPr>
        <p:spPr bwMode="auto">
          <a:xfrm>
            <a:off x="6383958" y="2394476"/>
            <a:ext cx="5400674" cy="2544506"/>
          </a:xfrm>
          <a:prstGeom prst="wedgeRoundRectCallout">
            <a:avLst>
              <a:gd name="adj1" fmla="val -74868"/>
              <a:gd name="adj2" fmla="val 24112"/>
              <a:gd name="adj3" fmla="val 16667"/>
            </a:avLst>
          </a:prstGeom>
          <a:solidFill>
            <a:schemeClr val="bg1"/>
          </a:solidFill>
          <a:ln w="25400" cap="sq" cmpd="sng" algn="ctr">
            <a:solidFill>
              <a:schemeClr val="tx1">
                <a:lumMod val="50000"/>
              </a:schemeClr>
            </a:solidFill>
            <a:prstDash val="solid"/>
            <a:round/>
            <a:headEnd type="none" w="med" len="med"/>
            <a:tailEnd type="none" w="med" len="med"/>
          </a:ln>
          <a:effectLst/>
        </p:spPr>
        <p:txBody>
          <a:bodyPr vert="horz" wrap="square" lIns="144000" tIns="72000" rIns="144000" bIns="72000" numCol="1" rtlCol="0" anchor="ctr" anchorCtr="0" compatLnSpc="1">
            <a:prstTxWarp prst="textNoShape">
              <a:avLst/>
            </a:prstTxWarp>
            <a:spAutoFit/>
          </a:bodyPr>
          <a:lstStyle/>
          <a:p>
            <a:r>
              <a:rPr lang="en-US" sz="2000" i="1"/>
              <a:t>The </a:t>
            </a:r>
            <a:r>
              <a:rPr lang="en-US" sz="2000" i="1" err="1"/>
              <a:t>Xanadu</a:t>
            </a:r>
            <a:r>
              <a:rPr lang="en-US" sz="2000" i="1"/>
              <a:t> project did not ‘fail to invent HTML’.  HTML is precisely what we were trying to PREVENT – ever-breaking links, links going outward only, quotes you can't follow to their origins, no version management, no rights management.</a:t>
            </a:r>
            <a:endParaRPr kumimoji="0" lang="en-US" sz="2000" b="0" i="1" u="none" strike="noStrike" cap="none" normalizeH="0" baseline="0">
              <a:ln>
                <a:noFill/>
              </a:ln>
              <a:solidFill>
                <a:schemeClr val="tx1"/>
              </a:solidFill>
              <a:effectLst/>
              <a:ea typeface="ＭＳ Ｐゴシック" pitchFamily="-106" charset="-128"/>
              <a:cs typeface="Georgia"/>
            </a:endParaRPr>
          </a:p>
        </p:txBody>
      </p:sp>
    </p:spTree>
    <p:extLst>
      <p:ext uri="{BB962C8B-B14F-4D97-AF65-F5344CB8AC3E}">
        <p14:creationId xmlns:p14="http://schemas.microsoft.com/office/powerpoint/2010/main" val="33028989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6437-00F0-C74B-BCDF-C7E01320A20A}"/>
              </a:ext>
            </a:extLst>
          </p:cNvPr>
          <p:cNvSpPr>
            <a:spLocks noGrp="1"/>
          </p:cNvSpPr>
          <p:nvPr>
            <p:ph type="title"/>
          </p:nvPr>
        </p:nvSpPr>
        <p:spPr/>
        <p:txBody>
          <a:bodyPr/>
          <a:lstStyle/>
          <a:p>
            <a:r>
              <a:rPr lang="en-US"/>
              <a:t>Next Lecture: Trailblazers, Part 3</a:t>
            </a:r>
          </a:p>
        </p:txBody>
      </p:sp>
    </p:spTree>
    <p:extLst>
      <p:ext uri="{BB962C8B-B14F-4D97-AF65-F5344CB8AC3E}">
        <p14:creationId xmlns:p14="http://schemas.microsoft.com/office/powerpoint/2010/main" val="239427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A12D2B-2F70-6D4C-9AEE-61F16AECF3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79" b="18020"/>
          <a:stretch/>
        </p:blipFill>
        <p:spPr>
          <a:xfrm>
            <a:off x="-32000" y="-18000"/>
            <a:ext cx="12224000" cy="6876000"/>
          </a:xfrm>
        </p:spPr>
      </p:pic>
      <p:sp>
        <p:nvSpPr>
          <p:cNvPr id="4" name="Text Placeholder 3">
            <a:extLst>
              <a:ext uri="{FF2B5EF4-FFF2-40B4-BE49-F238E27FC236}">
                <a16:creationId xmlns:a16="http://schemas.microsoft.com/office/drawing/2014/main" id="{305610B7-2BD0-9040-8D94-C297B041330B}"/>
              </a:ext>
            </a:extLst>
          </p:cNvPr>
          <p:cNvSpPr>
            <a:spLocks noGrp="1"/>
          </p:cNvSpPr>
          <p:nvPr>
            <p:ph type="body" sz="quarter" idx="11"/>
          </p:nvPr>
        </p:nvSpPr>
        <p:spPr>
          <a:xfrm>
            <a:off x="623888" y="6381750"/>
            <a:ext cx="10944225" cy="287338"/>
          </a:xfrm>
          <a:solidFill>
            <a:schemeClr val="bg1"/>
          </a:solidFill>
        </p:spPr>
        <p:txBody>
          <a:bodyPr tIns="54000" bIns="54000" anchor="b" anchorCtr="0">
            <a:noAutofit/>
          </a:bodyPr>
          <a:lstStyle/>
          <a:p>
            <a:r>
              <a:rPr lang="en-US">
                <a:solidFill>
                  <a:schemeClr val="tx1"/>
                </a:solidFill>
              </a:rPr>
              <a:t>Bush, V. (1931) </a:t>
            </a:r>
            <a:r>
              <a:rPr lang="en-GB" i="1">
                <a:solidFill>
                  <a:schemeClr val="tx1"/>
                </a:solidFill>
              </a:rPr>
              <a:t>The differential </a:t>
            </a:r>
            <a:r>
              <a:rPr lang="en-GB" i="1" err="1">
                <a:solidFill>
                  <a:schemeClr val="tx1"/>
                </a:solidFill>
              </a:rPr>
              <a:t>analyzer</a:t>
            </a:r>
            <a:r>
              <a:rPr lang="en-GB" i="1">
                <a:solidFill>
                  <a:schemeClr val="tx1"/>
                </a:solidFill>
              </a:rPr>
              <a:t>. A new machine for solving differential equations</a:t>
            </a:r>
            <a:r>
              <a:rPr lang="en-GB">
                <a:solidFill>
                  <a:schemeClr val="tx1"/>
                </a:solidFill>
              </a:rPr>
              <a:t>. Journal of the Franklin Institute. 212(4), 447-488.</a:t>
            </a:r>
          </a:p>
        </p:txBody>
      </p:sp>
    </p:spTree>
    <p:extLst>
      <p:ext uri="{BB962C8B-B14F-4D97-AF65-F5344CB8AC3E}">
        <p14:creationId xmlns:p14="http://schemas.microsoft.com/office/powerpoint/2010/main" val="34762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6AD5EA-D045-7724-EA0B-B1FBE5A3585E}"/>
              </a:ext>
            </a:extLst>
          </p:cNvPr>
          <p:cNvSpPr/>
          <p:nvPr/>
        </p:nvSpPr>
        <p:spPr>
          <a:xfrm>
            <a:off x="0" y="0"/>
            <a:ext cx="12192000" cy="6858000"/>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picture containing cockpit, control panel&#10;&#10;Description automatically generated">
            <a:extLst>
              <a:ext uri="{FF2B5EF4-FFF2-40B4-BE49-F238E27FC236}">
                <a16:creationId xmlns:a16="http://schemas.microsoft.com/office/drawing/2014/main" id="{86FDE959-7A4D-C9F0-4D14-80D37E7A3B9D}"/>
              </a:ext>
            </a:extLst>
          </p:cNvPr>
          <p:cNvPicPr>
            <a:picLocks noGrp="1" noChangeAspect="1"/>
          </p:cNvPicPr>
          <p:nvPr>
            <p:ph sz="quarter" idx="13"/>
          </p:nvPr>
        </p:nvPicPr>
        <p:blipFill>
          <a:blip r:embed="rId3"/>
          <a:stretch>
            <a:fillRect/>
          </a:stretch>
        </p:blipFill>
        <p:spPr>
          <a:xfrm>
            <a:off x="807427" y="0"/>
            <a:ext cx="10577146" cy="6858000"/>
          </a:xfrm>
        </p:spPr>
      </p:pic>
      <p:sp>
        <p:nvSpPr>
          <p:cNvPr id="16" name="Text Placeholder 15">
            <a:extLst>
              <a:ext uri="{FF2B5EF4-FFF2-40B4-BE49-F238E27FC236}">
                <a16:creationId xmlns:a16="http://schemas.microsoft.com/office/drawing/2014/main" id="{FDA3804E-6F2E-796D-DBFB-9975A65E4B14}"/>
              </a:ext>
            </a:extLst>
          </p:cNvPr>
          <p:cNvSpPr>
            <a:spLocks noGrp="1"/>
          </p:cNvSpPr>
          <p:nvPr>
            <p:ph type="body" sz="quarter" idx="15"/>
          </p:nvPr>
        </p:nvSpPr>
        <p:spPr>
          <a:xfrm>
            <a:off x="8040688" y="6381750"/>
            <a:ext cx="4151312" cy="293721"/>
          </a:xfrm>
        </p:spPr>
        <p:txBody>
          <a:bodyPr/>
          <a:lstStyle/>
          <a:p>
            <a:r>
              <a:rPr lang="en-US"/>
              <a:t>U.S. National Archives</a:t>
            </a:r>
          </a:p>
        </p:txBody>
      </p:sp>
    </p:spTree>
    <p:extLst>
      <p:ext uri="{BB962C8B-B14F-4D97-AF65-F5344CB8AC3E}">
        <p14:creationId xmlns:p14="http://schemas.microsoft.com/office/powerpoint/2010/main" val="103925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rojector&#10;&#10;Description automatically generated">
            <a:extLst>
              <a:ext uri="{FF2B5EF4-FFF2-40B4-BE49-F238E27FC236}">
                <a16:creationId xmlns:a16="http://schemas.microsoft.com/office/drawing/2014/main" id="{84A578D5-4298-6182-89AF-DEA5F4758828}"/>
              </a:ext>
            </a:extLst>
          </p:cNvPr>
          <p:cNvPicPr>
            <a:picLocks noGrp="1" noChangeAspect="1"/>
          </p:cNvPicPr>
          <p:nvPr>
            <p:ph sz="quarter" idx="13"/>
          </p:nvPr>
        </p:nvPicPr>
        <p:blipFill rotWithShape="1">
          <a:blip r:embed="rId3"/>
          <a:srcRect t="8460" b="7369"/>
          <a:stretch/>
        </p:blipFill>
        <p:spPr>
          <a:xfrm>
            <a:off x="0" y="0"/>
            <a:ext cx="12192000" cy="6858000"/>
          </a:xfrm>
        </p:spPr>
      </p:pic>
    </p:spTree>
    <p:extLst>
      <p:ext uri="{BB962C8B-B14F-4D97-AF65-F5344CB8AC3E}">
        <p14:creationId xmlns:p14="http://schemas.microsoft.com/office/powerpoint/2010/main" val="285014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90CC0E-0A43-5843-BE8D-AB2AD04481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815" b="10815"/>
          <a:stretch>
            <a:fillRect/>
          </a:stretch>
        </p:blipFill>
        <p:spPr/>
      </p:pic>
    </p:spTree>
    <p:extLst>
      <p:ext uri="{BB962C8B-B14F-4D97-AF65-F5344CB8AC3E}">
        <p14:creationId xmlns:p14="http://schemas.microsoft.com/office/powerpoint/2010/main" val="1536496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B4D6-A529-3A4C-9CFD-884585414CDE}"/>
              </a:ext>
            </a:extLst>
          </p:cNvPr>
          <p:cNvSpPr>
            <a:spLocks noGrp="1"/>
          </p:cNvSpPr>
          <p:nvPr>
            <p:ph type="title"/>
          </p:nvPr>
        </p:nvSpPr>
        <p:spPr/>
        <p:txBody>
          <a:bodyPr/>
          <a:lstStyle/>
          <a:p>
            <a:r>
              <a:rPr lang="en-GB"/>
              <a:t>The Rapid Selector</a:t>
            </a:r>
          </a:p>
        </p:txBody>
      </p:sp>
      <p:pic>
        <p:nvPicPr>
          <p:cNvPr id="8" name="Content Placeholder 7">
            <a:extLst>
              <a:ext uri="{FF2B5EF4-FFF2-40B4-BE49-F238E27FC236}">
                <a16:creationId xmlns:a16="http://schemas.microsoft.com/office/drawing/2014/main" id="{55309314-5D52-5147-8FFB-9C1BE5BF279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324" t="-756" r="25344" b="-1"/>
          <a:stretch/>
        </p:blipFill>
        <p:spPr>
          <a:xfrm>
            <a:off x="1199456" y="1773238"/>
            <a:ext cx="4159676" cy="4464050"/>
          </a:xfrm>
        </p:spPr>
      </p:pic>
      <p:pic>
        <p:nvPicPr>
          <p:cNvPr id="10" name="Content Placeholder 9">
            <a:extLst>
              <a:ext uri="{FF2B5EF4-FFF2-40B4-BE49-F238E27FC236}">
                <a16:creationId xmlns:a16="http://schemas.microsoft.com/office/drawing/2014/main" id="{79363595-4E09-0947-9CB6-546317E1054A}"/>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7181217" y="1773238"/>
            <a:ext cx="3373116" cy="4464050"/>
          </a:xfrm>
        </p:spPr>
      </p:pic>
      <p:sp>
        <p:nvSpPr>
          <p:cNvPr id="3" name="Text Placeholder 2">
            <a:extLst>
              <a:ext uri="{FF2B5EF4-FFF2-40B4-BE49-F238E27FC236}">
                <a16:creationId xmlns:a16="http://schemas.microsoft.com/office/drawing/2014/main" id="{122B4836-4680-494D-AE2D-BEC9B35DDC78}"/>
              </a:ext>
            </a:extLst>
          </p:cNvPr>
          <p:cNvSpPr>
            <a:spLocks noGrp="1"/>
          </p:cNvSpPr>
          <p:nvPr>
            <p:ph type="body" sz="quarter" idx="12"/>
          </p:nvPr>
        </p:nvSpPr>
        <p:spPr>
          <a:xfrm>
            <a:off x="623888" y="6381750"/>
            <a:ext cx="10944225" cy="476250"/>
          </a:xfrm>
        </p:spPr>
        <p:txBody>
          <a:bodyPr>
            <a:normAutofit/>
          </a:bodyPr>
          <a:lstStyle/>
          <a:p>
            <a:r>
              <a:rPr lang="en-US">
                <a:cs typeface="Georgia"/>
              </a:rPr>
              <a:t>Buckland, M.K. (1992) </a:t>
            </a:r>
            <a:r>
              <a:rPr lang="en-US" i="1">
                <a:cs typeface="Georgia"/>
              </a:rPr>
              <a:t>Emanuel Goldberg, electronic document retrieval, and </a:t>
            </a:r>
            <a:r>
              <a:rPr lang="en-US" i="1" err="1">
                <a:cs typeface="Georgia"/>
              </a:rPr>
              <a:t>Vannevar</a:t>
            </a:r>
            <a:r>
              <a:rPr lang="en-US" i="1">
                <a:cs typeface="Georgia"/>
              </a:rPr>
              <a:t> Bush's </a:t>
            </a:r>
            <a:r>
              <a:rPr lang="en-US" i="1" err="1">
                <a:cs typeface="Georgia"/>
              </a:rPr>
              <a:t>Memex</a:t>
            </a:r>
            <a:r>
              <a:rPr lang="en-US">
                <a:cs typeface="Georgia"/>
              </a:rPr>
              <a:t>. Journal of the American Society of Information Science, 43(4), pp. 284-294.</a:t>
            </a:r>
          </a:p>
        </p:txBody>
      </p:sp>
    </p:spTree>
    <p:extLst>
      <p:ext uri="{BB962C8B-B14F-4D97-AF65-F5344CB8AC3E}">
        <p14:creationId xmlns:p14="http://schemas.microsoft.com/office/powerpoint/2010/main" val="4216232189"/>
      </p:ext>
    </p:extLst>
  </p:cSld>
  <p:clrMapOvr>
    <a:masterClrMapping/>
  </p:clrMapOvr>
</p:sld>
</file>

<file path=ppt/theme/theme1.xml><?xml version="1.0" encoding="utf-8"?>
<a:theme xmlns:a="http://schemas.openxmlformats.org/drawingml/2006/main" name="Pl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3758A7A8-BA00-0D4F-988D-EC9048E76EFF}"/>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C9A40350-56DC-FD47-BDA6-697689205680}"/>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992348FB-CEE1-E543-81CA-6EA124CC785B}"/>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CC89F128-DEF5-BC44-A084-1A7A02A6B9A1}"/>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F119D102-77FA-4743-9F76-736B677C8E70}"/>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4F64D961-E98D-0247-A43A-217E66C21619}"/>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654E4E54-DC9B-5A42-A0FA-9B8B07EE8280}"/>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839976BF-FD6F-2C44-A914-988547D693BE}" vid="{94CE8006-DEBA-7844-9799-121A64C795E0}"/>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Application>Microsoft Office PowerPoint</Application>
  <PresentationFormat>Widescreen</PresentationFormat>
  <Slides>46</Slides>
  <Notes>35</Notes>
  <HiddenSlides>0</HiddenSlide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Plain</vt:lpstr>
      <vt:lpstr>Marine 1</vt:lpstr>
      <vt:lpstr>Marine 3</vt:lpstr>
      <vt:lpstr>Marine 5</vt:lpstr>
      <vt:lpstr>Marine 6</vt:lpstr>
      <vt:lpstr>Horizon 3</vt:lpstr>
      <vt:lpstr>Horizon 4</vt:lpstr>
      <vt:lpstr>Horizon 5</vt:lpstr>
      <vt:lpstr>PowerPoint Presentation</vt:lpstr>
      <vt:lpstr>Trailblazers: History of Hypertext Part 2</vt:lpstr>
      <vt:lpstr>Interlude, 1939-1945</vt:lpstr>
      <vt:lpstr>Vannevar Bush</vt:lpstr>
      <vt:lpstr>PowerPoint Presentation</vt:lpstr>
      <vt:lpstr>PowerPoint Presentation</vt:lpstr>
      <vt:lpstr>PowerPoint Presentation</vt:lpstr>
      <vt:lpstr>PowerPoint Presentation</vt:lpstr>
      <vt:lpstr>The Rapid Selector</vt:lpstr>
      <vt:lpstr>PowerPoint Presentation</vt:lpstr>
      <vt:lpstr>PowerPoint Presentation</vt:lpstr>
      <vt:lpstr>As We May Think</vt:lpstr>
      <vt:lpstr>As We May Think</vt:lpstr>
      <vt:lpstr>As We May Think</vt:lpstr>
      <vt:lpstr>PowerPoint Presentation</vt:lpstr>
      <vt:lpstr>The Memex</vt:lpstr>
      <vt:lpstr>As We May Think</vt:lpstr>
      <vt:lpstr>The Information Age</vt:lpstr>
      <vt:lpstr>PowerPoint Presentation</vt:lpstr>
      <vt:lpstr>Doug Engelbart</vt:lpstr>
      <vt:lpstr>PowerPoint Presentation</vt:lpstr>
      <vt:lpstr>Augmented external symbol manipulation</vt:lpstr>
      <vt:lpstr>NLS: the oN-Line System</vt:lpstr>
      <vt:lpstr>Augmenting  human intellect</vt:lpstr>
      <vt:lpstr>PowerPoint Presentation</vt:lpstr>
      <vt:lpstr>PowerPoint Presentation</vt:lpstr>
      <vt:lpstr>PowerPoint Presentation</vt:lpstr>
      <vt:lpstr>PowerPoint Presentation</vt:lpstr>
      <vt:lpstr>The birth of the Internet</vt:lpstr>
      <vt:lpstr>The birth of the Internet</vt:lpstr>
      <vt:lpstr>Ted Nelson</vt:lpstr>
      <vt:lpstr>PowerPoint Presentation</vt:lpstr>
      <vt:lpstr>PowerPoint Presentation</vt:lpstr>
      <vt:lpstr>Computer Lib / Dream Machines</vt:lpstr>
      <vt:lpstr>A Vision in a Dream</vt:lpstr>
      <vt:lpstr>Project Xanadu (1960-)</vt:lpstr>
      <vt:lpstr>PowerPoint Presentation</vt:lpstr>
      <vt:lpstr>Project Xanadu</vt:lpstr>
      <vt:lpstr>Addressing</vt:lpstr>
      <vt:lpstr>Links</vt:lpstr>
      <vt:lpstr>Transclusion</vt:lpstr>
      <vt:lpstr>Versioning</vt:lpstr>
      <vt:lpstr>Distribution</vt:lpstr>
      <vt:lpstr>PowerPoint Presentation</vt:lpstr>
      <vt:lpstr>Nelson on the Web</vt:lpstr>
      <vt:lpstr>Next Lecture: Trailblazers, Part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Nicholas Gibbins</dc:creator>
  <cp:revision>1</cp:revision>
  <dcterms:created xsi:type="dcterms:W3CDTF">2023-11-14T09:13:31Z</dcterms:created>
  <dcterms:modified xsi:type="dcterms:W3CDTF">2023-11-16T14:00:28Z</dcterms:modified>
</cp:coreProperties>
</file>