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</p:sldMasterIdLst>
  <p:notesMasterIdLst>
    <p:notesMasterId r:id="rId42"/>
  </p:notesMasterIdLst>
  <p:handoutMasterIdLst>
    <p:handoutMasterId r:id="rId43"/>
  </p:handoutMasterIdLst>
  <p:sldIdLst>
    <p:sldId id="256" r:id="rId6"/>
    <p:sldId id="257" r:id="rId7"/>
    <p:sldId id="303" r:id="rId8"/>
    <p:sldId id="259" r:id="rId9"/>
    <p:sldId id="277" r:id="rId10"/>
    <p:sldId id="266" r:id="rId11"/>
    <p:sldId id="279" r:id="rId12"/>
    <p:sldId id="268" r:id="rId13"/>
    <p:sldId id="265" r:id="rId14"/>
    <p:sldId id="280" r:id="rId15"/>
    <p:sldId id="289" r:id="rId16"/>
    <p:sldId id="282" r:id="rId17"/>
    <p:sldId id="285" r:id="rId18"/>
    <p:sldId id="264" r:id="rId19"/>
    <p:sldId id="263" r:id="rId20"/>
    <p:sldId id="294" r:id="rId21"/>
    <p:sldId id="291" r:id="rId22"/>
    <p:sldId id="293" r:id="rId23"/>
    <p:sldId id="292" r:id="rId24"/>
    <p:sldId id="295" r:id="rId25"/>
    <p:sldId id="287" r:id="rId26"/>
    <p:sldId id="284" r:id="rId27"/>
    <p:sldId id="278" r:id="rId28"/>
    <p:sldId id="260" r:id="rId29"/>
    <p:sldId id="261" r:id="rId30"/>
    <p:sldId id="262" r:id="rId31"/>
    <p:sldId id="301" r:id="rId32"/>
    <p:sldId id="273" r:id="rId33"/>
    <p:sldId id="299" r:id="rId34"/>
    <p:sldId id="296" r:id="rId35"/>
    <p:sldId id="297" r:id="rId36"/>
    <p:sldId id="302" r:id="rId37"/>
    <p:sldId id="300" r:id="rId38"/>
    <p:sldId id="283" r:id="rId39"/>
    <p:sldId id="272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BFF"/>
    <a:srgbClr val="495961"/>
    <a:srgbClr val="2E444E"/>
    <a:srgbClr val="005C84"/>
    <a:srgbClr val="063D5F"/>
    <a:srgbClr val="662953"/>
    <a:srgbClr val="4A103D"/>
    <a:srgbClr val="CA287A"/>
    <a:srgbClr val="DE2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1"/>
    <p:restoredTop sz="69608"/>
  </p:normalViewPr>
  <p:slideViewPr>
    <p:cSldViewPr>
      <p:cViewPr>
        <p:scale>
          <a:sx n="65" d="100"/>
          <a:sy n="65" d="100"/>
        </p:scale>
        <p:origin x="144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0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54761-1460-C44E-8EE9-132392DCD1C4}" type="datetimeFigureOut">
              <a:rPr lang="en-US" smtClean="0"/>
              <a:t>9/29/24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2BE9-307A-AB49-B561-9E71E3CE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D421-3143-47CA-ACA9-5443A0940D94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A50D6-6132-4FF4-AFC5-01B946DDB4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9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80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6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02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39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5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997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47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86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9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23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web pages on the indexed Web ~=5.5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77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00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61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95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38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5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83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68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8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23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8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4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7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downloading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92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7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ogo Slide"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BBA8B1-FB70-5047-82C7-77FEF3673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5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4560" y="2060849"/>
            <a:ext cx="7591573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spc="-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4" y="3287415"/>
            <a:ext cx="7584843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4" y="4149081"/>
            <a:ext cx="3071283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22 June 2021</a:t>
            </a:r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715225-994B-F847-BBCD-98E6DC60B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351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 userDrawn="1"/>
        </p:nvSpPr>
        <p:spPr>
          <a:xfrm>
            <a:off x="2351584" y="2700210"/>
            <a:ext cx="75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>
                <a:solidFill>
                  <a:schemeClr val="bg1"/>
                </a:solidFill>
              </a:rPr>
              <a:t>YOUR</a:t>
            </a:r>
            <a:r>
              <a:rPr lang="en-GB" sz="3200" b="1" spc="-150" baseline="0" dirty="0">
                <a:solidFill>
                  <a:schemeClr val="bg1"/>
                </a:solidFill>
              </a:rPr>
              <a:t> QUESTIONS</a:t>
            </a:r>
            <a:endParaRPr lang="en-GB" sz="3200" b="1" spc="-15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351584" y="3356522"/>
            <a:ext cx="7584843" cy="1800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spc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  <a:endParaRPr lang="en-GB" dirty="0"/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2411DA-15FA-804A-A497-A21BA241F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2E444E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2E444E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6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466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832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0" r:id="rId2"/>
    <p:sldLayoutId id="214748370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 dirty="0"/>
          </a:p>
        </p:txBody>
      </p:sp>
      <p:pic>
        <p:nvPicPr>
          <p:cNvPr id="8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26CD3-130D-D440-8ABD-6248D8758A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rgbClr val="49596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rgbClr val="495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rgbClr val="4959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rgbClr val="4959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rgbClr val="49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3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16BBD-BA9B-9C41-8F36-256387FD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on assessable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B4D74-BF31-2444-8237-31804B1E6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Not everything we cover on this module can be sensibly assessed, so we'll indicate topics of which you only need a high-level understanding as follows.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concerns technologies which are currently undergoing </a:t>
            </a:r>
            <a:r>
              <a:rPr lang="en-US" err="1"/>
              <a:t>standardisation</a:t>
            </a:r>
            <a:r>
              <a:rPr lang="en-US"/>
              <a:t> (and so which are subject to change), we'll indicate it like this: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goes into large amounts of detail that's primarily there only for illustrative purposes, we'll indicate it like this: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4417EF-48CB-654B-AE03-A77123C19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7A31AE-57C9-3F4C-B035-697CDA67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5112022"/>
            <a:ext cx="1434721" cy="12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D30A31-18AA-7943-956D-93BBB81B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3441835"/>
            <a:ext cx="1434722" cy="12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402795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211307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5D84555-3753-D742-BE0D-80333D5A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1" y="0"/>
            <a:ext cx="62981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F22BB-FF09-EA41-BA8A-C5AB40C62798}"/>
              </a:ext>
            </a:extLst>
          </p:cNvPr>
          <p:cNvSpPr txBox="1"/>
          <p:nvPr/>
        </p:nvSpPr>
        <p:spPr>
          <a:xfrm>
            <a:off x="5949697" y="3682365"/>
            <a:ext cx="2950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“When I use a word,”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Humpty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Dumpty said, in rather a scornful tone, “it means just what I choose it to mean—neither more nor less.”</a:t>
            </a:r>
          </a:p>
        </p:txBody>
      </p:sp>
    </p:spTree>
    <p:extLst>
      <p:ext uri="{BB962C8B-B14F-4D97-AF65-F5344CB8AC3E}">
        <p14:creationId xmlns:p14="http://schemas.microsoft.com/office/powerpoint/2010/main" val="53370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user typed a host address into a client program</a:t>
            </a:r>
          </a:p>
          <a:p>
            <a:r>
              <a:rPr lang="en-GB" dirty="0"/>
              <a:t>The client communicated with a file server using the File Transfer Protocol (FTP)</a:t>
            </a:r>
          </a:p>
          <a:p>
            <a:r>
              <a:rPr lang="en-GB" dirty="0"/>
              <a:t>The user typed commands into the client:</a:t>
            </a:r>
          </a:p>
          <a:p>
            <a:pPr lvl="1"/>
            <a:r>
              <a:rPr lang="en-GB" dirty="0"/>
              <a:t>To navigate to the right directory</a:t>
            </a:r>
          </a:p>
          <a:p>
            <a:pPr lvl="1"/>
            <a:r>
              <a:rPr lang="en-GB" dirty="0"/>
              <a:t>To specify whether the file being transferred was binary or ASCII</a:t>
            </a:r>
          </a:p>
          <a:p>
            <a:pPr lvl="1"/>
            <a:r>
              <a:rPr lang="en-GB" dirty="0"/>
              <a:t>To get the right file</a:t>
            </a:r>
          </a:p>
          <a:p>
            <a:r>
              <a:rPr lang="en-GB" dirty="0"/>
              <a:t>The server sent a file back</a:t>
            </a:r>
          </a:p>
          <a:p>
            <a:r>
              <a:rPr lang="en-GB" dirty="0"/>
              <a:t>The client stored the file on the hard disk</a:t>
            </a:r>
          </a:p>
          <a:p>
            <a:r>
              <a:rPr lang="en-GB" dirty="0"/>
              <a:t>The user printed the file, or used a separate viewer</a:t>
            </a:r>
          </a:p>
        </p:txBody>
      </p:sp>
      <p:pic>
        <p:nvPicPr>
          <p:cNvPr id="11" name="Screen Recording 2020-09-25 at 19.15.25.mov" descr="Screen Recording 2020-09-25 at 19.15.25.mov">
            <a:hlinkClick r:id="" action="ppaction://media"/>
            <a:extLst>
              <a:ext uri="{FF2B5EF4-FFF2-40B4-BE49-F238E27FC236}">
                <a16:creationId xmlns:a16="http://schemas.microsoft.com/office/drawing/2014/main" id="{966BA2E4-CCD5-7447-83C8-91548C0639B0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6167438" y="2274888"/>
            <a:ext cx="5400675" cy="3460750"/>
          </a:xfrm>
        </p:spPr>
      </p:pic>
    </p:spTree>
    <p:extLst>
      <p:ext uri="{BB962C8B-B14F-4D97-AF65-F5344CB8AC3E}">
        <p14:creationId xmlns:p14="http://schemas.microsoft.com/office/powerpoint/2010/main" val="32484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Web experience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user clicks on a link in a browser</a:t>
            </a:r>
          </a:p>
          <a:p>
            <a:r>
              <a:rPr lang="en-GB" dirty="0"/>
              <a:t>(the browser talks to a web server)</a:t>
            </a:r>
          </a:p>
          <a:p>
            <a:r>
              <a:rPr lang="en-GB" dirty="0"/>
              <a:t>(the server sends a document back)</a:t>
            </a:r>
          </a:p>
          <a:p>
            <a:r>
              <a:rPr lang="en-GB" dirty="0"/>
              <a:t>The browser displays the document</a:t>
            </a:r>
          </a:p>
          <a:p>
            <a:r>
              <a:rPr lang="en-GB" dirty="0"/>
              <a:t>The user clicks on another link (etc)</a:t>
            </a:r>
          </a:p>
        </p:txBody>
      </p:sp>
      <p:pic>
        <p:nvPicPr>
          <p:cNvPr id="8" name="Screen Recording 2020-09-28 at 16.49.32" descr="Screen Recording 2020-09-28 at 16.49.32">
            <a:hlinkClick r:id="" action="ppaction://media"/>
            <a:extLst>
              <a:ext uri="{FF2B5EF4-FFF2-40B4-BE49-F238E27FC236}">
                <a16:creationId xmlns:a16="http://schemas.microsoft.com/office/drawing/2014/main" id="{43F0BDFF-7F4E-AC45-94A4-DC001CF6F4A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8" y="2325688"/>
            <a:ext cx="5400675" cy="335756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C881C-FF6A-7D4B-BF79-4813EC94C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2E04-EA43-874B-9E88-C40DD2C8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DF0-39A8-5046-922E-0A3EB35ECB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</p:txBody>
      </p:sp>
    </p:spTree>
    <p:extLst>
      <p:ext uri="{BB962C8B-B14F-4D97-AF65-F5344CB8AC3E}">
        <p14:creationId xmlns:p14="http://schemas.microsoft.com/office/powerpoint/2010/main" val="378991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CEA270-237E-E641-92FD-02D61E46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 dirty="0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DFA6D0-209E-8544-B990-E9F2EE0F9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lvl="1"/>
            <a:r>
              <a:rPr lang="en-US" sz="1600" dirty="0"/>
              <a:t>Berners Lee 1991</a:t>
            </a:r>
          </a:p>
          <a:p>
            <a:pPr lvl="1"/>
            <a:r>
              <a:rPr lang="en-US" sz="1600" dirty="0"/>
              <a:t>High Energy Physics and Computer Scientists </a:t>
            </a:r>
          </a:p>
          <a:p>
            <a:pPr lvl="1"/>
            <a:r>
              <a:rPr lang="en-US" sz="1600" dirty="0"/>
              <a:t>Library science community</a:t>
            </a:r>
          </a:p>
          <a:p>
            <a:pPr lvl="1"/>
            <a:r>
              <a:rPr lang="en-US" sz="1600" dirty="0"/>
              <a:t>Document-centric</a:t>
            </a:r>
          </a:p>
          <a:p>
            <a:pPr lvl="2"/>
            <a:r>
              <a:rPr lang="en-US" sz="1600" dirty="0"/>
              <a:t>Web pages</a:t>
            </a:r>
          </a:p>
          <a:p>
            <a:pPr lvl="2"/>
            <a:r>
              <a:rPr lang="en-US" sz="1600" dirty="0"/>
              <a:t>PDF and PostScript files</a:t>
            </a:r>
          </a:p>
          <a:p>
            <a:pPr lvl="1"/>
            <a:r>
              <a:rPr lang="en-US" sz="1600" dirty="0"/>
              <a:t>Limited interactivity</a:t>
            </a:r>
          </a:p>
          <a:p>
            <a:pPr lvl="1"/>
            <a:r>
              <a:rPr lang="en-US" sz="1600" dirty="0"/>
              <a:t>Many browsers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99EAB6D-4DAE-A544-91AE-1012074282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C2FCB3-92D3-CF4C-B633-6E086CD50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6F9ED7-7357-9242-B3DE-2C8A1EA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2081B1-D003-A244-AA8D-1EC4F0FD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04EB01-560B-1F46-A4AB-0DB2BAFE2C5B}"/>
              </a:ext>
            </a:extLst>
          </p:cNvPr>
          <p:cNvSpPr txBox="1">
            <a:spLocks/>
          </p:cNvSpPr>
          <p:nvPr/>
        </p:nvSpPr>
        <p:spPr>
          <a:xfrm>
            <a:off x="623888" y="1773236"/>
            <a:ext cx="5400675" cy="446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commerce (1996-2000)</a:t>
            </a:r>
          </a:p>
          <a:p>
            <a:pPr lvl="1"/>
            <a:r>
              <a:rPr lang="en-US" sz="1600" dirty="0"/>
              <a:t>Mosaic </a:t>
            </a:r>
            <a:r>
              <a:rPr lang="en-US" sz="1600" dirty="0" err="1"/>
              <a:t>broswer</a:t>
            </a:r>
            <a:r>
              <a:rPr lang="en-US" sz="1600" dirty="0"/>
              <a:t> developed at the National Center for Supercomputing Applications at the University of Illinois and Urbana Champaign </a:t>
            </a:r>
          </a:p>
          <a:p>
            <a:pPr lvl="1"/>
            <a:r>
              <a:rPr lang="en-US" sz="1600" dirty="0"/>
              <a:t>Invention of Secure Sockets</a:t>
            </a:r>
          </a:p>
          <a:p>
            <a:pPr lvl="1"/>
            <a:r>
              <a:rPr lang="en-GB" sz="1600" dirty="0"/>
              <a:t>Netscape released JavaScript</a:t>
            </a:r>
          </a:p>
          <a:p>
            <a:pPr lvl="1"/>
            <a:r>
              <a:rPr lang="en-GB" sz="1600" dirty="0"/>
              <a:t>Microsoft released Cascading Style Sheets (CSS)</a:t>
            </a:r>
            <a:endParaRPr lang="en-US" sz="1400" dirty="0"/>
          </a:p>
          <a:p>
            <a:pPr lvl="1"/>
            <a:r>
              <a:rPr lang="en-US" sz="1600" dirty="0"/>
              <a:t>The dot-com bubble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D08C838-9F66-4A48-9876-EF2A852FA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47361C-2EAB-E548-8AED-7EFF00A7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B34E0F3-30BC-9E44-96B1-3E0B21893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3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lvl="1"/>
            <a:r>
              <a:rPr lang="en-US" sz="1600" dirty="0"/>
              <a:t>Tim O'Reilly, Web 2.0 (marketing slogan?)</a:t>
            </a:r>
          </a:p>
          <a:p>
            <a:pPr lvl="1"/>
            <a:r>
              <a:rPr lang="en-US" sz="1600" dirty="0"/>
              <a:t>Emphasis on user-generated content</a:t>
            </a:r>
          </a:p>
          <a:p>
            <a:pPr lvl="1"/>
            <a:r>
              <a:rPr lang="en-US" sz="1600" dirty="0"/>
              <a:t>JavaScript enabled interaction</a:t>
            </a:r>
          </a:p>
          <a:p>
            <a:pPr lvl="1"/>
            <a:r>
              <a:rPr lang="en-US" sz="1600" dirty="0"/>
              <a:t>Web browser as rich client</a:t>
            </a:r>
          </a:p>
          <a:p>
            <a:pPr lvl="1"/>
            <a:r>
              <a:rPr lang="en-US" sz="1600" dirty="0"/>
              <a:t>W3C had mostly been in control of the standards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54F4EB-A6A9-3843-A2A0-18886EDAD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5D57BF0-50D4-7246-8FA5-78D3547F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4B5CDCC-E305-2E4D-8156-BC55F2882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37" y="1773238"/>
            <a:ext cx="5400675" cy="4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354560" y="2562473"/>
            <a:ext cx="7591573" cy="1226567"/>
          </a:xfrm>
        </p:spPr>
        <p:txBody>
          <a:bodyPr/>
          <a:lstStyle/>
          <a:p>
            <a:r>
              <a:rPr lang="en-GB" dirty="0"/>
              <a:t>COMP3227 Web Architecture and Hypertext Technologies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51584" y="4149081"/>
            <a:ext cx="4608512" cy="288031"/>
          </a:xfrm>
        </p:spPr>
        <p:txBody>
          <a:bodyPr/>
          <a:lstStyle/>
          <a:p>
            <a:r>
              <a:rPr lang="en-GB" dirty="0"/>
              <a:t>Dr Heather Packer – hp3@ecs.soton.ac.uk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671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  <a:p>
            <a:r>
              <a:rPr lang="en-US" sz="1800"/>
              <a:t>Semantic </a:t>
            </a:r>
            <a:r>
              <a:rPr lang="en-US" sz="1800" dirty="0"/>
              <a:t>Web</a:t>
            </a:r>
          </a:p>
          <a:p>
            <a:r>
              <a:rPr lang="en-US" sz="1800" dirty="0"/>
              <a:t>W3C vs Browser manufacturers</a:t>
            </a:r>
          </a:p>
          <a:p>
            <a:r>
              <a:rPr lang="en-US" sz="1800" dirty="0"/>
              <a:t>HTML5 Application platform</a:t>
            </a:r>
          </a:p>
          <a:p>
            <a:r>
              <a:rPr lang="en-US" sz="1800" dirty="0"/>
              <a:t>Shift in emphasis from documents to applications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</p:spTree>
    <p:extLst>
      <p:ext uri="{BB962C8B-B14F-4D97-AF65-F5344CB8AC3E}">
        <p14:creationId xmlns:p14="http://schemas.microsoft.com/office/powerpoint/2010/main" val="312887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39524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</a:t>
            </a:r>
            <a:r>
              <a:rPr lang="en-US" b="1" dirty="0"/>
              <a:t>distributed information system</a:t>
            </a:r>
            <a:r>
              <a:rPr lang="en-US" dirty="0"/>
              <a:t> that provides access </a:t>
            </a:r>
            <a:br>
              <a:rPr lang="en-US" dirty="0"/>
            </a:br>
            <a:r>
              <a:rPr lang="en-US" dirty="0"/>
              <a:t>to hypertext documents and other objects of interest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have a general name for these objects of interest: </a:t>
            </a:r>
          </a:p>
          <a:p>
            <a:pPr marL="0" indent="0" algn="ctr">
              <a:buNone/>
            </a:pPr>
            <a:r>
              <a:rPr lang="en-US" sz="3600" dirty="0"/>
              <a:t>resources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31027" y="2693261"/>
            <a:ext cx="6987601" cy="1704312"/>
            <a:chOff x="1207027" y="2693261"/>
            <a:chExt cx="6987601" cy="17043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7901" y="2693261"/>
              <a:ext cx="2306727" cy="1435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313" y="3500106"/>
              <a:ext cx="897467" cy="8974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438" y="2895599"/>
              <a:ext cx="1559493" cy="965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575" y="2835471"/>
              <a:ext cx="1067662" cy="1067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0424" y="3483173"/>
              <a:ext cx="897468" cy="897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7027" y="3465301"/>
              <a:ext cx="1073720" cy="8729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1778" y="3475566"/>
              <a:ext cx="1000443" cy="884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4941" y="2980266"/>
              <a:ext cx="897468" cy="89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resource?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“Familiar examples [of resources] include an </a:t>
            </a:r>
            <a:r>
              <a:rPr lang="en-US" b="1" dirty="0"/>
              <a:t>electronic document</a:t>
            </a:r>
            <a:r>
              <a:rPr lang="en-US" dirty="0"/>
              <a:t>, an </a:t>
            </a:r>
            <a:r>
              <a:rPr lang="en-US" b="1" dirty="0"/>
              <a:t>image</a:t>
            </a:r>
            <a:r>
              <a:rPr lang="en-US" dirty="0"/>
              <a:t>, a </a:t>
            </a:r>
            <a:r>
              <a:rPr lang="en-US" b="1" dirty="0"/>
              <a:t>source of information </a:t>
            </a:r>
            <a:r>
              <a:rPr lang="en-US" dirty="0"/>
              <a:t>with a consistent purpose (e.g., ‘today's weather report for Los Angeles’), a </a:t>
            </a:r>
            <a:r>
              <a:rPr lang="en-US" b="1" dirty="0"/>
              <a:t>service</a:t>
            </a:r>
            <a:r>
              <a:rPr lang="en-US" dirty="0"/>
              <a:t> (e.g., an HTTP-to-SMS gateway), and a </a:t>
            </a:r>
            <a:r>
              <a:rPr lang="en-US" b="1" dirty="0"/>
              <a:t>collection of other resources</a:t>
            </a:r>
            <a:r>
              <a:rPr lang="en-US" dirty="0"/>
              <a:t>. A resource is </a:t>
            </a:r>
            <a:r>
              <a:rPr lang="en-US" b="1" dirty="0"/>
              <a:t>not necessarily accessible via the Internet</a:t>
            </a:r>
            <a:r>
              <a:rPr lang="en-US" dirty="0"/>
              <a:t>; e.g., human beings, corporations, and bound books in a library can also be resources. Likewise, </a:t>
            </a:r>
            <a:r>
              <a:rPr lang="en-US" b="1" dirty="0"/>
              <a:t>abstract concepts </a:t>
            </a:r>
            <a:r>
              <a:rPr lang="en-US" dirty="0"/>
              <a:t>can be resources, such as the </a:t>
            </a:r>
            <a:r>
              <a:rPr lang="en-US" b="1" dirty="0"/>
              <a:t>operators</a:t>
            </a:r>
            <a:r>
              <a:rPr lang="en-US" dirty="0"/>
              <a:t> and </a:t>
            </a:r>
            <a:r>
              <a:rPr lang="en-US" b="1" dirty="0"/>
              <a:t>operands</a:t>
            </a:r>
            <a:r>
              <a:rPr lang="en-US" dirty="0"/>
              <a:t> of a </a:t>
            </a:r>
            <a:r>
              <a:rPr lang="en-US" b="1" dirty="0"/>
              <a:t>mathematical equation</a:t>
            </a:r>
            <a:r>
              <a:rPr lang="en-US" dirty="0"/>
              <a:t>, the types of a </a:t>
            </a:r>
            <a:r>
              <a:rPr lang="en-US" b="1" dirty="0"/>
              <a:t>relationship</a:t>
            </a:r>
            <a:r>
              <a:rPr lang="en-US" dirty="0"/>
              <a:t> (e.g., ‘parent’ or ‘employee’), or </a:t>
            </a:r>
            <a:r>
              <a:rPr lang="en-US" b="1" dirty="0"/>
              <a:t>numeric values </a:t>
            </a:r>
            <a:r>
              <a:rPr lang="en-US" dirty="0"/>
              <a:t>(e.g., zero, one, and infinity).”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BB9A9-A4AF-524E-97EB-1DBB6E8CF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Berners-Lee, T. et al (2005) </a:t>
            </a:r>
            <a:r>
              <a:rPr lang="en-GB" i="1" dirty="0"/>
              <a:t>Uniform Resource Identifier (URI): Generic Syntax</a:t>
            </a:r>
            <a:r>
              <a:rPr lang="en-GB" dirty="0"/>
              <a:t>. RFC3986.</a:t>
            </a:r>
          </a:p>
        </p:txBody>
      </p:sp>
    </p:spTree>
    <p:extLst>
      <p:ext uri="{BB962C8B-B14F-4D97-AF65-F5344CB8AC3E}">
        <p14:creationId xmlns:p14="http://schemas.microsoft.com/office/powerpoint/2010/main" val="3029309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Web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Resources are </a:t>
            </a:r>
            <a:r>
              <a:rPr lang="en-GB" i="1" dirty="0"/>
              <a:t>identified</a:t>
            </a:r>
            <a:r>
              <a:rPr lang="en-GB" dirty="0"/>
              <a:t> by URIs</a:t>
            </a:r>
            <a:br>
              <a:rPr lang="en-GB" dirty="0"/>
            </a:br>
            <a:r>
              <a:rPr lang="en-GB" dirty="0"/>
              <a:t>(Uniform Resource Identifiers)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have </a:t>
            </a:r>
            <a:r>
              <a:rPr lang="en-GB" i="1" dirty="0"/>
              <a:t>representations</a:t>
            </a:r>
            <a:r>
              <a:rPr lang="en-GB" dirty="0"/>
              <a:t> in different formats (HTML, text, PDF)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can be </a:t>
            </a:r>
            <a:r>
              <a:rPr lang="en-GB" i="1" dirty="0"/>
              <a:t>interacted</a:t>
            </a:r>
            <a:r>
              <a:rPr lang="en-GB" dirty="0"/>
              <a:t> with using network protocols (HTTP)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69089-D3EF-9D40-A48A-4A745BCFBFA7}"/>
              </a:ext>
            </a:extLst>
          </p:cNvPr>
          <p:cNvGrpSpPr/>
          <p:nvPr/>
        </p:nvGrpSpPr>
        <p:grpSpPr>
          <a:xfrm>
            <a:off x="6275388" y="2817307"/>
            <a:ext cx="2530794" cy="1593065"/>
            <a:chOff x="2829914" y="2836304"/>
            <a:chExt cx="2530794" cy="159306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4470783-B028-484D-B70C-215058243B1B}"/>
                </a:ext>
              </a:extLst>
            </p:cNvPr>
            <p:cNvSpPr/>
            <p:nvPr/>
          </p:nvSpPr>
          <p:spPr bwMode="auto">
            <a:xfrm>
              <a:off x="2856261" y="3196366"/>
              <a:ext cx="2504447" cy="1233003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today’s BBC weather forecast for Southampton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A2AA9-E860-6443-B330-008C6EE3F79C}"/>
                </a:ext>
              </a:extLst>
            </p:cNvPr>
            <p:cNvSpPr txBox="1"/>
            <p:nvPr/>
          </p:nvSpPr>
          <p:spPr>
            <a:xfrm>
              <a:off x="2829914" y="283630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628C-1ED7-B148-B565-5443EB27D00D}"/>
              </a:ext>
            </a:extLst>
          </p:cNvPr>
          <p:cNvGrpSpPr/>
          <p:nvPr/>
        </p:nvGrpSpPr>
        <p:grpSpPr>
          <a:xfrm>
            <a:off x="8430539" y="1733035"/>
            <a:ext cx="3246402" cy="618110"/>
            <a:chOff x="6491908" y="1752032"/>
            <a:chExt cx="3246402" cy="618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B15B2-EFDA-E243-9274-4E27B7009F8E}"/>
                </a:ext>
              </a:extLst>
            </p:cNvPr>
            <p:cNvSpPr txBox="1"/>
            <p:nvPr/>
          </p:nvSpPr>
          <p:spPr>
            <a:xfrm>
              <a:off x="6491908" y="2093143"/>
              <a:ext cx="3246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Lucida Sans" panose="020B0602030504020204" pitchFamily="34" charset="77"/>
                  <a:cs typeface="Lucida  "/>
                </a:rPr>
                <a:t>http://</a:t>
              </a:r>
              <a:r>
                <a:rPr lang="en-US" sz="1200" err="1">
                  <a:latin typeface="Lucida Sans" panose="020B0602030504020204" pitchFamily="34" charset="77"/>
                  <a:cs typeface="Lucida  "/>
                </a:rPr>
                <a:t>www.bbc.co.uk</a:t>
              </a:r>
              <a:r>
                <a:rPr lang="en-US" sz="1200">
                  <a:latin typeface="Lucida Sans" panose="020B0602030504020204" pitchFamily="34" charset="77"/>
                  <a:cs typeface="Lucida  "/>
                </a:rPr>
                <a:t>/weather/2637487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BFE41-DB2E-504A-9225-FFB8763C61D0}"/>
                </a:ext>
              </a:extLst>
            </p:cNvPr>
            <p:cNvSpPr txBox="1"/>
            <p:nvPr/>
          </p:nvSpPr>
          <p:spPr>
            <a:xfrm>
              <a:off x="6491908" y="17520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URI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6DF38-3C86-8D4C-905D-A7AE5BC3D349}"/>
              </a:ext>
            </a:extLst>
          </p:cNvPr>
          <p:cNvGrpSpPr/>
          <p:nvPr/>
        </p:nvGrpSpPr>
        <p:grpSpPr>
          <a:xfrm rot="20822521">
            <a:off x="7635184" y="2298736"/>
            <a:ext cx="986167" cy="735166"/>
            <a:chOff x="5265179" y="2144849"/>
            <a:chExt cx="986167" cy="735166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88414517-E2CD-A84D-960B-4E5CB41F12A1}"/>
                </a:ext>
              </a:extLst>
            </p:cNvPr>
            <p:cNvSpPr/>
            <p:nvPr/>
          </p:nvSpPr>
          <p:spPr bwMode="auto">
            <a:xfrm rot="19939971">
              <a:off x="5672158" y="2421476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2433E-D4EC-7E44-91E8-477BCC524688}"/>
                </a:ext>
              </a:extLst>
            </p:cNvPr>
            <p:cNvSpPr txBox="1"/>
            <p:nvPr/>
          </p:nvSpPr>
          <p:spPr>
            <a:xfrm rot="20019355">
              <a:off x="5265179" y="2144849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identifies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553557-2780-A34C-AB00-F5ECE566F151}"/>
              </a:ext>
            </a:extLst>
          </p:cNvPr>
          <p:cNvGrpSpPr/>
          <p:nvPr/>
        </p:nvGrpSpPr>
        <p:grpSpPr>
          <a:xfrm>
            <a:off x="9280553" y="3677986"/>
            <a:ext cx="2196841" cy="2487864"/>
            <a:chOff x="6491908" y="3696983"/>
            <a:chExt cx="2196841" cy="2487864"/>
          </a:xfrm>
        </p:grpSpPr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EF9DC476-2D24-384D-A855-E5EBEF7F00C7}"/>
                </a:ext>
              </a:extLst>
            </p:cNvPr>
            <p:cNvSpPr/>
            <p:nvPr/>
          </p:nvSpPr>
          <p:spPr bwMode="auto">
            <a:xfrm>
              <a:off x="6593660" y="4123436"/>
              <a:ext cx="2095089" cy="2061411"/>
            </a:xfrm>
            <a:prstGeom prst="flowChart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Metadata: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Content-Type: text/html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Data: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&lt;html&gt;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&lt;head&gt;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&lt;title&gt;BBC Weather – Southampton&lt;/title&gt;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...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&lt;/html&gt;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4BC70-80B3-EF4E-8D99-51ED45A14870}"/>
                </a:ext>
              </a:extLst>
            </p:cNvPr>
            <p:cNvSpPr txBox="1"/>
            <p:nvPr/>
          </p:nvSpPr>
          <p:spPr>
            <a:xfrm>
              <a:off x="6491908" y="3696983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136E9-74F0-0045-B5B0-50592B8DAD26}"/>
              </a:ext>
            </a:extLst>
          </p:cNvPr>
          <p:cNvGrpSpPr/>
          <p:nvPr/>
        </p:nvGrpSpPr>
        <p:grpSpPr>
          <a:xfrm rot="1003722">
            <a:off x="8280134" y="4405998"/>
            <a:ext cx="1104790" cy="728128"/>
            <a:chOff x="5415967" y="4205103"/>
            <a:chExt cx="1104790" cy="728128"/>
          </a:xfrm>
        </p:grpSpPr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52A0F88E-6F96-BE4C-9E90-C35375F36A98}"/>
                </a:ext>
              </a:extLst>
            </p:cNvPr>
            <p:cNvSpPr/>
            <p:nvPr/>
          </p:nvSpPr>
          <p:spPr bwMode="auto">
            <a:xfrm rot="1603421">
              <a:off x="5673224" y="4474692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41C04-334D-F94B-A380-6569CD8512F7}"/>
                </a:ext>
              </a:extLst>
            </p:cNvPr>
            <p:cNvSpPr txBox="1"/>
            <p:nvPr/>
          </p:nvSpPr>
          <p:spPr>
            <a:xfrm rot="1612783">
              <a:off x="5415967" y="4205103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represents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1FDEA0-1B50-084B-8E34-802AA25D6538}"/>
              </a:ext>
            </a:extLst>
          </p:cNvPr>
          <p:cNvGrpSpPr/>
          <p:nvPr/>
        </p:nvGrpSpPr>
        <p:grpSpPr>
          <a:xfrm>
            <a:off x="9940532" y="2867219"/>
            <a:ext cx="1365028" cy="328561"/>
            <a:chOff x="7406287" y="2888589"/>
            <a:chExt cx="1365028" cy="328561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F9232ED6-9962-984B-BB0D-633A1E830A85}"/>
                </a:ext>
              </a:extLst>
            </p:cNvPr>
            <p:cNvSpPr/>
            <p:nvPr/>
          </p:nvSpPr>
          <p:spPr bwMode="auto">
            <a:xfrm rot="16200000">
              <a:off x="7512820" y="2865143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2A7FE-C57E-2446-8A01-21CDDFDE1DCE}"/>
                </a:ext>
              </a:extLst>
            </p:cNvPr>
            <p:cNvSpPr txBox="1"/>
            <p:nvPr/>
          </p:nvSpPr>
          <p:spPr>
            <a:xfrm>
              <a:off x="7831634" y="288858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90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Principles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entities of interest should be identified by URIs</a:t>
            </a:r>
          </a:p>
          <a:p>
            <a:r>
              <a:rPr lang="en-GB" dirty="0"/>
              <a:t>All URIs should be resolvable (i.e. you can use them to fetch something)</a:t>
            </a:r>
          </a:p>
          <a:p>
            <a:r>
              <a:rPr lang="en-GB" dirty="0"/>
              <a:t>When you resolve a URI, you get some data about the identified resource </a:t>
            </a:r>
          </a:p>
          <a:p>
            <a:r>
              <a:rPr lang="en-GB" dirty="0"/>
              <a:t>Data should be provided using standard formats</a:t>
            </a:r>
          </a:p>
          <a:p>
            <a:r>
              <a:rPr lang="en-GB" dirty="0"/>
              <a:t>Data should be linked with other data</a:t>
            </a:r>
          </a:p>
        </p:txBody>
      </p:sp>
    </p:spTree>
    <p:extLst>
      <p:ext uri="{BB962C8B-B14F-4D97-AF65-F5344CB8AC3E}">
        <p14:creationId xmlns:p14="http://schemas.microsoft.com/office/powerpoint/2010/main" val="416214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Stars of Linked Data (2010) for Organisations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★		Available on the Web (in whatever format) under an open licence</a:t>
            </a:r>
          </a:p>
          <a:p>
            <a:pPr marL="0" indent="0">
              <a:buNone/>
            </a:pPr>
            <a:r>
              <a:rPr lang="en-GB" dirty="0"/>
              <a:t>★★		As above, but as machine-readable structured data </a:t>
            </a:r>
            <a:br>
              <a:rPr lang="en-GB" dirty="0"/>
            </a:br>
            <a:r>
              <a:rPr lang="en-GB" dirty="0"/>
              <a:t>		(e.g. Excel instead of an image of a table)</a:t>
            </a:r>
          </a:p>
          <a:p>
            <a:pPr marL="0" indent="0">
              <a:buNone/>
            </a:pPr>
            <a:r>
              <a:rPr lang="en-GB" dirty="0"/>
              <a:t>★★★		As above, but in a non-proprietary format </a:t>
            </a:r>
            <a:br>
              <a:rPr lang="en-GB" dirty="0"/>
            </a:br>
            <a:r>
              <a:rPr lang="en-GB" dirty="0"/>
              <a:t>		(e.g. CSV instead of Excel)</a:t>
            </a:r>
          </a:p>
          <a:p>
            <a:pPr marL="0" indent="0">
              <a:buNone/>
            </a:pPr>
            <a:r>
              <a:rPr lang="en-GB" dirty="0"/>
              <a:t>★★★★		As above, but using W3C standards (RDF, SPARQL) to identify things, </a:t>
            </a:r>
            <a:br>
              <a:rPr lang="en-GB" dirty="0"/>
            </a:br>
            <a:r>
              <a:rPr lang="en-GB" dirty="0"/>
              <a:t>		so that others can point at your data</a:t>
            </a:r>
          </a:p>
          <a:p>
            <a:pPr marL="0" indent="0">
              <a:buNone/>
            </a:pPr>
            <a:r>
              <a:rPr lang="en-GB" dirty="0"/>
              <a:t>★★★★★	As above, but linked to other people’s data to provide context</a:t>
            </a:r>
          </a:p>
        </p:txBody>
      </p:sp>
    </p:spTree>
    <p:extLst>
      <p:ext uri="{BB962C8B-B14F-4D97-AF65-F5344CB8AC3E}">
        <p14:creationId xmlns:p14="http://schemas.microsoft.com/office/powerpoint/2010/main" val="4757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146774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181261-2FD0-A94C-80D2-934563F17E33}"/>
              </a:ext>
            </a:extLst>
          </p:cNvPr>
          <p:cNvSpPr txBox="1"/>
          <p:nvPr/>
        </p:nvSpPr>
        <p:spPr>
          <a:xfrm>
            <a:off x="623392" y="1916832"/>
            <a:ext cx="2802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Netcraft's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survey of web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Number of users 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 Telecommunications 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Monthly survey of active websites</a:t>
            </a:r>
          </a:p>
        </p:txBody>
      </p:sp>
    </p:spTree>
    <p:extLst>
      <p:ext uri="{BB962C8B-B14F-4D97-AF65-F5344CB8AC3E}">
        <p14:creationId xmlns:p14="http://schemas.microsoft.com/office/powerpoint/2010/main" val="132482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4439816" y="5517232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45C1D-8F25-5A41-8615-8D88B5F632DF}"/>
              </a:ext>
            </a:extLst>
          </p:cNvPr>
          <p:cNvSpPr txBox="1"/>
          <p:nvPr/>
        </p:nvSpPr>
        <p:spPr>
          <a:xfrm>
            <a:off x="623392" y="1916832"/>
            <a:ext cx="280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Late 1991 1 web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1993 2.3% used the web (USA)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1993 Mosaic was released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6B822-CA81-2F45-AB3B-09D8E95949C7}"/>
              </a:ext>
            </a:extLst>
          </p:cNvPr>
          <p:cNvSpPr/>
          <p:nvPr/>
        </p:nvSpPr>
        <p:spPr>
          <a:xfrm>
            <a:off x="4691844" y="5084662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1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1B74-AC1D-694E-868E-6C1F5758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COMP3227 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2CEE3-2998-954E-9A53-C5D34EE03C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A person with long brown hair&#10;&#10;Description automatically generated">
            <a:extLst>
              <a:ext uri="{FF2B5EF4-FFF2-40B4-BE49-F238E27FC236}">
                <a16:creationId xmlns:a16="http://schemas.microsoft.com/office/drawing/2014/main" id="{385E17F7-8152-014A-87B1-BFFEC3D8AC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9486" r="46003" b="17570"/>
          <a:stretch/>
        </p:blipFill>
        <p:spPr>
          <a:xfrm>
            <a:off x="2099448" y="2313000"/>
            <a:ext cx="1944000" cy="2232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CF265B-198A-0D45-91DD-1DF18299FF96}"/>
              </a:ext>
            </a:extLst>
          </p:cNvPr>
          <p:cNvSpPr txBox="1"/>
          <p:nvPr/>
        </p:nvSpPr>
        <p:spPr>
          <a:xfrm>
            <a:off x="1919320" y="48598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Heather Packer</a:t>
            </a:r>
          </a:p>
        </p:txBody>
      </p:sp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94342E85-F99B-8643-BE73-B552693E2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6452"/>
          <a:stretch/>
        </p:blipFill>
        <p:spPr>
          <a:xfrm>
            <a:off x="4763960" y="2310646"/>
            <a:ext cx="1944000" cy="2232000"/>
          </a:xfrm>
          <a:prstGeom prst="rect">
            <a:avLst/>
          </a:prstGeom>
        </p:spPr>
      </p:pic>
      <p:pic>
        <p:nvPicPr>
          <p:cNvPr id="19" name="Content Placeholder 15">
            <a:extLst>
              <a:ext uri="{FF2B5EF4-FFF2-40B4-BE49-F238E27FC236}">
                <a16:creationId xmlns:a16="http://schemas.microsoft.com/office/drawing/2014/main" id="{FB7E7D02-D0AD-694B-8832-267320242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6452"/>
          <a:stretch/>
        </p:blipFill>
        <p:spPr>
          <a:xfrm>
            <a:off x="7428256" y="2310646"/>
            <a:ext cx="1944000" cy="223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D681D0-61B2-CD4A-92ED-5058F545FCE0}"/>
              </a:ext>
            </a:extLst>
          </p:cNvPr>
          <p:cNvSpPr txBox="1"/>
          <p:nvPr/>
        </p:nvSpPr>
        <p:spPr>
          <a:xfrm>
            <a:off x="4691736" y="48752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Richard Gomer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EE4B8-0C93-4148-9299-00A2490C19ED}"/>
              </a:ext>
            </a:extLst>
          </p:cNvPr>
          <p:cNvSpPr txBox="1"/>
          <p:nvPr/>
        </p:nvSpPr>
        <p:spPr>
          <a:xfrm>
            <a:off x="7284024" y="4875244"/>
            <a:ext cx="277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Nicholas Gibbins</a:t>
            </a:r>
          </a:p>
        </p:txBody>
      </p:sp>
    </p:spTree>
    <p:extLst>
      <p:ext uri="{BB962C8B-B14F-4D97-AF65-F5344CB8AC3E}">
        <p14:creationId xmlns:p14="http://schemas.microsoft.com/office/powerpoint/2010/main" val="452817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Late 1995 Netscape Navigator was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Increasing by a factor of 10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>
            <a:off x="4511824" y="2564904"/>
            <a:ext cx="2088232" cy="31683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AC1CDF-7BA1-6E4F-BA94-3C0ECA504E23}"/>
              </a:ext>
            </a:extLst>
          </p:cNvPr>
          <p:cNvSpPr/>
          <p:nvPr/>
        </p:nvSpPr>
        <p:spPr>
          <a:xfrm>
            <a:off x="5395824" y="3095127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 flipH="1" flipV="1">
            <a:off x="6528046" y="1916829"/>
            <a:ext cx="216025" cy="64633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B9135-0B87-3440-8246-27CCC2A878E2}"/>
              </a:ext>
            </a:extLst>
          </p:cNvPr>
          <p:cNvSpPr txBox="1"/>
          <p:nvPr/>
        </p:nvSpPr>
        <p:spPr>
          <a:xfrm>
            <a:off x="623392" y="1916832"/>
            <a:ext cx="280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Y2K bug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Upgrade hardware and software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90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 flipH="1" flipV="1">
            <a:off x="6744071" y="1052736"/>
            <a:ext cx="4728524" cy="1512168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B9135-0B87-3440-8246-27CCC2A878E2}"/>
              </a:ext>
            </a:extLst>
          </p:cNvPr>
          <p:cNvSpPr txBox="1"/>
          <p:nvPr/>
        </p:nvSpPr>
        <p:spPr>
          <a:xfrm>
            <a:off x="623392" y="1916832"/>
            <a:ext cx="280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After the dotcom crash number of web servers and web users increased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65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.5 billion Users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 population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7.5 billion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5.19 billion users 2023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 population 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.1 billion 2023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             (google search)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10344472" y="836712"/>
            <a:ext cx="432048" cy="43204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25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7E57-78CA-5F45-9AEF-CE29375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4992-FFDF-7648-BDB5-7BE04C30A5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How many webpages are there?</a:t>
            </a:r>
          </a:p>
          <a:p>
            <a:pPr lvl="1"/>
            <a:r>
              <a:rPr lang="en-US" sz="1400" dirty="0"/>
              <a:t>Harder to count than websites (deep Web – not linked)</a:t>
            </a:r>
          </a:p>
          <a:p>
            <a:pPr lvl="1"/>
            <a:r>
              <a:rPr lang="en-US" sz="1400" dirty="0"/>
              <a:t>Estimate size of the indexed Web using search engines</a:t>
            </a:r>
          </a:p>
          <a:p>
            <a:pPr lvl="1"/>
            <a:r>
              <a:rPr lang="en-US" sz="1400" dirty="0"/>
              <a:t>Around 800 million in 1999 (compare with ~3 million websites)</a:t>
            </a:r>
          </a:p>
          <a:p>
            <a:pPr lvl="1"/>
            <a:r>
              <a:rPr lang="en-US" sz="1400" dirty="0"/>
              <a:t>At least 10 billion in 2005 (compare with ~34 million active websites)</a:t>
            </a:r>
          </a:p>
          <a:p>
            <a:pPr lvl="1"/>
            <a:r>
              <a:rPr lang="en-US" sz="1400" dirty="0"/>
              <a:t>At least 1 trillion in 2016 (compare with ~170 million websites)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1600" dirty="0"/>
              <a:t>What is the diameter of the Web?</a:t>
            </a:r>
          </a:p>
          <a:p>
            <a:pPr lvl="1"/>
            <a:r>
              <a:rPr lang="en-US" sz="1400" dirty="0"/>
              <a:t>How many links do you need to follow to travel between an arbitrary pair of webpages?</a:t>
            </a:r>
          </a:p>
          <a:p>
            <a:pPr lvl="1"/>
            <a:r>
              <a:rPr lang="en-US" sz="1400" dirty="0"/>
              <a:t>Longest shortest finite path</a:t>
            </a:r>
          </a:p>
          <a:p>
            <a:pPr lvl="1"/>
            <a:r>
              <a:rPr lang="en-US" sz="1400" dirty="0"/>
              <a:t>Even harder to measure...</a:t>
            </a:r>
          </a:p>
          <a:p>
            <a:pPr lvl="1"/>
            <a:r>
              <a:rPr lang="en-US" sz="1400" dirty="0"/>
              <a:t>Estimated at 19 in 1999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1ED8-86B5-F74F-B56C-609FA685B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US"/>
              <a:t>Lawrence, S. and Giles, C.L. (1999) Accessibility of information on the Web. Nature, 400, pp. 107-109.</a:t>
            </a:r>
            <a:br>
              <a:rPr lang="en-US"/>
            </a:br>
            <a:r>
              <a:rPr lang="en-US"/>
              <a:t>Albert, R. and </a:t>
            </a:r>
            <a:r>
              <a:rPr lang="en-US" err="1"/>
              <a:t>Barabási</a:t>
            </a:r>
            <a:r>
              <a:rPr lang="en-US"/>
              <a:t>, A-L. (1999) Diameter of the World-Wide Web. Nature, 401, pp.130-133.</a:t>
            </a:r>
          </a:p>
        </p:txBody>
      </p:sp>
    </p:spTree>
    <p:extLst>
      <p:ext uri="{BB962C8B-B14F-4D97-AF65-F5344CB8AC3E}">
        <p14:creationId xmlns:p14="http://schemas.microsoft.com/office/powerpoint/2010/main" val="910379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Shape of the Web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943D9D6-FD18-9C40-AB15-D646C7E5E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423858" y="1773238"/>
            <a:ext cx="5344285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3841-6C6A-3146-975D-F255913BC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GB"/>
              <a:t>Broder, A. et al (2000) </a:t>
            </a:r>
            <a:r>
              <a:rPr lang="en-GB" i="1"/>
              <a:t>Graph Structure in the Web</a:t>
            </a:r>
            <a:r>
              <a:rPr lang="en-GB"/>
              <a:t>. Computer Networks 33, pp. 309-320.</a:t>
            </a:r>
            <a:br>
              <a:rPr lang="en-GB"/>
            </a:br>
            <a:r>
              <a:rPr lang="en-GB" err="1"/>
              <a:t>Meusel</a:t>
            </a:r>
            <a:r>
              <a:rPr lang="en-GB"/>
              <a:t>, R. et al (2015) </a:t>
            </a:r>
            <a:r>
              <a:rPr lang="en-GB" i="1"/>
              <a:t>Graph Structure in the Web – Revisited</a:t>
            </a:r>
            <a:r>
              <a:rPr lang="en-GB"/>
              <a:t>. In Proceedings of the 14</a:t>
            </a:r>
            <a:r>
              <a:rPr lang="en-GB" baseline="30000"/>
              <a:t>th</a:t>
            </a:r>
            <a:r>
              <a:rPr lang="en-GB"/>
              <a:t> International World Wide Web Conference. pp. 427–432.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AF0F0-E803-014E-8E9C-7BA93CFC32FC}"/>
              </a:ext>
            </a:extLst>
          </p:cNvPr>
          <p:cNvSpPr txBox="1"/>
          <p:nvPr/>
        </p:nvSpPr>
        <p:spPr>
          <a:xfrm>
            <a:off x="335360" y="19168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Meusel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et al.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LSCC - 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arge strongly connected component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25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Lecture:</a:t>
            </a:r>
            <a:br>
              <a:rPr lang="en-US" dirty="0"/>
            </a:br>
            <a:r>
              <a:rPr lang="en-US" dirty="0"/>
              <a:t>Hypertext</a:t>
            </a:r>
          </a:p>
        </p:txBody>
      </p:sp>
    </p:spTree>
    <p:extLst>
      <p:ext uri="{BB962C8B-B14F-4D97-AF65-F5344CB8AC3E}">
        <p14:creationId xmlns:p14="http://schemas.microsoft.com/office/powerpoint/2010/main" val="30009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this module about?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What is the Web?</a:t>
            </a:r>
          </a:p>
          <a:p>
            <a:r>
              <a:rPr lang="en-GB"/>
              <a:t>How is the Web made?</a:t>
            </a:r>
          </a:p>
          <a:p>
            <a:r>
              <a:rPr lang="en-GB"/>
              <a:t>What came before the Web?</a:t>
            </a:r>
          </a:p>
          <a:p>
            <a:r>
              <a:rPr lang="en-GB"/>
              <a:t>Where is the Web going?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6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664B-520E-134C-8211-88A2FC78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 module </a:t>
            </a:r>
            <a:r>
              <a:rPr lang="en-US" i="1"/>
              <a:t>not</a:t>
            </a:r>
            <a:r>
              <a:rPr lang="en-US"/>
              <a:t> about?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9162C-90C9-C745-B6C4-9945DB19C0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How to write HTML (although we will look at its evolution and capabilities)</a:t>
            </a:r>
          </a:p>
          <a:p>
            <a:r>
              <a:rPr lang="en-US"/>
              <a:t>How to write CSS (although we will look at its capabilities)</a:t>
            </a:r>
          </a:p>
          <a:p>
            <a:r>
              <a:rPr lang="en-US"/>
              <a:t>How to set up a web server</a:t>
            </a:r>
          </a:p>
          <a:p>
            <a:r>
              <a:rPr lang="en-US"/>
              <a:t>How to write applications in PHP/ASP.NET/Ruby on Rails/Django/</a:t>
            </a:r>
            <a:r>
              <a:rPr lang="en-US" err="1"/>
              <a:t>node.js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Other ECS modules cover some of this, most notably COMP6205 Web Development</a:t>
            </a:r>
          </a:p>
          <a:p>
            <a:pPr marL="0" indent="0">
              <a:buNone/>
            </a:pPr>
            <a:r>
              <a:rPr lang="en-US"/>
              <a:t>Some material is covered in more depth in COMP6215 Semantic Web Technologies</a:t>
            </a:r>
          </a:p>
        </p:txBody>
      </p:sp>
    </p:spTree>
    <p:extLst>
      <p:ext uri="{BB962C8B-B14F-4D97-AF65-F5344CB8AC3E}">
        <p14:creationId xmlns:p14="http://schemas.microsoft.com/office/powerpoint/2010/main" val="676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Module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lectures per week:</a:t>
            </a:r>
          </a:p>
          <a:p>
            <a:pPr lvl="1"/>
            <a:r>
              <a:rPr lang="en-GB" dirty="0"/>
              <a:t>Monday 3pm in 27/2003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lang="en-GB" dirty="0"/>
          </a:p>
          <a:p>
            <a:pPr lvl="1"/>
            <a:r>
              <a:rPr lang="en-GB" dirty="0"/>
              <a:t>Wednesday 11am in 05/2017</a:t>
            </a:r>
          </a:p>
          <a:p>
            <a:pPr lvl="1"/>
            <a:r>
              <a:rPr lang="en-GB" dirty="0"/>
              <a:t>Friday 9am in 05/2017 </a:t>
            </a:r>
          </a:p>
          <a:p>
            <a:r>
              <a:rPr lang="en-GB" dirty="0"/>
              <a:t>One lab per week (starting in Week 5):</a:t>
            </a:r>
          </a:p>
          <a:p>
            <a:pPr lvl="1"/>
            <a:r>
              <a:rPr lang="en-GB" dirty="0"/>
              <a:t>Tuesday 4pm in 59/ECS Computing Lab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Links to all module resources will be at </a:t>
            </a:r>
            <a:r>
              <a:rPr lang="en-US" dirty="0"/>
              <a:t>https://</a:t>
            </a:r>
            <a:r>
              <a:rPr lang="en-US" dirty="0" err="1"/>
              <a:t>secure.ecs.soton.ac.uk</a:t>
            </a:r>
            <a:r>
              <a:rPr lang="en-US" dirty="0"/>
              <a:t>/module/COMP3227/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73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22F564-8C7E-194B-A1E2-1D347D93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D9CC6C-083D-D34F-ABAE-DE51BB8C36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Starting Week 5 (w/c 30 Oct 2023)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Coursework Clinics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Examination: 50% (120 minutes, 3 questions from 4)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REST architecture coursework: 50%</a:t>
            </a:r>
          </a:p>
          <a:p>
            <a:pPr lvl="1"/>
            <a:r>
              <a:rPr lang="en-GB" dirty="0"/>
              <a:t>Specification published in week 1</a:t>
            </a:r>
          </a:p>
          <a:p>
            <a:pPr lvl="1"/>
            <a:r>
              <a:rPr lang="en-GB" dirty="0"/>
              <a:t>Submission due week 9</a:t>
            </a:r>
          </a:p>
          <a:p>
            <a:pPr lvl="1"/>
            <a:r>
              <a:rPr lang="en-GB" dirty="0"/>
              <a:t>Feedback due week 15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Week-by-week 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6085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Week 1:		Hypertext and the Architecture of the Web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/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2:		Web Protocols (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3:		Optimising and Caching (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4:		Styling the Web, and Advanced Protocols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5:		RESTful Web Services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6:		History of Hypertext (</a:t>
            </a:r>
            <a:r>
              <a:rPr lang="en-GB" dirty="0" err="1"/>
              <a:t>nmg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Week 7:		Web Graph and Search Engines (</a:t>
            </a:r>
            <a:r>
              <a:rPr lang="en-GB" dirty="0" err="1"/>
              <a:t>hsp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8:		Web Standards and Hypertext Narratives (</a:t>
            </a:r>
            <a:r>
              <a:rPr lang="en-GB" dirty="0" err="1"/>
              <a:t>mng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9:		Open Hypermedia and Open Access (</a:t>
            </a:r>
            <a:r>
              <a:rPr lang="en-GB" dirty="0" err="1"/>
              <a:t>hsp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10:	Web Advertising and Linked Data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11:	Intellectual Property and Net Neutrality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15:	Revision (</a:t>
            </a:r>
            <a:r>
              <a:rPr lang="en-GB" dirty="0" err="1"/>
              <a:t>hsp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954530"/>
      </p:ext>
    </p:extLst>
  </p:cSld>
  <p:clrMapOvr>
    <a:masterClrMapping/>
  </p:clrMapOvr>
</p:sld>
</file>

<file path=ppt/theme/theme1.xml><?xml version="1.0" encoding="utf-8"?>
<a:theme xmlns:a="http://schemas.openxmlformats.org/drawingml/2006/main" name="UoS_Powerpoint_template WIDESCREEN">
  <a:themeElements>
    <a:clrScheme name="Rich Black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671753E0-2D72-0A42-810F-2669D10CC1B4}"/>
    </a:ext>
  </a:extLst>
</a:theme>
</file>

<file path=ppt/theme/theme2.xml><?xml version="1.0" encoding="utf-8"?>
<a:theme xmlns:a="http://schemas.openxmlformats.org/drawingml/2006/main" name="Title and content">
  <a:themeElements>
    <a:clrScheme name="Custom 6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F81E0AD6-EF14-2A4C-975C-394B6C331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596EA4FAEC4442816FD0897DB0514A" ma:contentTypeVersion="13" ma:contentTypeDescription="Create a new document." ma:contentTypeScope="" ma:versionID="19cf72db43a81d775c8901429e401c5a">
  <xsd:schema xmlns:xsd="http://www.w3.org/2001/XMLSchema" xmlns:xs="http://www.w3.org/2001/XMLSchema" xmlns:p="http://schemas.microsoft.com/office/2006/metadata/properties" xmlns:ns2="993a5681-5c5b-4cef-91da-e6501083dd4a" xmlns:ns3="1fc98906-40c9-4f56-92bd-f396bbed9311" targetNamespace="http://schemas.microsoft.com/office/2006/metadata/properties" ma:root="true" ma:fieldsID="a4c787b164d9c75c816d41075a9c596f" ns2:_="" ns3:_="">
    <xsd:import namespace="993a5681-5c5b-4cef-91da-e6501083dd4a"/>
    <xsd:import namespace="1fc98906-40c9-4f56-92bd-f396bbed9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Indicato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a5681-5c5b-4cef-91da-e6501083d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Indicator" ma:index="15" nillable="true" ma:displayName="Indicator" ma:internalName="Indicator">
      <xsd:simpleType>
        <xsd:restriction base="dms:Text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98906-40c9-4f56-92bd-f396bbed9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0bfaa32-be88-4c32-8520-a8dac6cdd59d}" ma:internalName="TaxCatchAll" ma:showField="CatchAllData" ma:web="1fc98906-40c9-4f56-92bd-f396bbed93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icator xmlns="993a5681-5c5b-4cef-91da-e6501083dd4a" xsi:nil="true"/>
    <lcf76f155ced4ddcb4097134ff3c332f xmlns="993a5681-5c5b-4cef-91da-e6501083dd4a">
      <Terms xmlns="http://schemas.microsoft.com/office/infopath/2007/PartnerControls"/>
    </lcf76f155ced4ddcb4097134ff3c332f>
    <TaxCatchAll xmlns="1fc98906-40c9-4f56-92bd-f396bbed931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9B0F0-C3A9-4BC0-B389-E7D095D68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3a5681-5c5b-4cef-91da-e6501083dd4a"/>
    <ds:schemaRef ds:uri="1fc98906-40c9-4f56-92bd-f396bbed9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DF738F-AE3A-4E19-A611-E274842A57A2}">
  <ds:schemaRefs>
    <ds:schemaRef ds:uri="http://schemas.microsoft.com/office/2006/metadata/properties"/>
    <ds:schemaRef ds:uri="http://schemas.microsoft.com/office/infopath/2007/PartnerControls"/>
    <ds:schemaRef ds:uri="993a5681-5c5b-4cef-91da-e6501083dd4a"/>
    <ds:schemaRef ds:uri="1fc98906-40c9-4f56-92bd-f396bbed9311"/>
  </ds:schemaRefs>
</ds:datastoreItem>
</file>

<file path=customXml/itemProps3.xml><?xml version="1.0" encoding="utf-8"?>
<ds:datastoreItem xmlns:ds="http://schemas.openxmlformats.org/officeDocument/2006/customXml" ds:itemID="{961EDD41-1F66-4EF4-8A75-80007FEDAC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UoS_Powerpoint_template WIDESCREEN</Template>
  <TotalTime>8745</TotalTime>
  <Words>1899</Words>
  <Application>Microsoft Macintosh PowerPoint</Application>
  <PresentationFormat>Widescreen</PresentationFormat>
  <Paragraphs>247</Paragraphs>
  <Slides>36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Lucida Sans</vt:lpstr>
      <vt:lpstr>Segoe UI</vt:lpstr>
      <vt:lpstr>Times New Roman</vt:lpstr>
      <vt:lpstr>Verdana</vt:lpstr>
      <vt:lpstr>UoS_Powerpoint_template WIDESCREEN</vt:lpstr>
      <vt:lpstr>Title and content</vt:lpstr>
      <vt:lpstr>PowerPoint Presentation</vt:lpstr>
      <vt:lpstr>COMP3227 Web Architecture and Hypertext Technologies </vt:lpstr>
      <vt:lpstr>COMP3227 Team</vt:lpstr>
      <vt:lpstr>What’s this module about?</vt:lpstr>
      <vt:lpstr>What’s this module not about?</vt:lpstr>
      <vt:lpstr>Module structure</vt:lpstr>
      <vt:lpstr>Laboratories</vt:lpstr>
      <vt:lpstr>Assessment</vt:lpstr>
      <vt:lpstr>Week-by-week topics</vt:lpstr>
      <vt:lpstr>A note on assessable content</vt:lpstr>
      <vt:lpstr>The World Wide Web</vt:lpstr>
      <vt:lpstr>PowerPoint Presentation</vt:lpstr>
      <vt:lpstr>PowerPoint Presentation</vt:lpstr>
      <vt:lpstr>Before the Web</vt:lpstr>
      <vt:lpstr>The Web experience</vt:lpstr>
      <vt:lpstr>Web evolution</vt:lpstr>
      <vt:lpstr>Web evolution</vt:lpstr>
      <vt:lpstr>Web evolution</vt:lpstr>
      <vt:lpstr>Web Evolution</vt:lpstr>
      <vt:lpstr>Web Evolution</vt:lpstr>
      <vt:lpstr>PowerPoint Presentation</vt:lpstr>
      <vt:lpstr>PowerPoint Presentation</vt:lpstr>
      <vt:lpstr>What is a resource?</vt:lpstr>
      <vt:lpstr>Web Architecture</vt:lpstr>
      <vt:lpstr>Web Principles</vt:lpstr>
      <vt:lpstr>5 Stars of Linked Data (2010) for Organisations</vt:lpstr>
      <vt:lpstr>What is the World Wide Web</vt:lpstr>
      <vt:lpstr>Web Growth </vt:lpstr>
      <vt:lpstr>Web Growth </vt:lpstr>
      <vt:lpstr>Web Growth </vt:lpstr>
      <vt:lpstr>Web Growth </vt:lpstr>
      <vt:lpstr>Web Growth </vt:lpstr>
      <vt:lpstr>Web Growth </vt:lpstr>
      <vt:lpstr>Measuring the Web</vt:lpstr>
      <vt:lpstr>The Shape of the Web</vt:lpstr>
      <vt:lpstr>Next Lecture: Hypertext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GUIDANCE</dc:title>
  <dc:creator>Heather Packer</dc:creator>
  <cp:lastModifiedBy>Heather Packer</cp:lastModifiedBy>
  <cp:revision>30</cp:revision>
  <dcterms:created xsi:type="dcterms:W3CDTF">2022-09-28T13:39:10Z</dcterms:created>
  <dcterms:modified xsi:type="dcterms:W3CDTF">2024-09-29T10:25:01Z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0x0101000E596EA4FAEC4442816FD0897DB0514A</vt:lpwstr>
  </property>
</Properties>
</file>