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  <p:sldMasterId id="2147483707" r:id="rId6"/>
    <p:sldMasterId id="2147483709" r:id="rId7"/>
    <p:sldMasterId id="2147483712" r:id="rId8"/>
    <p:sldMasterId id="2147483714" r:id="rId9"/>
    <p:sldMasterId id="2147483716" r:id="rId10"/>
  </p:sldMasterIdLst>
  <p:notesMasterIdLst>
    <p:notesMasterId r:id="rId52"/>
  </p:notesMasterIdLst>
  <p:handoutMasterIdLst>
    <p:handoutMasterId r:id="rId53"/>
  </p:handoutMasterIdLst>
  <p:sldIdLst>
    <p:sldId id="256" r:id="rId11"/>
    <p:sldId id="336" r:id="rId12"/>
    <p:sldId id="846" r:id="rId13"/>
    <p:sldId id="923" r:id="rId14"/>
    <p:sldId id="840" r:id="rId15"/>
    <p:sldId id="842" r:id="rId16"/>
    <p:sldId id="718" r:id="rId17"/>
    <p:sldId id="719" r:id="rId18"/>
    <p:sldId id="722" r:id="rId19"/>
    <p:sldId id="725" r:id="rId20"/>
    <p:sldId id="848" r:id="rId21"/>
    <p:sldId id="918" r:id="rId22"/>
    <p:sldId id="845" r:id="rId23"/>
    <p:sldId id="731" r:id="rId24"/>
    <p:sldId id="735" r:id="rId25"/>
    <p:sldId id="732" r:id="rId26"/>
    <p:sldId id="736" r:id="rId27"/>
    <p:sldId id="743" r:id="rId28"/>
    <p:sldId id="930" r:id="rId29"/>
    <p:sldId id="931" r:id="rId30"/>
    <p:sldId id="938" r:id="rId31"/>
    <p:sldId id="257" r:id="rId32"/>
    <p:sldId id="849" r:id="rId33"/>
    <p:sldId id="850" r:id="rId34"/>
    <p:sldId id="733" r:id="rId35"/>
    <p:sldId id="740" r:id="rId36"/>
    <p:sldId id="911" r:id="rId37"/>
    <p:sldId id="853" r:id="rId38"/>
    <p:sldId id="857" r:id="rId39"/>
    <p:sldId id="920" r:id="rId40"/>
    <p:sldId id="919" r:id="rId41"/>
    <p:sldId id="862" r:id="rId42"/>
    <p:sldId id="863" r:id="rId43"/>
    <p:sldId id="865" r:id="rId44"/>
    <p:sldId id="872" r:id="rId45"/>
    <p:sldId id="851" r:id="rId46"/>
    <p:sldId id="899" r:id="rId47"/>
    <p:sldId id="904" r:id="rId48"/>
    <p:sldId id="907" r:id="rId49"/>
    <p:sldId id="910" r:id="rId50"/>
    <p:sldId id="936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D975F8-FA85-B245-BFAD-6666E908254A}">
          <p14:sldIdLst>
            <p14:sldId id="256"/>
            <p14:sldId id="336"/>
            <p14:sldId id="846"/>
            <p14:sldId id="923"/>
            <p14:sldId id="840"/>
            <p14:sldId id="842"/>
            <p14:sldId id="718"/>
            <p14:sldId id="719"/>
            <p14:sldId id="722"/>
            <p14:sldId id="725"/>
            <p14:sldId id="848"/>
            <p14:sldId id="918"/>
            <p14:sldId id="845"/>
            <p14:sldId id="731"/>
            <p14:sldId id="735"/>
            <p14:sldId id="732"/>
            <p14:sldId id="736"/>
            <p14:sldId id="743"/>
            <p14:sldId id="930"/>
            <p14:sldId id="931"/>
            <p14:sldId id="938"/>
            <p14:sldId id="257"/>
            <p14:sldId id="849"/>
            <p14:sldId id="850"/>
            <p14:sldId id="733"/>
            <p14:sldId id="740"/>
            <p14:sldId id="911"/>
            <p14:sldId id="853"/>
            <p14:sldId id="857"/>
            <p14:sldId id="920"/>
            <p14:sldId id="919"/>
            <p14:sldId id="862"/>
            <p14:sldId id="863"/>
            <p14:sldId id="865"/>
            <p14:sldId id="872"/>
            <p14:sldId id="851"/>
            <p14:sldId id="899"/>
            <p14:sldId id="904"/>
            <p14:sldId id="907"/>
            <p14:sldId id="910"/>
            <p14:sldId id="9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BFF"/>
    <a:srgbClr val="2E444E"/>
    <a:srgbClr val="495961"/>
    <a:srgbClr val="CA287A"/>
    <a:srgbClr val="5E686F"/>
    <a:srgbClr val="FFFFFF"/>
    <a:srgbClr val="4A103D"/>
    <a:srgbClr val="005C84"/>
    <a:srgbClr val="063D5F"/>
    <a:srgbClr val="662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3" autoAdjust="0"/>
    <p:restoredTop sz="95353" autoAdjust="0"/>
  </p:normalViewPr>
  <p:slideViewPr>
    <p:cSldViewPr>
      <p:cViewPr varScale="1">
        <p:scale>
          <a:sx n="122" d="100"/>
          <a:sy n="122" d="100"/>
        </p:scale>
        <p:origin x="71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5696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00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slide" Target="slides/slide40.xml"/><Relationship Id="rId55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theme" Target="theme/theme1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1.xml"/><Relationship Id="rId3" Type="http://schemas.openxmlformats.org/officeDocument/2006/relationships/customXml" Target="../customXml/item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54761-1460-C44E-8EE9-132392DCD1C4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82BE9-307A-AB49-B561-9E71E3CE8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3D421-3143-47CA-ACA9-5443A0940D94}" type="datetimeFigureOut">
              <a:rPr lang="en-GB" smtClean="0"/>
              <a:t>20/02/2024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50D6-6132-4FF4-AFC5-01B946DDB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9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07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40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059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059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0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01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0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Logo Slide"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BDBBA8B1-FB70-5047-82C7-77FEF3673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5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993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54560" y="2060849"/>
            <a:ext cx="7591573" cy="1226567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 spc="-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584" y="3287415"/>
            <a:ext cx="7584843" cy="864096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51584" y="4149081"/>
            <a:ext cx="3071283" cy="35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22 June 2021</a:t>
            </a:r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3715225-994B-F847-BBCD-98E6DC60B0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703511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 userDrawn="1"/>
        </p:nvSpPr>
        <p:spPr>
          <a:xfrm>
            <a:off x="2351584" y="2700210"/>
            <a:ext cx="758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spc="-150" dirty="0">
                <a:solidFill>
                  <a:schemeClr val="bg1"/>
                </a:solidFill>
              </a:rPr>
              <a:t>YOUR</a:t>
            </a:r>
            <a:r>
              <a:rPr lang="en-GB" sz="3200" b="1" spc="-150" baseline="0" dirty="0">
                <a:solidFill>
                  <a:schemeClr val="bg1"/>
                </a:solidFill>
              </a:rPr>
              <a:t> QUESTIONS</a:t>
            </a:r>
            <a:endParaRPr lang="en-GB" sz="3200" b="1" spc="-15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2351584" y="3356522"/>
            <a:ext cx="7584843" cy="1800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spc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Copy here</a:t>
            </a:r>
            <a:endParaRPr lang="en-GB" dirty="0"/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32411DA-15FA-804A-A497-A21BA241FF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5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267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50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78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84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3205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0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70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/>
              <a:t>‹#›</a:t>
            </a:fld>
            <a:endParaRPr lang="en-GB" sz="1000" dirty="0"/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4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95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7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8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0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138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53A99-3354-2948-A6EE-92E5BDAD5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Relations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6F656-815C-9442-BDA4-0DE11831CA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relation R(A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dirty="0" err="1"/>
              <a:t>A</a:t>
            </a:r>
            <a:r>
              <a:rPr lang="en-US" baseline="-25000" dirty="0" err="1"/>
              <a:t>k</a:t>
            </a:r>
            <a:r>
              <a:rPr lang="en-US" dirty="0"/>
              <a:t>) has the following properties: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Each row represents a k-tuple of 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The values of an attribute are all from the same domain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Each attribute of each tuple in a relation contains a single atomic value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The ordering of rows is immaterial (relations are just sets)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All rows are distinct (relations are just sets)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Named perspective: the semantics of each column is conveyed its name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Named perspective: the ordering of the attributes is not significant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Unnamed perspective: the ordering of attributes is significant (we access columns by their positions)</a:t>
            </a:r>
          </a:p>
        </p:txBody>
      </p:sp>
    </p:spTree>
    <p:extLst>
      <p:ext uri="{BB962C8B-B14F-4D97-AF65-F5344CB8AC3E}">
        <p14:creationId xmlns:p14="http://schemas.microsoft.com/office/powerpoint/2010/main" val="3249338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Operators</a:t>
            </a:r>
          </a:p>
        </p:txBody>
      </p:sp>
    </p:spTree>
    <p:extLst>
      <p:ext uri="{BB962C8B-B14F-4D97-AF65-F5344CB8AC3E}">
        <p14:creationId xmlns:p14="http://schemas.microsoft.com/office/powerpoint/2010/main" val="3912201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E92B-38E3-BD4B-A8D6-564558D17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599BC-0222-2C47-B2BD-FB14FF6F0C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0000" numCol="2" spcCol="720000"/>
          <a:lstStyle/>
          <a:p>
            <a:r>
              <a:rPr lang="en-US" dirty="0"/>
              <a:t>Set Operations</a:t>
            </a:r>
          </a:p>
          <a:p>
            <a:pPr lvl="1"/>
            <a:r>
              <a:rPr lang="en-GB" dirty="0"/>
              <a:t>∪   </a:t>
            </a:r>
            <a:r>
              <a:rPr lang="en-US" dirty="0"/>
              <a:t>Set union</a:t>
            </a:r>
          </a:p>
          <a:p>
            <a:pPr lvl="1"/>
            <a:r>
              <a:rPr lang="en-US" sz="1800" dirty="0"/>
              <a:t>- </a:t>
            </a:r>
            <a:r>
              <a:rPr lang="en-US" dirty="0"/>
              <a:t>	   Set difference</a:t>
            </a:r>
          </a:p>
          <a:p>
            <a:pPr lvl="1"/>
            <a:r>
              <a:rPr lang="en-US" dirty="0"/>
              <a:t>X   Cartesian product</a:t>
            </a:r>
          </a:p>
          <a:p>
            <a:pPr lvl="1"/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∩</a:t>
            </a:r>
            <a:r>
              <a:rPr lang="en-GB" dirty="0">
                <a:solidFill>
                  <a:srgbClr val="373637"/>
                </a:solidFill>
                <a:latin typeface="Source Sans Pro" panose="020B0503030403020204" pitchFamily="34" charset="0"/>
              </a:rPr>
              <a:t>     </a:t>
            </a:r>
            <a:r>
              <a:rPr lang="en-US" dirty="0"/>
              <a:t>Set intersection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Relational Specific Operations</a:t>
            </a:r>
          </a:p>
          <a:p>
            <a:pPr lvl="1"/>
            <a:r>
              <a:rPr lang="el-GR" dirty="0"/>
              <a:t>ρ</a:t>
            </a:r>
            <a:r>
              <a:rPr lang="en-GB" dirty="0"/>
              <a:t>    </a:t>
            </a:r>
            <a:r>
              <a:rPr lang="en-US" dirty="0"/>
              <a:t>Renaming</a:t>
            </a:r>
          </a:p>
          <a:p>
            <a:pPr lvl="1"/>
            <a:r>
              <a:rPr lang="el-GR" dirty="0"/>
              <a:t>σ </a:t>
            </a:r>
            <a:r>
              <a:rPr lang="en-GB" dirty="0"/>
              <a:t>   </a:t>
            </a:r>
            <a:r>
              <a:rPr lang="en-US" dirty="0"/>
              <a:t>Selection</a:t>
            </a:r>
          </a:p>
          <a:p>
            <a:pPr lvl="1"/>
            <a:r>
              <a:rPr lang="en-US" dirty="0"/>
              <a:t>π   Projection	</a:t>
            </a:r>
          </a:p>
          <a:p>
            <a:pPr lvl="1"/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⨝</a:t>
            </a:r>
            <a:r>
              <a:rPr lang="en-US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   </a:t>
            </a:r>
            <a:r>
              <a:rPr lang="en-US" dirty="0"/>
              <a:t>Join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7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Set Operations</a:t>
            </a:r>
          </a:p>
        </p:txBody>
      </p:sp>
    </p:spTree>
    <p:extLst>
      <p:ext uri="{BB962C8B-B14F-4D97-AF65-F5344CB8AC3E}">
        <p14:creationId xmlns:p14="http://schemas.microsoft.com/office/powerpoint/2010/main" val="283461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/>
              <a:t>The union of two relations is the set of tuples where each tuple appears in either set</a:t>
            </a:r>
          </a:p>
          <a:p>
            <a:pPr marL="0" indent="0" algn="ctr">
              <a:buNone/>
            </a:pPr>
            <a:r>
              <a:rPr lang="en-US" sz="4000" dirty="0"/>
              <a:t>R ∪ S 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GB" sz="1800" dirty="0"/>
              <a:t>                                       ∪                              =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R ∪ S = {(a</a:t>
            </a:r>
            <a:r>
              <a:rPr lang="en-US" sz="1800" baseline="-25000" dirty="0"/>
              <a:t>1</a:t>
            </a:r>
            <a:r>
              <a:rPr lang="en-US" sz="1800" dirty="0"/>
              <a:t>,…,</a:t>
            </a:r>
            <a:r>
              <a:rPr lang="en-US" sz="1800" dirty="0" err="1"/>
              <a:t>a</a:t>
            </a:r>
            <a:r>
              <a:rPr lang="en-US" sz="1800" baseline="-25000" dirty="0" err="1"/>
              <a:t>k</a:t>
            </a:r>
            <a:r>
              <a:rPr lang="en-US" sz="1800" dirty="0"/>
              <a:t>): (a</a:t>
            </a:r>
            <a:r>
              <a:rPr lang="en-US" sz="1800" baseline="-25000" dirty="0"/>
              <a:t>1</a:t>
            </a:r>
            <a:r>
              <a:rPr lang="en-US" sz="1800" dirty="0"/>
              <a:t>,…,</a:t>
            </a:r>
            <a:r>
              <a:rPr lang="en-US" sz="1800" dirty="0" err="1"/>
              <a:t>a</a:t>
            </a:r>
            <a:r>
              <a:rPr lang="en-US" sz="1800" baseline="-25000" dirty="0" err="1"/>
              <a:t>k</a:t>
            </a:r>
            <a:r>
              <a:rPr lang="en-US" sz="1800" dirty="0"/>
              <a:t>) is in R or (a</a:t>
            </a:r>
            <a:r>
              <a:rPr lang="en-US" sz="1800" baseline="-25000" dirty="0"/>
              <a:t>1</a:t>
            </a:r>
            <a:r>
              <a:rPr lang="en-US" sz="1800" dirty="0"/>
              <a:t>,…,</a:t>
            </a:r>
            <a:r>
              <a:rPr lang="en-US" sz="1800" dirty="0" err="1"/>
              <a:t>a</a:t>
            </a:r>
            <a:r>
              <a:rPr lang="en-US" sz="1800" baseline="-25000" dirty="0" err="1"/>
              <a:t>k</a:t>
            </a:r>
            <a:r>
              <a:rPr lang="en-US" sz="1800" dirty="0"/>
              <a:t>) is in S}</a:t>
            </a:r>
          </a:p>
          <a:p>
            <a:r>
              <a:rPr lang="en-US" sz="1800" dirty="0"/>
              <a:t>Note: no duplicate tuples</a:t>
            </a:r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374909"/>
              </p:ext>
            </p:extLst>
          </p:nvPr>
        </p:nvGraphicFramePr>
        <p:xfrm>
          <a:off x="2011773" y="3212976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120529"/>
              </p:ext>
            </p:extLst>
          </p:nvPr>
        </p:nvGraphicFramePr>
        <p:xfrm>
          <a:off x="4223792" y="323097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AA1E2C-6278-9C4A-8B5E-B93B1E9D7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566390"/>
              </p:ext>
            </p:extLst>
          </p:nvPr>
        </p:nvGraphicFramePr>
        <p:xfrm>
          <a:off x="6633529" y="3212976"/>
          <a:ext cx="1399704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852">
                  <a:extLst>
                    <a:ext uri="{9D8B030D-6E8A-4147-A177-3AD203B41FA5}">
                      <a16:colId xmlns:a16="http://schemas.microsoft.com/office/drawing/2014/main" val="4069591246"/>
                    </a:ext>
                  </a:extLst>
                </a:gridCol>
                <a:gridCol w="699852">
                  <a:extLst>
                    <a:ext uri="{9D8B030D-6E8A-4147-A177-3AD203B41FA5}">
                      <a16:colId xmlns:a16="http://schemas.microsoft.com/office/drawing/2014/main" val="2145333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92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529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045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42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565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68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The Union operation must work on relations with the same attributes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                    R                            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GB" sz="1800" dirty="0"/>
              <a:t>                                       ∪                             =                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If relations have different attributes, we can rename the attributes of S by using the renaming operator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565378"/>
              </p:ext>
            </p:extLst>
          </p:nvPr>
        </p:nvGraphicFramePr>
        <p:xfrm>
          <a:off x="2063552" y="3212976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368166"/>
              </p:ext>
            </p:extLst>
          </p:nvPr>
        </p:nvGraphicFramePr>
        <p:xfrm>
          <a:off x="4275571" y="323097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763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Some versions of the algebra allow the attributes of R and S to have different names</a:t>
            </a:r>
          </a:p>
          <a:p>
            <a:pPr marL="0" indent="0">
              <a:buNone/>
            </a:pPr>
            <a:r>
              <a:rPr lang="en-US" sz="1800" dirty="0"/>
              <a:t>                       R                            S                              R </a:t>
            </a:r>
            <a:r>
              <a:rPr lang="en-GB" sz="1800" dirty="0"/>
              <a:t>∪ S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GB" sz="1800" dirty="0"/>
              <a:t>                                       ∪                             =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The columns in the result are given new names</a:t>
            </a:r>
            <a:endParaRPr lang="en-US" sz="1600" dirty="0"/>
          </a:p>
          <a:p>
            <a:pPr lvl="1"/>
            <a:endParaRPr lang="en-US" sz="1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654907"/>
              </p:ext>
            </p:extLst>
          </p:nvPr>
        </p:nvGraphicFramePr>
        <p:xfrm>
          <a:off x="2011773" y="2780928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775298"/>
              </p:ext>
            </p:extLst>
          </p:nvPr>
        </p:nvGraphicFramePr>
        <p:xfrm>
          <a:off x="4223792" y="2798922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AA1E2C-6278-9C4A-8B5E-B93B1E9D7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33766"/>
              </p:ext>
            </p:extLst>
          </p:nvPr>
        </p:nvGraphicFramePr>
        <p:xfrm>
          <a:off x="6633529" y="2780928"/>
          <a:ext cx="1399704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852">
                  <a:extLst>
                    <a:ext uri="{9D8B030D-6E8A-4147-A177-3AD203B41FA5}">
                      <a16:colId xmlns:a16="http://schemas.microsoft.com/office/drawing/2014/main" val="4069591246"/>
                    </a:ext>
                  </a:extLst>
                </a:gridCol>
                <a:gridCol w="699852">
                  <a:extLst>
                    <a:ext uri="{9D8B030D-6E8A-4147-A177-3AD203B41FA5}">
                      <a16:colId xmlns:a16="http://schemas.microsoft.com/office/drawing/2014/main" val="2145333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92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529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045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427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565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732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866CA-614B-934C-A52A-77B1C3D3F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3CB9C-87A9-764B-97DA-3BCA50983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The difference between R and S is all the tuples that appear in R but not in S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R </a:t>
            </a:r>
            <a:r>
              <a:rPr lang="mr-IN" sz="4000" dirty="0"/>
              <a:t>–</a:t>
            </a:r>
            <a:r>
              <a:rPr lang="en-US" sz="4000" dirty="0"/>
              <a:t> S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 </a:t>
            </a:r>
          </a:p>
          <a:p>
            <a:r>
              <a:rPr lang="en-GB" dirty="0"/>
              <a:t>R - S = {(a</a:t>
            </a:r>
            <a:r>
              <a:rPr lang="en-GB" baseline="-25000" dirty="0"/>
              <a:t>1</a:t>
            </a:r>
            <a:r>
              <a:rPr lang="en-GB" dirty="0"/>
              <a:t>,…,</a:t>
            </a:r>
            <a:r>
              <a:rPr lang="en-GB" dirty="0" err="1"/>
              <a:t>a</a:t>
            </a:r>
            <a:r>
              <a:rPr lang="en-GB" baseline="-25000" dirty="0" err="1"/>
              <a:t>k</a:t>
            </a:r>
            <a:r>
              <a:rPr lang="en-GB" dirty="0"/>
              <a:t>): (a</a:t>
            </a:r>
            <a:r>
              <a:rPr lang="en-GB" baseline="-25000" dirty="0"/>
              <a:t>1</a:t>
            </a:r>
            <a:r>
              <a:rPr lang="en-GB" dirty="0"/>
              <a:t>,…,</a:t>
            </a:r>
            <a:r>
              <a:rPr lang="en-GB" dirty="0" err="1"/>
              <a:t>a</a:t>
            </a:r>
            <a:r>
              <a:rPr lang="en-GB" baseline="-25000" dirty="0" err="1"/>
              <a:t>k</a:t>
            </a:r>
            <a:r>
              <a:rPr lang="en-GB" dirty="0"/>
              <a:t>) is in R and (a</a:t>
            </a:r>
            <a:r>
              <a:rPr lang="en-GB" baseline="-25000" dirty="0"/>
              <a:t>1</a:t>
            </a:r>
            <a:r>
              <a:rPr lang="en-GB" dirty="0"/>
              <a:t>,…,</a:t>
            </a:r>
            <a:r>
              <a:rPr lang="en-GB" dirty="0" err="1"/>
              <a:t>a</a:t>
            </a:r>
            <a:r>
              <a:rPr lang="en-GB" baseline="-25000" dirty="0" err="1"/>
              <a:t>k</a:t>
            </a:r>
            <a:r>
              <a:rPr lang="en-GB" dirty="0"/>
              <a:t>) is </a:t>
            </a:r>
            <a:r>
              <a:rPr lang="en-GB" b="1" dirty="0"/>
              <a:t>not</a:t>
            </a:r>
            <a:r>
              <a:rPr lang="en-GB" dirty="0"/>
              <a:t> in S}</a:t>
            </a:r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BBD980-D609-F449-B803-AAD1CCBB6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013660"/>
              </p:ext>
            </p:extLst>
          </p:nvPr>
        </p:nvGraphicFramePr>
        <p:xfrm>
          <a:off x="2495600" y="378904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321DC0B-B92B-854E-BACA-9C5513336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620865"/>
              </p:ext>
            </p:extLst>
          </p:nvPr>
        </p:nvGraphicFramePr>
        <p:xfrm>
          <a:off x="5015880" y="378904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779CAB25-C36F-EA4C-9868-26833F8DE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49802"/>
              </p:ext>
            </p:extLst>
          </p:nvPr>
        </p:nvGraphicFramePr>
        <p:xfrm>
          <a:off x="7752184" y="3789040"/>
          <a:ext cx="175974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872">
                  <a:extLst>
                    <a:ext uri="{9D8B030D-6E8A-4147-A177-3AD203B41FA5}">
                      <a16:colId xmlns:a16="http://schemas.microsoft.com/office/drawing/2014/main" val="2433468630"/>
                    </a:ext>
                  </a:extLst>
                </a:gridCol>
                <a:gridCol w="879872">
                  <a:extLst>
                    <a:ext uri="{9D8B030D-6E8A-4147-A177-3AD203B41FA5}">
                      <a16:colId xmlns:a16="http://schemas.microsoft.com/office/drawing/2014/main" val="2114797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11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2604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91744" y="3861048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-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456040" y="3861048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=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97110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BCF60-3C91-A247-859F-A8BAE99F7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Cartesian Product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A77FA-1D11-7543-9E44-7D64A22263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400" y="1866138"/>
            <a:ext cx="10801200" cy="4011134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4000" dirty="0"/>
              <a:t>R </a:t>
            </a:r>
            <a:r>
              <a:rPr lang="en-GB" sz="4000" dirty="0"/>
              <a:t>X</a:t>
            </a:r>
            <a:r>
              <a:rPr lang="en-US" sz="4000" dirty="0"/>
              <a:t> S</a:t>
            </a:r>
          </a:p>
          <a:p>
            <a:pPr marL="0" indent="0">
              <a:buNone/>
            </a:pPr>
            <a:r>
              <a:rPr lang="en-US" dirty="0"/>
              <a:t>                R                            S                                               R X 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X                       =       =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Notice the clashing attribute names are renamed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74A078-5F17-674F-9A9D-1588C9E29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287190"/>
              </p:ext>
            </p:extLst>
          </p:nvPr>
        </p:nvGraphicFramePr>
        <p:xfrm>
          <a:off x="1415480" y="3213880"/>
          <a:ext cx="139970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852">
                  <a:extLst>
                    <a:ext uri="{9D8B030D-6E8A-4147-A177-3AD203B41FA5}">
                      <a16:colId xmlns:a16="http://schemas.microsoft.com/office/drawing/2014/main" val="3072829245"/>
                    </a:ext>
                  </a:extLst>
                </a:gridCol>
                <a:gridCol w="699852">
                  <a:extLst>
                    <a:ext uri="{9D8B030D-6E8A-4147-A177-3AD203B41FA5}">
                      <a16:colId xmlns:a16="http://schemas.microsoft.com/office/drawing/2014/main" val="2088041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2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200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184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75407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C1CAA30-9760-F24C-99C6-660E7ADB6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030888"/>
              </p:ext>
            </p:extLst>
          </p:nvPr>
        </p:nvGraphicFramePr>
        <p:xfrm>
          <a:off x="3637407" y="3211632"/>
          <a:ext cx="18317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876">
                  <a:extLst>
                    <a:ext uri="{9D8B030D-6E8A-4147-A177-3AD203B41FA5}">
                      <a16:colId xmlns:a16="http://schemas.microsoft.com/office/drawing/2014/main" val="2558377805"/>
                    </a:ext>
                  </a:extLst>
                </a:gridCol>
                <a:gridCol w="915876">
                  <a:extLst>
                    <a:ext uri="{9D8B030D-6E8A-4147-A177-3AD203B41FA5}">
                      <a16:colId xmlns:a16="http://schemas.microsoft.com/office/drawing/2014/main" val="373930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184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416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445770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B74DFC1-3AC4-3749-8B77-CEA592B95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0921"/>
              </p:ext>
            </p:extLst>
          </p:nvPr>
        </p:nvGraphicFramePr>
        <p:xfrm>
          <a:off x="6744955" y="3209384"/>
          <a:ext cx="4064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144071103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9650366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3704151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13357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R.B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747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596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154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45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131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29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930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109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31186-CF9F-DF4E-9957-F5FA5E39F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Cartesian Product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C2B29-87E3-AF4F-9DD8-4F5BC9501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Cartesian Product of relations R X S, given R and S having a m-</a:t>
            </a:r>
            <a:r>
              <a:rPr lang="en-US" dirty="0" err="1"/>
              <a:t>ary</a:t>
            </a:r>
            <a:r>
              <a:rPr lang="en-US" dirty="0"/>
              <a:t> and n-</a:t>
            </a:r>
            <a:r>
              <a:rPr lang="en-US" dirty="0" err="1"/>
              <a:t>ary</a:t>
            </a:r>
            <a:r>
              <a:rPr lang="en-US" dirty="0"/>
              <a:t> relation respectively, is calculated by:</a:t>
            </a:r>
          </a:p>
          <a:p>
            <a:pPr lvl="1"/>
            <a:r>
              <a:rPr lang="en-US" dirty="0"/>
              <a:t>Every tuple of R is paired with every tuple of S</a:t>
            </a:r>
          </a:p>
          <a:p>
            <a:pPr lvl="1"/>
            <a:r>
              <a:rPr lang="en-US" dirty="0"/>
              <a:t>The tuples are concatenated together to give a (</a:t>
            </a:r>
            <a:r>
              <a:rPr lang="en-US" dirty="0" err="1"/>
              <a:t>m+n</a:t>
            </a:r>
            <a:r>
              <a:rPr lang="en-US" dirty="0"/>
              <a:t>)-</a:t>
            </a:r>
            <a:r>
              <a:rPr lang="en-US" dirty="0" err="1"/>
              <a:t>ary</a:t>
            </a:r>
            <a:r>
              <a:rPr lang="en-US" dirty="0"/>
              <a:t> tuple</a:t>
            </a:r>
          </a:p>
          <a:p>
            <a:r>
              <a:rPr lang="en-US" dirty="0"/>
              <a:t>Note that the resulting size of the the relation is the product of the size of each relation.</a:t>
            </a:r>
          </a:p>
          <a:p>
            <a:pPr lvl="1"/>
            <a:r>
              <a:rPr lang="en-US" dirty="0"/>
              <a:t>The Cartesian Product can get large</a:t>
            </a:r>
          </a:p>
          <a:p>
            <a:r>
              <a:rPr lang="en-US" dirty="0"/>
              <a:t>Concretely:</a:t>
            </a:r>
          </a:p>
          <a:p>
            <a:pPr marL="0" indent="0">
              <a:buNone/>
            </a:pPr>
            <a:r>
              <a:rPr lang="en-US" dirty="0"/>
              <a:t>	R ⨉ S = {(a</a:t>
            </a:r>
            <a:r>
              <a:rPr lang="en-US" baseline="-25000" dirty="0"/>
              <a:t>1</a:t>
            </a:r>
            <a:r>
              <a:rPr lang="en-US" dirty="0"/>
              <a:t>,…,a</a:t>
            </a:r>
            <a:r>
              <a:rPr lang="en-US" baseline="-25000" dirty="0"/>
              <a:t>m</a:t>
            </a:r>
            <a:r>
              <a:rPr lang="en-US" dirty="0"/>
              <a:t>,b</a:t>
            </a:r>
            <a:r>
              <a:rPr lang="en-US" baseline="-25000" dirty="0"/>
              <a:t>1</a:t>
            </a:r>
            <a:r>
              <a:rPr lang="en-US" dirty="0"/>
              <a:t>,…,b</a:t>
            </a:r>
            <a:r>
              <a:rPr lang="en-US" baseline="-25000" dirty="0"/>
              <a:t>n</a:t>
            </a:r>
            <a:r>
              <a:rPr lang="en-US" dirty="0"/>
              <a:t>): (a</a:t>
            </a:r>
            <a:r>
              <a:rPr lang="en-US" baseline="-25000" dirty="0"/>
              <a:t>1</a:t>
            </a:r>
            <a:r>
              <a:rPr lang="en-US" dirty="0"/>
              <a:t>,…,a</a:t>
            </a:r>
            <a:r>
              <a:rPr lang="en-US" baseline="-25000" dirty="0"/>
              <a:t>m</a:t>
            </a:r>
            <a:r>
              <a:rPr lang="en-US" dirty="0"/>
              <a:t>) is in R and (b</a:t>
            </a:r>
            <a:r>
              <a:rPr lang="en-US" baseline="-25000" dirty="0"/>
              <a:t>1</a:t>
            </a:r>
            <a:r>
              <a:rPr lang="en-US" dirty="0"/>
              <a:t>,…,b</a:t>
            </a:r>
            <a:r>
              <a:rPr lang="en-US" baseline="-25000" dirty="0"/>
              <a:t>n</a:t>
            </a:r>
            <a:r>
              <a:rPr lang="en-US" dirty="0"/>
              <a:t>) is in S}</a:t>
            </a:r>
          </a:p>
          <a:p>
            <a:pPr marL="0" indent="0">
              <a:buNone/>
            </a:pPr>
            <a:r>
              <a:rPr lang="en-US" dirty="0"/>
              <a:t>	|R⨉S| = |R| ⨉ |S|</a:t>
            </a:r>
          </a:p>
        </p:txBody>
      </p:sp>
    </p:spTree>
    <p:extLst>
      <p:ext uri="{BB962C8B-B14F-4D97-AF65-F5344CB8AC3E}">
        <p14:creationId xmlns:p14="http://schemas.microsoft.com/office/powerpoint/2010/main" val="291576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8E8ED7-97E0-8047-8142-C4955DE02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4FE84-A1F7-9446-A15B-B77848D28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51584" y="4149081"/>
            <a:ext cx="4104456" cy="432047"/>
          </a:xfrm>
        </p:spPr>
        <p:txBody>
          <a:bodyPr/>
          <a:lstStyle/>
          <a:p>
            <a:r>
              <a:rPr lang="en-US" dirty="0"/>
              <a:t>Dr Heather Packer – hp3@ecs.soton.ac.uk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12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5AAA3-4340-5344-A044-C2AAF0CF4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Operation Rules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B59A7-F493-1E42-AC9D-C6B0356408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Union</a:t>
            </a:r>
          </a:p>
          <a:p>
            <a:pPr lvl="1"/>
            <a:r>
              <a:rPr lang="en-US" dirty="0"/>
              <a:t>Commutativity </a:t>
            </a:r>
            <a:r>
              <a:rPr lang="en-US" b="1" dirty="0"/>
              <a:t>does</a:t>
            </a:r>
            <a:r>
              <a:rPr lang="en-US" dirty="0"/>
              <a:t> hold because order within a set is unimportant : R ∪ S = S ∪ R</a:t>
            </a:r>
          </a:p>
          <a:p>
            <a:pPr lvl="1"/>
            <a:r>
              <a:rPr lang="en-US" dirty="0"/>
              <a:t>Associativity </a:t>
            </a:r>
            <a:r>
              <a:rPr lang="en-US" b="1" dirty="0"/>
              <a:t>does</a:t>
            </a:r>
            <a:r>
              <a:rPr lang="en-US" dirty="0"/>
              <a:t> hold:  R ∪ (S ∪ T) = (R ∪ S) ∪T</a:t>
            </a:r>
          </a:p>
          <a:p>
            <a:r>
              <a:rPr lang="en-US" dirty="0"/>
              <a:t>Difference:</a:t>
            </a:r>
          </a:p>
          <a:p>
            <a:pPr lvl="1"/>
            <a:r>
              <a:rPr lang="en-US" dirty="0"/>
              <a:t>Commutativity </a:t>
            </a:r>
            <a:r>
              <a:rPr lang="en-US" b="1" dirty="0"/>
              <a:t>does not</a:t>
            </a:r>
            <a:r>
              <a:rPr lang="en-US" dirty="0"/>
              <a:t> hold for Difference: R - S ≠ S </a:t>
            </a:r>
            <a:r>
              <a:rPr lang="mr-IN" dirty="0"/>
              <a:t>–</a:t>
            </a:r>
            <a:r>
              <a:rPr lang="en-US" dirty="0"/>
              <a:t> R (except if R=S)</a:t>
            </a:r>
          </a:p>
          <a:p>
            <a:pPr lvl="1"/>
            <a:r>
              <a:rPr lang="en-US" dirty="0"/>
              <a:t>Associativity </a:t>
            </a:r>
            <a:r>
              <a:rPr lang="en-US" b="1" dirty="0"/>
              <a:t>does not </a:t>
            </a:r>
            <a:r>
              <a:rPr lang="en-US" dirty="0"/>
              <a:t>hold for Difference: R </a:t>
            </a:r>
            <a:r>
              <a:rPr lang="mr-IN" dirty="0"/>
              <a:t>–</a:t>
            </a:r>
            <a:r>
              <a:rPr lang="en-US" dirty="0"/>
              <a:t> (S </a:t>
            </a:r>
            <a:r>
              <a:rPr lang="mr-IN" dirty="0"/>
              <a:t>–</a:t>
            </a:r>
            <a:r>
              <a:rPr lang="en-US" dirty="0"/>
              <a:t>T) ≠ (R </a:t>
            </a:r>
            <a:r>
              <a:rPr lang="mr-IN" dirty="0"/>
              <a:t>–</a:t>
            </a:r>
            <a:r>
              <a:rPr lang="en-US" dirty="0"/>
              <a:t> S) </a:t>
            </a:r>
            <a:r>
              <a:rPr lang="mr-IN" dirty="0"/>
              <a:t>–</a:t>
            </a:r>
            <a:r>
              <a:rPr lang="en-US" dirty="0"/>
              <a:t> T</a:t>
            </a:r>
          </a:p>
          <a:p>
            <a:r>
              <a:rPr lang="en-US" dirty="0"/>
              <a:t>Cartesian Product:</a:t>
            </a:r>
          </a:p>
          <a:p>
            <a:pPr lvl="1"/>
            <a:r>
              <a:rPr lang="en-US" dirty="0"/>
              <a:t>Note: Ordering of attributes is important here</a:t>
            </a:r>
          </a:p>
          <a:p>
            <a:pPr lvl="1"/>
            <a:r>
              <a:rPr lang="en-US" dirty="0"/>
              <a:t>Commutativity </a:t>
            </a:r>
            <a:r>
              <a:rPr lang="en-US" b="1" dirty="0"/>
              <a:t>does not </a:t>
            </a:r>
            <a:r>
              <a:rPr lang="en-US" dirty="0"/>
              <a:t>hold: R ⨉ S ≠ S ⨉ R</a:t>
            </a:r>
          </a:p>
          <a:p>
            <a:pPr lvl="1"/>
            <a:r>
              <a:rPr lang="en-US" dirty="0"/>
              <a:t>Associativity </a:t>
            </a:r>
            <a:r>
              <a:rPr lang="en-US" b="1" dirty="0"/>
              <a:t>does</a:t>
            </a:r>
            <a:r>
              <a:rPr lang="en-US" dirty="0"/>
              <a:t> hold: R ⨉ (S ⨉ T) = (R ⨉ S) ⨉ T</a:t>
            </a:r>
          </a:p>
          <a:p>
            <a:pPr lvl="1"/>
            <a:r>
              <a:rPr lang="en-US" dirty="0" err="1"/>
              <a:t>Distributivity</a:t>
            </a:r>
            <a:r>
              <a:rPr lang="en-US" dirty="0"/>
              <a:t> across Union </a:t>
            </a:r>
            <a:r>
              <a:rPr lang="en-US" b="1" dirty="0"/>
              <a:t>does </a:t>
            </a:r>
            <a:r>
              <a:rPr lang="en-US" dirty="0"/>
              <a:t>hold: R ⨉ (S ∪ T) = (R ⨉ S) ∪ (R ⨉ T)</a:t>
            </a:r>
          </a:p>
        </p:txBody>
      </p:sp>
    </p:spTree>
    <p:extLst>
      <p:ext uri="{BB962C8B-B14F-4D97-AF65-F5344CB8AC3E}">
        <p14:creationId xmlns:p14="http://schemas.microsoft.com/office/powerpoint/2010/main" val="2076251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AF762-58AA-0544-9F0C-3081FB09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Commutativity </a:t>
            </a:r>
            <a:r>
              <a:rPr lang="en-US" sz="2800" b="1" dirty="0"/>
              <a:t>does not </a:t>
            </a:r>
            <a:r>
              <a:rPr lang="en-US" sz="2800" dirty="0"/>
              <a:t>hold for Cartesian Product named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0EF5F-48DF-F147-8B3F-4E8444DBE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263AF5-87E4-9B49-A3A8-0880D9F2D58B}"/>
              </a:ext>
            </a:extLst>
          </p:cNvPr>
          <p:cNvGraphicFramePr>
            <a:graphicFrameLocks noGrp="1"/>
          </p:cNvGraphicFramePr>
          <p:nvPr/>
        </p:nvGraphicFramePr>
        <p:xfrm>
          <a:off x="1845764" y="4315021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A40D99-8FA1-B944-8D3A-E1779920F293}"/>
              </a:ext>
            </a:extLst>
          </p:cNvPr>
          <p:cNvGraphicFramePr>
            <a:graphicFrameLocks noGrp="1"/>
          </p:cNvGraphicFramePr>
          <p:nvPr/>
        </p:nvGraphicFramePr>
        <p:xfrm>
          <a:off x="6927592" y="4344533"/>
          <a:ext cx="3456384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743459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13563"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35DF030-36C6-7F44-911F-A7CD4CDF4DBC}"/>
              </a:ext>
            </a:extLst>
          </p:cNvPr>
          <p:cNvSpPr txBox="1"/>
          <p:nvPr/>
        </p:nvSpPr>
        <p:spPr>
          <a:xfrm>
            <a:off x="5887325" y="4748805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53CD3-BAA8-A04F-93D7-9A2C464B39E7}"/>
              </a:ext>
            </a:extLst>
          </p:cNvPr>
          <p:cNvSpPr txBox="1"/>
          <p:nvPr/>
        </p:nvSpPr>
        <p:spPr>
          <a:xfrm>
            <a:off x="3891270" y="1749060"/>
            <a:ext cx="4543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 ⨉ S		 ≠ 		S ⨉ R</a:t>
            </a:r>
          </a:p>
          <a:p>
            <a:endParaRPr lang="en-US" sz="20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A549E1E-7072-8947-A66D-F5E5D8E36847}"/>
              </a:ext>
            </a:extLst>
          </p:cNvPr>
          <p:cNvGraphicFramePr>
            <a:graphicFrameLocks noGrp="1"/>
          </p:cNvGraphicFramePr>
          <p:nvPr/>
        </p:nvGraphicFramePr>
        <p:xfrm>
          <a:off x="1478917" y="2547412"/>
          <a:ext cx="10801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96C779F-50ED-344E-B903-F1856F28E2BB}"/>
              </a:ext>
            </a:extLst>
          </p:cNvPr>
          <p:cNvGraphicFramePr>
            <a:graphicFrameLocks noGrp="1"/>
          </p:cNvGraphicFramePr>
          <p:nvPr/>
        </p:nvGraphicFramePr>
        <p:xfrm>
          <a:off x="3551485" y="2556924"/>
          <a:ext cx="171292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FAF314D-25CE-964F-AF45-E46D72156910}"/>
              </a:ext>
            </a:extLst>
          </p:cNvPr>
          <p:cNvSpPr txBox="1"/>
          <p:nvPr/>
        </p:nvSpPr>
        <p:spPr>
          <a:xfrm>
            <a:off x="5850636" y="2889419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D271B-BA37-F04B-A9C7-898021F5E167}"/>
              </a:ext>
            </a:extLst>
          </p:cNvPr>
          <p:cNvSpPr txBox="1"/>
          <p:nvPr/>
        </p:nvSpPr>
        <p:spPr>
          <a:xfrm>
            <a:off x="2800475" y="2952592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4CDF1F7-9784-024A-A773-C3D6A796FD64}"/>
              </a:ext>
            </a:extLst>
          </p:cNvPr>
          <p:cNvGraphicFramePr>
            <a:graphicFrameLocks noGrp="1"/>
          </p:cNvGraphicFramePr>
          <p:nvPr/>
        </p:nvGraphicFramePr>
        <p:xfrm>
          <a:off x="9681272" y="2586436"/>
          <a:ext cx="10801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3B55603-B9DF-0A4B-B8B8-FF80E21C1CED}"/>
              </a:ext>
            </a:extLst>
          </p:cNvPr>
          <p:cNvGraphicFramePr>
            <a:graphicFrameLocks noGrp="1"/>
          </p:cNvGraphicFramePr>
          <p:nvPr/>
        </p:nvGraphicFramePr>
        <p:xfrm>
          <a:off x="6927592" y="2577206"/>
          <a:ext cx="171292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5DF8FDD-06B0-1B43-BE22-94AE73B1B32D}"/>
              </a:ext>
            </a:extLst>
          </p:cNvPr>
          <p:cNvSpPr txBox="1"/>
          <p:nvPr/>
        </p:nvSpPr>
        <p:spPr>
          <a:xfrm>
            <a:off x="8945982" y="2982103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94525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AF762-58AA-0544-9F0C-3081FB09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Commutativity </a:t>
            </a:r>
            <a:r>
              <a:rPr lang="en-US" sz="2800" b="1" dirty="0"/>
              <a:t>does not </a:t>
            </a:r>
            <a:r>
              <a:rPr lang="en-US" sz="2800" dirty="0"/>
              <a:t>hold for Cartesian Product unnamed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0EF5F-48DF-F147-8B3F-4E8444DBE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263AF5-87E4-9B49-A3A8-0880D9F2D5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525638"/>
              </p:ext>
            </p:extLst>
          </p:nvPr>
        </p:nvGraphicFramePr>
        <p:xfrm>
          <a:off x="1845764" y="4397587"/>
          <a:ext cx="3456384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$1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$2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252278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A40D99-8FA1-B944-8D3A-E1779920F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86275"/>
              </p:ext>
            </p:extLst>
          </p:nvPr>
        </p:nvGraphicFramePr>
        <p:xfrm>
          <a:off x="6889852" y="4397587"/>
          <a:ext cx="34563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743459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$1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rgbClr val="2E444E"/>
                          </a:solidFill>
                        </a:rPr>
                        <a:t>$2</a:t>
                      </a:r>
                      <a:endParaRPr lang="en-US" b="0" dirty="0">
                        <a:solidFill>
                          <a:srgbClr val="2E444E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35DF030-36C6-7F44-911F-A7CD4CDF4DBC}"/>
              </a:ext>
            </a:extLst>
          </p:cNvPr>
          <p:cNvSpPr txBox="1"/>
          <p:nvPr/>
        </p:nvSpPr>
        <p:spPr>
          <a:xfrm>
            <a:off x="5887325" y="4748805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53CD3-BAA8-A04F-93D7-9A2C464B39E7}"/>
              </a:ext>
            </a:extLst>
          </p:cNvPr>
          <p:cNvSpPr txBox="1"/>
          <p:nvPr/>
        </p:nvSpPr>
        <p:spPr>
          <a:xfrm>
            <a:off x="3988452" y="1787305"/>
            <a:ext cx="4543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 ⨉ S		 ≠ 		S ⨉ R</a:t>
            </a:r>
          </a:p>
          <a:p>
            <a:endParaRPr lang="en-US" sz="20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A549E1E-7072-8947-A66D-F5E5D8E36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607465"/>
              </p:ext>
            </p:extLst>
          </p:nvPr>
        </p:nvGraphicFramePr>
        <p:xfrm>
          <a:off x="1478917" y="2547412"/>
          <a:ext cx="10801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$1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96C779F-50ED-344E-B903-F1856F28E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649224"/>
              </p:ext>
            </p:extLst>
          </p:nvPr>
        </p:nvGraphicFramePr>
        <p:xfrm>
          <a:off x="3551485" y="2556924"/>
          <a:ext cx="171292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$1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FAF314D-25CE-964F-AF45-E46D72156910}"/>
              </a:ext>
            </a:extLst>
          </p:cNvPr>
          <p:cNvSpPr txBox="1"/>
          <p:nvPr/>
        </p:nvSpPr>
        <p:spPr>
          <a:xfrm>
            <a:off x="5850636" y="2889419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D271B-BA37-F04B-A9C7-898021F5E167}"/>
              </a:ext>
            </a:extLst>
          </p:cNvPr>
          <p:cNvSpPr txBox="1"/>
          <p:nvPr/>
        </p:nvSpPr>
        <p:spPr>
          <a:xfrm>
            <a:off x="2800475" y="2952592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4CDF1F7-9784-024A-A773-C3D6A796F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888597"/>
              </p:ext>
            </p:extLst>
          </p:nvPr>
        </p:nvGraphicFramePr>
        <p:xfrm>
          <a:off x="9648693" y="2553552"/>
          <a:ext cx="11866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601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$1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3B55603-B9DF-0A4B-B8B8-FF80E21C1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082561"/>
              </p:ext>
            </p:extLst>
          </p:nvPr>
        </p:nvGraphicFramePr>
        <p:xfrm>
          <a:off x="6895013" y="2544322"/>
          <a:ext cx="171292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$1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5DF8FDD-06B0-1B43-BE22-94AE73B1B32D}"/>
              </a:ext>
            </a:extLst>
          </p:cNvPr>
          <p:cNvSpPr txBox="1"/>
          <p:nvPr/>
        </p:nvSpPr>
        <p:spPr>
          <a:xfrm>
            <a:off x="8913403" y="2949219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37860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1FC72-222B-1240-A3AF-DF558B11B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Derived Operations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0E4C0-5DC6-214E-B705-09B59BC4F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1800199"/>
          </a:xfrm>
        </p:spPr>
        <p:txBody>
          <a:bodyPr/>
          <a:lstStyle/>
          <a:p>
            <a:r>
              <a:rPr lang="en-US" dirty="0"/>
              <a:t>Some operations can be derived by other relational algebra operations</a:t>
            </a:r>
          </a:p>
          <a:p>
            <a:r>
              <a:rPr lang="en-US" dirty="0"/>
              <a:t>Intersection:</a:t>
            </a:r>
          </a:p>
          <a:p>
            <a:pPr marL="0" indent="0">
              <a:buNone/>
            </a:pPr>
            <a:r>
              <a:rPr lang="en-US" sz="3000" dirty="0"/>
              <a:t>                        R ∩ S = R – (R – S)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BE463E6-2D5F-D045-B064-8CF6727A5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139304"/>
              </p:ext>
            </p:extLst>
          </p:nvPr>
        </p:nvGraphicFramePr>
        <p:xfrm>
          <a:off x="1728802" y="3880852"/>
          <a:ext cx="14148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268883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90765764-C76C-BD43-8707-B88EA4EAF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426142"/>
              </p:ext>
            </p:extLst>
          </p:nvPr>
        </p:nvGraphicFramePr>
        <p:xfrm>
          <a:off x="1728802" y="5484832"/>
          <a:ext cx="14148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268883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D7E10766-DE73-324D-BEAD-FB16FCE58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340802"/>
              </p:ext>
            </p:extLst>
          </p:nvPr>
        </p:nvGraphicFramePr>
        <p:xfrm>
          <a:off x="4141940" y="3880852"/>
          <a:ext cx="14148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268883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569686D1-38D5-8846-8E5F-9BCF0AC954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299959"/>
              </p:ext>
            </p:extLst>
          </p:nvPr>
        </p:nvGraphicFramePr>
        <p:xfrm>
          <a:off x="7561450" y="3872478"/>
          <a:ext cx="1414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6C397E68-3863-EB42-AFBB-DE42F43E9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76312"/>
              </p:ext>
            </p:extLst>
          </p:nvPr>
        </p:nvGraphicFramePr>
        <p:xfrm>
          <a:off x="4145137" y="5555636"/>
          <a:ext cx="1414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</a:tbl>
          </a:graphicData>
        </a:graphic>
      </p:graphicFrame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9F8ACE76-617D-914C-AE3D-C96C7F071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195207"/>
              </p:ext>
            </p:extLst>
          </p:nvPr>
        </p:nvGraphicFramePr>
        <p:xfrm>
          <a:off x="7561450" y="5560593"/>
          <a:ext cx="14148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5">
                  <a:extLst>
                    <a:ext uri="{9D8B030D-6E8A-4147-A177-3AD203B41FA5}">
                      <a16:colId xmlns:a16="http://schemas.microsoft.com/office/drawing/2014/main" val="3577965948"/>
                    </a:ext>
                  </a:extLst>
                </a:gridCol>
                <a:gridCol w="707435">
                  <a:extLst>
                    <a:ext uri="{9D8B030D-6E8A-4147-A177-3AD203B41FA5}">
                      <a16:colId xmlns:a16="http://schemas.microsoft.com/office/drawing/2014/main" val="3187976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89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97854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96C7B1E-6B97-8740-A41D-2A0F12625F20}"/>
              </a:ext>
            </a:extLst>
          </p:cNvPr>
          <p:cNvSpPr txBox="1"/>
          <p:nvPr/>
        </p:nvSpPr>
        <p:spPr>
          <a:xfrm>
            <a:off x="2268104" y="514790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692F02-C4E3-804D-AE72-8361012591E6}"/>
              </a:ext>
            </a:extLst>
          </p:cNvPr>
          <p:cNvSpPr txBox="1"/>
          <p:nvPr/>
        </p:nvSpPr>
        <p:spPr>
          <a:xfrm>
            <a:off x="2279577" y="34749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6714C9-F552-9A45-A03F-3C246FFDFB81}"/>
              </a:ext>
            </a:extLst>
          </p:cNvPr>
          <p:cNvSpPr txBox="1"/>
          <p:nvPr/>
        </p:nvSpPr>
        <p:spPr>
          <a:xfrm>
            <a:off x="4655840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EA1746-5E5C-704C-B1FE-36AA7663E8AF}"/>
              </a:ext>
            </a:extLst>
          </p:cNvPr>
          <p:cNvSpPr txBox="1"/>
          <p:nvPr/>
        </p:nvSpPr>
        <p:spPr>
          <a:xfrm>
            <a:off x="7804692" y="346035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- 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6FF71E-4991-044A-B9D8-0999AF382748}"/>
              </a:ext>
            </a:extLst>
          </p:cNvPr>
          <p:cNvSpPr txBox="1"/>
          <p:nvPr/>
        </p:nvSpPr>
        <p:spPr>
          <a:xfrm>
            <a:off x="4448810" y="5170373"/>
            <a:ext cx="807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- 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1DC4C6-0562-774B-8A69-45DFBB7C8458}"/>
              </a:ext>
            </a:extLst>
          </p:cNvPr>
          <p:cNvSpPr txBox="1"/>
          <p:nvPr/>
        </p:nvSpPr>
        <p:spPr>
          <a:xfrm>
            <a:off x="7804692" y="5139517"/>
            <a:ext cx="84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 </a:t>
            </a:r>
            <a:r>
              <a:rPr lang="en-GB" dirty="0"/>
              <a:t>∩ S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3E6D1B-9AF6-544A-A482-5D9D728DA022}"/>
              </a:ext>
            </a:extLst>
          </p:cNvPr>
          <p:cNvSpPr txBox="1"/>
          <p:nvPr/>
        </p:nvSpPr>
        <p:spPr>
          <a:xfrm>
            <a:off x="3480353" y="430615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3612E5-298D-0B49-A0A4-EDB461F5C933}"/>
              </a:ext>
            </a:extLst>
          </p:cNvPr>
          <p:cNvSpPr txBox="1"/>
          <p:nvPr/>
        </p:nvSpPr>
        <p:spPr>
          <a:xfrm>
            <a:off x="3436201" y="578152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BF8454-9D3C-4447-937C-96148DD25002}"/>
              </a:ext>
            </a:extLst>
          </p:cNvPr>
          <p:cNvSpPr txBox="1"/>
          <p:nvPr/>
        </p:nvSpPr>
        <p:spPr>
          <a:xfrm>
            <a:off x="6528601" y="57776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43B196-848F-A647-9A90-FD95DD69462D}"/>
              </a:ext>
            </a:extLst>
          </p:cNvPr>
          <p:cNvSpPr txBox="1"/>
          <p:nvPr/>
        </p:nvSpPr>
        <p:spPr>
          <a:xfrm>
            <a:off x="6528048" y="412148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7943099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Specific Operations</a:t>
            </a:r>
          </a:p>
        </p:txBody>
      </p:sp>
    </p:spTree>
    <p:extLst>
      <p:ext uri="{BB962C8B-B14F-4D97-AF65-F5344CB8AC3E}">
        <p14:creationId xmlns:p14="http://schemas.microsoft.com/office/powerpoint/2010/main" val="24242663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F2128-B177-5F43-8CDE-7AD238533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Renaming Operator </a:t>
            </a:r>
            <a:r>
              <a:rPr lang="el-GR" dirty="0"/>
              <a:t>ρ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B929A-AAEC-3444-9654-63EDA9C0EC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The renaming operator takes one relation and changes attribute names</a:t>
            </a:r>
          </a:p>
          <a:p>
            <a:pPr marL="0" indent="0" algn="ctr">
              <a:buNone/>
            </a:pPr>
            <a:r>
              <a:rPr lang="el-GR" sz="3600" dirty="0"/>
              <a:t>ρ</a:t>
            </a:r>
            <a:r>
              <a:rPr lang="en-US" sz="3600" baseline="-25000" dirty="0"/>
              <a:t>B / A</a:t>
            </a:r>
            <a:r>
              <a:rPr lang="en-US" sz="3600" dirty="0"/>
              <a:t> (S)</a:t>
            </a:r>
          </a:p>
          <a:p>
            <a:r>
              <a:rPr lang="en-US" dirty="0"/>
              <a:t>Returns a relation with schema identical to S but the attribute name A has been replaced by B</a:t>
            </a:r>
          </a:p>
          <a:p>
            <a:r>
              <a:rPr lang="en-US" dirty="0"/>
              <a:t>Rename more than one attributes using ‘,’ in the subscript </a:t>
            </a:r>
          </a:p>
          <a:p>
            <a:r>
              <a:rPr lang="en-US" dirty="0"/>
              <a:t>E.g. let S with schema S(A, B, C, D, E)</a:t>
            </a:r>
          </a:p>
          <a:p>
            <a:pPr marL="0" indent="0" algn="ctr">
              <a:buNone/>
            </a:pPr>
            <a:r>
              <a:rPr lang="el-GR" sz="3600" dirty="0"/>
              <a:t>ρ</a:t>
            </a:r>
            <a:r>
              <a:rPr lang="en-US" sz="3600" baseline="-25000" dirty="0"/>
              <a:t>X/B,</a:t>
            </a:r>
            <a:r>
              <a:rPr lang="en-GB" sz="3600" baseline="-25000" dirty="0"/>
              <a:t>Y</a:t>
            </a:r>
            <a:r>
              <a:rPr lang="el-GR" sz="3600" baseline="-25000" dirty="0"/>
              <a:t>/</a:t>
            </a:r>
            <a:r>
              <a:rPr lang="en-GB" sz="3600" baseline="-25000" dirty="0"/>
              <a:t>D</a:t>
            </a:r>
            <a:r>
              <a:rPr lang="el-GR" sz="3600" baseline="-25000" dirty="0"/>
              <a:t> </a:t>
            </a:r>
            <a:r>
              <a:rPr lang="el-GR" sz="3600" dirty="0"/>
              <a:t>(</a:t>
            </a:r>
            <a:r>
              <a:rPr lang="en-US" sz="3600" dirty="0"/>
              <a:t>S)</a:t>
            </a:r>
          </a:p>
          <a:p>
            <a:r>
              <a:rPr lang="en-US" dirty="0"/>
              <a:t>Creates a relation with schema S(A, X, C, Y, E)</a:t>
            </a:r>
          </a:p>
        </p:txBody>
      </p:sp>
    </p:spTree>
    <p:extLst>
      <p:ext uri="{BB962C8B-B14F-4D97-AF65-F5344CB8AC3E}">
        <p14:creationId xmlns:p14="http://schemas.microsoft.com/office/powerpoint/2010/main" val="1234438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Renaming Operator </a:t>
            </a:r>
            <a:r>
              <a:rPr lang="el-GR" dirty="0"/>
              <a:t>ρ</a:t>
            </a:r>
            <a:r>
              <a:rPr lang="en-GB" dirty="0"/>
              <a:t> Example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If the relational algebra variant needs same attribute names for union</a:t>
            </a:r>
          </a:p>
          <a:p>
            <a:r>
              <a:rPr lang="en-US" sz="1800" dirty="0"/>
              <a:t>Then use the renaming operator</a:t>
            </a:r>
          </a:p>
          <a:p>
            <a:pPr marL="0" indent="0">
              <a:buNone/>
            </a:pPr>
            <a:endParaRPr lang="en-US" sz="1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249265"/>
              </p:ext>
            </p:extLst>
          </p:nvPr>
        </p:nvGraphicFramePr>
        <p:xfrm>
          <a:off x="1843753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181407"/>
              </p:ext>
            </p:extLst>
          </p:nvPr>
        </p:nvGraphicFramePr>
        <p:xfrm>
          <a:off x="4583832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7528" y="35190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76208" y="3519016"/>
            <a:ext cx="30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99656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∪ 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5807968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=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49872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0E89-FFC1-DA4D-A0BB-05C46EF52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585175" cy="4393059"/>
          </a:xfrm>
        </p:spPr>
        <p:txBody>
          <a:bodyPr/>
          <a:lstStyle/>
          <a:p>
            <a:r>
              <a:rPr lang="en-US" sz="1800" dirty="0"/>
              <a:t>If the relational algebra variant needs same attribute names for union</a:t>
            </a:r>
          </a:p>
          <a:p>
            <a:r>
              <a:rPr lang="en-US" sz="1800" dirty="0"/>
              <a:t>Then use the renaming operator</a:t>
            </a:r>
          </a:p>
          <a:p>
            <a:pPr marL="0" indent="0" algn="ctr">
              <a:buNone/>
            </a:pPr>
            <a:r>
              <a:rPr lang="el-GR" sz="4000" dirty="0"/>
              <a:t>ρ</a:t>
            </a:r>
            <a:r>
              <a:rPr lang="en-US" sz="4000" baseline="-25000" dirty="0"/>
              <a:t>B/D, </a:t>
            </a:r>
            <a:r>
              <a:rPr lang="en-GB" sz="4000" baseline="-25000" dirty="0"/>
              <a:t>C</a:t>
            </a:r>
            <a:r>
              <a:rPr lang="el-GR" sz="4000" baseline="-25000" dirty="0"/>
              <a:t>/</a:t>
            </a:r>
            <a:r>
              <a:rPr lang="en-GB" sz="4000" baseline="-25000" dirty="0"/>
              <a:t>E</a:t>
            </a:r>
            <a:r>
              <a:rPr lang="el-GR" sz="4000" baseline="-25000" dirty="0"/>
              <a:t> </a:t>
            </a:r>
            <a:r>
              <a:rPr lang="el-GR" sz="4000" dirty="0"/>
              <a:t>(</a:t>
            </a:r>
            <a:r>
              <a:rPr lang="en-US" sz="4000" dirty="0"/>
              <a:t>S) </a:t>
            </a:r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2999656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231F20"/>
                </a:solidFill>
              </a:rPr>
              <a:t>∪</a:t>
            </a:r>
            <a:r>
              <a:rPr lang="en-GB" sz="4000" dirty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C0C28-88E6-DB4C-B234-ABC2A601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Renaming Operator </a:t>
            </a:r>
            <a:r>
              <a:rPr lang="el-GR" dirty="0"/>
              <a:t>ρ</a:t>
            </a:r>
            <a:r>
              <a:rPr lang="en-GB" dirty="0"/>
              <a:t> Example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410776"/>
              </p:ext>
            </p:extLst>
          </p:nvPr>
        </p:nvGraphicFramePr>
        <p:xfrm>
          <a:off x="1843753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48C-C3E8-C74B-AD4C-F9188ACF1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188125"/>
              </p:ext>
            </p:extLst>
          </p:nvPr>
        </p:nvGraphicFramePr>
        <p:xfrm>
          <a:off x="4583832" y="3951064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BEFBED1-B331-6246-A837-B5E9302F1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864534"/>
              </p:ext>
            </p:extLst>
          </p:nvPr>
        </p:nvGraphicFramePr>
        <p:xfrm>
          <a:off x="7392144" y="3933056"/>
          <a:ext cx="20882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1387790786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7422075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381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51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906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30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02729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47528" y="35190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39816" y="3519016"/>
            <a:ext cx="138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dirty="0"/>
              <a:t>ρ</a:t>
            </a:r>
            <a:r>
              <a:rPr lang="en-US" baseline="-25000" dirty="0"/>
              <a:t>B/D, </a:t>
            </a:r>
            <a:r>
              <a:rPr lang="en-GB" baseline="-25000" dirty="0"/>
              <a:t>C</a:t>
            </a:r>
            <a:r>
              <a:rPr lang="el-GR" baseline="-25000" dirty="0"/>
              <a:t>/</a:t>
            </a:r>
            <a:r>
              <a:rPr lang="en-GB" baseline="-25000" dirty="0"/>
              <a:t>E</a:t>
            </a:r>
            <a:r>
              <a:rPr lang="el-GR" baseline="-25000" dirty="0"/>
              <a:t> </a:t>
            </a:r>
            <a:r>
              <a:rPr lang="el-GR" dirty="0"/>
              <a:t>(</a:t>
            </a:r>
            <a:r>
              <a:rPr lang="en-US" dirty="0"/>
              <a:t>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92144" y="350100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 </a:t>
            </a:r>
            <a:r>
              <a:rPr lang="en-GB" dirty="0"/>
              <a:t>∪ </a:t>
            </a:r>
            <a:r>
              <a:rPr lang="el-GR" dirty="0"/>
              <a:t>ρ</a:t>
            </a:r>
            <a:r>
              <a:rPr lang="en-US" baseline="-25000" dirty="0"/>
              <a:t>B/D, </a:t>
            </a:r>
            <a:r>
              <a:rPr lang="en-GB" baseline="-25000" dirty="0"/>
              <a:t>C</a:t>
            </a:r>
            <a:r>
              <a:rPr lang="el-GR" baseline="-25000" dirty="0"/>
              <a:t>/</a:t>
            </a:r>
            <a:r>
              <a:rPr lang="en-GB" baseline="-25000" dirty="0"/>
              <a:t>E</a:t>
            </a:r>
            <a:r>
              <a:rPr lang="el-GR" baseline="-25000" dirty="0"/>
              <a:t> </a:t>
            </a:r>
            <a:r>
              <a:rPr lang="el-GR" dirty="0"/>
              <a:t>(</a:t>
            </a:r>
            <a:r>
              <a:rPr lang="en-US" dirty="0"/>
              <a:t>S)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07968" y="414908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/>
              <a:t>=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73206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327D-A42C-EA4B-BBCA-BDEDF8BF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 Operator </a:t>
            </a:r>
            <a:r>
              <a:rPr lang="el-GR" dirty="0"/>
              <a:t>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954E7-0496-914E-A0DE-69E74F556F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The Projection Operator removes or changes which attributes appear in the relation</a:t>
            </a:r>
            <a:endParaRPr lang="en-GB" sz="4000" dirty="0"/>
          </a:p>
          <a:p>
            <a:pPr marL="0" lvl="1" indent="0" algn="ctr">
              <a:buNone/>
            </a:pPr>
            <a:r>
              <a:rPr lang="el-GR" sz="4000" dirty="0"/>
              <a:t>π</a:t>
            </a:r>
            <a:r>
              <a:rPr lang="en-GB" sz="4000" i="1" baseline="-25000" dirty="0"/>
              <a:t>L </a:t>
            </a:r>
            <a:r>
              <a:rPr lang="en-US" sz="4000" dirty="0"/>
              <a:t>(R)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It removes all columns whose attributes do not appear in the list </a:t>
            </a:r>
            <a:r>
              <a:rPr lang="en-US" i="1" dirty="0"/>
              <a:t>L</a:t>
            </a:r>
          </a:p>
          <a:p>
            <a:r>
              <a:rPr lang="en-US" dirty="0"/>
              <a:t>Columns may be re-arranged according to the order in the list</a:t>
            </a:r>
          </a:p>
          <a:p>
            <a:r>
              <a:rPr lang="en-US" dirty="0"/>
              <a:t>Any duplicate rows are also eliminated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67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EBB8-92BF-AB4C-A005-A7B12536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 Operator </a:t>
            </a:r>
            <a:r>
              <a:rPr lang="el-GR" dirty="0"/>
              <a:t>π</a:t>
            </a:r>
            <a:r>
              <a:rPr lang="en-US" dirty="0"/>
              <a:t>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7488" y="2132856"/>
            <a:ext cx="3312368" cy="43204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Sells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47513"/>
              </p:ext>
            </p:extLst>
          </p:nvPr>
        </p:nvGraphicFramePr>
        <p:xfrm>
          <a:off x="1487488" y="256490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CC2C5B-2268-184E-8047-151F26246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200886"/>
              </p:ext>
            </p:extLst>
          </p:nvPr>
        </p:nvGraphicFramePr>
        <p:xfrm>
          <a:off x="7104112" y="2564904"/>
          <a:ext cx="221202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010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1106010">
                  <a:extLst>
                    <a:ext uri="{9D8B030D-6E8A-4147-A177-3AD203B41FA5}">
                      <a16:colId xmlns:a16="http://schemas.microsoft.com/office/drawing/2014/main" val="18909673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7104112" y="1988840"/>
            <a:ext cx="2160240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/>
              <a:t>π</a:t>
            </a:r>
            <a:r>
              <a:rPr lang="en-US" baseline="-25000" dirty="0" err="1"/>
              <a:t>Food,Price</a:t>
            </a:r>
            <a:r>
              <a:rPr lang="en-US" dirty="0"/>
              <a:t>(Sells)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04112" y="515719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Note:</a:t>
            </a:r>
            <a:r>
              <a:rPr lang="en-US" dirty="0"/>
              <a:t> only one entry for apples</a:t>
            </a:r>
          </a:p>
        </p:txBody>
      </p:sp>
    </p:spTree>
    <p:extLst>
      <p:ext uri="{BB962C8B-B14F-4D97-AF65-F5344CB8AC3E}">
        <p14:creationId xmlns:p14="http://schemas.microsoft.com/office/powerpoint/2010/main" val="58239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C2445-98A0-5343-A7F0-7A2C9BBFD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Relational Algebra?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793BE-A18E-3D47-87D0-AC519428D9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An Algebra is a mathematical system consisting of:</a:t>
            </a:r>
          </a:p>
          <a:p>
            <a:pPr lvl="1"/>
            <a:r>
              <a:rPr lang="en-US" dirty="0"/>
              <a:t>Operands </a:t>
            </a:r>
            <a:r>
              <a:rPr lang="mr-IN" dirty="0"/>
              <a:t>–</a:t>
            </a:r>
            <a:r>
              <a:rPr lang="en-US" dirty="0"/>
              <a:t> variables or values from which new values can be constructed</a:t>
            </a:r>
          </a:p>
          <a:p>
            <a:pPr lvl="1"/>
            <a:r>
              <a:rPr lang="en-US" dirty="0"/>
              <a:t>Operators </a:t>
            </a:r>
            <a:r>
              <a:rPr lang="mr-IN" dirty="0"/>
              <a:t>–</a:t>
            </a:r>
            <a:r>
              <a:rPr lang="en-US" dirty="0"/>
              <a:t> symbols denoting procedures that construct new values from the given values</a:t>
            </a:r>
          </a:p>
          <a:p>
            <a:r>
              <a:rPr lang="en-US" dirty="0"/>
              <a:t>A Relational Algebra</a:t>
            </a:r>
          </a:p>
          <a:p>
            <a:pPr lvl="1"/>
            <a:r>
              <a:rPr lang="en-US" dirty="0"/>
              <a:t>Operands </a:t>
            </a:r>
            <a:r>
              <a:rPr lang="mr-IN" dirty="0"/>
              <a:t>–</a:t>
            </a:r>
            <a:r>
              <a:rPr lang="en-US" dirty="0"/>
              <a:t> relations or variables that represent relations</a:t>
            </a:r>
          </a:p>
          <a:p>
            <a:pPr lvl="1"/>
            <a:r>
              <a:rPr lang="en-US" dirty="0"/>
              <a:t>Operators </a:t>
            </a:r>
            <a:r>
              <a:rPr lang="mr-IN" dirty="0"/>
              <a:t>–</a:t>
            </a:r>
            <a:r>
              <a:rPr lang="en-US" dirty="0"/>
              <a:t> common things that can are performed on relations</a:t>
            </a:r>
          </a:p>
        </p:txBody>
      </p:sp>
    </p:spTree>
    <p:extLst>
      <p:ext uri="{BB962C8B-B14F-4D97-AF65-F5344CB8AC3E}">
        <p14:creationId xmlns:p14="http://schemas.microsoft.com/office/powerpoint/2010/main" val="428458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327D-A42C-EA4B-BBCA-BDEDF8BF2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Extended Projection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954E7-0496-914E-A0DE-69E74F556F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Some algebras extend projection to allow arbitrary expressions involving attributes</a:t>
            </a:r>
            <a:endParaRPr lang="en-GB" sz="4000" dirty="0"/>
          </a:p>
          <a:p>
            <a:pPr marL="0" lvl="1" indent="0" algn="ctr">
              <a:buNone/>
            </a:pPr>
            <a:r>
              <a:rPr lang="el-GR" sz="4000" dirty="0"/>
              <a:t>π</a:t>
            </a:r>
            <a:r>
              <a:rPr lang="en-GB" sz="4000" baseline="-25000" dirty="0"/>
              <a:t>B+C</a:t>
            </a:r>
            <a:r>
              <a:rPr lang="en-GB" sz="4000" baseline="-25000" dirty="0">
                <a:sym typeface="Wingdings" pitchFamily="2" charset="2"/>
              </a:rPr>
              <a:t></a:t>
            </a:r>
            <a:r>
              <a:rPr lang="en-GB" sz="4000" baseline="-25000" dirty="0"/>
              <a:t>A</a:t>
            </a:r>
            <a:r>
              <a:rPr lang="en-US" sz="4000" dirty="0"/>
              <a:t>(R)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Arithmetic on attributes </a:t>
            </a:r>
            <a:r>
              <a:rPr lang="en-US" dirty="0" err="1"/>
              <a:t>eg</a:t>
            </a:r>
            <a:r>
              <a:rPr lang="en-US" dirty="0"/>
              <a:t> B + C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A</a:t>
            </a:r>
          </a:p>
          <a:p>
            <a:r>
              <a:rPr lang="en-US" dirty="0"/>
              <a:t>Allows duplicate occurrences of same attribute </a:t>
            </a:r>
            <a:r>
              <a:rPr lang="en-US" dirty="0" err="1"/>
              <a:t>eg</a:t>
            </a:r>
            <a:r>
              <a:rPr lang="en-US" dirty="0"/>
              <a:t>:</a:t>
            </a:r>
          </a:p>
          <a:p>
            <a:pPr marL="0" lvl="1" indent="0">
              <a:buNone/>
            </a:pPr>
            <a:r>
              <a:rPr lang="en-GB" sz="4000" dirty="0"/>
              <a:t>                   </a:t>
            </a:r>
            <a:r>
              <a:rPr lang="el-GR" sz="4000" dirty="0"/>
              <a:t>π</a:t>
            </a:r>
            <a:r>
              <a:rPr lang="en-GB" sz="4000" baseline="-25000" dirty="0"/>
              <a:t>B,B</a:t>
            </a:r>
            <a:r>
              <a:rPr lang="en-US" sz="4000" dirty="0"/>
              <a:t>(         ) =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92155"/>
              </p:ext>
            </p:extLst>
          </p:nvPr>
        </p:nvGraphicFramePr>
        <p:xfrm>
          <a:off x="4943872" y="450912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D4E9EE-58E5-C34E-84BE-22B79529D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078180"/>
              </p:ext>
            </p:extLst>
          </p:nvPr>
        </p:nvGraphicFramePr>
        <p:xfrm>
          <a:off x="7320136" y="4509120"/>
          <a:ext cx="11836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840">
                  <a:extLst>
                    <a:ext uri="{9D8B030D-6E8A-4147-A177-3AD203B41FA5}">
                      <a16:colId xmlns:a16="http://schemas.microsoft.com/office/drawing/2014/main" val="2701727805"/>
                    </a:ext>
                  </a:extLst>
                </a:gridCol>
                <a:gridCol w="591840">
                  <a:extLst>
                    <a:ext uri="{9D8B030D-6E8A-4147-A177-3AD203B41FA5}">
                      <a16:colId xmlns:a16="http://schemas.microsoft.com/office/drawing/2014/main" val="2677029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49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56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543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2750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EBB8-92BF-AB4C-A005-A7B12536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Extended Projection </a:t>
            </a:r>
            <a:r>
              <a:rPr lang="en-US" dirty="0"/>
              <a:t>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7488" y="2132856"/>
            <a:ext cx="3312368" cy="43204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Sells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104644"/>
              </p:ext>
            </p:extLst>
          </p:nvPr>
        </p:nvGraphicFramePr>
        <p:xfrm>
          <a:off x="1487488" y="256490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CC2C5B-2268-184E-8047-151F26246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586359"/>
              </p:ext>
            </p:extLst>
          </p:nvPr>
        </p:nvGraphicFramePr>
        <p:xfrm>
          <a:off x="7104112" y="2564904"/>
          <a:ext cx="221202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010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1106010">
                  <a:extLst>
                    <a:ext uri="{9D8B030D-6E8A-4147-A177-3AD203B41FA5}">
                      <a16:colId xmlns:a16="http://schemas.microsoft.com/office/drawing/2014/main" val="18909673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7032104" y="1702296"/>
            <a:ext cx="3312368" cy="646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/>
              <a:t>π</a:t>
            </a:r>
            <a:r>
              <a:rPr lang="en-US" baseline="-25000" dirty="0"/>
              <a:t>Food, Price/Units</a:t>
            </a:r>
            <a:r>
              <a:rPr lang="en-US" baseline="-25000" dirty="0">
                <a:sym typeface="Wingdings" pitchFamily="2" charset="2"/>
              </a:rPr>
              <a:t></a:t>
            </a:r>
            <a:r>
              <a:rPr lang="en-US" baseline="-25000" dirty="0"/>
              <a:t> Cost </a:t>
            </a:r>
            <a:r>
              <a:rPr lang="en-US" dirty="0"/>
              <a:t>(Sells)</a:t>
            </a:r>
          </a:p>
        </p:txBody>
      </p:sp>
    </p:spTree>
    <p:extLst>
      <p:ext uri="{BB962C8B-B14F-4D97-AF65-F5344CB8AC3E}">
        <p14:creationId xmlns:p14="http://schemas.microsoft.com/office/powerpoint/2010/main" val="35580301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4501D-B9C6-404C-8A99-8B16A8079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Operator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B9275-5BDD-D447-9BA0-9A938C7258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GB" dirty="0"/>
              <a:t>The Selection Operator returns a subset of the relation where the tuples satisfy a predicate</a:t>
            </a:r>
            <a:endParaRPr lang="en-US" dirty="0"/>
          </a:p>
          <a:p>
            <a:pPr marL="0" indent="0" algn="ctr">
              <a:buNone/>
            </a:pPr>
            <a:r>
              <a:rPr lang="el-GR" sz="4000" dirty="0"/>
              <a:t>σ</a:t>
            </a:r>
            <a:r>
              <a:rPr lang="el-GR" sz="4000" baseline="-25000" dirty="0"/>
              <a:t>Θ</a:t>
            </a:r>
            <a:r>
              <a:rPr lang="el-GR" sz="4000" dirty="0"/>
              <a:t>(</a:t>
            </a:r>
            <a:r>
              <a:rPr lang="en-US" sz="4000" dirty="0"/>
              <a:t>R)</a:t>
            </a:r>
          </a:p>
          <a:p>
            <a:endParaRPr lang="en-US" dirty="0"/>
          </a:p>
          <a:p>
            <a:r>
              <a:rPr lang="en-US" dirty="0"/>
              <a:t>R is a relation and </a:t>
            </a:r>
            <a:r>
              <a:rPr lang="el-GR" dirty="0"/>
              <a:t>Θ </a:t>
            </a:r>
            <a:r>
              <a:rPr lang="en-US" dirty="0"/>
              <a:t>is a condition or predicate</a:t>
            </a:r>
          </a:p>
          <a:p>
            <a:r>
              <a:rPr lang="en-US" dirty="0"/>
              <a:t>The condition </a:t>
            </a:r>
            <a:r>
              <a:rPr lang="el-GR" dirty="0"/>
              <a:t>Θ</a:t>
            </a:r>
            <a:r>
              <a:rPr lang="en-GB" dirty="0"/>
              <a:t> </a:t>
            </a:r>
            <a:r>
              <a:rPr lang="en-US" dirty="0"/>
              <a:t>is an expression built from:</a:t>
            </a:r>
          </a:p>
          <a:p>
            <a:pPr lvl="1"/>
            <a:r>
              <a:rPr lang="en-US" dirty="0"/>
              <a:t>Comparison operators =, &lt;, &gt;, ≠, ≤, ≥ applied to operands that are constants or attribute names (or positions)</a:t>
            </a:r>
          </a:p>
          <a:p>
            <a:pPr lvl="1"/>
            <a:r>
              <a:rPr lang="en-US" dirty="0"/>
              <a:t>The Boolean logic operators ⋀, ⋁, ¬ applied to basic clauses.</a:t>
            </a:r>
          </a:p>
        </p:txBody>
      </p:sp>
    </p:spTree>
    <p:extLst>
      <p:ext uri="{BB962C8B-B14F-4D97-AF65-F5344CB8AC3E}">
        <p14:creationId xmlns:p14="http://schemas.microsoft.com/office/powerpoint/2010/main" val="30342682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2BC41-157A-284A-A3A6-ADE800AC5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Operator </a:t>
            </a:r>
            <a:r>
              <a:rPr lang="el-GR" dirty="0"/>
              <a:t>σ</a:t>
            </a:r>
            <a:r>
              <a:rPr lang="en-GB" dirty="0"/>
              <a:t> Predicates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3836A-8448-0340-AAA1-5A546E2234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Example predicates:</a:t>
            </a:r>
          </a:p>
          <a:p>
            <a:pPr lvl="1"/>
            <a:r>
              <a:rPr lang="en-US" dirty="0"/>
              <a:t>Price &gt; 0.70</a:t>
            </a:r>
          </a:p>
          <a:p>
            <a:pPr lvl="1"/>
            <a:r>
              <a:rPr lang="en-US" dirty="0"/>
              <a:t>Shop = “Co-op”</a:t>
            </a:r>
          </a:p>
          <a:p>
            <a:pPr lvl="1"/>
            <a:r>
              <a:rPr lang="en-US" dirty="0"/>
              <a:t>(Shop = “Co-op”) ⋀ (Units &gt;  1)</a:t>
            </a:r>
          </a:p>
          <a:p>
            <a:r>
              <a:rPr lang="en-US" dirty="0"/>
              <a:t>We reference columns via attribute names or via their “component number’’ (position) by using $</a:t>
            </a:r>
          </a:p>
          <a:p>
            <a:pPr lvl="1"/>
            <a:r>
              <a:rPr lang="en-US" dirty="0"/>
              <a:t>Shop = “Co-op”</a:t>
            </a:r>
          </a:p>
          <a:p>
            <a:pPr lvl="1"/>
            <a:r>
              <a:rPr lang="en-US" dirty="0"/>
              <a:t>$1 = “Co-op”</a:t>
            </a:r>
          </a:p>
          <a:p>
            <a:pPr lvl="1"/>
            <a:r>
              <a:rPr lang="en-US" dirty="0"/>
              <a:t>$4 &gt; 1</a:t>
            </a:r>
          </a:p>
        </p:txBody>
      </p:sp>
    </p:spTree>
    <p:extLst>
      <p:ext uri="{BB962C8B-B14F-4D97-AF65-F5344CB8AC3E}">
        <p14:creationId xmlns:p14="http://schemas.microsoft.com/office/powerpoint/2010/main" val="2616107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6EBB8-92BF-AB4C-A005-A7B12536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Operator </a:t>
            </a:r>
            <a:r>
              <a:rPr lang="el-GR" dirty="0"/>
              <a:t>σ</a:t>
            </a:r>
            <a:r>
              <a:rPr lang="en-GB" dirty="0"/>
              <a:t> </a:t>
            </a:r>
            <a:r>
              <a:rPr lang="en-US" dirty="0"/>
              <a:t>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35960" y="1844824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l-GR" sz="2800" dirty="0">
                <a:solidFill>
                  <a:srgbClr val="2E444E"/>
                </a:solidFill>
              </a:rPr>
              <a:t>σ</a:t>
            </a:r>
            <a:r>
              <a:rPr lang="en-GB" sz="2800" baseline="-25000" dirty="0">
                <a:solidFill>
                  <a:srgbClr val="2E444E"/>
                </a:solidFill>
              </a:rPr>
              <a:t>Food</a:t>
            </a:r>
            <a:r>
              <a:rPr lang="en-GB" sz="2800" dirty="0">
                <a:solidFill>
                  <a:srgbClr val="2E444E"/>
                </a:solidFill>
              </a:rPr>
              <a:t> </a:t>
            </a:r>
            <a:r>
              <a:rPr lang="en-GB" sz="2800" baseline="-25000" dirty="0">
                <a:solidFill>
                  <a:srgbClr val="2E444E"/>
                </a:solidFill>
              </a:rPr>
              <a:t>= “Bananas” </a:t>
            </a:r>
            <a:r>
              <a:rPr lang="en-GB" sz="2800" dirty="0">
                <a:solidFill>
                  <a:srgbClr val="2E444E"/>
                </a:solidFill>
              </a:rPr>
              <a:t>(</a:t>
            </a:r>
            <a:r>
              <a:rPr lang="el-GR" sz="2800" dirty="0">
                <a:solidFill>
                  <a:srgbClr val="2E444E"/>
                </a:solidFill>
              </a:rPr>
              <a:t>σ</a:t>
            </a:r>
            <a:r>
              <a:rPr lang="en-GB" sz="2800" baseline="-25000" dirty="0">
                <a:solidFill>
                  <a:srgbClr val="2E444E"/>
                </a:solidFill>
              </a:rPr>
              <a:t>Units</a:t>
            </a:r>
            <a:r>
              <a:rPr lang="el-GR" sz="2800" baseline="-25000" dirty="0">
                <a:solidFill>
                  <a:srgbClr val="2E444E"/>
                </a:solidFill>
              </a:rPr>
              <a:t>&gt;</a:t>
            </a:r>
            <a:r>
              <a:rPr lang="en-GB" sz="2800" baseline="-25000" dirty="0">
                <a:solidFill>
                  <a:srgbClr val="2E444E"/>
                </a:solidFill>
              </a:rPr>
              <a:t>1</a:t>
            </a:r>
            <a:r>
              <a:rPr lang="el-GR" sz="2800" dirty="0">
                <a:solidFill>
                  <a:srgbClr val="2E444E"/>
                </a:solidFill>
              </a:rPr>
              <a:t>(</a:t>
            </a:r>
            <a:r>
              <a:rPr lang="en-US" sz="2800" dirty="0">
                <a:solidFill>
                  <a:srgbClr val="2E444E"/>
                </a:solidFill>
              </a:rPr>
              <a:t>Sells))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775793" y="1997225"/>
            <a:ext cx="10847916" cy="43930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/>
              <a:t>                   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00056" y="4221088"/>
            <a:ext cx="468052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n-GB" sz="2800" dirty="0">
                <a:solidFill>
                  <a:srgbClr val="2E444E"/>
                </a:solidFill>
              </a:rPr>
              <a:t>This is equivalent to</a:t>
            </a:r>
          </a:p>
          <a:p>
            <a:pPr lvl="0" algn="ctr">
              <a:spcAft>
                <a:spcPts val="1200"/>
              </a:spcAft>
            </a:pPr>
            <a:r>
              <a:rPr lang="el-GR" sz="2800" dirty="0">
                <a:solidFill>
                  <a:srgbClr val="2E444E"/>
                </a:solidFill>
              </a:rPr>
              <a:t>σ</a:t>
            </a:r>
            <a:r>
              <a:rPr lang="en-GB" sz="2800" baseline="-25000" dirty="0">
                <a:solidFill>
                  <a:srgbClr val="2E444E"/>
                </a:solidFill>
              </a:rPr>
              <a:t>Food=“Bananas”</a:t>
            </a:r>
            <a:r>
              <a:rPr lang="el-GR" sz="2800" baseline="-25000" dirty="0">
                <a:solidFill>
                  <a:srgbClr val="2E444E"/>
                </a:solidFill>
              </a:rPr>
              <a:t> ⋀ </a:t>
            </a:r>
            <a:r>
              <a:rPr lang="en-GB" sz="2800" baseline="-25000" dirty="0">
                <a:solidFill>
                  <a:srgbClr val="2E444E"/>
                </a:solidFill>
              </a:rPr>
              <a:t>Units&gt;1 </a:t>
            </a:r>
            <a:r>
              <a:rPr lang="en-GB" sz="2800" dirty="0">
                <a:solidFill>
                  <a:srgbClr val="2E444E"/>
                </a:solidFill>
              </a:rPr>
              <a:t>(Sells)</a:t>
            </a:r>
            <a:endParaRPr lang="en-US" sz="2800" dirty="0">
              <a:solidFill>
                <a:srgbClr val="2E444E"/>
              </a:solidFill>
            </a:endParaRPr>
          </a:p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A49976D-6D83-F742-AB5B-55A564060610}"/>
              </a:ext>
            </a:extLst>
          </p:cNvPr>
          <p:cNvSpPr txBox="1">
            <a:spLocks/>
          </p:cNvSpPr>
          <p:nvPr/>
        </p:nvSpPr>
        <p:spPr>
          <a:xfrm>
            <a:off x="1487488" y="1988840"/>
            <a:ext cx="3312368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Sells</a:t>
            </a:r>
          </a:p>
        </p:txBody>
      </p:sp>
      <p:graphicFrame>
        <p:nvGraphicFramePr>
          <p:cNvPr id="15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049669"/>
              </p:ext>
            </p:extLst>
          </p:nvPr>
        </p:nvGraphicFramePr>
        <p:xfrm>
          <a:off x="1487488" y="256490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18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74983"/>
              </p:ext>
            </p:extLst>
          </p:nvPr>
        </p:nvGraphicFramePr>
        <p:xfrm>
          <a:off x="6600056" y="2564904"/>
          <a:ext cx="424847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36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CA99D-BAA2-E640-B0A0-0B39984C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Algebraic Laws for the Selection Operation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40A59-4F48-E640-BB46-8362F7412B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Algebraic laws can be useful in query optimization</a:t>
            </a:r>
            <a:endParaRPr lang="en-GB" sz="2400" dirty="0"/>
          </a:p>
          <a:p>
            <a:pPr lvl="1"/>
            <a:r>
              <a:rPr lang="el-GR" sz="2400" dirty="0"/>
              <a:t>σ</a:t>
            </a:r>
            <a:r>
              <a:rPr lang="el-GR" sz="2400" baseline="-25000" dirty="0"/>
              <a:t>Θ1</a:t>
            </a:r>
            <a:r>
              <a:rPr lang="el-GR" sz="2400" dirty="0"/>
              <a:t>(σ</a:t>
            </a:r>
            <a:r>
              <a:rPr lang="el-GR" sz="2400" baseline="-25000" dirty="0"/>
              <a:t>Θ2</a:t>
            </a:r>
            <a:r>
              <a:rPr lang="el-GR" sz="2400" dirty="0"/>
              <a:t>(</a:t>
            </a:r>
            <a:r>
              <a:rPr lang="en-US" sz="2400" dirty="0"/>
              <a:t>R)) = </a:t>
            </a:r>
            <a:r>
              <a:rPr lang="el-GR" sz="2400" dirty="0"/>
              <a:t>σ</a:t>
            </a:r>
            <a:r>
              <a:rPr lang="el-GR" sz="2400" baseline="-25000" dirty="0"/>
              <a:t>Θ1⋀Θ2</a:t>
            </a:r>
            <a:r>
              <a:rPr lang="el-GR" sz="2400" dirty="0"/>
              <a:t>(</a:t>
            </a:r>
            <a:r>
              <a:rPr lang="en-US" sz="2400" dirty="0"/>
              <a:t>R)</a:t>
            </a:r>
          </a:p>
          <a:p>
            <a:pPr lvl="1"/>
            <a:r>
              <a:rPr lang="en-GB" sz="2400" dirty="0"/>
              <a:t>Commutative: </a:t>
            </a:r>
            <a:r>
              <a:rPr lang="el-GR" sz="2400" dirty="0"/>
              <a:t>σ</a:t>
            </a:r>
            <a:r>
              <a:rPr lang="el-GR" sz="2400" baseline="-25000" dirty="0"/>
              <a:t>Θ1</a:t>
            </a:r>
            <a:r>
              <a:rPr lang="el-GR" sz="2400" dirty="0"/>
              <a:t>(σ</a:t>
            </a:r>
            <a:r>
              <a:rPr lang="el-GR" sz="2400" baseline="-25000" dirty="0"/>
              <a:t>Θ2</a:t>
            </a:r>
            <a:r>
              <a:rPr lang="el-GR" sz="2400" dirty="0"/>
              <a:t>(</a:t>
            </a:r>
            <a:r>
              <a:rPr lang="en-US" sz="2400" dirty="0"/>
              <a:t>R)) = </a:t>
            </a:r>
            <a:r>
              <a:rPr lang="el-GR" sz="2400" dirty="0"/>
              <a:t>σ</a:t>
            </a:r>
            <a:r>
              <a:rPr lang="el-GR" sz="2400" baseline="-25000" dirty="0"/>
              <a:t>Θ2</a:t>
            </a:r>
            <a:r>
              <a:rPr lang="el-GR" sz="2400" dirty="0"/>
              <a:t>(σ</a:t>
            </a:r>
            <a:r>
              <a:rPr lang="el-GR" sz="2400" baseline="-25000" dirty="0"/>
              <a:t>Θ1</a:t>
            </a:r>
            <a:r>
              <a:rPr lang="el-GR" sz="2400" dirty="0"/>
              <a:t>(</a:t>
            </a:r>
            <a:r>
              <a:rPr lang="en-US" sz="2400" dirty="0"/>
              <a:t>R))</a:t>
            </a:r>
          </a:p>
          <a:p>
            <a:pPr lvl="1"/>
            <a:r>
              <a:rPr lang="el-GR" sz="2400" dirty="0" err="1"/>
              <a:t>σ</a:t>
            </a:r>
            <a:r>
              <a:rPr lang="el-GR" sz="2400" baseline="-25000" dirty="0" err="1"/>
              <a:t>Θ</a:t>
            </a:r>
            <a:r>
              <a:rPr lang="el-GR" sz="2400" dirty="0"/>
              <a:t>(</a:t>
            </a:r>
            <a:r>
              <a:rPr lang="en-US" sz="2400" dirty="0"/>
              <a:t>R⨉S) = </a:t>
            </a:r>
            <a:r>
              <a:rPr lang="el-GR" sz="2400" dirty="0" err="1"/>
              <a:t>σ</a:t>
            </a:r>
            <a:r>
              <a:rPr lang="el-GR" sz="2400" baseline="-25000" dirty="0" err="1"/>
              <a:t>Θ</a:t>
            </a:r>
            <a:r>
              <a:rPr lang="el-GR" sz="2400" dirty="0"/>
              <a:t>(</a:t>
            </a:r>
            <a:r>
              <a:rPr lang="en-US" sz="2400" dirty="0"/>
              <a:t>R) ⨉ S</a:t>
            </a:r>
          </a:p>
          <a:p>
            <a:pPr lvl="2"/>
            <a:r>
              <a:rPr lang="en-US" sz="2000" dirty="0"/>
              <a:t>if </a:t>
            </a:r>
            <a:r>
              <a:rPr lang="el-GR" sz="2000" dirty="0"/>
              <a:t>Θ </a:t>
            </a:r>
            <a:r>
              <a:rPr lang="en-US" sz="2000" dirty="0"/>
              <a:t>mentions only attributes of R</a:t>
            </a:r>
          </a:p>
          <a:p>
            <a:pPr lvl="2"/>
            <a:r>
              <a:rPr lang="en-US" sz="2000" dirty="0"/>
              <a:t>Cartesian product is expensive so reducing the size of R is beneficial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032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Sets vs. </a:t>
            </a:r>
            <a:r>
              <a:rPr lang="en-US" dirty="0" err="1"/>
              <a:t>Multisets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948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362D3-FAE2-A54A-B65C-13B67153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vs. Multisets (Bags)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50D55-FB87-3C45-B843-F62D8AE306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 Multiset or Bag is like a Set but elements may appear more than once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R = {1,3,3,6,6,6,7}, </a:t>
            </a:r>
            <a:r>
              <a:rPr lang="en-GB" dirty="0"/>
              <a:t>S ={1,1,6,6,7} are both </a:t>
            </a:r>
            <a:r>
              <a:rPr lang="en-GB" dirty="0" err="1"/>
              <a:t>multisets</a:t>
            </a:r>
            <a:endParaRPr lang="en-GB" dirty="0"/>
          </a:p>
          <a:p>
            <a:r>
              <a:rPr lang="en-US" dirty="0"/>
              <a:t>Union of two </a:t>
            </a:r>
            <a:r>
              <a:rPr lang="en-US" dirty="0" err="1"/>
              <a:t>multisets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{1,3,3,6,6,6,7} ∪ </a:t>
            </a:r>
            <a:r>
              <a:rPr lang="en-GB" dirty="0"/>
              <a:t>{1,1,6,6,7} </a:t>
            </a:r>
            <a:r>
              <a:rPr lang="en-US" dirty="0"/>
              <a:t> </a:t>
            </a:r>
            <a:r>
              <a:rPr lang="en-GB" dirty="0"/>
              <a:t>= {1,1,1,3,3,6,6,6,6,6,7,7}</a:t>
            </a:r>
          </a:p>
          <a:p>
            <a:r>
              <a:rPr lang="en-GB" dirty="0"/>
              <a:t>Difference between two </a:t>
            </a:r>
            <a:r>
              <a:rPr lang="en-GB" dirty="0" err="1"/>
              <a:t>multisets</a:t>
            </a:r>
            <a:r>
              <a:rPr lang="en-GB" dirty="0"/>
              <a:t>:</a:t>
            </a:r>
          </a:p>
          <a:p>
            <a:pPr lvl="1"/>
            <a:r>
              <a:rPr lang="en-US" dirty="0"/>
              <a:t>{1,3,3,6,6,6,7}  - </a:t>
            </a:r>
            <a:r>
              <a:rPr lang="en-GB" dirty="0"/>
              <a:t>{1,1,6,6,7} = {3, 3, 6}</a:t>
            </a:r>
          </a:p>
          <a:p>
            <a:r>
              <a:rPr lang="en-GB" dirty="0"/>
              <a:t>Cartesian product:</a:t>
            </a:r>
          </a:p>
          <a:p>
            <a:pPr lvl="1"/>
            <a:r>
              <a:rPr lang="en-US" dirty="0"/>
              <a:t>{1, 3, 3} ⨉ {1, 1, 6} = {&lt;1,1&gt;, &lt;1,1&gt;, &lt;1,6&gt;, &lt;3,1&gt;, &lt;3,1&gt;, &lt;3,6&gt;, &lt;3,1&gt;, &lt;3,1&gt;, &lt;3,6&gt;}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53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97927-1D51-8949-BA6E-2B2BC0536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on Multisets (Bags)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B2222-B439-3340-842D-E78AA1963D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2" y="1844825"/>
            <a:ext cx="11233247" cy="4393059"/>
          </a:xfrm>
        </p:spPr>
        <p:txBody>
          <a:bodyPr/>
          <a:lstStyle/>
          <a:p>
            <a:r>
              <a:rPr lang="en-US" dirty="0"/>
              <a:t>Given </a:t>
            </a:r>
            <a:r>
              <a:rPr lang="el-GR" dirty="0"/>
              <a:t>μ(</a:t>
            </a:r>
            <a:r>
              <a:rPr lang="en-US" dirty="0"/>
              <a:t>x, B),  defined as the number of occurrences of x in multiset B</a:t>
            </a:r>
          </a:p>
          <a:p>
            <a:r>
              <a:rPr lang="en-US" dirty="0"/>
              <a:t>Union R ∪ S</a:t>
            </a:r>
          </a:p>
          <a:p>
            <a:pPr lvl="1"/>
            <a:r>
              <a:rPr lang="el-GR" dirty="0"/>
              <a:t>μ(</a:t>
            </a:r>
            <a:r>
              <a:rPr lang="en-US" dirty="0"/>
              <a:t>t, R ∪ S) = </a:t>
            </a:r>
            <a:r>
              <a:rPr lang="el-GR" dirty="0"/>
              <a:t>μ(</a:t>
            </a:r>
            <a:r>
              <a:rPr lang="en-US" dirty="0"/>
              <a:t>t, R) + </a:t>
            </a:r>
            <a:r>
              <a:rPr lang="el-GR" dirty="0"/>
              <a:t>μ(</a:t>
            </a:r>
            <a:r>
              <a:rPr lang="en-US" dirty="0"/>
              <a:t>t, S)                      for all t in R and S             {1,2} ∪ {2} = {1,2,2}</a:t>
            </a:r>
          </a:p>
          <a:p>
            <a:r>
              <a:rPr lang="en-GB" dirty="0"/>
              <a:t>Difference R – S </a:t>
            </a:r>
          </a:p>
          <a:p>
            <a:pPr lvl="1"/>
            <a:r>
              <a:rPr lang="el-GR" dirty="0"/>
              <a:t>μ(</a:t>
            </a:r>
            <a:r>
              <a:rPr lang="en-GB" dirty="0"/>
              <a:t>t, R – S) = max{</a:t>
            </a:r>
            <a:r>
              <a:rPr lang="el-GR" dirty="0"/>
              <a:t>μ(</a:t>
            </a:r>
            <a:r>
              <a:rPr lang="en-GB" dirty="0"/>
              <a:t>t, R) – </a:t>
            </a:r>
            <a:r>
              <a:rPr lang="el-GR" dirty="0"/>
              <a:t>μ(</a:t>
            </a:r>
            <a:r>
              <a:rPr lang="en-GB" dirty="0"/>
              <a:t>t, S), 0}           </a:t>
            </a:r>
            <a:r>
              <a:rPr lang="en-US" dirty="0"/>
              <a:t>for all t in R and S            {1,2, 2} </a:t>
            </a:r>
            <a:r>
              <a:rPr lang="en-GB" dirty="0"/>
              <a:t>– {1,1,2} = {2}</a:t>
            </a:r>
          </a:p>
          <a:p>
            <a:r>
              <a:rPr lang="en-GB" dirty="0"/>
              <a:t>Intersection R ∩ S </a:t>
            </a:r>
          </a:p>
          <a:p>
            <a:pPr lvl="1"/>
            <a:r>
              <a:rPr lang="el-GR" dirty="0"/>
              <a:t>μ(</a:t>
            </a:r>
            <a:r>
              <a:rPr lang="en-GB" dirty="0"/>
              <a:t>t, R ∩ S) = min{</a:t>
            </a:r>
            <a:r>
              <a:rPr lang="el-GR" dirty="0"/>
              <a:t>μ(</a:t>
            </a:r>
            <a:r>
              <a:rPr lang="en-GB" dirty="0"/>
              <a:t>t, R), </a:t>
            </a:r>
            <a:r>
              <a:rPr lang="el-GR" dirty="0"/>
              <a:t>μ(</a:t>
            </a:r>
            <a:r>
              <a:rPr lang="en-GB" dirty="0"/>
              <a:t>t, S)}                 </a:t>
            </a:r>
            <a:r>
              <a:rPr lang="en-US" dirty="0"/>
              <a:t>for all t in R and S             {1} </a:t>
            </a:r>
            <a:r>
              <a:rPr lang="en-GB" dirty="0"/>
              <a:t>∩ {1,1,2} = {1}</a:t>
            </a:r>
            <a:endParaRPr lang="en-US" dirty="0"/>
          </a:p>
          <a:p>
            <a:r>
              <a:rPr lang="en-US" dirty="0"/>
              <a:t>Cartesian Product:</a:t>
            </a:r>
          </a:p>
          <a:p>
            <a:pPr lvl="1"/>
            <a:r>
              <a:rPr lang="el-GR" dirty="0"/>
              <a:t>μ( </a:t>
            </a:r>
            <a:r>
              <a:rPr lang="en-US" dirty="0" err="1"/>
              <a:t>tt</a:t>
            </a:r>
            <a:r>
              <a:rPr lang="en-US" dirty="0"/>
              <a:t>’, R ⨉ S) = </a:t>
            </a:r>
            <a:r>
              <a:rPr lang="el-GR" dirty="0"/>
              <a:t>μ(</a:t>
            </a:r>
            <a:r>
              <a:rPr lang="en-US" dirty="0"/>
              <a:t>t, R) * </a:t>
            </a:r>
            <a:r>
              <a:rPr lang="el-GR" dirty="0"/>
              <a:t>μ(</a:t>
            </a:r>
            <a:r>
              <a:rPr lang="en-US" dirty="0"/>
              <a:t>t’, S)                   for all t in R and t’ in S    {1,1} ⨉ {2} ={&lt;1,2&gt;,&lt;1,2&gt;}</a:t>
            </a:r>
            <a:endParaRPr lang="en-GB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7501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8D3F4-B71F-784A-B439-94B4FC5C3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Operations on Multisets (Bags)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D7D50-C058-0741-81E8-319B201748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Projection:</a:t>
            </a:r>
          </a:p>
          <a:p>
            <a:pPr lvl="1"/>
            <a:r>
              <a:rPr lang="en-US" sz="2000" dirty="0"/>
              <a:t>If R is a multiset, then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(R) is also a </a:t>
            </a:r>
            <a:r>
              <a:rPr lang="en-US" sz="2000" dirty="0" err="1"/>
              <a:t>multiset</a:t>
            </a:r>
            <a:endParaRPr lang="en-US" sz="2000" dirty="0"/>
          </a:p>
          <a:p>
            <a:pPr lvl="1"/>
            <a:r>
              <a:rPr lang="en-US" sz="2000" dirty="0"/>
              <a:t>If R is a set, then </a:t>
            </a:r>
            <a:r>
              <a:rPr lang="el-GR" sz="2000" dirty="0"/>
              <a:t>π</a:t>
            </a:r>
            <a:r>
              <a:rPr lang="en-US" sz="2000" baseline="-25000" dirty="0"/>
              <a:t>X</a:t>
            </a:r>
            <a:r>
              <a:rPr lang="en-US" sz="2000" dirty="0"/>
              <a:t>(R) </a:t>
            </a:r>
            <a:r>
              <a:rPr lang="en-US" sz="2000" b="1" dirty="0"/>
              <a:t>may be</a:t>
            </a:r>
            <a:r>
              <a:rPr lang="en-US" sz="2000" dirty="0"/>
              <a:t> a multiset         </a:t>
            </a:r>
            <a:r>
              <a:rPr lang="el-GR" sz="2000" dirty="0"/>
              <a:t> π</a:t>
            </a:r>
            <a:r>
              <a:rPr lang="en-GB" sz="2000" baseline="-25000" dirty="0"/>
              <a:t>$1</a:t>
            </a:r>
            <a:r>
              <a:rPr lang="en-GB" sz="2000" dirty="0"/>
              <a:t>({&lt;1,2&gt;,&lt;1,3&gt;}) = {&lt;1&gt;,&lt;1&gt;}</a:t>
            </a:r>
            <a:endParaRPr lang="en-US" sz="2000" dirty="0"/>
          </a:p>
          <a:p>
            <a:r>
              <a:rPr lang="en-US" sz="2400" dirty="0"/>
              <a:t>Selection:</a:t>
            </a:r>
          </a:p>
          <a:p>
            <a:pPr lvl="1"/>
            <a:r>
              <a:rPr lang="en-US" sz="2000" dirty="0"/>
              <a:t>If R is a multiset, then the selection </a:t>
            </a:r>
            <a:r>
              <a:rPr lang="el-GR" sz="2000" dirty="0"/>
              <a:t>σ</a:t>
            </a:r>
            <a:r>
              <a:rPr lang="el-GR" sz="2000" baseline="-25000" dirty="0"/>
              <a:t>Θ</a:t>
            </a:r>
            <a:r>
              <a:rPr lang="el-GR" sz="2000" dirty="0"/>
              <a:t>(</a:t>
            </a:r>
            <a:r>
              <a:rPr lang="en-US" sz="2000" dirty="0"/>
              <a:t>R) may be a set</a:t>
            </a:r>
          </a:p>
          <a:p>
            <a:pPr lvl="1"/>
            <a:r>
              <a:rPr lang="en-US" sz="2000" dirty="0"/>
              <a:t>If R is a set, then the selection </a:t>
            </a:r>
            <a:r>
              <a:rPr lang="el-GR" sz="2000" dirty="0"/>
              <a:t>σ</a:t>
            </a:r>
            <a:r>
              <a:rPr lang="el-GR" sz="2000" baseline="-25000" dirty="0"/>
              <a:t>Θ</a:t>
            </a:r>
            <a:r>
              <a:rPr lang="el-GR" sz="2000" dirty="0"/>
              <a:t>(</a:t>
            </a:r>
            <a:r>
              <a:rPr lang="en-US" sz="2000" dirty="0"/>
              <a:t>R) is a set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1751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E92B-38E3-BD4B-A8D6-564558D17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599BC-0222-2C47-B2BD-FB14FF6F0C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0000" numCol="3"/>
          <a:lstStyle/>
          <a:p>
            <a:r>
              <a:rPr lang="en-US" dirty="0"/>
              <a:t>Set Operations</a:t>
            </a:r>
          </a:p>
          <a:p>
            <a:pPr lvl="1"/>
            <a:r>
              <a:rPr lang="en-GB" dirty="0"/>
              <a:t>∪    </a:t>
            </a:r>
            <a:r>
              <a:rPr lang="en-US" dirty="0"/>
              <a:t>Set union</a:t>
            </a:r>
          </a:p>
          <a:p>
            <a:pPr lvl="1"/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∩</a:t>
            </a:r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     </a:t>
            </a:r>
            <a:r>
              <a:rPr lang="en-US" dirty="0"/>
              <a:t>Set intersection</a:t>
            </a:r>
          </a:p>
          <a:p>
            <a:pPr lvl="1"/>
            <a:r>
              <a:rPr lang="en-US" sz="1800" dirty="0"/>
              <a:t>- </a:t>
            </a:r>
            <a:r>
              <a:rPr lang="en-US" dirty="0"/>
              <a:t>	    Set difference</a:t>
            </a:r>
          </a:p>
          <a:p>
            <a:pPr lvl="1"/>
            <a:r>
              <a:rPr lang="en-US" dirty="0"/>
              <a:t>X    Cartesian product</a:t>
            </a:r>
          </a:p>
          <a:p>
            <a:pPr lvl="1"/>
            <a:r>
              <a:rPr lang="en-US" dirty="0"/>
              <a:t>➗   Set Division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Relational Database Specific Operations</a:t>
            </a:r>
          </a:p>
          <a:p>
            <a:pPr lvl="1"/>
            <a:r>
              <a:rPr lang="el-GR" dirty="0"/>
              <a:t>σ </a:t>
            </a:r>
            <a:r>
              <a:rPr lang="en-GB" dirty="0"/>
              <a:t>   </a:t>
            </a:r>
            <a:r>
              <a:rPr lang="en-US" dirty="0"/>
              <a:t>Selection</a:t>
            </a:r>
          </a:p>
          <a:p>
            <a:pPr lvl="1"/>
            <a:r>
              <a:rPr lang="en-US" dirty="0"/>
              <a:t>π   Projection	</a:t>
            </a:r>
          </a:p>
          <a:p>
            <a:pPr lvl="1"/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⨝</a:t>
            </a:r>
            <a:r>
              <a:rPr lang="en-US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   </a:t>
            </a:r>
            <a:r>
              <a:rPr lang="en-US" dirty="0"/>
              <a:t>Join</a:t>
            </a:r>
          </a:p>
          <a:p>
            <a:pPr lvl="1"/>
            <a:r>
              <a:rPr lang="el-GR" dirty="0"/>
              <a:t>ρ</a:t>
            </a:r>
            <a:r>
              <a:rPr lang="en-GB" dirty="0"/>
              <a:t>    </a:t>
            </a:r>
            <a:r>
              <a:rPr lang="en-US" dirty="0"/>
              <a:t>Renaming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Set Functions</a:t>
            </a:r>
          </a:p>
          <a:p>
            <a:pPr lvl="1"/>
            <a:r>
              <a:rPr lang="en-US" dirty="0"/>
              <a:t>sum</a:t>
            </a:r>
          </a:p>
          <a:p>
            <a:pPr lvl="1"/>
            <a:r>
              <a:rPr lang="en-US" dirty="0"/>
              <a:t>avg</a:t>
            </a:r>
          </a:p>
          <a:p>
            <a:pPr lvl="1"/>
            <a:r>
              <a:rPr lang="en-US" dirty="0"/>
              <a:t>count</a:t>
            </a:r>
          </a:p>
          <a:p>
            <a:pPr lvl="1"/>
            <a:r>
              <a:rPr lang="en-US" dirty="0"/>
              <a:t>any</a:t>
            </a:r>
          </a:p>
          <a:p>
            <a:pPr lvl="1"/>
            <a:r>
              <a:rPr lang="en-US" dirty="0"/>
              <a:t>max</a:t>
            </a:r>
          </a:p>
          <a:p>
            <a:pPr lvl="1"/>
            <a:r>
              <a:rPr lang="en-US" dirty="0"/>
              <a:t>min</a:t>
            </a:r>
          </a:p>
        </p:txBody>
      </p:sp>
    </p:spTree>
    <p:extLst>
      <p:ext uri="{BB962C8B-B14F-4D97-AF65-F5344CB8AC3E}">
        <p14:creationId xmlns:p14="http://schemas.microsoft.com/office/powerpoint/2010/main" val="37584935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EEA83-B8C9-A847-BA30-7C02FF578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Multisets</a:t>
            </a:r>
            <a:r>
              <a:rPr lang="en-US" dirty="0"/>
              <a:t> in SQL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B41B7-4C52-1A44-A3DC-D4FDB08AE1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SQL is </a:t>
            </a:r>
            <a:r>
              <a:rPr lang="en-US" dirty="0" err="1"/>
              <a:t>multiset</a:t>
            </a:r>
            <a:r>
              <a:rPr lang="en-US" dirty="0"/>
              <a:t> based</a:t>
            </a:r>
          </a:p>
          <a:p>
            <a:r>
              <a:rPr lang="en-US" dirty="0"/>
              <a:t>Efficiency:</a:t>
            </a:r>
          </a:p>
          <a:p>
            <a:pPr lvl="2"/>
            <a:r>
              <a:rPr lang="en-US" dirty="0"/>
              <a:t>Duplicate elimination may take quadratic time</a:t>
            </a:r>
          </a:p>
          <a:p>
            <a:pPr lvl="3"/>
            <a:r>
              <a:rPr lang="en-US" dirty="0"/>
              <a:t>For example, after a projection</a:t>
            </a:r>
          </a:p>
          <a:p>
            <a:r>
              <a:rPr lang="en-US" dirty="0"/>
              <a:t>Necessity:</a:t>
            </a:r>
          </a:p>
          <a:p>
            <a:pPr lvl="2"/>
            <a:r>
              <a:rPr lang="en-US" dirty="0"/>
              <a:t>Eliminating duplicates might result in information loss/errors (e.g., in computing averages)</a:t>
            </a:r>
          </a:p>
          <a:p>
            <a:r>
              <a:rPr lang="en-US" dirty="0"/>
              <a:t>How to eliminate duplicates in SQL? Use the DISTINCT keyword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800" dirty="0"/>
              <a:t>SELECT DISTINCT &lt;attribute list&gt;</a:t>
            </a:r>
          </a:p>
          <a:p>
            <a:pPr marL="0" indent="0">
              <a:buNone/>
            </a:pPr>
            <a:r>
              <a:rPr lang="en-US" sz="1800" dirty="0"/>
              <a:t>	FROM &lt;relation list&gt;</a:t>
            </a:r>
          </a:p>
        </p:txBody>
      </p:sp>
    </p:spTree>
    <p:extLst>
      <p:ext uri="{BB962C8B-B14F-4D97-AF65-F5344CB8AC3E}">
        <p14:creationId xmlns:p14="http://schemas.microsoft.com/office/powerpoint/2010/main" val="4596237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Lecture: </a:t>
            </a:r>
            <a:br>
              <a:rPr lang="en-US" dirty="0"/>
            </a:br>
            <a:r>
              <a:rPr lang="en-US" dirty="0"/>
              <a:t>Relational Algebra 2</a:t>
            </a:r>
          </a:p>
        </p:txBody>
      </p:sp>
    </p:spTree>
    <p:extLst>
      <p:ext uri="{BB962C8B-B14F-4D97-AF65-F5344CB8AC3E}">
        <p14:creationId xmlns:p14="http://schemas.microsoft.com/office/powerpoint/2010/main" val="157967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95826-5087-6C41-9ABE-19A58E80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Algebra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C8103-7033-3546-A038-614856A6AB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1584175"/>
          </a:xfrm>
        </p:spPr>
        <p:txBody>
          <a:bodyPr/>
          <a:lstStyle/>
          <a:p>
            <a:r>
              <a:rPr lang="en-US" dirty="0"/>
              <a:t>The input of a relational algebra operator is one or more relations</a:t>
            </a:r>
          </a:p>
          <a:p>
            <a:r>
              <a:rPr lang="en-US" dirty="0"/>
              <a:t>The result of an operation is always a relation</a:t>
            </a:r>
          </a:p>
          <a:p>
            <a:r>
              <a:rPr lang="en-US" dirty="0"/>
              <a:t>Necessary to use relational algebra in a cascaded manner</a:t>
            </a:r>
          </a:p>
          <a:p>
            <a:pPr lvl="1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6E3C6E0-F273-BB49-9568-0527CE8F2181}"/>
              </a:ext>
            </a:extLst>
          </p:cNvPr>
          <p:cNvGrpSpPr/>
          <p:nvPr/>
        </p:nvGrpSpPr>
        <p:grpSpPr>
          <a:xfrm>
            <a:off x="1775520" y="3645025"/>
            <a:ext cx="8136904" cy="2643331"/>
            <a:chOff x="1631504" y="3375038"/>
            <a:chExt cx="8589209" cy="279026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7700F561-1674-CC4D-8583-34719F6A8899}"/>
                </a:ext>
              </a:extLst>
            </p:cNvPr>
            <p:cNvSpPr/>
            <p:nvPr/>
          </p:nvSpPr>
          <p:spPr>
            <a:xfrm>
              <a:off x="2999656" y="3451049"/>
              <a:ext cx="1872208" cy="18722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Operation</a:t>
              </a:r>
              <a:r>
                <a:rPr lang="en-US" sz="1600" baseline="-25000" dirty="0"/>
                <a:t>1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901B53F-75DB-5D4B-9EB4-D33361E880B9}"/>
                </a:ext>
              </a:extLst>
            </p:cNvPr>
            <p:cNvSpPr txBox="1"/>
            <p:nvPr/>
          </p:nvSpPr>
          <p:spPr>
            <a:xfrm>
              <a:off x="1631504" y="4470084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Set2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9C7DF42-DFD6-D14C-BF38-04B55824A7F4}"/>
                </a:ext>
              </a:extLst>
            </p:cNvPr>
            <p:cNvSpPr txBox="1"/>
            <p:nvPr/>
          </p:nvSpPr>
          <p:spPr>
            <a:xfrm>
              <a:off x="8827917" y="5001532"/>
              <a:ext cx="1392796" cy="6822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Output Set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2D9C9C5-832D-F244-9270-25EFA2E55D2C}"/>
                </a:ext>
              </a:extLst>
            </p:cNvPr>
            <p:cNvSpPr/>
            <p:nvPr/>
          </p:nvSpPr>
          <p:spPr>
            <a:xfrm>
              <a:off x="5945453" y="4293096"/>
              <a:ext cx="1872208" cy="18722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Operation</a:t>
              </a:r>
              <a:r>
                <a:rPr lang="en-US" sz="1600" baseline="-25000" dirty="0"/>
                <a:t>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6B542B06-E2B3-5F48-A9BC-317D0961546E}"/>
                </a:ext>
              </a:extLst>
            </p:cNvPr>
            <p:cNvCxnSpPr>
              <a:cxnSpLocks/>
            </p:cNvCxnSpPr>
            <p:nvPr/>
          </p:nvCxnSpPr>
          <p:spPr>
            <a:xfrm>
              <a:off x="2351584" y="3645025"/>
              <a:ext cx="648072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51AB6E4D-1A62-874C-B1EB-7D688615AEF6}"/>
                </a:ext>
              </a:extLst>
            </p:cNvPr>
            <p:cNvCxnSpPr>
              <a:cxnSpLocks/>
            </p:cNvCxnSpPr>
            <p:nvPr/>
          </p:nvCxnSpPr>
          <p:spPr>
            <a:xfrm>
              <a:off x="2288667" y="4654750"/>
              <a:ext cx="5637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757C3B2-00A5-C746-A41B-57288BF50D45}"/>
                </a:ext>
              </a:extLst>
            </p:cNvPr>
            <p:cNvCxnSpPr>
              <a:cxnSpLocks/>
            </p:cNvCxnSpPr>
            <p:nvPr/>
          </p:nvCxnSpPr>
          <p:spPr>
            <a:xfrm>
              <a:off x="5019146" y="4562417"/>
              <a:ext cx="648072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CA1CF2F-62AB-1349-82CE-B3B2E3D018D7}"/>
                </a:ext>
              </a:extLst>
            </p:cNvPr>
            <p:cNvCxnSpPr>
              <a:cxnSpLocks/>
            </p:cNvCxnSpPr>
            <p:nvPr/>
          </p:nvCxnSpPr>
          <p:spPr>
            <a:xfrm>
              <a:off x="8112224" y="5277053"/>
              <a:ext cx="56370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533909F-5A9E-9047-8701-C58A9A189113}"/>
                </a:ext>
              </a:extLst>
            </p:cNvPr>
            <p:cNvSpPr txBox="1"/>
            <p:nvPr/>
          </p:nvSpPr>
          <p:spPr>
            <a:xfrm>
              <a:off x="5252880" y="4202487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35EC0EE-2071-7C46-8DF0-5175B4837624}"/>
                </a:ext>
              </a:extLst>
            </p:cNvPr>
            <p:cNvSpPr txBox="1"/>
            <p:nvPr/>
          </p:nvSpPr>
          <p:spPr>
            <a:xfrm>
              <a:off x="1631505" y="3375038"/>
              <a:ext cx="1160512" cy="3898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Set1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1659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a relation?</a:t>
            </a:r>
          </a:p>
        </p:txBody>
      </p:sp>
    </p:spTree>
    <p:extLst>
      <p:ext uri="{BB962C8B-B14F-4D97-AF65-F5344CB8AC3E}">
        <p14:creationId xmlns:p14="http://schemas.microsoft.com/office/powerpoint/2010/main" val="95412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B9B0-DCE7-B54A-84E4-99A79D460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 as Subset of Cartesian Products of Sets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F98E6-2AA3-3C46-AA9E-B61AF0066E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400" y="1962595"/>
            <a:ext cx="3306045" cy="512444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/>
              <a:t>Set S</a:t>
            </a:r>
            <a:r>
              <a:rPr lang="en-US" baseline="-25000" dirty="0"/>
              <a:t>1</a:t>
            </a:r>
            <a:r>
              <a:rPr lang="en-US" dirty="0"/>
              <a:t> (Student IDs)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439FA8-BBDE-9648-8732-0EE7C07614D5}"/>
              </a:ext>
            </a:extLst>
          </p:cNvPr>
          <p:cNvSpPr/>
          <p:nvPr/>
        </p:nvSpPr>
        <p:spPr>
          <a:xfrm>
            <a:off x="1592339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</a:t>
            </a:r>
          </a:p>
          <a:p>
            <a:pPr algn="ctr"/>
            <a:r>
              <a:rPr lang="en-US" dirty="0"/>
              <a:t>94433</a:t>
            </a:r>
          </a:p>
          <a:p>
            <a:pPr algn="ctr"/>
            <a:r>
              <a:rPr lang="en-US" dirty="0"/>
              <a:t>78215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21D874-281D-C147-9BEA-7CAF19E3CF36}"/>
              </a:ext>
            </a:extLst>
          </p:cNvPr>
          <p:cNvSpPr/>
          <p:nvPr/>
        </p:nvSpPr>
        <p:spPr>
          <a:xfrm>
            <a:off x="5217076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Mary</a:t>
            </a:r>
          </a:p>
          <a:p>
            <a:pPr algn="ctr"/>
            <a:r>
              <a:rPr lang="en-US" dirty="0"/>
              <a:t>John</a:t>
            </a:r>
          </a:p>
          <a:p>
            <a:pPr algn="ctr"/>
            <a:r>
              <a:rPr lang="en-US" dirty="0"/>
              <a:t>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E621B0-1D8E-A34C-A132-317CBCB6AB59}"/>
              </a:ext>
            </a:extLst>
          </p:cNvPr>
          <p:cNvSpPr txBox="1">
            <a:spLocks/>
          </p:cNvSpPr>
          <p:nvPr/>
        </p:nvSpPr>
        <p:spPr>
          <a:xfrm>
            <a:off x="4334965" y="1962595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Set S</a:t>
            </a:r>
            <a:r>
              <a:rPr lang="en-US" baseline="-25000" dirty="0"/>
              <a:t>2</a:t>
            </a:r>
            <a:r>
              <a:rPr lang="en-US" dirty="0"/>
              <a:t> (Student Name)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3CDDD76-0D44-4740-82E7-3C79C5602A9F}"/>
              </a:ext>
            </a:extLst>
          </p:cNvPr>
          <p:cNvSpPr txBox="1">
            <a:spLocks/>
          </p:cNvSpPr>
          <p:nvPr/>
        </p:nvSpPr>
        <p:spPr>
          <a:xfrm>
            <a:off x="3461385" y="3166049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x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BBF43C1-DE6D-2F41-A63A-3CE95A678657}"/>
              </a:ext>
            </a:extLst>
          </p:cNvPr>
          <p:cNvSpPr txBox="1">
            <a:spLocks/>
          </p:cNvSpPr>
          <p:nvPr/>
        </p:nvSpPr>
        <p:spPr>
          <a:xfrm>
            <a:off x="7071295" y="3106336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=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B4CAD03-4FD1-9647-8A38-26EE8CF04813}"/>
              </a:ext>
            </a:extLst>
          </p:cNvPr>
          <p:cNvSpPr/>
          <p:nvPr/>
        </p:nvSpPr>
        <p:spPr>
          <a:xfrm>
            <a:off x="8234055" y="2420888"/>
            <a:ext cx="2736279" cy="4176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68943, Mary</a:t>
            </a:r>
          </a:p>
          <a:p>
            <a:pPr algn="ctr"/>
            <a:r>
              <a:rPr lang="en-US" dirty="0"/>
              <a:t>68943, John</a:t>
            </a:r>
          </a:p>
          <a:p>
            <a:pPr algn="ctr"/>
            <a:r>
              <a:rPr lang="en-US" dirty="0"/>
              <a:t>68943, William</a:t>
            </a:r>
          </a:p>
          <a:p>
            <a:pPr algn="ctr"/>
            <a:r>
              <a:rPr lang="en-US" dirty="0"/>
              <a:t>94433, Mary</a:t>
            </a:r>
          </a:p>
          <a:p>
            <a:pPr algn="ctr"/>
            <a:r>
              <a:rPr lang="en-US" dirty="0"/>
              <a:t>94433, John</a:t>
            </a:r>
          </a:p>
          <a:p>
            <a:pPr algn="ctr"/>
            <a:r>
              <a:rPr lang="en-US" dirty="0"/>
              <a:t>94433, William</a:t>
            </a:r>
          </a:p>
          <a:p>
            <a:pPr algn="ctr"/>
            <a:r>
              <a:rPr lang="en-US" dirty="0"/>
              <a:t>78215, Mary</a:t>
            </a:r>
          </a:p>
          <a:p>
            <a:pPr algn="ctr"/>
            <a:r>
              <a:rPr lang="en-US" dirty="0"/>
              <a:t>78215, John</a:t>
            </a:r>
          </a:p>
          <a:p>
            <a:pPr algn="ctr"/>
            <a:r>
              <a:rPr lang="en-US" dirty="0"/>
              <a:t>78215, 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178C1E5-60B7-064B-8246-BE44E6DE8C19}"/>
              </a:ext>
            </a:extLst>
          </p:cNvPr>
          <p:cNvSpPr txBox="1">
            <a:spLocks/>
          </p:cNvSpPr>
          <p:nvPr/>
        </p:nvSpPr>
        <p:spPr>
          <a:xfrm>
            <a:off x="8628993" y="1933965"/>
            <a:ext cx="2018673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=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C54958F-76E1-8240-8C56-71F3878D6AB8}"/>
              </a:ext>
            </a:extLst>
          </p:cNvPr>
          <p:cNvSpPr txBox="1">
            <a:spLocks/>
          </p:cNvSpPr>
          <p:nvPr/>
        </p:nvSpPr>
        <p:spPr>
          <a:xfrm>
            <a:off x="2438117" y="4559361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Students ⊆ 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DCC8EF36-983E-7849-B79D-B62F1CB36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594631"/>
              </p:ext>
            </p:extLst>
          </p:nvPr>
        </p:nvGraphicFramePr>
        <p:xfrm>
          <a:off x="2412229" y="5021135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79847631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88790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558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William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95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949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98920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5B21CF5E-09CB-3041-A78A-002D3608FAB0}"/>
              </a:ext>
            </a:extLst>
          </p:cNvPr>
          <p:cNvSpPr/>
          <p:nvPr/>
        </p:nvSpPr>
        <p:spPr>
          <a:xfrm>
            <a:off x="2096395" y="5373216"/>
            <a:ext cx="4143621" cy="389599"/>
          </a:xfrm>
          <a:prstGeom prst="ellipse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68446A-5F26-994D-81E0-1D29E252D704}"/>
              </a:ext>
            </a:extLst>
          </p:cNvPr>
          <p:cNvSpPr txBox="1"/>
          <p:nvPr/>
        </p:nvSpPr>
        <p:spPr>
          <a:xfrm>
            <a:off x="1038748" y="53732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tuple</a:t>
            </a:r>
          </a:p>
        </p:txBody>
      </p:sp>
    </p:spTree>
    <p:extLst>
      <p:ext uri="{BB962C8B-B14F-4D97-AF65-F5344CB8AC3E}">
        <p14:creationId xmlns:p14="http://schemas.microsoft.com/office/powerpoint/2010/main" val="179922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B9B0-DCE7-B54A-84E4-99A79D460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 as Subset of Cartesian Products of Sets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F98E6-2AA3-3C46-AA9E-B61AF0066E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5400" y="1962595"/>
            <a:ext cx="3306045" cy="512444"/>
          </a:xfrm>
        </p:spPr>
        <p:txBody>
          <a:bodyPr/>
          <a:lstStyle/>
          <a:p>
            <a:pPr marL="457200" lvl="1" indent="0">
              <a:buNone/>
            </a:pPr>
            <a:r>
              <a:rPr lang="en-US" dirty="0"/>
              <a:t>Set S</a:t>
            </a:r>
            <a:r>
              <a:rPr lang="en-US" baseline="-25000" dirty="0"/>
              <a:t>1</a:t>
            </a:r>
            <a:r>
              <a:rPr lang="en-US" dirty="0"/>
              <a:t> (Student IDs)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439FA8-BBDE-9648-8732-0EE7C07614D5}"/>
              </a:ext>
            </a:extLst>
          </p:cNvPr>
          <p:cNvSpPr/>
          <p:nvPr/>
        </p:nvSpPr>
        <p:spPr>
          <a:xfrm>
            <a:off x="1592339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</a:t>
            </a:r>
          </a:p>
          <a:p>
            <a:pPr algn="ctr"/>
            <a:r>
              <a:rPr lang="en-US" dirty="0"/>
              <a:t>94433</a:t>
            </a:r>
          </a:p>
          <a:p>
            <a:pPr algn="ctr"/>
            <a:r>
              <a:rPr lang="en-US" dirty="0"/>
              <a:t>78215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21D874-281D-C147-9BEA-7CAF19E3CF36}"/>
              </a:ext>
            </a:extLst>
          </p:cNvPr>
          <p:cNvSpPr/>
          <p:nvPr/>
        </p:nvSpPr>
        <p:spPr>
          <a:xfrm>
            <a:off x="5217076" y="2475039"/>
            <a:ext cx="151216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Mary</a:t>
            </a:r>
          </a:p>
          <a:p>
            <a:pPr algn="ctr"/>
            <a:r>
              <a:rPr lang="en-US" dirty="0"/>
              <a:t>John</a:t>
            </a:r>
          </a:p>
          <a:p>
            <a:pPr algn="ctr"/>
            <a:r>
              <a:rPr lang="en-US" dirty="0"/>
              <a:t>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5E621B0-1D8E-A34C-A132-317CBCB6AB59}"/>
              </a:ext>
            </a:extLst>
          </p:cNvPr>
          <p:cNvSpPr txBox="1">
            <a:spLocks/>
          </p:cNvSpPr>
          <p:nvPr/>
        </p:nvSpPr>
        <p:spPr>
          <a:xfrm>
            <a:off x="4334965" y="1962595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Set S</a:t>
            </a:r>
            <a:r>
              <a:rPr lang="en-US" baseline="-25000" dirty="0"/>
              <a:t>2</a:t>
            </a:r>
            <a:r>
              <a:rPr lang="en-US" dirty="0"/>
              <a:t> (Student Name)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3CDDD76-0D44-4740-82E7-3C79C5602A9F}"/>
              </a:ext>
            </a:extLst>
          </p:cNvPr>
          <p:cNvSpPr txBox="1">
            <a:spLocks/>
          </p:cNvSpPr>
          <p:nvPr/>
        </p:nvSpPr>
        <p:spPr>
          <a:xfrm>
            <a:off x="3461385" y="3166049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x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BBF43C1-DE6D-2F41-A63A-3CE95A678657}"/>
              </a:ext>
            </a:extLst>
          </p:cNvPr>
          <p:cNvSpPr txBox="1">
            <a:spLocks/>
          </p:cNvSpPr>
          <p:nvPr/>
        </p:nvSpPr>
        <p:spPr>
          <a:xfrm>
            <a:off x="7071295" y="3106336"/>
            <a:ext cx="1080119" cy="512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=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B4CAD03-4FD1-9647-8A38-26EE8CF04813}"/>
              </a:ext>
            </a:extLst>
          </p:cNvPr>
          <p:cNvSpPr/>
          <p:nvPr/>
        </p:nvSpPr>
        <p:spPr>
          <a:xfrm>
            <a:off x="8234055" y="2420888"/>
            <a:ext cx="2736279" cy="4176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68943, Mary</a:t>
            </a:r>
          </a:p>
          <a:p>
            <a:pPr algn="ctr"/>
            <a:r>
              <a:rPr lang="en-US" dirty="0"/>
              <a:t>68943, John</a:t>
            </a:r>
          </a:p>
          <a:p>
            <a:pPr algn="ctr"/>
            <a:r>
              <a:rPr lang="en-US" dirty="0"/>
              <a:t>68943, William</a:t>
            </a:r>
          </a:p>
          <a:p>
            <a:pPr algn="ctr"/>
            <a:r>
              <a:rPr lang="en-US" dirty="0"/>
              <a:t>94433, Mary</a:t>
            </a:r>
          </a:p>
          <a:p>
            <a:pPr algn="ctr"/>
            <a:r>
              <a:rPr lang="en-US" dirty="0"/>
              <a:t>94433, John</a:t>
            </a:r>
          </a:p>
          <a:p>
            <a:pPr algn="ctr"/>
            <a:r>
              <a:rPr lang="en-US" dirty="0"/>
              <a:t>94433, William</a:t>
            </a:r>
          </a:p>
          <a:p>
            <a:pPr algn="ctr"/>
            <a:r>
              <a:rPr lang="en-US" dirty="0"/>
              <a:t>78215, Mary</a:t>
            </a:r>
          </a:p>
          <a:p>
            <a:pPr algn="ctr"/>
            <a:r>
              <a:rPr lang="en-US" dirty="0"/>
              <a:t>78215, John</a:t>
            </a:r>
          </a:p>
          <a:p>
            <a:pPr algn="ctr"/>
            <a:r>
              <a:rPr lang="en-US" dirty="0"/>
              <a:t>78215, William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178C1E5-60B7-064B-8246-BE44E6DE8C19}"/>
              </a:ext>
            </a:extLst>
          </p:cNvPr>
          <p:cNvSpPr txBox="1">
            <a:spLocks/>
          </p:cNvSpPr>
          <p:nvPr/>
        </p:nvSpPr>
        <p:spPr>
          <a:xfrm>
            <a:off x="8628993" y="1933965"/>
            <a:ext cx="2018673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=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C54958F-76E1-8240-8C56-71F3878D6AB8}"/>
              </a:ext>
            </a:extLst>
          </p:cNvPr>
          <p:cNvSpPr txBox="1">
            <a:spLocks/>
          </p:cNvSpPr>
          <p:nvPr/>
        </p:nvSpPr>
        <p:spPr>
          <a:xfrm>
            <a:off x="2438117" y="4559361"/>
            <a:ext cx="3456384" cy="639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anose="020B0604020202020204" pitchFamily="34" charset="0"/>
              <a:buNone/>
            </a:pPr>
            <a:r>
              <a:rPr lang="en-US" dirty="0"/>
              <a:t>Students ⊆ S</a:t>
            </a:r>
            <a:r>
              <a:rPr lang="en-US" baseline="-25000" dirty="0"/>
              <a:t>1</a:t>
            </a:r>
            <a:r>
              <a:rPr lang="en-US" dirty="0"/>
              <a:t> x S</a:t>
            </a:r>
            <a:r>
              <a:rPr lang="en-US" baseline="-25000" dirty="0"/>
              <a:t>2</a:t>
            </a:r>
            <a:r>
              <a:rPr lang="en-US" dirty="0"/>
              <a:t> 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DCC8EF36-983E-7849-B79D-B62F1CB36986}"/>
              </a:ext>
            </a:extLst>
          </p:cNvPr>
          <p:cNvGraphicFramePr>
            <a:graphicFrameLocks noGrp="1"/>
          </p:cNvGraphicFramePr>
          <p:nvPr/>
        </p:nvGraphicFramePr>
        <p:xfrm>
          <a:off x="2412229" y="5021135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79847631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88790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558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William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95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949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98920"/>
                  </a:ext>
                </a:extLst>
              </a:tr>
            </a:tbl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C6FCE04-129B-FD4C-B92C-CF3DAC141DE9}"/>
              </a:ext>
            </a:extLst>
          </p:cNvPr>
          <p:cNvCxnSpPr/>
          <p:nvPr/>
        </p:nvCxnSpPr>
        <p:spPr>
          <a:xfrm flipH="1">
            <a:off x="983432" y="5199047"/>
            <a:ext cx="1728192" cy="0"/>
          </a:xfrm>
          <a:prstGeom prst="line">
            <a:avLst/>
          </a:prstGeom>
          <a:ln w="47625">
            <a:solidFill>
              <a:srgbClr val="4959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F908625-430E-E747-A068-2424CF11ED18}"/>
              </a:ext>
            </a:extLst>
          </p:cNvPr>
          <p:cNvCxnSpPr>
            <a:cxnSpLocks/>
          </p:cNvCxnSpPr>
          <p:nvPr/>
        </p:nvCxnSpPr>
        <p:spPr>
          <a:xfrm flipV="1">
            <a:off x="983432" y="3593555"/>
            <a:ext cx="0" cy="1605493"/>
          </a:xfrm>
          <a:prstGeom prst="line">
            <a:avLst/>
          </a:prstGeom>
          <a:ln w="47625">
            <a:solidFill>
              <a:srgbClr val="4959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4F163DC-AE46-5441-A4B6-E7E353E9D64F}"/>
              </a:ext>
            </a:extLst>
          </p:cNvPr>
          <p:cNvCxnSpPr>
            <a:cxnSpLocks/>
          </p:cNvCxnSpPr>
          <p:nvPr/>
        </p:nvCxnSpPr>
        <p:spPr>
          <a:xfrm>
            <a:off x="983432" y="3593555"/>
            <a:ext cx="612068" cy="0"/>
          </a:xfrm>
          <a:prstGeom prst="straightConnector1">
            <a:avLst/>
          </a:prstGeom>
          <a:ln w="47625">
            <a:solidFill>
              <a:srgbClr val="49596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91376EA-A59C-264F-B391-313C9EC12938}"/>
              </a:ext>
            </a:extLst>
          </p:cNvPr>
          <p:cNvGrpSpPr/>
          <p:nvPr/>
        </p:nvGrpSpPr>
        <p:grpSpPr>
          <a:xfrm flipH="1">
            <a:off x="5680088" y="3258315"/>
            <a:ext cx="1728193" cy="1940732"/>
            <a:chOff x="1135832" y="3745955"/>
            <a:chExt cx="1728192" cy="1605493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74C2C56-AFDA-7E44-B29B-411A15F7C946}"/>
                </a:ext>
              </a:extLst>
            </p:cNvPr>
            <p:cNvCxnSpPr/>
            <p:nvPr/>
          </p:nvCxnSpPr>
          <p:spPr>
            <a:xfrm flipH="1">
              <a:off x="1135832" y="5351447"/>
              <a:ext cx="1728192" cy="0"/>
            </a:xfrm>
            <a:prstGeom prst="line">
              <a:avLst/>
            </a:prstGeom>
            <a:ln w="47625">
              <a:solidFill>
                <a:srgbClr val="4959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F93C2F2-874D-754D-88C2-67551CCA34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5832" y="3745955"/>
              <a:ext cx="0" cy="1605493"/>
            </a:xfrm>
            <a:prstGeom prst="line">
              <a:avLst/>
            </a:prstGeom>
            <a:ln w="47625">
              <a:solidFill>
                <a:srgbClr val="49596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58EBD12B-79C3-2D46-A660-7F4EA111DD73}"/>
                </a:ext>
              </a:extLst>
            </p:cNvPr>
            <p:cNvCxnSpPr>
              <a:cxnSpLocks/>
            </p:cNvCxnSpPr>
            <p:nvPr/>
          </p:nvCxnSpPr>
          <p:spPr>
            <a:xfrm>
              <a:off x="1135832" y="3745955"/>
              <a:ext cx="612068" cy="0"/>
            </a:xfrm>
            <a:prstGeom prst="straightConnector1">
              <a:avLst/>
            </a:prstGeom>
            <a:ln w="47625">
              <a:solidFill>
                <a:srgbClr val="49596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D5DBDABF-9BEF-EE49-91A0-0F231F6529F3}"/>
              </a:ext>
            </a:extLst>
          </p:cNvPr>
          <p:cNvSpPr txBox="1"/>
          <p:nvPr/>
        </p:nvSpPr>
        <p:spPr>
          <a:xfrm>
            <a:off x="1127448" y="4509120"/>
            <a:ext cx="1284781" cy="370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Domain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F1CE36-BACF-B149-B350-421F01DF7DF6}"/>
              </a:ext>
            </a:extLst>
          </p:cNvPr>
          <p:cNvSpPr txBox="1"/>
          <p:nvPr/>
        </p:nvSpPr>
        <p:spPr>
          <a:xfrm>
            <a:off x="6337207" y="4509120"/>
            <a:ext cx="1284781" cy="370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Domain</a:t>
            </a:r>
          </a:p>
        </p:txBody>
      </p:sp>
    </p:spTree>
    <p:extLst>
      <p:ext uri="{BB962C8B-B14F-4D97-AF65-F5344CB8AC3E}">
        <p14:creationId xmlns:p14="http://schemas.microsoft.com/office/powerpoint/2010/main" val="305105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923F7-A283-814B-8A9F-438A19F01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 and attributes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6D256-1AA0-D246-ADCE-326F663EAA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1872207"/>
          </a:xfrm>
        </p:spPr>
        <p:txBody>
          <a:bodyPr/>
          <a:lstStyle/>
          <a:p>
            <a:r>
              <a:rPr lang="en-US" dirty="0"/>
              <a:t>R ⊆ D</a:t>
            </a:r>
            <a:r>
              <a:rPr lang="en-US" baseline="-25000" dirty="0"/>
              <a:t>1</a:t>
            </a:r>
            <a:r>
              <a:rPr lang="en-US" dirty="0"/>
              <a:t>× D</a:t>
            </a:r>
            <a:r>
              <a:rPr lang="en-US" baseline="-25000" dirty="0"/>
              <a:t>2</a:t>
            </a:r>
            <a:r>
              <a:rPr lang="en-US" dirty="0"/>
              <a:t>× … × D</a:t>
            </a:r>
            <a:r>
              <a:rPr lang="en-US" baseline="-25000" dirty="0"/>
              <a:t>k</a:t>
            </a:r>
            <a:r>
              <a:rPr lang="en-US" dirty="0"/>
              <a:t> is a set of k-tuples </a:t>
            </a:r>
          </a:p>
          <a:p>
            <a:r>
              <a:rPr lang="en-US" dirty="0"/>
              <a:t>R can be represented in a table with k columns</a:t>
            </a:r>
          </a:p>
          <a:p>
            <a:r>
              <a:rPr lang="en-US" dirty="0"/>
              <a:t>Values from domain D</a:t>
            </a:r>
            <a:r>
              <a:rPr lang="en-US" baseline="-25000" dirty="0"/>
              <a:t>i</a:t>
            </a:r>
            <a:r>
              <a:rPr lang="en-US" dirty="0"/>
              <a:t> are the only values allowed in the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column </a:t>
            </a:r>
          </a:p>
          <a:p>
            <a:r>
              <a:rPr lang="en-US" dirty="0"/>
              <a:t>The columns in relational data models have names called attributes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18FF03-A1BA-4348-9915-9E84807F787A}"/>
              </a:ext>
            </a:extLst>
          </p:cNvPr>
          <p:cNvSpPr txBox="1"/>
          <p:nvPr/>
        </p:nvSpPr>
        <p:spPr>
          <a:xfrm>
            <a:off x="859644" y="4107387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Students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C6E3433-5E0F-AC4D-BDCE-DD48CA84E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200117"/>
              </p:ext>
            </p:extLst>
          </p:nvPr>
        </p:nvGraphicFramePr>
        <p:xfrm>
          <a:off x="859644" y="4476719"/>
          <a:ext cx="500010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701">
                  <a:extLst>
                    <a:ext uri="{9D8B030D-6E8A-4147-A177-3AD203B41FA5}">
                      <a16:colId xmlns:a16="http://schemas.microsoft.com/office/drawing/2014/main" val="2827551829"/>
                    </a:ext>
                  </a:extLst>
                </a:gridCol>
                <a:gridCol w="1666701">
                  <a:extLst>
                    <a:ext uri="{9D8B030D-6E8A-4147-A177-3AD203B41FA5}">
                      <a16:colId xmlns:a16="http://schemas.microsoft.com/office/drawing/2014/main" val="124990030"/>
                    </a:ext>
                  </a:extLst>
                </a:gridCol>
                <a:gridCol w="1666701">
                  <a:extLst>
                    <a:ext uri="{9D8B030D-6E8A-4147-A177-3AD203B41FA5}">
                      <a16:colId xmlns:a16="http://schemas.microsoft.com/office/drawing/2014/main" val="13114005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DeptID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723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68943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William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234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5360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BCE0A49-4C8C-524A-B4FE-D130E202352D}"/>
              </a:ext>
            </a:extLst>
          </p:cNvPr>
          <p:cNvSpPr txBox="1"/>
          <p:nvPr/>
        </p:nvSpPr>
        <p:spPr>
          <a:xfrm>
            <a:off x="6600056" y="447671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relation Students, attributes are: ID, Name, </a:t>
            </a:r>
            <a:r>
              <a:rPr lang="en-US" dirty="0" err="1"/>
              <a:t>DeptID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315131"/>
      </p:ext>
    </p:extLst>
  </p:cSld>
  <p:clrMapOvr>
    <a:masterClrMapping/>
  </p:clrMapOvr>
</p:sld>
</file>

<file path=ppt/theme/theme1.xml><?xml version="1.0" encoding="utf-8"?>
<a:theme xmlns:a="http://schemas.openxmlformats.org/drawingml/2006/main" name="UoS_Powerpoint_template WIDESCREEN">
  <a:themeElements>
    <a:clrScheme name="Rich Black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Custom 1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671753E0-2D72-0A42-810F-2669D10CC1B4}"/>
    </a:ext>
  </a:extLst>
</a:theme>
</file>

<file path=ppt/theme/theme2.xml><?xml version="1.0" encoding="utf-8"?>
<a:theme xmlns:a="http://schemas.openxmlformats.org/drawingml/2006/main" name="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3.xml><?xml version="1.0" encoding="utf-8"?>
<a:theme xmlns:a="http://schemas.openxmlformats.org/drawingml/2006/main" name="1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4.xml><?xml version="1.0" encoding="utf-8"?>
<a:theme xmlns:a="http://schemas.openxmlformats.org/drawingml/2006/main" name="2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5.xml><?xml version="1.0" encoding="utf-8"?>
<a:theme xmlns:a="http://schemas.openxmlformats.org/drawingml/2006/main" name="3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6.xml><?xml version="1.0" encoding="utf-8"?>
<a:theme xmlns:a="http://schemas.openxmlformats.org/drawingml/2006/main" name="4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7.xml><?xml version="1.0" encoding="utf-8"?>
<a:theme xmlns:a="http://schemas.openxmlformats.org/drawingml/2006/main" name="5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dicator xmlns="993a5681-5c5b-4cef-91da-e6501083dd4a" xsi:nil="true"/>
    <lcf76f155ced4ddcb4097134ff3c332f xmlns="993a5681-5c5b-4cef-91da-e6501083dd4a">
      <Terms xmlns="http://schemas.microsoft.com/office/infopath/2007/PartnerControls"/>
    </lcf76f155ced4ddcb4097134ff3c332f>
    <TaxCatchAll xmlns="1fc98906-40c9-4f56-92bd-f396bbed931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96EA4FAEC4442816FD0897DB0514A" ma:contentTypeVersion="13" ma:contentTypeDescription="Create a new document." ma:contentTypeScope="" ma:versionID="19cf72db43a81d775c8901429e401c5a">
  <xsd:schema xmlns:xsd="http://www.w3.org/2001/XMLSchema" xmlns:xs="http://www.w3.org/2001/XMLSchema" xmlns:p="http://schemas.microsoft.com/office/2006/metadata/properties" xmlns:ns2="993a5681-5c5b-4cef-91da-e6501083dd4a" xmlns:ns3="1fc98906-40c9-4f56-92bd-f396bbed9311" targetNamespace="http://schemas.microsoft.com/office/2006/metadata/properties" ma:root="true" ma:fieldsID="a4c787b164d9c75c816d41075a9c596f" ns2:_="" ns3:_="">
    <xsd:import namespace="993a5681-5c5b-4cef-91da-e6501083dd4a"/>
    <xsd:import namespace="1fc98906-40c9-4f56-92bd-f396bbed93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Indicato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a5681-5c5b-4cef-91da-e6501083d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Indicator" ma:index="15" nillable="true" ma:displayName="Indicator" ma:internalName="Indicator">
      <xsd:simpleType>
        <xsd:restriction base="dms:Text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98906-40c9-4f56-92bd-f396bbed931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0bfaa32-be88-4c32-8520-a8dac6cdd59d}" ma:internalName="TaxCatchAll" ma:showField="CatchAllData" ma:web="1fc98906-40c9-4f56-92bd-f396bbed93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DF738F-AE3A-4E19-A611-E274842A57A2}">
  <ds:schemaRefs>
    <ds:schemaRef ds:uri="http://schemas.microsoft.com/office/2006/metadata/properties"/>
    <ds:schemaRef ds:uri="http://schemas.microsoft.com/office/infopath/2007/PartnerControls"/>
    <ds:schemaRef ds:uri="993a5681-5c5b-4cef-91da-e6501083dd4a"/>
    <ds:schemaRef ds:uri="1fc98906-40c9-4f56-92bd-f396bbed9311"/>
  </ds:schemaRefs>
</ds:datastoreItem>
</file>

<file path=customXml/itemProps2.xml><?xml version="1.0" encoding="utf-8"?>
<ds:datastoreItem xmlns:ds="http://schemas.openxmlformats.org/officeDocument/2006/customXml" ds:itemID="{961EDD41-1F66-4EF4-8A75-80007FEDAC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79B0F0-C3A9-4BC0-B389-E7D095D68B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3a5681-5c5b-4cef-91da-e6501083dd4a"/>
    <ds:schemaRef ds:uri="1fc98906-40c9-4f56-92bd-f396bbed93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UoS_Powerpoint_template WIDESCREEN</Template>
  <TotalTime>34677</TotalTime>
  <Words>2556</Words>
  <Application>Microsoft Macintosh PowerPoint</Application>
  <PresentationFormat>Widescreen</PresentationFormat>
  <Paragraphs>753</Paragraphs>
  <Slides>41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41</vt:i4>
      </vt:variant>
    </vt:vector>
  </HeadingPairs>
  <TitlesOfParts>
    <vt:vector size="53" baseType="lpstr">
      <vt:lpstr>Arial</vt:lpstr>
      <vt:lpstr>Arial</vt:lpstr>
      <vt:lpstr>Calibri</vt:lpstr>
      <vt:lpstr>Lucida Sans</vt:lpstr>
      <vt:lpstr>Source Sans Pro</vt:lpstr>
      <vt:lpstr>UoS_Powerpoint_template WIDESCREEN</vt:lpstr>
      <vt:lpstr>Title and content</vt:lpstr>
      <vt:lpstr>1_Title and content</vt:lpstr>
      <vt:lpstr>2_Title and content</vt:lpstr>
      <vt:lpstr>3_Title and content</vt:lpstr>
      <vt:lpstr>4_Title and content</vt:lpstr>
      <vt:lpstr>5_Title and content</vt:lpstr>
      <vt:lpstr>PowerPoint Presentation</vt:lpstr>
      <vt:lpstr>Relational Algebra</vt:lpstr>
      <vt:lpstr>What is a Relational Algebra?</vt:lpstr>
      <vt:lpstr>Relational Algebra</vt:lpstr>
      <vt:lpstr>Relational Algebra</vt:lpstr>
      <vt:lpstr>What is a relation?</vt:lpstr>
      <vt:lpstr>Relations as Subset of Cartesian Products of Sets</vt:lpstr>
      <vt:lpstr>Relations as Subset of Cartesian Products of Sets</vt:lpstr>
      <vt:lpstr>Tuples and attributes</vt:lpstr>
      <vt:lpstr>Properties of Relations</vt:lpstr>
      <vt:lpstr>Relational Operators</vt:lpstr>
      <vt:lpstr>Relational Algebra</vt:lpstr>
      <vt:lpstr>Set Operations</vt:lpstr>
      <vt:lpstr>Union</vt:lpstr>
      <vt:lpstr>Union</vt:lpstr>
      <vt:lpstr>Union</vt:lpstr>
      <vt:lpstr>Difference</vt:lpstr>
      <vt:lpstr>Cartesian Product</vt:lpstr>
      <vt:lpstr>Cartesian Product</vt:lpstr>
      <vt:lpstr>Set Operation Rules</vt:lpstr>
      <vt:lpstr>Commutativity does not hold for Cartesian Product named</vt:lpstr>
      <vt:lpstr>Commutativity does not hold for Cartesian Product unnamed</vt:lpstr>
      <vt:lpstr>Derived Operations</vt:lpstr>
      <vt:lpstr>Relational Specific Operations</vt:lpstr>
      <vt:lpstr>Renaming Operator ρ</vt:lpstr>
      <vt:lpstr>Renaming Operator ρ Example</vt:lpstr>
      <vt:lpstr>Renaming Operator ρ Example</vt:lpstr>
      <vt:lpstr>Projection Operator π</vt:lpstr>
      <vt:lpstr>Projection Operator π Example</vt:lpstr>
      <vt:lpstr>Extended Projection</vt:lpstr>
      <vt:lpstr>Extended Projection Example</vt:lpstr>
      <vt:lpstr>Selection Operator</vt:lpstr>
      <vt:lpstr>Selection Operator σ Predicates</vt:lpstr>
      <vt:lpstr>Selection Operator σ Example</vt:lpstr>
      <vt:lpstr>Algebraic Laws for the Selection Operation </vt:lpstr>
      <vt:lpstr>Sets vs. Multisets</vt:lpstr>
      <vt:lpstr>Sets vs. Multisets (Bags)</vt:lpstr>
      <vt:lpstr>Operations on Multisets (Bags)</vt:lpstr>
      <vt:lpstr>Operations on Multisets (Bags)</vt:lpstr>
      <vt:lpstr>Multisets in SQL</vt:lpstr>
      <vt:lpstr>Next Lecture:  Relational Algebra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GUIDANCE</dc:title>
  <dc:creator>Heather Packer</dc:creator>
  <cp:lastModifiedBy>Heather Packer</cp:lastModifiedBy>
  <cp:revision>277</cp:revision>
  <dcterms:created xsi:type="dcterms:W3CDTF">2022-09-28T13:39:10Z</dcterms:created>
  <dcterms:modified xsi:type="dcterms:W3CDTF">2024-02-20T08:24:33Z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0x0101000E596EA4FAEC4442816FD0897DB0514A</vt:lpwstr>
  </property>
</Properties>
</file>