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4" r:id="rId5"/>
  </p:sldMasterIdLst>
  <p:notesMasterIdLst>
    <p:notesMasterId r:id="rId39"/>
  </p:notesMasterIdLst>
  <p:handoutMasterIdLst>
    <p:handoutMasterId r:id="rId40"/>
  </p:handoutMasterIdLst>
  <p:sldIdLst>
    <p:sldId id="256" r:id="rId6"/>
    <p:sldId id="336" r:id="rId7"/>
    <p:sldId id="306" r:id="rId8"/>
    <p:sldId id="320" r:id="rId9"/>
    <p:sldId id="262" r:id="rId10"/>
    <p:sldId id="708" r:id="rId11"/>
    <p:sldId id="709" r:id="rId12"/>
    <p:sldId id="312" r:id="rId13"/>
    <p:sldId id="313" r:id="rId14"/>
    <p:sldId id="319" r:id="rId15"/>
    <p:sldId id="321" r:id="rId16"/>
    <p:sldId id="318" r:id="rId17"/>
    <p:sldId id="707" r:id="rId18"/>
    <p:sldId id="315" r:id="rId19"/>
    <p:sldId id="316" r:id="rId20"/>
    <p:sldId id="703" r:id="rId21"/>
    <p:sldId id="308" r:id="rId22"/>
    <p:sldId id="309" r:id="rId23"/>
    <p:sldId id="310" r:id="rId24"/>
    <p:sldId id="277" r:id="rId25"/>
    <p:sldId id="314" r:id="rId26"/>
    <p:sldId id="700" r:id="rId27"/>
    <p:sldId id="701" r:id="rId28"/>
    <p:sldId id="702" r:id="rId29"/>
    <p:sldId id="297" r:id="rId30"/>
    <p:sldId id="274" r:id="rId31"/>
    <p:sldId id="706" r:id="rId32"/>
    <p:sldId id="704" r:id="rId33"/>
    <p:sldId id="292" r:id="rId34"/>
    <p:sldId id="278" r:id="rId35"/>
    <p:sldId id="299" r:id="rId36"/>
    <p:sldId id="281" r:id="rId37"/>
    <p:sldId id="65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9FBFF"/>
    <a:srgbClr val="000000"/>
    <a:srgbClr val="495961"/>
    <a:srgbClr val="CA287A"/>
    <a:srgbClr val="4A103D"/>
    <a:srgbClr val="005C84"/>
    <a:srgbClr val="2E444E"/>
    <a:srgbClr val="063D5F"/>
    <a:srgbClr val="6629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p:restoredTop sz="87990"/>
  </p:normalViewPr>
  <p:slideViewPr>
    <p:cSldViewPr>
      <p:cViewPr varScale="1">
        <p:scale>
          <a:sx n="75" d="100"/>
          <a:sy n="75" d="100"/>
        </p:scale>
        <p:origin x="160" y="536"/>
      </p:cViewPr>
      <p:guideLst>
        <p:guide orient="horz" pos="2160"/>
        <p:guide pos="3840"/>
      </p:guideLst>
    </p:cSldViewPr>
  </p:slideViewPr>
  <p:notesTextViewPr>
    <p:cViewPr>
      <p:scale>
        <a:sx n="80" d="100"/>
        <a:sy n="80" d="100"/>
      </p:scale>
      <p:origin x="0" y="0"/>
    </p:cViewPr>
  </p:notesTextViewPr>
  <p:sorterViewPr>
    <p:cViewPr>
      <p:scale>
        <a:sx n="100" d="100"/>
        <a:sy n="100" d="100"/>
      </p:scale>
      <p:origin x="0" y="0"/>
    </p:cViewPr>
  </p:sorterViewPr>
  <p:notesViewPr>
    <p:cSldViewPr>
      <p:cViewPr varScale="1">
        <p:scale>
          <a:sx n="99" d="100"/>
          <a:sy n="99" d="100"/>
        </p:scale>
        <p:origin x="4008"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454761-1460-C44E-8EE9-132392DCD1C4}" type="datetimeFigureOut">
              <a:rPr lang="en-US" smtClean="0"/>
              <a:t>12/7/23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A82BE9-307A-AB49-B561-9E71E3CE8979}" type="slidenum">
              <a:rPr lang="en-US" smtClean="0"/>
              <a:t>‹#›</a:t>
            </a:fld>
            <a:endParaRPr lang="en-US"/>
          </a:p>
        </p:txBody>
      </p:sp>
    </p:spTree>
    <p:extLst>
      <p:ext uri="{BB962C8B-B14F-4D97-AF65-F5344CB8AC3E}">
        <p14:creationId xmlns:p14="http://schemas.microsoft.com/office/powerpoint/2010/main" val="2065129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A3D421-3143-47CA-ACA9-5443A0940D94}" type="datetimeFigureOut">
              <a:rPr lang="en-GB" smtClean="0"/>
              <a:t>07/12/2023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FA50D6-6132-4FF4-AFC5-01B946DDB4AB}" type="slidenum">
              <a:rPr lang="en-GB" smtClean="0"/>
              <a:t>‹#›</a:t>
            </a:fld>
            <a:endParaRPr lang="en-GB"/>
          </a:p>
        </p:txBody>
      </p:sp>
    </p:spTree>
    <p:extLst>
      <p:ext uri="{BB962C8B-B14F-4D97-AF65-F5344CB8AC3E}">
        <p14:creationId xmlns:p14="http://schemas.microsoft.com/office/powerpoint/2010/main" val="50769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1</a:t>
            </a:fld>
            <a:endParaRPr lang="en-GB"/>
          </a:p>
        </p:txBody>
      </p:sp>
    </p:spTree>
    <p:extLst>
      <p:ext uri="{BB962C8B-B14F-4D97-AF65-F5344CB8AC3E}">
        <p14:creationId xmlns:p14="http://schemas.microsoft.com/office/powerpoint/2010/main" val="2808207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03F7DA7C-48D7-7448-A5A3-0597C526BECE}" type="slidenum">
              <a:rPr lang="en-US" smtClean="0"/>
              <a:t>12</a:t>
            </a:fld>
            <a:endParaRPr lang="en-US"/>
          </a:p>
        </p:txBody>
      </p:sp>
    </p:spTree>
    <p:extLst>
      <p:ext uri="{BB962C8B-B14F-4D97-AF65-F5344CB8AC3E}">
        <p14:creationId xmlns:p14="http://schemas.microsoft.com/office/powerpoint/2010/main" val="2072100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4DA00-7454-BF4E-9465-7D8AE93A7E83}" type="slidenum">
              <a:rPr lang="en-GB" smtClean="0"/>
              <a:t>14</a:t>
            </a:fld>
            <a:endParaRPr lang="en-GB"/>
          </a:p>
        </p:txBody>
      </p:sp>
    </p:spTree>
    <p:extLst>
      <p:ext uri="{BB962C8B-B14F-4D97-AF65-F5344CB8AC3E}">
        <p14:creationId xmlns:p14="http://schemas.microsoft.com/office/powerpoint/2010/main" val="3541742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4DA00-7454-BF4E-9465-7D8AE93A7E83}" type="slidenum">
              <a:rPr lang="en-GB" smtClean="0"/>
              <a:t>15</a:t>
            </a:fld>
            <a:endParaRPr lang="en-GB"/>
          </a:p>
        </p:txBody>
      </p:sp>
    </p:spTree>
    <p:extLst>
      <p:ext uri="{BB962C8B-B14F-4D97-AF65-F5344CB8AC3E}">
        <p14:creationId xmlns:p14="http://schemas.microsoft.com/office/powerpoint/2010/main" val="2355193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4DA00-7454-BF4E-9465-7D8AE93A7E83}" type="slidenum">
              <a:rPr lang="en-GB" smtClean="0"/>
              <a:t>17</a:t>
            </a:fld>
            <a:endParaRPr lang="en-GB"/>
          </a:p>
        </p:txBody>
      </p:sp>
    </p:spTree>
    <p:extLst>
      <p:ext uri="{BB962C8B-B14F-4D97-AF65-F5344CB8AC3E}">
        <p14:creationId xmlns:p14="http://schemas.microsoft.com/office/powerpoint/2010/main" val="123445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7DA7C-48D7-7448-A5A3-0597C526BECE}" type="slidenum">
              <a:rPr lang="en-US" smtClean="0"/>
              <a:t>18</a:t>
            </a:fld>
            <a:endParaRPr lang="en-US"/>
          </a:p>
        </p:txBody>
      </p:sp>
    </p:spTree>
    <p:extLst>
      <p:ext uri="{BB962C8B-B14F-4D97-AF65-F5344CB8AC3E}">
        <p14:creationId xmlns:p14="http://schemas.microsoft.com/office/powerpoint/2010/main" val="1931684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4DA00-7454-BF4E-9465-7D8AE93A7E83}" type="slidenum">
              <a:rPr lang="en-GB" smtClean="0"/>
              <a:t>19</a:t>
            </a:fld>
            <a:endParaRPr lang="en-GB"/>
          </a:p>
        </p:txBody>
      </p:sp>
    </p:spTree>
    <p:extLst>
      <p:ext uri="{BB962C8B-B14F-4D97-AF65-F5344CB8AC3E}">
        <p14:creationId xmlns:p14="http://schemas.microsoft.com/office/powerpoint/2010/main" val="1108629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4DA00-7454-BF4E-9465-7D8AE93A7E83}" type="slidenum">
              <a:rPr lang="en-GB" smtClean="0"/>
              <a:t>20</a:t>
            </a:fld>
            <a:endParaRPr lang="en-GB"/>
          </a:p>
        </p:txBody>
      </p:sp>
    </p:spTree>
    <p:extLst>
      <p:ext uri="{BB962C8B-B14F-4D97-AF65-F5344CB8AC3E}">
        <p14:creationId xmlns:p14="http://schemas.microsoft.com/office/powerpoint/2010/main" val="3313747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4DA00-7454-BF4E-9465-7D8AE93A7E83}" type="slidenum">
              <a:rPr lang="en-GB" smtClean="0"/>
              <a:t>21</a:t>
            </a:fld>
            <a:endParaRPr lang="en-GB"/>
          </a:p>
        </p:txBody>
      </p:sp>
    </p:spTree>
    <p:extLst>
      <p:ext uri="{BB962C8B-B14F-4D97-AF65-F5344CB8AC3E}">
        <p14:creationId xmlns:p14="http://schemas.microsoft.com/office/powerpoint/2010/main" val="2209040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7DA7C-48D7-7448-A5A3-0597C526BECE}" type="slidenum">
              <a:rPr lang="en-US" smtClean="0"/>
              <a:t>22</a:t>
            </a:fld>
            <a:endParaRPr lang="en-US"/>
          </a:p>
        </p:txBody>
      </p:sp>
    </p:spTree>
    <p:extLst>
      <p:ext uri="{BB962C8B-B14F-4D97-AF65-F5344CB8AC3E}">
        <p14:creationId xmlns:p14="http://schemas.microsoft.com/office/powerpoint/2010/main" val="802552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4DA00-7454-BF4E-9465-7D8AE93A7E83}" type="slidenum">
              <a:rPr lang="en-GB" smtClean="0"/>
              <a:t>23</a:t>
            </a:fld>
            <a:endParaRPr lang="en-GB"/>
          </a:p>
        </p:txBody>
      </p:sp>
    </p:spTree>
    <p:extLst>
      <p:ext uri="{BB962C8B-B14F-4D97-AF65-F5344CB8AC3E}">
        <p14:creationId xmlns:p14="http://schemas.microsoft.com/office/powerpoint/2010/main" val="3861914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2</a:t>
            </a:fld>
            <a:endParaRPr lang="en-GB"/>
          </a:p>
        </p:txBody>
      </p:sp>
    </p:spTree>
    <p:extLst>
      <p:ext uri="{BB962C8B-B14F-4D97-AF65-F5344CB8AC3E}">
        <p14:creationId xmlns:p14="http://schemas.microsoft.com/office/powerpoint/2010/main" val="759400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75D4DA00-7454-BF4E-9465-7D8AE93A7E83}" type="slidenum">
              <a:rPr lang="en-GB" smtClean="0"/>
              <a:t>24</a:t>
            </a:fld>
            <a:endParaRPr lang="en-GB"/>
          </a:p>
        </p:txBody>
      </p:sp>
    </p:spTree>
    <p:extLst>
      <p:ext uri="{BB962C8B-B14F-4D97-AF65-F5344CB8AC3E}">
        <p14:creationId xmlns:p14="http://schemas.microsoft.com/office/powerpoint/2010/main" val="921355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4DA00-7454-BF4E-9465-7D8AE93A7E83}" type="slidenum">
              <a:rPr lang="en-GB" smtClean="0"/>
              <a:t>25</a:t>
            </a:fld>
            <a:endParaRPr lang="en-GB"/>
          </a:p>
        </p:txBody>
      </p:sp>
    </p:spTree>
    <p:extLst>
      <p:ext uri="{BB962C8B-B14F-4D97-AF65-F5344CB8AC3E}">
        <p14:creationId xmlns:p14="http://schemas.microsoft.com/office/powerpoint/2010/main" val="1560940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4DA00-7454-BF4E-9465-7D8AE93A7E83}" type="slidenum">
              <a:rPr lang="en-GB" smtClean="0"/>
              <a:t>26</a:t>
            </a:fld>
            <a:endParaRPr lang="en-GB"/>
          </a:p>
        </p:txBody>
      </p:sp>
    </p:spTree>
    <p:extLst>
      <p:ext uri="{BB962C8B-B14F-4D97-AF65-F5344CB8AC3E}">
        <p14:creationId xmlns:p14="http://schemas.microsoft.com/office/powerpoint/2010/main" val="328722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4DA00-7454-BF4E-9465-7D8AE93A7E83}" type="slidenum">
              <a:rPr lang="en-GB" smtClean="0"/>
              <a:t>27</a:t>
            </a:fld>
            <a:endParaRPr lang="en-GB"/>
          </a:p>
        </p:txBody>
      </p:sp>
    </p:spTree>
    <p:extLst>
      <p:ext uri="{BB962C8B-B14F-4D97-AF65-F5344CB8AC3E}">
        <p14:creationId xmlns:p14="http://schemas.microsoft.com/office/powerpoint/2010/main" val="3274294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4DA00-7454-BF4E-9465-7D8AE93A7E83}" type="slidenum">
              <a:rPr lang="en-GB" smtClean="0"/>
              <a:t>29</a:t>
            </a:fld>
            <a:endParaRPr lang="en-GB"/>
          </a:p>
        </p:txBody>
      </p:sp>
    </p:spTree>
    <p:extLst>
      <p:ext uri="{BB962C8B-B14F-4D97-AF65-F5344CB8AC3E}">
        <p14:creationId xmlns:p14="http://schemas.microsoft.com/office/powerpoint/2010/main" val="1363244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4DA00-7454-BF4E-9465-7D8AE93A7E83}" type="slidenum">
              <a:rPr lang="en-GB" smtClean="0"/>
              <a:t>30</a:t>
            </a:fld>
            <a:endParaRPr lang="en-GB"/>
          </a:p>
        </p:txBody>
      </p:sp>
    </p:spTree>
    <p:extLst>
      <p:ext uri="{BB962C8B-B14F-4D97-AF65-F5344CB8AC3E}">
        <p14:creationId xmlns:p14="http://schemas.microsoft.com/office/powerpoint/2010/main" val="32393905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4DA00-7454-BF4E-9465-7D8AE93A7E83}" type="slidenum">
              <a:rPr lang="en-GB" smtClean="0"/>
              <a:t>31</a:t>
            </a:fld>
            <a:endParaRPr lang="en-GB"/>
          </a:p>
        </p:txBody>
      </p:sp>
    </p:spTree>
    <p:extLst>
      <p:ext uri="{BB962C8B-B14F-4D97-AF65-F5344CB8AC3E}">
        <p14:creationId xmlns:p14="http://schemas.microsoft.com/office/powerpoint/2010/main" val="2103407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4DA00-7454-BF4E-9465-7D8AE93A7E83}" type="slidenum">
              <a:rPr lang="en-GB" smtClean="0"/>
              <a:t>32</a:t>
            </a:fld>
            <a:endParaRPr lang="en-GB"/>
          </a:p>
        </p:txBody>
      </p:sp>
    </p:spTree>
    <p:extLst>
      <p:ext uri="{BB962C8B-B14F-4D97-AF65-F5344CB8AC3E}">
        <p14:creationId xmlns:p14="http://schemas.microsoft.com/office/powerpoint/2010/main" val="3349120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4DA00-7454-BF4E-9465-7D8AE93A7E83}" type="slidenum">
              <a:rPr lang="en-GB" smtClean="0"/>
              <a:t>3</a:t>
            </a:fld>
            <a:endParaRPr lang="en-GB"/>
          </a:p>
        </p:txBody>
      </p:sp>
    </p:spTree>
    <p:extLst>
      <p:ext uri="{BB962C8B-B14F-4D97-AF65-F5344CB8AC3E}">
        <p14:creationId xmlns:p14="http://schemas.microsoft.com/office/powerpoint/2010/main" val="2600240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4DA00-7454-BF4E-9465-7D8AE93A7E83}" type="slidenum">
              <a:rPr lang="en-GB" smtClean="0"/>
              <a:t>4</a:t>
            </a:fld>
            <a:endParaRPr lang="en-GB"/>
          </a:p>
        </p:txBody>
      </p:sp>
    </p:spTree>
    <p:extLst>
      <p:ext uri="{BB962C8B-B14F-4D97-AF65-F5344CB8AC3E}">
        <p14:creationId xmlns:p14="http://schemas.microsoft.com/office/powerpoint/2010/main" val="1476847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4DA00-7454-BF4E-9465-7D8AE93A7E83}" type="slidenum">
              <a:rPr lang="en-GB" smtClean="0"/>
              <a:t>5</a:t>
            </a:fld>
            <a:endParaRPr lang="en-GB"/>
          </a:p>
        </p:txBody>
      </p:sp>
    </p:spTree>
    <p:extLst>
      <p:ext uri="{BB962C8B-B14F-4D97-AF65-F5344CB8AC3E}">
        <p14:creationId xmlns:p14="http://schemas.microsoft.com/office/powerpoint/2010/main" val="2651983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4DA00-7454-BF4E-9465-7D8AE93A7E83}" type="slidenum">
              <a:rPr lang="en-GB" smtClean="0"/>
              <a:t>8</a:t>
            </a:fld>
            <a:endParaRPr lang="en-GB"/>
          </a:p>
        </p:txBody>
      </p:sp>
    </p:spTree>
    <p:extLst>
      <p:ext uri="{BB962C8B-B14F-4D97-AF65-F5344CB8AC3E}">
        <p14:creationId xmlns:p14="http://schemas.microsoft.com/office/powerpoint/2010/main" val="3352093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D4DA00-7454-BF4E-9465-7D8AE93A7E83}" type="slidenum">
              <a:rPr lang="en-GB" smtClean="0"/>
              <a:t>9</a:t>
            </a:fld>
            <a:endParaRPr lang="en-GB"/>
          </a:p>
        </p:txBody>
      </p:sp>
    </p:spTree>
    <p:extLst>
      <p:ext uri="{BB962C8B-B14F-4D97-AF65-F5344CB8AC3E}">
        <p14:creationId xmlns:p14="http://schemas.microsoft.com/office/powerpoint/2010/main" val="3751222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4DA00-7454-BF4E-9465-7D8AE93A7E83}" type="slidenum">
              <a:rPr lang="en-GB" smtClean="0"/>
              <a:t>10</a:t>
            </a:fld>
            <a:endParaRPr lang="en-GB"/>
          </a:p>
        </p:txBody>
      </p:sp>
    </p:spTree>
    <p:extLst>
      <p:ext uri="{BB962C8B-B14F-4D97-AF65-F5344CB8AC3E}">
        <p14:creationId xmlns:p14="http://schemas.microsoft.com/office/powerpoint/2010/main" val="1296947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4DA00-7454-BF4E-9465-7D8AE93A7E83}" type="slidenum">
              <a:rPr lang="en-GB" smtClean="0"/>
              <a:t>11</a:t>
            </a:fld>
            <a:endParaRPr lang="en-GB"/>
          </a:p>
        </p:txBody>
      </p:sp>
    </p:spTree>
    <p:extLst>
      <p:ext uri="{BB962C8B-B14F-4D97-AF65-F5344CB8AC3E}">
        <p14:creationId xmlns:p14="http://schemas.microsoft.com/office/powerpoint/2010/main" val="2236183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Logo Slide">
    <p:bg>
      <p:bgPr>
        <a:solidFill>
          <a:srgbClr val="005C84"/>
        </a:solidFill>
        <a:effectLst/>
      </p:bgPr>
    </p:bg>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BDBBA8B1-FB70-5047-82C7-77FEF36734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774951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ory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54560" y="2060849"/>
            <a:ext cx="7591573" cy="1226567"/>
          </a:xfrm>
          <a:prstGeom prst="rect">
            <a:avLst/>
          </a:prstGeom>
        </p:spPr>
        <p:txBody>
          <a:bodyPr anchor="ctr" anchorCtr="0"/>
          <a:lstStyle>
            <a:lvl1pPr algn="l">
              <a:defRPr sz="3200" b="1" spc="-150" baseline="0">
                <a:solidFill>
                  <a:schemeClr val="bg1"/>
                </a:solidFill>
              </a:defRPr>
            </a:lvl1pPr>
          </a:lstStyle>
          <a:p>
            <a:r>
              <a:rPr lang="en-US" dirty="0"/>
              <a:t>Presentation title</a:t>
            </a:r>
            <a:endParaRPr lang="en-GB" dirty="0"/>
          </a:p>
        </p:txBody>
      </p:sp>
      <p:sp>
        <p:nvSpPr>
          <p:cNvPr id="3" name="Subtitle 2"/>
          <p:cNvSpPr>
            <a:spLocks noGrp="1"/>
          </p:cNvSpPr>
          <p:nvPr>
            <p:ph type="subTitle" idx="1"/>
          </p:nvPr>
        </p:nvSpPr>
        <p:spPr>
          <a:xfrm>
            <a:off x="2351584" y="3287415"/>
            <a:ext cx="7584843" cy="864096"/>
          </a:xfrm>
          <a:prstGeom prst="rect">
            <a:avLst/>
          </a:prstGeom>
        </p:spPr>
        <p:txBody>
          <a:bodyPr anchor="ctr" anchorCtr="0"/>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
        <p:nvSpPr>
          <p:cNvPr id="6" name="Text Placeholder 3"/>
          <p:cNvSpPr>
            <a:spLocks noGrp="1"/>
          </p:cNvSpPr>
          <p:nvPr>
            <p:ph type="body" sz="quarter" idx="10" hasCustomPrompt="1"/>
          </p:nvPr>
        </p:nvSpPr>
        <p:spPr>
          <a:xfrm>
            <a:off x="2351584" y="4149081"/>
            <a:ext cx="3071283" cy="359395"/>
          </a:xfrm>
          <a:prstGeom prst="rect">
            <a:avLst/>
          </a:prstGeom>
        </p:spPr>
        <p:txBody>
          <a:bodyPr/>
          <a:lstStyle>
            <a:lvl1pPr marL="0" indent="0">
              <a:buNone/>
              <a:defRPr sz="1400">
                <a:solidFill>
                  <a:schemeClr val="bg1"/>
                </a:solidFill>
              </a:defRPr>
            </a:lvl1pPr>
          </a:lstStyle>
          <a:p>
            <a:pPr lvl="0"/>
            <a:r>
              <a:rPr lang="en-GB" dirty="0"/>
              <a:t>22 June 2021</a:t>
            </a:r>
          </a:p>
        </p:txBody>
      </p:sp>
      <p:pic>
        <p:nvPicPr>
          <p:cNvPr id="7" name="University Logo (White)" descr="Graphical user interface&#10;&#10;Description automatically generated with medium confidence">
            <a:extLst>
              <a:ext uri="{FF2B5EF4-FFF2-40B4-BE49-F238E27FC236}">
                <a16:creationId xmlns:a16="http://schemas.microsoft.com/office/drawing/2014/main" id="{13715225-994B-F847-BBCD-98E6DC60B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2398703511"/>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stions End Slide">
    <p:spTree>
      <p:nvGrpSpPr>
        <p:cNvPr id="1" name=""/>
        <p:cNvGrpSpPr/>
        <p:nvPr/>
      </p:nvGrpSpPr>
      <p:grpSpPr>
        <a:xfrm>
          <a:off x="0" y="0"/>
          <a:ext cx="0" cy="0"/>
          <a:chOff x="0" y="0"/>
          <a:chExt cx="0" cy="0"/>
        </a:xfrm>
      </p:grpSpPr>
      <p:sp>
        <p:nvSpPr>
          <p:cNvPr id="8" name="Title 1"/>
          <p:cNvSpPr txBox="1"/>
          <p:nvPr userDrawn="1"/>
        </p:nvSpPr>
        <p:spPr>
          <a:xfrm>
            <a:off x="2351584" y="2700210"/>
            <a:ext cx="7584843" cy="584775"/>
          </a:xfrm>
          <a:prstGeom prst="rect">
            <a:avLst/>
          </a:prstGeom>
          <a:noFill/>
        </p:spPr>
        <p:txBody>
          <a:bodyPr wrap="square" rtlCol="0">
            <a:spAutoFit/>
          </a:bodyPr>
          <a:lstStyle/>
          <a:p>
            <a:r>
              <a:rPr lang="en-GB" sz="3200" b="1" spc="-150" dirty="0">
                <a:solidFill>
                  <a:schemeClr val="bg1"/>
                </a:solidFill>
              </a:rPr>
              <a:t>YOUR</a:t>
            </a:r>
            <a:r>
              <a:rPr lang="en-GB" sz="3200" b="1" spc="-150" baseline="0" dirty="0">
                <a:solidFill>
                  <a:schemeClr val="bg1"/>
                </a:solidFill>
              </a:rPr>
              <a:t> QUESTIONS</a:t>
            </a:r>
            <a:endParaRPr lang="en-GB" sz="3200" b="1" spc="-150" dirty="0">
              <a:solidFill>
                <a:schemeClr val="bg1"/>
              </a:solidFill>
            </a:endParaRPr>
          </a:p>
        </p:txBody>
      </p:sp>
      <p:sp>
        <p:nvSpPr>
          <p:cNvPr id="6" name="Content Placeholder 2"/>
          <p:cNvSpPr>
            <a:spLocks noGrp="1"/>
          </p:cNvSpPr>
          <p:nvPr>
            <p:ph sz="quarter" idx="11" hasCustomPrompt="1"/>
          </p:nvPr>
        </p:nvSpPr>
        <p:spPr>
          <a:xfrm>
            <a:off x="2351584" y="3356522"/>
            <a:ext cx="7584843" cy="1800671"/>
          </a:xfrm>
          <a:prstGeom prst="rect">
            <a:avLst/>
          </a:prstGeom>
        </p:spPr>
        <p:txBody>
          <a:bodyPr/>
          <a:lstStyle>
            <a:lvl1pPr marL="0" indent="0">
              <a:buNone/>
              <a:defRPr sz="1600" b="0" spc="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Copy here</a:t>
            </a:r>
            <a:endParaRPr lang="en-GB" dirty="0"/>
          </a:p>
        </p:txBody>
      </p:sp>
      <p:pic>
        <p:nvPicPr>
          <p:cNvPr id="7" name="University Logo (White)" descr="Graphical user interface&#10;&#10;Description automatically generated with medium confidence">
            <a:extLst>
              <a:ext uri="{FF2B5EF4-FFF2-40B4-BE49-F238E27FC236}">
                <a16:creationId xmlns:a16="http://schemas.microsoft.com/office/drawing/2014/main" id="{132411DA-15FA-804A-A497-A21BA241FF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618859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2E444E"/>
                </a:solidFill>
              </a:defRPr>
            </a:lvl1pPr>
          </a:lstStyle>
          <a:p>
            <a:r>
              <a:rPr lang="en-US" dirty="0"/>
              <a:t>TITLE</a:t>
            </a:r>
            <a:endParaRPr lang="en-GB" dirty="0"/>
          </a:p>
        </p:txBody>
      </p:sp>
      <p:sp>
        <p:nvSpPr>
          <p:cNvPr id="5" name="Text Placeholder 2"/>
          <p:cNvSpPr>
            <a:spLocks noGrp="1"/>
          </p:cNvSpPr>
          <p:nvPr>
            <p:ph type="body" sz="quarter" idx="10"/>
          </p:nvPr>
        </p:nvSpPr>
        <p:spPr>
          <a:xfrm>
            <a:off x="623393" y="1844825"/>
            <a:ext cx="10847916" cy="4393059"/>
          </a:xfrm>
        </p:spPr>
        <p:txBody>
          <a:bodyPr/>
          <a:lstStyle>
            <a:lvl1pPr>
              <a:spcBef>
                <a:spcPts val="0"/>
              </a:spcBef>
              <a:spcAft>
                <a:spcPts val="1200"/>
              </a:spcAft>
              <a:defRPr sz="2000">
                <a:solidFill>
                  <a:srgbClr val="2E444E"/>
                </a:solidFill>
              </a:defRPr>
            </a:lvl1pPr>
            <a:lvl2pPr>
              <a:spcBef>
                <a:spcPts val="0"/>
              </a:spcBef>
              <a:spcAft>
                <a:spcPts val="1200"/>
              </a:spcAft>
              <a:defRPr sz="1800">
                <a:solidFill>
                  <a:srgbClr val="2E444E"/>
                </a:solidFill>
              </a:defRPr>
            </a:lvl2pPr>
            <a:lvl3pPr>
              <a:spcBef>
                <a:spcPts val="0"/>
              </a:spcBef>
              <a:spcAft>
                <a:spcPts val="1200"/>
              </a:spcAft>
              <a:defRPr>
                <a:solidFill>
                  <a:srgbClr val="2E444E"/>
                </a:solidFill>
              </a:defRPr>
            </a:lvl3pPr>
            <a:lvl4pPr>
              <a:spcBef>
                <a:spcPts val="0"/>
              </a:spcBef>
              <a:spcAft>
                <a:spcPts val="1200"/>
              </a:spcAft>
              <a:defRPr>
                <a:solidFill>
                  <a:srgbClr val="2E444E"/>
                </a:solidFill>
              </a:defRPr>
            </a:lvl4pPr>
            <a:lvl5pPr>
              <a:spcBef>
                <a:spcPts val="0"/>
              </a:spcBef>
              <a:spcAft>
                <a:spcPts val="1200"/>
              </a:spcAft>
              <a:defRPr>
                <a:solidFill>
                  <a:srgbClr val="2E444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4669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C8DE-3E98-4644-BFE2-F32FC3D7D4B8}"/>
              </a:ext>
            </a:extLst>
          </p:cNvPr>
          <p:cNvSpPr>
            <a:spLocks noGrp="1"/>
          </p:cNvSpPr>
          <p:nvPr>
            <p:ph type="title" hasCustomPrompt="1"/>
          </p:nvPr>
        </p:nvSpPr>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id="{FC5C1B61-3120-E04E-BDC6-5BA5CDF4F06F}"/>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7" name="Content Placeholder 6">
            <a:extLst>
              <a:ext uri="{FF2B5EF4-FFF2-40B4-BE49-F238E27FC236}">
                <a16:creationId xmlns:a16="http://schemas.microsoft.com/office/drawing/2014/main" id="{369A46B8-E3F6-A44F-899D-EF8F718CC987}"/>
              </a:ext>
            </a:extLst>
          </p:cNvPr>
          <p:cNvSpPr>
            <a:spLocks noGrp="1"/>
          </p:cNvSpPr>
          <p:nvPr>
            <p:ph sz="quarter" idx="13"/>
          </p:nvPr>
        </p:nvSpPr>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113C0B99-262F-EF42-9A89-D2867F6B9279}"/>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65647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853763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E94B3CE-C217-6742-B79F-D260DE782BA1}" type="datetimeFigureOut">
              <a:rPr lang="en-US" smtClean="0"/>
              <a:t>12/7/23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9762E-A278-9E44-860E-56746098D1EF}" type="slidenum">
              <a:rPr lang="en-US" smtClean="0"/>
              <a:t>‹#›</a:t>
            </a:fld>
            <a:endParaRPr lang="en-US"/>
          </a:p>
        </p:txBody>
      </p:sp>
    </p:spTree>
    <p:extLst>
      <p:ext uri="{BB962C8B-B14F-4D97-AF65-F5344CB8AC3E}">
        <p14:creationId xmlns:p14="http://schemas.microsoft.com/office/powerpoint/2010/main" val="18580285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C8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071369"/>
      </p:ext>
    </p:extLst>
  </p:cSld>
  <p:clrMap bg1="lt1" tx1="dk1" bg2="lt2" tx2="dk2" accent1="accent1" accent2="accent2" accent3="accent3" accent4="accent4" accent5="accent5" accent6="accent6" hlink="hlink" folHlink="folHlink"/>
  <p:sldLayoutIdLst>
    <p:sldLayoutId id="2147483674" r:id="rId1"/>
    <p:sldLayoutId id="2147483680" r:id="rId2"/>
    <p:sldLayoutId id="2147483706"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9FB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692696"/>
            <a:ext cx="10849205" cy="936104"/>
          </a:xfrm>
          <a:prstGeom prst="rect">
            <a:avLst/>
          </a:prstGeom>
        </p:spPr>
        <p:txBody>
          <a:bodyPr vert="horz" lIns="91440" tIns="45720" rIns="91440" bIns="45720" rtlCol="0" anchor="b" anchorCtr="0">
            <a:noAutofit/>
          </a:bodyPr>
          <a:lstStyle/>
          <a:p>
            <a:r>
              <a:rPr lang="en-US" dirty="0"/>
              <a:t>TITLE</a:t>
            </a:r>
            <a:endParaRPr lang="en-GB" dirty="0"/>
          </a:p>
        </p:txBody>
      </p:sp>
      <p:sp>
        <p:nvSpPr>
          <p:cNvPr id="7" name="Text Placeholder 2"/>
          <p:cNvSpPr>
            <a:spLocks noGrp="1"/>
          </p:cNvSpPr>
          <p:nvPr>
            <p:ph type="body" idx="1"/>
          </p:nvPr>
        </p:nvSpPr>
        <p:spPr>
          <a:xfrm>
            <a:off x="623392" y="1844825"/>
            <a:ext cx="10862997" cy="438194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3"/>
          <p:cNvSpPr txBox="1"/>
          <p:nvPr/>
        </p:nvSpPr>
        <p:spPr>
          <a:xfrm>
            <a:off x="10992544" y="6400135"/>
            <a:ext cx="960107" cy="246221"/>
          </a:xfrm>
          <a:prstGeom prst="rect">
            <a:avLst/>
          </a:prstGeom>
          <a:noFill/>
        </p:spPr>
        <p:txBody>
          <a:bodyPr wrap="square" rtlCol="0">
            <a:spAutoFit/>
          </a:bodyPr>
          <a:lstStyle/>
          <a:p>
            <a:pPr algn="r"/>
            <a:fld id="{14274112-3819-4E3C-A2C8-15D563C4EB1E}" type="slidenum">
              <a:rPr lang="en-GB" sz="1000" smtClean="0"/>
              <a:t>‹#›</a:t>
            </a:fld>
            <a:endParaRPr lang="en-GB" sz="1000" dirty="0"/>
          </a:p>
        </p:txBody>
      </p:sp>
      <p:pic>
        <p:nvPicPr>
          <p:cNvPr id="8" name="University Logo" descr="Logo&#10;&#10;Description automatically generated with medium confidence">
            <a:extLst>
              <a:ext uri="{FF2B5EF4-FFF2-40B4-BE49-F238E27FC236}">
                <a16:creationId xmlns:a16="http://schemas.microsoft.com/office/drawing/2014/main" id="{87826CD3-130D-D440-8ABD-6248D8758AC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1678" y="-279125"/>
            <a:ext cx="2880322" cy="1619893"/>
          </a:xfrm>
          <a:prstGeom prst="rect">
            <a:avLst/>
          </a:prstGeom>
        </p:spPr>
      </p:pic>
    </p:spTree>
    <p:extLst>
      <p:ext uri="{BB962C8B-B14F-4D97-AF65-F5344CB8AC3E}">
        <p14:creationId xmlns:p14="http://schemas.microsoft.com/office/powerpoint/2010/main" val="175160366"/>
      </p:ext>
    </p:extLst>
  </p:cSld>
  <p:clrMap bg1="lt1" tx1="dk1" bg2="lt2" tx2="dk2" accent1="accent1" accent2="accent2" accent3="accent3" accent4="accent4" accent5="accent5" accent6="accent6" hlink="hlink" folHlink="folHlink"/>
  <p:sldLayoutIdLst>
    <p:sldLayoutId id="2147483705" r:id="rId1"/>
    <p:sldLayoutId id="2147483708" r:id="rId2"/>
    <p:sldLayoutId id="2147483715" r:id="rId3"/>
    <p:sldLayoutId id="2147483716" r:id="rId4"/>
  </p:sldLayoutIdLst>
  <p:hf hdr="0" ftr="0" dt="0"/>
  <p:txStyles>
    <p:titleStyle>
      <a:lvl1pPr algn="l" defTabSz="914400" rtl="0" eaLnBrk="1" latinLnBrk="0" hangingPunct="1">
        <a:spcBef>
          <a:spcPct val="0"/>
        </a:spcBef>
        <a:buNone/>
        <a:defRPr sz="3200" kern="1200" spc="-150">
          <a:solidFill>
            <a:srgbClr val="495961"/>
          </a:solidFill>
          <a:latin typeface="+mj-lt"/>
          <a:ea typeface="+mj-ea"/>
          <a:cs typeface="+mj-cs"/>
        </a:defRPr>
      </a:lvl1pPr>
    </p:titleStyle>
    <p:body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unpaywall.org/" TargetMode="External"/><Relationship Id="rId2" Type="http://schemas.openxmlformats.org/officeDocument/2006/relationships/hyperlink" Target="https://www.elsevier.com/solutions/scopus"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www.sherpa.ac.uk/romeo"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C8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138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C4DEA3B-10F8-1744-8FA7-27A6C8EA0352}"/>
              </a:ext>
            </a:extLst>
          </p:cNvPr>
          <p:cNvGrpSpPr/>
          <p:nvPr/>
        </p:nvGrpSpPr>
        <p:grpSpPr>
          <a:xfrm>
            <a:off x="5498418" y="2420888"/>
            <a:ext cx="6875646" cy="3334738"/>
            <a:chOff x="5375919" y="3013795"/>
            <a:chExt cx="7128793" cy="3457517"/>
          </a:xfrm>
        </p:grpSpPr>
        <p:grpSp>
          <p:nvGrpSpPr>
            <p:cNvPr id="13" name="Group 12">
              <a:extLst>
                <a:ext uri="{FF2B5EF4-FFF2-40B4-BE49-F238E27FC236}">
                  <a16:creationId xmlns:a16="http://schemas.microsoft.com/office/drawing/2014/main" id="{96275B95-D4F2-3547-9703-E1C646565E94}"/>
                </a:ext>
              </a:extLst>
            </p:cNvPr>
            <p:cNvGrpSpPr/>
            <p:nvPr/>
          </p:nvGrpSpPr>
          <p:grpSpPr>
            <a:xfrm>
              <a:off x="5375919" y="3013795"/>
              <a:ext cx="6789839" cy="2431430"/>
              <a:chOff x="1343472" y="3717032"/>
              <a:chExt cx="8080618" cy="2893655"/>
            </a:xfrm>
          </p:grpSpPr>
          <p:grpSp>
            <p:nvGrpSpPr>
              <p:cNvPr id="11" name="Group 10">
                <a:extLst>
                  <a:ext uri="{FF2B5EF4-FFF2-40B4-BE49-F238E27FC236}">
                    <a16:creationId xmlns:a16="http://schemas.microsoft.com/office/drawing/2014/main" id="{B714AFD1-82D4-BC44-8997-0806D83B7184}"/>
                  </a:ext>
                </a:extLst>
              </p:cNvPr>
              <p:cNvGrpSpPr/>
              <p:nvPr/>
            </p:nvGrpSpPr>
            <p:grpSpPr>
              <a:xfrm>
                <a:off x="1343472" y="3717032"/>
                <a:ext cx="4032448" cy="2893655"/>
                <a:chOff x="1343472" y="3717032"/>
                <a:chExt cx="4032448" cy="2893655"/>
              </a:xfrm>
            </p:grpSpPr>
            <p:pic>
              <p:nvPicPr>
                <p:cNvPr id="6" name="Picture 5" descr="Chart, pie chart&#10;&#10;Description automatically generated">
                  <a:extLst>
                    <a:ext uri="{FF2B5EF4-FFF2-40B4-BE49-F238E27FC236}">
                      <a16:creationId xmlns:a16="http://schemas.microsoft.com/office/drawing/2014/main" id="{645443BD-2AD4-7740-B5E6-DCC6E2A9AA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472" y="3717032"/>
                  <a:ext cx="4032448" cy="2893655"/>
                </a:xfrm>
                <a:prstGeom prst="rect">
                  <a:avLst/>
                </a:prstGeom>
              </p:spPr>
            </p:pic>
            <p:sp>
              <p:nvSpPr>
                <p:cNvPr id="9" name="TextBox 8">
                  <a:extLst>
                    <a:ext uri="{FF2B5EF4-FFF2-40B4-BE49-F238E27FC236}">
                      <a16:creationId xmlns:a16="http://schemas.microsoft.com/office/drawing/2014/main" id="{55EBF3A3-1E24-EA44-9F25-3E50D5F2F06F}"/>
                    </a:ext>
                  </a:extLst>
                </p:cNvPr>
                <p:cNvSpPr txBox="1"/>
                <p:nvPr/>
              </p:nvSpPr>
              <p:spPr>
                <a:xfrm>
                  <a:off x="1619842" y="3851756"/>
                  <a:ext cx="983432" cy="373125"/>
                </a:xfrm>
                <a:prstGeom prst="rect">
                  <a:avLst/>
                </a:prstGeom>
                <a:noFill/>
              </p:spPr>
              <p:txBody>
                <a:bodyPr wrap="square" rtlCol="0">
                  <a:spAutoFit/>
                </a:bodyPr>
                <a:lstStyle/>
                <a:p>
                  <a:r>
                    <a:rPr lang="en-US" sz="1400" dirty="0"/>
                    <a:t>1986</a:t>
                  </a:r>
                  <a:endParaRPr lang="en-US" dirty="0"/>
                </a:p>
              </p:txBody>
            </p:sp>
          </p:grpSp>
          <p:grpSp>
            <p:nvGrpSpPr>
              <p:cNvPr id="12" name="Group 11">
                <a:extLst>
                  <a:ext uri="{FF2B5EF4-FFF2-40B4-BE49-F238E27FC236}">
                    <a16:creationId xmlns:a16="http://schemas.microsoft.com/office/drawing/2014/main" id="{7E9A04CC-D420-7B4E-A61A-129EE9B3CC15}"/>
                  </a:ext>
                </a:extLst>
              </p:cNvPr>
              <p:cNvGrpSpPr/>
              <p:nvPr/>
            </p:nvGrpSpPr>
            <p:grpSpPr>
              <a:xfrm>
                <a:off x="5391642" y="3866019"/>
                <a:ext cx="4032448" cy="2590012"/>
                <a:chOff x="5391642" y="3866019"/>
                <a:chExt cx="4032448" cy="2590012"/>
              </a:xfrm>
            </p:grpSpPr>
            <p:pic>
              <p:nvPicPr>
                <p:cNvPr id="8" name="Picture 7" descr="Chart, pie chart&#10;&#10;Description automatically generated">
                  <a:extLst>
                    <a:ext uri="{FF2B5EF4-FFF2-40B4-BE49-F238E27FC236}">
                      <a16:creationId xmlns:a16="http://schemas.microsoft.com/office/drawing/2014/main" id="{57362B1A-8C2D-9F45-BAA4-1B97093456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1642" y="3866019"/>
                  <a:ext cx="4032448" cy="2590012"/>
                </a:xfrm>
                <a:prstGeom prst="rect">
                  <a:avLst/>
                </a:prstGeom>
              </p:spPr>
            </p:pic>
            <p:sp>
              <p:nvSpPr>
                <p:cNvPr id="10" name="TextBox 9">
                  <a:extLst>
                    <a:ext uri="{FF2B5EF4-FFF2-40B4-BE49-F238E27FC236}">
                      <a16:creationId xmlns:a16="http://schemas.microsoft.com/office/drawing/2014/main" id="{DD8134BA-FBE9-A646-8405-83CCC478ECD9}"/>
                    </a:ext>
                  </a:extLst>
                </p:cNvPr>
                <p:cNvSpPr txBox="1"/>
                <p:nvPr/>
              </p:nvSpPr>
              <p:spPr>
                <a:xfrm>
                  <a:off x="5587561" y="3868381"/>
                  <a:ext cx="983432" cy="373125"/>
                </a:xfrm>
                <a:prstGeom prst="rect">
                  <a:avLst/>
                </a:prstGeom>
                <a:noFill/>
              </p:spPr>
              <p:txBody>
                <a:bodyPr wrap="square" rtlCol="0">
                  <a:spAutoFit/>
                </a:bodyPr>
                <a:lstStyle/>
                <a:p>
                  <a:r>
                    <a:rPr lang="en-US" sz="1400" dirty="0"/>
                    <a:t>1998</a:t>
                  </a:r>
                  <a:endParaRPr lang="en-US" dirty="0"/>
                </a:p>
              </p:txBody>
            </p:sp>
          </p:grpSp>
        </p:grpSp>
        <p:sp>
          <p:nvSpPr>
            <p:cNvPr id="4" name="TextBox 3">
              <a:extLst>
                <a:ext uri="{FF2B5EF4-FFF2-40B4-BE49-F238E27FC236}">
                  <a16:creationId xmlns:a16="http://schemas.microsoft.com/office/drawing/2014/main" id="{366E6305-AF48-C042-9F06-E4E8C96DC552}"/>
                </a:ext>
              </a:extLst>
            </p:cNvPr>
            <p:cNvSpPr txBox="1"/>
            <p:nvPr/>
          </p:nvSpPr>
          <p:spPr>
            <a:xfrm>
              <a:off x="5807968" y="5577809"/>
              <a:ext cx="6696744" cy="893503"/>
            </a:xfrm>
            <a:prstGeom prst="rect">
              <a:avLst/>
            </a:prstGeom>
            <a:noFill/>
          </p:spPr>
          <p:txBody>
            <a:bodyPr wrap="square" rtlCol="0">
              <a:spAutoFit/>
            </a:bodyPr>
            <a:lstStyle/>
            <a:p>
              <a:r>
                <a:rPr lang="en-US" sz="1600" dirty="0"/>
                <a:t>In the 90s the Association of Research Libraries investigated university subscription budgets</a:t>
              </a:r>
            </a:p>
            <a:p>
              <a:endParaRPr lang="en-US" dirty="0"/>
            </a:p>
          </p:txBody>
        </p:sp>
      </p:grpSp>
      <p:sp>
        <p:nvSpPr>
          <p:cNvPr id="2" name="Title 1">
            <a:extLst>
              <a:ext uri="{FF2B5EF4-FFF2-40B4-BE49-F238E27FC236}">
                <a16:creationId xmlns:a16="http://schemas.microsoft.com/office/drawing/2014/main" id="{559653E2-4002-FD4A-A0AC-62F2D4ECDDA2}"/>
              </a:ext>
            </a:extLst>
          </p:cNvPr>
          <p:cNvSpPr>
            <a:spLocks noGrp="1"/>
          </p:cNvSpPr>
          <p:nvPr>
            <p:ph type="title"/>
          </p:nvPr>
        </p:nvSpPr>
        <p:spPr/>
        <p:txBody>
          <a:bodyPr/>
          <a:lstStyle/>
          <a:p>
            <a:r>
              <a:rPr lang="en-US" dirty="0"/>
              <a:t>The Cost of Subscriptions</a:t>
            </a:r>
          </a:p>
        </p:txBody>
      </p:sp>
      <p:sp>
        <p:nvSpPr>
          <p:cNvPr id="3" name="Content Placeholder 2">
            <a:extLst>
              <a:ext uri="{FF2B5EF4-FFF2-40B4-BE49-F238E27FC236}">
                <a16:creationId xmlns:a16="http://schemas.microsoft.com/office/drawing/2014/main" id="{DC343F90-DC4F-F14E-A645-C0573030ACA0}"/>
              </a:ext>
            </a:extLst>
          </p:cNvPr>
          <p:cNvSpPr>
            <a:spLocks noGrp="1"/>
          </p:cNvSpPr>
          <p:nvPr>
            <p:ph idx="1"/>
          </p:nvPr>
        </p:nvSpPr>
        <p:spPr>
          <a:xfrm>
            <a:off x="191344" y="1844825"/>
            <a:ext cx="5495015" cy="4381947"/>
          </a:xfrm>
        </p:spPr>
        <p:txBody>
          <a:bodyPr/>
          <a:lstStyle/>
          <a:p>
            <a:r>
              <a:rPr lang="en-US" sz="1800" dirty="0"/>
              <a:t>Subscription prices continued to rise</a:t>
            </a:r>
          </a:p>
          <a:p>
            <a:r>
              <a:rPr lang="en-US" sz="1800" dirty="0"/>
              <a:t>Universities have a budget for subscriptions</a:t>
            </a:r>
          </a:p>
          <a:p>
            <a:r>
              <a:rPr lang="en-US" sz="1800" dirty="0"/>
              <a:t>Some research fields were more affected than others</a:t>
            </a:r>
          </a:p>
          <a:p>
            <a:pPr lvl="1"/>
            <a:r>
              <a:rPr lang="en-US" sz="1600" dirty="0"/>
              <a:t>In order for an academic to achieve tenure they were required to publish in one particularly academic journal</a:t>
            </a:r>
          </a:p>
          <a:p>
            <a:pPr lvl="1"/>
            <a:r>
              <a:rPr lang="en-US" sz="1600" dirty="0"/>
              <a:t>Higher importance higher subscription cost</a:t>
            </a:r>
          </a:p>
          <a:p>
            <a:r>
              <a:rPr lang="en-US" sz="1800" dirty="0"/>
              <a:t>In 2002 the Modern Language </a:t>
            </a:r>
          </a:p>
          <a:p>
            <a:pPr marL="0" indent="0">
              <a:buNone/>
            </a:pPr>
            <a:r>
              <a:rPr lang="en-US" sz="1800" dirty="0"/>
              <a:t>    Association hoped that electronic</a:t>
            </a:r>
          </a:p>
          <a:p>
            <a:pPr marL="0" indent="0">
              <a:buNone/>
            </a:pPr>
            <a:r>
              <a:rPr lang="en-US" sz="1800" dirty="0"/>
              <a:t>    publishing would reduce subscription costs</a:t>
            </a:r>
          </a:p>
          <a:p>
            <a:r>
              <a:rPr lang="en-US" sz="1800" dirty="0"/>
              <a:t>2009-2010 saw 70% budget cuts </a:t>
            </a:r>
          </a:p>
          <a:p>
            <a:endParaRPr lang="en-US" sz="1800" dirty="0"/>
          </a:p>
        </p:txBody>
      </p:sp>
    </p:spTree>
    <p:extLst>
      <p:ext uri="{BB962C8B-B14F-4D97-AF65-F5344CB8AC3E}">
        <p14:creationId xmlns:p14="http://schemas.microsoft.com/office/powerpoint/2010/main" val="3155984934"/>
      </p:ext>
    </p:extLst>
  </p:cSld>
  <p:clrMapOvr>
    <a:masterClrMapping/>
  </p:clrMapOvr>
  <mc:AlternateContent xmlns:mc="http://schemas.openxmlformats.org/markup-compatibility/2006" xmlns:p14="http://schemas.microsoft.com/office/powerpoint/2010/main">
    <mc:Choice Requires="p14">
      <p:transition spd="slow" p14:dur="2000" advTm="156792"/>
    </mc:Choice>
    <mc:Fallback xmlns="">
      <p:transition spd="slow" advTm="15679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FB425-1A44-5C40-986F-6927A200120B}"/>
              </a:ext>
            </a:extLst>
          </p:cNvPr>
          <p:cNvSpPr>
            <a:spLocks noGrp="1"/>
          </p:cNvSpPr>
          <p:nvPr>
            <p:ph type="title"/>
          </p:nvPr>
        </p:nvSpPr>
        <p:spPr/>
        <p:txBody>
          <a:bodyPr/>
          <a:lstStyle/>
          <a:p>
            <a:r>
              <a:rPr lang="en-US" dirty="0"/>
              <a:t>The Problem with Paywalls</a:t>
            </a:r>
          </a:p>
        </p:txBody>
      </p:sp>
      <p:sp>
        <p:nvSpPr>
          <p:cNvPr id="3" name="Content Placeholder 2">
            <a:extLst>
              <a:ext uri="{FF2B5EF4-FFF2-40B4-BE49-F238E27FC236}">
                <a16:creationId xmlns:a16="http://schemas.microsoft.com/office/drawing/2014/main" id="{F231C670-82F6-9B4C-BCCF-C0CD0FDA9CDC}"/>
              </a:ext>
            </a:extLst>
          </p:cNvPr>
          <p:cNvSpPr>
            <a:spLocks noGrp="1"/>
          </p:cNvSpPr>
          <p:nvPr>
            <p:ph idx="1"/>
          </p:nvPr>
        </p:nvSpPr>
        <p:spPr/>
        <p:txBody>
          <a:bodyPr/>
          <a:lstStyle/>
          <a:p>
            <a:r>
              <a:rPr lang="en-US" dirty="0"/>
              <a:t>Restricts access to research papers</a:t>
            </a:r>
          </a:p>
          <a:p>
            <a:r>
              <a:rPr lang="en-US" dirty="0"/>
              <a:t>Prevents research being used</a:t>
            </a:r>
          </a:p>
          <a:p>
            <a:r>
              <a:rPr lang="en-US" dirty="0"/>
              <a:t>Prevents research from being built upon</a:t>
            </a:r>
          </a:p>
          <a:p>
            <a:endParaRPr lang="en-US" dirty="0"/>
          </a:p>
          <a:p>
            <a:endParaRPr lang="en-US" dirty="0"/>
          </a:p>
        </p:txBody>
      </p:sp>
    </p:spTree>
    <p:extLst>
      <p:ext uri="{BB962C8B-B14F-4D97-AF65-F5344CB8AC3E}">
        <p14:creationId xmlns:p14="http://schemas.microsoft.com/office/powerpoint/2010/main" val="400403666"/>
      </p:ext>
    </p:extLst>
  </p:cSld>
  <p:clrMapOvr>
    <a:masterClrMapping/>
  </p:clrMapOvr>
  <mc:AlternateContent xmlns:mc="http://schemas.openxmlformats.org/markup-compatibility/2006" xmlns:p14="http://schemas.microsoft.com/office/powerpoint/2010/main">
    <mc:Choice Requires="p14">
      <p:transition spd="slow" p14:dur="2000" advTm="89710"/>
    </mc:Choice>
    <mc:Fallback xmlns="">
      <p:transition spd="slow" advTm="8971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Twin Peaks Problem</a:t>
            </a:r>
          </a:p>
        </p:txBody>
      </p:sp>
      <p:sp>
        <p:nvSpPr>
          <p:cNvPr id="3" name="Content Placeholder 2"/>
          <p:cNvSpPr>
            <a:spLocks noGrp="1"/>
          </p:cNvSpPr>
          <p:nvPr>
            <p:ph idx="1"/>
          </p:nvPr>
        </p:nvSpPr>
        <p:spPr/>
        <p:txBody>
          <a:bodyPr/>
          <a:lstStyle/>
          <a:p>
            <a:r>
              <a:rPr lang="en-US" dirty="0"/>
              <a:t>≈24,000 journals with 2.5 million article/</a:t>
            </a:r>
            <a:r>
              <a:rPr lang="en-US" dirty="0" err="1"/>
              <a:t>yr</a:t>
            </a:r>
            <a:endParaRPr lang="en-US" dirty="0"/>
          </a:p>
          <a:p>
            <a:r>
              <a:rPr lang="en-US" dirty="0"/>
              <a:t>Pay wall for access</a:t>
            </a:r>
          </a:p>
          <a:p>
            <a:r>
              <a:rPr lang="en-US" dirty="0"/>
              <a:t>Limited access based on universities budgets</a:t>
            </a:r>
          </a:p>
          <a:p>
            <a:pPr lvl="1"/>
            <a:r>
              <a:rPr lang="en-US" dirty="0"/>
              <a:t>Well funded universities can only afford a fraction of subscriptions</a:t>
            </a:r>
          </a:p>
          <a:p>
            <a:pPr lvl="1"/>
            <a:r>
              <a:rPr lang="en-US" dirty="0"/>
              <a:t>Less well funded universities can afford even fewer subscriptions </a:t>
            </a:r>
          </a:p>
          <a:p>
            <a:r>
              <a:rPr lang="en-US" dirty="0"/>
              <a:t>≈£10,000 per year for access to some journals, and prices increasing</a:t>
            </a:r>
          </a:p>
          <a:p>
            <a:r>
              <a:rPr lang="en-US" dirty="0"/>
              <a:t>Universities are measured by their impact, resulting in more higher quality students/academics and the ability to attract funding</a:t>
            </a:r>
          </a:p>
          <a:p>
            <a:r>
              <a:rPr lang="en-US" dirty="0"/>
              <a:t>Fewer readers means less impact (fewer citations)</a:t>
            </a:r>
          </a:p>
        </p:txBody>
      </p:sp>
    </p:spTree>
    <p:extLst>
      <p:ext uri="{BB962C8B-B14F-4D97-AF65-F5344CB8AC3E}">
        <p14:creationId xmlns:p14="http://schemas.microsoft.com/office/powerpoint/2010/main" val="3461711068"/>
      </p:ext>
    </p:extLst>
  </p:cSld>
  <p:clrMapOvr>
    <a:masterClrMapping/>
  </p:clrMapOvr>
  <mc:AlternateContent xmlns:mc="http://schemas.openxmlformats.org/markup-compatibility/2006" xmlns:p14="http://schemas.microsoft.com/office/powerpoint/2010/main">
    <mc:Choice Requires="p14">
      <p:transition spd="slow" p14:dur="2000" advTm="72270"/>
    </mc:Choice>
    <mc:Fallback xmlns="">
      <p:transition spd="slow" advTm="7227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FA93-E20D-E441-BE01-A4C06BD831D4}"/>
              </a:ext>
            </a:extLst>
          </p:cNvPr>
          <p:cNvSpPr>
            <a:spLocks noGrp="1"/>
          </p:cNvSpPr>
          <p:nvPr>
            <p:ph type="title"/>
          </p:nvPr>
        </p:nvSpPr>
        <p:spPr/>
        <p:txBody>
          <a:bodyPr/>
          <a:lstStyle/>
          <a:p>
            <a:r>
              <a:rPr lang="en-US" dirty="0"/>
              <a:t>COVID Research</a:t>
            </a:r>
          </a:p>
        </p:txBody>
      </p:sp>
      <p:sp>
        <p:nvSpPr>
          <p:cNvPr id="3" name="Content Placeholder 2">
            <a:extLst>
              <a:ext uri="{FF2B5EF4-FFF2-40B4-BE49-F238E27FC236}">
                <a16:creationId xmlns:a16="http://schemas.microsoft.com/office/drawing/2014/main" id="{C62C4C34-022C-2B47-8A64-6EBD7D2832CF}"/>
              </a:ext>
            </a:extLst>
          </p:cNvPr>
          <p:cNvSpPr>
            <a:spLocks noGrp="1"/>
          </p:cNvSpPr>
          <p:nvPr>
            <p:ph idx="1"/>
          </p:nvPr>
        </p:nvSpPr>
        <p:spPr/>
        <p:txBody>
          <a:bodyPr/>
          <a:lstStyle/>
          <a:p>
            <a:r>
              <a:rPr lang="en-US" dirty="0"/>
              <a:t>Publishers did not foresee the issues that have emerged from the COVID pandemic</a:t>
            </a:r>
          </a:p>
          <a:p>
            <a:r>
              <a:rPr lang="en-US" dirty="0"/>
              <a:t>Medical research was important to save lives</a:t>
            </a:r>
          </a:p>
          <a:p>
            <a:r>
              <a:rPr lang="en-US" dirty="0"/>
              <a:t>Publishing in a high-quality journal usually takes more than 6 months </a:t>
            </a:r>
          </a:p>
          <a:p>
            <a:r>
              <a:rPr lang="en-US" dirty="0"/>
              <a:t>Speed‐to‐market became critical to establish competitive advantage but not at the expense of editorial quality and reputation</a:t>
            </a:r>
          </a:p>
          <a:p>
            <a:r>
              <a:rPr lang="en-US" dirty="0"/>
              <a:t>Publishers need the digital capability and competencies to enable students at all levels to study remotely and researchers to discover and access content unfettered</a:t>
            </a:r>
          </a:p>
        </p:txBody>
      </p:sp>
    </p:spTree>
    <p:extLst>
      <p:ext uri="{BB962C8B-B14F-4D97-AF65-F5344CB8AC3E}">
        <p14:creationId xmlns:p14="http://schemas.microsoft.com/office/powerpoint/2010/main" val="4152503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descr="Screen Shot 2019-09-23 at 09.55.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6030" y="1196753"/>
            <a:ext cx="6247161" cy="5040536"/>
          </a:xfrm>
          <a:prstGeom prst="rect">
            <a:avLst/>
          </a:prstGeom>
        </p:spPr>
      </p:pic>
      <p:sp>
        <p:nvSpPr>
          <p:cNvPr id="2" name="Title 1"/>
          <p:cNvSpPr>
            <a:spLocks noGrp="1"/>
          </p:cNvSpPr>
          <p:nvPr>
            <p:ph type="title"/>
          </p:nvPr>
        </p:nvSpPr>
        <p:spPr/>
        <p:txBody>
          <a:bodyPr/>
          <a:lstStyle/>
          <a:p>
            <a:r>
              <a:rPr lang="en-US" dirty="0"/>
              <a:t>The Literature: As We Imagine</a:t>
            </a:r>
          </a:p>
        </p:txBody>
      </p:sp>
      <p:sp>
        <p:nvSpPr>
          <p:cNvPr id="3" name="Content Placeholder 2"/>
          <p:cNvSpPr>
            <a:spLocks noGrp="1"/>
          </p:cNvSpPr>
          <p:nvPr>
            <p:ph idx="1"/>
          </p:nvPr>
        </p:nvSpPr>
        <p:spPr>
          <a:xfrm>
            <a:off x="623887" y="1773238"/>
            <a:ext cx="4906293" cy="4464050"/>
          </a:xfrm>
        </p:spPr>
        <p:txBody>
          <a:bodyPr/>
          <a:lstStyle/>
          <a:p>
            <a:r>
              <a:rPr lang="en-US" dirty="0"/>
              <a:t>Integrated</a:t>
            </a:r>
          </a:p>
          <a:p>
            <a:pPr lvl="1"/>
            <a:r>
              <a:rPr lang="en-US" dirty="0"/>
              <a:t>Citations</a:t>
            </a:r>
          </a:p>
          <a:p>
            <a:r>
              <a:rPr lang="en-US" dirty="0"/>
              <a:t>Readily available</a:t>
            </a:r>
          </a:p>
          <a:p>
            <a:r>
              <a:rPr lang="en-US" dirty="0"/>
              <a:t>Standing on the shoulders of giants</a:t>
            </a:r>
          </a:p>
          <a:p>
            <a:pPr marL="0" indent="0" algn="ctr">
              <a:buNone/>
            </a:pPr>
            <a:r>
              <a:rPr lang="en-US" sz="1800" i="1" dirty="0"/>
              <a:t>“we see more and farther than our predecessors, not because we have keener vision or greater height, but because we are lifted up and borne aloft on their gigantic stature”</a:t>
            </a:r>
          </a:p>
        </p:txBody>
      </p:sp>
    </p:spTree>
    <p:extLst>
      <p:ext uri="{BB962C8B-B14F-4D97-AF65-F5344CB8AC3E}">
        <p14:creationId xmlns:p14="http://schemas.microsoft.com/office/powerpoint/2010/main" val="4227069739"/>
      </p:ext>
    </p:extLst>
  </p:cSld>
  <p:clrMapOvr>
    <a:masterClrMapping/>
  </p:clrMapOvr>
  <mc:AlternateContent xmlns:mc="http://schemas.openxmlformats.org/markup-compatibility/2006" xmlns:p14="http://schemas.microsoft.com/office/powerpoint/2010/main">
    <mc:Choice Requires="p14">
      <p:transition spd="slow" p14:dur="2000" advTm="56412"/>
    </mc:Choice>
    <mc:Fallback xmlns="">
      <p:transition spd="slow" advTm="5641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Literature: As It Is</a:t>
            </a:r>
          </a:p>
        </p:txBody>
      </p:sp>
      <p:sp>
        <p:nvSpPr>
          <p:cNvPr id="3" name="Content Placeholder 2"/>
          <p:cNvSpPr>
            <a:spLocks noGrp="1"/>
          </p:cNvSpPr>
          <p:nvPr>
            <p:ph idx="1"/>
          </p:nvPr>
        </p:nvSpPr>
        <p:spPr/>
        <p:txBody>
          <a:bodyPr/>
          <a:lstStyle/>
          <a:p>
            <a:r>
              <a:rPr lang="en-US" dirty="0"/>
              <a:t>Inaccessible</a:t>
            </a:r>
          </a:p>
          <a:p>
            <a:pPr lvl="1"/>
            <a:r>
              <a:rPr lang="en-US" dirty="0"/>
              <a:t>Hidden behind pay walls</a:t>
            </a:r>
          </a:p>
          <a:p>
            <a:pPr lvl="1"/>
            <a:r>
              <a:rPr lang="en-US" dirty="0"/>
              <a:t>Not subscribed too</a:t>
            </a:r>
          </a:p>
          <a:p>
            <a:r>
              <a:rPr lang="en-US" dirty="0"/>
              <a:t>Disjoint</a:t>
            </a:r>
          </a:p>
          <a:p>
            <a:pPr lvl="1"/>
            <a:r>
              <a:rPr lang="en-US" dirty="0"/>
              <a:t>Books</a:t>
            </a:r>
          </a:p>
          <a:p>
            <a:pPr lvl="1"/>
            <a:r>
              <a:rPr lang="en-US" dirty="0"/>
              <a:t>Online journals</a:t>
            </a:r>
          </a:p>
          <a:p>
            <a:pPr lvl="1"/>
            <a:r>
              <a:rPr lang="en-US" dirty="0"/>
              <a:t>Scientific magazines</a:t>
            </a:r>
          </a:p>
          <a:p>
            <a:endParaRPr lang="en-US" dirty="0"/>
          </a:p>
          <a:p>
            <a:pPr marL="0" indent="0">
              <a:buNone/>
            </a:pPr>
            <a:endParaRPr lang="en-US" dirty="0"/>
          </a:p>
        </p:txBody>
      </p:sp>
      <p:pic>
        <p:nvPicPr>
          <p:cNvPr id="4" name="Picture 3" descr="Screen Shot 2019-09-23 at 09.56.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6663" y="1793416"/>
            <a:ext cx="5885289" cy="4097734"/>
          </a:xfrm>
          <a:prstGeom prst="rect">
            <a:avLst/>
          </a:prstGeom>
        </p:spPr>
      </p:pic>
    </p:spTree>
    <p:extLst>
      <p:ext uri="{BB962C8B-B14F-4D97-AF65-F5344CB8AC3E}">
        <p14:creationId xmlns:p14="http://schemas.microsoft.com/office/powerpoint/2010/main" val="3649195651"/>
      </p:ext>
    </p:extLst>
  </p:cSld>
  <p:clrMapOvr>
    <a:masterClrMapping/>
  </p:clrMapOvr>
  <mc:AlternateContent xmlns:mc="http://schemas.openxmlformats.org/markup-compatibility/2006" xmlns:p14="http://schemas.microsoft.com/office/powerpoint/2010/main">
    <mc:Choice Requires="p14">
      <p:transition spd="slow" p14:dur="2000" advTm="26785"/>
    </mc:Choice>
    <mc:Fallback xmlns="">
      <p:transition spd="slow" advTm="2678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E375D-366A-D84D-85C3-E372D5290ED3}"/>
              </a:ext>
            </a:extLst>
          </p:cNvPr>
          <p:cNvSpPr>
            <a:spLocks noGrp="1"/>
          </p:cNvSpPr>
          <p:nvPr>
            <p:ph type="ctrTitle"/>
          </p:nvPr>
        </p:nvSpPr>
        <p:spPr/>
        <p:txBody>
          <a:bodyPr/>
          <a:lstStyle/>
          <a:p>
            <a:r>
              <a:rPr lang="en-US" dirty="0"/>
              <a:t>Open Access</a:t>
            </a:r>
          </a:p>
        </p:txBody>
      </p:sp>
    </p:spTree>
    <p:extLst>
      <p:ext uri="{BB962C8B-B14F-4D97-AF65-F5344CB8AC3E}">
        <p14:creationId xmlns:p14="http://schemas.microsoft.com/office/powerpoint/2010/main" val="3517944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Access (OA)</a:t>
            </a:r>
          </a:p>
        </p:txBody>
      </p:sp>
      <p:sp>
        <p:nvSpPr>
          <p:cNvPr id="3" name="Content Placeholder 2"/>
          <p:cNvSpPr>
            <a:spLocks noGrp="1"/>
          </p:cNvSpPr>
          <p:nvPr>
            <p:ph idx="1"/>
          </p:nvPr>
        </p:nvSpPr>
        <p:spPr>
          <a:xfrm>
            <a:off x="623887" y="1773238"/>
            <a:ext cx="7618241" cy="4464050"/>
          </a:xfrm>
        </p:spPr>
        <p:txBody>
          <a:bodyPr/>
          <a:lstStyle/>
          <a:p>
            <a:r>
              <a:rPr lang="en-US" dirty="0"/>
              <a:t>Open Access to Scientific and Scholarly Research Literature</a:t>
            </a:r>
          </a:p>
          <a:p>
            <a:r>
              <a:rPr lang="en-US" dirty="0"/>
              <a:t>OA is movement for </a:t>
            </a:r>
            <a:r>
              <a:rPr lang="en-US" dirty="0" err="1"/>
              <a:t>organising</a:t>
            </a:r>
            <a:r>
              <a:rPr lang="en-US" dirty="0"/>
              <a:t> and disseminating the worlds research knowledge through Web technology</a:t>
            </a:r>
          </a:p>
          <a:p>
            <a:pPr lvl="1"/>
            <a:r>
              <a:rPr lang="en-US" dirty="0"/>
              <a:t>Free of cost</a:t>
            </a:r>
          </a:p>
          <a:p>
            <a:pPr lvl="1"/>
            <a:r>
              <a:rPr lang="en-US" dirty="0"/>
              <a:t>Other access barriers</a:t>
            </a:r>
          </a:p>
          <a:p>
            <a:r>
              <a:rPr lang="en-US" dirty="0"/>
              <a:t>Focuses on Peer Reviewed Literature</a:t>
            </a:r>
          </a:p>
          <a:p>
            <a:r>
              <a:rPr lang="en-US" dirty="0" err="1"/>
              <a:t>Incentivises</a:t>
            </a:r>
            <a:r>
              <a:rPr lang="en-US" dirty="0"/>
              <a:t> publishing of different types of work</a:t>
            </a:r>
          </a:p>
          <a:p>
            <a:pPr lvl="1"/>
            <a:r>
              <a:rPr lang="en-US" dirty="0"/>
              <a:t>Not just new work pushing the research agenda</a:t>
            </a:r>
          </a:p>
          <a:p>
            <a:pPr lvl="1"/>
            <a:r>
              <a:rPr lang="en-US" dirty="0"/>
              <a:t>Smaller developments </a:t>
            </a:r>
          </a:p>
          <a:p>
            <a:pPr lvl="1"/>
            <a:r>
              <a:rPr lang="en-US" dirty="0"/>
              <a:t>Good scientific experiments resulting in failure</a:t>
            </a:r>
          </a:p>
        </p:txBody>
      </p:sp>
      <p:pic>
        <p:nvPicPr>
          <p:cNvPr id="5" name="Picture 4" descr="213px-Open_Access_logo_PLoS_transparent.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1763" y="1383690"/>
            <a:ext cx="2705100" cy="4229100"/>
          </a:xfrm>
          <a:prstGeom prst="rect">
            <a:avLst/>
          </a:prstGeom>
        </p:spPr>
      </p:pic>
      <p:sp>
        <p:nvSpPr>
          <p:cNvPr id="6" name="TextBox 5"/>
          <p:cNvSpPr txBox="1"/>
          <p:nvPr/>
        </p:nvSpPr>
        <p:spPr>
          <a:xfrm>
            <a:off x="8516036" y="5737310"/>
            <a:ext cx="3224639" cy="923330"/>
          </a:xfrm>
          <a:prstGeom prst="rect">
            <a:avLst/>
          </a:prstGeom>
          <a:noFill/>
        </p:spPr>
        <p:txBody>
          <a:bodyPr wrap="square" rtlCol="0">
            <a:spAutoFit/>
          </a:bodyPr>
          <a:lstStyle/>
          <a:p>
            <a:r>
              <a:rPr lang="en-US" dirty="0">
                <a:solidFill>
                  <a:srgbClr val="FF6600"/>
                </a:solidFill>
              </a:rPr>
              <a:t>Open access logo, designed by Public Library of Science</a:t>
            </a:r>
          </a:p>
        </p:txBody>
      </p:sp>
    </p:spTree>
    <p:extLst>
      <p:ext uri="{BB962C8B-B14F-4D97-AF65-F5344CB8AC3E}">
        <p14:creationId xmlns:p14="http://schemas.microsoft.com/office/powerpoint/2010/main" val="880079929"/>
      </p:ext>
    </p:extLst>
  </p:cSld>
  <p:clrMapOvr>
    <a:masterClrMapping/>
  </p:clrMapOvr>
  <mc:AlternateContent xmlns:mc="http://schemas.openxmlformats.org/markup-compatibility/2006" xmlns:p14="http://schemas.microsoft.com/office/powerpoint/2010/main">
    <mc:Choice Requires="p14">
      <p:transition spd="slow" p14:dur="2000" advTm="38172"/>
    </mc:Choice>
    <mc:Fallback xmlns="">
      <p:transition spd="slow" advTm="3817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Budapest Open Access Initiative (BOAI)</a:t>
            </a:r>
          </a:p>
        </p:txBody>
      </p:sp>
      <p:sp>
        <p:nvSpPr>
          <p:cNvPr id="3" name="Content Placeholder 2"/>
          <p:cNvSpPr>
            <a:spLocks noGrp="1"/>
          </p:cNvSpPr>
          <p:nvPr>
            <p:ph idx="1"/>
          </p:nvPr>
        </p:nvSpPr>
        <p:spPr/>
        <p:txBody>
          <a:bodyPr>
            <a:normAutofit/>
          </a:bodyPr>
          <a:lstStyle/>
          <a:p>
            <a:r>
              <a:rPr lang="en-US" dirty="0"/>
              <a:t>The BOAI publishes a set of principles for open access and research literature</a:t>
            </a:r>
          </a:p>
          <a:p>
            <a:r>
              <a:rPr lang="en-US" dirty="0"/>
              <a:t>Released February 14th, 2002</a:t>
            </a:r>
          </a:p>
          <a:p>
            <a:pPr marL="0" indent="0">
              <a:buNone/>
            </a:pPr>
            <a:endParaRPr lang="en-US" dirty="0"/>
          </a:p>
          <a:p>
            <a:r>
              <a:rPr lang="en-US" dirty="0"/>
              <a:t>It arose from a conference hosted in Budapest by the Open Society Institute in 2001</a:t>
            </a:r>
          </a:p>
          <a:p>
            <a:pPr lvl="1"/>
            <a:r>
              <a:rPr lang="en-US" sz="2000" dirty="0"/>
              <a:t>This small gathering of individuals is </a:t>
            </a:r>
            <a:r>
              <a:rPr lang="en-US" sz="2000" dirty="0" err="1"/>
              <a:t>recognised</a:t>
            </a:r>
            <a:r>
              <a:rPr lang="en-US" sz="2000" dirty="0"/>
              <a:t> as one of the major defining events of the open access movement.</a:t>
            </a:r>
          </a:p>
          <a:p>
            <a:pPr lvl="1"/>
            <a:endParaRPr lang="en-US" sz="2000" dirty="0"/>
          </a:p>
          <a:p>
            <a:pPr marL="0" indent="0" algn="ctr">
              <a:buNone/>
            </a:pPr>
            <a:r>
              <a:rPr lang="en-US" dirty="0">
                <a:solidFill>
                  <a:schemeClr val="tx2">
                    <a:lumMod val="75000"/>
                  </a:schemeClr>
                </a:solidFill>
              </a:rPr>
              <a:t>Old tradition of scholarly publishing + New technology of the Internet =</a:t>
            </a:r>
          </a:p>
          <a:p>
            <a:pPr marL="0" indent="0" algn="ctr">
              <a:buNone/>
            </a:pPr>
            <a:r>
              <a:rPr lang="en-US" dirty="0">
                <a:solidFill>
                  <a:schemeClr val="tx2">
                    <a:lumMod val="75000"/>
                  </a:schemeClr>
                </a:solidFill>
              </a:rPr>
              <a:t>Public good: free and unrestrictive access to peer-reviewed journal literature</a:t>
            </a:r>
          </a:p>
          <a:p>
            <a:pPr marL="360000" lvl="1" indent="0">
              <a:buNone/>
            </a:pPr>
            <a:endParaRPr lang="en-US" sz="2000" dirty="0"/>
          </a:p>
        </p:txBody>
      </p:sp>
    </p:spTree>
    <p:extLst>
      <p:ext uri="{BB962C8B-B14F-4D97-AF65-F5344CB8AC3E}">
        <p14:creationId xmlns:p14="http://schemas.microsoft.com/office/powerpoint/2010/main" val="3566817279"/>
      </p:ext>
    </p:extLst>
  </p:cSld>
  <p:clrMapOvr>
    <a:masterClrMapping/>
  </p:clrMapOvr>
  <mc:AlternateContent xmlns:mc="http://schemas.openxmlformats.org/markup-compatibility/2006" xmlns:p14="http://schemas.microsoft.com/office/powerpoint/2010/main">
    <mc:Choice Requires="p14">
      <p:transition spd="slow" p14:dur="2000" advTm="53558"/>
    </mc:Choice>
    <mc:Fallback xmlns="">
      <p:transition spd="slow" advTm="5355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Access Definition</a:t>
            </a:r>
          </a:p>
        </p:txBody>
      </p:sp>
      <p:sp>
        <p:nvSpPr>
          <p:cNvPr id="3" name="Content Placeholder 2"/>
          <p:cNvSpPr>
            <a:spLocks noGrp="1"/>
          </p:cNvSpPr>
          <p:nvPr>
            <p:ph idx="1"/>
          </p:nvPr>
        </p:nvSpPr>
        <p:spPr/>
        <p:txBody>
          <a:bodyPr/>
          <a:lstStyle/>
          <a:p>
            <a:pPr marL="0" indent="0" algn="ctr">
              <a:buNone/>
            </a:pPr>
            <a:r>
              <a:rPr lang="en-US" sz="2400" i="1" dirty="0"/>
              <a:t>“By "open access" to this literature, we mean </a:t>
            </a:r>
            <a:r>
              <a:rPr lang="en-US" sz="2400" b="1" i="1" dirty="0"/>
              <a:t>its free availability on the public internet, permitting any users to read, download, copy, distribute, print, search, or link to the full texts of these articles, crawl them for indexing, pass them as data to software</a:t>
            </a:r>
            <a:r>
              <a:rPr lang="en-US" sz="2400" i="1" dirty="0"/>
              <a:t>, or use them for any other lawful purpose, without financial, legal, or technical barriers other than those inseparable from gaining access to the internet itself. The only constraint on reproduction and distribution, and the only role for copyright in this domain, should be to give authors control over the integrity of their work and the right to be properly acknowledged and cited.”</a:t>
            </a:r>
          </a:p>
          <a:p>
            <a:pPr marL="0" indent="0" algn="r">
              <a:buNone/>
            </a:pPr>
            <a:r>
              <a:rPr lang="en-US" dirty="0"/>
              <a:t>	- The Budapest Open Access Initiative</a:t>
            </a:r>
            <a:endParaRPr lang="en-US" i="1" dirty="0"/>
          </a:p>
        </p:txBody>
      </p:sp>
    </p:spTree>
    <p:extLst>
      <p:ext uri="{BB962C8B-B14F-4D97-AF65-F5344CB8AC3E}">
        <p14:creationId xmlns:p14="http://schemas.microsoft.com/office/powerpoint/2010/main" val="54447230"/>
      </p:ext>
    </p:extLst>
  </p:cSld>
  <p:clrMapOvr>
    <a:masterClrMapping/>
  </p:clrMapOvr>
  <mc:AlternateContent xmlns:mc="http://schemas.openxmlformats.org/markup-compatibility/2006" xmlns:p14="http://schemas.microsoft.com/office/powerpoint/2010/main">
    <mc:Choice Requires="p14">
      <p:transition spd="slow" p14:dur="2000" advTm="52601"/>
    </mc:Choice>
    <mc:Fallback xmlns="">
      <p:transition spd="slow" advTm="5260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F7706-DFD4-2D4E-8C5A-797830018FF2}"/>
              </a:ext>
            </a:extLst>
          </p:cNvPr>
          <p:cNvSpPr>
            <a:spLocks noGrp="1"/>
          </p:cNvSpPr>
          <p:nvPr>
            <p:ph type="ctrTitle"/>
          </p:nvPr>
        </p:nvSpPr>
        <p:spPr/>
        <p:txBody>
          <a:bodyPr/>
          <a:lstStyle/>
          <a:p>
            <a:r>
              <a:rPr lang="en-US" dirty="0"/>
              <a:t>Open Access: The Web and Scientific Knowledge </a:t>
            </a:r>
          </a:p>
        </p:txBody>
      </p:sp>
      <p:sp>
        <p:nvSpPr>
          <p:cNvPr id="3" name="Subtitle 2">
            <a:extLst>
              <a:ext uri="{FF2B5EF4-FFF2-40B4-BE49-F238E27FC236}">
                <a16:creationId xmlns:a16="http://schemas.microsoft.com/office/drawing/2014/main" id="{DB8E8ED7-97E0-8047-8142-C4955DE022A3}"/>
              </a:ext>
            </a:extLst>
          </p:cNvPr>
          <p:cNvSpPr>
            <a:spLocks noGrp="1"/>
          </p:cNvSpPr>
          <p:nvPr>
            <p:ph type="subTitle" idx="1"/>
          </p:nvPr>
        </p:nvSpPr>
        <p:spPr/>
        <p:txBody>
          <a:bodyPr/>
          <a:lstStyle/>
          <a:p>
            <a:r>
              <a:rPr lang="en-US" dirty="0"/>
              <a:t>COMP3227 Web Architecture &amp; Hypertext Technologies</a:t>
            </a:r>
          </a:p>
        </p:txBody>
      </p:sp>
      <p:sp>
        <p:nvSpPr>
          <p:cNvPr id="4" name="Text Placeholder 3">
            <a:extLst>
              <a:ext uri="{FF2B5EF4-FFF2-40B4-BE49-F238E27FC236}">
                <a16:creationId xmlns:a16="http://schemas.microsoft.com/office/drawing/2014/main" id="{3F74FE84-A1F7-9446-A15B-B77848D28B28}"/>
              </a:ext>
            </a:extLst>
          </p:cNvPr>
          <p:cNvSpPr>
            <a:spLocks noGrp="1"/>
          </p:cNvSpPr>
          <p:nvPr>
            <p:ph type="body" sz="quarter" idx="10"/>
          </p:nvPr>
        </p:nvSpPr>
        <p:spPr>
          <a:xfrm>
            <a:off x="2351584" y="4149081"/>
            <a:ext cx="4104456" cy="432047"/>
          </a:xfrm>
        </p:spPr>
        <p:txBody>
          <a:bodyPr/>
          <a:lstStyle/>
          <a:p>
            <a:r>
              <a:rPr lang="en-US" dirty="0"/>
              <a:t>Dr Heather Packer – hp3@ecs.soton</a:t>
            </a:r>
            <a:r>
              <a:rPr lang="en-US"/>
              <a:t>.ac.</a:t>
            </a:r>
            <a:r>
              <a:rPr lang="en-US" dirty="0"/>
              <a:t>uk</a:t>
            </a:r>
          </a:p>
          <a:p>
            <a:endParaRPr lang="en-US" dirty="0"/>
          </a:p>
        </p:txBody>
      </p:sp>
    </p:spTree>
    <p:extLst>
      <p:ext uri="{BB962C8B-B14F-4D97-AF65-F5344CB8AC3E}">
        <p14:creationId xmlns:p14="http://schemas.microsoft.com/office/powerpoint/2010/main" val="3392812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71A70349-28D5-47E3-BB13-CD3436B7B1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 t="5821" r="13696" b="-206"/>
          <a:stretch/>
        </p:blipFill>
        <p:spPr bwMode="auto">
          <a:xfrm>
            <a:off x="4198706" y="692150"/>
            <a:ext cx="7215526" cy="58972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Full Open Access Ideal</a:t>
            </a:r>
          </a:p>
        </p:txBody>
      </p:sp>
      <p:sp>
        <p:nvSpPr>
          <p:cNvPr id="6" name="Content Placeholder 2">
            <a:extLst>
              <a:ext uri="{FF2B5EF4-FFF2-40B4-BE49-F238E27FC236}">
                <a16:creationId xmlns:a16="http://schemas.microsoft.com/office/drawing/2014/main" id="{4FECD8C5-E7A5-40F2-A507-391E89F207B9}"/>
              </a:ext>
            </a:extLst>
          </p:cNvPr>
          <p:cNvSpPr>
            <a:spLocks noGrp="1"/>
          </p:cNvSpPr>
          <p:nvPr>
            <p:ph idx="1"/>
          </p:nvPr>
        </p:nvSpPr>
        <p:spPr>
          <a:xfrm>
            <a:off x="623887" y="1773238"/>
            <a:ext cx="4755307" cy="4464050"/>
          </a:xfrm>
        </p:spPr>
        <p:txBody>
          <a:bodyPr/>
          <a:lstStyle/>
          <a:p>
            <a:r>
              <a:rPr lang="en-US" dirty="0"/>
              <a:t>The entire full-text refereed corpus online</a:t>
            </a:r>
          </a:p>
          <a:p>
            <a:r>
              <a:rPr lang="en-US" dirty="0"/>
              <a:t>On every researcher’s desktop, everywhere</a:t>
            </a:r>
          </a:p>
          <a:p>
            <a:r>
              <a:rPr lang="en-US" dirty="0"/>
              <a:t>24 hours a day</a:t>
            </a:r>
          </a:p>
          <a:p>
            <a:r>
              <a:rPr lang="en-US" dirty="0"/>
              <a:t>All papers citation-interlinked</a:t>
            </a:r>
          </a:p>
          <a:p>
            <a:r>
              <a:rPr lang="en-US" dirty="0"/>
              <a:t>Fully searchable, navigable, retrievable</a:t>
            </a:r>
          </a:p>
          <a:p>
            <a:pPr marL="0" indent="0">
              <a:buNone/>
            </a:pPr>
            <a:endParaRPr lang="en-GB" dirty="0"/>
          </a:p>
        </p:txBody>
      </p:sp>
    </p:spTree>
    <p:extLst>
      <p:ext uri="{BB962C8B-B14F-4D97-AF65-F5344CB8AC3E}">
        <p14:creationId xmlns:p14="http://schemas.microsoft.com/office/powerpoint/2010/main" val="1222665772"/>
      </p:ext>
    </p:extLst>
  </p:cSld>
  <p:clrMapOvr>
    <a:masterClrMapping/>
  </p:clrMapOvr>
  <mc:AlternateContent xmlns:mc="http://schemas.openxmlformats.org/markup-compatibility/2006" xmlns:p14="http://schemas.microsoft.com/office/powerpoint/2010/main">
    <mc:Choice Requires="p14">
      <p:transition spd="slow" p14:dur="2000" advTm="33979"/>
    </mc:Choice>
    <mc:Fallback xmlns="">
      <p:transition spd="slow" advTm="3397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2" descr="traditional_publishing-2">
            <a:extLst>
              <a:ext uri="{FF2B5EF4-FFF2-40B4-BE49-F238E27FC236}">
                <a16:creationId xmlns:a16="http://schemas.microsoft.com/office/drawing/2014/main" id="{F8764E4E-9504-4A6E-801A-A7738DAD5E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67" t="21977" r="-280" b="-1483"/>
          <a:stretch/>
        </p:blipFill>
        <p:spPr bwMode="auto">
          <a:xfrm>
            <a:off x="3589328" y="1443667"/>
            <a:ext cx="8538751" cy="5001269"/>
          </a:xfrm>
          <a:prstGeom prst="rect">
            <a:avLst/>
          </a:prstGeom>
          <a:solidFill>
            <a:srgbClr val="FFFFFF"/>
          </a:solidFill>
        </p:spPr>
      </p:pic>
      <p:sp>
        <p:nvSpPr>
          <p:cNvPr id="9" name="Title 1">
            <a:extLst>
              <a:ext uri="{FF2B5EF4-FFF2-40B4-BE49-F238E27FC236}">
                <a16:creationId xmlns:a16="http://schemas.microsoft.com/office/drawing/2014/main" id="{EF68A107-AC6A-4788-AE24-A22B6A79CA6F}"/>
              </a:ext>
            </a:extLst>
          </p:cNvPr>
          <p:cNvSpPr>
            <a:spLocks noGrp="1"/>
          </p:cNvSpPr>
          <p:nvPr>
            <p:ph type="title"/>
          </p:nvPr>
        </p:nvSpPr>
        <p:spPr>
          <a:xfrm>
            <a:off x="623889" y="692150"/>
            <a:ext cx="10944224" cy="936625"/>
          </a:xfrm>
        </p:spPr>
        <p:txBody>
          <a:bodyPr/>
          <a:lstStyle/>
          <a:p>
            <a:r>
              <a:rPr lang="en-US" dirty="0"/>
              <a:t>Traditional Subscription Publishing</a:t>
            </a:r>
          </a:p>
        </p:txBody>
      </p:sp>
      <p:sp>
        <p:nvSpPr>
          <p:cNvPr id="7" name="Content Placeholder 2">
            <a:extLst>
              <a:ext uri="{FF2B5EF4-FFF2-40B4-BE49-F238E27FC236}">
                <a16:creationId xmlns:a16="http://schemas.microsoft.com/office/drawing/2014/main" id="{48D3F2BC-AE77-4867-9E32-6E0CA2F6211B}"/>
              </a:ext>
            </a:extLst>
          </p:cNvPr>
          <p:cNvSpPr txBox="1">
            <a:spLocks/>
          </p:cNvSpPr>
          <p:nvPr/>
        </p:nvSpPr>
        <p:spPr>
          <a:xfrm>
            <a:off x="623888" y="1773238"/>
            <a:ext cx="2951732" cy="4464050"/>
          </a:xfrm>
          <a:prstGeom prst="rect">
            <a:avLst/>
          </a:prstGeom>
        </p:spPr>
        <p:txBody>
          <a:bodyPr/>
          <a:lstStyle>
            <a:lvl1pPr marL="180000" indent="-1800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Limited Dissemination, economic efficiency &amp; social impact</a:t>
            </a:r>
          </a:p>
          <a:p>
            <a:r>
              <a:rPr lang="en-US" dirty="0"/>
              <a:t>Paywall</a:t>
            </a:r>
          </a:p>
          <a:p>
            <a:r>
              <a:rPr lang="en-US" dirty="0"/>
              <a:t>Libraries purchase subscriptions</a:t>
            </a:r>
          </a:p>
          <a:p>
            <a:r>
              <a:rPr lang="en-US" dirty="0"/>
              <a:t>Very limited permissions</a:t>
            </a:r>
          </a:p>
          <a:p>
            <a:r>
              <a:rPr lang="en-US" dirty="0"/>
              <a:t>Slow process</a:t>
            </a:r>
            <a:endParaRPr lang="en-GB" dirty="0"/>
          </a:p>
        </p:txBody>
      </p:sp>
    </p:spTree>
    <p:extLst>
      <p:ext uri="{BB962C8B-B14F-4D97-AF65-F5344CB8AC3E}">
        <p14:creationId xmlns:p14="http://schemas.microsoft.com/office/powerpoint/2010/main" val="83134677"/>
      </p:ext>
    </p:extLst>
  </p:cSld>
  <p:clrMapOvr>
    <a:masterClrMapping/>
  </p:clrMapOvr>
  <mc:AlternateContent xmlns:mc="http://schemas.openxmlformats.org/markup-compatibility/2006" xmlns:p14="http://schemas.microsoft.com/office/powerpoint/2010/main">
    <mc:Choice Requires="p14">
      <p:transition spd="slow" p14:dur="2000" advTm="42694"/>
    </mc:Choice>
    <mc:Fallback xmlns="">
      <p:transition spd="slow" advTm="4269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descr="Screen Shot 2019-09-23 at 09.48.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156" y="1611319"/>
            <a:ext cx="8971794" cy="5147911"/>
          </a:xfrm>
          <a:prstGeom prst="rect">
            <a:avLst/>
          </a:prstGeom>
        </p:spPr>
      </p:pic>
      <p:sp>
        <p:nvSpPr>
          <p:cNvPr id="2" name="Title 1"/>
          <p:cNvSpPr>
            <a:spLocks noGrp="1"/>
          </p:cNvSpPr>
          <p:nvPr>
            <p:ph type="title"/>
          </p:nvPr>
        </p:nvSpPr>
        <p:spPr/>
        <p:txBody>
          <a:bodyPr>
            <a:normAutofit/>
          </a:bodyPr>
          <a:lstStyle/>
          <a:p>
            <a:r>
              <a:rPr lang="en-US" sz="3600" dirty="0"/>
              <a:t>Limited Access: Limited Research Impact</a:t>
            </a:r>
          </a:p>
        </p:txBody>
      </p:sp>
      <p:sp>
        <p:nvSpPr>
          <p:cNvPr id="3" name="TextBox 2"/>
          <p:cNvSpPr txBox="1"/>
          <p:nvPr/>
        </p:nvSpPr>
        <p:spPr>
          <a:xfrm>
            <a:off x="7001162" y="1824887"/>
            <a:ext cx="4236984" cy="1015663"/>
          </a:xfrm>
          <a:prstGeom prst="rect">
            <a:avLst/>
          </a:prstGeom>
          <a:noFill/>
        </p:spPr>
        <p:txBody>
          <a:bodyPr wrap="square" rtlCol="0">
            <a:spAutoFit/>
          </a:bodyPr>
          <a:lstStyle/>
          <a:p>
            <a:pPr marL="285750" indent="-285750">
              <a:buFont typeface="Arial"/>
              <a:buChar char="•"/>
            </a:pPr>
            <a:r>
              <a:rPr lang="en-US" sz="2000" dirty="0"/>
              <a:t>Research is a process</a:t>
            </a:r>
          </a:p>
          <a:p>
            <a:pPr marL="285750" indent="-285750">
              <a:buFont typeface="Arial"/>
              <a:buChar char="•"/>
            </a:pPr>
            <a:r>
              <a:rPr lang="en-US" sz="2000" dirty="0"/>
              <a:t>Can take more than a year and a half for a journal</a:t>
            </a:r>
          </a:p>
        </p:txBody>
      </p:sp>
    </p:spTree>
    <p:extLst>
      <p:ext uri="{BB962C8B-B14F-4D97-AF65-F5344CB8AC3E}">
        <p14:creationId xmlns:p14="http://schemas.microsoft.com/office/powerpoint/2010/main" val="800637866"/>
      </p:ext>
    </p:extLst>
  </p:cSld>
  <p:clrMapOvr>
    <a:masterClrMapping/>
  </p:clrMapOvr>
  <mc:AlternateContent xmlns:mc="http://schemas.openxmlformats.org/markup-compatibility/2006" xmlns:p14="http://schemas.microsoft.com/office/powerpoint/2010/main">
    <mc:Choice Requires="p14">
      <p:transition spd="slow" p14:dur="2000" advTm="13804"/>
    </mc:Choice>
    <mc:Fallback xmlns="">
      <p:transition spd="slow" advTm="1380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2" descr="gold_oa">
            <a:extLst>
              <a:ext uri="{FF2B5EF4-FFF2-40B4-BE49-F238E27FC236}">
                <a16:creationId xmlns:a16="http://schemas.microsoft.com/office/drawing/2014/main" id="{97DC9A51-2A65-4326-A58E-C2A088892B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26" t="21978" r="-738" b="-2130"/>
          <a:stretch/>
        </p:blipFill>
        <p:spPr bwMode="auto">
          <a:xfrm>
            <a:off x="3518861" y="1470547"/>
            <a:ext cx="8468142" cy="5000237"/>
          </a:xfrm>
          <a:prstGeom prst="rect">
            <a:avLst/>
          </a:prstGeom>
          <a:solidFill>
            <a:srgbClr val="FFFFFF"/>
          </a:solidFill>
        </p:spPr>
      </p:pic>
      <p:sp>
        <p:nvSpPr>
          <p:cNvPr id="9" name="Title 1">
            <a:extLst>
              <a:ext uri="{FF2B5EF4-FFF2-40B4-BE49-F238E27FC236}">
                <a16:creationId xmlns:a16="http://schemas.microsoft.com/office/drawing/2014/main" id="{6C1CA94F-6A32-4836-B733-69B1BA4E8043}"/>
              </a:ext>
            </a:extLst>
          </p:cNvPr>
          <p:cNvSpPr>
            <a:spLocks noGrp="1"/>
          </p:cNvSpPr>
          <p:nvPr>
            <p:ph type="title"/>
          </p:nvPr>
        </p:nvSpPr>
        <p:spPr>
          <a:xfrm>
            <a:off x="623889" y="692150"/>
            <a:ext cx="10944224" cy="936625"/>
          </a:xfrm>
        </p:spPr>
        <p:txBody>
          <a:bodyPr/>
          <a:lstStyle/>
          <a:p>
            <a:r>
              <a:rPr lang="en-US" dirty="0"/>
              <a:t>Gold Open Access</a:t>
            </a:r>
          </a:p>
        </p:txBody>
      </p:sp>
      <p:sp>
        <p:nvSpPr>
          <p:cNvPr id="8" name="Content Placeholder 2">
            <a:extLst>
              <a:ext uri="{FF2B5EF4-FFF2-40B4-BE49-F238E27FC236}">
                <a16:creationId xmlns:a16="http://schemas.microsoft.com/office/drawing/2014/main" id="{619EDC12-0A8D-48F0-82B2-5913409801A2}"/>
              </a:ext>
            </a:extLst>
          </p:cNvPr>
          <p:cNvSpPr txBox="1">
            <a:spLocks/>
          </p:cNvSpPr>
          <p:nvPr/>
        </p:nvSpPr>
        <p:spPr>
          <a:xfrm>
            <a:off x="623888" y="1773238"/>
            <a:ext cx="2951732" cy="4464050"/>
          </a:xfrm>
          <a:prstGeom prst="rect">
            <a:avLst/>
          </a:prstGeom>
        </p:spPr>
        <p:txBody>
          <a:bodyPr/>
          <a:lstStyle>
            <a:lvl1pPr marL="180000" indent="-1800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Maximised</a:t>
            </a:r>
            <a:r>
              <a:rPr lang="en-US" dirty="0"/>
              <a:t> Dissemination, economic efficiency &amp; social impact</a:t>
            </a:r>
          </a:p>
          <a:p>
            <a:r>
              <a:rPr lang="en-GB" dirty="0"/>
              <a:t>Articles freely, permanently and immediately accessible by everyone</a:t>
            </a:r>
          </a:p>
          <a:p>
            <a:r>
              <a:rPr lang="en-GB" dirty="0"/>
              <a:t>Copyright retained by authors</a:t>
            </a:r>
          </a:p>
          <a:p>
            <a:r>
              <a:rPr lang="en-GB" dirty="0"/>
              <a:t>Very few restrictions on use</a:t>
            </a:r>
          </a:p>
        </p:txBody>
      </p:sp>
    </p:spTree>
    <p:extLst>
      <p:ext uri="{BB962C8B-B14F-4D97-AF65-F5344CB8AC3E}">
        <p14:creationId xmlns:p14="http://schemas.microsoft.com/office/powerpoint/2010/main" val="3006540052"/>
      </p:ext>
    </p:extLst>
  </p:cSld>
  <p:clrMapOvr>
    <a:masterClrMapping/>
  </p:clrMapOvr>
  <mc:AlternateContent xmlns:mc="http://schemas.openxmlformats.org/markup-compatibility/2006" xmlns:p14="http://schemas.microsoft.com/office/powerpoint/2010/main">
    <mc:Choice Requires="p14">
      <p:transition spd="slow" p14:dur="2000" advTm="46294"/>
    </mc:Choice>
    <mc:Fallback xmlns="">
      <p:transition spd="slow" advTm="4629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2" descr="green_oa">
            <a:extLst>
              <a:ext uri="{FF2B5EF4-FFF2-40B4-BE49-F238E27FC236}">
                <a16:creationId xmlns:a16="http://schemas.microsoft.com/office/drawing/2014/main" id="{048EFC76-F9B5-44FF-A54F-674E7672E5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17" t="21977" r="-722" b="-1483"/>
          <a:stretch/>
        </p:blipFill>
        <p:spPr bwMode="auto">
          <a:xfrm>
            <a:off x="3405352" y="1526507"/>
            <a:ext cx="8685749" cy="5039374"/>
          </a:xfrm>
          <a:prstGeom prst="rect">
            <a:avLst/>
          </a:prstGeom>
          <a:solidFill>
            <a:srgbClr val="FFFFFF"/>
          </a:solidFill>
        </p:spPr>
      </p:pic>
      <p:sp>
        <p:nvSpPr>
          <p:cNvPr id="7" name="Title 1">
            <a:extLst>
              <a:ext uri="{FF2B5EF4-FFF2-40B4-BE49-F238E27FC236}">
                <a16:creationId xmlns:a16="http://schemas.microsoft.com/office/drawing/2014/main" id="{0BF91F23-BA68-4DE5-BB62-5442138F34A3}"/>
              </a:ext>
            </a:extLst>
          </p:cNvPr>
          <p:cNvSpPr>
            <a:spLocks noGrp="1"/>
          </p:cNvSpPr>
          <p:nvPr>
            <p:ph type="title"/>
          </p:nvPr>
        </p:nvSpPr>
        <p:spPr>
          <a:xfrm>
            <a:off x="623889" y="692150"/>
            <a:ext cx="10944224" cy="936625"/>
          </a:xfrm>
        </p:spPr>
        <p:txBody>
          <a:bodyPr/>
          <a:lstStyle/>
          <a:p>
            <a:r>
              <a:rPr lang="en-US" dirty="0"/>
              <a:t>Green Open Access</a:t>
            </a:r>
          </a:p>
        </p:txBody>
      </p:sp>
      <p:sp>
        <p:nvSpPr>
          <p:cNvPr id="8" name="Content Placeholder 2">
            <a:extLst>
              <a:ext uri="{FF2B5EF4-FFF2-40B4-BE49-F238E27FC236}">
                <a16:creationId xmlns:a16="http://schemas.microsoft.com/office/drawing/2014/main" id="{C0381DCC-7E26-4EC3-BD96-B4A926909551}"/>
              </a:ext>
            </a:extLst>
          </p:cNvPr>
          <p:cNvSpPr txBox="1">
            <a:spLocks/>
          </p:cNvSpPr>
          <p:nvPr/>
        </p:nvSpPr>
        <p:spPr>
          <a:xfrm>
            <a:off x="623888" y="1773238"/>
            <a:ext cx="2951732" cy="4464050"/>
          </a:xfrm>
          <a:prstGeom prst="rect">
            <a:avLst/>
          </a:prstGeom>
        </p:spPr>
        <p:txBody>
          <a:bodyPr/>
          <a:lstStyle>
            <a:lvl1pPr marL="180000" indent="-1800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Increased Dissemination, economic efficiency &amp; social impact</a:t>
            </a:r>
          </a:p>
          <a:p>
            <a:r>
              <a:rPr lang="en-GB" dirty="0"/>
              <a:t>Self Archiving</a:t>
            </a:r>
          </a:p>
          <a:p>
            <a:r>
              <a:rPr lang="en-GB" dirty="0"/>
              <a:t>A version is freely available</a:t>
            </a:r>
          </a:p>
          <a:p>
            <a:r>
              <a:rPr lang="en-GB" dirty="0"/>
              <a:t>Publish pre or post publication</a:t>
            </a:r>
            <a:endParaRPr lang="en-US" dirty="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958239372"/>
      </p:ext>
    </p:extLst>
  </p:cSld>
  <p:clrMapOvr>
    <a:masterClrMapping/>
  </p:clrMapOvr>
  <mc:AlternateContent xmlns:mc="http://schemas.openxmlformats.org/markup-compatibility/2006" xmlns:p14="http://schemas.microsoft.com/office/powerpoint/2010/main">
    <mc:Choice Requires="p14">
      <p:transition spd="slow" p14:dur="2000" advTm="44300"/>
    </mc:Choice>
    <mc:Fallback xmlns="">
      <p:transition spd="slow" advTm="443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Green Open Access Pre-Prints </a:t>
            </a:r>
          </a:p>
        </p:txBody>
      </p:sp>
      <p:pic>
        <p:nvPicPr>
          <p:cNvPr id="4" name="Picture 3" descr="Screen Shot 2019-09-23 at 09.49.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439" y="1707494"/>
            <a:ext cx="8146091" cy="4887711"/>
          </a:xfrm>
          <a:prstGeom prst="rect">
            <a:avLst/>
          </a:prstGeom>
        </p:spPr>
      </p:pic>
      <p:sp>
        <p:nvSpPr>
          <p:cNvPr id="6" name="TextBox 5"/>
          <p:cNvSpPr txBox="1"/>
          <p:nvPr/>
        </p:nvSpPr>
        <p:spPr>
          <a:xfrm>
            <a:off x="8184929" y="2059669"/>
            <a:ext cx="3383184" cy="1938992"/>
          </a:xfrm>
          <a:prstGeom prst="rect">
            <a:avLst/>
          </a:prstGeom>
          <a:noFill/>
        </p:spPr>
        <p:txBody>
          <a:bodyPr wrap="square" rtlCol="0">
            <a:spAutoFit/>
          </a:bodyPr>
          <a:lstStyle/>
          <a:p>
            <a:pPr marL="285750" indent="-285750">
              <a:buFont typeface="Arial"/>
              <a:buChar char="•"/>
            </a:pPr>
            <a:r>
              <a:rPr lang="en-US" sz="2000" dirty="0"/>
              <a:t>Preprints allow people to view work immediately</a:t>
            </a:r>
          </a:p>
          <a:p>
            <a:pPr marL="285750" indent="-285750">
              <a:buFont typeface="Arial"/>
              <a:buChar char="•"/>
            </a:pPr>
            <a:r>
              <a:rPr lang="en-US" sz="2000" dirty="0"/>
              <a:t>However, impact is greater after peer reviewed publications</a:t>
            </a:r>
          </a:p>
        </p:txBody>
      </p:sp>
    </p:spTree>
    <p:extLst>
      <p:ext uri="{BB962C8B-B14F-4D97-AF65-F5344CB8AC3E}">
        <p14:creationId xmlns:p14="http://schemas.microsoft.com/office/powerpoint/2010/main" val="828543751"/>
      </p:ext>
    </p:extLst>
  </p:cSld>
  <p:clrMapOvr>
    <a:masterClrMapping/>
  </p:clrMapOvr>
  <mc:AlternateContent xmlns:mc="http://schemas.openxmlformats.org/markup-compatibility/2006" xmlns:p14="http://schemas.microsoft.com/office/powerpoint/2010/main">
    <mc:Choice Requires="p14">
      <p:transition spd="slow" p14:dur="2000" advTm="27285"/>
    </mc:Choice>
    <mc:Fallback xmlns="">
      <p:transition spd="slow" advTm="27285"/>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Green OA Advantages</a:t>
            </a:r>
          </a:p>
        </p:txBody>
      </p:sp>
      <p:sp>
        <p:nvSpPr>
          <p:cNvPr id="3" name="Content Placeholder 2"/>
          <p:cNvSpPr>
            <a:spLocks noGrp="1"/>
          </p:cNvSpPr>
          <p:nvPr>
            <p:ph idx="1"/>
          </p:nvPr>
        </p:nvSpPr>
        <p:spPr>
          <a:xfrm>
            <a:off x="623888" y="1773238"/>
            <a:ext cx="11088736" cy="4464050"/>
          </a:xfrm>
        </p:spPr>
        <p:txBody>
          <a:bodyPr>
            <a:normAutofit/>
          </a:bodyPr>
          <a:lstStyle/>
          <a:p>
            <a:r>
              <a:rPr lang="en-US" b="1" dirty="0"/>
              <a:t>Early Advantage</a:t>
            </a:r>
            <a:r>
              <a:rPr lang="en-US" dirty="0"/>
              <a:t>: Self archiving </a:t>
            </a:r>
            <a:r>
              <a:rPr lang="en-US" b="1" dirty="0"/>
              <a:t>preprints</a:t>
            </a:r>
            <a:r>
              <a:rPr lang="en-US" dirty="0"/>
              <a:t> before publications hastens and </a:t>
            </a:r>
            <a:r>
              <a:rPr lang="en-US" b="1" dirty="0"/>
              <a:t>increases usage and citations </a:t>
            </a:r>
          </a:p>
          <a:p>
            <a:r>
              <a:rPr lang="en-US" b="1" dirty="0"/>
              <a:t>Quality Advantage</a:t>
            </a:r>
            <a:r>
              <a:rPr lang="en-US" dirty="0"/>
              <a:t>: Self-archiving </a:t>
            </a:r>
            <a:r>
              <a:rPr lang="en-US" b="1" dirty="0" err="1"/>
              <a:t>postprints</a:t>
            </a:r>
            <a:r>
              <a:rPr lang="en-US" dirty="0"/>
              <a:t> immediately upon publication hastens and </a:t>
            </a:r>
            <a:r>
              <a:rPr lang="en-US" b="1" dirty="0"/>
              <a:t>increases usage and citation </a:t>
            </a:r>
          </a:p>
          <a:p>
            <a:pPr lvl="1"/>
            <a:r>
              <a:rPr lang="en-US" sz="2000" dirty="0"/>
              <a:t>Higher quality articles benefit more</a:t>
            </a:r>
          </a:p>
          <a:p>
            <a:r>
              <a:rPr lang="en-US" b="1" dirty="0"/>
              <a:t>Usage Advantage: </a:t>
            </a:r>
            <a:r>
              <a:rPr lang="en-US" dirty="0"/>
              <a:t>Self-archiving both </a:t>
            </a:r>
            <a:r>
              <a:rPr lang="en-US" b="1" dirty="0"/>
              <a:t>pre/post prints </a:t>
            </a:r>
            <a:r>
              <a:rPr lang="en-US" dirty="0"/>
              <a:t>increases downloads </a:t>
            </a:r>
          </a:p>
          <a:p>
            <a:pPr lvl="1"/>
            <a:r>
              <a:rPr lang="en-US" sz="2000" dirty="0"/>
              <a:t>Higher quality articles benefits more!</a:t>
            </a:r>
          </a:p>
        </p:txBody>
      </p:sp>
      <p:sp>
        <p:nvSpPr>
          <p:cNvPr id="7" name="TextBox 6">
            <a:extLst>
              <a:ext uri="{FF2B5EF4-FFF2-40B4-BE49-F238E27FC236}">
                <a16:creationId xmlns:a16="http://schemas.microsoft.com/office/drawing/2014/main" id="{CE9E752B-5F7A-4164-9C84-3966463A8F4E}"/>
              </a:ext>
            </a:extLst>
          </p:cNvPr>
          <p:cNvSpPr txBox="1"/>
          <p:nvPr/>
        </p:nvSpPr>
        <p:spPr>
          <a:xfrm>
            <a:off x="467782" y="6277478"/>
            <a:ext cx="9289032" cy="369332"/>
          </a:xfrm>
          <a:prstGeom prst="rect">
            <a:avLst/>
          </a:prstGeom>
          <a:noFill/>
        </p:spPr>
        <p:txBody>
          <a:bodyPr wrap="square">
            <a:spAutoFit/>
          </a:bodyPr>
          <a:lstStyle/>
          <a:p>
            <a:pPr marL="0" indent="0">
              <a:buNone/>
            </a:pPr>
            <a:r>
              <a:rPr lang="en-US" dirty="0"/>
              <a:t>Full </a:t>
            </a:r>
            <a:r>
              <a:rPr lang="en-US" dirty="0" err="1"/>
              <a:t>bibilograhy</a:t>
            </a:r>
            <a:r>
              <a:rPr lang="en-US" dirty="0"/>
              <a:t>, see http://opcit.eprints.org/oacitation-biblio.html</a:t>
            </a:r>
          </a:p>
        </p:txBody>
      </p:sp>
    </p:spTree>
    <p:extLst>
      <p:ext uri="{BB962C8B-B14F-4D97-AF65-F5344CB8AC3E}">
        <p14:creationId xmlns:p14="http://schemas.microsoft.com/office/powerpoint/2010/main" val="118641026"/>
      </p:ext>
    </p:extLst>
  </p:cSld>
  <p:clrMapOvr>
    <a:masterClrMapping/>
  </p:clrMapOvr>
  <mc:AlternateContent xmlns:mc="http://schemas.openxmlformats.org/markup-compatibility/2006" xmlns:p14="http://schemas.microsoft.com/office/powerpoint/2010/main">
    <mc:Choice Requires="p14">
      <p:transition spd="slow" p14:dur="2000" advTm="64033"/>
    </mc:Choice>
    <mc:Fallback xmlns="">
      <p:transition spd="slow" advTm="64033"/>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Access</a:t>
            </a:r>
          </a:p>
        </p:txBody>
      </p:sp>
      <p:pic>
        <p:nvPicPr>
          <p:cNvPr id="5" name="Picture 4" descr="Screen Shot 2019-09-23 at 09.50.13.png">
            <a:extLst>
              <a:ext uri="{FF2B5EF4-FFF2-40B4-BE49-F238E27FC236}">
                <a16:creationId xmlns:a16="http://schemas.microsoft.com/office/drawing/2014/main" id="{6A3961B1-2B7A-4C53-ADA1-AC6F5CBCD6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862" y="1772816"/>
            <a:ext cx="9660666" cy="4310926"/>
          </a:xfrm>
          <a:prstGeom prst="rect">
            <a:avLst/>
          </a:prstGeom>
        </p:spPr>
      </p:pic>
      <p:sp>
        <p:nvSpPr>
          <p:cNvPr id="7" name="TextBox 6">
            <a:extLst>
              <a:ext uri="{FF2B5EF4-FFF2-40B4-BE49-F238E27FC236}">
                <a16:creationId xmlns:a16="http://schemas.microsoft.com/office/drawing/2014/main" id="{CE9E752B-5F7A-4164-9C84-3966463A8F4E}"/>
              </a:ext>
            </a:extLst>
          </p:cNvPr>
          <p:cNvSpPr txBox="1"/>
          <p:nvPr/>
        </p:nvSpPr>
        <p:spPr>
          <a:xfrm>
            <a:off x="467782" y="6277478"/>
            <a:ext cx="9289032" cy="369332"/>
          </a:xfrm>
          <a:prstGeom prst="rect">
            <a:avLst/>
          </a:prstGeom>
          <a:noFill/>
        </p:spPr>
        <p:txBody>
          <a:bodyPr wrap="square">
            <a:spAutoFit/>
          </a:bodyPr>
          <a:lstStyle/>
          <a:p>
            <a:pPr marL="0" indent="0">
              <a:buNone/>
            </a:pPr>
            <a:r>
              <a:rPr lang="en-US" dirty="0"/>
              <a:t>Full </a:t>
            </a:r>
            <a:r>
              <a:rPr lang="en-US" dirty="0" err="1"/>
              <a:t>bibilograhy</a:t>
            </a:r>
            <a:r>
              <a:rPr lang="en-US" dirty="0"/>
              <a:t>, see http://opcit.eprints.org/oacitation-biblio.html</a:t>
            </a:r>
          </a:p>
        </p:txBody>
      </p:sp>
    </p:spTree>
    <p:extLst>
      <p:ext uri="{BB962C8B-B14F-4D97-AF65-F5344CB8AC3E}">
        <p14:creationId xmlns:p14="http://schemas.microsoft.com/office/powerpoint/2010/main" val="230364953"/>
      </p:ext>
    </p:extLst>
  </p:cSld>
  <p:clrMapOvr>
    <a:masterClrMapping/>
  </p:clrMapOvr>
  <mc:AlternateContent xmlns:mc="http://schemas.openxmlformats.org/markup-compatibility/2006" xmlns:p14="http://schemas.microsoft.com/office/powerpoint/2010/main">
    <mc:Choice Requires="p14">
      <p:transition spd="slow" p14:dur="2000" advTm="64033"/>
    </mc:Choice>
    <mc:Fallback xmlns="">
      <p:transition spd="slow" advTm="64033"/>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1269AA7-6646-903B-AF57-64FCF444306F}"/>
              </a:ext>
            </a:extLst>
          </p:cNvPr>
          <p:cNvSpPr>
            <a:spLocks noGrp="1"/>
          </p:cNvSpPr>
          <p:nvPr>
            <p:ph type="title"/>
          </p:nvPr>
        </p:nvSpPr>
        <p:spPr>
          <a:xfrm>
            <a:off x="575387" y="-27384"/>
            <a:ext cx="10849205" cy="936104"/>
          </a:xfrm>
        </p:spPr>
        <p:txBody>
          <a:bodyPr/>
          <a:lstStyle/>
          <a:p>
            <a:r>
              <a:rPr lang="en-US" dirty="0"/>
              <a:t>Publications</a:t>
            </a:r>
          </a:p>
        </p:txBody>
      </p:sp>
      <p:graphicFrame>
        <p:nvGraphicFramePr>
          <p:cNvPr id="6" name="Table 5">
            <a:extLst>
              <a:ext uri="{FF2B5EF4-FFF2-40B4-BE49-F238E27FC236}">
                <a16:creationId xmlns:a16="http://schemas.microsoft.com/office/drawing/2014/main" id="{3D51F2C2-36BC-CA48-B51D-CC43C4EB16E1}"/>
              </a:ext>
            </a:extLst>
          </p:cNvPr>
          <p:cNvGraphicFramePr>
            <a:graphicFrameLocks noGrp="1"/>
          </p:cNvGraphicFramePr>
          <p:nvPr>
            <p:extLst>
              <p:ext uri="{D42A27DB-BD31-4B8C-83A1-F6EECF244321}">
                <p14:modId xmlns:p14="http://schemas.microsoft.com/office/powerpoint/2010/main" val="1287571641"/>
              </p:ext>
            </p:extLst>
          </p:nvPr>
        </p:nvGraphicFramePr>
        <p:xfrm>
          <a:off x="1371312" y="1047047"/>
          <a:ext cx="9449375" cy="4877653"/>
        </p:xfrm>
        <a:graphic>
          <a:graphicData uri="http://schemas.openxmlformats.org/drawingml/2006/table">
            <a:tbl>
              <a:tblPr firstRow="1" bandRow="1">
                <a:noFill/>
              </a:tblPr>
              <a:tblGrid>
                <a:gridCol w="1843963">
                  <a:extLst>
                    <a:ext uri="{9D8B030D-6E8A-4147-A177-3AD203B41FA5}">
                      <a16:colId xmlns:a16="http://schemas.microsoft.com/office/drawing/2014/main" val="255525140"/>
                    </a:ext>
                  </a:extLst>
                </a:gridCol>
                <a:gridCol w="1843963">
                  <a:extLst>
                    <a:ext uri="{9D8B030D-6E8A-4147-A177-3AD203B41FA5}">
                      <a16:colId xmlns:a16="http://schemas.microsoft.com/office/drawing/2014/main" val="1854075722"/>
                    </a:ext>
                  </a:extLst>
                </a:gridCol>
                <a:gridCol w="1843963">
                  <a:extLst>
                    <a:ext uri="{9D8B030D-6E8A-4147-A177-3AD203B41FA5}">
                      <a16:colId xmlns:a16="http://schemas.microsoft.com/office/drawing/2014/main" val="2443365921"/>
                    </a:ext>
                  </a:extLst>
                </a:gridCol>
                <a:gridCol w="1856364">
                  <a:extLst>
                    <a:ext uri="{9D8B030D-6E8A-4147-A177-3AD203B41FA5}">
                      <a16:colId xmlns:a16="http://schemas.microsoft.com/office/drawing/2014/main" val="2658814996"/>
                    </a:ext>
                  </a:extLst>
                </a:gridCol>
                <a:gridCol w="2061122">
                  <a:extLst>
                    <a:ext uri="{9D8B030D-6E8A-4147-A177-3AD203B41FA5}">
                      <a16:colId xmlns:a16="http://schemas.microsoft.com/office/drawing/2014/main" val="2352166093"/>
                    </a:ext>
                  </a:extLst>
                </a:gridCol>
              </a:tblGrid>
              <a:tr h="581448">
                <a:tc>
                  <a:txBody>
                    <a:bodyPr/>
                    <a:lstStyle/>
                    <a:p>
                      <a:pPr algn="ctr" fontAlgn="b"/>
                      <a:r>
                        <a:rPr lang="en-GB" sz="2700" b="0" i="0" u="none" strike="noStrike" dirty="0">
                          <a:solidFill>
                            <a:schemeClr val="bg1"/>
                          </a:solidFill>
                          <a:effectLst/>
                          <a:latin typeface="Calibri" panose="020F0502020204030204" pitchFamily="34" charset="0"/>
                        </a:rPr>
                        <a:t>Year</a:t>
                      </a:r>
                    </a:p>
                  </a:txBody>
                  <a:tcPr marL="10621" marR="10621" marT="10621" marB="0" anchor="b">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GB" sz="2700" b="0" i="0" u="none" strike="noStrike" dirty="0">
                          <a:solidFill>
                            <a:schemeClr val="bg1"/>
                          </a:solidFill>
                          <a:effectLst/>
                          <a:latin typeface="Calibri" panose="020F0502020204030204" pitchFamily="34" charset="0"/>
                        </a:rPr>
                        <a:t>Not OA (%)</a:t>
                      </a:r>
                    </a:p>
                  </a:txBody>
                  <a:tcPr marL="10621" marR="10621" marT="10621" marB="0" anchor="b">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GB" sz="2700" b="0" i="0" u="none" strike="noStrike" dirty="0">
                          <a:solidFill>
                            <a:schemeClr val="bg1"/>
                          </a:solidFill>
                          <a:effectLst/>
                          <a:latin typeface="Calibri" panose="020F0502020204030204" pitchFamily="34" charset="0"/>
                        </a:rPr>
                        <a:t>OA (%)</a:t>
                      </a:r>
                    </a:p>
                  </a:txBody>
                  <a:tcPr marL="10621" marR="10621" marT="10621" marB="0" anchor="b">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GB" sz="2700" b="0" i="0" u="none" strike="noStrike" dirty="0">
                          <a:solidFill>
                            <a:schemeClr val="bg1"/>
                          </a:solidFill>
                          <a:effectLst/>
                          <a:latin typeface="Calibri" panose="020F0502020204030204" pitchFamily="34" charset="0"/>
                        </a:rPr>
                        <a:t>Gold OA(%)</a:t>
                      </a:r>
                    </a:p>
                  </a:txBody>
                  <a:tcPr marL="10621" marR="10621" marT="10621" marB="0" anchor="b">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GB" sz="2700" b="0" i="0" u="none" strike="noStrike" dirty="0">
                          <a:solidFill>
                            <a:schemeClr val="bg1"/>
                          </a:solidFill>
                          <a:effectLst/>
                          <a:latin typeface="Calibri" panose="020F0502020204030204" pitchFamily="34" charset="0"/>
                        </a:rPr>
                        <a:t>Green OA(%)</a:t>
                      </a:r>
                    </a:p>
                  </a:txBody>
                  <a:tcPr marL="10621" marR="10621" marT="10621" marB="0" anchor="b">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3051545109"/>
                  </a:ext>
                </a:extLst>
              </a:tr>
              <a:tr h="430456">
                <a:tc>
                  <a:txBody>
                    <a:bodyPr/>
                    <a:lstStyle/>
                    <a:p>
                      <a:pPr algn="ctr" fontAlgn="b"/>
                      <a:r>
                        <a:rPr lang="en-GB" sz="2700" b="0" i="0" u="none" strike="noStrike" dirty="0">
                          <a:solidFill>
                            <a:srgbClr val="000000"/>
                          </a:solidFill>
                          <a:effectLst/>
                          <a:latin typeface="Calibri" panose="020F0502020204030204" pitchFamily="34" charset="0"/>
                        </a:rPr>
                        <a:t>2009</a:t>
                      </a:r>
                    </a:p>
                  </a:txBody>
                  <a:tcPr marL="10621" marR="10621" marT="10621" marB="0" anchor="b">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ctr" fontAlgn="b"/>
                      <a:r>
                        <a:rPr lang="en-GB" sz="2700" b="0" i="0" u="none" strike="noStrike" dirty="0">
                          <a:solidFill>
                            <a:srgbClr val="000000"/>
                          </a:solidFill>
                          <a:effectLst/>
                          <a:latin typeface="Calibri" panose="020F0502020204030204" pitchFamily="34" charset="0"/>
                        </a:rPr>
                        <a:t>69.1</a:t>
                      </a:r>
                    </a:p>
                  </a:txBody>
                  <a:tcPr marL="10621" marR="10621" marT="10621" marB="0" anchor="b">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ctr" fontAlgn="b"/>
                      <a:r>
                        <a:rPr lang="en-GB" sz="2700" b="0" i="0" u="none" strike="noStrike" dirty="0">
                          <a:solidFill>
                            <a:srgbClr val="000000"/>
                          </a:solidFill>
                          <a:effectLst/>
                          <a:latin typeface="Calibri" panose="020F0502020204030204" pitchFamily="34" charset="0"/>
                        </a:rPr>
                        <a:t>30.9</a:t>
                      </a:r>
                    </a:p>
                  </a:txBody>
                  <a:tcPr marL="10621" marR="10621" marT="10621" marB="0" anchor="b">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ctr" fontAlgn="b"/>
                      <a:r>
                        <a:rPr lang="en-GB" sz="2700" b="0" i="0" u="none" strike="noStrike" dirty="0">
                          <a:solidFill>
                            <a:srgbClr val="000000"/>
                          </a:solidFill>
                          <a:effectLst/>
                          <a:latin typeface="Calibri" panose="020F0502020204030204" pitchFamily="34" charset="0"/>
                        </a:rPr>
                        <a:t>4.69</a:t>
                      </a:r>
                    </a:p>
                  </a:txBody>
                  <a:tcPr marL="10621" marR="10621" marT="10621" marB="0" anchor="b">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ctr" fontAlgn="b"/>
                      <a:r>
                        <a:rPr lang="en-GB" sz="2700" b="0" i="0" u="none" strike="noStrike" dirty="0">
                          <a:solidFill>
                            <a:srgbClr val="000000"/>
                          </a:solidFill>
                          <a:effectLst/>
                          <a:latin typeface="Calibri" panose="020F0502020204030204" pitchFamily="34" charset="0"/>
                        </a:rPr>
                        <a:t>20.44</a:t>
                      </a:r>
                    </a:p>
                  </a:txBody>
                  <a:tcPr marL="10621" marR="10621" marT="10621" marB="0" anchor="b">
                    <a:lnL w="12700" cmpd="sng">
                      <a:noFill/>
                      <a:prstDash val="solid"/>
                    </a:lnL>
                    <a:lnR w="12700" cmpd="sng">
                      <a:noFill/>
                      <a:prstDash val="solid"/>
                    </a:lnR>
                    <a:lnT w="38100" cmpd="sng">
                      <a:noFill/>
                    </a:lnT>
                    <a:lnB w="12700" cap="flat" cmpd="sng" algn="ctr">
                      <a:solidFill>
                        <a:schemeClr val="tx1"/>
                      </a:solidFill>
                      <a:prstDash val="solid"/>
                    </a:lnB>
                    <a:noFill/>
                  </a:tcPr>
                </a:tc>
                <a:extLst>
                  <a:ext uri="{0D108BD9-81ED-4DB2-BD59-A6C34878D82A}">
                    <a16:rowId xmlns:a16="http://schemas.microsoft.com/office/drawing/2014/main" val="3854865512"/>
                  </a:ext>
                </a:extLst>
              </a:tr>
              <a:tr h="430456">
                <a:tc>
                  <a:txBody>
                    <a:bodyPr/>
                    <a:lstStyle/>
                    <a:p>
                      <a:pPr algn="ctr" fontAlgn="b"/>
                      <a:r>
                        <a:rPr lang="en-GB" sz="2700" b="0" i="0" u="none" strike="noStrike" dirty="0">
                          <a:solidFill>
                            <a:srgbClr val="000000"/>
                          </a:solidFill>
                          <a:effectLst/>
                          <a:latin typeface="Calibri" panose="020F0502020204030204" pitchFamily="34" charset="0"/>
                        </a:rPr>
                        <a:t>2010</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700" b="0" i="0" u="none" strike="noStrike" dirty="0">
                          <a:solidFill>
                            <a:srgbClr val="000000"/>
                          </a:solidFill>
                          <a:effectLst/>
                          <a:latin typeface="Calibri" panose="020F0502020204030204" pitchFamily="34" charset="0"/>
                        </a:rPr>
                        <a:t>67.9</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700" b="0" i="0" u="none" strike="noStrike" dirty="0">
                          <a:solidFill>
                            <a:srgbClr val="000000"/>
                          </a:solidFill>
                          <a:effectLst/>
                          <a:latin typeface="Calibri" panose="020F0502020204030204" pitchFamily="34" charset="0"/>
                        </a:rPr>
                        <a:t>32.1</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700" b="0" i="0" u="none" strike="noStrike" dirty="0">
                          <a:solidFill>
                            <a:srgbClr val="000000"/>
                          </a:solidFill>
                          <a:effectLst/>
                          <a:latin typeface="Calibri" panose="020F0502020204030204" pitchFamily="34" charset="0"/>
                        </a:rPr>
                        <a:t>5.98</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700" b="0" i="0" u="none" strike="noStrike" dirty="0">
                          <a:solidFill>
                            <a:srgbClr val="000000"/>
                          </a:solidFill>
                          <a:effectLst/>
                          <a:latin typeface="Calibri" panose="020F0502020204030204" pitchFamily="34" charset="0"/>
                        </a:rPr>
                        <a:t>21.8</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372746050"/>
                  </a:ext>
                </a:extLst>
              </a:tr>
              <a:tr h="141816">
                <a:tc>
                  <a:txBody>
                    <a:bodyPr/>
                    <a:lstStyle/>
                    <a:p>
                      <a:pPr algn="ctr" fontAlgn="b"/>
                      <a:r>
                        <a:rPr lang="en-GB" sz="2700" b="0" i="0" u="none" strike="noStrike" dirty="0">
                          <a:solidFill>
                            <a:srgbClr val="000000"/>
                          </a:solidFill>
                          <a:effectLst/>
                          <a:latin typeface="Calibri" panose="020F0502020204030204" pitchFamily="34" charset="0"/>
                        </a:rPr>
                        <a:t>2011</a:t>
                      </a:r>
                    </a:p>
                  </a:txBody>
                  <a:tcPr marL="10621" marR="10621" marT="10621"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b"/>
                      <a:r>
                        <a:rPr lang="en-GB" sz="2700" b="0" i="0" u="none" strike="noStrike" dirty="0">
                          <a:solidFill>
                            <a:srgbClr val="000000"/>
                          </a:solidFill>
                          <a:effectLst/>
                          <a:latin typeface="Calibri" panose="020F0502020204030204" pitchFamily="34" charset="0"/>
                        </a:rPr>
                        <a:t>66.3</a:t>
                      </a:r>
                    </a:p>
                  </a:txBody>
                  <a:tcPr marL="10621" marR="10621" marT="10621"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b"/>
                      <a:r>
                        <a:rPr lang="en-GB" sz="2700" b="0" i="0" u="none" strike="noStrike" dirty="0">
                          <a:solidFill>
                            <a:srgbClr val="000000"/>
                          </a:solidFill>
                          <a:effectLst/>
                          <a:latin typeface="Calibri" panose="020F0502020204030204" pitchFamily="34" charset="0"/>
                        </a:rPr>
                        <a:t>33.7</a:t>
                      </a:r>
                    </a:p>
                  </a:txBody>
                  <a:tcPr marL="10621" marR="10621" marT="10621"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b"/>
                      <a:r>
                        <a:rPr lang="en-GB" sz="2700" b="0" i="0" u="none" strike="noStrike" dirty="0">
                          <a:solidFill>
                            <a:srgbClr val="000000"/>
                          </a:solidFill>
                          <a:effectLst/>
                          <a:latin typeface="Calibri" panose="020F0502020204030204" pitchFamily="34" charset="0"/>
                        </a:rPr>
                        <a:t>7.7</a:t>
                      </a:r>
                    </a:p>
                  </a:txBody>
                  <a:tcPr marL="10621" marR="10621" marT="10621"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b"/>
                      <a:r>
                        <a:rPr lang="en-GB" sz="2700" b="0" i="0" u="none" strike="noStrike" dirty="0">
                          <a:solidFill>
                            <a:srgbClr val="000000"/>
                          </a:solidFill>
                          <a:effectLst/>
                          <a:latin typeface="Calibri" panose="020F0502020204030204" pitchFamily="34" charset="0"/>
                        </a:rPr>
                        <a:t>22.92</a:t>
                      </a:r>
                    </a:p>
                  </a:txBody>
                  <a:tcPr marL="10621" marR="10621" marT="10621"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2080264348"/>
                  </a:ext>
                </a:extLst>
              </a:tr>
              <a:tr h="430456">
                <a:tc>
                  <a:txBody>
                    <a:bodyPr/>
                    <a:lstStyle/>
                    <a:p>
                      <a:pPr algn="ctr" fontAlgn="b"/>
                      <a:r>
                        <a:rPr lang="en-GB" sz="2700" b="0" i="0" u="none" strike="noStrike" dirty="0">
                          <a:solidFill>
                            <a:srgbClr val="000000"/>
                          </a:solidFill>
                          <a:effectLst/>
                          <a:latin typeface="Calibri" panose="020F0502020204030204" pitchFamily="34" charset="0"/>
                        </a:rPr>
                        <a:t>2012</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700" b="0" i="0" u="none" strike="noStrike" dirty="0">
                          <a:solidFill>
                            <a:srgbClr val="000000"/>
                          </a:solidFill>
                          <a:effectLst/>
                          <a:latin typeface="Calibri" panose="020F0502020204030204" pitchFamily="34" charset="0"/>
                        </a:rPr>
                        <a:t>64.6</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700" b="0" i="0" u="none" strike="noStrike" dirty="0">
                          <a:solidFill>
                            <a:srgbClr val="000000"/>
                          </a:solidFill>
                          <a:effectLst/>
                          <a:latin typeface="Calibri" panose="020F0502020204030204" pitchFamily="34" charset="0"/>
                        </a:rPr>
                        <a:t>35.4</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700" b="0" i="0" u="none" strike="noStrike" dirty="0">
                          <a:solidFill>
                            <a:srgbClr val="000000"/>
                          </a:solidFill>
                          <a:effectLst/>
                          <a:latin typeface="Calibri" panose="020F0502020204030204" pitchFamily="34" charset="0"/>
                        </a:rPr>
                        <a:t>9.86</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700" b="0" i="0" u="none" strike="noStrike" dirty="0">
                          <a:solidFill>
                            <a:srgbClr val="000000"/>
                          </a:solidFill>
                          <a:effectLst/>
                          <a:latin typeface="Calibri" panose="020F0502020204030204" pitchFamily="34" charset="0"/>
                        </a:rPr>
                        <a:t>24.24</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447441198"/>
                  </a:ext>
                </a:extLst>
              </a:tr>
              <a:tr h="430456">
                <a:tc>
                  <a:txBody>
                    <a:bodyPr/>
                    <a:lstStyle/>
                    <a:p>
                      <a:pPr algn="ctr" fontAlgn="b"/>
                      <a:r>
                        <a:rPr lang="en-GB" sz="2700" b="0" i="0" u="none" strike="noStrike" dirty="0">
                          <a:solidFill>
                            <a:srgbClr val="000000"/>
                          </a:solidFill>
                          <a:effectLst/>
                          <a:latin typeface="Calibri" panose="020F0502020204030204" pitchFamily="34" charset="0"/>
                        </a:rPr>
                        <a:t>2013</a:t>
                      </a:r>
                    </a:p>
                  </a:txBody>
                  <a:tcPr marL="10621" marR="10621" marT="10621"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b"/>
                      <a:r>
                        <a:rPr lang="en-GB" sz="2700" b="0" i="0" u="none" strike="noStrike" dirty="0">
                          <a:solidFill>
                            <a:srgbClr val="000000"/>
                          </a:solidFill>
                          <a:effectLst/>
                          <a:latin typeface="Calibri" panose="020F0502020204030204" pitchFamily="34" charset="0"/>
                        </a:rPr>
                        <a:t>63.0</a:t>
                      </a:r>
                    </a:p>
                  </a:txBody>
                  <a:tcPr marL="10621" marR="10621" marT="10621"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b"/>
                      <a:r>
                        <a:rPr lang="en-GB" sz="2700" b="0" i="0" u="none" strike="noStrike" dirty="0">
                          <a:solidFill>
                            <a:srgbClr val="000000"/>
                          </a:solidFill>
                          <a:effectLst/>
                          <a:latin typeface="Calibri" panose="020F0502020204030204" pitchFamily="34" charset="0"/>
                        </a:rPr>
                        <a:t>37.0</a:t>
                      </a:r>
                    </a:p>
                  </a:txBody>
                  <a:tcPr marL="10621" marR="10621" marT="10621"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b"/>
                      <a:r>
                        <a:rPr lang="en-GB" sz="2700" b="0" i="0" u="none" strike="noStrike" dirty="0">
                          <a:solidFill>
                            <a:srgbClr val="000000"/>
                          </a:solidFill>
                          <a:effectLst/>
                          <a:latin typeface="Calibri" panose="020F0502020204030204" pitchFamily="34" charset="0"/>
                        </a:rPr>
                        <a:t>11.37</a:t>
                      </a:r>
                    </a:p>
                  </a:txBody>
                  <a:tcPr marL="10621" marR="10621" marT="10621"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b"/>
                      <a:r>
                        <a:rPr lang="en-GB" sz="2700" b="0" i="0" u="none" strike="noStrike" dirty="0">
                          <a:solidFill>
                            <a:srgbClr val="000000"/>
                          </a:solidFill>
                          <a:effectLst/>
                          <a:latin typeface="Calibri" panose="020F0502020204030204" pitchFamily="34" charset="0"/>
                        </a:rPr>
                        <a:t>25.64</a:t>
                      </a:r>
                    </a:p>
                  </a:txBody>
                  <a:tcPr marL="10621" marR="10621" marT="10621"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3226567435"/>
                  </a:ext>
                </a:extLst>
              </a:tr>
              <a:tr h="430456">
                <a:tc>
                  <a:txBody>
                    <a:bodyPr/>
                    <a:lstStyle/>
                    <a:p>
                      <a:pPr algn="ctr" fontAlgn="b"/>
                      <a:r>
                        <a:rPr lang="en-GB" sz="2700" b="0" i="0" u="none" strike="noStrike" dirty="0">
                          <a:solidFill>
                            <a:srgbClr val="000000"/>
                          </a:solidFill>
                          <a:effectLst/>
                          <a:latin typeface="Calibri" panose="020F0502020204030204" pitchFamily="34" charset="0"/>
                        </a:rPr>
                        <a:t>2014</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700" b="0" i="0" u="none" strike="noStrike" dirty="0">
                          <a:solidFill>
                            <a:srgbClr val="000000"/>
                          </a:solidFill>
                          <a:effectLst/>
                          <a:latin typeface="Calibri" panose="020F0502020204030204" pitchFamily="34" charset="0"/>
                        </a:rPr>
                        <a:t>61.8</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700" b="0" i="0" u="none" strike="noStrike" dirty="0">
                          <a:solidFill>
                            <a:srgbClr val="000000"/>
                          </a:solidFill>
                          <a:effectLst/>
                          <a:latin typeface="Calibri" panose="020F0502020204030204" pitchFamily="34" charset="0"/>
                        </a:rPr>
                        <a:t>38.2</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700" b="0" i="0" u="none" strike="noStrike" dirty="0">
                          <a:solidFill>
                            <a:srgbClr val="000000"/>
                          </a:solidFill>
                          <a:effectLst/>
                          <a:latin typeface="Calibri" panose="020F0502020204030204" pitchFamily="34" charset="0"/>
                        </a:rPr>
                        <a:t>13.02</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700" b="0" i="0" u="none" strike="noStrike" dirty="0">
                          <a:solidFill>
                            <a:srgbClr val="000000"/>
                          </a:solidFill>
                          <a:effectLst/>
                          <a:latin typeface="Calibri" panose="020F0502020204030204" pitchFamily="34" charset="0"/>
                        </a:rPr>
                        <a:t>27.15</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500120981"/>
                  </a:ext>
                </a:extLst>
              </a:tr>
              <a:tr h="430456">
                <a:tc>
                  <a:txBody>
                    <a:bodyPr/>
                    <a:lstStyle/>
                    <a:p>
                      <a:pPr algn="ctr" fontAlgn="b"/>
                      <a:r>
                        <a:rPr lang="en-GB" sz="2700" b="0" i="0" u="none" strike="noStrike" dirty="0">
                          <a:solidFill>
                            <a:srgbClr val="000000"/>
                          </a:solidFill>
                          <a:effectLst/>
                          <a:latin typeface="Calibri" panose="020F0502020204030204" pitchFamily="34" charset="0"/>
                        </a:rPr>
                        <a:t>2015</a:t>
                      </a:r>
                    </a:p>
                  </a:txBody>
                  <a:tcPr marL="10621" marR="10621" marT="10621"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b"/>
                      <a:r>
                        <a:rPr lang="en-GB" sz="2700" b="0" i="0" u="none" strike="noStrike" dirty="0">
                          <a:solidFill>
                            <a:srgbClr val="000000"/>
                          </a:solidFill>
                          <a:effectLst/>
                          <a:latin typeface="Calibri" panose="020F0502020204030204" pitchFamily="34" charset="0"/>
                        </a:rPr>
                        <a:t>60.0</a:t>
                      </a:r>
                    </a:p>
                  </a:txBody>
                  <a:tcPr marL="10621" marR="10621" marT="10621"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b"/>
                      <a:r>
                        <a:rPr lang="en-GB" sz="2700" b="0" i="0" u="none" strike="noStrike" dirty="0">
                          <a:solidFill>
                            <a:srgbClr val="000000"/>
                          </a:solidFill>
                          <a:effectLst/>
                          <a:latin typeface="Calibri" panose="020F0502020204030204" pitchFamily="34" charset="0"/>
                        </a:rPr>
                        <a:t>40.0</a:t>
                      </a:r>
                    </a:p>
                  </a:txBody>
                  <a:tcPr marL="10621" marR="10621" marT="10621"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b"/>
                      <a:r>
                        <a:rPr lang="en-GB" sz="2700" b="0" i="0" u="none" strike="noStrike" dirty="0">
                          <a:solidFill>
                            <a:srgbClr val="000000"/>
                          </a:solidFill>
                          <a:effectLst/>
                          <a:latin typeface="Calibri" panose="020F0502020204030204" pitchFamily="34" charset="0"/>
                        </a:rPr>
                        <a:t>14.32</a:t>
                      </a:r>
                    </a:p>
                  </a:txBody>
                  <a:tcPr marL="10621" marR="10621" marT="10621"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b"/>
                      <a:r>
                        <a:rPr lang="en-GB" sz="2700" b="0" i="0" u="none" strike="noStrike" dirty="0">
                          <a:solidFill>
                            <a:srgbClr val="000000"/>
                          </a:solidFill>
                          <a:effectLst/>
                          <a:latin typeface="Calibri" panose="020F0502020204030204" pitchFamily="34" charset="0"/>
                        </a:rPr>
                        <a:t>28.22</a:t>
                      </a:r>
                    </a:p>
                  </a:txBody>
                  <a:tcPr marL="10621" marR="10621" marT="10621"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741131637"/>
                  </a:ext>
                </a:extLst>
              </a:tr>
              <a:tr h="430456">
                <a:tc>
                  <a:txBody>
                    <a:bodyPr/>
                    <a:lstStyle/>
                    <a:p>
                      <a:pPr algn="ctr" fontAlgn="b"/>
                      <a:r>
                        <a:rPr lang="en-GB" sz="2700" b="0" i="0" u="none" strike="noStrike" dirty="0">
                          <a:solidFill>
                            <a:srgbClr val="000000"/>
                          </a:solidFill>
                          <a:effectLst/>
                          <a:latin typeface="Calibri" panose="020F0502020204030204" pitchFamily="34" charset="0"/>
                        </a:rPr>
                        <a:t>2016</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700" b="0" i="0" u="none" strike="noStrike" dirty="0">
                          <a:solidFill>
                            <a:srgbClr val="000000"/>
                          </a:solidFill>
                          <a:effectLst/>
                          <a:latin typeface="Calibri" panose="020F0502020204030204" pitchFamily="34" charset="0"/>
                        </a:rPr>
                        <a:t>58.8</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700" b="0" i="0" u="none" strike="noStrike" dirty="0">
                          <a:solidFill>
                            <a:srgbClr val="000000"/>
                          </a:solidFill>
                          <a:effectLst/>
                          <a:latin typeface="Calibri" panose="020F0502020204030204" pitchFamily="34" charset="0"/>
                        </a:rPr>
                        <a:t>41.2</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700" b="0" i="0" u="none" strike="noStrike" dirty="0">
                          <a:solidFill>
                            <a:srgbClr val="000000"/>
                          </a:solidFill>
                          <a:effectLst/>
                          <a:latin typeface="Calibri" panose="020F0502020204030204" pitchFamily="34" charset="0"/>
                        </a:rPr>
                        <a:t>15.16</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700" b="0" i="0" u="none" strike="noStrike" dirty="0">
                          <a:solidFill>
                            <a:srgbClr val="000000"/>
                          </a:solidFill>
                          <a:effectLst/>
                          <a:latin typeface="Calibri" panose="020F0502020204030204" pitchFamily="34" charset="0"/>
                        </a:rPr>
                        <a:t>28.99</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324636627"/>
                  </a:ext>
                </a:extLst>
              </a:tr>
              <a:tr h="430456">
                <a:tc>
                  <a:txBody>
                    <a:bodyPr/>
                    <a:lstStyle/>
                    <a:p>
                      <a:pPr algn="ctr" fontAlgn="b"/>
                      <a:r>
                        <a:rPr lang="en-GB" sz="2700" b="0" i="0" u="none" strike="noStrike" dirty="0">
                          <a:solidFill>
                            <a:srgbClr val="000000"/>
                          </a:solidFill>
                          <a:effectLst/>
                          <a:latin typeface="Calibri" panose="020F0502020204030204" pitchFamily="34" charset="0"/>
                        </a:rPr>
                        <a:t>2017</a:t>
                      </a:r>
                    </a:p>
                  </a:txBody>
                  <a:tcPr marL="10621" marR="10621" marT="10621"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b"/>
                      <a:r>
                        <a:rPr lang="en-GB" sz="2700" b="0" i="0" u="none" strike="noStrike" dirty="0">
                          <a:solidFill>
                            <a:srgbClr val="000000"/>
                          </a:solidFill>
                          <a:effectLst/>
                          <a:latin typeface="Calibri" panose="020F0502020204030204" pitchFamily="34" charset="0"/>
                        </a:rPr>
                        <a:t>59.6</a:t>
                      </a:r>
                    </a:p>
                  </a:txBody>
                  <a:tcPr marL="10621" marR="10621" marT="10621"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b"/>
                      <a:r>
                        <a:rPr lang="en-GB" sz="2700" b="0" i="0" u="none" strike="noStrike" dirty="0">
                          <a:solidFill>
                            <a:srgbClr val="000000"/>
                          </a:solidFill>
                          <a:effectLst/>
                          <a:latin typeface="Calibri" panose="020F0502020204030204" pitchFamily="34" charset="0"/>
                        </a:rPr>
                        <a:t>40.4</a:t>
                      </a:r>
                    </a:p>
                  </a:txBody>
                  <a:tcPr marL="10621" marR="10621" marT="10621"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b"/>
                      <a:r>
                        <a:rPr lang="en-GB" sz="2700" b="0" i="0" u="none" strike="noStrike" dirty="0">
                          <a:solidFill>
                            <a:srgbClr val="000000"/>
                          </a:solidFill>
                          <a:effectLst/>
                          <a:latin typeface="Calibri" panose="020F0502020204030204" pitchFamily="34" charset="0"/>
                        </a:rPr>
                        <a:t>16.98</a:t>
                      </a:r>
                    </a:p>
                  </a:txBody>
                  <a:tcPr marL="10621" marR="10621" marT="10621"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fontAlgn="b"/>
                      <a:r>
                        <a:rPr lang="en-GB" sz="2700" b="0" i="0" u="none" strike="noStrike" dirty="0">
                          <a:solidFill>
                            <a:srgbClr val="000000"/>
                          </a:solidFill>
                          <a:effectLst/>
                          <a:latin typeface="Calibri" panose="020F0502020204030204" pitchFamily="34" charset="0"/>
                        </a:rPr>
                        <a:t>26.91</a:t>
                      </a:r>
                    </a:p>
                  </a:txBody>
                  <a:tcPr marL="10621" marR="10621" marT="10621" marB="0" anchor="b">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3289201673"/>
                  </a:ext>
                </a:extLst>
              </a:tr>
              <a:tr h="430456">
                <a:tc>
                  <a:txBody>
                    <a:bodyPr/>
                    <a:lstStyle/>
                    <a:p>
                      <a:pPr algn="ctr" fontAlgn="b"/>
                      <a:r>
                        <a:rPr lang="en-GB" sz="2700" b="0" i="0" u="none" strike="noStrike" dirty="0">
                          <a:solidFill>
                            <a:srgbClr val="000000"/>
                          </a:solidFill>
                          <a:effectLst/>
                          <a:latin typeface="Calibri" panose="020F0502020204030204" pitchFamily="34" charset="0"/>
                        </a:rPr>
                        <a:t>2018</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700" b="0" i="0" u="none" strike="noStrike" dirty="0">
                          <a:solidFill>
                            <a:srgbClr val="000000"/>
                          </a:solidFill>
                          <a:effectLst/>
                          <a:latin typeface="Calibri" panose="020F0502020204030204" pitchFamily="34" charset="0"/>
                        </a:rPr>
                        <a:t>63.8</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700" b="0" i="0" u="none" strike="noStrike" dirty="0">
                          <a:solidFill>
                            <a:srgbClr val="000000"/>
                          </a:solidFill>
                          <a:effectLst/>
                          <a:latin typeface="Calibri" panose="020F0502020204030204" pitchFamily="34" charset="0"/>
                        </a:rPr>
                        <a:t>36.2</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700" b="0" i="0" u="none" strike="noStrike" dirty="0">
                          <a:solidFill>
                            <a:srgbClr val="000000"/>
                          </a:solidFill>
                          <a:effectLst/>
                          <a:latin typeface="Calibri" panose="020F0502020204030204" pitchFamily="34" charset="0"/>
                        </a:rPr>
                        <a:t>18.47</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GB" sz="2700" b="0" i="0" u="none" strike="noStrike" dirty="0">
                          <a:solidFill>
                            <a:srgbClr val="000000"/>
                          </a:solidFill>
                          <a:effectLst/>
                          <a:latin typeface="Calibri" panose="020F0502020204030204" pitchFamily="34" charset="0"/>
                        </a:rPr>
                        <a:t>15.29</a:t>
                      </a:r>
                    </a:p>
                  </a:txBody>
                  <a:tcPr marL="10621" marR="10621" marT="10621" marB="0" anchor="b">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081384555"/>
                  </a:ext>
                </a:extLst>
              </a:tr>
            </a:tbl>
          </a:graphicData>
        </a:graphic>
      </p:graphicFrame>
      <p:sp>
        <p:nvSpPr>
          <p:cNvPr id="9" name="Text Placeholder 4">
            <a:extLst>
              <a:ext uri="{FF2B5EF4-FFF2-40B4-BE49-F238E27FC236}">
                <a16:creationId xmlns:a16="http://schemas.microsoft.com/office/drawing/2014/main" id="{FB2ED820-B396-6E47-B4DC-6C19722FEADE}"/>
              </a:ext>
            </a:extLst>
          </p:cNvPr>
          <p:cNvSpPr>
            <a:spLocks noGrp="1"/>
          </p:cNvSpPr>
          <p:nvPr>
            <p:ph type="body" sz="quarter" idx="15"/>
          </p:nvPr>
        </p:nvSpPr>
        <p:spPr>
          <a:xfrm>
            <a:off x="623888" y="6381750"/>
            <a:ext cx="10944225" cy="293721"/>
          </a:xfrm>
          <a:solidFill>
            <a:srgbClr val="F9FBFF"/>
          </a:solidFill>
        </p:spPr>
        <p:txBody>
          <a:bodyPr/>
          <a:lstStyle/>
          <a:p>
            <a:r>
              <a:rPr lang="en-GB" dirty="0"/>
              <a:t>Data</a:t>
            </a:r>
            <a:r>
              <a:rPr lang="en-GB" b="0" i="0" dirty="0">
                <a:solidFill>
                  <a:srgbClr val="404040"/>
                </a:solidFill>
                <a:effectLst/>
                <a:latin typeface="arial" panose="020B0604020202020204" pitchFamily="34" charset="0"/>
              </a:rPr>
              <a:t>, gathered through the analysis of </a:t>
            </a:r>
            <a:r>
              <a:rPr lang="en-GB" b="0" i="0" u="none" strike="noStrike" dirty="0">
                <a:solidFill>
                  <a:srgbClr val="004494"/>
                </a:solidFill>
                <a:effectLst/>
                <a:latin typeface="arial" panose="020B0604020202020204" pitchFamily="34" charset="0"/>
                <a:hlinkClick r:id="rId2"/>
              </a:rPr>
              <a:t>Scopus data</a:t>
            </a:r>
            <a:r>
              <a:rPr lang="en-GB" b="0" i="0" dirty="0">
                <a:solidFill>
                  <a:srgbClr val="404040"/>
                </a:solidFill>
                <a:effectLst/>
                <a:latin typeface="arial" panose="020B0604020202020204" pitchFamily="34" charset="0"/>
              </a:rPr>
              <a:t> and </a:t>
            </a:r>
            <a:r>
              <a:rPr lang="en-GB" b="0" i="0" u="sng" dirty="0">
                <a:solidFill>
                  <a:srgbClr val="004494"/>
                </a:solidFill>
                <a:effectLst/>
                <a:latin typeface="arial" panose="020B0604020202020204" pitchFamily="34" charset="0"/>
                <a:hlinkClick r:id="rId3"/>
              </a:rPr>
              <a:t>Unpaywall data</a:t>
            </a:r>
            <a:endParaRPr lang="en-US" dirty="0"/>
          </a:p>
        </p:txBody>
      </p:sp>
    </p:spTree>
    <p:extLst>
      <p:ext uri="{BB962C8B-B14F-4D97-AF65-F5344CB8AC3E}">
        <p14:creationId xmlns:p14="http://schemas.microsoft.com/office/powerpoint/2010/main" val="2548098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Access Strategies</a:t>
            </a:r>
          </a:p>
        </p:txBody>
      </p:sp>
      <p:graphicFrame>
        <p:nvGraphicFramePr>
          <p:cNvPr id="4" name="Content Placeholder 3"/>
          <p:cNvGraphicFramePr>
            <a:graphicFrameLocks noGrp="1"/>
          </p:cNvGraphicFramePr>
          <p:nvPr>
            <p:ph idx="1"/>
          </p:nvPr>
        </p:nvGraphicFramePr>
        <p:xfrm>
          <a:off x="623888" y="2085151"/>
          <a:ext cx="10944226" cy="3657600"/>
        </p:xfrm>
        <a:graphic>
          <a:graphicData uri="http://schemas.openxmlformats.org/drawingml/2006/table">
            <a:tbl>
              <a:tblPr firstRow="1" bandRow="1">
                <a:tableStyleId>{5C22544A-7EE6-4342-B048-85BDC9FD1C3A}</a:tableStyleId>
              </a:tblPr>
              <a:tblGrid>
                <a:gridCol w="5472113">
                  <a:extLst>
                    <a:ext uri="{9D8B030D-6E8A-4147-A177-3AD203B41FA5}">
                      <a16:colId xmlns:a16="http://schemas.microsoft.com/office/drawing/2014/main" val="20000"/>
                    </a:ext>
                  </a:extLst>
                </a:gridCol>
                <a:gridCol w="5472113">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Green: Self Archiving</a:t>
                      </a:r>
                    </a:p>
                  </a:txBody>
                  <a:tcPr>
                    <a:solidFill>
                      <a:schemeClr val="accent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Gold: Publishing </a:t>
                      </a:r>
                    </a:p>
                  </a:txBody>
                  <a:tcPr>
                    <a:solidFill>
                      <a:schemeClr val="accent3">
                        <a:lumMod val="75000"/>
                      </a:schemeClr>
                    </a:solidFill>
                  </a:tcPr>
                </a:tc>
                <a:extLst>
                  <a:ext uri="{0D108BD9-81ED-4DB2-BD59-A6C34878D82A}">
                    <a16:rowId xmlns:a16="http://schemas.microsoft.com/office/drawing/2014/main" val="10000"/>
                  </a:ext>
                </a:extLst>
              </a:tr>
              <a:tr h="370840">
                <a:tc>
                  <a:txBody>
                    <a:bodyPr/>
                    <a:lstStyle/>
                    <a:p>
                      <a:pPr marL="36000" lvl="1" algn="l"/>
                      <a:r>
                        <a:rPr lang="en-US" sz="2400" dirty="0"/>
                        <a:t>Journal processes continue as normal</a:t>
                      </a:r>
                    </a:p>
                  </a:txBody>
                  <a:tcPr>
                    <a:solidFill>
                      <a:schemeClr val="accent2">
                        <a:lumMod val="40000"/>
                        <a:lumOff val="60000"/>
                      </a:schemeClr>
                    </a:solidFill>
                  </a:tcPr>
                </a:tc>
                <a:tc>
                  <a:txBody>
                    <a:bodyPr/>
                    <a:lstStyle/>
                    <a:p>
                      <a:pPr marL="0" lvl="1" algn="l"/>
                      <a:r>
                        <a:rPr lang="en-US" sz="2400" dirty="0"/>
                        <a:t>Journal changes business model</a:t>
                      </a:r>
                    </a:p>
                  </a:txBody>
                  <a:tcPr>
                    <a:solidFill>
                      <a:schemeClr val="accent3">
                        <a:lumMod val="40000"/>
                        <a:lumOff val="60000"/>
                      </a:schemeClr>
                    </a:solidFill>
                  </a:tcPr>
                </a:tc>
                <a:extLst>
                  <a:ext uri="{0D108BD9-81ED-4DB2-BD59-A6C34878D82A}">
                    <a16:rowId xmlns:a16="http://schemas.microsoft.com/office/drawing/2014/main" val="10001"/>
                  </a:ext>
                </a:extLst>
              </a:tr>
              <a:tr h="370840">
                <a:tc>
                  <a:txBody>
                    <a:bodyPr/>
                    <a:lstStyle/>
                    <a:p>
                      <a:pPr marL="36000" lvl="1" algn="l"/>
                      <a:r>
                        <a:rPr lang="en-US" sz="2400" dirty="0"/>
                        <a:t>Authors deposit a copy of their papers into an </a:t>
                      </a:r>
                      <a:r>
                        <a:rPr lang="en-US" sz="2400" b="1" dirty="0"/>
                        <a:t>‘open access repository’</a:t>
                      </a:r>
                    </a:p>
                  </a:txBody>
                  <a:tcPr>
                    <a:solidFill>
                      <a:schemeClr val="accent2">
                        <a:lumMod val="20000"/>
                        <a:lumOff val="80000"/>
                      </a:schemeClr>
                    </a:solidFill>
                  </a:tcPr>
                </a:tc>
                <a:tc>
                  <a:txBody>
                    <a:bodyPr/>
                    <a:lstStyle/>
                    <a:p>
                      <a:pPr marL="0" lvl="1" algn="l"/>
                      <a:r>
                        <a:rPr lang="en-US" sz="2400" dirty="0"/>
                        <a:t>Readers no longer pay to read</a:t>
                      </a:r>
                    </a:p>
                  </a:txBody>
                  <a:tcPr>
                    <a:solidFill>
                      <a:schemeClr val="accent3">
                        <a:lumMod val="20000"/>
                        <a:lumOff val="80000"/>
                      </a:schemeClr>
                    </a:solidFill>
                  </a:tcPr>
                </a:tc>
                <a:extLst>
                  <a:ext uri="{0D108BD9-81ED-4DB2-BD59-A6C34878D82A}">
                    <a16:rowId xmlns:a16="http://schemas.microsoft.com/office/drawing/2014/main" val="10002"/>
                  </a:ext>
                </a:extLst>
              </a:tr>
              <a:tr h="370840">
                <a:tc>
                  <a:txBody>
                    <a:bodyPr/>
                    <a:lstStyle/>
                    <a:p>
                      <a:pPr marL="36000" lvl="1" algn="l"/>
                      <a:r>
                        <a:rPr lang="en-US" sz="2400" dirty="0"/>
                        <a:t>Public copy is a supplement to the publishers official article for those who</a:t>
                      </a:r>
                      <a:r>
                        <a:rPr lang="en-US" sz="2400" baseline="0" dirty="0"/>
                        <a:t> </a:t>
                      </a:r>
                      <a:r>
                        <a:rPr lang="en-US" sz="2400" dirty="0"/>
                        <a:t>can’t afford a subscription</a:t>
                      </a:r>
                    </a:p>
                  </a:txBody>
                  <a:tcPr>
                    <a:solidFill>
                      <a:schemeClr val="accent2">
                        <a:lumMod val="40000"/>
                        <a:lumOff val="60000"/>
                      </a:schemeClr>
                    </a:solidFill>
                  </a:tcPr>
                </a:tc>
                <a:tc>
                  <a:txBody>
                    <a:bodyPr/>
                    <a:lstStyle/>
                    <a:p>
                      <a:pPr marL="0" lvl="1" algn="l"/>
                      <a:r>
                        <a:rPr lang="en-US" sz="2400" dirty="0"/>
                        <a:t>Instead, authors pay to publish</a:t>
                      </a:r>
                      <a:r>
                        <a:rPr lang="en-US" sz="2400" baseline="0" dirty="0"/>
                        <a:t> o</a:t>
                      </a:r>
                      <a:r>
                        <a:rPr lang="en-US" sz="2400" dirty="0"/>
                        <a:t>r their funders</a:t>
                      </a:r>
                    </a:p>
                    <a:p>
                      <a:pPr marL="0" algn="l"/>
                      <a:endParaRPr lang="en-US" sz="2400" dirty="0"/>
                    </a:p>
                  </a:txBody>
                  <a:tcPr>
                    <a:solidFill>
                      <a:schemeClr val="accent3">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37928768"/>
      </p:ext>
    </p:extLst>
  </p:cSld>
  <p:clrMapOvr>
    <a:masterClrMapping/>
  </p:clrMapOvr>
  <mc:AlternateContent xmlns:mc="http://schemas.openxmlformats.org/markup-compatibility/2006" xmlns:p14="http://schemas.microsoft.com/office/powerpoint/2010/main">
    <mc:Choice Requires="p14">
      <p:transition spd="slow" p14:dur="2000" advTm="30010"/>
    </mc:Choice>
    <mc:Fallback xmlns="">
      <p:transition spd="slow" advTm="3001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04703" y="2493813"/>
            <a:ext cx="6167362" cy="2519363"/>
          </a:xfrm>
        </p:spPr>
        <p:txBody>
          <a:bodyPr>
            <a:noAutofit/>
          </a:bodyPr>
          <a:lstStyle/>
          <a:p>
            <a:r>
              <a:rPr lang="en-US" sz="2400" dirty="0"/>
              <a:t>The Original Web Challenge?</a:t>
            </a:r>
            <a:br>
              <a:rPr lang="en-US" sz="2400" dirty="0"/>
            </a:br>
            <a:br>
              <a:rPr lang="en-US" sz="2400" dirty="0"/>
            </a:br>
            <a:r>
              <a:rPr lang="en-US" sz="2400" dirty="0"/>
              <a:t>“In those days, there was different information on different computers, but you had to log on to different computers to get at it. Also, sometimes you had to learn a different program on each computer. Often it was just easier to go and ask people when they were having coffee…” </a:t>
            </a:r>
            <a:br>
              <a:rPr lang="en-US" sz="2400" dirty="0"/>
            </a:br>
            <a:br>
              <a:rPr lang="en-US" sz="2400" dirty="0"/>
            </a:br>
            <a:r>
              <a:rPr lang="en-US" sz="2400" dirty="0"/>
              <a:t>Sir Tim Burners-Lee</a:t>
            </a:r>
          </a:p>
        </p:txBody>
      </p:sp>
      <p:pic>
        <p:nvPicPr>
          <p:cNvPr id="3" name="Picture Placeholder 4" descr="file.jpg">
            <a:extLst>
              <a:ext uri="{FF2B5EF4-FFF2-40B4-BE49-F238E27FC236}">
                <a16:creationId xmlns:a16="http://schemas.microsoft.com/office/drawing/2014/main" id="{A6F81C68-67BC-F04F-BBC5-CEA6C3FA382A}"/>
              </a:ext>
            </a:extLst>
          </p:cNvPr>
          <p:cNvPicPr>
            <a:picLocks noChangeAspect="1"/>
          </p:cNvPicPr>
          <p:nvPr/>
        </p:nvPicPr>
        <p:blipFill>
          <a:blip r:embed="rId3">
            <a:extLst>
              <a:ext uri="{28A0092B-C50C-407E-A947-70E740481C1C}">
                <a14:useLocalDpi xmlns:a14="http://schemas.microsoft.com/office/drawing/2010/main" val="0"/>
              </a:ext>
            </a:extLst>
          </a:blip>
          <a:srcRect t="6156" b="6156"/>
          <a:stretch>
            <a:fillRect/>
          </a:stretch>
        </p:blipFill>
        <p:spPr>
          <a:xfrm>
            <a:off x="7032104" y="1896528"/>
            <a:ext cx="5156665" cy="2900624"/>
          </a:xfrm>
          <a:prstGeom prst="rect">
            <a:avLst/>
          </a:prstGeom>
        </p:spPr>
      </p:pic>
    </p:spTree>
    <p:extLst>
      <p:ext uri="{BB962C8B-B14F-4D97-AF65-F5344CB8AC3E}">
        <p14:creationId xmlns:p14="http://schemas.microsoft.com/office/powerpoint/2010/main" val="754434245"/>
      </p:ext>
    </p:extLst>
  </p:cSld>
  <p:clrMapOvr>
    <a:masterClrMapping/>
  </p:clrMapOvr>
  <mc:AlternateContent xmlns:mc="http://schemas.openxmlformats.org/markup-compatibility/2006" xmlns:p14="http://schemas.microsoft.com/office/powerpoint/2010/main">
    <mc:Choice Requires="p14">
      <p:transition spd="slow" p14:dur="2000" advTm="30400"/>
    </mc:Choice>
    <mc:Fallback xmlns="">
      <p:transition spd="slow" advTm="304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OA</a:t>
            </a:r>
          </a:p>
        </p:txBody>
      </p:sp>
      <p:sp>
        <p:nvSpPr>
          <p:cNvPr id="3" name="Content Placeholder 2"/>
          <p:cNvSpPr>
            <a:spLocks noGrp="1"/>
          </p:cNvSpPr>
          <p:nvPr>
            <p:ph idx="1"/>
          </p:nvPr>
        </p:nvSpPr>
        <p:spPr/>
        <p:txBody>
          <a:bodyPr/>
          <a:lstStyle/>
          <a:p>
            <a:r>
              <a:rPr lang="en-US" sz="2400" dirty="0"/>
              <a:t>20% of new papers are Open Access 2019</a:t>
            </a:r>
          </a:p>
          <a:p>
            <a:r>
              <a:rPr lang="en-US" sz="2400" dirty="0"/>
              <a:t>50% of new papers, all versions, are behind a paywall</a:t>
            </a:r>
          </a:p>
          <a:p>
            <a:r>
              <a:rPr lang="en-US" sz="2400" dirty="0"/>
              <a:t>Green OA relies on publishers polices</a:t>
            </a:r>
          </a:p>
          <a:p>
            <a:r>
              <a:rPr lang="en-US" sz="2400" dirty="0"/>
              <a:t>Romeo service tracks publisher policies</a:t>
            </a:r>
          </a:p>
          <a:p>
            <a:pPr lvl="1"/>
            <a:r>
              <a:rPr lang="en-US" sz="2000" dirty="0">
                <a:hlinkClick r:id="rId3"/>
              </a:rPr>
              <a:t>http://www.sherpa.ac.uk/romeo</a:t>
            </a:r>
            <a:endParaRPr lang="en-US" sz="2000" dirty="0"/>
          </a:p>
          <a:p>
            <a:r>
              <a:rPr lang="en-US" sz="2400" dirty="0"/>
              <a:t>Gold OA relies on publishers changing their model</a:t>
            </a:r>
          </a:p>
          <a:p>
            <a:r>
              <a:rPr lang="en-US" sz="2400" dirty="0"/>
              <a:t>Scientific publications is lucrative (18% profits)</a:t>
            </a:r>
          </a:p>
          <a:p>
            <a:r>
              <a:rPr lang="en-US" sz="2400" dirty="0"/>
              <a:t>Academia highly values the peer review process</a:t>
            </a:r>
          </a:p>
          <a:p>
            <a:endParaRPr lang="en-US" sz="2400" dirty="0"/>
          </a:p>
        </p:txBody>
      </p:sp>
    </p:spTree>
    <p:extLst>
      <p:ext uri="{BB962C8B-B14F-4D97-AF65-F5344CB8AC3E}">
        <p14:creationId xmlns:p14="http://schemas.microsoft.com/office/powerpoint/2010/main" val="3484460474"/>
      </p:ext>
    </p:extLst>
  </p:cSld>
  <p:clrMapOvr>
    <a:masterClrMapping/>
  </p:clrMapOvr>
  <mc:AlternateContent xmlns:mc="http://schemas.openxmlformats.org/markup-compatibility/2006" xmlns:p14="http://schemas.microsoft.com/office/powerpoint/2010/main">
    <mc:Choice Requires="p14">
      <p:transition spd="slow" p14:dur="2000" advTm="86626"/>
    </mc:Choice>
    <mc:Fallback xmlns="">
      <p:transition spd="slow" advTm="86626"/>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Open-Access Repositories</a:t>
            </a:r>
          </a:p>
        </p:txBody>
      </p:sp>
      <p:sp>
        <p:nvSpPr>
          <p:cNvPr id="3" name="Content Placeholder 2"/>
          <p:cNvSpPr>
            <a:spLocks noGrp="1"/>
          </p:cNvSpPr>
          <p:nvPr>
            <p:ph idx="1"/>
          </p:nvPr>
        </p:nvSpPr>
        <p:spPr/>
        <p:txBody>
          <a:bodyPr>
            <a:normAutofit/>
          </a:bodyPr>
          <a:lstStyle/>
          <a:p>
            <a:r>
              <a:rPr lang="en-US" dirty="0"/>
              <a:t>Open-access repositories (or open archives) are collections of open access publications</a:t>
            </a:r>
          </a:p>
          <a:p>
            <a:r>
              <a:rPr lang="en-US" dirty="0"/>
              <a:t>They are free, immediate and permanent access for anyone to use, download and distribute</a:t>
            </a:r>
          </a:p>
          <a:p>
            <a:r>
              <a:rPr lang="en-US" dirty="0"/>
              <a:t>They provide free access to research for users outside the institutional community</a:t>
            </a:r>
          </a:p>
          <a:p>
            <a:r>
              <a:rPr lang="en-US" dirty="0"/>
              <a:t>To support search engines the </a:t>
            </a:r>
            <a:r>
              <a:rPr lang="en-US" b="1" dirty="0"/>
              <a:t>OAI-PMH protocol </a:t>
            </a:r>
            <a:r>
              <a:rPr lang="en-US" dirty="0"/>
              <a:t>introduces standards so that metadata can be harvested from many repositories </a:t>
            </a:r>
          </a:p>
          <a:p>
            <a:r>
              <a:rPr lang="en-US" dirty="0"/>
              <a:t>When publishers use the OAI-PMH protocol search engines can construct a database of worldwide of free/open research</a:t>
            </a:r>
          </a:p>
          <a:p>
            <a:pPr marL="0" indent="0">
              <a:buNone/>
            </a:pPr>
            <a:endParaRPr lang="en-US" dirty="0"/>
          </a:p>
        </p:txBody>
      </p:sp>
      <p:sp>
        <p:nvSpPr>
          <p:cNvPr id="6" name="TextBox 5">
            <a:extLst>
              <a:ext uri="{FF2B5EF4-FFF2-40B4-BE49-F238E27FC236}">
                <a16:creationId xmlns:a16="http://schemas.microsoft.com/office/drawing/2014/main" id="{2B9481EC-380F-8748-80D7-E37BDB97527E}"/>
              </a:ext>
            </a:extLst>
          </p:cNvPr>
          <p:cNvSpPr txBox="1"/>
          <p:nvPr/>
        </p:nvSpPr>
        <p:spPr>
          <a:xfrm>
            <a:off x="911424" y="5805264"/>
            <a:ext cx="10081120" cy="369332"/>
          </a:xfrm>
          <a:prstGeom prst="rect">
            <a:avLst/>
          </a:prstGeom>
          <a:solidFill>
            <a:schemeClr val="accent1">
              <a:lumMod val="40000"/>
              <a:lumOff val="60000"/>
            </a:schemeClr>
          </a:solidFill>
        </p:spPr>
        <p:txBody>
          <a:bodyPr wrap="square" rtlCol="0">
            <a:spAutoFit/>
          </a:bodyPr>
          <a:lstStyle/>
          <a:p>
            <a:r>
              <a:rPr lang="en-US" b="1" dirty="0"/>
              <a:t>Open Archives Initiative Protocol for Metadata Harvesting (OAI-PMH)</a:t>
            </a:r>
            <a:endParaRPr lang="en-US" dirty="0"/>
          </a:p>
        </p:txBody>
      </p:sp>
    </p:spTree>
    <p:extLst>
      <p:ext uri="{BB962C8B-B14F-4D97-AF65-F5344CB8AC3E}">
        <p14:creationId xmlns:p14="http://schemas.microsoft.com/office/powerpoint/2010/main" val="737783516"/>
      </p:ext>
    </p:extLst>
  </p:cSld>
  <p:clrMapOvr>
    <a:masterClrMapping/>
  </p:clrMapOvr>
  <mc:AlternateContent xmlns:mc="http://schemas.openxmlformats.org/markup-compatibility/2006" xmlns:p14="http://schemas.microsoft.com/office/powerpoint/2010/main">
    <mc:Choice Requires="p14">
      <p:transition spd="slow" p14:dur="2000" advTm="73139"/>
    </mc:Choice>
    <mc:Fallback xmlns="">
      <p:transition spd="slow" advTm="73139"/>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the Repository</a:t>
            </a:r>
          </a:p>
        </p:txBody>
      </p:sp>
      <p:sp>
        <p:nvSpPr>
          <p:cNvPr id="3" name="Content Placeholder 2"/>
          <p:cNvSpPr>
            <a:spLocks noGrp="1"/>
          </p:cNvSpPr>
          <p:nvPr>
            <p:ph idx="1"/>
          </p:nvPr>
        </p:nvSpPr>
        <p:spPr/>
        <p:txBody>
          <a:bodyPr>
            <a:normAutofit/>
          </a:bodyPr>
          <a:lstStyle/>
          <a:p>
            <a:r>
              <a:rPr lang="en-US" dirty="0"/>
              <a:t>Who takes responsibility for curating the research knowledge of the world?</a:t>
            </a:r>
          </a:p>
          <a:p>
            <a:pPr lvl="1"/>
            <a:r>
              <a:rPr lang="en-US" dirty="0"/>
              <a:t>Privately owned, profit making, publishing industry</a:t>
            </a:r>
          </a:p>
          <a:p>
            <a:pPr lvl="1"/>
            <a:r>
              <a:rPr lang="en-US" dirty="0"/>
              <a:t>University, research institution, knowledge creator</a:t>
            </a:r>
          </a:p>
        </p:txBody>
      </p:sp>
    </p:spTree>
    <p:extLst>
      <p:ext uri="{BB962C8B-B14F-4D97-AF65-F5344CB8AC3E}">
        <p14:creationId xmlns:p14="http://schemas.microsoft.com/office/powerpoint/2010/main" val="885797384"/>
      </p:ext>
    </p:extLst>
  </p:cSld>
  <p:clrMapOvr>
    <a:masterClrMapping/>
  </p:clrMapOvr>
  <mc:AlternateContent xmlns:mc="http://schemas.openxmlformats.org/markup-compatibility/2006" xmlns:p14="http://schemas.microsoft.com/office/powerpoint/2010/main">
    <mc:Choice Requires="p14">
      <p:transition spd="slow" p14:dur="2000" advTm="32274"/>
    </mc:Choice>
    <mc:Fallback xmlns="">
      <p:transition spd="slow" advTm="32274"/>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467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useBgFill="1">
        <p:nvSpPr>
          <p:cNvPr id="7" name="TextBox 6">
            <a:extLst>
              <a:ext uri="{FF2B5EF4-FFF2-40B4-BE49-F238E27FC236}">
                <a16:creationId xmlns:a16="http://schemas.microsoft.com/office/drawing/2014/main" id="{5474240E-895F-A042-A166-EF5F8D346552}"/>
              </a:ext>
            </a:extLst>
          </p:cNvPr>
          <p:cNvSpPr txBox="1"/>
          <p:nvPr/>
        </p:nvSpPr>
        <p:spPr>
          <a:xfrm>
            <a:off x="11693769" y="3305908"/>
            <a:ext cx="184731" cy="369332"/>
          </a:xfrm>
          <a:prstGeom prst="rect">
            <a:avLst/>
          </a:prstGeom>
        </p:spPr>
        <p:txBody>
          <a:bodyPr wrap="none" rtlCol="0">
            <a:spAutoFit/>
          </a:bodyPr>
          <a:lstStyle/>
          <a:p>
            <a:endParaRPr lang="en-US" dirty="0"/>
          </a:p>
        </p:txBody>
      </p:sp>
      <p:sp>
        <p:nvSpPr>
          <p:cNvPr id="8" name="Content Placeholder 7">
            <a:extLst>
              <a:ext uri="{FF2B5EF4-FFF2-40B4-BE49-F238E27FC236}">
                <a16:creationId xmlns:a16="http://schemas.microsoft.com/office/drawing/2014/main" id="{42178818-F793-B04C-B105-FC97E5EE7358}"/>
              </a:ext>
            </a:extLst>
          </p:cNvPr>
          <p:cNvSpPr>
            <a:spLocks noGrp="1"/>
          </p:cNvSpPr>
          <p:nvPr>
            <p:ph idx="1"/>
          </p:nvPr>
        </p:nvSpPr>
        <p:spPr/>
        <p:txBody>
          <a:bodyPr/>
          <a:lstStyle/>
          <a:p>
            <a:endParaRPr lang="en-US"/>
          </a:p>
        </p:txBody>
      </p:sp>
      <p:pic>
        <p:nvPicPr>
          <p:cNvPr id="9" name="Content Placeholder 4">
            <a:extLst>
              <a:ext uri="{FF2B5EF4-FFF2-40B4-BE49-F238E27FC236}">
                <a16:creationId xmlns:a16="http://schemas.microsoft.com/office/drawing/2014/main" id="{DB0F0BA2-0935-FD4E-9E57-3868BC93D2B8}"/>
              </a:ext>
            </a:extLst>
          </p:cNvPr>
          <p:cNvPicPr>
            <a:picLocks noChangeAspect="1"/>
          </p:cNvPicPr>
          <p:nvPr/>
        </p:nvPicPr>
        <p:blipFill>
          <a:blip r:embed="rId3"/>
          <a:stretch>
            <a:fillRect/>
          </a:stretch>
        </p:blipFill>
        <p:spPr>
          <a:xfrm>
            <a:off x="495963" y="37761"/>
            <a:ext cx="11288669" cy="6820239"/>
          </a:xfrm>
          <a:prstGeom prst="rect">
            <a:avLst/>
          </a:prstGeom>
        </p:spPr>
      </p:pic>
    </p:spTree>
    <p:extLst>
      <p:ext uri="{BB962C8B-B14F-4D97-AF65-F5344CB8AC3E}">
        <p14:creationId xmlns:p14="http://schemas.microsoft.com/office/powerpoint/2010/main" val="4183904585"/>
      </p:ext>
    </p:extLst>
  </p:cSld>
  <p:clrMapOvr>
    <a:masterClrMapping/>
  </p:clrMapOvr>
  <mc:AlternateContent xmlns:mc="http://schemas.openxmlformats.org/markup-compatibility/2006" xmlns:p14="http://schemas.microsoft.com/office/powerpoint/2010/main">
    <mc:Choice Requires="p14">
      <p:transition spd="slow" p14:dur="2000" advTm="33732"/>
    </mc:Choice>
    <mc:Fallback xmlns="">
      <p:transition spd="slow" advTm="3373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Access: Tim’s Problem</a:t>
            </a:r>
          </a:p>
        </p:txBody>
      </p:sp>
      <p:sp>
        <p:nvSpPr>
          <p:cNvPr id="3" name="Content Placeholder 2"/>
          <p:cNvSpPr>
            <a:spLocks noGrp="1"/>
          </p:cNvSpPr>
          <p:nvPr>
            <p:ph idx="1"/>
          </p:nvPr>
        </p:nvSpPr>
        <p:spPr>
          <a:xfrm>
            <a:off x="623888" y="1773238"/>
            <a:ext cx="11160743" cy="4785824"/>
          </a:xfrm>
        </p:spPr>
        <p:txBody>
          <a:bodyPr>
            <a:normAutofit fontScale="92500" lnSpcReduction="20000"/>
          </a:bodyPr>
          <a:lstStyle/>
          <a:p>
            <a:r>
              <a:rPr lang="en-US" sz="1800" dirty="0"/>
              <a:t>Publishers owned the academic publications</a:t>
            </a:r>
          </a:p>
          <a:p>
            <a:r>
              <a:rPr lang="en-US" sz="1800" dirty="0"/>
              <a:t>Publishers deemed which research work is worthy</a:t>
            </a:r>
          </a:p>
          <a:p>
            <a:r>
              <a:rPr lang="en-US" sz="1800" dirty="0"/>
              <a:t>Authors writes article</a:t>
            </a:r>
          </a:p>
          <a:p>
            <a:pPr lvl="1"/>
            <a:r>
              <a:rPr lang="en-US" sz="1600" dirty="0"/>
              <a:t>Author signs over copyright to publishing company </a:t>
            </a:r>
          </a:p>
          <a:p>
            <a:pPr lvl="1"/>
            <a:r>
              <a:rPr lang="en-US" sz="1600" dirty="0"/>
              <a:t>Publishing company publishes article</a:t>
            </a:r>
          </a:p>
          <a:p>
            <a:pPr lvl="1"/>
            <a:r>
              <a:rPr lang="en-US" sz="1600" dirty="0"/>
              <a:t>Publishing company payment from university libraries </a:t>
            </a:r>
          </a:p>
          <a:p>
            <a:r>
              <a:rPr lang="en-US" sz="1800" dirty="0"/>
              <a:t>Author receives academic credit</a:t>
            </a:r>
          </a:p>
          <a:p>
            <a:pPr lvl="1"/>
            <a:r>
              <a:rPr lang="en-US" sz="1600" dirty="0"/>
              <a:t>Publication glory</a:t>
            </a:r>
          </a:p>
          <a:p>
            <a:pPr lvl="1"/>
            <a:r>
              <a:rPr lang="en-US" sz="1600" dirty="0"/>
              <a:t>Citations</a:t>
            </a:r>
          </a:p>
          <a:p>
            <a:r>
              <a:rPr lang="en-US" sz="1800" dirty="0"/>
              <a:t>Universities created a whole new industry: </a:t>
            </a:r>
          </a:p>
          <a:p>
            <a:pPr lvl="1"/>
            <a:r>
              <a:rPr lang="en-US" sz="1600" dirty="0"/>
              <a:t>academics read published work and write it</a:t>
            </a:r>
          </a:p>
          <a:p>
            <a:pPr lvl="1"/>
            <a:r>
              <a:rPr lang="en-US" sz="1600" dirty="0"/>
              <a:t>the work is paid for by external funder/company</a:t>
            </a:r>
          </a:p>
          <a:p>
            <a:r>
              <a:rPr lang="en-US" sz="1800" dirty="0"/>
              <a:t>Universities and researchers are knowledge producers and knowledge consumers</a:t>
            </a:r>
          </a:p>
          <a:p>
            <a:pPr lvl="1"/>
            <a:endParaRPr lang="en-US" sz="1600" dirty="0"/>
          </a:p>
        </p:txBody>
      </p:sp>
      <p:grpSp>
        <p:nvGrpSpPr>
          <p:cNvPr id="21" name="Group 20"/>
          <p:cNvGrpSpPr/>
          <p:nvPr/>
        </p:nvGrpSpPr>
        <p:grpSpPr>
          <a:xfrm>
            <a:off x="7642008" y="1965880"/>
            <a:ext cx="3830589" cy="2926239"/>
            <a:chOff x="7417389" y="4482179"/>
            <a:chExt cx="3020319" cy="2070339"/>
          </a:xfrm>
        </p:grpSpPr>
        <p:sp>
          <p:nvSpPr>
            <p:cNvPr id="5" name="Rectangle 4"/>
            <p:cNvSpPr/>
            <p:nvPr/>
          </p:nvSpPr>
          <p:spPr>
            <a:xfrm>
              <a:off x="8975576" y="4482179"/>
              <a:ext cx="1462132" cy="207033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400" dirty="0">
                  <a:solidFill>
                    <a:srgbClr val="231F20"/>
                  </a:solidFill>
                </a:rPr>
                <a:t>publishers</a:t>
              </a:r>
            </a:p>
          </p:txBody>
        </p:sp>
        <p:sp>
          <p:nvSpPr>
            <p:cNvPr id="6" name="Rectangle 5"/>
            <p:cNvSpPr/>
            <p:nvPr/>
          </p:nvSpPr>
          <p:spPr>
            <a:xfrm>
              <a:off x="7417389" y="4482179"/>
              <a:ext cx="1465132" cy="207033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400" dirty="0">
                  <a:solidFill>
                    <a:schemeClr val="tx1"/>
                  </a:solidFill>
                </a:rPr>
                <a:t>researchers</a:t>
              </a:r>
            </a:p>
          </p:txBody>
        </p:sp>
        <p:sp>
          <p:nvSpPr>
            <p:cNvPr id="12" name="Folded Corner 11"/>
            <p:cNvSpPr/>
            <p:nvPr/>
          </p:nvSpPr>
          <p:spPr>
            <a:xfrm>
              <a:off x="9060952" y="4766298"/>
              <a:ext cx="437572" cy="523492"/>
            </a:xfrm>
            <a:prstGeom prst="foldedCorner">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olded Corner 12"/>
            <p:cNvSpPr/>
            <p:nvPr/>
          </p:nvSpPr>
          <p:spPr>
            <a:xfrm>
              <a:off x="9060952" y="5332844"/>
              <a:ext cx="437572" cy="523492"/>
            </a:xfrm>
            <a:prstGeom prst="foldedCorner">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olded Corner 13"/>
            <p:cNvSpPr/>
            <p:nvPr/>
          </p:nvSpPr>
          <p:spPr>
            <a:xfrm>
              <a:off x="9060952" y="5929740"/>
              <a:ext cx="437572" cy="523492"/>
            </a:xfrm>
            <a:prstGeom prst="foldedCorner">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urved Left Arrow 15"/>
            <p:cNvSpPr/>
            <p:nvPr/>
          </p:nvSpPr>
          <p:spPr>
            <a:xfrm>
              <a:off x="9588785" y="4975935"/>
              <a:ext cx="731520" cy="121615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Curved Right Arrow 16"/>
            <p:cNvSpPr/>
            <p:nvPr/>
          </p:nvSpPr>
          <p:spPr>
            <a:xfrm>
              <a:off x="8015053" y="4975935"/>
              <a:ext cx="731520" cy="1216152"/>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8185825" y="4901231"/>
              <a:ext cx="902284" cy="369332"/>
            </a:xfrm>
            <a:prstGeom prst="rect">
              <a:avLst/>
            </a:prstGeom>
            <a:noFill/>
          </p:spPr>
          <p:txBody>
            <a:bodyPr wrap="square" rtlCol="0">
              <a:spAutoFit/>
            </a:bodyPr>
            <a:lstStyle/>
            <a:p>
              <a:r>
                <a:rPr lang="en-US" dirty="0"/>
                <a:t>read</a:t>
              </a:r>
            </a:p>
          </p:txBody>
        </p:sp>
        <p:sp>
          <p:nvSpPr>
            <p:cNvPr id="20" name="TextBox 19"/>
            <p:cNvSpPr txBox="1"/>
            <p:nvPr/>
          </p:nvSpPr>
          <p:spPr>
            <a:xfrm>
              <a:off x="8127591" y="5793252"/>
              <a:ext cx="1109940" cy="369332"/>
            </a:xfrm>
            <a:prstGeom prst="rect">
              <a:avLst/>
            </a:prstGeom>
            <a:noFill/>
          </p:spPr>
          <p:txBody>
            <a:bodyPr wrap="square" rtlCol="0">
              <a:spAutoFit/>
            </a:bodyPr>
            <a:lstStyle/>
            <a:p>
              <a:r>
                <a:rPr lang="en-US" dirty="0"/>
                <a:t>write</a:t>
              </a:r>
            </a:p>
          </p:txBody>
        </p:sp>
      </p:grpSp>
    </p:spTree>
    <p:extLst>
      <p:ext uri="{BB962C8B-B14F-4D97-AF65-F5344CB8AC3E}">
        <p14:creationId xmlns:p14="http://schemas.microsoft.com/office/powerpoint/2010/main" val="3746087455"/>
      </p:ext>
    </p:extLst>
  </p:cSld>
  <p:clrMapOvr>
    <a:masterClrMapping/>
  </p:clrMapOvr>
  <mc:AlternateContent xmlns:mc="http://schemas.openxmlformats.org/markup-compatibility/2006" xmlns:p14="http://schemas.microsoft.com/office/powerpoint/2010/main">
    <mc:Choice Requires="p14">
      <p:transition spd="slow" p14:dur="2000" advTm="54584"/>
    </mc:Choice>
    <mc:Fallback xmlns="">
      <p:transition spd="slow" advTm="5458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9D61B-C821-164F-B494-ABED17CE714D}"/>
              </a:ext>
            </a:extLst>
          </p:cNvPr>
          <p:cNvSpPr>
            <a:spLocks noGrp="1"/>
          </p:cNvSpPr>
          <p:nvPr>
            <p:ph type="title"/>
          </p:nvPr>
        </p:nvSpPr>
        <p:spPr/>
        <p:txBody>
          <a:bodyPr/>
          <a:lstStyle/>
          <a:p>
            <a:r>
              <a:rPr lang="en-US" dirty="0"/>
              <a:t>Impact Factor</a:t>
            </a:r>
          </a:p>
        </p:txBody>
      </p:sp>
      <p:sp>
        <p:nvSpPr>
          <p:cNvPr id="3" name="Content Placeholder 2">
            <a:extLst>
              <a:ext uri="{FF2B5EF4-FFF2-40B4-BE49-F238E27FC236}">
                <a16:creationId xmlns:a16="http://schemas.microsoft.com/office/drawing/2014/main" id="{8414C74B-DEB8-9148-91C7-ACDEFB6A7731}"/>
              </a:ext>
            </a:extLst>
          </p:cNvPr>
          <p:cNvSpPr>
            <a:spLocks noGrp="1"/>
          </p:cNvSpPr>
          <p:nvPr>
            <p:ph idx="1"/>
          </p:nvPr>
        </p:nvSpPr>
        <p:spPr/>
        <p:txBody>
          <a:bodyPr/>
          <a:lstStyle/>
          <a:p>
            <a:r>
              <a:rPr lang="en-US" dirty="0"/>
              <a:t>Impact factor is commonly used to evaluate the relative importance of a journal within its field</a:t>
            </a:r>
          </a:p>
          <a:p>
            <a:r>
              <a:rPr lang="en-US" dirty="0"/>
              <a:t>It </a:t>
            </a:r>
            <a:r>
              <a:rPr lang="en-US" dirty="0" err="1"/>
              <a:t>utilises</a:t>
            </a:r>
            <a:r>
              <a:rPr lang="en-US" dirty="0"/>
              <a:t> the frequency with which the “average article” in a journal has been cited in a particular time period</a:t>
            </a:r>
          </a:p>
          <a:p>
            <a:r>
              <a:rPr lang="en-US" dirty="0"/>
              <a:t>Due to statistics journals that publish more review articles will get highest IFs</a:t>
            </a:r>
          </a:p>
          <a:p>
            <a:r>
              <a:rPr lang="en-US" dirty="0"/>
              <a:t>Journals with higher IFs believed to be more important than those with lower ones</a:t>
            </a:r>
          </a:p>
          <a:p>
            <a:r>
              <a:rPr lang="en-US" dirty="0"/>
              <a:t>According to “impact simply reflects the ability of the journals and editors to attract the best paper available.” Eugene Garfield </a:t>
            </a:r>
          </a:p>
        </p:txBody>
      </p:sp>
      <p:sp>
        <p:nvSpPr>
          <p:cNvPr id="7" name="TextBox 6">
            <a:extLst>
              <a:ext uri="{FF2B5EF4-FFF2-40B4-BE49-F238E27FC236}">
                <a16:creationId xmlns:a16="http://schemas.microsoft.com/office/drawing/2014/main" id="{13203185-57DE-8742-A877-EA19F4D51785}"/>
              </a:ext>
            </a:extLst>
          </p:cNvPr>
          <p:cNvSpPr txBox="1"/>
          <p:nvPr/>
        </p:nvSpPr>
        <p:spPr>
          <a:xfrm>
            <a:off x="623392" y="6226772"/>
            <a:ext cx="10513168" cy="369332"/>
          </a:xfrm>
          <a:prstGeom prst="rect">
            <a:avLst/>
          </a:prstGeom>
          <a:noFill/>
        </p:spPr>
        <p:txBody>
          <a:bodyPr wrap="square" rtlCol="0">
            <a:spAutoFit/>
          </a:bodyPr>
          <a:lstStyle/>
          <a:p>
            <a:r>
              <a:rPr lang="en-GB" b="0" i="0" dirty="0">
                <a:solidFill>
                  <a:srgbClr val="212121"/>
                </a:solidFill>
                <a:effectLst/>
                <a:latin typeface="Cambria" panose="02040503050406030204" pitchFamily="18" charset="0"/>
              </a:rPr>
              <a:t>Garfield E. How can impact factors be improved? </a:t>
            </a:r>
            <a:r>
              <a:rPr lang="en-GB" b="0" i="1" dirty="0">
                <a:solidFill>
                  <a:srgbClr val="212121"/>
                </a:solidFill>
                <a:effectLst/>
                <a:latin typeface="Cambria" panose="02040503050406030204" pitchFamily="18" charset="0"/>
              </a:rPr>
              <a:t>BMJ. </a:t>
            </a:r>
            <a:r>
              <a:rPr lang="en-GB" b="0" i="0" dirty="0">
                <a:solidFill>
                  <a:srgbClr val="212121"/>
                </a:solidFill>
                <a:effectLst/>
                <a:latin typeface="Cambria" panose="02040503050406030204" pitchFamily="18" charset="0"/>
              </a:rPr>
              <a:t>1996;313:411–3</a:t>
            </a:r>
            <a:endParaRPr lang="en-US" dirty="0"/>
          </a:p>
        </p:txBody>
      </p:sp>
    </p:spTree>
    <p:extLst>
      <p:ext uri="{BB962C8B-B14F-4D97-AF65-F5344CB8AC3E}">
        <p14:creationId xmlns:p14="http://schemas.microsoft.com/office/powerpoint/2010/main" val="1844295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22702-79F7-F44C-8A99-2E395F76A239}"/>
              </a:ext>
            </a:extLst>
          </p:cNvPr>
          <p:cNvSpPr>
            <a:spLocks noGrp="1"/>
          </p:cNvSpPr>
          <p:nvPr>
            <p:ph type="title"/>
          </p:nvPr>
        </p:nvSpPr>
        <p:spPr/>
        <p:txBody>
          <a:bodyPr/>
          <a:lstStyle/>
          <a:p>
            <a:r>
              <a:rPr lang="en-US" dirty="0"/>
              <a:t>Prestige and Impact Factor</a:t>
            </a:r>
          </a:p>
        </p:txBody>
      </p:sp>
      <p:sp>
        <p:nvSpPr>
          <p:cNvPr id="3" name="Content Placeholder 2">
            <a:extLst>
              <a:ext uri="{FF2B5EF4-FFF2-40B4-BE49-F238E27FC236}">
                <a16:creationId xmlns:a16="http://schemas.microsoft.com/office/drawing/2014/main" id="{941B8656-D7E5-6C43-A911-EB7FF53F585F}"/>
              </a:ext>
            </a:extLst>
          </p:cNvPr>
          <p:cNvSpPr>
            <a:spLocks noGrp="1"/>
          </p:cNvSpPr>
          <p:nvPr>
            <p:ph idx="1"/>
          </p:nvPr>
        </p:nvSpPr>
        <p:spPr/>
        <p:txBody>
          <a:bodyPr/>
          <a:lstStyle/>
          <a:p>
            <a:r>
              <a:rPr lang="en-US" dirty="0"/>
              <a:t>Higher Impact Factor journals tend to be more selective</a:t>
            </a:r>
          </a:p>
          <a:p>
            <a:pPr lvl="1"/>
            <a:r>
              <a:rPr lang="en-US" dirty="0"/>
              <a:t>They have a review process that more highly scrutinizes submissions</a:t>
            </a:r>
          </a:p>
          <a:p>
            <a:pPr lvl="1"/>
            <a:r>
              <a:rPr lang="en-US" dirty="0"/>
              <a:t>Being accepted into that high Impact Factor journal shows that your peers agree that you produce high quality research</a:t>
            </a:r>
          </a:p>
          <a:p>
            <a:pPr lvl="1"/>
            <a:r>
              <a:rPr lang="en-US" dirty="0"/>
              <a:t>It’s like an endorsement of the community that your research is worthy</a:t>
            </a:r>
          </a:p>
          <a:p>
            <a:r>
              <a:rPr lang="en-US" dirty="0"/>
              <a:t>Impact Factor translates to prestige</a:t>
            </a:r>
          </a:p>
          <a:p>
            <a:pPr lvl="1"/>
            <a:r>
              <a:rPr lang="en-US" dirty="0"/>
              <a:t>It is used by people to evaluate you as a researcher, and to evaluate your article in terms of its credibility and quality</a:t>
            </a:r>
          </a:p>
          <a:p>
            <a:r>
              <a:rPr lang="en-US" dirty="0"/>
              <a:t>Higher Impact Factor journals are more credible by most researchers, and also by scientific reporters and by hiring committees</a:t>
            </a:r>
          </a:p>
          <a:p>
            <a:r>
              <a:rPr lang="en-US" dirty="0"/>
              <a:t>It increases the chances of your paper being read and cited because higher Impact Factor journals tend to have higher readership</a:t>
            </a:r>
          </a:p>
        </p:txBody>
      </p:sp>
    </p:spTree>
    <p:extLst>
      <p:ext uri="{BB962C8B-B14F-4D97-AF65-F5344CB8AC3E}">
        <p14:creationId xmlns:p14="http://schemas.microsoft.com/office/powerpoint/2010/main" val="154865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Scholarly Publishing 1665-1960</a:t>
            </a:r>
          </a:p>
        </p:txBody>
      </p:sp>
      <p:sp>
        <p:nvSpPr>
          <p:cNvPr id="3" name="Content Placeholder 2"/>
          <p:cNvSpPr>
            <a:spLocks noGrp="1"/>
          </p:cNvSpPr>
          <p:nvPr>
            <p:ph idx="1"/>
          </p:nvPr>
        </p:nvSpPr>
        <p:spPr>
          <a:xfrm>
            <a:off x="623887" y="1773238"/>
            <a:ext cx="7056289" cy="4493337"/>
          </a:xfrm>
        </p:spPr>
        <p:txBody>
          <a:bodyPr>
            <a:normAutofit/>
          </a:bodyPr>
          <a:lstStyle/>
          <a:p>
            <a:r>
              <a:rPr lang="en-US" sz="1800" dirty="0"/>
              <a:t>First scientific journal March 1665</a:t>
            </a:r>
          </a:p>
          <a:p>
            <a:pPr lvl="1"/>
            <a:r>
              <a:rPr lang="en-US" sz="1600" dirty="0"/>
              <a:t>The Royal Society publishes “Philosophical Transactions”</a:t>
            </a:r>
          </a:p>
          <a:p>
            <a:pPr lvl="1"/>
            <a:r>
              <a:rPr lang="en-US" sz="1600" dirty="0"/>
              <a:t>One person responsible for publishing and editing</a:t>
            </a:r>
          </a:p>
          <a:p>
            <a:r>
              <a:rPr lang="en-US" sz="1800" dirty="0"/>
              <a:t>Scientific and scholarly societies started to publish their own journals</a:t>
            </a:r>
          </a:p>
          <a:p>
            <a:r>
              <a:rPr lang="en-US" sz="1800" dirty="0"/>
              <a:t>University presses not for profit but were for prestige</a:t>
            </a:r>
          </a:p>
          <a:p>
            <a:r>
              <a:rPr lang="en-US" sz="1800" dirty="0"/>
              <a:t>For the benefit of their members and science</a:t>
            </a:r>
          </a:p>
          <a:p>
            <a:r>
              <a:rPr lang="en-US" sz="1800" dirty="0"/>
              <a:t>Scholarly societies responsible for: </a:t>
            </a:r>
          </a:p>
          <a:p>
            <a:pPr lvl="1"/>
            <a:r>
              <a:rPr lang="en-US" sz="1600" dirty="0"/>
              <a:t>printing costs </a:t>
            </a:r>
          </a:p>
          <a:p>
            <a:pPr lvl="1"/>
            <a:r>
              <a:rPr lang="en-US" sz="1600" dirty="0"/>
              <a:t>review process</a:t>
            </a:r>
          </a:p>
          <a:p>
            <a:pPr lvl="1"/>
            <a:r>
              <a:rPr lang="en-US" sz="1600" dirty="0"/>
              <a:t>handling subscription/ dissemination</a:t>
            </a:r>
          </a:p>
        </p:txBody>
      </p:sp>
      <p:pic>
        <p:nvPicPr>
          <p:cNvPr id="5" name="Picture 4" descr="Philosophical_Transactions_Volume_1_frontispie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2362" y="1049056"/>
            <a:ext cx="3810262" cy="5217519"/>
          </a:xfrm>
          <a:prstGeom prst="rect">
            <a:avLst/>
          </a:prstGeom>
        </p:spPr>
      </p:pic>
    </p:spTree>
    <p:extLst>
      <p:ext uri="{BB962C8B-B14F-4D97-AF65-F5344CB8AC3E}">
        <p14:creationId xmlns:p14="http://schemas.microsoft.com/office/powerpoint/2010/main" val="2111906173"/>
      </p:ext>
    </p:extLst>
  </p:cSld>
  <p:clrMapOvr>
    <a:masterClrMapping/>
  </p:clrMapOvr>
  <mc:AlternateContent xmlns:mc="http://schemas.openxmlformats.org/markup-compatibility/2006" xmlns:p14="http://schemas.microsoft.com/office/powerpoint/2010/main">
    <mc:Choice Requires="p14">
      <p:transition spd="slow" p14:dur="2000" advTm="143689"/>
    </mc:Choice>
    <mc:Fallback xmlns="">
      <p:transition spd="slow" advTm="14368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p:nvPr/>
        </p:nvSpPr>
        <p:spPr>
          <a:xfrm>
            <a:off x="623887" y="5661248"/>
            <a:ext cx="10944226" cy="504056"/>
          </a:xfrm>
          <a:prstGeom prst="rect">
            <a:avLst/>
          </a:prstGeom>
          <a:gradFill>
            <a:gsLst>
              <a:gs pos="100000">
                <a:schemeClr val="bg1">
                  <a:lumMod val="85000"/>
                </a:schemeClr>
              </a:gs>
              <a:gs pos="100000">
                <a:schemeClr val="bg1">
                  <a:lumMod val="75000"/>
                </a:schemeClr>
              </a:gs>
              <a:gs pos="100000">
                <a:schemeClr val="bg1">
                  <a:lumMod val="6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3392" y="1844825"/>
            <a:ext cx="10862997" cy="4752527"/>
          </a:xfrm>
        </p:spPr>
        <p:txBody>
          <a:bodyPr>
            <a:normAutofit lnSpcReduction="10000"/>
          </a:bodyPr>
          <a:lstStyle/>
          <a:p>
            <a:r>
              <a:rPr lang="en-US" dirty="0"/>
              <a:t>Opportunity to </a:t>
            </a:r>
            <a:r>
              <a:rPr lang="en-US" dirty="0" err="1"/>
              <a:t>centralise</a:t>
            </a:r>
            <a:r>
              <a:rPr lang="en-US" dirty="0"/>
              <a:t> overhead costs fueled by the increase of academic activity</a:t>
            </a:r>
          </a:p>
          <a:p>
            <a:r>
              <a:rPr lang="en-US" dirty="0"/>
              <a:t>After the war 1948 </a:t>
            </a:r>
            <a:r>
              <a:rPr lang="en-US" b="1" dirty="0"/>
              <a:t>Robert Maxwell</a:t>
            </a:r>
            <a:r>
              <a:rPr lang="en-US" dirty="0"/>
              <a:t> decided to publish scientific journals and set up </a:t>
            </a:r>
            <a:r>
              <a:rPr lang="en-US" b="1" dirty="0"/>
              <a:t>Pergamon Press </a:t>
            </a:r>
            <a:r>
              <a:rPr lang="en-US" dirty="0"/>
              <a:t>which was quickly and hugely profitable</a:t>
            </a:r>
          </a:p>
          <a:p>
            <a:pPr lvl="1"/>
            <a:r>
              <a:rPr lang="en-US" dirty="0"/>
              <a:t>Bringing “aggressive publishing in science”</a:t>
            </a:r>
          </a:p>
          <a:p>
            <a:r>
              <a:rPr lang="en-US" dirty="0"/>
              <a:t>In 1960’s Universities were expanding</a:t>
            </a:r>
          </a:p>
          <a:p>
            <a:r>
              <a:rPr lang="en-US" dirty="0"/>
              <a:t>UK Robbins Report/expansion of higher education &amp; science budget</a:t>
            </a:r>
          </a:p>
          <a:p>
            <a:r>
              <a:rPr lang="en-US" dirty="0"/>
              <a:t>In 1968/9 STM Association founded for publishers to regulate publishing</a:t>
            </a:r>
          </a:p>
          <a:p>
            <a:r>
              <a:rPr lang="en-US" dirty="0"/>
              <a:t>The </a:t>
            </a:r>
            <a:r>
              <a:rPr lang="en-US" b="1" dirty="0"/>
              <a:t>new demand </a:t>
            </a:r>
            <a:r>
              <a:rPr lang="en-US" dirty="0"/>
              <a:t>made for a very profitable system </a:t>
            </a:r>
            <a:r>
              <a:rPr lang="mr-IN" dirty="0"/>
              <a:t>–</a:t>
            </a:r>
            <a:r>
              <a:rPr lang="en-US" dirty="0"/>
              <a:t> with an increasing number of commercial publishers moving into STM</a:t>
            </a:r>
          </a:p>
          <a:p>
            <a:pPr marL="0" indent="0">
              <a:buNone/>
            </a:pPr>
            <a:endParaRPr lang="en-US" dirty="0"/>
          </a:p>
          <a:p>
            <a:pPr marL="0" indent="0" algn="ctr">
              <a:buNone/>
            </a:pPr>
            <a:r>
              <a:rPr lang="en-US" dirty="0"/>
              <a:t>STM - The International Association of </a:t>
            </a:r>
            <a:r>
              <a:rPr lang="en-US" b="1" dirty="0"/>
              <a:t>S</a:t>
            </a:r>
            <a:r>
              <a:rPr lang="en-US" dirty="0"/>
              <a:t>cientific, </a:t>
            </a:r>
            <a:r>
              <a:rPr lang="en-US" b="1" dirty="0"/>
              <a:t>T</a:t>
            </a:r>
            <a:r>
              <a:rPr lang="en-US" dirty="0"/>
              <a:t>echnical and </a:t>
            </a:r>
            <a:r>
              <a:rPr lang="en-US" b="1" dirty="0"/>
              <a:t>M</a:t>
            </a:r>
            <a:r>
              <a:rPr lang="en-US" dirty="0"/>
              <a:t>edical Publishers</a:t>
            </a:r>
          </a:p>
          <a:p>
            <a:pPr marL="0" indent="0">
              <a:buNone/>
            </a:pPr>
            <a:endParaRPr lang="en-US" dirty="0"/>
          </a:p>
        </p:txBody>
      </p:sp>
      <p:sp>
        <p:nvSpPr>
          <p:cNvPr id="2" name="Title 1"/>
          <p:cNvSpPr>
            <a:spLocks noGrp="1"/>
          </p:cNvSpPr>
          <p:nvPr>
            <p:ph type="title"/>
          </p:nvPr>
        </p:nvSpPr>
        <p:spPr/>
        <p:txBody>
          <a:bodyPr/>
          <a:lstStyle/>
          <a:p>
            <a:r>
              <a:rPr lang="en-US" dirty="0"/>
              <a:t>Private Sector</a:t>
            </a:r>
          </a:p>
        </p:txBody>
      </p:sp>
    </p:spTree>
    <p:extLst>
      <p:ext uri="{BB962C8B-B14F-4D97-AF65-F5344CB8AC3E}">
        <p14:creationId xmlns:p14="http://schemas.microsoft.com/office/powerpoint/2010/main" val="229737207"/>
      </p:ext>
    </p:extLst>
  </p:cSld>
  <p:clrMapOvr>
    <a:masterClrMapping/>
  </p:clrMapOvr>
  <mc:AlternateContent xmlns:mc="http://schemas.openxmlformats.org/markup-compatibility/2006" xmlns:p14="http://schemas.microsoft.com/office/powerpoint/2010/main">
    <mc:Choice Requires="p14">
      <p:transition spd="slow" p14:dur="2000" advTm="124377"/>
    </mc:Choice>
    <mc:Fallback xmlns="">
      <p:transition spd="slow" advTm="124377"/>
    </mc:Fallback>
  </mc:AlternateContent>
</p:sld>
</file>

<file path=ppt/theme/theme1.xml><?xml version="1.0" encoding="utf-8"?>
<a:theme xmlns:a="http://schemas.openxmlformats.org/drawingml/2006/main" name="UoS_Powerpoint_template WIDESCREEN">
  <a:themeElements>
    <a:clrScheme name="Rich Black">
      <a:dk1>
        <a:srgbClr val="231F20"/>
      </a:dk1>
      <a:lt1>
        <a:srgbClr val="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74C9E5"/>
      </a:hlink>
      <a:folHlink>
        <a:srgbClr val="D5007F"/>
      </a:folHlink>
    </a:clrScheme>
    <a:fontScheme name="Custom 1">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0EEB19A3-E5AF-B743-8C08-9AD556682854}" vid="{671753E0-2D72-0A42-810F-2669D10CC1B4}"/>
    </a:ext>
  </a:extLst>
</a:theme>
</file>

<file path=ppt/theme/theme2.xml><?xml version="1.0" encoding="utf-8"?>
<a:theme xmlns:a="http://schemas.openxmlformats.org/drawingml/2006/main" name="Title and content">
  <a:themeElements>
    <a:clrScheme name="Custom 6">
      <a:dk1>
        <a:srgbClr val="231F20"/>
      </a:dk1>
      <a:lt1>
        <a:srgbClr val="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005C83"/>
      </a:hlink>
      <a:folHlink>
        <a:srgbClr val="495961"/>
      </a:folHlink>
    </a:clrScheme>
    <a:fontScheme name="UoS Powerpoint Fonts">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0EEB19A3-E5AF-B743-8C08-9AD556682854}" vid="{F81E0AD6-EF14-2A4C-975C-394B6C331CD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596EA4FAEC4442816FD0897DB0514A" ma:contentTypeVersion="13" ma:contentTypeDescription="Create a new document." ma:contentTypeScope="" ma:versionID="19cf72db43a81d775c8901429e401c5a">
  <xsd:schema xmlns:xsd="http://www.w3.org/2001/XMLSchema" xmlns:xs="http://www.w3.org/2001/XMLSchema" xmlns:p="http://schemas.microsoft.com/office/2006/metadata/properties" xmlns:ns2="993a5681-5c5b-4cef-91da-e6501083dd4a" xmlns:ns3="1fc98906-40c9-4f56-92bd-f396bbed9311" targetNamespace="http://schemas.microsoft.com/office/2006/metadata/properties" ma:root="true" ma:fieldsID="a4c787b164d9c75c816d41075a9c596f" ns2:_="" ns3:_="">
    <xsd:import namespace="993a5681-5c5b-4cef-91da-e6501083dd4a"/>
    <xsd:import namespace="1fc98906-40c9-4f56-92bd-f396bbed931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Indicator"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3a5681-5c5b-4cef-91da-e6501083dd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Indicator" ma:index="15" nillable="true" ma:displayName="Indicator" ma:internalName="Indicator">
      <xsd:simpleType>
        <xsd:restriction base="dms:Text">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bf2f534-9c3d-494b-83fb-768e807180c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c98906-40c9-4f56-92bd-f396bbed931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40bfaa32-be88-4c32-8520-a8dac6cdd59d}" ma:internalName="TaxCatchAll" ma:showField="CatchAllData" ma:web="1fc98906-40c9-4f56-92bd-f396bbed93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dicator xmlns="993a5681-5c5b-4cef-91da-e6501083dd4a" xsi:nil="true"/>
    <lcf76f155ced4ddcb4097134ff3c332f xmlns="993a5681-5c5b-4cef-91da-e6501083dd4a">
      <Terms xmlns="http://schemas.microsoft.com/office/infopath/2007/PartnerControls"/>
    </lcf76f155ced4ddcb4097134ff3c332f>
    <TaxCatchAll xmlns="1fc98906-40c9-4f56-92bd-f396bbed9311" xsi:nil="true"/>
  </documentManagement>
</p:properties>
</file>

<file path=customXml/itemProps1.xml><?xml version="1.0" encoding="utf-8"?>
<ds:datastoreItem xmlns:ds="http://schemas.openxmlformats.org/officeDocument/2006/customXml" ds:itemID="{E579B0F0-C3A9-4BC0-B389-E7D095D68B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3a5681-5c5b-4cef-91da-e6501083dd4a"/>
    <ds:schemaRef ds:uri="1fc98906-40c9-4f56-92bd-f396bbed93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1EDD41-1F66-4EF4-8A75-80007FEDAC90}">
  <ds:schemaRefs>
    <ds:schemaRef ds:uri="http://schemas.microsoft.com/sharepoint/v3/contenttype/forms"/>
  </ds:schemaRefs>
</ds:datastoreItem>
</file>

<file path=customXml/itemProps3.xml><?xml version="1.0" encoding="utf-8"?>
<ds:datastoreItem xmlns:ds="http://schemas.openxmlformats.org/officeDocument/2006/customXml" ds:itemID="{90DF738F-AE3A-4E19-A611-E274842A57A2}">
  <ds:schemaRefs>
    <ds:schemaRef ds:uri="http://schemas.microsoft.com/office/2006/metadata/properties"/>
    <ds:schemaRef ds:uri="http://schemas.microsoft.com/office/infopath/2007/PartnerControls"/>
    <ds:schemaRef ds:uri="993a5681-5c5b-4cef-91da-e6501083dd4a"/>
    <ds:schemaRef ds:uri="1fc98906-40c9-4f56-92bd-f396bbed9311"/>
  </ds:schemaRefs>
</ds:datastoreItem>
</file>

<file path=docProps/app.xml><?xml version="1.0" encoding="utf-8"?>
<Properties xmlns="http://schemas.openxmlformats.org/officeDocument/2006/extended-properties" xmlns:vt="http://schemas.openxmlformats.org/officeDocument/2006/docPropsVTypes">
  <TotalTime>2837</TotalTime>
  <Words>1783</Words>
  <Application>Microsoft Macintosh PowerPoint</Application>
  <PresentationFormat>Widescreen</PresentationFormat>
  <Paragraphs>279</Paragraphs>
  <Slides>33</Slides>
  <Notes>27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Arial</vt:lpstr>
      <vt:lpstr>Calibri</vt:lpstr>
      <vt:lpstr>Cambria</vt:lpstr>
      <vt:lpstr>Lucida Sans</vt:lpstr>
      <vt:lpstr>UoS_Powerpoint_template WIDESCREEN</vt:lpstr>
      <vt:lpstr>Title and content</vt:lpstr>
      <vt:lpstr>PowerPoint Presentation</vt:lpstr>
      <vt:lpstr>Open Access: The Web and Scientific Knowledge </vt:lpstr>
      <vt:lpstr>The Original Web Challenge?  “In those days, there was different information on different computers, but you had to log on to different computers to get at it. Also, sometimes you had to learn a different program on each computer. Often it was just easier to go and ask people when they were having coffee…”   Sir Tim Burners-Lee</vt:lpstr>
      <vt:lpstr>PowerPoint Presentation</vt:lpstr>
      <vt:lpstr>Open Access: Tim’s Problem</vt:lpstr>
      <vt:lpstr>Impact Factor</vt:lpstr>
      <vt:lpstr>Prestige and Impact Factor</vt:lpstr>
      <vt:lpstr>Scholarly Publishing 1665-1960</vt:lpstr>
      <vt:lpstr>Private Sector</vt:lpstr>
      <vt:lpstr>The Cost of Subscriptions</vt:lpstr>
      <vt:lpstr>The Problem with Paywalls</vt:lpstr>
      <vt:lpstr>The Twin Peaks Problem</vt:lpstr>
      <vt:lpstr>COVID Research</vt:lpstr>
      <vt:lpstr>The Literature: As We Imagine</vt:lpstr>
      <vt:lpstr>The Literature: As It Is</vt:lpstr>
      <vt:lpstr>Open Access</vt:lpstr>
      <vt:lpstr>Open Access (OA)</vt:lpstr>
      <vt:lpstr>The Budapest Open Access Initiative (BOAI)</vt:lpstr>
      <vt:lpstr>Open Access Definition</vt:lpstr>
      <vt:lpstr>Full Open Access Ideal</vt:lpstr>
      <vt:lpstr>Traditional Subscription Publishing</vt:lpstr>
      <vt:lpstr>Limited Access: Limited Research Impact</vt:lpstr>
      <vt:lpstr>Gold Open Access</vt:lpstr>
      <vt:lpstr>Green Open Access</vt:lpstr>
      <vt:lpstr>Green Open Access Pre-Prints </vt:lpstr>
      <vt:lpstr>Green OA Advantages</vt:lpstr>
      <vt:lpstr>Open Access</vt:lpstr>
      <vt:lpstr>Publications</vt:lpstr>
      <vt:lpstr>Open Access Strategies</vt:lpstr>
      <vt:lpstr>Problems with OA</vt:lpstr>
      <vt:lpstr>Open-Access Repositories</vt:lpstr>
      <vt:lpstr>Role of the Repository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Packer</dc:creator>
  <cp:lastModifiedBy>Heather Packer</cp:lastModifiedBy>
  <cp:revision>49</cp:revision>
  <dcterms:created xsi:type="dcterms:W3CDTF">2022-12-05T11:58:09Z</dcterms:created>
  <dcterms:modified xsi:type="dcterms:W3CDTF">2023-12-07T13:09:24Z</dcterms:modified>
</cp:coreProperties>
</file>