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704" r:id="rId5"/>
  </p:sldMasterIdLst>
  <p:notesMasterIdLst>
    <p:notesMasterId r:id="rId20"/>
  </p:notesMasterIdLst>
  <p:handoutMasterIdLst>
    <p:handoutMasterId r:id="rId21"/>
  </p:handoutMasterIdLst>
  <p:sldIdLst>
    <p:sldId id="256" r:id="rId6"/>
    <p:sldId id="336" r:id="rId7"/>
    <p:sldId id="276" r:id="rId8"/>
    <p:sldId id="337" r:id="rId9"/>
    <p:sldId id="343" r:id="rId10"/>
    <p:sldId id="344" r:id="rId11"/>
    <p:sldId id="346" r:id="rId12"/>
    <p:sldId id="335" r:id="rId13"/>
    <p:sldId id="347" r:id="rId14"/>
    <p:sldId id="351" r:id="rId15"/>
    <p:sldId id="348" r:id="rId16"/>
    <p:sldId id="349" r:id="rId17"/>
    <p:sldId id="350" r:id="rId18"/>
    <p:sldId id="34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BFF"/>
    <a:srgbClr val="495961"/>
    <a:srgbClr val="2E444E"/>
    <a:srgbClr val="005C84"/>
    <a:srgbClr val="063D5F"/>
    <a:srgbClr val="662953"/>
    <a:srgbClr val="4A103D"/>
    <a:srgbClr val="CA287A"/>
    <a:srgbClr val="DE2B32"/>
    <a:srgbClr val="1225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765"/>
    <p:restoredTop sz="96327"/>
  </p:normalViewPr>
  <p:slideViewPr>
    <p:cSldViewPr>
      <p:cViewPr varScale="1">
        <p:scale>
          <a:sx n="94" d="100"/>
          <a:sy n="94" d="100"/>
        </p:scale>
        <p:origin x="216" y="30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99" d="100"/>
          <a:sy n="99" d="100"/>
        </p:scale>
        <p:origin x="4008"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D454761-1460-C44E-8EE9-132392DCD1C4}" type="datetimeFigureOut">
              <a:rPr lang="en-US" smtClean="0"/>
              <a:t>10/2/23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5A82BE9-307A-AB49-B561-9E71E3CE8979}" type="slidenum">
              <a:rPr lang="en-US" smtClean="0"/>
              <a:t>‹#›</a:t>
            </a:fld>
            <a:endParaRPr lang="en-US"/>
          </a:p>
        </p:txBody>
      </p:sp>
    </p:spTree>
    <p:extLst>
      <p:ext uri="{BB962C8B-B14F-4D97-AF65-F5344CB8AC3E}">
        <p14:creationId xmlns:p14="http://schemas.microsoft.com/office/powerpoint/2010/main" val="20651290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A3D421-3143-47CA-ACA9-5443A0940D94}" type="datetimeFigureOut">
              <a:rPr lang="en-GB" smtClean="0"/>
              <a:t>02/10/2023</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FA50D6-6132-4FF4-AFC5-01B946DDB4AB}" type="slidenum">
              <a:rPr lang="en-GB" smtClean="0"/>
              <a:t>‹#›</a:t>
            </a:fld>
            <a:endParaRPr lang="en-GB"/>
          </a:p>
        </p:txBody>
      </p:sp>
    </p:spTree>
    <p:extLst>
      <p:ext uri="{BB962C8B-B14F-4D97-AF65-F5344CB8AC3E}">
        <p14:creationId xmlns:p14="http://schemas.microsoft.com/office/powerpoint/2010/main" val="507693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Logo Slide">
    <p:bg>
      <p:bgPr>
        <a:solidFill>
          <a:srgbClr val="005C84"/>
        </a:solidFill>
        <a:effectLst/>
      </p:bgPr>
    </p:bg>
    <p:spTree>
      <p:nvGrpSpPr>
        <p:cNvPr id="1" name=""/>
        <p:cNvGrpSpPr/>
        <p:nvPr/>
      </p:nvGrpSpPr>
      <p:grpSpPr>
        <a:xfrm>
          <a:off x="0" y="0"/>
          <a:ext cx="0" cy="0"/>
          <a:chOff x="0" y="0"/>
          <a:chExt cx="0" cy="0"/>
        </a:xfrm>
      </p:grpSpPr>
      <p:pic>
        <p:nvPicPr>
          <p:cNvPr id="3" name="University Logo (White)" descr="Graphical user interface&#10;&#10;Description automatically generated with medium confidence">
            <a:extLst>
              <a:ext uri="{FF2B5EF4-FFF2-40B4-BE49-F238E27FC236}">
                <a16:creationId xmlns:a16="http://schemas.microsoft.com/office/drawing/2014/main" id="{BDBBA8B1-FB70-5047-82C7-77FEF36734A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495600" y="1340768"/>
            <a:ext cx="6696744" cy="3766249"/>
          </a:xfrm>
          <a:prstGeom prst="rect">
            <a:avLst/>
          </a:prstGeom>
        </p:spPr>
      </p:pic>
    </p:spTree>
    <p:extLst>
      <p:ext uri="{BB962C8B-B14F-4D97-AF65-F5344CB8AC3E}">
        <p14:creationId xmlns:p14="http://schemas.microsoft.com/office/powerpoint/2010/main" val="774951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troductory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354560" y="2060849"/>
            <a:ext cx="7591573" cy="1226567"/>
          </a:xfrm>
          <a:prstGeom prst="rect">
            <a:avLst/>
          </a:prstGeom>
        </p:spPr>
        <p:txBody>
          <a:bodyPr anchor="ctr" anchorCtr="0"/>
          <a:lstStyle>
            <a:lvl1pPr algn="l">
              <a:defRPr sz="3200" b="1" spc="-150" baseline="0">
                <a:solidFill>
                  <a:schemeClr val="bg1"/>
                </a:solidFill>
              </a:defRPr>
            </a:lvl1pPr>
          </a:lstStyle>
          <a:p>
            <a:r>
              <a:rPr lang="en-US" dirty="0"/>
              <a:t>Presentation title</a:t>
            </a:r>
            <a:endParaRPr lang="en-GB" dirty="0"/>
          </a:p>
        </p:txBody>
      </p:sp>
      <p:sp>
        <p:nvSpPr>
          <p:cNvPr id="3" name="Subtitle 2"/>
          <p:cNvSpPr>
            <a:spLocks noGrp="1"/>
          </p:cNvSpPr>
          <p:nvPr>
            <p:ph type="subTitle" idx="1"/>
          </p:nvPr>
        </p:nvSpPr>
        <p:spPr>
          <a:xfrm>
            <a:off x="2351584" y="3287415"/>
            <a:ext cx="7584843" cy="864096"/>
          </a:xfrm>
          <a:prstGeom prst="rect">
            <a:avLst/>
          </a:prstGeom>
        </p:spPr>
        <p:txBody>
          <a:bodyPr anchor="ctr" anchorCtr="0"/>
          <a:lstStyle>
            <a:lvl1pPr marL="0" indent="0" algn="l">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GB" dirty="0"/>
          </a:p>
        </p:txBody>
      </p:sp>
      <p:sp>
        <p:nvSpPr>
          <p:cNvPr id="6" name="Text Placeholder 3"/>
          <p:cNvSpPr>
            <a:spLocks noGrp="1"/>
          </p:cNvSpPr>
          <p:nvPr>
            <p:ph type="body" sz="quarter" idx="10" hasCustomPrompt="1"/>
          </p:nvPr>
        </p:nvSpPr>
        <p:spPr>
          <a:xfrm>
            <a:off x="2351584" y="4149081"/>
            <a:ext cx="3071283" cy="359395"/>
          </a:xfrm>
          <a:prstGeom prst="rect">
            <a:avLst/>
          </a:prstGeom>
        </p:spPr>
        <p:txBody>
          <a:bodyPr/>
          <a:lstStyle>
            <a:lvl1pPr marL="0" indent="0">
              <a:buNone/>
              <a:defRPr sz="1400">
                <a:solidFill>
                  <a:schemeClr val="bg1"/>
                </a:solidFill>
              </a:defRPr>
            </a:lvl1pPr>
          </a:lstStyle>
          <a:p>
            <a:pPr lvl="0"/>
            <a:r>
              <a:rPr lang="en-GB" dirty="0"/>
              <a:t>22 June 2021</a:t>
            </a:r>
          </a:p>
        </p:txBody>
      </p:sp>
      <p:pic>
        <p:nvPicPr>
          <p:cNvPr id="7" name="University Logo (White)" descr="Graphical user interface&#10;&#10;Description automatically generated with medium confidence">
            <a:extLst>
              <a:ext uri="{FF2B5EF4-FFF2-40B4-BE49-F238E27FC236}">
                <a16:creationId xmlns:a16="http://schemas.microsoft.com/office/drawing/2014/main" id="{13715225-994B-F847-BBCD-98E6DC60B04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311546" y="-279124"/>
            <a:ext cx="2880320" cy="1619892"/>
          </a:xfrm>
          <a:prstGeom prst="rect">
            <a:avLst/>
          </a:prstGeom>
        </p:spPr>
      </p:pic>
    </p:spTree>
    <p:extLst>
      <p:ext uri="{BB962C8B-B14F-4D97-AF65-F5344CB8AC3E}">
        <p14:creationId xmlns:p14="http://schemas.microsoft.com/office/powerpoint/2010/main" val="2398703511"/>
      </p:ext>
    </p:extLst>
  </p:cSld>
  <p:clrMapOvr>
    <a:masterClrMapping/>
  </p:clrMapOvr>
  <p:hf hdr="0" ftr="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Questions End Slide">
    <p:spTree>
      <p:nvGrpSpPr>
        <p:cNvPr id="1" name=""/>
        <p:cNvGrpSpPr/>
        <p:nvPr/>
      </p:nvGrpSpPr>
      <p:grpSpPr>
        <a:xfrm>
          <a:off x="0" y="0"/>
          <a:ext cx="0" cy="0"/>
          <a:chOff x="0" y="0"/>
          <a:chExt cx="0" cy="0"/>
        </a:xfrm>
      </p:grpSpPr>
      <p:sp>
        <p:nvSpPr>
          <p:cNvPr id="8" name="Title 1"/>
          <p:cNvSpPr txBox="1"/>
          <p:nvPr userDrawn="1"/>
        </p:nvSpPr>
        <p:spPr>
          <a:xfrm>
            <a:off x="2351584" y="2700210"/>
            <a:ext cx="7584843" cy="584775"/>
          </a:xfrm>
          <a:prstGeom prst="rect">
            <a:avLst/>
          </a:prstGeom>
          <a:noFill/>
        </p:spPr>
        <p:txBody>
          <a:bodyPr wrap="square" rtlCol="0">
            <a:spAutoFit/>
          </a:bodyPr>
          <a:lstStyle/>
          <a:p>
            <a:r>
              <a:rPr lang="en-GB" sz="3200" b="1" spc="-150" dirty="0">
                <a:solidFill>
                  <a:schemeClr val="bg1"/>
                </a:solidFill>
              </a:rPr>
              <a:t>YOUR</a:t>
            </a:r>
            <a:r>
              <a:rPr lang="en-GB" sz="3200" b="1" spc="-150" baseline="0" dirty="0">
                <a:solidFill>
                  <a:schemeClr val="bg1"/>
                </a:solidFill>
              </a:rPr>
              <a:t> QUESTIONS</a:t>
            </a:r>
            <a:endParaRPr lang="en-GB" sz="3200" b="1" spc="-150" dirty="0">
              <a:solidFill>
                <a:schemeClr val="bg1"/>
              </a:solidFill>
            </a:endParaRPr>
          </a:p>
        </p:txBody>
      </p:sp>
      <p:sp>
        <p:nvSpPr>
          <p:cNvPr id="6" name="Content Placeholder 2"/>
          <p:cNvSpPr>
            <a:spLocks noGrp="1"/>
          </p:cNvSpPr>
          <p:nvPr>
            <p:ph sz="quarter" idx="11" hasCustomPrompt="1"/>
          </p:nvPr>
        </p:nvSpPr>
        <p:spPr>
          <a:xfrm>
            <a:off x="2351584" y="3356522"/>
            <a:ext cx="7584843" cy="1800671"/>
          </a:xfrm>
          <a:prstGeom prst="rect">
            <a:avLst/>
          </a:prstGeom>
        </p:spPr>
        <p:txBody>
          <a:bodyPr/>
          <a:lstStyle>
            <a:lvl1pPr marL="0" indent="0">
              <a:buNone/>
              <a:defRPr sz="1600" b="0" spc="0">
                <a:solidFill>
                  <a:schemeClr val="bg1"/>
                </a:solidFill>
                <a:latin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Copy here</a:t>
            </a:r>
            <a:endParaRPr lang="en-GB" dirty="0"/>
          </a:p>
        </p:txBody>
      </p:sp>
      <p:pic>
        <p:nvPicPr>
          <p:cNvPr id="7" name="University Logo (White)" descr="Graphical user interface&#10;&#10;Description automatically generated with medium confidence">
            <a:extLst>
              <a:ext uri="{FF2B5EF4-FFF2-40B4-BE49-F238E27FC236}">
                <a16:creationId xmlns:a16="http://schemas.microsoft.com/office/drawing/2014/main" id="{132411DA-15FA-804A-A497-A21BA241FF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311546" y="-279124"/>
            <a:ext cx="2880320" cy="1619892"/>
          </a:xfrm>
          <a:prstGeom prst="rect">
            <a:avLst/>
          </a:prstGeom>
        </p:spPr>
      </p:pic>
    </p:spTree>
    <p:extLst>
      <p:ext uri="{BB962C8B-B14F-4D97-AF65-F5344CB8AC3E}">
        <p14:creationId xmlns:p14="http://schemas.microsoft.com/office/powerpoint/2010/main" val="618859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rgbClr val="2E444E"/>
                </a:solidFill>
              </a:defRPr>
            </a:lvl1pPr>
          </a:lstStyle>
          <a:p>
            <a:r>
              <a:rPr lang="en-US" dirty="0"/>
              <a:t>TITLE</a:t>
            </a:r>
            <a:endParaRPr lang="en-GB" dirty="0"/>
          </a:p>
        </p:txBody>
      </p:sp>
      <p:sp>
        <p:nvSpPr>
          <p:cNvPr id="5" name="Text Placeholder 2"/>
          <p:cNvSpPr>
            <a:spLocks noGrp="1"/>
          </p:cNvSpPr>
          <p:nvPr>
            <p:ph type="body" sz="quarter" idx="10"/>
          </p:nvPr>
        </p:nvSpPr>
        <p:spPr>
          <a:xfrm>
            <a:off x="623393" y="1844825"/>
            <a:ext cx="10847916" cy="4393059"/>
          </a:xfrm>
        </p:spPr>
        <p:txBody>
          <a:bodyPr/>
          <a:lstStyle>
            <a:lvl1pPr>
              <a:spcBef>
                <a:spcPts val="0"/>
              </a:spcBef>
              <a:spcAft>
                <a:spcPts val="1200"/>
              </a:spcAft>
              <a:defRPr sz="2000">
                <a:solidFill>
                  <a:srgbClr val="2E444E"/>
                </a:solidFill>
              </a:defRPr>
            </a:lvl1pPr>
            <a:lvl2pPr>
              <a:spcBef>
                <a:spcPts val="0"/>
              </a:spcBef>
              <a:spcAft>
                <a:spcPts val="1200"/>
              </a:spcAft>
              <a:defRPr sz="1800">
                <a:solidFill>
                  <a:srgbClr val="2E444E"/>
                </a:solidFill>
              </a:defRPr>
            </a:lvl2pPr>
            <a:lvl3pPr>
              <a:spcBef>
                <a:spcPts val="0"/>
              </a:spcBef>
              <a:spcAft>
                <a:spcPts val="1200"/>
              </a:spcAft>
              <a:defRPr>
                <a:solidFill>
                  <a:srgbClr val="2E444E"/>
                </a:solidFill>
              </a:defRPr>
            </a:lvl3pPr>
            <a:lvl4pPr>
              <a:spcBef>
                <a:spcPts val="0"/>
              </a:spcBef>
              <a:spcAft>
                <a:spcPts val="1200"/>
              </a:spcAft>
              <a:defRPr>
                <a:solidFill>
                  <a:srgbClr val="2E444E"/>
                </a:solidFill>
              </a:defRPr>
            </a:lvl4pPr>
            <a:lvl5pPr>
              <a:spcBef>
                <a:spcPts val="0"/>
              </a:spcBef>
              <a:spcAft>
                <a:spcPts val="1200"/>
              </a:spcAft>
              <a:defRPr>
                <a:solidFill>
                  <a:srgbClr val="2E444E"/>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1466917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5C84"/>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1071369"/>
      </p:ext>
    </p:extLst>
  </p:cSld>
  <p:clrMap bg1="lt1" tx1="dk1" bg2="lt2" tx2="dk2" accent1="accent1" accent2="accent2" accent3="accent3" accent4="accent4" accent5="accent5" accent6="accent6" hlink="hlink" folHlink="folHlink"/>
  <p:sldLayoutIdLst>
    <p:sldLayoutId id="2147483674" r:id="rId1"/>
    <p:sldLayoutId id="2147483680" r:id="rId2"/>
    <p:sldLayoutId id="2147483706"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9FB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3392" y="692696"/>
            <a:ext cx="10849205" cy="936104"/>
          </a:xfrm>
          <a:prstGeom prst="rect">
            <a:avLst/>
          </a:prstGeom>
        </p:spPr>
        <p:txBody>
          <a:bodyPr vert="horz" lIns="91440" tIns="45720" rIns="91440" bIns="45720" rtlCol="0" anchor="b" anchorCtr="0">
            <a:noAutofit/>
          </a:bodyPr>
          <a:lstStyle/>
          <a:p>
            <a:r>
              <a:rPr lang="en-US" dirty="0"/>
              <a:t>TITLE</a:t>
            </a:r>
            <a:endParaRPr lang="en-GB" dirty="0"/>
          </a:p>
        </p:txBody>
      </p:sp>
      <p:sp>
        <p:nvSpPr>
          <p:cNvPr id="7" name="Text Placeholder 2"/>
          <p:cNvSpPr>
            <a:spLocks noGrp="1"/>
          </p:cNvSpPr>
          <p:nvPr>
            <p:ph type="body" idx="1"/>
          </p:nvPr>
        </p:nvSpPr>
        <p:spPr>
          <a:xfrm>
            <a:off x="623392" y="1844825"/>
            <a:ext cx="10862997" cy="4381947"/>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3"/>
          <p:cNvSpPr txBox="1"/>
          <p:nvPr/>
        </p:nvSpPr>
        <p:spPr>
          <a:xfrm>
            <a:off x="10992544" y="6400135"/>
            <a:ext cx="960107" cy="246221"/>
          </a:xfrm>
          <a:prstGeom prst="rect">
            <a:avLst/>
          </a:prstGeom>
          <a:noFill/>
        </p:spPr>
        <p:txBody>
          <a:bodyPr wrap="square" rtlCol="0">
            <a:spAutoFit/>
          </a:bodyPr>
          <a:lstStyle/>
          <a:p>
            <a:pPr algn="r"/>
            <a:fld id="{14274112-3819-4E3C-A2C8-15D563C4EB1E}" type="slidenum">
              <a:rPr lang="en-GB" sz="1000" smtClean="0"/>
              <a:t>‹#›</a:t>
            </a:fld>
            <a:endParaRPr lang="en-GB" sz="1000" dirty="0"/>
          </a:p>
        </p:txBody>
      </p:sp>
      <p:pic>
        <p:nvPicPr>
          <p:cNvPr id="8" name="University Logo" descr="Logo&#10;&#10;Description automatically generated with medium confidence">
            <a:extLst>
              <a:ext uri="{FF2B5EF4-FFF2-40B4-BE49-F238E27FC236}">
                <a16:creationId xmlns:a16="http://schemas.microsoft.com/office/drawing/2014/main" id="{87826CD3-130D-D440-8ABD-6248D8758AC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311678" y="-279125"/>
            <a:ext cx="2880322" cy="1619893"/>
          </a:xfrm>
          <a:prstGeom prst="rect">
            <a:avLst/>
          </a:prstGeom>
        </p:spPr>
      </p:pic>
    </p:spTree>
    <p:extLst>
      <p:ext uri="{BB962C8B-B14F-4D97-AF65-F5344CB8AC3E}">
        <p14:creationId xmlns:p14="http://schemas.microsoft.com/office/powerpoint/2010/main" val="175160366"/>
      </p:ext>
    </p:extLst>
  </p:cSld>
  <p:clrMap bg1="lt1" tx1="dk1" bg2="lt2" tx2="dk2" accent1="accent1" accent2="accent2" accent3="accent3" accent4="accent4" accent5="accent5" accent6="accent6" hlink="hlink" folHlink="folHlink"/>
  <p:sldLayoutIdLst>
    <p:sldLayoutId id="2147483705" r:id="rId1"/>
  </p:sldLayoutIdLst>
  <p:hf hdr="0" ftr="0" dt="0"/>
  <p:txStyles>
    <p:titleStyle>
      <a:lvl1pPr algn="l" defTabSz="914400" rtl="0" eaLnBrk="1" latinLnBrk="0" hangingPunct="1">
        <a:spcBef>
          <a:spcPct val="0"/>
        </a:spcBef>
        <a:buNone/>
        <a:defRPr sz="3200" kern="1200" spc="-150">
          <a:solidFill>
            <a:srgbClr val="495961"/>
          </a:solidFill>
          <a:latin typeface="+mj-lt"/>
          <a:ea typeface="+mj-ea"/>
          <a:cs typeface="+mj-cs"/>
        </a:defRPr>
      </a:lvl1pPr>
    </p:titleStyle>
    <p:bodyStyle>
      <a:lvl1pPr marL="342900" indent="-342900" algn="l" defTabSz="914400" rtl="0" eaLnBrk="1" latinLnBrk="0" hangingPunct="1">
        <a:spcBef>
          <a:spcPts val="0"/>
        </a:spcBef>
        <a:spcAft>
          <a:spcPts val="1200"/>
        </a:spcAft>
        <a:buFont typeface="Arial" panose="020B0604020202020204" pitchFamily="34" charset="0"/>
        <a:buChar char="•"/>
        <a:defRPr sz="2000" kern="1200">
          <a:solidFill>
            <a:srgbClr val="495961"/>
          </a:solidFill>
          <a:latin typeface="+mn-lt"/>
          <a:ea typeface="+mn-ea"/>
          <a:cs typeface="+mn-cs"/>
        </a:defRPr>
      </a:lvl1pPr>
      <a:lvl2pPr marL="742950" indent="-285750" algn="l" defTabSz="914400" rtl="0" eaLnBrk="1" latinLnBrk="0" hangingPunct="1">
        <a:spcBef>
          <a:spcPts val="0"/>
        </a:spcBef>
        <a:spcAft>
          <a:spcPts val="1200"/>
        </a:spcAft>
        <a:buFont typeface="Arial" panose="020B0604020202020204" pitchFamily="34" charset="0"/>
        <a:buChar char="–"/>
        <a:defRPr sz="1800" kern="1200">
          <a:solidFill>
            <a:srgbClr val="495961"/>
          </a:solidFill>
          <a:latin typeface="+mn-lt"/>
          <a:ea typeface="+mn-ea"/>
          <a:cs typeface="+mn-cs"/>
        </a:defRPr>
      </a:lvl2pPr>
      <a:lvl3pPr marL="1143000" indent="-228600" algn="l" defTabSz="914400" rtl="0" eaLnBrk="1" latinLnBrk="0" hangingPunct="1">
        <a:spcBef>
          <a:spcPts val="0"/>
        </a:spcBef>
        <a:spcAft>
          <a:spcPts val="1200"/>
        </a:spcAft>
        <a:buFont typeface="Arial" panose="020B0604020202020204" pitchFamily="34" charset="0"/>
        <a:buChar char="•"/>
        <a:defRPr sz="1800" kern="1200">
          <a:solidFill>
            <a:srgbClr val="495961"/>
          </a:solidFill>
          <a:latin typeface="+mn-lt"/>
          <a:ea typeface="+mn-ea"/>
          <a:cs typeface="+mn-cs"/>
        </a:defRPr>
      </a:lvl3pPr>
      <a:lvl4pPr marL="1600200" indent="-228600" algn="l" defTabSz="914400" rtl="0" eaLnBrk="1" latinLnBrk="0" hangingPunct="1">
        <a:spcBef>
          <a:spcPts val="0"/>
        </a:spcBef>
        <a:spcAft>
          <a:spcPts val="1200"/>
        </a:spcAft>
        <a:buFont typeface="Arial" panose="020B0604020202020204" pitchFamily="34" charset="0"/>
        <a:buChar char="–"/>
        <a:defRPr sz="1600" kern="1200">
          <a:solidFill>
            <a:srgbClr val="495961"/>
          </a:solidFill>
          <a:latin typeface="+mn-lt"/>
          <a:ea typeface="+mn-ea"/>
          <a:cs typeface="+mn-cs"/>
        </a:defRPr>
      </a:lvl4pPr>
      <a:lvl5pPr marL="2057400" indent="-228600" algn="l" defTabSz="914400" rtl="0" eaLnBrk="1" latinLnBrk="0" hangingPunct="1">
        <a:spcBef>
          <a:spcPts val="0"/>
        </a:spcBef>
        <a:spcAft>
          <a:spcPts val="1200"/>
        </a:spcAft>
        <a:buFont typeface="Arial" panose="020B0604020202020204" pitchFamily="34" charset="0"/>
        <a:buChar char="»"/>
        <a:defRPr sz="1400" kern="1200">
          <a:solidFill>
            <a:srgbClr val="49596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hyperlink" Target="https://editor.swagger.io/" TargetMode="Externa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311384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 2: Extend API</a:t>
            </a:r>
          </a:p>
        </p:txBody>
      </p:sp>
      <p:sp>
        <p:nvSpPr>
          <p:cNvPr id="3" name="Text Placeholder 2"/>
          <p:cNvSpPr>
            <a:spLocks noGrp="1"/>
          </p:cNvSpPr>
          <p:nvPr>
            <p:ph type="body" sz="quarter" idx="10"/>
          </p:nvPr>
        </p:nvSpPr>
        <p:spPr/>
        <p:txBody>
          <a:bodyPr/>
          <a:lstStyle/>
          <a:p>
            <a:pPr marL="0" indent="0" rtl="0">
              <a:spcBef>
                <a:spcPts val="0"/>
              </a:spcBef>
              <a:spcAft>
                <a:spcPts val="0"/>
              </a:spcAft>
              <a:buNone/>
            </a:pPr>
            <a:r>
              <a:rPr lang="en-GB" sz="1800" b="0" i="0" u="none" strike="noStrike" dirty="0">
                <a:solidFill>
                  <a:srgbClr val="000000"/>
                </a:solidFill>
                <a:effectLst/>
              </a:rPr>
              <a:t>Staff can:</a:t>
            </a:r>
          </a:p>
          <a:p>
            <a:pPr>
              <a:spcAft>
                <a:spcPts val="0"/>
              </a:spcAft>
            </a:pPr>
            <a:r>
              <a:rPr lang="en-GB" sz="1800" b="0" i="0" u="none" strike="noStrike" dirty="0">
                <a:solidFill>
                  <a:srgbClr val="000000"/>
                </a:solidFill>
                <a:effectLst/>
              </a:rPr>
              <a:t>Edit or remove announcements;</a:t>
            </a:r>
          </a:p>
          <a:p>
            <a:pPr>
              <a:spcAft>
                <a:spcPts val="0"/>
              </a:spcAft>
            </a:pPr>
            <a:r>
              <a:rPr lang="en-GB" sz="1800" b="0" i="0" u="none" strike="noStrike" dirty="0">
                <a:solidFill>
                  <a:srgbClr val="000000"/>
                </a:solidFill>
                <a:effectLst/>
              </a:rPr>
              <a:t>Adding an announcement to a relevant resource.</a:t>
            </a:r>
          </a:p>
          <a:p>
            <a:pPr marL="0" indent="0" rtl="0">
              <a:spcBef>
                <a:spcPts val="0"/>
              </a:spcBef>
              <a:spcAft>
                <a:spcPts val="0"/>
              </a:spcAft>
              <a:buNone/>
            </a:pPr>
            <a:r>
              <a:rPr lang="en-GB" sz="1800" b="0" i="0" u="none" strike="noStrike" dirty="0">
                <a:solidFill>
                  <a:srgbClr val="000000"/>
                </a:solidFill>
                <a:effectLst/>
              </a:rPr>
              <a:t> Students can:</a:t>
            </a:r>
          </a:p>
          <a:p>
            <a:pPr>
              <a:spcAft>
                <a:spcPts val="0"/>
              </a:spcAft>
            </a:pPr>
            <a:r>
              <a:rPr lang="en-GB" sz="1800" b="0" i="0" u="none" strike="noStrike" dirty="0">
                <a:solidFill>
                  <a:srgbClr val="000000"/>
                </a:solidFill>
                <a:effectLst/>
              </a:rPr>
              <a:t>If reported for misuse a student can no long post announcements unless appealed;</a:t>
            </a:r>
          </a:p>
          <a:p>
            <a:pPr>
              <a:spcAft>
                <a:spcPts val="0"/>
              </a:spcAft>
            </a:pPr>
            <a:r>
              <a:rPr lang="en-GB" sz="1800" b="0" i="0" u="none" strike="noStrike" dirty="0">
                <a:solidFill>
                  <a:srgbClr val="000000"/>
                </a:solidFill>
                <a:effectLst/>
              </a:rPr>
              <a:t>Add an announcement to a relevant resource maximum 10 per month;</a:t>
            </a:r>
          </a:p>
          <a:p>
            <a:pPr>
              <a:spcAft>
                <a:spcPts val="0"/>
              </a:spcAft>
            </a:pPr>
            <a:r>
              <a:rPr lang="en-GB" sz="1800" b="0" i="0" u="none" strike="noStrike" dirty="0">
                <a:solidFill>
                  <a:srgbClr val="000000"/>
                </a:solidFill>
                <a:effectLst/>
              </a:rPr>
              <a:t>Start an appeals process.</a:t>
            </a:r>
          </a:p>
          <a:p>
            <a:pPr marL="0" indent="0" rtl="0">
              <a:spcBef>
                <a:spcPts val="0"/>
              </a:spcBef>
              <a:spcAft>
                <a:spcPts val="0"/>
              </a:spcAft>
              <a:buNone/>
            </a:pPr>
            <a:r>
              <a:rPr lang="en-GB" sz="1800" b="0" i="0" u="none" strike="noStrike" dirty="0">
                <a:solidFill>
                  <a:srgbClr val="000000"/>
                </a:solidFill>
                <a:effectLst/>
              </a:rPr>
              <a:t>Staff and Students can:</a:t>
            </a:r>
          </a:p>
          <a:p>
            <a:pPr>
              <a:spcAft>
                <a:spcPts val="0"/>
              </a:spcAft>
            </a:pPr>
            <a:r>
              <a:rPr lang="en-GB" sz="1800" b="0" i="0" u="none" strike="noStrike" dirty="0">
                <a:solidFill>
                  <a:srgbClr val="000000"/>
                </a:solidFill>
                <a:effectLst/>
              </a:rPr>
              <a:t>Adding an announcement to a relevant resource;</a:t>
            </a:r>
          </a:p>
          <a:p>
            <a:pPr>
              <a:spcAft>
                <a:spcPts val="0"/>
              </a:spcAft>
            </a:pPr>
            <a:r>
              <a:rPr lang="en-GB" sz="1800" b="0" i="0" u="none" strike="noStrike" dirty="0">
                <a:solidFill>
                  <a:srgbClr val="000000"/>
                </a:solidFill>
                <a:effectLst/>
              </a:rPr>
              <a:t>Report misuse in the system.</a:t>
            </a:r>
          </a:p>
          <a:p>
            <a:pPr>
              <a:spcAft>
                <a:spcPts val="0"/>
              </a:spcAft>
            </a:pPr>
            <a:endParaRPr lang="en-GB" sz="1800" dirty="0">
              <a:solidFill>
                <a:srgbClr val="000000"/>
              </a:solidFill>
            </a:endParaRPr>
          </a:p>
          <a:p>
            <a:pPr marL="0" indent="0">
              <a:spcAft>
                <a:spcPts val="0"/>
              </a:spcAft>
              <a:buNone/>
            </a:pPr>
            <a:r>
              <a:rPr lang="en-GB" sz="1800" b="0" i="0" u="none" strike="noStrike" dirty="0">
                <a:solidFill>
                  <a:srgbClr val="000000"/>
                </a:solidFill>
                <a:effectLst/>
              </a:rPr>
              <a:t>While the above restrictions describe the possible actions, consider what will be handled at the API level, what will be represented in the data structures, and what is appropriate to happen behind the scenes on a server.  You may include any additional support in your design for the needs of students and staff, which you see fit.</a:t>
            </a:r>
          </a:p>
          <a:p>
            <a:pPr marL="0" indent="0">
              <a:spcAft>
                <a:spcPts val="0"/>
              </a:spcAft>
              <a:buNone/>
            </a:pPr>
            <a:endParaRPr lang="en-GB" sz="1800" b="0" i="0" u="none" strike="noStrike" dirty="0">
              <a:solidFill>
                <a:srgbClr val="000000"/>
              </a:solidFill>
              <a:effectLst/>
            </a:endParaRPr>
          </a:p>
        </p:txBody>
      </p:sp>
    </p:spTree>
    <p:extLst>
      <p:ext uri="{BB962C8B-B14F-4D97-AF65-F5344CB8AC3E}">
        <p14:creationId xmlns:p14="http://schemas.microsoft.com/office/powerpoint/2010/main" val="1317052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 2: Extend API functionality</a:t>
            </a:r>
          </a:p>
        </p:txBody>
      </p:sp>
      <p:sp>
        <p:nvSpPr>
          <p:cNvPr id="3" name="Text Placeholder 2"/>
          <p:cNvSpPr>
            <a:spLocks noGrp="1"/>
          </p:cNvSpPr>
          <p:nvPr>
            <p:ph type="body" sz="quarter" idx="10"/>
          </p:nvPr>
        </p:nvSpPr>
        <p:spPr/>
        <p:txBody>
          <a:bodyPr/>
          <a:lstStyle/>
          <a:p>
            <a:r>
              <a:rPr lang="en-US" sz="1800" dirty="0"/>
              <a:t>Plan each of the steps that go into posting an announcement  </a:t>
            </a:r>
          </a:p>
          <a:p>
            <a:r>
              <a:rPr lang="en-US" sz="1800" dirty="0"/>
              <a:t>Define URIs to identify the required additional resources </a:t>
            </a:r>
          </a:p>
          <a:p>
            <a:r>
              <a:rPr lang="en-US" sz="1800" dirty="0"/>
              <a:t>Define the methods that interact with them to perform the process and move through the states.</a:t>
            </a:r>
          </a:p>
        </p:txBody>
      </p:sp>
    </p:spTree>
    <p:extLst>
      <p:ext uri="{BB962C8B-B14F-4D97-AF65-F5344CB8AC3E}">
        <p14:creationId xmlns:p14="http://schemas.microsoft.com/office/powerpoint/2010/main" val="2065707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 2: Submission</a:t>
            </a:r>
          </a:p>
        </p:txBody>
      </p:sp>
      <p:sp>
        <p:nvSpPr>
          <p:cNvPr id="3" name="Text Placeholder 2"/>
          <p:cNvSpPr>
            <a:spLocks noGrp="1"/>
          </p:cNvSpPr>
          <p:nvPr>
            <p:ph type="body" sz="quarter" idx="10"/>
          </p:nvPr>
        </p:nvSpPr>
        <p:spPr/>
        <p:txBody>
          <a:bodyPr/>
          <a:lstStyle/>
          <a:p>
            <a:pPr marL="457200" indent="-457200">
              <a:buFont typeface="+mj-lt"/>
              <a:buAutoNum type="arabicPeriod"/>
            </a:pPr>
            <a:r>
              <a:rPr lang="en-US" sz="1800" dirty="0"/>
              <a:t>A single state diagrams that show (for students and for staff), the client’s interactions with the API (like the one in Figure 4.1 of REST in Practice).</a:t>
            </a:r>
          </a:p>
          <a:p>
            <a:pPr marL="457200" indent="-457200">
              <a:buFont typeface="+mj-lt"/>
              <a:buAutoNum type="arabicPeriod"/>
            </a:pPr>
            <a:r>
              <a:rPr lang="en-US" sz="1800" dirty="0"/>
              <a:t>Record each possible interaction (URI template, method, </a:t>
            </a:r>
            <a:r>
              <a:rPr lang="en-US" sz="1800" dirty="0" err="1"/>
              <a:t>etc</a:t>
            </a:r>
            <a:r>
              <a:rPr lang="en-US" sz="1800" dirty="0"/>
              <a:t>) with Swagger (</a:t>
            </a:r>
            <a:r>
              <a:rPr lang="en-US" sz="1800" dirty="0">
                <a:hlinkClick r:id="rId2"/>
              </a:rPr>
              <a:t>https://editor.swagger.io/</a:t>
            </a:r>
            <a:r>
              <a:rPr lang="en-US" sz="1800" dirty="0"/>
              <a:t>) in the </a:t>
            </a:r>
            <a:r>
              <a:rPr lang="en-US" sz="1800" dirty="0" err="1"/>
              <a:t>yaml</a:t>
            </a:r>
            <a:r>
              <a:rPr lang="en-US" sz="1800" dirty="0"/>
              <a:t> format.</a:t>
            </a:r>
          </a:p>
        </p:txBody>
      </p:sp>
    </p:spTree>
    <p:extLst>
      <p:ext uri="{BB962C8B-B14F-4D97-AF65-F5344CB8AC3E}">
        <p14:creationId xmlns:p14="http://schemas.microsoft.com/office/powerpoint/2010/main" val="35977493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Watch out</a:t>
            </a:r>
          </a:p>
        </p:txBody>
      </p:sp>
      <p:sp>
        <p:nvSpPr>
          <p:cNvPr id="3" name="Text Placeholder 2"/>
          <p:cNvSpPr>
            <a:spLocks noGrp="1"/>
          </p:cNvSpPr>
          <p:nvPr>
            <p:ph type="body" sz="quarter" idx="10"/>
          </p:nvPr>
        </p:nvSpPr>
        <p:spPr/>
        <p:txBody>
          <a:bodyPr/>
          <a:lstStyle/>
          <a:p>
            <a:r>
              <a:rPr lang="en-US" dirty="0"/>
              <a:t>Need to be on ECS VPN to access</a:t>
            </a:r>
          </a:p>
          <a:p>
            <a:r>
              <a:rPr lang="en-US" dirty="0"/>
              <a:t>To add or make changes to data in the API, you must use the Authorization header, with your unique token:</a:t>
            </a:r>
          </a:p>
          <a:p>
            <a:pPr lvl="1"/>
            <a:r>
              <a:rPr lang="en-US" dirty="0"/>
              <a:t>I WILL E-MAIL THIS TO YOU</a:t>
            </a:r>
          </a:p>
          <a:p>
            <a:pPr lvl="1"/>
            <a:r>
              <a:rPr lang="en-US" dirty="0"/>
              <a:t>Do not share it with others</a:t>
            </a:r>
            <a:endParaRPr lang="en-US" b="1" dirty="0">
              <a:solidFill>
                <a:srgbClr val="000000"/>
              </a:solidFill>
              <a:latin typeface="Arial" panose="020B0604020202020204" pitchFamily="34" charset="0"/>
            </a:endParaRPr>
          </a:p>
          <a:p>
            <a:pPr marL="57150" indent="0">
              <a:buNone/>
            </a:pPr>
            <a:r>
              <a:rPr lang="en-GB" b="1" i="0" u="none" strike="noStrike" dirty="0">
                <a:solidFill>
                  <a:srgbClr val="000000"/>
                </a:solidFill>
                <a:effectLst/>
                <a:latin typeface="Arial" panose="020B0604020202020204" pitchFamily="34" charset="0"/>
              </a:rPr>
              <a:t>You will NOT build your designed API</a:t>
            </a:r>
          </a:p>
          <a:p>
            <a:pPr marL="57150" indent="0">
              <a:buNone/>
            </a:pPr>
            <a:r>
              <a:rPr lang="en-GB" sz="2000" b="0" i="0" u="none" strike="noStrike" dirty="0">
                <a:solidFill>
                  <a:srgbClr val="000000"/>
                </a:solidFill>
                <a:effectLst/>
              </a:rPr>
              <a:t>In your design consider what will be:</a:t>
            </a:r>
          </a:p>
          <a:p>
            <a:pPr marL="400050"/>
            <a:r>
              <a:rPr lang="en-GB" sz="2000" b="0" i="0" u="none" strike="noStrike" dirty="0">
                <a:solidFill>
                  <a:srgbClr val="000000"/>
                </a:solidFill>
                <a:effectLst/>
              </a:rPr>
              <a:t>handled at the API level</a:t>
            </a:r>
          </a:p>
          <a:p>
            <a:pPr marL="400050"/>
            <a:r>
              <a:rPr lang="en-GB" sz="2000" b="0" i="0" u="none" strike="noStrike" dirty="0">
                <a:solidFill>
                  <a:srgbClr val="000000"/>
                </a:solidFill>
                <a:effectLst/>
              </a:rPr>
              <a:t>represented in the data structures</a:t>
            </a:r>
          </a:p>
          <a:p>
            <a:pPr marL="400050"/>
            <a:r>
              <a:rPr lang="en-GB" sz="2000" b="0" i="0" u="none" strike="noStrike" dirty="0">
                <a:solidFill>
                  <a:srgbClr val="000000"/>
                </a:solidFill>
                <a:effectLst/>
              </a:rPr>
              <a:t>and what is appropriate to happen behind the scenes on a server</a:t>
            </a:r>
            <a:endParaRPr lang="en-US" dirty="0"/>
          </a:p>
        </p:txBody>
      </p:sp>
    </p:spTree>
    <p:extLst>
      <p:ext uri="{BB962C8B-B14F-4D97-AF65-F5344CB8AC3E}">
        <p14:creationId xmlns:p14="http://schemas.microsoft.com/office/powerpoint/2010/main" val="16598309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8A923-F0D4-1446-9853-6D0122B618AE}"/>
              </a:ext>
            </a:extLst>
          </p:cNvPr>
          <p:cNvSpPr>
            <a:spLocks noGrp="1"/>
          </p:cNvSpPr>
          <p:nvPr>
            <p:ph type="ctrTitle"/>
          </p:nvPr>
        </p:nvSpPr>
        <p:spPr/>
        <p:txBody>
          <a:bodyPr/>
          <a:lstStyle/>
          <a:p>
            <a:r>
              <a:rPr lang="en-US" dirty="0"/>
              <a:t>Questions?</a:t>
            </a:r>
          </a:p>
        </p:txBody>
      </p:sp>
    </p:spTree>
    <p:extLst>
      <p:ext uri="{BB962C8B-B14F-4D97-AF65-F5344CB8AC3E}">
        <p14:creationId xmlns:p14="http://schemas.microsoft.com/office/powerpoint/2010/main" val="3073979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F7706-DFD4-2D4E-8C5A-797830018FF2}"/>
              </a:ext>
            </a:extLst>
          </p:cNvPr>
          <p:cNvSpPr>
            <a:spLocks noGrp="1"/>
          </p:cNvSpPr>
          <p:nvPr>
            <p:ph type="ctrTitle"/>
          </p:nvPr>
        </p:nvSpPr>
        <p:spPr/>
        <p:txBody>
          <a:bodyPr/>
          <a:lstStyle/>
          <a:p>
            <a:r>
              <a:rPr lang="en-US" dirty="0"/>
              <a:t>REST Coursework</a:t>
            </a:r>
          </a:p>
        </p:txBody>
      </p:sp>
      <p:sp>
        <p:nvSpPr>
          <p:cNvPr id="3" name="Subtitle 2">
            <a:extLst>
              <a:ext uri="{FF2B5EF4-FFF2-40B4-BE49-F238E27FC236}">
                <a16:creationId xmlns:a16="http://schemas.microsoft.com/office/drawing/2014/main" id="{DB8E8ED7-97E0-8047-8142-C4955DE022A3}"/>
              </a:ext>
            </a:extLst>
          </p:cNvPr>
          <p:cNvSpPr>
            <a:spLocks noGrp="1"/>
          </p:cNvSpPr>
          <p:nvPr>
            <p:ph type="subTitle" idx="1"/>
          </p:nvPr>
        </p:nvSpPr>
        <p:spPr/>
        <p:txBody>
          <a:bodyPr/>
          <a:lstStyle/>
          <a:p>
            <a:r>
              <a:rPr lang="en-US" dirty="0"/>
              <a:t>COMP3220 Web Architecture and Hypertext Technologies</a:t>
            </a:r>
          </a:p>
        </p:txBody>
      </p:sp>
      <p:sp>
        <p:nvSpPr>
          <p:cNvPr id="4" name="Text Placeholder 3">
            <a:extLst>
              <a:ext uri="{FF2B5EF4-FFF2-40B4-BE49-F238E27FC236}">
                <a16:creationId xmlns:a16="http://schemas.microsoft.com/office/drawing/2014/main" id="{3F74FE84-A1F7-9446-A15B-B77848D28B28}"/>
              </a:ext>
            </a:extLst>
          </p:cNvPr>
          <p:cNvSpPr>
            <a:spLocks noGrp="1"/>
          </p:cNvSpPr>
          <p:nvPr>
            <p:ph type="body" sz="quarter" idx="10"/>
          </p:nvPr>
        </p:nvSpPr>
        <p:spPr>
          <a:xfrm>
            <a:off x="2351584" y="4149081"/>
            <a:ext cx="4104456" cy="432047"/>
          </a:xfrm>
        </p:spPr>
        <p:txBody>
          <a:bodyPr/>
          <a:lstStyle/>
          <a:p>
            <a:r>
              <a:rPr lang="en-US" dirty="0"/>
              <a:t>Dr Heather Packer – hp3@ecs.soton</a:t>
            </a:r>
            <a:r>
              <a:rPr lang="en-US"/>
              <a:t>.ac.</a:t>
            </a:r>
            <a:r>
              <a:rPr lang="en-US" dirty="0"/>
              <a:t>uk</a:t>
            </a:r>
          </a:p>
          <a:p>
            <a:endParaRPr lang="en-US" dirty="0"/>
          </a:p>
        </p:txBody>
      </p:sp>
    </p:spTree>
    <p:extLst>
      <p:ext uri="{BB962C8B-B14F-4D97-AF65-F5344CB8AC3E}">
        <p14:creationId xmlns:p14="http://schemas.microsoft.com/office/powerpoint/2010/main" val="3392812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Text Placeholder 2"/>
          <p:cNvSpPr>
            <a:spLocks noGrp="1"/>
          </p:cNvSpPr>
          <p:nvPr>
            <p:ph type="body" sz="quarter" idx="10"/>
          </p:nvPr>
        </p:nvSpPr>
        <p:spPr/>
        <p:txBody>
          <a:bodyPr/>
          <a:lstStyle/>
          <a:p>
            <a:r>
              <a:rPr lang="en-US" dirty="0"/>
              <a:t>Individual coursework</a:t>
            </a:r>
          </a:p>
          <a:p>
            <a:r>
              <a:rPr lang="en-US" dirty="0"/>
              <a:t>Worth 50% of your mark for the module</a:t>
            </a:r>
          </a:p>
          <a:p>
            <a:r>
              <a:rPr lang="en-US" dirty="0"/>
              <a:t>Deadline: Wednesday 6</a:t>
            </a:r>
            <a:r>
              <a:rPr lang="en-US" baseline="30000" dirty="0"/>
              <a:t>th</a:t>
            </a:r>
            <a:r>
              <a:rPr lang="en-US" dirty="0"/>
              <a:t> Dec (week 9)</a:t>
            </a:r>
          </a:p>
          <a:p>
            <a:r>
              <a:rPr lang="en-US" dirty="0"/>
              <a:t>The usual late penalties apply for late hand ins (10% per working day)</a:t>
            </a:r>
          </a:p>
        </p:txBody>
      </p:sp>
    </p:spTree>
    <p:extLst>
      <p:ext uri="{BB962C8B-B14F-4D97-AF65-F5344CB8AC3E}">
        <p14:creationId xmlns:p14="http://schemas.microsoft.com/office/powerpoint/2010/main" val="1435659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Scenario</a:t>
            </a:r>
          </a:p>
        </p:txBody>
      </p:sp>
      <p:sp>
        <p:nvSpPr>
          <p:cNvPr id="3" name="Text Placeholder 2"/>
          <p:cNvSpPr>
            <a:spLocks noGrp="1"/>
          </p:cNvSpPr>
          <p:nvPr>
            <p:ph type="body" sz="quarter" idx="10"/>
          </p:nvPr>
        </p:nvSpPr>
        <p:spPr/>
        <p:txBody>
          <a:bodyPr/>
          <a:lstStyle/>
          <a:p>
            <a:pPr marL="0" indent="0" rtl="0">
              <a:spcBef>
                <a:spcPts val="0"/>
              </a:spcBef>
              <a:spcAft>
                <a:spcPts val="0"/>
              </a:spcAft>
              <a:buNone/>
            </a:pPr>
            <a:r>
              <a:rPr lang="en-GB" sz="1800" b="0" i="0" u="none" strike="noStrike" dirty="0">
                <a:solidFill>
                  <a:srgbClr val="000000"/>
                </a:solidFill>
                <a:effectLst/>
              </a:rPr>
              <a:t>You’ve just started your new job as a Web Architect at the IT department in the university.  Your predecessor started to build a REST API to allow people to view details about the university's faculties, schools and departments, and the degrees and modules that they run, however it was left </a:t>
            </a:r>
            <a:r>
              <a:rPr lang="en-GB" sz="1800" b="1" i="0" u="none" strike="noStrike" dirty="0">
                <a:solidFill>
                  <a:srgbClr val="000000"/>
                </a:solidFill>
                <a:effectLst/>
              </a:rPr>
              <a:t>unfinished</a:t>
            </a:r>
            <a:r>
              <a:rPr lang="en-GB" sz="1800" b="0" i="0" u="none" strike="noStrike" dirty="0">
                <a:solidFill>
                  <a:srgbClr val="000000"/>
                </a:solidFill>
                <a:effectLst/>
              </a:rPr>
              <a:t> and </a:t>
            </a:r>
            <a:r>
              <a:rPr lang="en-GB" sz="1800" b="1" i="0" u="none" strike="noStrike" dirty="0">
                <a:solidFill>
                  <a:srgbClr val="000000"/>
                </a:solidFill>
                <a:effectLst/>
              </a:rPr>
              <a:t>did not start any API documentation</a:t>
            </a:r>
            <a:r>
              <a:rPr lang="en-GB" sz="1800" b="0" i="0" u="none" strike="noStrike" dirty="0">
                <a:solidFill>
                  <a:srgbClr val="000000"/>
                </a:solidFill>
                <a:effectLst/>
              </a:rPr>
              <a:t>.</a:t>
            </a:r>
          </a:p>
          <a:p>
            <a:pPr marL="0" indent="0" rtl="0">
              <a:spcBef>
                <a:spcPts val="0"/>
              </a:spcBef>
              <a:spcAft>
                <a:spcPts val="0"/>
              </a:spcAft>
              <a:buNone/>
            </a:pPr>
            <a:endParaRPr lang="en-GB" sz="1800" b="0" i="0" u="none" strike="noStrike" dirty="0">
              <a:solidFill>
                <a:srgbClr val="000000"/>
              </a:solidFill>
              <a:effectLst/>
            </a:endParaRPr>
          </a:p>
          <a:p>
            <a:pPr marL="0" indent="0" rtl="0">
              <a:spcBef>
                <a:spcPts val="0"/>
              </a:spcBef>
              <a:spcAft>
                <a:spcPts val="0"/>
              </a:spcAft>
              <a:buNone/>
            </a:pPr>
            <a:r>
              <a:rPr lang="en-GB" sz="1800" b="0" i="0" u="none" strike="noStrike" dirty="0">
                <a:solidFill>
                  <a:srgbClr val="000000"/>
                </a:solidFill>
                <a:effectLst/>
              </a:rPr>
              <a:t>Before they left for a meeting, your boss hurriedly scribbled this URI on a piece of paper: </a:t>
            </a:r>
          </a:p>
          <a:p>
            <a:pPr marL="0" indent="0" rtl="0">
              <a:spcBef>
                <a:spcPts val="0"/>
              </a:spcBef>
              <a:spcAft>
                <a:spcPts val="0"/>
              </a:spcAft>
              <a:buNone/>
            </a:pPr>
            <a:r>
              <a:rPr lang="en-GB" sz="1800" b="0" i="0" u="none" strike="noStrike" dirty="0">
                <a:solidFill>
                  <a:srgbClr val="000000"/>
                </a:solidFill>
                <a:effectLst/>
              </a:rPr>
              <a:t>	</a:t>
            </a:r>
          </a:p>
          <a:p>
            <a:pPr marL="0" indent="0" rtl="0">
              <a:spcBef>
                <a:spcPts val="0"/>
              </a:spcBef>
              <a:spcAft>
                <a:spcPts val="0"/>
              </a:spcAft>
              <a:buNone/>
            </a:pPr>
            <a:r>
              <a:rPr lang="en-GB" sz="1800" dirty="0">
                <a:solidFill>
                  <a:srgbClr val="000000"/>
                </a:solidFill>
              </a:rPr>
              <a:t>	</a:t>
            </a:r>
            <a:r>
              <a:rPr lang="en-GB" sz="1800" b="0" i="0" u="none" strike="noStrike" dirty="0">
                <a:solidFill>
                  <a:srgbClr val="000000"/>
                </a:solidFill>
                <a:effectLst/>
              </a:rPr>
              <a:t>http://comp3227.ecs.soton.ac.uk/modules/15</a:t>
            </a:r>
            <a:br>
              <a:rPr lang="en-GB" dirty="0"/>
            </a:br>
            <a:endParaRPr lang="en-US" dirty="0"/>
          </a:p>
        </p:txBody>
      </p:sp>
    </p:spTree>
    <p:extLst>
      <p:ext uri="{BB962C8B-B14F-4D97-AF65-F5344CB8AC3E}">
        <p14:creationId xmlns:p14="http://schemas.microsoft.com/office/powerpoint/2010/main" val="284658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8A923-F0D4-1446-9853-6D0122B618AE}"/>
              </a:ext>
            </a:extLst>
          </p:cNvPr>
          <p:cNvSpPr>
            <a:spLocks noGrp="1"/>
          </p:cNvSpPr>
          <p:nvPr>
            <p:ph type="ctrTitle"/>
          </p:nvPr>
        </p:nvSpPr>
        <p:spPr/>
        <p:txBody>
          <a:bodyPr/>
          <a:lstStyle/>
          <a:p>
            <a:r>
              <a:rPr lang="en-US" dirty="0"/>
              <a:t>Part 1: Explore and Document</a:t>
            </a:r>
          </a:p>
        </p:txBody>
      </p:sp>
    </p:spTree>
    <p:extLst>
      <p:ext uri="{BB962C8B-B14F-4D97-AF65-F5344CB8AC3E}">
        <p14:creationId xmlns:p14="http://schemas.microsoft.com/office/powerpoint/2010/main" val="3256525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 1: Explore and document existing API</a:t>
            </a:r>
          </a:p>
        </p:txBody>
      </p:sp>
      <p:sp>
        <p:nvSpPr>
          <p:cNvPr id="3" name="Text Placeholder 2"/>
          <p:cNvSpPr>
            <a:spLocks noGrp="1"/>
          </p:cNvSpPr>
          <p:nvPr>
            <p:ph type="body" sz="quarter" idx="10"/>
          </p:nvPr>
        </p:nvSpPr>
        <p:spPr/>
        <p:txBody>
          <a:bodyPr/>
          <a:lstStyle/>
          <a:p>
            <a:pPr marL="457200" indent="-457200">
              <a:buFont typeface="+mj-lt"/>
              <a:buAutoNum type="arabicPeriod"/>
            </a:pPr>
            <a:r>
              <a:rPr lang="en-US" dirty="0"/>
              <a:t>Browse and document the University Faculty API</a:t>
            </a:r>
          </a:p>
          <a:p>
            <a:pPr lvl="1"/>
            <a:r>
              <a:rPr lang="en-US" dirty="0"/>
              <a:t>Use will need to use what you know about HTTP and REST to explore the API</a:t>
            </a:r>
          </a:p>
          <a:p>
            <a:pPr lvl="1"/>
            <a:r>
              <a:rPr lang="en-US" dirty="0"/>
              <a:t>Useful tools: Postman, </a:t>
            </a:r>
            <a:r>
              <a:rPr lang="en-US" dirty="0" err="1"/>
              <a:t>RESTClient</a:t>
            </a:r>
            <a:r>
              <a:rPr lang="en-US" dirty="0"/>
              <a:t> or </a:t>
            </a:r>
            <a:r>
              <a:rPr lang="en-US" dirty="0" err="1"/>
              <a:t>cURL</a:t>
            </a:r>
            <a:r>
              <a:rPr lang="en-US" dirty="0"/>
              <a:t> </a:t>
            </a:r>
          </a:p>
          <a:p>
            <a:pPr marL="457200" indent="-457200">
              <a:buFont typeface="+mj-lt"/>
              <a:buAutoNum type="arabicPeriod"/>
            </a:pPr>
            <a:r>
              <a:rPr lang="en-US" dirty="0"/>
              <a:t>Add a new module to a course of your choice</a:t>
            </a:r>
          </a:p>
          <a:p>
            <a:pPr lvl="1"/>
            <a:r>
              <a:rPr lang="en-US" dirty="0"/>
              <a:t>Pick something someone else hasn’t used</a:t>
            </a:r>
          </a:p>
          <a:p>
            <a:pPr lvl="1"/>
            <a:r>
              <a:rPr lang="en-US" dirty="0"/>
              <a:t>Submit accurate details for each element</a:t>
            </a:r>
            <a:endParaRPr lang="en-GB" dirty="0"/>
          </a:p>
          <a:p>
            <a:pPr marL="457200" indent="-457200">
              <a:buFont typeface="+mj-lt"/>
              <a:buAutoNum type="arabicPeriod"/>
            </a:pPr>
            <a:r>
              <a:rPr lang="en-GB" dirty="0"/>
              <a:t>Critique the API against REST principles, and include any potential changes to the existing endpoints and/or data structures to support the RESTful extension in part 2</a:t>
            </a:r>
            <a:endParaRPr lang="en-US" dirty="0"/>
          </a:p>
        </p:txBody>
      </p:sp>
    </p:spTree>
    <p:extLst>
      <p:ext uri="{BB962C8B-B14F-4D97-AF65-F5344CB8AC3E}">
        <p14:creationId xmlns:p14="http://schemas.microsoft.com/office/powerpoint/2010/main" val="1944368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 1: Submission</a:t>
            </a:r>
          </a:p>
        </p:txBody>
      </p:sp>
      <p:sp>
        <p:nvSpPr>
          <p:cNvPr id="3" name="Text Placeholder 2"/>
          <p:cNvSpPr>
            <a:spLocks noGrp="1"/>
          </p:cNvSpPr>
          <p:nvPr>
            <p:ph type="body" sz="quarter" idx="10"/>
          </p:nvPr>
        </p:nvSpPr>
        <p:spPr/>
        <p:txBody>
          <a:bodyPr/>
          <a:lstStyle/>
          <a:p>
            <a:pPr marL="457200" indent="-457200">
              <a:buFont typeface="+mj-lt"/>
              <a:buAutoNum type="arabicPeriod"/>
            </a:pPr>
            <a:r>
              <a:rPr lang="en-US" dirty="0"/>
              <a:t>API Documentation</a:t>
            </a:r>
          </a:p>
          <a:p>
            <a:pPr lvl="1"/>
            <a:r>
              <a:rPr lang="en-US" dirty="0"/>
              <a:t>One HTML5 page with a single accompanying CSS stylesheet</a:t>
            </a:r>
          </a:p>
          <a:p>
            <a:pPr lvl="1"/>
            <a:r>
              <a:rPr lang="en-US" dirty="0"/>
              <a:t>The URI template.</a:t>
            </a:r>
          </a:p>
          <a:p>
            <a:pPr lvl="1"/>
            <a:r>
              <a:rPr lang="en-US" dirty="0"/>
              <a:t>What each parameter in the URI means, and what types of value it takes.</a:t>
            </a:r>
          </a:p>
          <a:p>
            <a:pPr lvl="1"/>
            <a:r>
              <a:rPr lang="en-US" dirty="0"/>
              <a:t>Which HTTP methods can be used on the resource.</a:t>
            </a:r>
          </a:p>
          <a:p>
            <a:pPr lvl="1"/>
            <a:r>
              <a:rPr lang="en-US" dirty="0"/>
              <a:t>Provide example output for each type of resource.</a:t>
            </a:r>
          </a:p>
          <a:p>
            <a:pPr lvl="1"/>
            <a:r>
              <a:rPr lang="en-US" dirty="0"/>
              <a:t>Provide example input for each interaction that modifies a resource.</a:t>
            </a:r>
          </a:p>
          <a:p>
            <a:pPr marL="457200" indent="-457200">
              <a:buFont typeface="+mj-lt"/>
              <a:buAutoNum type="arabicPeriod"/>
            </a:pPr>
            <a:r>
              <a:rPr lang="en-US" dirty="0"/>
              <a:t>Evidence (screenshot or text) of adding a bookable room</a:t>
            </a:r>
          </a:p>
          <a:p>
            <a:pPr marL="457200" indent="-457200">
              <a:buFont typeface="+mj-lt"/>
              <a:buAutoNum type="arabicPeriod"/>
            </a:pPr>
            <a:r>
              <a:rPr lang="en-GB" dirty="0"/>
              <a:t>RESTful Critique text file</a:t>
            </a:r>
            <a:br>
              <a:rPr lang="en-GB" dirty="0"/>
            </a:br>
            <a:endParaRPr lang="en-US" dirty="0"/>
          </a:p>
        </p:txBody>
      </p:sp>
    </p:spTree>
    <p:extLst>
      <p:ext uri="{BB962C8B-B14F-4D97-AF65-F5344CB8AC3E}">
        <p14:creationId xmlns:p14="http://schemas.microsoft.com/office/powerpoint/2010/main" val="2925413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8A923-F0D4-1446-9853-6D0122B618AE}"/>
              </a:ext>
            </a:extLst>
          </p:cNvPr>
          <p:cNvSpPr>
            <a:spLocks noGrp="1"/>
          </p:cNvSpPr>
          <p:nvPr>
            <p:ph type="ctrTitle"/>
          </p:nvPr>
        </p:nvSpPr>
        <p:spPr/>
        <p:txBody>
          <a:bodyPr/>
          <a:lstStyle/>
          <a:p>
            <a:r>
              <a:rPr lang="en-US" dirty="0"/>
              <a:t>Part 2: Extend</a:t>
            </a:r>
          </a:p>
        </p:txBody>
      </p:sp>
    </p:spTree>
    <p:extLst>
      <p:ext uri="{BB962C8B-B14F-4D97-AF65-F5344CB8AC3E}">
        <p14:creationId xmlns:p14="http://schemas.microsoft.com/office/powerpoint/2010/main" val="2346031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 2: Extend API</a:t>
            </a:r>
          </a:p>
        </p:txBody>
      </p:sp>
      <p:sp>
        <p:nvSpPr>
          <p:cNvPr id="3" name="Text Placeholder 2"/>
          <p:cNvSpPr>
            <a:spLocks noGrp="1"/>
          </p:cNvSpPr>
          <p:nvPr>
            <p:ph type="body" sz="quarter" idx="10"/>
          </p:nvPr>
        </p:nvSpPr>
        <p:spPr/>
        <p:txBody>
          <a:bodyPr/>
          <a:lstStyle/>
          <a:p>
            <a:pPr marL="0" indent="0" rtl="0">
              <a:spcBef>
                <a:spcPts val="0"/>
              </a:spcBef>
              <a:spcAft>
                <a:spcPts val="0"/>
              </a:spcAft>
              <a:buNone/>
            </a:pPr>
            <a:r>
              <a:rPr lang="en-GB" sz="1800" b="0" i="0" u="none" strike="noStrike" dirty="0">
                <a:solidFill>
                  <a:srgbClr val="000000"/>
                </a:solidFill>
                <a:effectLst/>
              </a:rPr>
              <a:t>Your boss now wants you to design a RESTful extension to the API which enables students and staff to make announcements relating to faculties, courses, courses by year group, and module, each announcement can be for either (</a:t>
            </a:r>
            <a:r>
              <a:rPr lang="en-GB" sz="1800" b="0" i="0" u="none" strike="noStrike" dirty="0" err="1">
                <a:solidFill>
                  <a:srgbClr val="000000"/>
                </a:solidFill>
                <a:effectLst/>
              </a:rPr>
              <a:t>i</a:t>
            </a:r>
            <a:r>
              <a:rPr lang="en-GB" sz="1800" b="0" i="0" u="none" strike="noStrike" dirty="0">
                <a:solidFill>
                  <a:srgbClr val="000000"/>
                </a:solidFill>
                <a:effectLst/>
              </a:rPr>
              <a:t>) staff and students, (ii) students, and (iii) staff.  And staff can manage any announcements made by staff and students.  </a:t>
            </a:r>
          </a:p>
          <a:p>
            <a:pPr marL="0" indent="0" rtl="0">
              <a:spcBef>
                <a:spcPts val="0"/>
              </a:spcBef>
              <a:spcAft>
                <a:spcPts val="0"/>
              </a:spcAft>
              <a:buNone/>
            </a:pPr>
            <a:endParaRPr lang="en-GB" sz="1800" dirty="0">
              <a:solidFill>
                <a:srgbClr val="000000"/>
              </a:solidFill>
            </a:endParaRPr>
          </a:p>
          <a:p>
            <a:pPr marL="0" indent="0" rtl="0">
              <a:spcBef>
                <a:spcPts val="0"/>
              </a:spcBef>
              <a:spcAft>
                <a:spcPts val="0"/>
              </a:spcAft>
              <a:buNone/>
            </a:pPr>
            <a:r>
              <a:rPr lang="en-GB" sz="1800" b="0" i="0" u="none" strike="noStrike" dirty="0">
                <a:solidFill>
                  <a:srgbClr val="000000"/>
                </a:solidFill>
                <a:effectLst/>
              </a:rPr>
              <a:t>Please note that you will </a:t>
            </a:r>
            <a:r>
              <a:rPr lang="en-GB" sz="1800" b="1" i="0" u="none" strike="noStrike" dirty="0">
                <a:solidFill>
                  <a:srgbClr val="000000"/>
                </a:solidFill>
                <a:effectLst/>
              </a:rPr>
              <a:t>NOT</a:t>
            </a:r>
            <a:r>
              <a:rPr lang="en-GB" sz="1800" b="0" i="0" u="none" strike="noStrike" dirty="0">
                <a:solidFill>
                  <a:srgbClr val="000000"/>
                </a:solidFill>
                <a:effectLst/>
              </a:rPr>
              <a:t> build your designed API. </a:t>
            </a:r>
          </a:p>
          <a:p>
            <a:pPr marL="0" indent="0" rtl="0">
              <a:spcBef>
                <a:spcPts val="0"/>
              </a:spcBef>
              <a:spcAft>
                <a:spcPts val="0"/>
              </a:spcAft>
              <a:buNone/>
            </a:pPr>
            <a:endParaRPr lang="en-GB" sz="1800" dirty="0">
              <a:solidFill>
                <a:srgbClr val="000000"/>
              </a:solidFill>
            </a:endParaRPr>
          </a:p>
          <a:p>
            <a:pPr marL="0" indent="0" rtl="0">
              <a:spcBef>
                <a:spcPts val="0"/>
              </a:spcBef>
              <a:spcAft>
                <a:spcPts val="0"/>
              </a:spcAft>
              <a:buNone/>
            </a:pPr>
            <a:r>
              <a:rPr lang="en-GB" sz="1800" b="0" i="0" u="none" strike="noStrike" dirty="0">
                <a:solidFill>
                  <a:srgbClr val="000000"/>
                </a:solidFill>
                <a:effectLst/>
              </a:rPr>
              <a:t>The system should handle:</a:t>
            </a:r>
          </a:p>
          <a:p>
            <a:pPr>
              <a:spcAft>
                <a:spcPts val="0"/>
              </a:spcAft>
              <a:buFont typeface="+mj-lt"/>
              <a:buAutoNum type="arabicPeriod"/>
            </a:pPr>
            <a:r>
              <a:rPr lang="en-GB" sz="1800" b="0" i="0" u="none" strike="noStrike" dirty="0">
                <a:solidFill>
                  <a:srgbClr val="000000"/>
                </a:solidFill>
                <a:effectLst/>
              </a:rPr>
              <a:t>Adding an announcement to the relevant resource</a:t>
            </a:r>
          </a:p>
          <a:p>
            <a:pPr>
              <a:spcAft>
                <a:spcPts val="0"/>
              </a:spcAft>
              <a:buFont typeface="+mj-lt"/>
              <a:buAutoNum type="arabicPeriod"/>
            </a:pPr>
            <a:r>
              <a:rPr lang="en-GB" sz="1800" b="0" i="0" u="none" strike="noStrike" dirty="0">
                <a:solidFill>
                  <a:srgbClr val="000000"/>
                </a:solidFill>
                <a:effectLst/>
              </a:rPr>
              <a:t>Editing and deleting announcements</a:t>
            </a:r>
          </a:p>
          <a:p>
            <a:pPr>
              <a:spcAft>
                <a:spcPts val="0"/>
              </a:spcAft>
              <a:buFont typeface="+mj-lt"/>
              <a:buAutoNum type="arabicPeriod"/>
            </a:pPr>
            <a:r>
              <a:rPr lang="en-GB" sz="1800" b="0" i="0" u="none" strike="noStrike" dirty="0">
                <a:solidFill>
                  <a:srgbClr val="000000"/>
                </a:solidFill>
                <a:effectLst/>
              </a:rPr>
              <a:t>Reporting of misuse in the system</a:t>
            </a:r>
          </a:p>
        </p:txBody>
      </p:sp>
    </p:spTree>
    <p:extLst>
      <p:ext uri="{BB962C8B-B14F-4D97-AF65-F5344CB8AC3E}">
        <p14:creationId xmlns:p14="http://schemas.microsoft.com/office/powerpoint/2010/main" val="479453449"/>
      </p:ext>
    </p:extLst>
  </p:cSld>
  <p:clrMapOvr>
    <a:masterClrMapping/>
  </p:clrMapOvr>
</p:sld>
</file>

<file path=ppt/theme/theme1.xml><?xml version="1.0" encoding="utf-8"?>
<a:theme xmlns:a="http://schemas.openxmlformats.org/drawingml/2006/main" name="UoS_Powerpoint_template WIDESCREEN">
  <a:themeElements>
    <a:clrScheme name="Rich Black">
      <a:dk1>
        <a:srgbClr val="231F20"/>
      </a:dk1>
      <a:lt1>
        <a:srgbClr val="FFFFFF"/>
      </a:lt1>
      <a:dk2>
        <a:srgbClr val="005C84"/>
      </a:dk2>
      <a:lt2>
        <a:srgbClr val="495961"/>
      </a:lt2>
      <a:accent1>
        <a:srgbClr val="9FB1BD"/>
      </a:accent1>
      <a:accent2>
        <a:srgbClr val="E73037"/>
      </a:accent2>
      <a:accent3>
        <a:srgbClr val="C1D100"/>
      </a:accent3>
      <a:accent4>
        <a:srgbClr val="8D3970"/>
      </a:accent4>
      <a:accent5>
        <a:srgbClr val="31BFC7"/>
      </a:accent5>
      <a:accent6>
        <a:srgbClr val="EF7D00"/>
      </a:accent6>
      <a:hlink>
        <a:srgbClr val="74C9E5"/>
      </a:hlink>
      <a:folHlink>
        <a:srgbClr val="D5007F"/>
      </a:folHlink>
    </a:clrScheme>
    <a:fontScheme name="Custom 1">
      <a:majorFont>
        <a:latin typeface="Lucida Sans"/>
        <a:ea typeface=""/>
        <a:cs typeface=""/>
      </a:majorFont>
      <a:minorFont>
        <a:latin typeface="Lucida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0EEB19A3-E5AF-B743-8C08-9AD556682854}" vid="{671753E0-2D72-0A42-810F-2669D10CC1B4}"/>
    </a:ext>
  </a:extLst>
</a:theme>
</file>

<file path=ppt/theme/theme2.xml><?xml version="1.0" encoding="utf-8"?>
<a:theme xmlns:a="http://schemas.openxmlformats.org/drawingml/2006/main" name="Title and content">
  <a:themeElements>
    <a:clrScheme name="Custom 6">
      <a:dk1>
        <a:srgbClr val="231F20"/>
      </a:dk1>
      <a:lt1>
        <a:srgbClr val="FFFFFF"/>
      </a:lt1>
      <a:dk2>
        <a:srgbClr val="005C84"/>
      </a:dk2>
      <a:lt2>
        <a:srgbClr val="495961"/>
      </a:lt2>
      <a:accent1>
        <a:srgbClr val="9FB1BD"/>
      </a:accent1>
      <a:accent2>
        <a:srgbClr val="E73037"/>
      </a:accent2>
      <a:accent3>
        <a:srgbClr val="C1D100"/>
      </a:accent3>
      <a:accent4>
        <a:srgbClr val="8D3970"/>
      </a:accent4>
      <a:accent5>
        <a:srgbClr val="31BFC7"/>
      </a:accent5>
      <a:accent6>
        <a:srgbClr val="EF7D00"/>
      </a:accent6>
      <a:hlink>
        <a:srgbClr val="005C83"/>
      </a:hlink>
      <a:folHlink>
        <a:srgbClr val="495961"/>
      </a:folHlink>
    </a:clrScheme>
    <a:fontScheme name="UoS Powerpoint Fonts">
      <a:majorFont>
        <a:latin typeface="Lucida Sans"/>
        <a:ea typeface=""/>
        <a:cs typeface=""/>
      </a:majorFont>
      <a:minorFont>
        <a:latin typeface="Lucida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0EEB19A3-E5AF-B743-8C08-9AD556682854}" vid="{F81E0AD6-EF14-2A4C-975C-394B6C331CD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E596EA4FAEC4442816FD0897DB0514A" ma:contentTypeVersion="13" ma:contentTypeDescription="Create a new document." ma:contentTypeScope="" ma:versionID="19cf72db43a81d775c8901429e401c5a">
  <xsd:schema xmlns:xsd="http://www.w3.org/2001/XMLSchema" xmlns:xs="http://www.w3.org/2001/XMLSchema" xmlns:p="http://schemas.microsoft.com/office/2006/metadata/properties" xmlns:ns2="993a5681-5c5b-4cef-91da-e6501083dd4a" xmlns:ns3="1fc98906-40c9-4f56-92bd-f396bbed9311" targetNamespace="http://schemas.microsoft.com/office/2006/metadata/properties" ma:root="true" ma:fieldsID="a4c787b164d9c75c816d41075a9c596f" ns2:_="" ns3:_="">
    <xsd:import namespace="993a5681-5c5b-4cef-91da-e6501083dd4a"/>
    <xsd:import namespace="1fc98906-40c9-4f56-92bd-f396bbed931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Indicator" minOccurs="0"/>
                <xsd:element ref="ns3:SharedWithUsers" minOccurs="0"/>
                <xsd:element ref="ns3:SharedWithDetail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3a5681-5c5b-4cef-91da-e6501083dd4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Indicator" ma:index="15" nillable="true" ma:displayName="Indicator" ma:internalName="Indicator">
      <xsd:simpleType>
        <xsd:restriction base="dms:Text">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cbf2f534-9c3d-494b-83fb-768e807180cb"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fc98906-40c9-4f56-92bd-f396bbed9311"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40bfaa32-be88-4c32-8520-a8dac6cdd59d}" ma:internalName="TaxCatchAll" ma:showField="CatchAllData" ma:web="1fc98906-40c9-4f56-92bd-f396bbed931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dicator xmlns="993a5681-5c5b-4cef-91da-e6501083dd4a" xsi:nil="true"/>
    <lcf76f155ced4ddcb4097134ff3c332f xmlns="993a5681-5c5b-4cef-91da-e6501083dd4a">
      <Terms xmlns="http://schemas.microsoft.com/office/infopath/2007/PartnerControls"/>
    </lcf76f155ced4ddcb4097134ff3c332f>
    <TaxCatchAll xmlns="1fc98906-40c9-4f56-92bd-f396bbed931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579B0F0-C3A9-4BC0-B389-E7D095D68B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3a5681-5c5b-4cef-91da-e6501083dd4a"/>
    <ds:schemaRef ds:uri="1fc98906-40c9-4f56-92bd-f396bbed931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0DF738F-AE3A-4E19-A611-E274842A57A2}">
  <ds:schemaRefs>
    <ds:schemaRef ds:uri="http://schemas.microsoft.com/office/2006/metadata/properties"/>
    <ds:schemaRef ds:uri="http://schemas.microsoft.com/office/infopath/2007/PartnerControls"/>
    <ds:schemaRef ds:uri="993a5681-5c5b-4cef-91da-e6501083dd4a"/>
    <ds:schemaRef ds:uri="1fc98906-40c9-4f56-92bd-f396bbed9311"/>
  </ds:schemaRefs>
</ds:datastoreItem>
</file>

<file path=customXml/itemProps3.xml><?xml version="1.0" encoding="utf-8"?>
<ds:datastoreItem xmlns:ds="http://schemas.openxmlformats.org/officeDocument/2006/customXml" ds:itemID="{961EDD41-1F66-4EF4-8A75-80007FEDAC9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UoS_Powerpoint_template WIDESCREEN</Template>
  <TotalTime>2729</TotalTime>
  <Words>776</Words>
  <Application>Microsoft Macintosh PowerPoint</Application>
  <PresentationFormat>Widescreen</PresentationFormat>
  <Paragraphs>74</Paragraphs>
  <Slides>14</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14</vt:i4>
      </vt:variant>
    </vt:vector>
  </HeadingPairs>
  <TitlesOfParts>
    <vt:vector size="19" baseType="lpstr">
      <vt:lpstr>Arial</vt:lpstr>
      <vt:lpstr>Calibri</vt:lpstr>
      <vt:lpstr>Lucida Sans</vt:lpstr>
      <vt:lpstr>UoS_Powerpoint_template WIDESCREEN</vt:lpstr>
      <vt:lpstr>Title and content</vt:lpstr>
      <vt:lpstr>PowerPoint Presentation</vt:lpstr>
      <vt:lpstr>REST Coursework</vt:lpstr>
      <vt:lpstr>Overview</vt:lpstr>
      <vt:lpstr>Scenario</vt:lpstr>
      <vt:lpstr>Part 1: Explore and Document</vt:lpstr>
      <vt:lpstr>Part 1: Explore and document existing API</vt:lpstr>
      <vt:lpstr>Part 1: Submission</vt:lpstr>
      <vt:lpstr>Part 2: Extend</vt:lpstr>
      <vt:lpstr>Part 2: Extend API</vt:lpstr>
      <vt:lpstr>Part 2: Extend API</vt:lpstr>
      <vt:lpstr>Part 2: Extend API functionality</vt:lpstr>
      <vt:lpstr>Part 2: Submission</vt:lpstr>
      <vt:lpstr>Watch out</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 GUIDANCE</dc:title>
  <dc:creator>Heather Packer</dc:creator>
  <cp:lastModifiedBy>Heather Packer</cp:lastModifiedBy>
  <cp:revision>12</cp:revision>
  <dcterms:created xsi:type="dcterms:W3CDTF">2022-09-28T13:39:10Z</dcterms:created>
  <dcterms:modified xsi:type="dcterms:W3CDTF">2023-10-04T13:35:11Z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0x0101000E596EA4FAEC4442816FD0897DB0514A</vt:lpwstr>
  </property>
</Properties>
</file>