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97"/>
  </p:notesMasterIdLst>
  <p:sldIdLst>
    <p:sldId id="260" r:id="rId9"/>
    <p:sldId id="257" r:id="rId10"/>
    <p:sldId id="258" r:id="rId11"/>
    <p:sldId id="349" r:id="rId12"/>
    <p:sldId id="350" r:id="rId13"/>
    <p:sldId id="351" r:id="rId14"/>
    <p:sldId id="261" r:id="rId15"/>
    <p:sldId id="262" r:id="rId16"/>
    <p:sldId id="274" r:id="rId17"/>
    <p:sldId id="263" r:id="rId18"/>
    <p:sldId id="264" r:id="rId19"/>
    <p:sldId id="266" r:id="rId20"/>
    <p:sldId id="316" r:id="rId21"/>
    <p:sldId id="317" r:id="rId22"/>
    <p:sldId id="267" r:id="rId23"/>
    <p:sldId id="268" r:id="rId24"/>
    <p:sldId id="318" r:id="rId25"/>
    <p:sldId id="319" r:id="rId26"/>
    <p:sldId id="320" r:id="rId27"/>
    <p:sldId id="321" r:id="rId28"/>
    <p:sldId id="270" r:id="rId29"/>
    <p:sldId id="324" r:id="rId30"/>
    <p:sldId id="272" r:id="rId31"/>
    <p:sldId id="273" r:id="rId32"/>
    <p:sldId id="322" r:id="rId33"/>
    <p:sldId id="275" r:id="rId34"/>
    <p:sldId id="276" r:id="rId35"/>
    <p:sldId id="277" r:id="rId36"/>
    <p:sldId id="326" r:id="rId37"/>
    <p:sldId id="278" r:id="rId38"/>
    <p:sldId id="279" r:id="rId39"/>
    <p:sldId id="280" r:id="rId40"/>
    <p:sldId id="281" r:id="rId41"/>
    <p:sldId id="327" r:id="rId42"/>
    <p:sldId id="283" r:id="rId43"/>
    <p:sldId id="357" r:id="rId44"/>
    <p:sldId id="340" r:id="rId45"/>
    <p:sldId id="328" r:id="rId46"/>
    <p:sldId id="329" r:id="rId47"/>
    <p:sldId id="358" r:id="rId48"/>
    <p:sldId id="284" r:id="rId49"/>
    <p:sldId id="330" r:id="rId50"/>
    <p:sldId id="285" r:id="rId51"/>
    <p:sldId id="287" r:id="rId52"/>
    <p:sldId id="331" r:id="rId53"/>
    <p:sldId id="288" r:id="rId54"/>
    <p:sldId id="289" r:id="rId55"/>
    <p:sldId id="290" r:id="rId56"/>
    <p:sldId id="342" r:id="rId57"/>
    <p:sldId id="346" r:id="rId58"/>
    <p:sldId id="359" r:id="rId59"/>
    <p:sldId id="333" r:id="rId60"/>
    <p:sldId id="292" r:id="rId61"/>
    <p:sldId id="334" r:id="rId62"/>
    <p:sldId id="361" r:id="rId63"/>
    <p:sldId id="352" r:id="rId64"/>
    <p:sldId id="294" r:id="rId65"/>
    <p:sldId id="296" r:id="rId66"/>
    <p:sldId id="297" r:id="rId67"/>
    <p:sldId id="335" r:id="rId68"/>
    <p:sldId id="298" r:id="rId69"/>
    <p:sldId id="343" r:id="rId70"/>
    <p:sldId id="299" r:id="rId71"/>
    <p:sldId id="300" r:id="rId72"/>
    <p:sldId id="301" r:id="rId73"/>
    <p:sldId id="302" r:id="rId74"/>
    <p:sldId id="303" r:id="rId75"/>
    <p:sldId id="307" r:id="rId76"/>
    <p:sldId id="309" r:id="rId77"/>
    <p:sldId id="315" r:id="rId78"/>
    <p:sldId id="312" r:id="rId79"/>
    <p:sldId id="310" r:id="rId80"/>
    <p:sldId id="313" r:id="rId81"/>
    <p:sldId id="311" r:id="rId82"/>
    <p:sldId id="314" r:id="rId83"/>
    <p:sldId id="345" r:id="rId84"/>
    <p:sldId id="344" r:id="rId85"/>
    <p:sldId id="353" r:id="rId86"/>
    <p:sldId id="305" r:id="rId87"/>
    <p:sldId id="306" r:id="rId88"/>
    <p:sldId id="339" r:id="rId89"/>
    <p:sldId id="336" r:id="rId90"/>
    <p:sldId id="337" r:id="rId91"/>
    <p:sldId id="338" r:id="rId92"/>
    <p:sldId id="341" r:id="rId93"/>
    <p:sldId id="354" r:id="rId94"/>
    <p:sldId id="355" r:id="rId95"/>
    <p:sldId id="356" r:id="rId96"/>
  </p:sldIdLst>
  <p:sldSz cx="12192000" cy="6858000"/>
  <p:notesSz cx="6858000" cy="9144000"/>
  <p:embeddedFontLst>
    <p:embeddedFont>
      <p:font typeface="Calibri" panose="020F0502020204030204" pitchFamily="34" charset="0"/>
      <p:regular r:id="rId98"/>
      <p:bold r:id="rId99"/>
      <p:italic r:id="rId100"/>
      <p:boldItalic r:id="rId101"/>
    </p:embeddedFont>
    <p:embeddedFont>
      <p:font typeface="Cambria Math" panose="02040503050406030204" pitchFamily="18" charset="0"/>
      <p:regular r:id="rId102"/>
    </p:embeddedFont>
    <p:embeddedFont>
      <p:font typeface="Georgia" panose="02040502050405020303" pitchFamily="18" charset="0"/>
      <p:regular r:id="rId103"/>
      <p:bold r:id="rId104"/>
      <p:italic r:id="rId105"/>
      <p:boldItalic r:id="rId106"/>
    </p:embeddedFont>
    <p:embeddedFont>
      <p:font typeface="Lucida Sans" panose="020B0602030504020204" pitchFamily="34" charset="77"/>
      <p:regular r:id="rId107"/>
      <p:bold r:id="rId108"/>
      <p:italic r:id="rId109"/>
      <p:boldItalic r:id="rId1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95181"/>
  </p:normalViewPr>
  <p:slideViewPr>
    <p:cSldViewPr snapToGrid="0" snapToObjects="1" showGuides="1">
      <p:cViewPr varScale="1">
        <p:scale>
          <a:sx n="95" d="100"/>
          <a:sy n="95" d="100"/>
        </p:scale>
        <p:origin x="62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viewProps" Target="viewProps.xml"/><Relationship Id="rId16" Type="http://schemas.openxmlformats.org/officeDocument/2006/relationships/slide" Target="slides/slide8.xml"/><Relationship Id="rId107" Type="http://schemas.openxmlformats.org/officeDocument/2006/relationships/font" Target="fonts/font10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theme" Target="theme/theme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6.fntdata"/><Relationship Id="rId108" Type="http://schemas.openxmlformats.org/officeDocument/2006/relationships/font" Target="fonts/font11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9.fntdata"/><Relationship Id="rId114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font" Target="fonts/font12.fntdata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font" Target="fonts/font13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67</c:v>
                </c:pt>
                <c:pt idx="3">
                  <c:v>50</c:v>
                </c:pt>
                <c:pt idx="4">
                  <c:v>40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CA-004F-BCAF-7CAD7CC45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155400"/>
        <c:axId val="-2126637768"/>
      </c:scatterChart>
      <c:valAx>
        <c:axId val="-21301554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Recall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6637768"/>
        <c:crosses val="autoZero"/>
        <c:crossBetween val="midCat"/>
        <c:majorUnit val="10"/>
      </c:valAx>
      <c:valAx>
        <c:axId val="-212663776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Precision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0155400"/>
        <c:crosses val="autoZero"/>
        <c:crossBetween val="midCat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lemma:</a:t>
            </a:r>
            <a:r>
              <a:rPr lang="en-US" baseline="0" dirty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21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23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4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24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0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29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7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31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5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 more general NEAR</a:t>
            </a:r>
            <a:r>
              <a:rPr lang="en-US" baseline="0" dirty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3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43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4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</a:t>
            </a:r>
            <a:r>
              <a:rPr lang="en-US" baseline="0" dirty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6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9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58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27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Maximise</a:t>
            </a:r>
            <a:r>
              <a:rPr lang="en-US" dirty="0"/>
              <a:t> the intersection</a:t>
            </a:r>
            <a:r>
              <a:rPr lang="en-US" baseline="0" dirty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61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Contingency table</a:t>
            </a:r>
          </a:p>
          <a:p>
            <a:endParaRPr lang="en-GB" dirty="0"/>
          </a:p>
          <a:p>
            <a:r>
              <a:rPr lang="en-GB" dirty="0"/>
              <a:t>Very difficult to compute recall in WWW because no easy way to examine every page of the web</a:t>
            </a:r>
          </a:p>
          <a:p>
            <a:r>
              <a:rPr lang="en-GB" dirty="0"/>
              <a:t>Estimate recall by sampling or ignore completely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62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48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63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Specificity measures how well the system rejects irrelevant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8103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64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1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8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65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66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66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0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67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</a:t>
            </a:r>
            <a:r>
              <a:rPr lang="en-GB" baseline="0" dirty="0"/>
              <a:t> comparison using AVERAGED precision/recall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42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76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2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77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60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often do you look past the first page of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79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48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80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62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81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05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83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9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70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84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0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look at the first two in this lecture</a:t>
            </a:r>
            <a:r>
              <a:rPr lang="en-US" baseline="0" dirty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Hyphenation</a:t>
            </a:r>
            <a:r>
              <a:rPr lang="en-US" baseline="0" dirty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15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16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6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increase in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0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17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3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information retrieval model consists of</a:t>
            </a:r>
          </a:p>
          <a:p>
            <a:pPr lvl="1"/>
            <a:r>
              <a:rPr lang="en-US" dirty="0"/>
              <a:t>A set D of representations of the documents in the collection</a:t>
            </a:r>
          </a:p>
          <a:p>
            <a:pPr lvl="1"/>
            <a:r>
              <a:rPr lang="en-US" dirty="0"/>
              <a:t>A set Q of representations of user information needs (queries)</a:t>
            </a:r>
          </a:p>
          <a:p>
            <a:pPr lvl="1"/>
            <a:r>
              <a:rPr lang="en-US" dirty="0"/>
              <a:t>A ranking function R(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,q</a:t>
            </a:r>
            <a:r>
              <a:rPr lang="en-US" baseline="-25000" dirty="0" err="1"/>
              <a:t>i</a:t>
            </a:r>
            <a:r>
              <a:rPr lang="en-US" dirty="0"/>
              <a:t>) that associates a real number with a query representation q</a:t>
            </a:r>
            <a:r>
              <a:rPr lang="en-US" baseline="-25000" dirty="0"/>
              <a:t>i</a:t>
            </a:r>
            <a:r>
              <a:rPr lang="en-US" dirty="0"/>
              <a:t> ∈ Q and a document representation d</a:t>
            </a:r>
            <a:r>
              <a:rPr lang="en-US" baseline="-25000" dirty="0"/>
              <a:t>i</a:t>
            </a:r>
            <a:r>
              <a:rPr lang="en-US" dirty="0"/>
              <a:t> ∈ 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908E4E-E034-3948-AFB9-B75132FE3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ocument 5"/>
          <p:cNvSpPr/>
          <p:nvPr/>
        </p:nvSpPr>
        <p:spPr bwMode="auto">
          <a:xfrm>
            <a:off x="4221221" y="48171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4068249" y="49695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23049" y="5157288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17677" y="37068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0077" y="38592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2477" y="40116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320" y="39100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5811" y="515728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1451" y="4581280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R(</a:t>
            </a:r>
            <a:r>
              <a:rPr lang="en-US" sz="2400" dirty="0" err="1"/>
              <a:t>q</a:t>
            </a:r>
            <a:r>
              <a:rPr lang="en-US" sz="2400" baseline="-25000" dirty="0" err="1"/>
              <a:t>i</a:t>
            </a:r>
            <a:r>
              <a:rPr lang="en-US" sz="2400" dirty="0" err="1"/>
              <a:t>,d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914" y="5480454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documents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488" y="3859269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queries</a:t>
            </a:r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7228260" y="4140838"/>
            <a:ext cx="1233190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7223752" y="4812113"/>
            <a:ext cx="123769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5539529" y="5388121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5544038" y="4140837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4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Several common models:</a:t>
            </a:r>
          </a:p>
          <a:p>
            <a:pPr lvl="1"/>
            <a:r>
              <a:rPr lang="en-US" dirty="0"/>
              <a:t>Boolean (set-theoretic)</a:t>
            </a:r>
          </a:p>
          <a:p>
            <a:pPr lvl="1"/>
            <a:r>
              <a:rPr lang="en-US" dirty="0"/>
              <a:t>Algebraic (vector spaces)</a:t>
            </a:r>
          </a:p>
          <a:p>
            <a:pPr lvl="1"/>
            <a:r>
              <a:rPr lang="en-US" dirty="0"/>
              <a:t>Probabilistic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90C7D-D380-5145-9B72-8E076A30A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1202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Selection</a:t>
            </a:r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either:</a:t>
            </a:r>
          </a:p>
          <a:p>
            <a:pPr lvl="1"/>
            <a:r>
              <a:rPr lang="en-US" dirty="0"/>
              <a:t>index all words contained in documents (</a:t>
            </a:r>
            <a:r>
              <a:rPr lang="en-US" i="1" dirty="0"/>
              <a:t>full-text indexing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selectively extract </a:t>
            </a:r>
            <a:r>
              <a:rPr lang="en-US" i="1" dirty="0"/>
              <a:t>index terms </a:t>
            </a:r>
            <a:r>
              <a:rPr lang="en-US" dirty="0"/>
              <a:t>from the documents that are to be indexes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22CDE-B671-7E48-B4AD-5804A015D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267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Tokens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Stop word removal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5543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Noun 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grouping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99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Stemming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43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Manual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indexing</a:t>
            </a:r>
          </a:p>
        </p:txBody>
      </p:sp>
      <p:sp>
        <p:nvSpPr>
          <p:cNvPr id="38" name="Document 37"/>
          <p:cNvSpPr/>
          <p:nvPr/>
        </p:nvSpPr>
        <p:spPr bwMode="auto">
          <a:xfrm>
            <a:off x="1591935" y="4161180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docs</a:t>
            </a: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231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375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5191935" y="4701180"/>
            <a:ext cx="362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6634335" y="4689598"/>
            <a:ext cx="360000" cy="11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8074335" y="4689597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447361" y="565064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full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27657" y="551214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index 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terms</a:t>
            </a:r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3751935" y="4701181"/>
            <a:ext cx="226982" cy="94946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5191936" y="4701181"/>
            <a:ext cx="163397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6634336" y="4701181"/>
            <a:ext cx="157865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8074335" y="4689597"/>
            <a:ext cx="154734" cy="11457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4510474" y="5835311"/>
            <a:ext cx="40171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5870137" y="620085"/>
            <a:ext cx="342893" cy="6739299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90881" y="3429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term selection</a:t>
            </a:r>
          </a:p>
        </p:txBody>
      </p:sp>
    </p:spTree>
    <p:extLst>
      <p:ext uri="{BB962C8B-B14F-4D97-AF65-F5344CB8AC3E}">
        <p14:creationId xmlns:p14="http://schemas.microsoft.com/office/powerpoint/2010/main" val="82421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distinct words</a:t>
            </a:r>
          </a:p>
          <a:p>
            <a:pPr lvl="1"/>
            <a:r>
              <a:rPr lang="en-US" dirty="0"/>
              <a:t>Separate on whitespace, turn each document into list of tokens</a:t>
            </a:r>
          </a:p>
          <a:p>
            <a:pPr lvl="1"/>
            <a:r>
              <a:rPr lang="en-US" dirty="0"/>
              <a:t>Discard punctuation (but consider </a:t>
            </a:r>
            <a:r>
              <a:rPr lang="en-US" dirty="0" err="1"/>
              <a:t>tokenisation</a:t>
            </a:r>
            <a:r>
              <a:rPr lang="en-US" dirty="0"/>
              <a:t> of O’Neill, and hyphens)</a:t>
            </a:r>
          </a:p>
          <a:p>
            <a:pPr lvl="1"/>
            <a:r>
              <a:rPr lang="en-US" dirty="0"/>
              <a:t>Fold case, remove diacritics (</a:t>
            </a:r>
            <a:r>
              <a:rPr lang="en-US" dirty="0" err="1"/>
              <a:t>normalisation</a:t>
            </a:r>
            <a:r>
              <a:rPr lang="en-US" dirty="0"/>
              <a:t>) (Müller </a:t>
            </a:r>
            <a:r>
              <a:rPr lang="en-US" dirty="0">
                <a:sym typeface="Wingdings" pitchFamily="2" charset="2"/>
              </a:rPr>
              <a:t>Muller Mueller)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Tokenisation</a:t>
            </a:r>
            <a:r>
              <a:rPr lang="en-US" dirty="0"/>
              <a:t> is language-specific</a:t>
            </a:r>
          </a:p>
          <a:p>
            <a:pPr lvl="1"/>
            <a:r>
              <a:rPr lang="en-US" dirty="0"/>
              <a:t>Identify language first (using character n-gram model, Markov model)</a:t>
            </a:r>
          </a:p>
          <a:p>
            <a:pPr lvl="1"/>
            <a:r>
              <a:rPr lang="en-US" dirty="0"/>
              <a:t>Languages with compound words (e.g. German, Finnish) may require special treatment (</a:t>
            </a:r>
            <a:r>
              <a:rPr lang="en-US" i="1" dirty="0"/>
              <a:t>compound splitting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Languages which do not leave spaces between words (e.g. Chinese, Japanese) may require special treatment (</a:t>
            </a:r>
            <a:r>
              <a:rPr lang="en-US" i="1" dirty="0"/>
              <a:t>word segmentation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DBA3-E762-1642-89BB-2B5FD8795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28014E-71B4-6D40-A2DA-CC045B9E8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4491038" y="3087688"/>
            <a:ext cx="2558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557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F61B8-F28D-DD44-BCCF-23B13250D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3575050" y="3733801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248526" y="4868864"/>
            <a:ext cx="2084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4656138" y="1916114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7032625" y="1844676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4943476" y="5661025"/>
            <a:ext cx="1888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4656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6600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68850" y="1628775"/>
            <a:ext cx="1487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664200" y="2133600"/>
            <a:ext cx="144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225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Word Removal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Extremely common words have little use for discriminating between documents</a:t>
            </a:r>
          </a:p>
          <a:p>
            <a:pPr lvl="1"/>
            <a:r>
              <a:rPr lang="en-US" dirty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stop list</a:t>
            </a:r>
          </a:p>
          <a:p>
            <a:pPr lvl="1"/>
            <a:r>
              <a:rPr lang="en-US" dirty="0"/>
              <a:t>Sort terms by collection frequency</a:t>
            </a:r>
          </a:p>
          <a:p>
            <a:pPr lvl="1"/>
            <a:r>
              <a:rPr lang="en-US" dirty="0"/>
              <a:t>Identify high frequency </a:t>
            </a:r>
            <a:r>
              <a:rPr lang="en-US" i="1" dirty="0"/>
              <a:t>stop words </a:t>
            </a:r>
            <a:r>
              <a:rPr lang="en-US" dirty="0"/>
              <a:t>(possibly hand-filtering)</a:t>
            </a:r>
          </a:p>
          <a:p>
            <a:pPr lvl="1"/>
            <a:r>
              <a:rPr lang="en-US" dirty="0"/>
              <a:t>Use stop list to discard terms during indexing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CC89-1BD0-714A-9745-28E2CA665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Grouping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meaning is carried by 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groups of adjacent nouns to index as terms</a:t>
            </a:r>
          </a:p>
          <a:p>
            <a:pPr lvl="1"/>
            <a:r>
              <a:rPr lang="en-US" dirty="0"/>
              <a:t>e.g. railway station</a:t>
            </a:r>
          </a:p>
          <a:p>
            <a:pPr lvl="1"/>
            <a:r>
              <a:rPr lang="en-US" dirty="0"/>
              <a:t>Special case of </a:t>
            </a:r>
            <a:r>
              <a:rPr lang="en-US" dirty="0" err="1"/>
              <a:t>biword</a:t>
            </a:r>
            <a:r>
              <a:rPr lang="en-US" dirty="0"/>
              <a:t>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6ACA-A923-344F-B72B-C6BB47025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Terms in user query might not exactly match document terms</a:t>
            </a:r>
          </a:p>
          <a:p>
            <a:pPr lvl="1"/>
            <a:r>
              <a:rPr lang="en-US" dirty="0"/>
              <a:t>query contains ‘computer’, document contains </a:t>
            </a:r>
            <a:r>
              <a:rPr lang="en-US"/>
              <a:t>‘computers’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Terms have wide variety of syntactic variations</a:t>
            </a:r>
          </a:p>
          <a:p>
            <a:pPr lvl="1"/>
            <a:r>
              <a:rPr lang="en-US" dirty="0"/>
              <a:t>Affixes added to word stems, that are common to all inflected forms</a:t>
            </a:r>
          </a:p>
          <a:p>
            <a:pPr lvl="1"/>
            <a:r>
              <a:rPr lang="en-US" dirty="0"/>
              <a:t>For English, typically suffixes</a:t>
            </a:r>
          </a:p>
          <a:p>
            <a:pPr lvl="1"/>
            <a:r>
              <a:rPr lang="en-US" dirty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/>
              <a:t>Use stemming algorithm: </a:t>
            </a:r>
          </a:p>
          <a:p>
            <a:pPr lvl="1"/>
            <a:r>
              <a:rPr lang="en-US" dirty="0"/>
              <a:t>to remove affixes from terms before indexing </a:t>
            </a:r>
          </a:p>
          <a:p>
            <a:pPr lvl="1"/>
            <a:r>
              <a:rPr lang="en-US" dirty="0"/>
              <a:t>when generating query terms from query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F128-C925-E247-BB60-4A918F565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Heather Packer – 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26003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Lookup table</a:t>
            </a:r>
          </a:p>
          <a:p>
            <a:pPr lvl="1"/>
            <a:r>
              <a:rPr lang="en-US" dirty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/>
              <a:t>Suffix-stripping</a:t>
            </a:r>
          </a:p>
          <a:p>
            <a:pPr lvl="1"/>
            <a:r>
              <a:rPr lang="en-US" dirty="0"/>
              <a:t>Rules for identifying and removing suffixes</a:t>
            </a:r>
          </a:p>
          <a:p>
            <a:pPr lvl="1"/>
            <a:r>
              <a:rPr lang="en-US" dirty="0"/>
              <a:t>e.g. ‘-</a:t>
            </a:r>
            <a:r>
              <a:rPr lang="en-US" dirty="0" err="1"/>
              <a:t>sses</a:t>
            </a:r>
            <a:r>
              <a:rPr lang="en-US" dirty="0"/>
              <a:t>’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/>
              <a:t>-</a:t>
            </a:r>
            <a:r>
              <a:rPr lang="en-US" dirty="0" err="1"/>
              <a:t>ss’</a:t>
            </a:r>
            <a:endParaRPr lang="en-US" dirty="0"/>
          </a:p>
          <a:p>
            <a:pPr lvl="1"/>
            <a:r>
              <a:rPr lang="en-US" dirty="0"/>
              <a:t>Porter Stemming Algorithm</a:t>
            </a:r>
          </a:p>
          <a:p>
            <a:pPr marL="0" indent="0">
              <a:buNone/>
            </a:pPr>
            <a:r>
              <a:rPr lang="en-US" dirty="0" err="1"/>
              <a:t>Lemmatisation</a:t>
            </a:r>
            <a:endParaRPr lang="en-US" dirty="0"/>
          </a:p>
          <a:p>
            <a:pPr lvl="1"/>
            <a:r>
              <a:rPr lang="en-US" dirty="0"/>
              <a:t>Identify part of speech (noun, verb, adverb)</a:t>
            </a:r>
          </a:p>
          <a:p>
            <a:pPr lvl="1"/>
            <a:r>
              <a:rPr lang="en-US" dirty="0"/>
              <a:t>Apply POS-specific </a:t>
            </a:r>
            <a:r>
              <a:rPr lang="en-US" dirty="0" err="1"/>
              <a:t>normalisation</a:t>
            </a:r>
            <a:r>
              <a:rPr lang="en-US" dirty="0"/>
              <a:t> rules to yield lemmas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D7972-DB14-754D-AC1F-2B43D86E9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Yields small (~2%) increase in recall for English</a:t>
            </a:r>
          </a:p>
          <a:p>
            <a:pPr lvl="1"/>
            <a:r>
              <a:rPr lang="en-GB" dirty="0"/>
              <a:t>More important in other languages</a:t>
            </a:r>
          </a:p>
          <a:p>
            <a:pPr marL="0" indent="0">
              <a:buNone/>
            </a:pPr>
            <a:r>
              <a:rPr lang="en-GB" dirty="0"/>
              <a:t>Can harm precision</a:t>
            </a:r>
          </a:p>
          <a:p>
            <a:pPr lvl="1"/>
            <a:r>
              <a:rPr lang="en-GB" dirty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Difficult in agglomerative languages (German, Finnish) </a:t>
            </a:r>
          </a:p>
          <a:p>
            <a:pPr lvl="1"/>
            <a:r>
              <a:rPr lang="en-GB" dirty="0"/>
              <a:t>Words composed of a combination of words/morphemes for compound ideas</a:t>
            </a:r>
          </a:p>
          <a:p>
            <a:pPr marL="0" indent="0">
              <a:buNone/>
            </a:pPr>
            <a:r>
              <a:rPr lang="en-GB" dirty="0"/>
              <a:t>Difficult in languages with many exceptions (Spanish)</a:t>
            </a:r>
          </a:p>
          <a:p>
            <a:pPr lvl="1"/>
            <a:r>
              <a:rPr lang="en-GB" dirty="0"/>
              <a:t>Use a dictionary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66810-70B2-2546-AD44-38511315C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Indexing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Identification of indexing terms by a (subject) expert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Indexing terms typically taken from a </a:t>
            </a:r>
            <a:r>
              <a:rPr lang="en-US" i="1" dirty="0"/>
              <a:t>controlled vocabulary</a:t>
            </a:r>
            <a:endParaRPr lang="en-US" dirty="0"/>
          </a:p>
          <a:p>
            <a:pPr lvl="1"/>
            <a:r>
              <a:rPr lang="en-US" dirty="0"/>
              <a:t>may be a flat list of terms, or a hierarchical thesaurus</a:t>
            </a:r>
          </a:p>
          <a:p>
            <a:pPr lvl="1"/>
            <a:r>
              <a:rPr lang="en-US" dirty="0"/>
              <a:t>may be structured terms </a:t>
            </a:r>
            <a:br>
              <a:rPr lang="en-US" dirty="0"/>
            </a:br>
            <a:r>
              <a:rPr lang="en-US" dirty="0"/>
              <a:t>(e.g. names or structures of chemical compounds)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6EC77-0F84-544B-BDED-94292EE858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Probability ranking principle</a:t>
            </a:r>
          </a:p>
          <a:p>
            <a:pPr lvl="1"/>
            <a:r>
              <a:rPr lang="en-GB" dirty="0"/>
              <a:t>List ordered by probability of relevance</a:t>
            </a:r>
          </a:p>
          <a:p>
            <a:pPr lvl="1"/>
            <a:r>
              <a:rPr lang="en-GB" dirty="0"/>
              <a:t>Good for speed</a:t>
            </a:r>
          </a:p>
          <a:p>
            <a:pPr lvl="1"/>
            <a:r>
              <a:rPr lang="en-GB" dirty="0"/>
              <a:t>Doesn’t consider utility</a:t>
            </a:r>
          </a:p>
          <a:p>
            <a:pPr lvl="1"/>
            <a:r>
              <a:rPr lang="en-GB" dirty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IR systems eliminate results that are too similar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868B2-291F-BE46-AB38-C09CE04BF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Results classified into pre-existing taxonomy of topics</a:t>
            </a:r>
          </a:p>
          <a:p>
            <a:pPr lvl="1"/>
            <a:r>
              <a:rPr lang="en-GB" dirty="0"/>
              <a:t>e.g. News as world news, local news, business news, sports news</a:t>
            </a:r>
          </a:p>
          <a:p>
            <a:pPr lvl="1"/>
            <a:r>
              <a:rPr lang="en-GB" dirty="0"/>
              <a:t>Good for a small number of topics in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Document clustering creates categories from scratch for each result set</a:t>
            </a:r>
          </a:p>
          <a:p>
            <a:pPr lvl="1"/>
            <a:r>
              <a:rPr lang="en-GB" dirty="0"/>
              <a:t>Good for broader collections (such as WWW)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3A208-4FD0-FC4D-8FD2-2CEDF0C82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8749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structure listing all the terms that appear in the document collection</a:t>
            </a:r>
          </a:p>
          <a:p>
            <a:pPr lvl="1"/>
            <a:r>
              <a:rPr lang="en-GB" dirty="0"/>
              <a:t>Lexicon construction carried out after term selection</a:t>
            </a:r>
          </a:p>
          <a:p>
            <a:pPr lvl="1"/>
            <a:r>
              <a:rPr lang="en-GB" dirty="0"/>
              <a:t>Usually hash table for fast lookup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12484" y="40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2484" y="541939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12484" y="452849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12484" y="49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</p:spTree>
    <p:extLst>
      <p:ext uri="{BB962C8B-B14F-4D97-AF65-F5344CB8AC3E}">
        <p14:creationId xmlns:p14="http://schemas.microsoft.com/office/powerpoint/2010/main" val="323631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Index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structure that relates a word in the lexicon to a document in which it appears (a </a:t>
            </a:r>
            <a:r>
              <a:rPr lang="en-GB" i="1" dirty="0"/>
              <a:t>posting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May also include:</a:t>
            </a:r>
          </a:p>
          <a:p>
            <a:pPr lvl="1"/>
            <a:r>
              <a:rPr lang="en-GB" dirty="0"/>
              <a:t>occurrence count within document</a:t>
            </a:r>
          </a:p>
          <a:p>
            <a:pPr lvl="1"/>
            <a:r>
              <a:rPr lang="en-GB" dirty="0"/>
              <a:t>pointer to location of word within document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12484" y="407670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484" y="545852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12484" y="452690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12484" y="4978133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3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9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3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9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5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3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29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65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1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3852484" y="425670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3852484" y="470690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3852484" y="5158133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547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250" y="6164096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postings</a:t>
            </a:r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295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21406" y="61640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lexicon</a:t>
            </a:r>
          </a:p>
        </p:txBody>
      </p:sp>
    </p:spTree>
    <p:extLst>
      <p:ext uri="{BB962C8B-B14F-4D97-AF65-F5344CB8AC3E}">
        <p14:creationId xmlns:p14="http://schemas.microsoft.com/office/powerpoint/2010/main" val="130973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Return full postings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1DC4-E7BA-F64E-BE2D-50CA6D65C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empty priority queue with maximum length 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 each document/count pair in posting list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priority queue has fewer than R elements, </a:t>
            </a:r>
            <a:br>
              <a:rPr lang="en-GB" dirty="0"/>
            </a:br>
            <a:r>
              <a:rPr lang="en-GB" dirty="0"/>
              <a:t>add (doc, count) pair to 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count is larger than lowest entry in queue,</a:t>
            </a:r>
            <a:br>
              <a:rPr lang="en-GB" dirty="0"/>
            </a:br>
            <a:r>
              <a:rPr lang="en-GB" dirty="0"/>
              <a:t>delete lowest entry and add the new pair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B36D6-68B0-414E-9991-1A47A7933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Definition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Best known modern examples of IR are Web search engines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3557C4-5F6A-1E49-A00A-FB30AC9BF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2822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Model</a:t>
            </a:r>
          </a:p>
        </p:txBody>
      </p:sp>
    </p:spTree>
    <p:extLst>
      <p:ext uri="{BB962C8B-B14F-4D97-AF65-F5344CB8AC3E}">
        <p14:creationId xmlns:p14="http://schemas.microsoft.com/office/powerpoint/2010/main" val="116797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Lookup each query term in lexicon and inverted index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Apply </a:t>
            </a:r>
            <a:r>
              <a:rPr lang="en-GB" dirty="0" err="1"/>
              <a:t>boolean</a:t>
            </a:r>
            <a:r>
              <a:rPr lang="en-GB" dirty="0"/>
              <a:t> set operators to posting lists for query terms to identify set of relevant documents</a:t>
            </a:r>
          </a:p>
          <a:p>
            <a:pPr lvl="1"/>
            <a:r>
              <a:rPr lang="en-GB" dirty="0"/>
              <a:t>AND - set intersection</a:t>
            </a:r>
          </a:p>
          <a:p>
            <a:pPr lvl="1"/>
            <a:r>
              <a:rPr lang="en-GB" dirty="0"/>
              <a:t>OR - set union</a:t>
            </a:r>
          </a:p>
          <a:p>
            <a:pPr lvl="1"/>
            <a:r>
              <a:rPr lang="en-GB" dirty="0"/>
              <a:t>NOT - set complement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7ABCA-3608-DF47-B769-B3637BEF3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d1 = “Three quarks for Master Mark”</a:t>
            </a:r>
          </a:p>
          <a:p>
            <a:pPr marL="360000" lvl="1" indent="0">
              <a:buNone/>
            </a:pPr>
            <a:r>
              <a:rPr lang="en-US" dirty="0"/>
              <a:t>d2 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d3 = “Strange quark plasmas”</a:t>
            </a:r>
          </a:p>
          <a:p>
            <a:pPr marL="360000" lvl="1" indent="0">
              <a:buNone/>
            </a:pPr>
            <a:r>
              <a:rPr lang="en-US" dirty="0"/>
              <a:t>d4 = “Strange Quark </a:t>
            </a:r>
            <a:r>
              <a:rPr lang="en-US" dirty="0" err="1"/>
              <a:t>XPress</a:t>
            </a:r>
            <a:r>
              <a:rPr lang="en-US" dirty="0"/>
              <a:t> problem”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86929-8D55-534E-AF9F-251777000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0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quark 	→ 	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master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mark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strange	→ 	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history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cheese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plasma 	→ 	{d</a:t>
            </a:r>
            <a:r>
              <a:rPr lang="en-US" baseline="-25000" dirty="0"/>
              <a:t>3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xpress</a:t>
            </a:r>
            <a:r>
              <a:rPr lang="en-US" dirty="0"/>
              <a:t>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problem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E2210-9725-0745-A61B-CBB9AA2B4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Query:</a:t>
            </a:r>
          </a:p>
          <a:p>
            <a:pPr marL="360000" lvl="1" indent="0">
              <a:buNone/>
            </a:pPr>
            <a:r>
              <a:rPr lang="en-US" dirty="0"/>
              <a:t>“strange” AND “quark” AND NOT “cheese”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 set:</a:t>
            </a:r>
          </a:p>
          <a:p>
            <a:pPr marL="360000" lvl="1" indent="0">
              <a:buNone/>
            </a:pPr>
            <a:r>
              <a:rPr lang="en-US" dirty="0"/>
              <a:t>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= {d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56699-025A-2040-9B36-B26F2F3C7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A003C9-4DFB-BA4A-AB81-E9F9648E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8705-945D-2F48-A44C-49F95927B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courtesy of Deborah Fitchett</a:t>
            </a:r>
          </a:p>
        </p:txBody>
      </p:sp>
    </p:spTree>
    <p:extLst>
      <p:ext uri="{BB962C8B-B14F-4D97-AF65-F5344CB8AC3E}">
        <p14:creationId xmlns:p14="http://schemas.microsoft.com/office/powerpoint/2010/main" val="254984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0CFDC-EE37-76FE-B208-9BE01040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Pointers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BCC96-B800-AE1E-9BC6-E30A61478B8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23886" y="1625653"/>
                <a:ext cx="11451573" cy="3240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700" dirty="0"/>
                  <a:t>Calculating the intersections of postings lists is critical to efficient query evaluation</a:t>
                </a:r>
              </a:p>
              <a:p>
                <a:pPr marL="0" indent="0">
                  <a:buNone/>
                </a:pPr>
                <a:r>
                  <a:rPr lang="en-US" sz="1700" dirty="0"/>
                  <a:t>If postings lists are ordered by document, we can walk through postings lists simultaneously (cf. merge sort)</a:t>
                </a:r>
              </a:p>
              <a:p>
                <a:pPr lvl="1"/>
                <a:r>
                  <a:rPr lang="en-US" sz="1700" dirty="0"/>
                  <a:t>For postings lists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 and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700" dirty="0"/>
                  <a:t>,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7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 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7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7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operations,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700" dirty="0"/>
                  <a:t> is the number of entries in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700" dirty="0"/>
              </a:p>
              <a:p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Can improve on this by providing short cuts that allow irrelevant postings to be ignored – </a:t>
                </a:r>
                <a:r>
                  <a:rPr lang="en-US" sz="1700" i="1" dirty="0"/>
                  <a:t>skip pointers</a:t>
                </a:r>
              </a:p>
              <a:p>
                <a:pPr marL="0" indent="0">
                  <a:buNone/>
                </a:pPr>
                <a:r>
                  <a:rPr lang="en-US" sz="1700" dirty="0"/>
                  <a:t>A reasonable heuristic: for a list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700" dirty="0"/>
                  <a:t>, provide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7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rad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skip pointers</a:t>
                </a:r>
              </a:p>
              <a:p>
                <a:endParaRPr lang="en-US" sz="17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BCC96-B800-AE1E-9BC6-E30A61478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23886" y="1625653"/>
                <a:ext cx="11451573" cy="3240000"/>
              </a:xfrm>
              <a:blipFill>
                <a:blip r:embed="rId2"/>
                <a:stretch>
                  <a:fillRect l="-443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896395-21AA-EABA-A7BC-DAC9D3CA62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E1F3E1-9BCD-BA42-B784-B3BB876460FE}"/>
              </a:ext>
            </a:extLst>
          </p:cNvPr>
          <p:cNvGrpSpPr/>
          <p:nvPr/>
        </p:nvGrpSpPr>
        <p:grpSpPr>
          <a:xfrm>
            <a:off x="1162725" y="4259076"/>
            <a:ext cx="8492773" cy="972700"/>
            <a:chOff x="913884" y="5064143"/>
            <a:chExt cx="8492773" cy="9727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DEDBC2-DAD0-92FF-5713-397EC9F3795C}"/>
                </a:ext>
              </a:extLst>
            </p:cNvPr>
            <p:cNvSpPr/>
            <p:nvPr/>
          </p:nvSpPr>
          <p:spPr bwMode="auto">
            <a:xfrm>
              <a:off x="913884" y="5676633"/>
              <a:ext cx="144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antique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70D7C2-4730-B2F8-DF8B-2D94872596D8}"/>
                </a:ext>
              </a:extLst>
            </p:cNvPr>
            <p:cNvSpPr/>
            <p:nvPr/>
          </p:nvSpPr>
          <p:spPr bwMode="auto">
            <a:xfrm>
              <a:off x="343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BB7D20-5D54-CB8D-1DC6-400D782B2DD6}"/>
                </a:ext>
              </a:extLst>
            </p:cNvPr>
            <p:cNvSpPr/>
            <p:nvPr/>
          </p:nvSpPr>
          <p:spPr bwMode="auto">
            <a:xfrm>
              <a:off x="379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99BB1B-8DDF-6E66-5E57-7B13C15F2D21}"/>
                </a:ext>
              </a:extLst>
            </p:cNvPr>
            <p:cNvSpPr/>
            <p:nvPr/>
          </p:nvSpPr>
          <p:spPr bwMode="auto">
            <a:xfrm>
              <a:off x="415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6D4548-62DA-6DE0-69AA-FE40302253F1}"/>
                </a:ext>
              </a:extLst>
            </p:cNvPr>
            <p:cNvSpPr/>
            <p:nvPr/>
          </p:nvSpPr>
          <p:spPr bwMode="auto">
            <a:xfrm>
              <a:off x="451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D2CFD7-8CDB-A615-24C2-D3D3E926D77E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 bwMode="auto">
            <a:xfrm>
              <a:off x="2353884" y="5856633"/>
              <a:ext cx="108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9E99B6-520E-3ACD-F788-37255FAAE2C8}"/>
                </a:ext>
              </a:extLst>
            </p:cNvPr>
            <p:cNvSpPr/>
            <p:nvPr/>
          </p:nvSpPr>
          <p:spPr bwMode="auto">
            <a:xfrm>
              <a:off x="4873884" y="56768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7BD4C5-4083-B3EA-D611-DFCCD1455D51}"/>
                </a:ext>
              </a:extLst>
            </p:cNvPr>
            <p:cNvSpPr/>
            <p:nvPr/>
          </p:nvSpPr>
          <p:spPr bwMode="auto">
            <a:xfrm>
              <a:off x="5233884" y="56768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A586C7-F71F-3FF7-839A-F5B20572A0C0}"/>
                </a:ext>
              </a:extLst>
            </p:cNvPr>
            <p:cNvSpPr/>
            <p:nvPr/>
          </p:nvSpPr>
          <p:spPr bwMode="auto">
            <a:xfrm>
              <a:off x="5593884" y="56768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27E1C2-E57C-0D04-253B-E362D6005D76}"/>
                </a:ext>
              </a:extLst>
            </p:cNvPr>
            <p:cNvSpPr/>
            <p:nvPr/>
          </p:nvSpPr>
          <p:spPr bwMode="auto">
            <a:xfrm>
              <a:off x="5953884" y="56768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9A9AF9-ECDA-BA0B-4A3C-059E5D5B4FDA}"/>
                </a:ext>
              </a:extLst>
            </p:cNvPr>
            <p:cNvSpPr/>
            <p:nvPr/>
          </p:nvSpPr>
          <p:spPr bwMode="auto">
            <a:xfrm>
              <a:off x="631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84403C-BADF-5144-DBB8-6125E6085609}"/>
                </a:ext>
              </a:extLst>
            </p:cNvPr>
            <p:cNvSpPr/>
            <p:nvPr/>
          </p:nvSpPr>
          <p:spPr bwMode="auto">
            <a:xfrm>
              <a:off x="667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B219F2-AA44-E518-711B-776791175F5D}"/>
                </a:ext>
              </a:extLst>
            </p:cNvPr>
            <p:cNvSpPr/>
            <p:nvPr/>
          </p:nvSpPr>
          <p:spPr bwMode="auto">
            <a:xfrm>
              <a:off x="703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10860D-2B4E-DDC0-13B8-1A71776814A4}"/>
                </a:ext>
              </a:extLst>
            </p:cNvPr>
            <p:cNvSpPr/>
            <p:nvPr/>
          </p:nvSpPr>
          <p:spPr bwMode="auto">
            <a:xfrm>
              <a:off x="739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68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3AC764-6962-EEFD-3D0D-93E4F4B6066A}"/>
                </a:ext>
              </a:extLst>
            </p:cNvPr>
            <p:cNvSpPr/>
            <p:nvPr/>
          </p:nvSpPr>
          <p:spPr bwMode="auto">
            <a:xfrm>
              <a:off x="775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01017E-E899-7B0A-D391-D3EFB57B751D}"/>
                </a:ext>
              </a:extLst>
            </p:cNvPr>
            <p:cNvSpPr/>
            <p:nvPr/>
          </p:nvSpPr>
          <p:spPr bwMode="auto">
            <a:xfrm>
              <a:off x="811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AF2ED8-7DC0-ED31-EC97-A92EEB197AC8}"/>
                </a:ext>
              </a:extLst>
            </p:cNvPr>
            <p:cNvSpPr/>
            <p:nvPr/>
          </p:nvSpPr>
          <p:spPr bwMode="auto">
            <a:xfrm>
              <a:off x="8473884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91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81FCB4-2812-0A84-211D-577CB168B096}"/>
                </a:ext>
              </a:extLst>
            </p:cNvPr>
            <p:cNvSpPr/>
            <p:nvPr/>
          </p:nvSpPr>
          <p:spPr bwMode="auto">
            <a:xfrm>
              <a:off x="8839806" y="567663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22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5F05A61-74B5-76B6-948C-6D13208E6F1E}"/>
                </a:ext>
              </a:extLst>
            </p:cNvPr>
            <p:cNvGrpSpPr/>
            <p:nvPr/>
          </p:nvGrpSpPr>
          <p:grpSpPr>
            <a:xfrm>
              <a:off x="3613884" y="5064143"/>
              <a:ext cx="5792773" cy="618840"/>
              <a:chOff x="3613884" y="5064143"/>
              <a:chExt cx="5792773" cy="618840"/>
            </a:xfrm>
          </p:grpSpPr>
          <p:cxnSp>
            <p:nvCxnSpPr>
              <p:cNvPr id="28" name="Curved Connector 27">
                <a:extLst>
                  <a:ext uri="{FF2B5EF4-FFF2-40B4-BE49-F238E27FC236}">
                    <a16:creationId xmlns:a16="http://schemas.microsoft.com/office/drawing/2014/main" id="{1690E249-213E-33F2-BE45-3997CEBFA428}"/>
                  </a:ext>
                </a:extLst>
              </p:cNvPr>
              <p:cNvCxnSpPr>
                <a:stCxn id="10" idx="0"/>
                <a:endCxn id="15" idx="0"/>
              </p:cNvCxnSpPr>
              <p:nvPr/>
            </p:nvCxnSpPr>
            <p:spPr>
              <a:xfrm rot="16200000" flipH="1">
                <a:off x="4333779" y="4956738"/>
                <a:ext cx="210" cy="1440000"/>
              </a:xfrm>
              <a:prstGeom prst="curvedConnector3">
                <a:avLst>
                  <a:gd name="adj1" fmla="val -108857143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>
                <a:extLst>
                  <a:ext uri="{FF2B5EF4-FFF2-40B4-BE49-F238E27FC236}">
                    <a16:creationId xmlns:a16="http://schemas.microsoft.com/office/drawing/2014/main" id="{19C0B5A4-3E4E-8D86-0455-426618F2559E}"/>
                  </a:ext>
                </a:extLst>
              </p:cNvPr>
              <p:cNvCxnSpPr>
                <a:cxnSpLocks/>
                <a:stCxn id="15" idx="0"/>
                <a:endCxn id="19" idx="0"/>
              </p:cNvCxnSpPr>
              <p:nvPr/>
            </p:nvCxnSpPr>
            <p:spPr>
              <a:xfrm rot="5400000" flipH="1" flipV="1">
                <a:off x="5773779" y="4956738"/>
                <a:ext cx="210" cy="1440000"/>
              </a:xfrm>
              <a:prstGeom prst="curvedConnector3">
                <a:avLst>
                  <a:gd name="adj1" fmla="val 108957143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35">
                <a:extLst>
                  <a:ext uri="{FF2B5EF4-FFF2-40B4-BE49-F238E27FC236}">
                    <a16:creationId xmlns:a16="http://schemas.microsoft.com/office/drawing/2014/main" id="{48C9EFE9-502D-A12A-5748-CD525902CECF}"/>
                  </a:ext>
                </a:extLst>
              </p:cNvPr>
              <p:cNvCxnSpPr>
                <a:cxnSpLocks/>
                <a:stCxn id="19" idx="0"/>
                <a:endCxn id="23" idx="0"/>
              </p:cNvCxnSpPr>
              <p:nvPr/>
            </p:nvCxnSpPr>
            <p:spPr>
              <a:xfrm rot="5400000" flipH="1" flipV="1">
                <a:off x="7213884" y="4956633"/>
                <a:ext cx="12700" cy="1440000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9C87E9-A41B-C131-D51D-A5A5966962EA}"/>
                  </a:ext>
                </a:extLst>
              </p:cNvPr>
              <p:cNvSpPr/>
              <p:nvPr/>
            </p:nvSpPr>
            <p:spPr bwMode="auto">
              <a:xfrm>
                <a:off x="4115775" y="5064143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23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5F1BA8-1596-C526-7A60-2CAED533C5A9}"/>
                  </a:ext>
                </a:extLst>
              </p:cNvPr>
              <p:cNvSpPr/>
              <p:nvPr/>
            </p:nvSpPr>
            <p:spPr bwMode="auto">
              <a:xfrm>
                <a:off x="5593884" y="5064143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38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BE34D3C-A301-A0DC-B5C6-3E45B43F3D00}"/>
                  </a:ext>
                </a:extLst>
              </p:cNvPr>
              <p:cNvSpPr/>
              <p:nvPr/>
            </p:nvSpPr>
            <p:spPr bwMode="auto">
              <a:xfrm>
                <a:off x="7036502" y="5065669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71</a:t>
                </a:r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48FE21C-386D-C909-BC22-7665775B7A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80307" y="4947108"/>
                <a:ext cx="12700" cy="1440000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D00C91-B8BA-F749-BA3A-8527BAA3AF34}"/>
              </a:ext>
            </a:extLst>
          </p:cNvPr>
          <p:cNvGrpSpPr/>
          <p:nvPr/>
        </p:nvGrpSpPr>
        <p:grpSpPr>
          <a:xfrm>
            <a:off x="1201877" y="5263096"/>
            <a:ext cx="8492773" cy="972700"/>
            <a:chOff x="1066284" y="160453"/>
            <a:chExt cx="8492773" cy="9727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667E2E-4BFF-CE46-8448-E8C70445F28E}"/>
                </a:ext>
              </a:extLst>
            </p:cNvPr>
            <p:cNvSpPr/>
            <p:nvPr/>
          </p:nvSpPr>
          <p:spPr bwMode="auto">
            <a:xfrm>
              <a:off x="1066284" y="772943"/>
              <a:ext cx="144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furniture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EF42D2-AF07-1445-9831-90C52CDC6EC6}"/>
                </a:ext>
              </a:extLst>
            </p:cNvPr>
            <p:cNvSpPr/>
            <p:nvPr/>
          </p:nvSpPr>
          <p:spPr bwMode="auto">
            <a:xfrm>
              <a:off x="358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6E4439-6549-7244-BBE1-3A993E9A1670}"/>
                </a:ext>
              </a:extLst>
            </p:cNvPr>
            <p:cNvSpPr/>
            <p:nvPr/>
          </p:nvSpPr>
          <p:spPr bwMode="auto">
            <a:xfrm>
              <a:off x="394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28	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772F3E-329E-3445-B5D7-4A4B9310C2CA}"/>
                </a:ext>
              </a:extLst>
            </p:cNvPr>
            <p:cNvSpPr/>
            <p:nvPr/>
          </p:nvSpPr>
          <p:spPr bwMode="auto">
            <a:xfrm>
              <a:off x="430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BBEB40-0059-5349-9926-45ED8AA2789B}"/>
                </a:ext>
              </a:extLst>
            </p:cNvPr>
            <p:cNvSpPr/>
            <p:nvPr/>
          </p:nvSpPr>
          <p:spPr bwMode="auto">
            <a:xfrm>
              <a:off x="466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F37892C-FBF7-C642-A687-95ABFF7A8ECE}"/>
                </a:ext>
              </a:extLst>
            </p:cNvPr>
            <p:cNvCxnSpPr>
              <a:stCxn id="31" idx="3"/>
              <a:endCxn id="32" idx="1"/>
            </p:cNvCxnSpPr>
            <p:nvPr/>
          </p:nvCxnSpPr>
          <p:spPr bwMode="auto">
            <a:xfrm>
              <a:off x="2506284" y="952943"/>
              <a:ext cx="108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D86FE4-1853-904A-BC72-19773F14E27E}"/>
                </a:ext>
              </a:extLst>
            </p:cNvPr>
            <p:cNvSpPr/>
            <p:nvPr/>
          </p:nvSpPr>
          <p:spPr bwMode="auto">
            <a:xfrm>
              <a:off x="5026284" y="77315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D6A6B11-10F0-8B4B-9264-C64E7DC9B60D}"/>
                </a:ext>
              </a:extLst>
            </p:cNvPr>
            <p:cNvSpPr/>
            <p:nvPr/>
          </p:nvSpPr>
          <p:spPr bwMode="auto">
            <a:xfrm>
              <a:off x="5386284" y="77315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D5CF5B-AED4-C149-9414-2DDEFB946615}"/>
                </a:ext>
              </a:extLst>
            </p:cNvPr>
            <p:cNvSpPr/>
            <p:nvPr/>
          </p:nvSpPr>
          <p:spPr bwMode="auto">
            <a:xfrm>
              <a:off x="5746284" y="77315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35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311A71-DA7D-194E-A519-8E8E820B0B15}"/>
                </a:ext>
              </a:extLst>
            </p:cNvPr>
            <p:cNvSpPr/>
            <p:nvPr/>
          </p:nvSpPr>
          <p:spPr bwMode="auto">
            <a:xfrm>
              <a:off x="6106284" y="77315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36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112B5B-F4EE-3046-9C3D-1196DCB6A894}"/>
                </a:ext>
              </a:extLst>
            </p:cNvPr>
            <p:cNvSpPr/>
            <p:nvPr/>
          </p:nvSpPr>
          <p:spPr bwMode="auto">
            <a:xfrm>
              <a:off x="646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38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8C55B3C-CE1A-444B-A13B-E1F603FC635A}"/>
                </a:ext>
              </a:extLst>
            </p:cNvPr>
            <p:cNvSpPr/>
            <p:nvPr/>
          </p:nvSpPr>
          <p:spPr bwMode="auto">
            <a:xfrm>
              <a:off x="682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6D0E4E1-0E0B-B747-A66C-4773B2DB0766}"/>
                </a:ext>
              </a:extLst>
            </p:cNvPr>
            <p:cNvSpPr/>
            <p:nvPr/>
          </p:nvSpPr>
          <p:spPr bwMode="auto">
            <a:xfrm>
              <a:off x="718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73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5FECFA-A789-7948-8CB6-CF7B3FB4AA4C}"/>
                </a:ext>
              </a:extLst>
            </p:cNvPr>
            <p:cNvSpPr/>
            <p:nvPr/>
          </p:nvSpPr>
          <p:spPr bwMode="auto">
            <a:xfrm>
              <a:off x="754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F526C8-FFFE-B346-B8F4-6888D1E30606}"/>
                </a:ext>
              </a:extLst>
            </p:cNvPr>
            <p:cNvSpPr/>
            <p:nvPr/>
          </p:nvSpPr>
          <p:spPr bwMode="auto">
            <a:xfrm>
              <a:off x="790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45A502-09FC-AD4B-85B4-C30E19CC31CC}"/>
                </a:ext>
              </a:extLst>
            </p:cNvPr>
            <p:cNvSpPr/>
            <p:nvPr/>
          </p:nvSpPr>
          <p:spPr bwMode="auto">
            <a:xfrm>
              <a:off x="826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91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A2D907-C997-B941-AA02-E9349519DB2B}"/>
                </a:ext>
              </a:extLst>
            </p:cNvPr>
            <p:cNvSpPr/>
            <p:nvPr/>
          </p:nvSpPr>
          <p:spPr bwMode="auto">
            <a:xfrm>
              <a:off x="8626284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95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C8C221F-9D49-C94C-B583-B0365E44CF0E}"/>
                </a:ext>
              </a:extLst>
            </p:cNvPr>
            <p:cNvSpPr/>
            <p:nvPr/>
          </p:nvSpPr>
          <p:spPr bwMode="auto">
            <a:xfrm>
              <a:off x="8992206" y="7729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96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04AD16-3993-1349-9904-17811D871CB2}"/>
                </a:ext>
              </a:extLst>
            </p:cNvPr>
            <p:cNvGrpSpPr/>
            <p:nvPr/>
          </p:nvGrpSpPr>
          <p:grpSpPr>
            <a:xfrm>
              <a:off x="3766284" y="160453"/>
              <a:ext cx="5792773" cy="609315"/>
              <a:chOff x="3613884" y="5064143"/>
              <a:chExt cx="5792773" cy="609315"/>
            </a:xfrm>
          </p:grpSpPr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8F2E0A52-33D5-4B40-A7DD-96C3433A6CBE}"/>
                  </a:ext>
                </a:extLst>
              </p:cNvPr>
              <p:cNvCxnSpPr>
                <a:stCxn id="32" idx="0"/>
                <a:endCxn id="39" idx="0"/>
              </p:cNvCxnSpPr>
              <p:nvPr/>
            </p:nvCxnSpPr>
            <p:spPr>
              <a:xfrm rot="16200000" flipH="1">
                <a:off x="4333779" y="4822267"/>
                <a:ext cx="210" cy="1440000"/>
              </a:xfrm>
              <a:prstGeom prst="curvedConnector3">
                <a:avLst>
                  <a:gd name="adj1" fmla="val -108857143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>
                <a:extLst>
                  <a:ext uri="{FF2B5EF4-FFF2-40B4-BE49-F238E27FC236}">
                    <a16:creationId xmlns:a16="http://schemas.microsoft.com/office/drawing/2014/main" id="{73905658-3074-744E-9320-35029CA06EC7}"/>
                  </a:ext>
                </a:extLst>
              </p:cNvPr>
              <p:cNvCxnSpPr>
                <a:cxnSpLocks/>
                <a:stCxn id="39" idx="0"/>
                <a:endCxn id="48" idx="0"/>
              </p:cNvCxnSpPr>
              <p:nvPr/>
            </p:nvCxnSpPr>
            <p:spPr>
              <a:xfrm rot="5400000" flipH="1" flipV="1">
                <a:off x="5773779" y="4822267"/>
                <a:ext cx="210" cy="1440000"/>
              </a:xfrm>
              <a:prstGeom prst="curvedConnector3">
                <a:avLst>
                  <a:gd name="adj1" fmla="val 108957143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0327C9AF-4531-3F4A-949B-80FC766648C7}"/>
                  </a:ext>
                </a:extLst>
              </p:cNvPr>
              <p:cNvCxnSpPr>
                <a:cxnSpLocks/>
                <a:stCxn id="48" idx="0"/>
                <a:endCxn id="52" idx="0"/>
              </p:cNvCxnSpPr>
              <p:nvPr/>
            </p:nvCxnSpPr>
            <p:spPr>
              <a:xfrm rot="5400000" flipH="1" flipV="1">
                <a:off x="7213884" y="4822162"/>
                <a:ext cx="12700" cy="1440000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F31D132-9701-0840-A55F-F56738B09AC6}"/>
                  </a:ext>
                </a:extLst>
              </p:cNvPr>
              <p:cNvSpPr/>
              <p:nvPr/>
            </p:nvSpPr>
            <p:spPr bwMode="auto">
              <a:xfrm>
                <a:off x="4115775" y="5064143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31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518758A-5A0A-2A41-909B-E132D6E2D623}"/>
                  </a:ext>
                </a:extLst>
              </p:cNvPr>
              <p:cNvSpPr/>
              <p:nvPr/>
            </p:nvSpPr>
            <p:spPr bwMode="auto">
              <a:xfrm>
                <a:off x="5593884" y="5064143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38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1E6B601-6D1B-134D-A3E0-0CDA2FE6DC40}"/>
                  </a:ext>
                </a:extLst>
              </p:cNvPr>
              <p:cNvSpPr/>
              <p:nvPr/>
            </p:nvSpPr>
            <p:spPr bwMode="auto">
              <a:xfrm>
                <a:off x="7036502" y="5065669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d</a:t>
                </a:r>
                <a:r>
                  <a:rPr lang="en-US" sz="1600" baseline="-25000" dirty="0">
                    <a:latin typeface="Lucida Sans" panose="020B0602030504020204" pitchFamily="34" charset="77"/>
                    <a:ea typeface="ＭＳ Ｐゴシック" pitchFamily="-106" charset="-128"/>
                    <a:cs typeface="Georgia"/>
                  </a:rPr>
                  <a:t>75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02B351E1-3561-434D-BC67-2F4530E1AC1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80307" y="4947108"/>
                <a:ext cx="12700" cy="1440000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943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</a:t>
            </a:r>
            <a:r>
              <a:rPr lang="en-US" dirty="0" err="1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large collection, document sizes vary widely</a:t>
            </a:r>
          </a:p>
          <a:p>
            <a:pPr lvl="1"/>
            <a:r>
              <a:rPr lang="en-US" dirty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Adjust answer set ranking – divide rank by document length</a:t>
            </a:r>
          </a:p>
          <a:p>
            <a:pPr lvl="1"/>
            <a:r>
              <a:rPr lang="en-US" dirty="0"/>
              <a:t>Size in bytes</a:t>
            </a:r>
          </a:p>
          <a:p>
            <a:pPr lvl="1"/>
            <a:r>
              <a:rPr lang="en-US" dirty="0"/>
              <a:t>Number of words</a:t>
            </a:r>
          </a:p>
          <a:p>
            <a:pPr lvl="1"/>
            <a:r>
              <a:rPr lang="en-US" dirty="0"/>
              <a:t>Vector norm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5C910-C630-424B-9D52-A197A7FC67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9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postings include term locations, we can also support a term proximity operator </a:t>
            </a:r>
          </a:p>
          <a:p>
            <a:pPr lvl="1"/>
            <a:r>
              <a:rPr lang="en-US" dirty="0"/>
              <a:t>term1 /k term2</a:t>
            </a:r>
          </a:p>
          <a:p>
            <a:pPr lvl="1"/>
            <a:r>
              <a:rPr lang="en-US" dirty="0"/>
              <a:t>effectively an extended AND operator</a:t>
            </a:r>
          </a:p>
          <a:p>
            <a:pPr lvl="1"/>
            <a:r>
              <a:rPr lang="en-US" dirty="0"/>
              <a:t>term1 occurs in a document within k words of term2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calculating intersection of posting lists, examine term locations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198A6-C3ED-2C4B-AB62-7442C2726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0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Biword</a:t>
            </a:r>
            <a:r>
              <a:rPr lang="en-US" dirty="0"/>
              <a:t>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extend </a:t>
            </a:r>
            <a:r>
              <a:rPr lang="en-US" dirty="0" err="1"/>
              <a:t>boolean</a:t>
            </a:r>
            <a:r>
              <a:rPr lang="en-US" dirty="0"/>
              <a:t> model to handle phrase queries by indexing </a:t>
            </a:r>
            <a:r>
              <a:rPr lang="en-US" dirty="0" err="1"/>
              <a:t>biwords</a:t>
            </a:r>
            <a:r>
              <a:rPr lang="en-US" dirty="0"/>
              <a:t> (pairs of consecutive terms)</a:t>
            </a:r>
          </a:p>
          <a:p>
            <a:pPr marL="0" indent="0">
              <a:buNone/>
            </a:pPr>
            <a:r>
              <a:rPr lang="en-US" dirty="0"/>
              <a:t>Consider a document containing the phrase “electronics and computer science”</a:t>
            </a:r>
          </a:p>
          <a:p>
            <a:pPr lvl="1"/>
            <a:r>
              <a:rPr lang="en-US" dirty="0"/>
              <a:t>After removing stop words and </a:t>
            </a:r>
            <a:r>
              <a:rPr lang="en-US" dirty="0" err="1"/>
              <a:t>normalising</a:t>
            </a:r>
            <a:r>
              <a:rPr lang="en-US" dirty="0"/>
              <a:t>, index the </a:t>
            </a:r>
            <a:r>
              <a:rPr lang="en-US" dirty="0" err="1"/>
              <a:t>biwords</a:t>
            </a:r>
            <a:r>
              <a:rPr lang="en-US" dirty="0"/>
              <a:t> “electronic computer” and “computer science”</a:t>
            </a:r>
          </a:p>
          <a:p>
            <a:pPr lvl="1"/>
            <a:r>
              <a:rPr lang="en-US" dirty="0"/>
              <a:t>When querying on phrases longer than two terms, use AND to join constituent </a:t>
            </a:r>
            <a:r>
              <a:rPr lang="en-US" dirty="0" err="1"/>
              <a:t>biwords</a:t>
            </a:r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59EF9-9043-AB42-BAF9-CA7AC90B8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Information Retrieval System Architecture</a:t>
            </a:r>
          </a:p>
          <a:p>
            <a:r>
              <a:rPr lang="en-US" dirty="0"/>
              <a:t>Implementing Information Retrieval Systems</a:t>
            </a:r>
          </a:p>
          <a:p>
            <a:r>
              <a:rPr lang="en-US" dirty="0"/>
              <a:t>Indexing for Information Retrieval</a:t>
            </a:r>
          </a:p>
          <a:p>
            <a:r>
              <a:rPr lang="en-US" dirty="0"/>
              <a:t>Information Retrieval Models</a:t>
            </a:r>
          </a:p>
          <a:p>
            <a:pPr lvl="1"/>
            <a:r>
              <a:rPr lang="en-US" dirty="0"/>
              <a:t>Boolean</a:t>
            </a:r>
          </a:p>
          <a:p>
            <a:pPr lvl="1"/>
            <a:r>
              <a:rPr lang="en-US" dirty="0"/>
              <a:t>Vector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D1D17-5B29-5E47-98EA-D30CC32B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60EE-AD6B-DCD0-5E41-1F6284C7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k-gram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43BC-F2D1-BE79-B880-73E1A92FE7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Approaches considered so far assume that we're only allowing queries on full words</a:t>
            </a:r>
          </a:p>
          <a:p>
            <a:pPr lvl="1"/>
            <a:r>
              <a:rPr lang="en-US" dirty="0"/>
              <a:t>What about wild card or partial queries: info*</a:t>
            </a:r>
          </a:p>
          <a:p>
            <a:pPr marL="0" indent="0">
              <a:buNone/>
            </a:pPr>
            <a:r>
              <a:rPr lang="en-US" dirty="0"/>
              <a:t>Create new index that includes all k-character subsequences of the indexed words</a:t>
            </a:r>
          </a:p>
          <a:p>
            <a:pPr lvl="1"/>
            <a:r>
              <a:rPr lang="en-US" dirty="0"/>
              <a:t>k-gram index points at entries in the lexicon</a:t>
            </a:r>
          </a:p>
          <a:p>
            <a:pPr lvl="1"/>
            <a:r>
              <a:rPr lang="en-US" dirty="0"/>
              <a:t>For k=3, "information" yields "$in", "inf", "</a:t>
            </a:r>
            <a:r>
              <a:rPr lang="en-US" dirty="0" err="1"/>
              <a:t>nfo</a:t>
            </a:r>
            <a:r>
              <a:rPr lang="en-US" dirty="0"/>
              <a:t>", "for", "</a:t>
            </a:r>
            <a:r>
              <a:rPr lang="en-US" dirty="0" err="1"/>
              <a:t>orm</a:t>
            </a:r>
            <a:r>
              <a:rPr lang="en-US" dirty="0"/>
              <a:t>", "</a:t>
            </a:r>
            <a:r>
              <a:rPr lang="en-US" dirty="0" err="1"/>
              <a:t>rma</a:t>
            </a:r>
            <a:r>
              <a:rPr lang="en-US" dirty="0"/>
              <a:t>", "mat", "</a:t>
            </a:r>
            <a:r>
              <a:rPr lang="en-US" dirty="0" err="1"/>
              <a:t>ati</a:t>
            </a:r>
            <a:r>
              <a:rPr lang="en-US" dirty="0"/>
              <a:t>", "</a:t>
            </a:r>
            <a:r>
              <a:rPr lang="en-US" dirty="0" err="1"/>
              <a:t>tio</a:t>
            </a:r>
            <a:r>
              <a:rPr lang="en-US" dirty="0"/>
              <a:t>", "ion", "on$"</a:t>
            </a:r>
          </a:p>
          <a:p>
            <a:pPr marL="0" indent="0">
              <a:buNone/>
            </a:pPr>
            <a:r>
              <a:rPr lang="en-US" dirty="0"/>
              <a:t>Decompose query similarly: "info*" yields "$in" AND "inf" AND "</a:t>
            </a:r>
            <a:r>
              <a:rPr lang="en-US" dirty="0" err="1"/>
              <a:t>nfo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Postfiltering step on lexicon entries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D3986-A164-26ED-A05E-46E625E2F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F3804-71CD-194A-8555-5B55F544C2DF}"/>
              </a:ext>
            </a:extLst>
          </p:cNvPr>
          <p:cNvSpPr/>
          <p:nvPr/>
        </p:nvSpPr>
        <p:spPr bwMode="auto">
          <a:xfrm>
            <a:off x="1632996" y="5013237"/>
            <a:ext cx="48028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D60AF-C476-5476-E7BE-E20638D487C3}"/>
              </a:ext>
            </a:extLst>
          </p:cNvPr>
          <p:cNvSpPr/>
          <p:nvPr/>
        </p:nvSpPr>
        <p:spPr bwMode="auto">
          <a:xfrm>
            <a:off x="6600688" y="5013237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90147-B982-B92E-E787-17FB0D4F5F19}"/>
              </a:ext>
            </a:extLst>
          </p:cNvPr>
          <p:cNvSpPr/>
          <p:nvPr/>
        </p:nvSpPr>
        <p:spPr bwMode="auto">
          <a:xfrm>
            <a:off x="6600688" y="546446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D58EE-A0D5-3CDB-D338-14C797E030DA}"/>
              </a:ext>
            </a:extLst>
          </p:cNvPr>
          <p:cNvSpPr/>
          <p:nvPr/>
        </p:nvSpPr>
        <p:spPr bwMode="auto">
          <a:xfrm>
            <a:off x="2899954" y="5017688"/>
            <a:ext cx="93140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  <a:endParaRPr lang="en-US" sz="16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523C8-3446-2615-E149-FA85820AD93A}"/>
              </a:ext>
            </a:extLst>
          </p:cNvPr>
          <p:cNvSpPr/>
          <p:nvPr/>
        </p:nvSpPr>
        <p:spPr bwMode="auto">
          <a:xfrm>
            <a:off x="3834233" y="5016321"/>
            <a:ext cx="1300163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information</a:t>
            </a:r>
            <a:endParaRPr lang="en-US" sz="16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24F57-648F-A51D-A365-C8806E3A1074}"/>
              </a:ext>
            </a:extLst>
          </p:cNvPr>
          <p:cNvSpPr/>
          <p:nvPr/>
        </p:nvSpPr>
        <p:spPr bwMode="auto">
          <a:xfrm>
            <a:off x="912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04403-BC41-1489-B299-BD4761DFE54C}"/>
              </a:ext>
            </a:extLst>
          </p:cNvPr>
          <p:cNvSpPr/>
          <p:nvPr/>
        </p:nvSpPr>
        <p:spPr bwMode="auto">
          <a:xfrm>
            <a:off x="948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699B6-DD9D-8D77-FBA2-07D45444F1B9}"/>
              </a:ext>
            </a:extLst>
          </p:cNvPr>
          <p:cNvSpPr/>
          <p:nvPr/>
        </p:nvSpPr>
        <p:spPr bwMode="auto">
          <a:xfrm>
            <a:off x="984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BA44F-E6B7-9D64-AFC9-A85FA9BB2171}"/>
              </a:ext>
            </a:extLst>
          </p:cNvPr>
          <p:cNvSpPr/>
          <p:nvPr/>
        </p:nvSpPr>
        <p:spPr bwMode="auto">
          <a:xfrm>
            <a:off x="912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2954B-C720-8082-C371-0E6E2EA6496D}"/>
              </a:ext>
            </a:extLst>
          </p:cNvPr>
          <p:cNvSpPr/>
          <p:nvPr/>
        </p:nvSpPr>
        <p:spPr bwMode="auto">
          <a:xfrm>
            <a:off x="948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3430A2-AC04-F055-174A-0A8731BD0BC3}"/>
              </a:ext>
            </a:extLst>
          </p:cNvPr>
          <p:cNvSpPr/>
          <p:nvPr/>
        </p:nvSpPr>
        <p:spPr bwMode="auto">
          <a:xfrm>
            <a:off x="984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18C87F-066B-0049-AB89-97DAA43C8CB2}"/>
              </a:ext>
            </a:extLst>
          </p:cNvPr>
          <p:cNvSpPr/>
          <p:nvPr/>
        </p:nvSpPr>
        <p:spPr bwMode="auto">
          <a:xfrm>
            <a:off x="1020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564214-4414-EDE2-F4F6-E3DB7C94FA3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 bwMode="auto">
          <a:xfrm>
            <a:off x="2113280" y="5193237"/>
            <a:ext cx="786674" cy="44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BF99F5-F65F-9DF5-9545-AF65DDA3F835}"/>
              </a:ext>
            </a:extLst>
          </p:cNvPr>
          <p:cNvCxnSpPr>
            <a:stCxn id="8" idx="3"/>
            <a:endCxn id="12" idx="1"/>
          </p:cNvCxnSpPr>
          <p:nvPr/>
        </p:nvCxnSpPr>
        <p:spPr bwMode="auto">
          <a:xfrm>
            <a:off x="8040688" y="5193237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947F98-6872-D477-8B29-AB654CFD29C0}"/>
              </a:ext>
            </a:extLst>
          </p:cNvPr>
          <p:cNvCxnSpPr>
            <a:stCxn id="9" idx="3"/>
            <a:endCxn id="15" idx="1"/>
          </p:cNvCxnSpPr>
          <p:nvPr/>
        </p:nvCxnSpPr>
        <p:spPr bwMode="auto">
          <a:xfrm>
            <a:off x="8040688" y="5644464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78B48FC-77C9-1DD3-722E-23A6F6677C50}"/>
              </a:ext>
            </a:extLst>
          </p:cNvPr>
          <p:cNvSpPr/>
          <p:nvPr/>
        </p:nvSpPr>
        <p:spPr bwMode="auto">
          <a:xfrm>
            <a:off x="1632996" y="5464464"/>
            <a:ext cx="48028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B8D08F-8B77-3D45-7361-361DCBFDF177}"/>
              </a:ext>
            </a:extLst>
          </p:cNvPr>
          <p:cNvCxnSpPr>
            <a:cxnSpLocks/>
            <a:stCxn id="38" idx="3"/>
          </p:cNvCxnSpPr>
          <p:nvPr/>
        </p:nvCxnSpPr>
        <p:spPr bwMode="auto">
          <a:xfrm>
            <a:off x="2113280" y="5644464"/>
            <a:ext cx="786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67AB0B5-7628-B462-325C-BF997F3FA94A}"/>
              </a:ext>
            </a:extLst>
          </p:cNvPr>
          <p:cNvSpPr txBox="1"/>
          <p:nvPr/>
        </p:nvSpPr>
        <p:spPr>
          <a:xfrm>
            <a:off x="2845684" y="545513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736745-DFCD-3927-8F8A-738939D8AF68}"/>
              </a:ext>
            </a:extLst>
          </p:cNvPr>
          <p:cNvSpPr txBox="1"/>
          <p:nvPr/>
        </p:nvSpPr>
        <p:spPr>
          <a:xfrm>
            <a:off x="5120000" y="496349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7EF5A3-9FB6-4C2B-993C-4FA1847D615A}"/>
              </a:ext>
            </a:extLst>
          </p:cNvPr>
          <p:cNvSpPr txBox="1"/>
          <p:nvPr/>
        </p:nvSpPr>
        <p:spPr>
          <a:xfrm>
            <a:off x="2475854" y="589724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k-gram index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1C06CB-F234-B4F6-5701-1C546958E330}"/>
              </a:ext>
            </a:extLst>
          </p:cNvPr>
          <p:cNvSpPr txBox="1"/>
          <p:nvPr/>
        </p:nvSpPr>
        <p:spPr>
          <a:xfrm>
            <a:off x="7742958" y="5903159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inverted index</a:t>
            </a:r>
          </a:p>
        </p:txBody>
      </p:sp>
    </p:spTree>
    <p:extLst>
      <p:ext uri="{BB962C8B-B14F-4D97-AF65-F5344CB8AC3E}">
        <p14:creationId xmlns:p14="http://schemas.microsoft.com/office/powerpoint/2010/main" val="4081588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</a:t>
            </a:r>
          </a:p>
        </p:txBody>
      </p:sp>
    </p:spTree>
    <p:extLst>
      <p:ext uri="{BB962C8B-B14F-4D97-AF65-F5344CB8AC3E}">
        <p14:creationId xmlns:p14="http://schemas.microsoft.com/office/powerpoint/2010/main" val="4028352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Boolean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basic </a:t>
            </a:r>
            <a:r>
              <a:rPr lang="en-US" dirty="0" err="1"/>
              <a:t>boolean</a:t>
            </a:r>
            <a:r>
              <a:rPr lang="en-US" dirty="0"/>
              <a:t> model, a document either matches a query or not</a:t>
            </a:r>
          </a:p>
          <a:p>
            <a:pPr lvl="1"/>
            <a:r>
              <a:rPr lang="en-US" dirty="0"/>
              <a:t>Need better criteria for ranking hits (similarity is not binary)</a:t>
            </a:r>
          </a:p>
          <a:p>
            <a:pPr lvl="1"/>
            <a:r>
              <a:rPr lang="en-US" dirty="0"/>
              <a:t>Partial matches</a:t>
            </a:r>
          </a:p>
          <a:p>
            <a:pPr lvl="1"/>
            <a:r>
              <a:rPr lang="en-US" dirty="0"/>
              <a:t>Term weighting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93694-32A7-5E40-8762-B25241563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0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Documents and queries are represented as vectors of term-based features (occurrence of terms in collection)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Features may be binary: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1 </m:t>
                    </m:r>
                  </m:oMath>
                </a14:m>
                <a:r>
                  <a:rPr lang="en-US" dirty="0"/>
                  <a:t>if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present in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0 </m:t>
                    </m:r>
                  </m:oMath>
                </a14:m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57274-06BA-194F-86CC-10D0C2BC2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7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9971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all terms are equally interesting</a:t>
                </a:r>
              </a:p>
              <a:p>
                <a:pPr lvl="1"/>
                <a:r>
                  <a:rPr lang="en-US" dirty="0"/>
                  <a:t>‘the’ </a:t>
                </a:r>
                <a:r>
                  <a:rPr lang="en-US" dirty="0" err="1"/>
                  <a:t>vs</a:t>
                </a:r>
                <a:r>
                  <a:rPr lang="en-US" dirty="0"/>
                  <a:t> ‘system’ </a:t>
                </a:r>
                <a:r>
                  <a:rPr lang="en-US" dirty="0" err="1"/>
                  <a:t>vs</a:t>
                </a:r>
                <a:r>
                  <a:rPr lang="en-US" dirty="0"/>
                  <a:t> ‘Berners-Lee’</a:t>
                </a:r>
              </a:p>
              <a:p>
                <a:pPr marL="0" indent="0">
                  <a:buNone/>
                </a:pPr>
                <a:r>
                  <a:rPr lang="en-US" dirty="0"/>
                  <a:t>Replace binary features with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View documents and queries as vectors in multidimensional space</a:t>
                </a:r>
              </a:p>
              <a:p>
                <a:pPr marL="0" indent="0">
                  <a:buNone/>
                </a:pPr>
                <a:r>
                  <a:rPr lang="en-US" dirty="0"/>
                  <a:t>Vectors can be extremely large and sparse</a:t>
                </a:r>
              </a:p>
            </p:txBody>
          </p:sp>
        </mc:Choice>
        <mc:Fallback>
          <p:sp>
            <p:nvSpPr>
              <p:cNvPr id="339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C9C52-4585-8D44-870F-D6FB315B9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2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629382-A8D7-7B4F-A0A1-AD4F02F83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79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79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679303" y="2834919"/>
            <a:ext cx="898042" cy="27066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679304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3679301" y="4151589"/>
            <a:ext cx="1271071" cy="1385392"/>
          </a:xfrm>
          <a:prstGeom prst="arc">
            <a:avLst>
              <a:gd name="adj1" fmla="val 15327233"/>
              <a:gd name="adj2" fmla="val 206439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/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blipFill>
                <a:blip r:embed="rId2"/>
                <a:stretch>
                  <a:fillRect l="-1923" t="-15789" r="-144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/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blipFill>
                <a:blip r:embed="rId3"/>
                <a:stretch>
                  <a:fillRect l="-16667" r="-666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/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blipFill>
                <a:blip r:embed="rId4"/>
                <a:stretch>
                  <a:fillRect l="-22727" t="-33333" r="-1363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/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blipFill>
                <a:blip r:embed="rId5"/>
                <a:stretch>
                  <a:fillRect l="-17391" r="-1304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89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Similarity can still be determined using the dot product</a:t>
                </a:r>
              </a:p>
              <a:p>
                <a:pPr lvl="1"/>
                <a:r>
                  <a:rPr lang="en-US" dirty="0"/>
                  <a:t>Angle between vectors in multidimensional space</a:t>
                </a:r>
              </a:p>
              <a:p>
                <a:pPr lvl="1"/>
                <a:r>
                  <a:rPr lang="en-US" dirty="0" err="1"/>
                  <a:t>Normalise</a:t>
                </a:r>
                <a:r>
                  <a:rPr lang="en-US" dirty="0"/>
                  <a:t> by dividing by the Euclidean lengths of the vectors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89BA-CA3E-9D47-BD81-88CFE40F6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3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Weighting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Need a basis for assigning weights to terms in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common is the term in the document?</a:t>
            </a:r>
          </a:p>
          <a:p>
            <a:pPr lvl="1"/>
            <a:r>
              <a:rPr lang="en-US" dirty="0"/>
              <a:t>Within document measure</a:t>
            </a:r>
          </a:p>
          <a:p>
            <a:pPr lvl="1"/>
            <a:r>
              <a:rPr lang="en-US" dirty="0"/>
              <a:t>Term frequency</a:t>
            </a:r>
          </a:p>
          <a:p>
            <a:pPr marL="0" indent="0">
              <a:buNone/>
            </a:pPr>
            <a:r>
              <a:rPr lang="en-US" dirty="0"/>
              <a:t>How common is the term in the document collection?</a:t>
            </a:r>
          </a:p>
          <a:p>
            <a:pPr lvl="1"/>
            <a:r>
              <a:rPr lang="en-US" dirty="0"/>
              <a:t>Collection frequency</a:t>
            </a:r>
          </a:p>
          <a:p>
            <a:pPr lvl="1"/>
            <a:r>
              <a:rPr lang="en-US" dirty="0"/>
              <a:t>Inverse document frequency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FA22E-339D-724E-8789-F143A4C18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5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TF-IDF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Term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Inverse Document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Term Weighting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958BE-7DBC-C14C-BE77-843D4734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4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“Introduction to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“Expert System Software: Engineering and Applications”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“Expert Systems: Principles and Programming”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“The Essence of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 “Knowledge Representation and Reasoning”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 “Reasoning About Uncertainty”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“Handbook of Knowledge Representation”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“Expert Python Programming”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B5596-2A34-3147-95BA-F441D057F9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Retrieval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primary goal of an information retrieval system is to retrieve all the documents that are relevant to a user query while retrieving as few non-relevant documents as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0DE6-0135-2F4A-B28C-1CC74995B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What’s the weight of “knowledge” in d</a:t>
                </a:r>
                <a:r>
                  <a:rPr lang="en-US" baseline="-25000" dirty="0"/>
                  <a:t>5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(assuming that ‘and’ is removed as a stop word)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B78EE-443D-DF4F-A716-A9AD73746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08D0-1E3B-B404-5F71-4BDEB755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CFC4-152D-6DB3-98BC-18E3295F24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observations:</a:t>
            </a:r>
          </a:p>
          <a:p>
            <a:pPr lvl="1"/>
            <a:r>
              <a:rPr lang="en-US" dirty="0"/>
              <a:t>Most components of a query vector will be 0</a:t>
            </a:r>
          </a:p>
          <a:p>
            <a:pPr lvl="1"/>
            <a:r>
              <a:rPr lang="en-US" dirty="0"/>
              <a:t>For the purposes of ranking, we're interested in relative rather than absolute similarity</a:t>
            </a:r>
          </a:p>
          <a:p>
            <a:pPr lvl="1"/>
            <a:r>
              <a:rPr lang="en-US" dirty="0"/>
              <a:t>Computing the cosine similarity between a query and every document is expensive!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Combine vector model with inverted index with term counts</a:t>
            </a:r>
          </a:p>
          <a:p>
            <a:r>
              <a:rPr lang="en-US" dirty="0"/>
              <a:t>Calculate similarity only for documents with non-zero weights for terms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40ABE-DBEF-0300-F7B4-B633E1D0A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3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Refinement</a:t>
            </a:r>
          </a:p>
        </p:txBody>
      </p:sp>
    </p:spTree>
    <p:extLst>
      <p:ext uri="{BB962C8B-B14F-4D97-AF65-F5344CB8AC3E}">
        <p14:creationId xmlns:p14="http://schemas.microsoft.com/office/powerpoint/2010/main" val="93517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queries very short, ambiguous</a:t>
            </a:r>
          </a:p>
          <a:p>
            <a:pPr lvl="1"/>
            <a:r>
              <a:rPr lang="en-US" dirty="0"/>
              <a:t>Add more terms to disambiguate, improve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difficult for users to express their information needs as a query</a:t>
            </a:r>
          </a:p>
          <a:p>
            <a:pPr lvl="1"/>
            <a:r>
              <a:rPr lang="en-US" dirty="0"/>
              <a:t>Easier to say which results are/aren’t relevant than to write a better query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A9986-5E53-1348-987A-BFD3171A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Query refinement through relevance feedback</a:t>
                </a:r>
              </a:p>
              <a:p>
                <a:r>
                  <a:rPr lang="en-US" dirty="0"/>
                  <a:t>Retrieve with original queries</a:t>
                </a:r>
              </a:p>
              <a:p>
                <a:r>
                  <a:rPr lang="en-US" dirty="0"/>
                  <a:t>Present results</a:t>
                </a:r>
              </a:p>
              <a:p>
                <a:r>
                  <a:rPr lang="en-US" dirty="0"/>
                  <a:t>Ask user to tag relevant/non-relevant</a:t>
                </a:r>
              </a:p>
              <a:p>
                <a:r>
                  <a:rPr lang="en-US" dirty="0"/>
                  <a:t>“push” toward relevant vectors, away from non-relevant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 (typical values: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3D608-DDA9-D146-BEAC-372158257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9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D43F-32F4-8B43-9441-1A3B93D5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AF220-1AD2-FE4C-BA6F-C441E85FAFD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vocabulary: {run, lion, cat, dog, program}</a:t>
                </a:r>
              </a:p>
              <a:p>
                <a:pPr lvl="1"/>
                <a:r>
                  <a:rPr lang="en-US" dirty="0"/>
                  <a:t>original query q</a:t>
                </a:r>
                <a:r>
                  <a:rPr lang="en-US" baseline="-25000" dirty="0"/>
                  <a:t>0</a:t>
                </a:r>
                <a:r>
                  <a:rPr lang="en-US" dirty="0"/>
                  <a:t> = [1,0,1,0,0] = [1*run, 1*cat]</a:t>
                </a:r>
              </a:p>
              <a:p>
                <a:pPr lvl="1"/>
                <a:r>
                  <a:rPr lang="en-US" dirty="0"/>
                  <a:t>relevant document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r</a:t>
                </a:r>
                <a:r>
                  <a:rPr lang="en-US" dirty="0"/>
                  <a:t> = [2,2,1,0,0] = [2*run, 2*lion, 2*cat]</a:t>
                </a:r>
              </a:p>
              <a:p>
                <a:pPr lvl="1"/>
                <a:r>
                  <a:rPr lang="en-US" dirty="0"/>
                  <a:t>non relevant document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nr</a:t>
                </a:r>
                <a:r>
                  <a:rPr lang="en-US" dirty="0"/>
                  <a:t> = [2,0,1,0,3] = [2*run, 1*cat, 3*program]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0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=0.5</a:t>
                </a:r>
              </a:p>
              <a:p>
                <a:r>
                  <a:rPr lang="en-US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= q0 + 1D</a:t>
                </a:r>
                <a:r>
                  <a:rPr lang="en-US" baseline="-25000" dirty="0"/>
                  <a:t>r</a:t>
                </a:r>
                <a:r>
                  <a:rPr lang="en-US" dirty="0"/>
                  <a:t> – 0.5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nr</a:t>
                </a:r>
                <a:endParaRPr lang="en-US" baseline="-25000" dirty="0"/>
              </a:p>
              <a:p>
                <a:r>
                  <a:rPr lang="en-US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= [1,0,1,0,0]+1[2,2,1,0,0]- [2,0,1,0,3] </a:t>
                </a:r>
              </a:p>
              <a:p>
                <a:r>
                  <a:rPr lang="en-US" dirty="0"/>
                  <a:t>q</a:t>
                </a:r>
                <a:r>
                  <a:rPr lang="en-US" baseline="-25000" dirty="0"/>
                  <a:t>1 </a:t>
                </a:r>
                <a:r>
                  <a:rPr lang="en-US" dirty="0"/>
                  <a:t>= [2,2,1.5,0,-1.5] = [2*run, 2*lion, 1.5*cat, -1.5*program]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AF220-1AD2-FE4C-BA6F-C441E85FA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CB47-0BB4-B04E-B925-2A01D5D2B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4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D38F86-1889-2F47-8D6B-7E6EE1DEC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3590041" y="1903184"/>
            <a:ext cx="3278182" cy="2520594"/>
          </a:xfrm>
          <a:prstGeom prst="ellipse">
            <a:avLst/>
          </a:prstGeom>
          <a:solidFill>
            <a:srgbClr val="008000">
              <a:alpha val="25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5125" y="2566278"/>
            <a:ext cx="2081099" cy="2524902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12243" y="1784928"/>
            <a:ext cx="0" cy="45918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12244" y="6382568"/>
            <a:ext cx="4591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312244" y="3586747"/>
            <a:ext cx="2571303" cy="27958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193132" y="3126952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09747" y="3838400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2835869">
            <a:off x="5278776" y="3137730"/>
            <a:ext cx="545760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1630118">
            <a:off x="6013562" y="3520354"/>
            <a:ext cx="723901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V="1">
            <a:off x="3312243" y="3389119"/>
            <a:ext cx="1947627" cy="2993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/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blipFill>
                <a:blip r:embed="rId5"/>
                <a:stretch>
                  <a:fillRect l="-69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216300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Relevance is the key to determining the effectiveness of an IR system</a:t>
            </a:r>
          </a:p>
          <a:p>
            <a:pPr lvl="1"/>
            <a:r>
              <a:rPr lang="en-GB" dirty="0"/>
              <a:t>Relevance (generally) a subjective notion</a:t>
            </a:r>
          </a:p>
          <a:p>
            <a:pPr lvl="1"/>
            <a:r>
              <a:rPr lang="en-GB" dirty="0"/>
              <a:t>Relevance is defined in terms of a user’s information need</a:t>
            </a:r>
          </a:p>
          <a:p>
            <a:pPr lvl="1"/>
            <a:r>
              <a:rPr lang="en-GB" dirty="0"/>
              <a:t>Users may differ in their assessment of relevance of a document to a particular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68BC-141D-514C-B619-A33F2D7C7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6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3657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versus Retrieved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5C2E3-EF4A-6349-B0D2-A5C46BB1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4267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5486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3581400" y="1905000"/>
            <a:ext cx="2650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Lucida Sans" panose="020B0602030504020204" pitchFamily="34" charset="77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6422755" y="2501244"/>
            <a:ext cx="2129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Lucida Sans" panose="020B0602030504020204" pitchFamily="34" charset="77"/>
              </a:rPr>
              <a:t>The set of retrieved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3657601" y="2501758"/>
            <a:ext cx="2108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</a:rPr>
              <a:t>The set of relevant 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11" y="32674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5034" y="3267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166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information need </a:t>
            </a:r>
            <a:r>
              <a:rPr lang="en-US" dirty="0"/>
              <a:t>is a topic about which a user desires to know more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query</a:t>
            </a:r>
            <a:r>
              <a:rPr lang="en-US" dirty="0"/>
              <a:t> is what the user conveys to the computer in an attempt to communicate their information need. </a:t>
            </a:r>
          </a:p>
          <a:p>
            <a:pPr marL="0" indent="0">
              <a:buNone/>
            </a:pPr>
            <a:r>
              <a:rPr lang="en-US" dirty="0"/>
              <a:t>A 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D7E01-6E72-774D-B40E-039DE3587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Precision</a:t>
            </a:r>
            <a:r>
              <a:rPr lang="en-US" dirty="0"/>
              <a:t>: What fraction of the returned results are relevant to the information need?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returned by the system?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503E9-9CF2-364E-8498-88A0ECF9B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and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232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4306D5-6D3A-9242-A606-8DE70AC51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50400" y="6248400"/>
            <a:ext cx="2641600" cy="457200"/>
          </a:xfrm>
        </p:spPr>
        <p:txBody>
          <a:bodyPr/>
          <a:lstStyle/>
          <a:p>
            <a:fld id="{46EF02E6-AA42-BE41-991B-28DCE252E90D}" type="slidenum">
              <a:rPr lang="en-US" smtClean="0">
                <a:latin typeface="Lucida Sans" panose="020B0602030504020204" pitchFamily="34" charset="77"/>
              </a:rPr>
              <a:pPr/>
              <a:t>61</a:t>
            </a:fld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34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Precision and Recall, an alternative ratio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438" name="Rectangle 6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7166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Positive and Negative Rates</a:t>
            </a:r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4225" cy="1608139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𝑆𝑝𝑒𝑐𝑖𝑓𝑖𝑐𝑖𝑡𝑦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𝐹𝑎𝑙𝑙𝑜𝑢𝑡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 t="-2748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5" name="Rectangle 35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13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4225" cy="1568450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Collection of 100 documents: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30+10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(30+20)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69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85" name="Rectangle 25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17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trade off precision against recall</a:t>
            </a:r>
          </a:p>
          <a:p>
            <a:pPr lvl="1"/>
            <a:r>
              <a:rPr lang="en-GB" dirty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/>
              <a:t>Returning a single document could give low recall but 100% precision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3C86-A811-2A4D-A953-3D45777E5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86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7E4E-9981-6341-8C23-206C8B13C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702425" y="4894263"/>
            <a:ext cx="252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4727576" y="3789364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159375" y="3789363"/>
            <a:ext cx="2767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9085810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6FA0F-B1F8-8143-A4AE-35C7C82EE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4224339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5159376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364288" y="3184525"/>
            <a:ext cx="2560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623270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information retrieval system contains the following ten documents that are relevant to a query q: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d1, d2, d3, d4, d5, </a:t>
            </a:r>
            <a:br>
              <a:rPr lang="en-US" dirty="0"/>
            </a:br>
            <a:r>
              <a:rPr lang="en-US" dirty="0"/>
              <a:t>d6, d7, d8, d9, d10</a:t>
            </a:r>
          </a:p>
          <a:p>
            <a:pPr marL="0" indent="0">
              <a:buNone/>
            </a:pPr>
            <a:r>
              <a:rPr lang="en-US" dirty="0"/>
              <a:t>In response to q, the system returns the following ranked answer set containing fifteen documents (</a:t>
            </a:r>
            <a:r>
              <a:rPr lang="en-US" b="1" dirty="0"/>
              <a:t>bold</a:t>
            </a:r>
            <a:r>
              <a:rPr lang="en-US" dirty="0"/>
              <a:t> are relevant):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br>
              <a:rPr lang="en-US" dirty="0"/>
            </a:b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d12, d77, d56, d79, </a:t>
            </a:r>
            <a:r>
              <a:rPr lang="en-US" b="1" dirty="0"/>
              <a:t>d9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precision = 1/3</a:t>
            </a:r>
          </a:p>
          <a:p>
            <a:pPr marL="0" indent="0">
              <a:buNone/>
            </a:pPr>
            <a:r>
              <a:rPr lang="en-US" dirty="0"/>
              <a:t>recall = 1/2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31E-D569-394F-97ED-223CAEE80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53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curve at eleven standard recall levels:</a:t>
                </a:r>
                <a:br>
                  <a:rPr lang="en-US" dirty="0"/>
                </a:br>
                <a:r>
                  <a:rPr lang="en-US" dirty="0"/>
                  <a:t>0%, 10%, 20%, ... 100%</a:t>
                </a:r>
              </a:p>
              <a:p>
                <a:pPr marL="0" indent="0">
                  <a:buNone/>
                </a:pPr>
                <a:r>
                  <a:rPr lang="en-US" dirty="0"/>
                  <a:t>Interpolate precision values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j-</a:t>
                </a:r>
                <a:r>
                  <a:rPr lang="en-US" dirty="0" err="1"/>
                  <a:t>th</a:t>
                </a:r>
                <a:r>
                  <a:rPr lang="en-US" dirty="0"/>
                  <a:t> standard recall level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4D357-3D3B-F54C-8056-726884529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41852" y="309266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1054100" imgH="330200" progId="Equation.3">
                  <p:embed/>
                </p:oleObj>
              </mc:Choice>
              <mc:Fallback>
                <p:oleObj name="Equation" r:id="rId4" imgW="1054100" imgH="330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1852" y="309266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System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C4D05-F545-3A41-AF4D-226243672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3047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document collection</a:t>
            </a:r>
          </a:p>
        </p:txBody>
      </p:sp>
      <p:sp>
        <p:nvSpPr>
          <p:cNvPr id="7" name="Manual Input 6"/>
          <p:cNvSpPr/>
          <p:nvPr/>
        </p:nvSpPr>
        <p:spPr bwMode="auto">
          <a:xfrm>
            <a:off x="8180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</a:t>
            </a:r>
          </a:p>
        </p:txBody>
      </p:sp>
      <p:sp>
        <p:nvSpPr>
          <p:cNvPr id="8" name="Process 7"/>
          <p:cNvSpPr/>
          <p:nvPr/>
        </p:nvSpPr>
        <p:spPr bwMode="auto">
          <a:xfrm>
            <a:off x="7820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parsing</a:t>
            </a:r>
          </a:p>
        </p:txBody>
      </p:sp>
      <p:sp>
        <p:nvSpPr>
          <p:cNvPr id="10" name="Process 9"/>
          <p:cNvSpPr/>
          <p:nvPr/>
        </p:nvSpPr>
        <p:spPr bwMode="auto">
          <a:xfrm>
            <a:off x="7820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retrieval and ranking</a:t>
            </a:r>
          </a:p>
        </p:txBody>
      </p:sp>
      <p:sp>
        <p:nvSpPr>
          <p:cNvPr id="11" name="Process 10"/>
          <p:cNvSpPr/>
          <p:nvPr/>
        </p:nvSpPr>
        <p:spPr bwMode="auto">
          <a:xfrm>
            <a:off x="3047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indexer</a:t>
            </a:r>
          </a:p>
        </p:txBody>
      </p:sp>
      <p:sp>
        <p:nvSpPr>
          <p:cNvPr id="12" name="Document 11"/>
          <p:cNvSpPr/>
          <p:nvPr/>
        </p:nvSpPr>
        <p:spPr bwMode="auto">
          <a:xfrm>
            <a:off x="8180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answerset</a:t>
            </a: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8540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8540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8540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3767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5453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4487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6893789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29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only </a:t>
            </a:r>
            <a:r>
              <a:rPr lang="en-US" b="1" dirty="0"/>
              <a:t>d3</a:t>
            </a:r>
            <a:r>
              <a:rPr lang="en-US" dirty="0"/>
              <a:t> is returned</a:t>
            </a:r>
          </a:p>
          <a:p>
            <a:pPr lvl="1"/>
            <a:r>
              <a:rPr lang="en-US" dirty="0"/>
              <a:t>Precision = 1 / 1 = 100%</a:t>
            </a:r>
          </a:p>
          <a:p>
            <a:pPr lvl="1"/>
            <a:r>
              <a:rPr lang="en-US" dirty="0"/>
              <a:t>Recall = 1 / 10 = 10%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48DF-E388-4847-B5F0-2CF917D9E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32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2 / 3 = 67%</a:t>
            </a:r>
          </a:p>
          <a:p>
            <a:pPr lvl="1"/>
            <a:r>
              <a:rPr lang="en-US" dirty="0"/>
              <a:t>Recall = 2 / 10 = 20%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2D06D-732B-5F47-9B22-F7ADC50A7A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2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3 / 6 = 50%</a:t>
            </a:r>
          </a:p>
          <a:p>
            <a:pPr lvl="1"/>
            <a:r>
              <a:rPr lang="en-US" dirty="0"/>
              <a:t>Recall = 3 / 10 = 30%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C869-4288-4145-ACD5-0F9874217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9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4 / 10 = 40%</a:t>
            </a:r>
          </a:p>
          <a:p>
            <a:pPr lvl="1"/>
            <a:r>
              <a:rPr lang="en-US" dirty="0"/>
              <a:t>Recall = 4 / 10 = 40%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3146E-416A-AD41-A838-871B2647E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full answer set is returned</a:t>
            </a:r>
          </a:p>
          <a:p>
            <a:pPr lvl="1"/>
            <a:r>
              <a:rPr lang="en-US" dirty="0"/>
              <a:t>Precision = 5 / 15 = 33%</a:t>
            </a:r>
          </a:p>
          <a:p>
            <a:pPr lvl="1"/>
            <a:r>
              <a:rPr lang="en-US" dirty="0"/>
              <a:t>Recall = 5 / 10 = 50%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D9A65-C54F-864C-B3BD-20BB79E34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7986-35D2-B34F-8FB0-022337C53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3425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r>
                  <a:rPr lang="en-GB" dirty="0"/>
                  <a:t>Treats IR system as a two-class classifier (relevant/non-relevant)</a:t>
                </a:r>
              </a:p>
              <a:p>
                <a:r>
                  <a:rPr lang="en-GB" dirty="0"/>
                  <a:t>Measures fraction of classification that is correct</a:t>
                </a:r>
              </a:p>
              <a:p>
                <a:r>
                  <a:rPr lang="en-GB" dirty="0"/>
                  <a:t>Not a good measure – most documents in an IR system will be irrelevant to a given query (</a:t>
                </a:r>
                <a:r>
                  <a:rPr lang="en-GB" i="1" dirty="0"/>
                  <a:t>skew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Can maximise accuracy by considering all documents to be irrelevant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1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D978-35AA-8548-9FFC-48FA666D3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9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Weighted harmonic mean of precision and recall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dirty="0"/>
                  <a:t>Balanced F-Measure (F1) equally weights precision and recall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=1/2,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1= 2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/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2F673-96BC-C34E-9FB2-7221AD9EC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6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Precision at N (P@N)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most users, recall is less important than precision</a:t>
            </a:r>
          </a:p>
          <a:p>
            <a:pPr lvl="1"/>
            <a:r>
              <a:rPr lang="en-US" dirty="0"/>
              <a:t>One or two good results</a:t>
            </a:r>
          </a:p>
          <a:p>
            <a:pPr lvl="1"/>
            <a:r>
              <a:rPr lang="en-US" dirty="0"/>
              <a:t>How often do you look past the first page of results?</a:t>
            </a:r>
          </a:p>
          <a:p>
            <a:pPr marL="0" indent="0">
              <a:buNone/>
            </a:pPr>
            <a:r>
              <a:rPr lang="en-US" dirty="0"/>
              <a:t>Calculate precision for the first N results</a:t>
            </a:r>
          </a:p>
          <a:p>
            <a:pPr lvl="1"/>
            <a:r>
              <a:rPr lang="en-US" dirty="0"/>
              <a:t>Typical values for N: 5, 10, 20</a:t>
            </a:r>
          </a:p>
          <a:p>
            <a:pPr lvl="1"/>
            <a:r>
              <a:rPr lang="en-US" dirty="0"/>
              <a:t>Average over a sample of queries (typically 100+)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967C-EE27-6447-B530-C8FC5C3363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82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Plot curve with:</a:t>
            </a:r>
          </a:p>
          <a:p>
            <a:pPr lvl="1"/>
            <a:r>
              <a:rPr lang="en-GB" dirty="0"/>
              <a:t>True Positive Rate on y axis (Recall or Sensitivity)</a:t>
            </a:r>
          </a:p>
          <a:p>
            <a:pPr lvl="1"/>
            <a:r>
              <a:rPr lang="en-GB" dirty="0"/>
              <a:t>False Positive Rate on x axis (1 – Specificity)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17E1-BE7A-444E-A6E4-6BD8D1E99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Characterising IR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Document collection</a:t>
            </a:r>
          </a:p>
          <a:p>
            <a:pPr lvl="1"/>
            <a:r>
              <a:rPr lang="en-GB" dirty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/>
              <a:t>Query</a:t>
            </a:r>
          </a:p>
          <a:p>
            <a:pPr lvl="1"/>
            <a:r>
              <a:rPr lang="en-GB" dirty="0"/>
              <a:t>Expressed in a query language </a:t>
            </a:r>
          </a:p>
          <a:p>
            <a:pPr lvl="1"/>
            <a:r>
              <a:rPr lang="en-GB" dirty="0"/>
              <a:t>List of words [AI book], a phrase [“AI book”], contain </a:t>
            </a:r>
            <a:r>
              <a:rPr lang="en-GB" dirty="0" err="1"/>
              <a:t>boolean</a:t>
            </a:r>
            <a:r>
              <a:rPr lang="en-GB" dirty="0"/>
              <a:t> operators [AI AND book] and non-</a:t>
            </a:r>
            <a:r>
              <a:rPr lang="en-GB" dirty="0" err="1"/>
              <a:t>boolean</a:t>
            </a:r>
            <a:r>
              <a:rPr lang="en-GB" dirty="0"/>
              <a:t> operators [AI NEAR book]</a:t>
            </a:r>
          </a:p>
          <a:p>
            <a:pPr marL="0" indent="0">
              <a:buNone/>
            </a:pPr>
            <a:r>
              <a:rPr lang="en-GB" dirty="0"/>
              <a:t>Answer Set</a:t>
            </a:r>
          </a:p>
          <a:p>
            <a:pPr lvl="1"/>
            <a:r>
              <a:rPr lang="en-GB" dirty="0"/>
              <a:t>Set of documents judged to be relevant to the query</a:t>
            </a:r>
          </a:p>
          <a:p>
            <a:pPr lvl="1"/>
            <a:r>
              <a:rPr lang="en-GB" dirty="0"/>
              <a:t>Ranked in decreasing order of relevance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6361A-3BD7-AF45-8A5D-3B011ABED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Receiver Operating Characteristic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1A9A-DC72-8441-9C86-1E6060B0F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792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5772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3792539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3510585" y="4363036"/>
            <a:ext cx="2300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071813" y="3573463"/>
            <a:ext cx="5581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5507038" y="5876925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3719513" y="177323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143250" y="551656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7464425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575050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216275" y="170021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3935414" y="1628775"/>
            <a:ext cx="8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5303839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943476" y="2565400"/>
            <a:ext cx="77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6311901" y="4292600"/>
            <a:ext cx="77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5188119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Effectiveness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Reciprocal rank of first relevant result:</a:t>
            </a:r>
          </a:p>
          <a:p>
            <a:pPr lvl="1"/>
            <a:r>
              <a:rPr lang="en-GB" dirty="0"/>
              <a:t>if the first result is relevant it gets a score of 1</a:t>
            </a:r>
          </a:p>
          <a:p>
            <a:pPr lvl="1"/>
            <a:r>
              <a:rPr lang="en-GB" dirty="0"/>
              <a:t>if the first two are not relevant but the third is, it gets a score of 1/3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Time to answer measures how long it takes a user to find the desired answer to a problem</a:t>
            </a:r>
          </a:p>
          <a:p>
            <a:pPr lvl="1"/>
            <a:r>
              <a:rPr lang="en-GB" dirty="0"/>
              <a:t>Requires human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B2DE-0407-1146-A9DC-B21D4C8A7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93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Web Scale</a:t>
            </a:r>
          </a:p>
        </p:txBody>
      </p:sp>
    </p:spTree>
    <p:extLst>
      <p:ext uri="{BB962C8B-B14F-4D97-AF65-F5344CB8AC3E}">
        <p14:creationId xmlns:p14="http://schemas.microsoft.com/office/powerpoint/2010/main" val="37612125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Typical document collection:</a:t>
            </a:r>
          </a:p>
          <a:p>
            <a:pPr lvl="1"/>
            <a:r>
              <a:rPr lang="en-GB" dirty="0"/>
              <a:t>1E6 documents; 2-3 GB of text</a:t>
            </a:r>
          </a:p>
          <a:p>
            <a:pPr lvl="1"/>
            <a:r>
              <a:rPr lang="en-GB" dirty="0"/>
              <a:t>Lexicon of 500,000 words after stemming and case folding; can be stored in ~10 MB</a:t>
            </a:r>
          </a:p>
          <a:p>
            <a:pPr lvl="1"/>
            <a:r>
              <a:rPr lang="en-GB" dirty="0"/>
              <a:t>Inverted index is ~300 MB (but can be reduced to &gt;100 MB with compression)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AC335-109E-574F-B07C-51B464AC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729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Web search engines have to work at scales over four orders of magnitude larger (estimate of 1.1E10+ documents in 2005)</a:t>
            </a:r>
          </a:p>
          <a:p>
            <a:pPr lvl="1"/>
            <a:r>
              <a:rPr lang="en-GB" dirty="0"/>
              <a:t>Index divided into k segments on different computers</a:t>
            </a:r>
          </a:p>
          <a:p>
            <a:pPr lvl="1"/>
            <a:r>
              <a:rPr lang="en-GB" dirty="0"/>
              <a:t>Query sent to computers in parallel</a:t>
            </a:r>
          </a:p>
          <a:p>
            <a:pPr lvl="1"/>
            <a:r>
              <a:rPr lang="en-GB" dirty="0"/>
              <a:t>k result sets are merged into single set shown to user</a:t>
            </a:r>
          </a:p>
          <a:p>
            <a:pPr lvl="1"/>
            <a:r>
              <a:rPr lang="en-GB" dirty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/>
              <a:t>Web search engines don’t have complete coverage (Google was best at ~8E9 documents in 2005)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8B7C7-7974-FB48-A433-B18E4242AB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08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far, we’ve considered the role that document </a:t>
            </a:r>
            <a:r>
              <a:rPr lang="en-US" i="1" dirty="0"/>
              <a:t>content</a:t>
            </a:r>
            <a:r>
              <a:rPr lang="en-US" dirty="0"/>
              <a:t> plays in ranking</a:t>
            </a:r>
          </a:p>
          <a:p>
            <a:pPr lvl="1"/>
            <a:r>
              <a:rPr lang="en-US" dirty="0"/>
              <a:t>Term weighting using TF-IDF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also use document context – hypertext connectivity</a:t>
            </a:r>
          </a:p>
          <a:p>
            <a:pPr lvl="1"/>
            <a:r>
              <a:rPr lang="en-US" dirty="0"/>
              <a:t>HITS (Hyperlink-Induced Topic Search)</a:t>
            </a:r>
          </a:p>
          <a:p>
            <a:pPr lvl="1"/>
            <a:r>
              <a:rPr lang="en-US" dirty="0"/>
              <a:t>Google PageRank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A9D86-72CD-7647-8CAC-6886ED8F5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38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744-A4B7-E34A-A908-77F1197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Hyperlink-Induced Topic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Assign all documents a hub score and an authority score</a:t>
                </a:r>
              </a:p>
              <a:p>
                <a:pPr lvl="1"/>
                <a:r>
                  <a:rPr lang="en-US" dirty="0"/>
                  <a:t>A document which links to many pages has a high hub score</a:t>
                </a:r>
              </a:p>
              <a:p>
                <a:pPr lvl="1"/>
                <a:r>
                  <a:rPr lang="en-US" dirty="0"/>
                  <a:t>A document which is linked to by many pages has a high authority score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 iteratively:</a:t>
                </a:r>
              </a:p>
              <a:p>
                <a:pPr marL="7029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702900" lvl="1" indent="-342900">
                  <a:buFont typeface="+mj-lt"/>
                  <a:buAutoNum type="arabicPeriod"/>
                </a:pPr>
                <a:r>
                  <a:rPr lang="en-US" dirty="0"/>
                  <a:t>repeat</a:t>
                </a:r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h𝑢𝑏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r>
                  <a:rPr lang="en-US" dirty="0"/>
                  <a:t> is the set of the pages that link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𝑟𝑜𝑚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𝑎𝑢𝑡h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sub>
                    </m:sSub>
                  </m:oMath>
                </a14:m>
                <a:r>
                  <a:rPr lang="en-US" dirty="0"/>
                  <a:t> is the set of pages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links to</a:t>
                </a:r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𝑎𝑢𝑡h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h𝑢𝑏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Hub/auth scores are query-dependent – calculated at query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770C-4CD8-AE4F-B541-F3350994C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BFDB7-749B-3DFC-9CE7-7651BEAA8E47}"/>
              </a:ext>
            </a:extLst>
          </p:cNvPr>
          <p:cNvSpPr txBox="1"/>
          <p:nvPr/>
        </p:nvSpPr>
        <p:spPr>
          <a:xfrm>
            <a:off x="63062" y="-63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1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3FB7-6A5F-FD45-82B5-54AF3925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HITS, uses only a single score to estimate importance of document</a:t>
                </a:r>
              </a:p>
              <a:p>
                <a:pPr lvl="1"/>
                <a:r>
                  <a:rPr lang="en-US" dirty="0"/>
                  <a:t>More important documents are linked to more often</a:t>
                </a:r>
              </a:p>
              <a:p>
                <a:pPr lvl="1"/>
                <a:r>
                  <a:rPr lang="en-US" dirty="0"/>
                  <a:t>Links from more important documents carry more weight when calculating importance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𝑝𝑎𝑔𝑒𝑟𝑎𝑛𝑘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𝑝𝑎𝑔𝑒𝑟𝑎𝑛𝑘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𝑓𝑟𝑜𝑚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 damping factor, typically 0.85)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PageRanks</a:t>
                </a:r>
                <a:r>
                  <a:rPr lang="en-US" dirty="0"/>
                  <a:t> are query-independent – calculated at index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F806-DE63-734E-81D9-63DF2A3E8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16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1FEFA-B3D9-E44A-9A1F-61ACF5E5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</a:t>
            </a:r>
            <a:r>
              <a:rPr lang="en-US"/>
              <a:t>NoSQL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IR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expectations of information retrieval systems are exceedingly demanding</a:t>
            </a:r>
          </a:p>
          <a:p>
            <a:pPr lvl="1"/>
            <a:r>
              <a:rPr lang="en-GB" dirty="0"/>
              <a:t>Need to index billion document collections (Google 100 million GB 2023)</a:t>
            </a:r>
          </a:p>
          <a:p>
            <a:pPr lvl="1"/>
            <a:r>
              <a:rPr lang="en-GB" dirty="0"/>
              <a:t>Need to return top results from these collections in a fraction of a second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Design of appropriate document representations and data structures is critical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42BF-C620-EF46-B02F-5589E458B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3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4410</TotalTime>
  <Words>4165</Words>
  <Application>Microsoft Macintosh PowerPoint</Application>
  <PresentationFormat>Widescreen</PresentationFormat>
  <Paragraphs>775</Paragraphs>
  <Slides>88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Lucida Sans</vt:lpstr>
      <vt:lpstr>Calibri</vt:lpstr>
      <vt:lpstr>Cambria Math</vt:lpstr>
      <vt:lpstr>Arial</vt:lpstr>
      <vt:lpstr>Wingdings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Equation</vt:lpstr>
      <vt:lpstr>PowerPoint Presentation</vt:lpstr>
      <vt:lpstr>Information Retrieval</vt:lpstr>
      <vt:lpstr>A Definition</vt:lpstr>
      <vt:lpstr>Overview</vt:lpstr>
      <vt:lpstr>The Information Retrieval Problem</vt:lpstr>
      <vt:lpstr>Terminology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Model</vt:lpstr>
      <vt:lpstr>Boolean Model</vt:lpstr>
      <vt:lpstr>Example</vt:lpstr>
      <vt:lpstr>Example</vt:lpstr>
      <vt:lpstr>Example</vt:lpstr>
      <vt:lpstr>PowerPoint Presentation</vt:lpstr>
      <vt:lpstr>Skip Pointers</vt:lpstr>
      <vt:lpstr>Document Length Normalisation</vt:lpstr>
      <vt:lpstr>Positional Indexes</vt:lpstr>
      <vt:lpstr>Biword Indexes</vt:lpstr>
      <vt:lpstr>k-gram indexes</vt:lpstr>
      <vt:lpstr>Vector Model</vt:lpstr>
      <vt:lpstr>Beyond Boolean</vt:lpstr>
      <vt:lpstr>Binary Vector Model</vt:lpstr>
      <vt:lpstr>Weighted Vector Model</vt:lpstr>
      <vt:lpstr>Vector Model Similarity</vt:lpstr>
      <vt:lpstr>Vector Model Similarity</vt:lpstr>
      <vt:lpstr>Term Weighting</vt:lpstr>
      <vt:lpstr>TF-IDF</vt:lpstr>
      <vt:lpstr>TF-IDF Example</vt:lpstr>
      <vt:lpstr>TF-IDF Example</vt:lpstr>
      <vt:lpstr>Efficiency</vt:lpstr>
      <vt:lpstr>Query Refinement</vt:lpstr>
      <vt:lpstr>Query Refinement</vt:lpstr>
      <vt:lpstr>Rocchio Method</vt:lpstr>
      <vt:lpstr>Rocchio Method Example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ratio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Average Precision at N (P@N)</vt:lpstr>
      <vt:lpstr>Receiver Operating Characteristic</vt:lpstr>
      <vt:lpstr>Receiver Operating Characteristic Curve</vt:lpstr>
      <vt:lpstr>Other Effectiveness Measures</vt:lpstr>
      <vt:lpstr>Moving to Web Scale</vt:lpstr>
      <vt:lpstr>Scale</vt:lpstr>
      <vt:lpstr>Web Scale</vt:lpstr>
      <vt:lpstr>Extended Ranking</vt:lpstr>
      <vt:lpstr>Hyperlink-Induced Topic Search</vt:lpstr>
      <vt:lpstr>PageRank</vt:lpstr>
      <vt:lpstr>Next lecture: NoSQL Databases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Heather Packer</cp:lastModifiedBy>
  <cp:revision>19</cp:revision>
  <dcterms:created xsi:type="dcterms:W3CDTF">2022-05-03T09:00:52Z</dcterms:created>
  <dcterms:modified xsi:type="dcterms:W3CDTF">2023-04-25T10:39:52Z</dcterms:modified>
</cp:coreProperties>
</file>