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slideLayouts/slideLayout8.xml" ContentType="application/vnd.openxmlformats-officedocument.presentationml.slideLayout+xml"/>
  <Override PartName="/ppt/theme/theme5.xml" ContentType="application/vnd.openxmlformats-officedocument.theme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Layouts/slideLayout10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704" r:id="rId5"/>
    <p:sldMasterId id="2147483707" r:id="rId6"/>
    <p:sldMasterId id="2147483709" r:id="rId7"/>
    <p:sldMasterId id="2147483712" r:id="rId8"/>
    <p:sldMasterId id="2147483714" r:id="rId9"/>
    <p:sldMasterId id="2147483716" r:id="rId10"/>
  </p:sldMasterIdLst>
  <p:notesMasterIdLst>
    <p:notesMasterId r:id="rId55"/>
  </p:notesMasterIdLst>
  <p:handoutMasterIdLst>
    <p:handoutMasterId r:id="rId56"/>
  </p:handoutMasterIdLst>
  <p:sldIdLst>
    <p:sldId id="935" r:id="rId11"/>
    <p:sldId id="927" r:id="rId12"/>
    <p:sldId id="928" r:id="rId13"/>
    <p:sldId id="938" r:id="rId14"/>
    <p:sldId id="257" r:id="rId15"/>
    <p:sldId id="929" r:id="rId16"/>
    <p:sldId id="873" r:id="rId17"/>
    <p:sldId id="924" r:id="rId18"/>
    <p:sldId id="933" r:id="rId19"/>
    <p:sldId id="932" r:id="rId20"/>
    <p:sldId id="876" r:id="rId21"/>
    <p:sldId id="877" r:id="rId22"/>
    <p:sldId id="878" r:id="rId23"/>
    <p:sldId id="913" r:id="rId24"/>
    <p:sldId id="883" r:id="rId25"/>
    <p:sldId id="934" r:id="rId26"/>
    <p:sldId id="782" r:id="rId27"/>
    <p:sldId id="937" r:id="rId28"/>
    <p:sldId id="784" r:id="rId29"/>
    <p:sldId id="783" r:id="rId30"/>
    <p:sldId id="781" r:id="rId31"/>
    <p:sldId id="785" r:id="rId32"/>
    <p:sldId id="792" r:id="rId33"/>
    <p:sldId id="787" r:id="rId34"/>
    <p:sldId id="790" r:id="rId35"/>
    <p:sldId id="791" r:id="rId36"/>
    <p:sldId id="788" r:id="rId37"/>
    <p:sldId id="794" r:id="rId38"/>
    <p:sldId id="795" r:id="rId39"/>
    <p:sldId id="801" r:id="rId40"/>
    <p:sldId id="802" r:id="rId41"/>
    <p:sldId id="914" r:id="rId42"/>
    <p:sldId id="803" r:id="rId43"/>
    <p:sldId id="805" r:id="rId44"/>
    <p:sldId id="807" r:id="rId45"/>
    <p:sldId id="922" r:id="rId46"/>
    <p:sldId id="921" r:id="rId47"/>
    <p:sldId id="814" r:id="rId48"/>
    <p:sldId id="815" r:id="rId49"/>
    <p:sldId id="816" r:id="rId50"/>
    <p:sldId id="817" r:id="rId51"/>
    <p:sldId id="916" r:id="rId52"/>
    <p:sldId id="917" r:id="rId53"/>
    <p:sldId id="659" r:id="rId5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BD975F8-FA85-B245-BFAD-6666E908254A}">
          <p14:sldIdLst>
            <p14:sldId id="935"/>
            <p14:sldId id="927"/>
            <p14:sldId id="928"/>
            <p14:sldId id="938"/>
            <p14:sldId id="257"/>
            <p14:sldId id="929"/>
            <p14:sldId id="873"/>
            <p14:sldId id="924"/>
            <p14:sldId id="933"/>
            <p14:sldId id="932"/>
            <p14:sldId id="876"/>
            <p14:sldId id="877"/>
            <p14:sldId id="878"/>
            <p14:sldId id="913"/>
            <p14:sldId id="883"/>
            <p14:sldId id="934"/>
            <p14:sldId id="782"/>
            <p14:sldId id="937"/>
            <p14:sldId id="784"/>
            <p14:sldId id="783"/>
            <p14:sldId id="781"/>
            <p14:sldId id="785"/>
            <p14:sldId id="792"/>
            <p14:sldId id="787"/>
            <p14:sldId id="790"/>
            <p14:sldId id="791"/>
            <p14:sldId id="788"/>
            <p14:sldId id="794"/>
            <p14:sldId id="795"/>
            <p14:sldId id="801"/>
            <p14:sldId id="802"/>
            <p14:sldId id="914"/>
            <p14:sldId id="803"/>
            <p14:sldId id="805"/>
            <p14:sldId id="807"/>
            <p14:sldId id="922"/>
            <p14:sldId id="921"/>
            <p14:sldId id="814"/>
            <p14:sldId id="815"/>
            <p14:sldId id="816"/>
            <p14:sldId id="817"/>
            <p14:sldId id="916"/>
            <p14:sldId id="917"/>
            <p14:sldId id="6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FBFF"/>
    <a:srgbClr val="2E444E"/>
    <a:srgbClr val="495961"/>
    <a:srgbClr val="CA287A"/>
    <a:srgbClr val="5E686F"/>
    <a:srgbClr val="FFFFFF"/>
    <a:srgbClr val="4A103D"/>
    <a:srgbClr val="005C84"/>
    <a:srgbClr val="063D5F"/>
    <a:srgbClr val="6629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57" autoAdjust="0"/>
    <p:restoredTop sz="95353" autoAdjust="0"/>
  </p:normalViewPr>
  <p:slideViewPr>
    <p:cSldViewPr>
      <p:cViewPr varScale="1">
        <p:scale>
          <a:sx n="74" d="100"/>
          <a:sy n="74" d="100"/>
        </p:scale>
        <p:origin x="200" y="62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5696"/>
    </p:cViewPr>
  </p:outlineViewPr>
  <p:notesTextViewPr>
    <p:cViewPr>
      <p:scale>
        <a:sx n="80" d="100"/>
        <a:sy n="8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9" d="100"/>
          <a:sy n="99" d="100"/>
        </p:scale>
        <p:origin x="4008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9" Type="http://schemas.openxmlformats.org/officeDocument/2006/relationships/slide" Target="slides/slide29.xml"/><Relationship Id="rId21" Type="http://schemas.openxmlformats.org/officeDocument/2006/relationships/slide" Target="slides/slide11.xml"/><Relationship Id="rId34" Type="http://schemas.openxmlformats.org/officeDocument/2006/relationships/slide" Target="slides/slide24.xml"/><Relationship Id="rId42" Type="http://schemas.openxmlformats.org/officeDocument/2006/relationships/slide" Target="slides/slide32.xml"/><Relationship Id="rId47" Type="http://schemas.openxmlformats.org/officeDocument/2006/relationships/slide" Target="slides/slide37.xml"/><Relationship Id="rId50" Type="http://schemas.openxmlformats.org/officeDocument/2006/relationships/slide" Target="slides/slide40.xml"/><Relationship Id="rId55" Type="http://schemas.openxmlformats.org/officeDocument/2006/relationships/notesMaster" Target="notesMasters/notesMaster1.xml"/><Relationship Id="rId7" Type="http://schemas.openxmlformats.org/officeDocument/2006/relationships/slideMaster" Target="slideMasters/slideMaster4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9" Type="http://schemas.openxmlformats.org/officeDocument/2006/relationships/slide" Target="slides/slide19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slide" Target="slides/slide22.xml"/><Relationship Id="rId37" Type="http://schemas.openxmlformats.org/officeDocument/2006/relationships/slide" Target="slides/slide27.xml"/><Relationship Id="rId40" Type="http://schemas.openxmlformats.org/officeDocument/2006/relationships/slide" Target="slides/slide30.xml"/><Relationship Id="rId45" Type="http://schemas.openxmlformats.org/officeDocument/2006/relationships/slide" Target="slides/slide35.xml"/><Relationship Id="rId53" Type="http://schemas.openxmlformats.org/officeDocument/2006/relationships/slide" Target="slides/slide43.xml"/><Relationship Id="rId58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slide" Target="slides/slide20.xml"/><Relationship Id="rId35" Type="http://schemas.openxmlformats.org/officeDocument/2006/relationships/slide" Target="slides/slide25.xml"/><Relationship Id="rId43" Type="http://schemas.openxmlformats.org/officeDocument/2006/relationships/slide" Target="slides/slide33.xml"/><Relationship Id="rId48" Type="http://schemas.openxmlformats.org/officeDocument/2006/relationships/slide" Target="slides/slide38.xml"/><Relationship Id="rId56" Type="http://schemas.openxmlformats.org/officeDocument/2006/relationships/handoutMaster" Target="handoutMasters/handoutMaster1.xml"/><Relationship Id="rId8" Type="http://schemas.openxmlformats.org/officeDocument/2006/relationships/slideMaster" Target="slideMasters/slideMaster5.xml"/><Relationship Id="rId51" Type="http://schemas.openxmlformats.org/officeDocument/2006/relationships/slide" Target="slides/slide41.xml"/><Relationship Id="rId3" Type="http://schemas.openxmlformats.org/officeDocument/2006/relationships/customXml" Target="../customXml/item3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slide" Target="slides/slide23.xml"/><Relationship Id="rId38" Type="http://schemas.openxmlformats.org/officeDocument/2006/relationships/slide" Target="slides/slide28.xml"/><Relationship Id="rId46" Type="http://schemas.openxmlformats.org/officeDocument/2006/relationships/slide" Target="slides/slide36.xml"/><Relationship Id="rId59" Type="http://schemas.openxmlformats.org/officeDocument/2006/relationships/theme" Target="theme/theme1.xml"/><Relationship Id="rId20" Type="http://schemas.openxmlformats.org/officeDocument/2006/relationships/slide" Target="slides/slide10.xml"/><Relationship Id="rId41" Type="http://schemas.openxmlformats.org/officeDocument/2006/relationships/slide" Target="slides/slide31.xml"/><Relationship Id="rId54" Type="http://schemas.openxmlformats.org/officeDocument/2006/relationships/slide" Target="slides/slide4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slide" Target="slides/slide18.xml"/><Relationship Id="rId36" Type="http://schemas.openxmlformats.org/officeDocument/2006/relationships/slide" Target="slides/slide26.xml"/><Relationship Id="rId49" Type="http://schemas.openxmlformats.org/officeDocument/2006/relationships/slide" Target="slides/slide39.xml"/><Relationship Id="rId57" Type="http://schemas.openxmlformats.org/officeDocument/2006/relationships/presProps" Target="presProps.xml"/><Relationship Id="rId10" Type="http://schemas.openxmlformats.org/officeDocument/2006/relationships/slideMaster" Target="slideMasters/slideMaster7.xml"/><Relationship Id="rId31" Type="http://schemas.openxmlformats.org/officeDocument/2006/relationships/slide" Target="slides/slide21.xml"/><Relationship Id="rId44" Type="http://schemas.openxmlformats.org/officeDocument/2006/relationships/slide" Target="slides/slide34.xml"/><Relationship Id="rId52" Type="http://schemas.openxmlformats.org/officeDocument/2006/relationships/slide" Target="slides/slide42.xml"/><Relationship Id="rId6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54761-1460-C44E-8EE9-132392DCD1C4}" type="datetimeFigureOut">
              <a:rPr lang="en-US" smtClean="0"/>
              <a:t>2/21/23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A82BE9-307A-AB49-B561-9E71E3CE8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1290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A3D421-3143-47CA-ACA9-5443A0940D94}" type="datetimeFigureOut">
              <a:rPr lang="en-GB" smtClean="0"/>
              <a:t>21/02/2023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FA50D6-6132-4FF4-AFC5-01B946DDB4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7693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FA50D6-6132-4FF4-AFC5-01B946DDB4A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82070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FA50D6-6132-4FF4-AFC5-01B946DDB4A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1484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FA50D6-6132-4FF4-AFC5-01B946DDB4AB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45742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FA50D6-6132-4FF4-AFC5-01B946DDB4AB}" type="slidenum">
              <a:rPr lang="en-GB" smtClean="0">
                <a:solidFill>
                  <a:prstClr val="black"/>
                </a:solidFill>
                <a:latin typeface="Calibri"/>
              </a:rPr>
              <a:pPr/>
              <a:t>16</a:t>
            </a:fld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54574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Logo Slide">
    <p:bg>
      <p:bgPr>
        <a:solidFill>
          <a:srgbClr val="005C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BDBBA8B1-FB70-5047-82C7-77FEF36734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951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2E444E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847916" cy="4393059"/>
          </a:xfrm>
        </p:spPr>
        <p:txBody>
          <a:bodyPr/>
          <a:lstStyle>
            <a:lvl1pPr>
              <a:spcBef>
                <a:spcPts val="0"/>
              </a:spcBef>
              <a:spcAft>
                <a:spcPts val="1200"/>
              </a:spcAft>
              <a:defRPr sz="2000">
                <a:solidFill>
                  <a:srgbClr val="2E444E"/>
                </a:solidFill>
              </a:defRPr>
            </a:lvl1pPr>
            <a:lvl2pPr>
              <a:spcBef>
                <a:spcPts val="0"/>
              </a:spcBef>
              <a:spcAft>
                <a:spcPts val="1200"/>
              </a:spcAft>
              <a:defRPr sz="1800">
                <a:solidFill>
                  <a:srgbClr val="2E444E"/>
                </a:solidFill>
              </a:defRPr>
            </a:lvl2pPr>
            <a:lvl3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3pPr>
            <a:lvl4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4pPr>
            <a:lvl5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9932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or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354560" y="2060849"/>
            <a:ext cx="7591573" cy="1226567"/>
          </a:xfrm>
          <a:prstGeom prst="rect">
            <a:avLst/>
          </a:prstGeom>
        </p:spPr>
        <p:txBody>
          <a:bodyPr anchor="ctr" anchorCtr="0"/>
          <a:lstStyle>
            <a:lvl1pPr algn="l">
              <a:defRPr sz="3200" b="1" spc="-15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51584" y="3287415"/>
            <a:ext cx="7584843" cy="864096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351584" y="4149081"/>
            <a:ext cx="3071283" cy="3593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22 June 2021</a:t>
            </a:r>
          </a:p>
        </p:txBody>
      </p:sp>
      <p:pic>
        <p:nvPicPr>
          <p:cNvPr id="7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13715225-994B-F847-BBCD-98E6DC60B04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703511"/>
      </p:ext>
    </p:extLst>
  </p:cSld>
  <p:clrMapOvr>
    <a:masterClrMapping/>
  </p:clrMapOvr>
  <p:hf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/>
          <p:nvPr userDrawn="1"/>
        </p:nvSpPr>
        <p:spPr>
          <a:xfrm>
            <a:off x="2351584" y="2700210"/>
            <a:ext cx="75848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spc="-150" dirty="0">
                <a:solidFill>
                  <a:schemeClr val="bg1"/>
                </a:solidFill>
              </a:rPr>
              <a:t>YOUR</a:t>
            </a:r>
            <a:r>
              <a:rPr lang="en-GB" sz="3200" b="1" spc="-150" baseline="0" dirty="0">
                <a:solidFill>
                  <a:schemeClr val="bg1"/>
                </a:solidFill>
              </a:rPr>
              <a:t> QUESTIONS</a:t>
            </a:r>
            <a:endParaRPr lang="en-GB" sz="3200" b="1" spc="-150" dirty="0">
              <a:solidFill>
                <a:schemeClr val="bg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2351584" y="3356522"/>
            <a:ext cx="7584843" cy="18006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spc="0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Copy here</a:t>
            </a:r>
            <a:endParaRPr lang="en-GB" dirty="0"/>
          </a:p>
        </p:txBody>
      </p:sp>
      <p:pic>
        <p:nvPicPr>
          <p:cNvPr id="7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132411DA-15FA-804A-A497-A21BA241FF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859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2E444E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847916" cy="4393059"/>
          </a:xfrm>
        </p:spPr>
        <p:txBody>
          <a:bodyPr/>
          <a:lstStyle>
            <a:lvl1pPr>
              <a:spcBef>
                <a:spcPts val="0"/>
              </a:spcBef>
              <a:spcAft>
                <a:spcPts val="1200"/>
              </a:spcAft>
              <a:defRPr sz="2000">
                <a:solidFill>
                  <a:srgbClr val="2E444E"/>
                </a:solidFill>
              </a:defRPr>
            </a:lvl1pPr>
            <a:lvl2pPr>
              <a:spcBef>
                <a:spcPts val="0"/>
              </a:spcBef>
              <a:spcAft>
                <a:spcPts val="1200"/>
              </a:spcAft>
              <a:defRPr sz="1800">
                <a:solidFill>
                  <a:srgbClr val="2E444E"/>
                </a:solidFill>
              </a:defRPr>
            </a:lvl2pPr>
            <a:lvl3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3pPr>
            <a:lvl4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4pPr>
            <a:lvl5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6691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2E444E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847916" cy="4393059"/>
          </a:xfrm>
        </p:spPr>
        <p:txBody>
          <a:bodyPr/>
          <a:lstStyle>
            <a:lvl1pPr>
              <a:spcBef>
                <a:spcPts val="0"/>
              </a:spcBef>
              <a:spcAft>
                <a:spcPts val="1200"/>
              </a:spcAft>
              <a:defRPr sz="2000">
                <a:solidFill>
                  <a:srgbClr val="2E444E"/>
                </a:solidFill>
              </a:defRPr>
            </a:lvl1pPr>
            <a:lvl2pPr>
              <a:spcBef>
                <a:spcPts val="0"/>
              </a:spcBef>
              <a:spcAft>
                <a:spcPts val="1200"/>
              </a:spcAft>
              <a:defRPr sz="1800">
                <a:solidFill>
                  <a:srgbClr val="2E444E"/>
                </a:solidFill>
              </a:defRPr>
            </a:lvl2pPr>
            <a:lvl3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3pPr>
            <a:lvl4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4pPr>
            <a:lvl5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2674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968937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2E444E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847916" cy="4393059"/>
          </a:xfrm>
        </p:spPr>
        <p:txBody>
          <a:bodyPr/>
          <a:lstStyle>
            <a:lvl1pPr>
              <a:spcBef>
                <a:spcPts val="0"/>
              </a:spcBef>
              <a:spcAft>
                <a:spcPts val="1200"/>
              </a:spcAft>
              <a:defRPr sz="2000">
                <a:solidFill>
                  <a:srgbClr val="2E444E"/>
                </a:solidFill>
              </a:defRPr>
            </a:lvl1pPr>
            <a:lvl2pPr>
              <a:spcBef>
                <a:spcPts val="0"/>
              </a:spcBef>
              <a:spcAft>
                <a:spcPts val="1200"/>
              </a:spcAft>
              <a:defRPr sz="1800">
                <a:solidFill>
                  <a:srgbClr val="2E444E"/>
                </a:solidFill>
              </a:defRPr>
            </a:lvl2pPr>
            <a:lvl3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3pPr>
            <a:lvl4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4pPr>
            <a:lvl5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8503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2E444E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847916" cy="4393059"/>
          </a:xfrm>
        </p:spPr>
        <p:txBody>
          <a:bodyPr/>
          <a:lstStyle>
            <a:lvl1pPr>
              <a:spcBef>
                <a:spcPts val="0"/>
              </a:spcBef>
              <a:spcAft>
                <a:spcPts val="1200"/>
              </a:spcAft>
              <a:defRPr sz="2000">
                <a:solidFill>
                  <a:srgbClr val="2E444E"/>
                </a:solidFill>
              </a:defRPr>
            </a:lvl1pPr>
            <a:lvl2pPr>
              <a:spcBef>
                <a:spcPts val="0"/>
              </a:spcBef>
              <a:spcAft>
                <a:spcPts val="1200"/>
              </a:spcAft>
              <a:defRPr sz="1800">
                <a:solidFill>
                  <a:srgbClr val="2E444E"/>
                </a:solidFill>
              </a:defRPr>
            </a:lvl2pPr>
            <a:lvl3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3pPr>
            <a:lvl4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4pPr>
            <a:lvl5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6786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2E444E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847916" cy="4393059"/>
          </a:xfrm>
        </p:spPr>
        <p:txBody>
          <a:bodyPr/>
          <a:lstStyle>
            <a:lvl1pPr>
              <a:spcBef>
                <a:spcPts val="0"/>
              </a:spcBef>
              <a:spcAft>
                <a:spcPts val="1200"/>
              </a:spcAft>
              <a:defRPr sz="2000">
                <a:solidFill>
                  <a:srgbClr val="2E444E"/>
                </a:solidFill>
              </a:defRPr>
            </a:lvl1pPr>
            <a:lvl2pPr>
              <a:spcBef>
                <a:spcPts val="0"/>
              </a:spcBef>
              <a:spcAft>
                <a:spcPts val="1200"/>
              </a:spcAft>
              <a:defRPr sz="1800">
                <a:solidFill>
                  <a:srgbClr val="2E444E"/>
                </a:solidFill>
              </a:defRPr>
            </a:lvl2pPr>
            <a:lvl3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3pPr>
            <a:lvl4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4pPr>
            <a:lvl5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6845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7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8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9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C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1071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80" r:id="rId2"/>
    <p:sldLayoutId id="2147483706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3392" y="692696"/>
            <a:ext cx="10849205" cy="93610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23392" y="1844825"/>
            <a:ext cx="10862997" cy="43819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3"/>
          <p:cNvSpPr txBox="1"/>
          <p:nvPr/>
        </p:nvSpPr>
        <p:spPr>
          <a:xfrm>
            <a:off x="10992544" y="6400135"/>
            <a:ext cx="9601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4274112-3819-4E3C-A2C8-15D563C4EB1E}" type="slidenum">
              <a:rPr lang="en-GB" sz="1000" smtClean="0"/>
              <a:t>‹#›</a:t>
            </a:fld>
            <a:endParaRPr lang="en-GB" sz="1000" dirty="0"/>
          </a:p>
        </p:txBody>
      </p:sp>
      <p:pic>
        <p:nvPicPr>
          <p:cNvPr id="8" name="University Logo" descr="Logo&#10;&#10;Description automatically generated with medium confidence">
            <a:extLst>
              <a:ext uri="{FF2B5EF4-FFF2-40B4-BE49-F238E27FC236}">
                <a16:creationId xmlns:a16="http://schemas.microsoft.com/office/drawing/2014/main" id="{87826CD3-130D-D440-8ABD-6248D8758AC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678" y="-279125"/>
            <a:ext cx="2880322" cy="1619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60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 spc="-150">
          <a:solidFill>
            <a:srgbClr val="49596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rgbClr val="49596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800" kern="1200">
          <a:solidFill>
            <a:srgbClr val="49596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rgbClr val="49596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600" kern="1200">
          <a:solidFill>
            <a:srgbClr val="49596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»"/>
        <a:defRPr sz="1400" kern="1200">
          <a:solidFill>
            <a:srgbClr val="49596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3392" y="692696"/>
            <a:ext cx="10849205" cy="93610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23392" y="1844825"/>
            <a:ext cx="10862997" cy="43819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3"/>
          <p:cNvSpPr txBox="1"/>
          <p:nvPr/>
        </p:nvSpPr>
        <p:spPr>
          <a:xfrm>
            <a:off x="10992544" y="6400135"/>
            <a:ext cx="9601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4274112-3819-4E3C-A2C8-15D563C4EB1E}" type="slidenum">
              <a:rPr lang="en-GB" sz="1000" smtClean="0">
                <a:solidFill>
                  <a:srgbClr val="231F20"/>
                </a:solidFill>
                <a:latin typeface="Lucida Sans"/>
              </a:rPr>
              <a:pPr algn="r"/>
              <a:t>‹#›</a:t>
            </a:fld>
            <a:endParaRPr lang="en-GB" sz="1000" dirty="0">
              <a:solidFill>
                <a:srgbClr val="231F20"/>
              </a:solidFill>
              <a:latin typeface="Lucida Sans"/>
            </a:endParaRPr>
          </a:p>
        </p:txBody>
      </p:sp>
      <p:pic>
        <p:nvPicPr>
          <p:cNvPr id="8" name="University Logo" descr="Logo&#10;&#10;Description automatically generated with medium confidence">
            <a:extLst>
              <a:ext uri="{FF2B5EF4-FFF2-40B4-BE49-F238E27FC236}">
                <a16:creationId xmlns:a16="http://schemas.microsoft.com/office/drawing/2014/main" id="{87826CD3-130D-D440-8ABD-6248D8758AC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678" y="-279125"/>
            <a:ext cx="2880322" cy="1619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94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18" r:id="rId2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 spc="-150">
          <a:solidFill>
            <a:srgbClr val="49596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rgbClr val="49596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800" kern="1200">
          <a:solidFill>
            <a:srgbClr val="49596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rgbClr val="49596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600" kern="1200">
          <a:solidFill>
            <a:srgbClr val="49596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»"/>
        <a:defRPr sz="1400" kern="1200">
          <a:solidFill>
            <a:srgbClr val="49596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3392" y="692696"/>
            <a:ext cx="10849205" cy="93610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23392" y="1844825"/>
            <a:ext cx="10862997" cy="43819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3"/>
          <p:cNvSpPr txBox="1"/>
          <p:nvPr/>
        </p:nvSpPr>
        <p:spPr>
          <a:xfrm>
            <a:off x="10992544" y="6400135"/>
            <a:ext cx="9601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4274112-3819-4E3C-A2C8-15D563C4EB1E}" type="slidenum">
              <a:rPr lang="en-GB" sz="1000" smtClean="0">
                <a:solidFill>
                  <a:srgbClr val="231F20"/>
                </a:solidFill>
                <a:latin typeface="Lucida Sans"/>
              </a:rPr>
              <a:pPr algn="r"/>
              <a:t>‹#›</a:t>
            </a:fld>
            <a:endParaRPr lang="en-GB" sz="1000" dirty="0">
              <a:solidFill>
                <a:srgbClr val="231F20"/>
              </a:solidFill>
              <a:latin typeface="Lucida Sans"/>
            </a:endParaRPr>
          </a:p>
        </p:txBody>
      </p:sp>
      <p:pic>
        <p:nvPicPr>
          <p:cNvPr id="8" name="University Logo" descr="Logo&#10;&#10;Description automatically generated with medium confidence">
            <a:extLst>
              <a:ext uri="{FF2B5EF4-FFF2-40B4-BE49-F238E27FC236}">
                <a16:creationId xmlns:a16="http://schemas.microsoft.com/office/drawing/2014/main" id="{87826CD3-130D-D440-8ABD-6248D8758AC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678" y="-279125"/>
            <a:ext cx="2880322" cy="1619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7959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 spc="-150">
          <a:solidFill>
            <a:srgbClr val="49596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rgbClr val="49596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800" kern="1200">
          <a:solidFill>
            <a:srgbClr val="49596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rgbClr val="49596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600" kern="1200">
          <a:solidFill>
            <a:srgbClr val="49596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»"/>
        <a:defRPr sz="1400" kern="1200">
          <a:solidFill>
            <a:srgbClr val="49596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3392" y="692696"/>
            <a:ext cx="10849205" cy="93610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23392" y="1844825"/>
            <a:ext cx="10862997" cy="43819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3"/>
          <p:cNvSpPr txBox="1"/>
          <p:nvPr/>
        </p:nvSpPr>
        <p:spPr>
          <a:xfrm>
            <a:off x="10992544" y="6400135"/>
            <a:ext cx="9601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4274112-3819-4E3C-A2C8-15D563C4EB1E}" type="slidenum">
              <a:rPr lang="en-GB" sz="1000" smtClean="0">
                <a:solidFill>
                  <a:srgbClr val="231F20"/>
                </a:solidFill>
                <a:latin typeface="Lucida Sans"/>
              </a:rPr>
              <a:pPr algn="r"/>
              <a:t>‹#›</a:t>
            </a:fld>
            <a:endParaRPr lang="en-GB" sz="1000" dirty="0">
              <a:solidFill>
                <a:srgbClr val="231F20"/>
              </a:solidFill>
              <a:latin typeface="Lucida Sans"/>
            </a:endParaRPr>
          </a:p>
        </p:txBody>
      </p:sp>
      <p:pic>
        <p:nvPicPr>
          <p:cNvPr id="8" name="University Logo" descr="Logo&#10;&#10;Description automatically generated with medium confidence">
            <a:extLst>
              <a:ext uri="{FF2B5EF4-FFF2-40B4-BE49-F238E27FC236}">
                <a16:creationId xmlns:a16="http://schemas.microsoft.com/office/drawing/2014/main" id="{87826CD3-130D-D440-8ABD-6248D8758AC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678" y="-279125"/>
            <a:ext cx="2880322" cy="1619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778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 spc="-150">
          <a:solidFill>
            <a:srgbClr val="49596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rgbClr val="49596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800" kern="1200">
          <a:solidFill>
            <a:srgbClr val="49596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rgbClr val="49596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600" kern="1200">
          <a:solidFill>
            <a:srgbClr val="49596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»"/>
        <a:defRPr sz="1400" kern="1200">
          <a:solidFill>
            <a:srgbClr val="49596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3392" y="692696"/>
            <a:ext cx="10849205" cy="93610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23392" y="1844825"/>
            <a:ext cx="10862997" cy="43819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3"/>
          <p:cNvSpPr txBox="1"/>
          <p:nvPr/>
        </p:nvSpPr>
        <p:spPr>
          <a:xfrm>
            <a:off x="10992544" y="6400135"/>
            <a:ext cx="9601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4274112-3819-4E3C-A2C8-15D563C4EB1E}" type="slidenum">
              <a:rPr lang="en-GB" sz="1000" smtClean="0">
                <a:solidFill>
                  <a:srgbClr val="231F20"/>
                </a:solidFill>
                <a:latin typeface="Lucida Sans"/>
              </a:rPr>
              <a:pPr algn="r"/>
              <a:t>‹#›</a:t>
            </a:fld>
            <a:endParaRPr lang="en-GB" sz="1000" dirty="0">
              <a:solidFill>
                <a:srgbClr val="231F20"/>
              </a:solidFill>
              <a:latin typeface="Lucida Sans"/>
            </a:endParaRPr>
          </a:p>
        </p:txBody>
      </p:sp>
      <p:pic>
        <p:nvPicPr>
          <p:cNvPr id="8" name="University Logo" descr="Logo&#10;&#10;Description automatically generated with medium confidence">
            <a:extLst>
              <a:ext uri="{FF2B5EF4-FFF2-40B4-BE49-F238E27FC236}">
                <a16:creationId xmlns:a16="http://schemas.microsoft.com/office/drawing/2014/main" id="{87826CD3-130D-D440-8ABD-6248D8758AC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678" y="-279125"/>
            <a:ext cx="2880322" cy="1619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498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 spc="-150">
          <a:solidFill>
            <a:srgbClr val="49596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rgbClr val="49596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800" kern="1200">
          <a:solidFill>
            <a:srgbClr val="49596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rgbClr val="49596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600" kern="1200">
          <a:solidFill>
            <a:srgbClr val="49596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»"/>
        <a:defRPr sz="1400" kern="1200">
          <a:solidFill>
            <a:srgbClr val="49596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3392" y="692696"/>
            <a:ext cx="10849205" cy="93610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23392" y="1844825"/>
            <a:ext cx="10862997" cy="43819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3"/>
          <p:cNvSpPr txBox="1"/>
          <p:nvPr/>
        </p:nvSpPr>
        <p:spPr>
          <a:xfrm>
            <a:off x="10992544" y="6400135"/>
            <a:ext cx="9601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4274112-3819-4E3C-A2C8-15D563C4EB1E}" type="slidenum">
              <a:rPr lang="en-GB" sz="1000" smtClean="0">
                <a:solidFill>
                  <a:srgbClr val="231F20"/>
                </a:solidFill>
                <a:latin typeface="Lucida Sans"/>
              </a:rPr>
              <a:pPr algn="r"/>
              <a:t>‹#›</a:t>
            </a:fld>
            <a:endParaRPr lang="en-GB" sz="1000" dirty="0">
              <a:solidFill>
                <a:srgbClr val="231F20"/>
              </a:solidFill>
              <a:latin typeface="Lucida Sans"/>
            </a:endParaRPr>
          </a:p>
        </p:txBody>
      </p:sp>
      <p:pic>
        <p:nvPicPr>
          <p:cNvPr id="8" name="University Logo" descr="Logo&#10;&#10;Description automatically generated with medium confidence">
            <a:extLst>
              <a:ext uri="{FF2B5EF4-FFF2-40B4-BE49-F238E27FC236}">
                <a16:creationId xmlns:a16="http://schemas.microsoft.com/office/drawing/2014/main" id="{87826CD3-130D-D440-8ABD-6248D8758AC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678" y="-279125"/>
            <a:ext cx="2880322" cy="1619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903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 spc="-150">
          <a:solidFill>
            <a:srgbClr val="49596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rgbClr val="49596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800" kern="1200">
          <a:solidFill>
            <a:srgbClr val="49596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rgbClr val="49596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600" kern="1200">
          <a:solidFill>
            <a:srgbClr val="49596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»"/>
        <a:defRPr sz="1400" kern="1200">
          <a:solidFill>
            <a:srgbClr val="49596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57948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86A63-456C-9940-B964-29093F2B6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Natural Join Example -  </a:t>
            </a:r>
            <a:r>
              <a:rPr lang="en-GB" dirty="0">
                <a:solidFill>
                  <a:srgbClr val="373637"/>
                </a:solidFill>
                <a:latin typeface="Source Sans Pro" panose="020B0503030403020204" pitchFamily="34" charset="0"/>
              </a:rPr>
              <a:t>Food ⨝ </a:t>
            </a:r>
            <a:r>
              <a:rPr lang="en-GB" dirty="0">
                <a:solidFill>
                  <a:srgbClr val="202124"/>
                </a:solidFill>
                <a:latin typeface="arial" panose="020B0604020202020204" pitchFamily="34" charset="0"/>
              </a:rPr>
              <a:t>Locations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F9CF573-E097-DB43-B27C-F9F3E4C91B71}"/>
              </a:ext>
            </a:extLst>
          </p:cNvPr>
          <p:cNvSpPr txBox="1"/>
          <p:nvPr/>
        </p:nvSpPr>
        <p:spPr>
          <a:xfrm>
            <a:off x="4151784" y="274957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B32AC6D-7BB0-7E4B-89A0-ED28E4937C47}"/>
              </a:ext>
            </a:extLst>
          </p:cNvPr>
          <p:cNvSpPr txBox="1"/>
          <p:nvPr/>
        </p:nvSpPr>
        <p:spPr>
          <a:xfrm>
            <a:off x="623392" y="5013176"/>
            <a:ext cx="460851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en-GB" sz="3600" dirty="0">
                <a:solidFill>
                  <a:srgbClr val="373637"/>
                </a:solidFill>
                <a:latin typeface="Source Sans Pro" panose="020B0503030403020204" pitchFamily="34" charset="0"/>
              </a:rPr>
              <a:t>Food</a:t>
            </a:r>
            <a:r>
              <a:rPr lang="en-GB" sz="3600" b="0" i="0" dirty="0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 ⨝ </a:t>
            </a:r>
            <a:r>
              <a:rPr lang="en-GB" sz="3600" dirty="0">
                <a:solidFill>
                  <a:srgbClr val="202124"/>
                </a:solidFill>
                <a:latin typeface="arial" panose="020B0604020202020204" pitchFamily="34" charset="0"/>
              </a:rPr>
              <a:t>Locations = </a:t>
            </a:r>
          </a:p>
          <a:p>
            <a:pPr marL="0" indent="0" algn="ctr">
              <a:buNone/>
            </a:pPr>
            <a:endParaRPr lang="en-GB" sz="1600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Common attributes: Shop</a:t>
            </a:r>
          </a:p>
          <a:p>
            <a:pPr marL="0" indent="0">
              <a:buNone/>
            </a:pPr>
            <a:r>
              <a:rPr lang="en-GB" sz="1600" dirty="0">
                <a:solidFill>
                  <a:srgbClr val="202124"/>
                </a:solidFill>
                <a:latin typeface="arial" panose="020B0604020202020204" pitchFamily="34" charset="0"/>
              </a:rPr>
              <a:t>Non-common attributes:</a:t>
            </a:r>
          </a:p>
          <a:p>
            <a:pPr marL="0" indent="0">
              <a:buNone/>
            </a:pPr>
            <a:r>
              <a:rPr lang="en-GB" sz="1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	Food, Price, Units, </a:t>
            </a:r>
            <a:r>
              <a:rPr lang="en-GB" sz="1600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Addr</a:t>
            </a:r>
            <a:endParaRPr lang="en-GB" sz="1600" b="0" i="0" dirty="0">
              <a:solidFill>
                <a:srgbClr val="373637"/>
              </a:solidFill>
              <a:effectLst/>
              <a:latin typeface="Source Sans Pro" panose="020B0503030403020204" pitchFamily="34" charset="0"/>
            </a:endParaRPr>
          </a:p>
        </p:txBody>
      </p:sp>
      <p:graphicFrame>
        <p:nvGraphicFramePr>
          <p:cNvPr id="10" name="Table 4">
            <a:extLst>
              <a:ext uri="{FF2B5EF4-FFF2-40B4-BE49-F238E27FC236}">
                <a16:creationId xmlns:a16="http://schemas.microsoft.com/office/drawing/2014/main" id="{A8ACDFAF-40A2-CF4B-96C3-009957086EC2}"/>
              </a:ext>
            </a:extLst>
          </p:cNvPr>
          <p:cNvGraphicFramePr>
            <a:graphicFrameLocks noGrp="1"/>
          </p:cNvGraphicFramePr>
          <p:nvPr/>
        </p:nvGraphicFramePr>
        <p:xfrm>
          <a:off x="623392" y="2129264"/>
          <a:ext cx="4248472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4682">
                  <a:extLst>
                    <a:ext uri="{9D8B030D-6E8A-4147-A177-3AD203B41FA5}">
                      <a16:colId xmlns:a16="http://schemas.microsoft.com/office/drawing/2014/main" val="634687957"/>
                    </a:ext>
                  </a:extLst>
                </a:gridCol>
                <a:gridCol w="1309574">
                  <a:extLst>
                    <a:ext uri="{9D8B030D-6E8A-4147-A177-3AD203B41FA5}">
                      <a16:colId xmlns:a16="http://schemas.microsoft.com/office/drawing/2014/main" val="610512079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4142910736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Shop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Units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562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Apples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911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Bananas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697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Co-op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Apples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322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Co-op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Peaches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67471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Bananas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7995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Peaches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0674478"/>
                  </a:ext>
                </a:extLst>
              </a:tr>
            </a:tbl>
          </a:graphicData>
        </a:graphic>
      </p:graphicFrame>
      <p:graphicFrame>
        <p:nvGraphicFramePr>
          <p:cNvPr id="11" name="Table 4">
            <a:extLst>
              <a:ext uri="{FF2B5EF4-FFF2-40B4-BE49-F238E27FC236}">
                <a16:creationId xmlns:a16="http://schemas.microsoft.com/office/drawing/2014/main" id="{A8ACDFAF-40A2-CF4B-96C3-009957086E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8167760"/>
              </p:ext>
            </p:extLst>
          </p:nvPr>
        </p:nvGraphicFramePr>
        <p:xfrm>
          <a:off x="6528048" y="2129264"/>
          <a:ext cx="345638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634687957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6105120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Shop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Addr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562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Campus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911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Co-op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Burgess Road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322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Burgess Road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799513"/>
                  </a:ext>
                </a:extLst>
              </a:tr>
            </a:tbl>
          </a:graphicData>
        </a:graphic>
      </p:graphicFrame>
      <p:graphicFrame>
        <p:nvGraphicFramePr>
          <p:cNvPr id="12" name="Table 4">
            <a:extLst>
              <a:ext uri="{FF2B5EF4-FFF2-40B4-BE49-F238E27FC236}">
                <a16:creationId xmlns:a16="http://schemas.microsoft.com/office/drawing/2014/main" id="{A8ACDFAF-40A2-CF4B-96C3-009957086E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7017876"/>
              </p:ext>
            </p:extLst>
          </p:nvPr>
        </p:nvGraphicFramePr>
        <p:xfrm>
          <a:off x="5375920" y="3861048"/>
          <a:ext cx="6048672" cy="2626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val="610512079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4142910736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r>
                        <a:rPr lang="en-US" dirty="0"/>
                        <a:t>Food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Units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Shop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Addr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562452"/>
                  </a:ext>
                </a:extLst>
              </a:tr>
              <a:tr h="334489">
                <a:tc>
                  <a:txBody>
                    <a:bodyPr/>
                    <a:lstStyle/>
                    <a:p>
                      <a:r>
                        <a:rPr lang="en-US" dirty="0"/>
                        <a:t>Apples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Union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Campus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911931"/>
                  </a:ext>
                </a:extLst>
              </a:tr>
              <a:tr h="334489">
                <a:tc>
                  <a:txBody>
                    <a:bodyPr/>
                    <a:lstStyle/>
                    <a:p>
                      <a:r>
                        <a:rPr lang="en-US" dirty="0"/>
                        <a:t>Bananas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Union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Campus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697168"/>
                  </a:ext>
                </a:extLst>
              </a:tr>
              <a:tr h="334489">
                <a:tc>
                  <a:txBody>
                    <a:bodyPr/>
                    <a:lstStyle/>
                    <a:p>
                      <a:r>
                        <a:rPr lang="en-US" dirty="0"/>
                        <a:t>Apples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Co-op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Burgess Road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322794"/>
                  </a:ext>
                </a:extLst>
              </a:tr>
              <a:tr h="334489">
                <a:tc>
                  <a:txBody>
                    <a:bodyPr/>
                    <a:lstStyle/>
                    <a:p>
                      <a:r>
                        <a:rPr lang="en-US" dirty="0"/>
                        <a:t>Peaches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Co-op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Burgess Road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6747162"/>
                  </a:ext>
                </a:extLst>
              </a:tr>
              <a:tr h="334489">
                <a:tc>
                  <a:txBody>
                    <a:bodyPr/>
                    <a:lstStyle/>
                    <a:p>
                      <a:r>
                        <a:rPr lang="en-US" dirty="0"/>
                        <a:t>Bananas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Costa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Burgess Road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799513"/>
                  </a:ext>
                </a:extLst>
              </a:tr>
              <a:tr h="334489">
                <a:tc>
                  <a:txBody>
                    <a:bodyPr/>
                    <a:lstStyle/>
                    <a:p>
                      <a:r>
                        <a:rPr lang="en-US" dirty="0"/>
                        <a:t>Peaches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Costa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Burgess Road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0674478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23392" y="1700808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Food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28048" y="1700808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Locations</a:t>
            </a:r>
          </a:p>
        </p:txBody>
      </p:sp>
      <p:sp>
        <p:nvSpPr>
          <p:cNvPr id="3" name="Oval 2"/>
          <p:cNvSpPr/>
          <p:nvPr/>
        </p:nvSpPr>
        <p:spPr>
          <a:xfrm>
            <a:off x="6312024" y="1988840"/>
            <a:ext cx="1368152" cy="648072"/>
          </a:xfrm>
          <a:prstGeom prst="ellipse">
            <a:avLst/>
          </a:prstGeom>
          <a:noFill/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472264" y="1124744"/>
            <a:ext cx="2952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Renamed Name to Shop to make this work</a:t>
            </a:r>
          </a:p>
        </p:txBody>
      </p:sp>
      <p:cxnSp>
        <p:nvCxnSpPr>
          <p:cNvPr id="6" name="Straight Arrow Connector 5"/>
          <p:cNvCxnSpPr>
            <a:stCxn id="4" idx="1"/>
          </p:cNvCxnSpPr>
          <p:nvPr/>
        </p:nvCxnSpPr>
        <p:spPr>
          <a:xfrm flipH="1">
            <a:off x="7608168" y="1447910"/>
            <a:ext cx="864096" cy="612938"/>
          </a:xfrm>
          <a:prstGeom prst="straightConnector1">
            <a:avLst/>
          </a:prstGeom>
          <a:ln w="38100" cmpd="sng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33194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FB9D8-C15D-3B46-97E7-DF73DF4AA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Natural Join </a:t>
            </a:r>
            <a:r>
              <a:rPr lang="en-GB" b="0" i="0" dirty="0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⨝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CA59E-3F63-4E42-B737-2989A235195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Natural Join can be </a:t>
            </a:r>
            <a:r>
              <a:rPr lang="en-US" dirty="0" err="1"/>
              <a:t>formalised</a:t>
            </a:r>
            <a:r>
              <a:rPr lang="en-US" dirty="0"/>
              <a:t> as the Cartesian Product of R and S, followed by the selection on equality amongst the common attributes (A</a:t>
            </a:r>
            <a:r>
              <a:rPr lang="en-US" baseline="-25000" dirty="0"/>
              <a:t>1</a:t>
            </a:r>
            <a:r>
              <a:rPr lang="en-US" dirty="0"/>
              <a:t>,.. </a:t>
            </a:r>
            <a:r>
              <a:rPr lang="en-US" dirty="0" err="1"/>
              <a:t>A</a:t>
            </a:r>
            <a:r>
              <a:rPr lang="en-US" baseline="-25000" dirty="0" err="1"/>
              <a:t>k</a:t>
            </a:r>
            <a:r>
              <a:rPr lang="en-US" dirty="0"/>
              <a:t>). Followed by a projection. </a:t>
            </a:r>
          </a:p>
          <a:p>
            <a:pPr marL="0" indent="0">
              <a:buNone/>
            </a:pPr>
            <a:r>
              <a:rPr lang="en-US" sz="4000" dirty="0"/>
              <a:t>R ⋈ S = </a:t>
            </a:r>
            <a:r>
              <a:rPr lang="el-GR" sz="4000" dirty="0"/>
              <a:t>π</a:t>
            </a:r>
            <a:r>
              <a:rPr lang="el-GR" sz="4000" baseline="-25000" dirty="0"/>
              <a:t>&lt;</a:t>
            </a:r>
            <a:r>
              <a:rPr lang="en-US" sz="4000" baseline="-25000" dirty="0"/>
              <a:t>list&gt;</a:t>
            </a:r>
            <a:r>
              <a:rPr lang="en-US" sz="4000" dirty="0"/>
              <a:t>(</a:t>
            </a:r>
            <a:r>
              <a:rPr lang="el-GR" sz="4000" dirty="0"/>
              <a:t>σ</a:t>
            </a:r>
            <a:r>
              <a:rPr lang="en-US" sz="4000" baseline="-25000" dirty="0"/>
              <a:t>R.A1=S.A1 ⋀ … ⋀ </a:t>
            </a:r>
            <a:r>
              <a:rPr lang="en-US" sz="4000" baseline="-25000" dirty="0" err="1"/>
              <a:t>R.Ak</a:t>
            </a:r>
            <a:r>
              <a:rPr lang="en-US" sz="4000" baseline="-25000" dirty="0"/>
              <a:t> = </a:t>
            </a:r>
            <a:r>
              <a:rPr lang="en-US" sz="4000" baseline="-25000" dirty="0" err="1"/>
              <a:t>S.Ak</a:t>
            </a:r>
            <a:r>
              <a:rPr lang="en-US" sz="4000" baseline="-25000" dirty="0"/>
              <a:t> </a:t>
            </a:r>
            <a:r>
              <a:rPr lang="en-US" sz="4000" dirty="0"/>
              <a:t>(R ⨉ S))</a:t>
            </a:r>
          </a:p>
          <a:p>
            <a:endParaRPr lang="en-US" dirty="0"/>
          </a:p>
          <a:p>
            <a:r>
              <a:rPr lang="en-US" dirty="0"/>
              <a:t>where &lt;list&gt; contains</a:t>
            </a:r>
          </a:p>
          <a:p>
            <a:pPr lvl="1"/>
            <a:r>
              <a:rPr lang="en-US" dirty="0"/>
              <a:t>All the attributes unique to R</a:t>
            </a:r>
          </a:p>
          <a:p>
            <a:pPr lvl="1"/>
            <a:r>
              <a:rPr lang="en-US" dirty="0"/>
              <a:t>All the common attributes</a:t>
            </a:r>
          </a:p>
          <a:p>
            <a:pPr lvl="1"/>
            <a:r>
              <a:rPr lang="en-US" dirty="0"/>
              <a:t>All the attributes unique to S</a:t>
            </a:r>
          </a:p>
        </p:txBody>
      </p:sp>
    </p:spTree>
    <p:extLst>
      <p:ext uri="{BB962C8B-B14F-4D97-AF65-F5344CB8AC3E}">
        <p14:creationId xmlns:p14="http://schemas.microsoft.com/office/powerpoint/2010/main" val="38163737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53F85-583F-EA45-9432-215EE1FF6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Natural join </a:t>
            </a:r>
            <a:r>
              <a:rPr lang="en-GB" dirty="0">
                <a:solidFill>
                  <a:srgbClr val="373637"/>
                </a:solidFill>
                <a:latin typeface="Source Sans Pro" panose="020B0503030403020204" pitchFamily="34" charset="0"/>
              </a:rPr>
              <a:t>⨝ </a:t>
            </a:r>
            <a:r>
              <a:rPr lang="en-US" dirty="0"/>
              <a:t>Example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6CDD69-346F-2644-946E-2AFE88C145D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Given relations:</a:t>
            </a:r>
          </a:p>
          <a:p>
            <a:pPr marL="742950" lvl="2" indent="-342900"/>
            <a:r>
              <a:rPr lang="en-US" sz="3200" dirty="0"/>
              <a:t>REGISTERED(student, course, term)</a:t>
            </a:r>
          </a:p>
          <a:p>
            <a:pPr marL="742950" lvl="2" indent="-342900"/>
            <a:r>
              <a:rPr lang="en-US" sz="3200" dirty="0"/>
              <a:t>TEACHES(lecturer, course, term)</a:t>
            </a:r>
          </a:p>
          <a:p>
            <a:pPr marL="742950" lvl="2" indent="-342900"/>
            <a:endParaRPr lang="en-US" sz="3200" dirty="0"/>
          </a:p>
          <a:p>
            <a:pPr marL="0" indent="0" algn="ctr">
              <a:buNone/>
            </a:pPr>
            <a:r>
              <a:rPr lang="en-US" sz="3200" dirty="0"/>
              <a:t>REGISTERED ⋈ TEACHES</a:t>
            </a:r>
          </a:p>
          <a:p>
            <a:pPr marL="0" indent="0" algn="ctr">
              <a:buNone/>
            </a:pPr>
            <a:r>
              <a:rPr lang="en-US" sz="3200" dirty="0"/>
              <a:t>= TAUGHT(student, course, term, lecturer)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424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86A63-456C-9940-B964-29093F2B6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Left Outer Join  </a:t>
            </a:r>
            <a:r>
              <a:rPr lang="en-GB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⟕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A05132-838C-4D40-8277-C9F9E161E88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9433047" cy="439305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Left outer join of two relations R and S is a natural join which also includes tuples from R which do not have corresponding tuples in S; missing values are set to null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2400" dirty="0"/>
              <a:t>R </a:t>
            </a:r>
            <a:r>
              <a:rPr lang="en-GB" sz="240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⟕</a:t>
            </a:r>
            <a:r>
              <a:rPr lang="en-US" sz="2400" dirty="0"/>
              <a:t> S =  R ⋈ S ∪ ((R - </a:t>
            </a:r>
            <a:r>
              <a:rPr lang="el-GR" sz="2400" dirty="0"/>
              <a:t>π</a:t>
            </a:r>
            <a:r>
              <a:rPr lang="en-US" sz="2400" baseline="-25000" dirty="0"/>
              <a:t>r1, r2,…,</a:t>
            </a:r>
            <a:r>
              <a:rPr lang="en-US" sz="2400" baseline="-25000" dirty="0" err="1"/>
              <a:t>rn</a:t>
            </a:r>
            <a:r>
              <a:rPr lang="en-US" sz="2400" dirty="0"/>
              <a:t>(R ⋈ S)) ⨉ {&lt;null,…, null&gt;})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F541756-AB33-BD4F-B553-ED75D62500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9926504"/>
              </p:ext>
            </p:extLst>
          </p:nvPr>
        </p:nvGraphicFramePr>
        <p:xfrm>
          <a:off x="1919536" y="3328185"/>
          <a:ext cx="136815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4076">
                  <a:extLst>
                    <a:ext uri="{9D8B030D-6E8A-4147-A177-3AD203B41FA5}">
                      <a16:colId xmlns:a16="http://schemas.microsoft.com/office/drawing/2014/main" val="2502101503"/>
                    </a:ext>
                  </a:extLst>
                </a:gridCol>
                <a:gridCol w="684076">
                  <a:extLst>
                    <a:ext uri="{9D8B030D-6E8A-4147-A177-3AD203B41FA5}">
                      <a16:colId xmlns:a16="http://schemas.microsoft.com/office/drawing/2014/main" val="23399564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1931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56858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9979525"/>
                  </a:ext>
                </a:extLst>
              </a:tr>
            </a:tbl>
          </a:graphicData>
        </a:graphic>
      </p:graphicFrame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7DAAC057-C86F-B54A-8870-C967D9089E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088040"/>
              </p:ext>
            </p:extLst>
          </p:nvPr>
        </p:nvGraphicFramePr>
        <p:xfrm>
          <a:off x="4511824" y="3328185"/>
          <a:ext cx="154372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1860">
                  <a:extLst>
                    <a:ext uri="{9D8B030D-6E8A-4147-A177-3AD203B41FA5}">
                      <a16:colId xmlns:a16="http://schemas.microsoft.com/office/drawing/2014/main" val="1479076937"/>
                    </a:ext>
                  </a:extLst>
                </a:gridCol>
                <a:gridCol w="771860">
                  <a:extLst>
                    <a:ext uri="{9D8B030D-6E8A-4147-A177-3AD203B41FA5}">
                      <a16:colId xmlns:a16="http://schemas.microsoft.com/office/drawing/2014/main" val="3395917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343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46211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0444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9819801"/>
                  </a:ext>
                </a:extLst>
              </a:tr>
            </a:tbl>
          </a:graphicData>
        </a:graphic>
      </p:graphicFrame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D27ED8C8-0ACB-D146-8AE8-2E5CB67BCD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0563522"/>
              </p:ext>
            </p:extLst>
          </p:nvPr>
        </p:nvGraphicFramePr>
        <p:xfrm>
          <a:off x="7464154" y="3328185"/>
          <a:ext cx="196788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960">
                  <a:extLst>
                    <a:ext uri="{9D8B030D-6E8A-4147-A177-3AD203B41FA5}">
                      <a16:colId xmlns:a16="http://schemas.microsoft.com/office/drawing/2014/main" val="119519752"/>
                    </a:ext>
                  </a:extLst>
                </a:gridCol>
                <a:gridCol w="655960">
                  <a:extLst>
                    <a:ext uri="{9D8B030D-6E8A-4147-A177-3AD203B41FA5}">
                      <a16:colId xmlns:a16="http://schemas.microsoft.com/office/drawing/2014/main" val="1511125668"/>
                    </a:ext>
                  </a:extLst>
                </a:gridCol>
                <a:gridCol w="655960">
                  <a:extLst>
                    <a:ext uri="{9D8B030D-6E8A-4147-A177-3AD203B41FA5}">
                      <a16:colId xmlns:a16="http://schemas.microsoft.com/office/drawing/2014/main" val="37482817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6853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41597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75610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1F9CF573-E097-DB43-B27C-F9F3E4C91B71}"/>
              </a:ext>
            </a:extLst>
          </p:cNvPr>
          <p:cNvSpPr txBox="1"/>
          <p:nvPr/>
        </p:nvSpPr>
        <p:spPr>
          <a:xfrm>
            <a:off x="1919536" y="2924944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B32AC6D-7BB0-7E4B-89A0-ED28E4937C47}"/>
              </a:ext>
            </a:extLst>
          </p:cNvPr>
          <p:cNvSpPr txBox="1"/>
          <p:nvPr/>
        </p:nvSpPr>
        <p:spPr>
          <a:xfrm>
            <a:off x="7464152" y="292494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en-GB" b="0" i="0" dirty="0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R</a:t>
            </a:r>
            <a:r>
              <a:rPr lang="en-GB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⟕</a:t>
            </a:r>
            <a:r>
              <a:rPr lang="en-GB" b="0" i="0" dirty="0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GB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</a:t>
            </a:r>
            <a:endParaRPr lang="en-GB" b="0" i="0" dirty="0">
              <a:solidFill>
                <a:srgbClr val="373637"/>
              </a:solidFill>
              <a:effectLst/>
              <a:latin typeface="Source Sans Pro" panose="020B0503030403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F9CF573-E097-DB43-B27C-F9F3E4C91B71}"/>
              </a:ext>
            </a:extLst>
          </p:cNvPr>
          <p:cNvSpPr txBox="1"/>
          <p:nvPr/>
        </p:nvSpPr>
        <p:spPr>
          <a:xfrm>
            <a:off x="4543376" y="2924944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B0A13C2-AA71-9B45-AB7A-D255DF9A462A}"/>
              </a:ext>
            </a:extLst>
          </p:cNvPr>
          <p:cNvCxnSpPr/>
          <p:nvPr/>
        </p:nvCxnSpPr>
        <p:spPr>
          <a:xfrm flipV="1">
            <a:off x="5951984" y="5661248"/>
            <a:ext cx="576064" cy="288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F8FFB3D-2709-A04F-9AED-69800DE3DB4B}"/>
              </a:ext>
            </a:extLst>
          </p:cNvPr>
          <p:cNvCxnSpPr>
            <a:cxnSpLocks/>
          </p:cNvCxnSpPr>
          <p:nvPr/>
        </p:nvCxnSpPr>
        <p:spPr>
          <a:xfrm flipV="1">
            <a:off x="3359696" y="5661248"/>
            <a:ext cx="1512168" cy="5766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6D3C7114-3676-A44B-9512-D4E0FDEBE40D}"/>
              </a:ext>
            </a:extLst>
          </p:cNvPr>
          <p:cNvSpPr txBox="1"/>
          <p:nvPr/>
        </p:nvSpPr>
        <p:spPr>
          <a:xfrm>
            <a:off x="2423592" y="623731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Attributes in 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A35B766-7F50-8D4A-85C3-1EC0AD8D2DFF}"/>
              </a:ext>
            </a:extLst>
          </p:cNvPr>
          <p:cNvSpPr txBox="1"/>
          <p:nvPr/>
        </p:nvSpPr>
        <p:spPr>
          <a:xfrm>
            <a:off x="4871864" y="618772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 relation on attributes in S but not in R, that contains a single tuple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A35B766-7F50-8D4A-85C3-1EC0AD8D2DFF}"/>
              </a:ext>
            </a:extLst>
          </p:cNvPr>
          <p:cNvSpPr txBox="1"/>
          <p:nvPr/>
        </p:nvSpPr>
        <p:spPr>
          <a:xfrm>
            <a:off x="9518340" y="5775933"/>
            <a:ext cx="24823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 tuple of nulls with same </a:t>
            </a:r>
            <a:r>
              <a:rPr lang="en-US" dirty="0" err="1"/>
              <a:t>arity</a:t>
            </a:r>
            <a:r>
              <a:rPr lang="en-US" dirty="0"/>
              <a:t> as S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B0A13C2-AA71-9B45-AB7A-D255DF9A462A}"/>
              </a:ext>
            </a:extLst>
          </p:cNvPr>
          <p:cNvCxnSpPr/>
          <p:nvPr/>
        </p:nvCxnSpPr>
        <p:spPr>
          <a:xfrm flipH="1" flipV="1">
            <a:off x="8328248" y="5661248"/>
            <a:ext cx="1143744" cy="2076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18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2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Outer Join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718062"/>
              </p:ext>
            </p:extLst>
          </p:nvPr>
        </p:nvGraphicFramePr>
        <p:xfrm>
          <a:off x="695400" y="1124744"/>
          <a:ext cx="10873209" cy="65465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24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367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090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137160" marR="137160" marT="137160" marB="13716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137160" marR="137160" marT="137160" marB="13716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800">
                        <a:solidFill>
                          <a:schemeClr val="tx1"/>
                        </a:solidFill>
                      </a:endParaRPr>
                    </a:p>
                  </a:txBody>
                  <a:tcPr marL="137160" marR="137160" marT="137160" marB="13716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090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Left Outer Join</a:t>
                      </a:r>
                    </a:p>
                  </a:txBody>
                  <a:tcPr marL="137160" marR="137160" marT="137160" marB="13716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R </a:t>
                      </a:r>
                      <a:r>
                        <a:rPr lang="en-GB" sz="280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⟕ S</a:t>
                      </a:r>
                    </a:p>
                  </a:txBody>
                  <a:tcPr marL="137160" marR="137160" marT="137160" marB="13716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((R - </a:t>
                      </a:r>
                      <a:r>
                        <a:rPr lang="el-GR" sz="2800" baseline="0" dirty="0">
                          <a:solidFill>
                            <a:schemeClr val="tx1"/>
                          </a:solidFill>
                        </a:rPr>
                        <a:t>π</a:t>
                      </a:r>
                      <a:r>
                        <a:rPr lang="en-GB" sz="2800" baseline="-25000" dirty="0">
                          <a:solidFill>
                            <a:schemeClr val="tx1"/>
                          </a:solidFill>
                        </a:rPr>
                        <a:t>r1, r2,…,</a:t>
                      </a:r>
                      <a:r>
                        <a:rPr lang="en-GB" sz="2800" baseline="-25000" dirty="0" err="1">
                          <a:solidFill>
                            <a:schemeClr val="tx1"/>
                          </a:solidFill>
                        </a:rPr>
                        <a:t>rn</a:t>
                      </a:r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(R ⋈ S)) ⨉ {})</a:t>
                      </a:r>
                      <a:r>
                        <a:rPr lang="en-GB" sz="28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∪ R ⋈ S</a:t>
                      </a:r>
                      <a:endParaRPr lang="en-GB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37160" marR="137160" marT="137160" marB="13716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090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Right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</a:rPr>
                        <a:t> Outer Join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137160" marR="137160" marT="137160" marB="13716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R </a:t>
                      </a:r>
                      <a:r>
                        <a:rPr lang="en-GB" sz="280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⟖</a:t>
                      </a:r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 S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137160" marR="137160" marT="137160" marB="13716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((S </a:t>
                      </a:r>
                      <a:r>
                        <a:rPr lang="mr-IN" sz="2800" dirty="0">
                          <a:solidFill>
                            <a:schemeClr val="tx1"/>
                          </a:solidFill>
                        </a:rPr>
                        <a:t>–</a:t>
                      </a:r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l-GR" sz="2800" baseline="0" dirty="0">
                          <a:solidFill>
                            <a:schemeClr val="tx1"/>
                          </a:solidFill>
                        </a:rPr>
                        <a:t>π</a:t>
                      </a:r>
                      <a:r>
                        <a:rPr lang="en-GB" sz="2800" baseline="-25000" dirty="0">
                          <a:solidFill>
                            <a:schemeClr val="tx1"/>
                          </a:solidFill>
                        </a:rPr>
                        <a:t>s1, s2,…,</a:t>
                      </a:r>
                      <a:r>
                        <a:rPr lang="en-GB" sz="2800" baseline="-25000" dirty="0" err="1">
                          <a:solidFill>
                            <a:schemeClr val="tx1"/>
                          </a:solidFill>
                        </a:rPr>
                        <a:t>sn</a:t>
                      </a:r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(R ⋈ S)) ⨉ {}) ∪ R ⋈ S </a:t>
                      </a:r>
                      <a:endParaRPr lang="en-GB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137160" marR="137160" marT="137160" marB="13716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5181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Full Outer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</a:rPr>
                        <a:t> Join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137160" marR="137160" marT="137160" marB="137160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R </a:t>
                      </a:r>
                      <a:r>
                        <a:rPr lang="en-GB" sz="2800" b="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⟗ S 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137160" marR="137160" marT="137160" marB="13716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(((R - </a:t>
                      </a:r>
                      <a:r>
                        <a:rPr lang="el-GR" sz="2800" baseline="0" dirty="0">
                          <a:solidFill>
                            <a:schemeClr val="tx1"/>
                          </a:solidFill>
                        </a:rPr>
                        <a:t>π</a:t>
                      </a:r>
                      <a:r>
                        <a:rPr lang="en-GB" sz="2800" baseline="-25000" dirty="0">
                          <a:solidFill>
                            <a:schemeClr val="tx1"/>
                          </a:solidFill>
                        </a:rPr>
                        <a:t>r1, r2,…,</a:t>
                      </a:r>
                      <a:r>
                        <a:rPr lang="en-GB" sz="2800" baseline="-25000" dirty="0" err="1">
                          <a:solidFill>
                            <a:schemeClr val="tx1"/>
                          </a:solidFill>
                        </a:rPr>
                        <a:t>rn</a:t>
                      </a:r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(R ⋈ S)) ⨉ {}) ∪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((S </a:t>
                      </a:r>
                      <a:r>
                        <a:rPr lang="mr-IN" sz="2800" dirty="0">
                          <a:solidFill>
                            <a:schemeClr val="tx1"/>
                          </a:solidFill>
                        </a:rPr>
                        <a:t>–</a:t>
                      </a:r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l-GR" sz="2800" baseline="0" dirty="0">
                          <a:solidFill>
                            <a:schemeClr val="tx1"/>
                          </a:solidFill>
                        </a:rPr>
                        <a:t>π</a:t>
                      </a:r>
                      <a:r>
                        <a:rPr lang="en-GB" sz="2800" baseline="-25000" dirty="0">
                          <a:solidFill>
                            <a:schemeClr val="tx1"/>
                          </a:solidFill>
                        </a:rPr>
                        <a:t>s1, s2,…,</a:t>
                      </a:r>
                      <a:r>
                        <a:rPr lang="en-GB" sz="2800" baseline="-25000" dirty="0" err="1">
                          <a:solidFill>
                            <a:schemeClr val="tx1"/>
                          </a:solidFill>
                        </a:rPr>
                        <a:t>sn</a:t>
                      </a:r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(R ⋈ S)) ⨉ {})</a:t>
                      </a:r>
                      <a:r>
                        <a:rPr lang="en-GB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∪ R ⋈ S)</a:t>
                      </a:r>
                      <a:endParaRPr lang="en-GB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137160" marR="137160" marT="137160" marB="13716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35571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86A63-456C-9940-B964-29093F2B6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Semijoin</a:t>
            </a:r>
            <a:r>
              <a:rPr lang="en-GB" dirty="0"/>
              <a:t>   </a:t>
            </a:r>
            <a:r>
              <a:rPr lang="en-US" dirty="0"/>
              <a:t>⋉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A05132-838C-4D40-8277-C9F9E161E88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9433047" cy="4393059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Semijion</a:t>
            </a:r>
            <a:r>
              <a:rPr lang="en-US" dirty="0"/>
              <a:t> is like a natural join but the resulting attributes are only taken from A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4000" dirty="0"/>
              <a:t>R ⋉</a:t>
            </a:r>
            <a:r>
              <a:rPr lang="en-GB" sz="4000" baseline="-25000" dirty="0">
                <a:latin typeface="arial" panose="020B0604020202020204" pitchFamily="34" charset="0"/>
              </a:rPr>
              <a:t> </a:t>
            </a:r>
            <a:r>
              <a:rPr lang="en-GB" sz="4000" b="0" i="0" dirty="0">
                <a:effectLst/>
                <a:latin typeface="arial" panose="020B0604020202020204" pitchFamily="34" charset="0"/>
              </a:rPr>
              <a:t>S</a:t>
            </a:r>
            <a:endParaRPr lang="en-US" sz="4000" dirty="0"/>
          </a:p>
          <a:p>
            <a:pPr marL="0" indent="0">
              <a:buNone/>
            </a:pPr>
            <a:endParaRPr lang="en-US" b="0" i="0" dirty="0"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US" b="0" i="0" dirty="0"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4000" dirty="0"/>
              <a:t>R ⋉</a:t>
            </a:r>
            <a:r>
              <a:rPr lang="en-GB" sz="4000" baseline="-25000" dirty="0">
                <a:latin typeface="arial" panose="020B0604020202020204" pitchFamily="34" charset="0"/>
              </a:rPr>
              <a:t> </a:t>
            </a:r>
            <a:r>
              <a:rPr lang="en-GB" sz="4000" b="0" i="0" dirty="0">
                <a:effectLst/>
                <a:latin typeface="arial" panose="020B0604020202020204" pitchFamily="34" charset="0"/>
              </a:rPr>
              <a:t>S</a:t>
            </a:r>
            <a:r>
              <a:rPr lang="en-US" sz="4000" dirty="0"/>
              <a:t> </a:t>
            </a:r>
            <a:r>
              <a:rPr lang="en-GB" sz="4000" b="0" i="0" dirty="0">
                <a:effectLst/>
                <a:latin typeface="arial" panose="020B0604020202020204" pitchFamily="34" charset="0"/>
              </a:rPr>
              <a:t>≡ </a:t>
            </a:r>
            <a:r>
              <a:rPr lang="el-GR" sz="4000" dirty="0"/>
              <a:t>π</a:t>
            </a:r>
            <a:r>
              <a:rPr lang="en-GB" sz="4000" b="0" i="0" dirty="0">
                <a:effectLst/>
                <a:latin typeface="arial" panose="020B0604020202020204" pitchFamily="34" charset="0"/>
              </a:rPr>
              <a:t> </a:t>
            </a:r>
            <a:r>
              <a:rPr lang="en-GB" sz="4000" b="0" i="0" baseline="-25000" dirty="0">
                <a:effectLst/>
                <a:latin typeface="arial" panose="020B0604020202020204" pitchFamily="34" charset="0"/>
              </a:rPr>
              <a:t>L</a:t>
            </a:r>
            <a:r>
              <a:rPr lang="en-GB" sz="4000" b="0" i="0" dirty="0">
                <a:effectLst/>
                <a:latin typeface="arial" panose="020B0604020202020204" pitchFamily="34" charset="0"/>
              </a:rPr>
              <a:t> (R</a:t>
            </a:r>
            <a:r>
              <a:rPr lang="en-GB" sz="4000" dirty="0"/>
              <a:t> ⋈ S)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</a:rPr>
              <a:t>w</a:t>
            </a:r>
            <a:r>
              <a:rPr lang="en-GB" b="0" i="0" dirty="0">
                <a:effectLst/>
                <a:latin typeface="arial" panose="020B0604020202020204" pitchFamily="34" charset="0"/>
              </a:rPr>
              <a:t>here L is the lis</a:t>
            </a:r>
            <a:r>
              <a:rPr lang="en-GB" dirty="0">
                <a:latin typeface="arial" panose="020B0604020202020204" pitchFamily="34" charset="0"/>
              </a:rPr>
              <a:t>t of attributes in R</a:t>
            </a:r>
            <a:r>
              <a:rPr lang="en-GB" sz="4000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sz="4000" dirty="0"/>
              <a:t> 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F541756-AB33-BD4F-B553-ED75D62500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9242234"/>
              </p:ext>
            </p:extLst>
          </p:nvPr>
        </p:nvGraphicFramePr>
        <p:xfrm>
          <a:off x="3863752" y="3328185"/>
          <a:ext cx="136815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4076">
                  <a:extLst>
                    <a:ext uri="{9D8B030D-6E8A-4147-A177-3AD203B41FA5}">
                      <a16:colId xmlns:a16="http://schemas.microsoft.com/office/drawing/2014/main" val="2502101503"/>
                    </a:ext>
                  </a:extLst>
                </a:gridCol>
                <a:gridCol w="684076">
                  <a:extLst>
                    <a:ext uri="{9D8B030D-6E8A-4147-A177-3AD203B41FA5}">
                      <a16:colId xmlns:a16="http://schemas.microsoft.com/office/drawing/2014/main" val="23399564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1931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56858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9979525"/>
                  </a:ext>
                </a:extLst>
              </a:tr>
            </a:tbl>
          </a:graphicData>
        </a:graphic>
      </p:graphicFrame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7DAAC057-C86F-B54A-8870-C967D9089EC6}"/>
              </a:ext>
            </a:extLst>
          </p:cNvPr>
          <p:cNvGraphicFramePr>
            <a:graphicFrameLocks noGrp="1"/>
          </p:cNvGraphicFramePr>
          <p:nvPr/>
        </p:nvGraphicFramePr>
        <p:xfrm>
          <a:off x="6047994" y="3328185"/>
          <a:ext cx="154372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1860">
                  <a:extLst>
                    <a:ext uri="{9D8B030D-6E8A-4147-A177-3AD203B41FA5}">
                      <a16:colId xmlns:a16="http://schemas.microsoft.com/office/drawing/2014/main" val="1479076937"/>
                    </a:ext>
                  </a:extLst>
                </a:gridCol>
                <a:gridCol w="771860">
                  <a:extLst>
                    <a:ext uri="{9D8B030D-6E8A-4147-A177-3AD203B41FA5}">
                      <a16:colId xmlns:a16="http://schemas.microsoft.com/office/drawing/2014/main" val="3395917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343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46211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0444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9819801"/>
                  </a:ext>
                </a:extLst>
              </a:tr>
            </a:tbl>
          </a:graphicData>
        </a:graphic>
      </p:graphicFrame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D27ED8C8-0ACB-D146-8AE8-2E5CB67BCD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9538512"/>
              </p:ext>
            </p:extLst>
          </p:nvPr>
        </p:nvGraphicFramePr>
        <p:xfrm>
          <a:off x="8328250" y="3328185"/>
          <a:ext cx="131192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960">
                  <a:extLst>
                    <a:ext uri="{9D8B030D-6E8A-4147-A177-3AD203B41FA5}">
                      <a16:colId xmlns:a16="http://schemas.microsoft.com/office/drawing/2014/main" val="119519752"/>
                    </a:ext>
                  </a:extLst>
                </a:gridCol>
                <a:gridCol w="655960">
                  <a:extLst>
                    <a:ext uri="{9D8B030D-6E8A-4147-A177-3AD203B41FA5}">
                      <a16:colId xmlns:a16="http://schemas.microsoft.com/office/drawing/2014/main" val="9268843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6853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4159782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1F9CF573-E097-DB43-B27C-F9F3E4C91B71}"/>
              </a:ext>
            </a:extLst>
          </p:cNvPr>
          <p:cNvSpPr txBox="1"/>
          <p:nvPr/>
        </p:nvSpPr>
        <p:spPr>
          <a:xfrm>
            <a:off x="3863752" y="2924944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2E444E"/>
                </a:solidFill>
              </a:rPr>
              <a:t>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C4D070-77FE-B34F-B2D7-5989D5E35D16}"/>
              </a:ext>
            </a:extLst>
          </p:cNvPr>
          <p:cNvSpPr txBox="1"/>
          <p:nvPr/>
        </p:nvSpPr>
        <p:spPr>
          <a:xfrm>
            <a:off x="6096000" y="2924944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2E444E"/>
                </a:solidFill>
              </a:rPr>
              <a:t>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B32AC6D-7BB0-7E4B-89A0-ED28E4937C47}"/>
              </a:ext>
            </a:extLst>
          </p:cNvPr>
          <p:cNvSpPr txBox="1"/>
          <p:nvPr/>
        </p:nvSpPr>
        <p:spPr>
          <a:xfrm>
            <a:off x="8328248" y="2924944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0" i="0" dirty="0">
                <a:solidFill>
                  <a:srgbClr val="2E444E"/>
                </a:solidFill>
                <a:effectLst/>
                <a:latin typeface="Source Sans Pro" panose="020B0503030403020204" pitchFamily="34" charset="0"/>
              </a:rPr>
              <a:t>R</a:t>
            </a:r>
            <a:r>
              <a:rPr lang="en-GB" i="0" dirty="0">
                <a:solidFill>
                  <a:srgbClr val="2E444E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dirty="0"/>
              <a:t>⋉</a:t>
            </a:r>
            <a:r>
              <a:rPr lang="en-GB" b="0" i="0" dirty="0">
                <a:solidFill>
                  <a:srgbClr val="2E444E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GB" b="0" i="0" dirty="0">
                <a:solidFill>
                  <a:srgbClr val="2E444E"/>
                </a:solidFill>
                <a:effectLst/>
                <a:latin typeface="arial" panose="020B0604020202020204" pitchFamily="34" charset="0"/>
              </a:rPr>
              <a:t>S</a:t>
            </a:r>
            <a:endParaRPr lang="en-GB" b="0" i="0" dirty="0">
              <a:solidFill>
                <a:srgbClr val="2E444E"/>
              </a:solidFill>
              <a:effectLst/>
              <a:latin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90051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86A63-456C-9940-B964-29093F2B6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Antijoin</a:t>
            </a:r>
            <a:r>
              <a:rPr lang="en-GB" dirty="0"/>
              <a:t>   </a:t>
            </a:r>
            <a:r>
              <a:rPr lang="en-US" dirty="0"/>
              <a:t>▷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A05132-838C-4D40-8277-C9F9E161E88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9433047" cy="4393059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antijoin</a:t>
            </a:r>
            <a:r>
              <a:rPr lang="en-US" dirty="0"/>
              <a:t> is like </a:t>
            </a:r>
            <a:r>
              <a:rPr lang="en-US" dirty="0" err="1"/>
              <a:t>semijoin</a:t>
            </a:r>
            <a:r>
              <a:rPr lang="en-US" dirty="0"/>
              <a:t> but the result only contains tuples from R that have </a:t>
            </a:r>
            <a:r>
              <a:rPr lang="en-US" b="1" dirty="0"/>
              <a:t>no</a:t>
            </a:r>
            <a:r>
              <a:rPr lang="en-US" dirty="0"/>
              <a:t> match in 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4000" dirty="0"/>
              <a:t>R ▷</a:t>
            </a:r>
            <a:r>
              <a:rPr lang="en-GB" sz="4000" baseline="-25000" dirty="0">
                <a:latin typeface="arial" panose="020B0604020202020204" pitchFamily="34" charset="0"/>
              </a:rPr>
              <a:t> </a:t>
            </a:r>
            <a:r>
              <a:rPr lang="en-GB" sz="4000" b="0" i="0" dirty="0">
                <a:effectLst/>
                <a:latin typeface="arial" panose="020B0604020202020204" pitchFamily="34" charset="0"/>
              </a:rPr>
              <a:t>S</a:t>
            </a:r>
            <a:endParaRPr lang="en-US" sz="4000" dirty="0"/>
          </a:p>
          <a:p>
            <a:pPr marL="0" indent="0">
              <a:buNone/>
            </a:pPr>
            <a:endParaRPr lang="en-US" b="0" i="0" dirty="0"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US" b="0" i="0" dirty="0"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4000" dirty="0"/>
              <a:t>R ▷</a:t>
            </a:r>
            <a:r>
              <a:rPr lang="en-GB" sz="4000" baseline="-25000" dirty="0">
                <a:latin typeface="arial" panose="020B0604020202020204" pitchFamily="34" charset="0"/>
              </a:rPr>
              <a:t> </a:t>
            </a:r>
            <a:r>
              <a:rPr lang="en-GB" sz="4000" b="0" i="0" dirty="0">
                <a:effectLst/>
                <a:latin typeface="arial" panose="020B0604020202020204" pitchFamily="34" charset="0"/>
              </a:rPr>
              <a:t>S</a:t>
            </a:r>
            <a:r>
              <a:rPr lang="en-US" sz="4000" dirty="0"/>
              <a:t> </a:t>
            </a:r>
            <a:r>
              <a:rPr lang="en-GB" sz="4000" b="0" i="0" dirty="0">
                <a:effectLst/>
                <a:latin typeface="arial" panose="020B0604020202020204" pitchFamily="34" charset="0"/>
              </a:rPr>
              <a:t>≡ R </a:t>
            </a:r>
            <a:r>
              <a:rPr lang="mr-IN" sz="4000" b="0" i="0" dirty="0">
                <a:effectLst/>
                <a:latin typeface="arial" panose="020B0604020202020204" pitchFamily="34" charset="0"/>
              </a:rPr>
              <a:t>–</a:t>
            </a:r>
            <a:r>
              <a:rPr lang="en-GB" sz="4000" b="0" i="0" dirty="0">
                <a:effectLst/>
                <a:latin typeface="arial" panose="020B0604020202020204" pitchFamily="34" charset="0"/>
              </a:rPr>
              <a:t> (R</a:t>
            </a:r>
            <a:r>
              <a:rPr lang="en-GB" sz="4000" dirty="0"/>
              <a:t> </a:t>
            </a:r>
            <a:r>
              <a:rPr lang="en-US" sz="4000" dirty="0"/>
              <a:t>⋉</a:t>
            </a:r>
            <a:r>
              <a:rPr lang="en-GB" sz="4000" dirty="0"/>
              <a:t> S)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F541756-AB33-BD4F-B553-ED75D62500B6}"/>
              </a:ext>
            </a:extLst>
          </p:cNvPr>
          <p:cNvGraphicFramePr>
            <a:graphicFrameLocks noGrp="1"/>
          </p:cNvGraphicFramePr>
          <p:nvPr/>
        </p:nvGraphicFramePr>
        <p:xfrm>
          <a:off x="3863752" y="3328185"/>
          <a:ext cx="136815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4076">
                  <a:extLst>
                    <a:ext uri="{9D8B030D-6E8A-4147-A177-3AD203B41FA5}">
                      <a16:colId xmlns:a16="http://schemas.microsoft.com/office/drawing/2014/main" val="2502101503"/>
                    </a:ext>
                  </a:extLst>
                </a:gridCol>
                <a:gridCol w="684076">
                  <a:extLst>
                    <a:ext uri="{9D8B030D-6E8A-4147-A177-3AD203B41FA5}">
                      <a16:colId xmlns:a16="http://schemas.microsoft.com/office/drawing/2014/main" val="23399564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1931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56858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9979525"/>
                  </a:ext>
                </a:extLst>
              </a:tr>
            </a:tbl>
          </a:graphicData>
        </a:graphic>
      </p:graphicFrame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7DAAC057-C86F-B54A-8870-C967D9089EC6}"/>
              </a:ext>
            </a:extLst>
          </p:cNvPr>
          <p:cNvGraphicFramePr>
            <a:graphicFrameLocks noGrp="1"/>
          </p:cNvGraphicFramePr>
          <p:nvPr/>
        </p:nvGraphicFramePr>
        <p:xfrm>
          <a:off x="6047994" y="3328185"/>
          <a:ext cx="154372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1860">
                  <a:extLst>
                    <a:ext uri="{9D8B030D-6E8A-4147-A177-3AD203B41FA5}">
                      <a16:colId xmlns:a16="http://schemas.microsoft.com/office/drawing/2014/main" val="1479076937"/>
                    </a:ext>
                  </a:extLst>
                </a:gridCol>
                <a:gridCol w="771860">
                  <a:extLst>
                    <a:ext uri="{9D8B030D-6E8A-4147-A177-3AD203B41FA5}">
                      <a16:colId xmlns:a16="http://schemas.microsoft.com/office/drawing/2014/main" val="3395917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343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46211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0444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9819801"/>
                  </a:ext>
                </a:extLst>
              </a:tr>
            </a:tbl>
          </a:graphicData>
        </a:graphic>
      </p:graphicFrame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D27ED8C8-0ACB-D146-8AE8-2E5CB67BCD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2914846"/>
              </p:ext>
            </p:extLst>
          </p:nvPr>
        </p:nvGraphicFramePr>
        <p:xfrm>
          <a:off x="8328250" y="3328185"/>
          <a:ext cx="131192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960">
                  <a:extLst>
                    <a:ext uri="{9D8B030D-6E8A-4147-A177-3AD203B41FA5}">
                      <a16:colId xmlns:a16="http://schemas.microsoft.com/office/drawing/2014/main" val="119519752"/>
                    </a:ext>
                  </a:extLst>
                </a:gridCol>
                <a:gridCol w="655960">
                  <a:extLst>
                    <a:ext uri="{9D8B030D-6E8A-4147-A177-3AD203B41FA5}">
                      <a16:colId xmlns:a16="http://schemas.microsoft.com/office/drawing/2014/main" val="9268843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6853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4159782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1F9CF573-E097-DB43-B27C-F9F3E4C91B71}"/>
              </a:ext>
            </a:extLst>
          </p:cNvPr>
          <p:cNvSpPr txBox="1"/>
          <p:nvPr/>
        </p:nvSpPr>
        <p:spPr>
          <a:xfrm>
            <a:off x="3863752" y="2924944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2E444E"/>
                </a:solidFill>
                <a:latin typeface="Lucida Sans"/>
              </a:rPr>
              <a:t>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C4D070-77FE-B34F-B2D7-5989D5E35D16}"/>
              </a:ext>
            </a:extLst>
          </p:cNvPr>
          <p:cNvSpPr txBox="1"/>
          <p:nvPr/>
        </p:nvSpPr>
        <p:spPr>
          <a:xfrm>
            <a:off x="6096000" y="2924944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2E444E"/>
                </a:solidFill>
                <a:latin typeface="Lucida Sans"/>
              </a:rPr>
              <a:t>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B32AC6D-7BB0-7E4B-89A0-ED28E4937C47}"/>
              </a:ext>
            </a:extLst>
          </p:cNvPr>
          <p:cNvSpPr txBox="1"/>
          <p:nvPr/>
        </p:nvSpPr>
        <p:spPr>
          <a:xfrm>
            <a:off x="8256240" y="2924944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2E444E"/>
                </a:solidFill>
                <a:latin typeface="+mj-lt"/>
              </a:rPr>
              <a:t>R </a:t>
            </a:r>
            <a:r>
              <a:rPr lang="en-US" dirty="0">
                <a:latin typeface="+mj-lt"/>
              </a:rPr>
              <a:t>▷</a:t>
            </a:r>
            <a:r>
              <a:rPr lang="en-GB" dirty="0">
                <a:solidFill>
                  <a:srgbClr val="2E444E"/>
                </a:solidFill>
                <a:latin typeface="+mj-lt"/>
              </a:rPr>
              <a:t> S</a:t>
            </a:r>
          </a:p>
        </p:txBody>
      </p:sp>
    </p:spTree>
    <p:extLst>
      <p:ext uri="{BB962C8B-B14F-4D97-AF65-F5344CB8AC3E}">
        <p14:creationId xmlns:p14="http://schemas.microsoft.com/office/powerpoint/2010/main" val="16523570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61CD1-92A1-7B46-B842-EEFFF31E74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Relational Transformations</a:t>
            </a:r>
          </a:p>
        </p:txBody>
      </p:sp>
    </p:spTree>
    <p:extLst>
      <p:ext uri="{BB962C8B-B14F-4D97-AF65-F5344CB8AC3E}">
        <p14:creationId xmlns:p14="http://schemas.microsoft.com/office/powerpoint/2010/main" val="29531651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2C843-BFA3-0148-AF83-21F93D9AB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Relational Transformations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399F15-E559-4B47-A65A-A5A0AD470B1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Relational expressions can be transformed with transformation rules</a:t>
            </a:r>
          </a:p>
          <a:p>
            <a:r>
              <a:rPr lang="en-US" dirty="0"/>
              <a:t>Used during SQL query </a:t>
            </a:r>
            <a:r>
              <a:rPr lang="en-US" dirty="0" err="1"/>
              <a:t>optimisation</a:t>
            </a:r>
            <a:r>
              <a:rPr lang="en-US" dirty="0"/>
              <a:t> to rewrite user queries</a:t>
            </a:r>
          </a:p>
          <a:p>
            <a:r>
              <a:rPr lang="en-US" dirty="0"/>
              <a:t>Database engine aims to improve CPU, memory or disk usage </a:t>
            </a:r>
          </a:p>
        </p:txBody>
      </p:sp>
    </p:spTree>
    <p:extLst>
      <p:ext uri="{BB962C8B-B14F-4D97-AF65-F5344CB8AC3E}">
        <p14:creationId xmlns:p14="http://schemas.microsoft.com/office/powerpoint/2010/main" val="38522562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15347-68B3-1F46-BAF9-F1DF14FDC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Relational Transformations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4192A4-505B-D74B-B84B-FBB93115A9A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When an expression consists of a series of nested projections, only the last in a sequence of projections is required</a:t>
            </a:r>
          </a:p>
          <a:p>
            <a:pPr marL="0" indent="0" algn="ctr">
              <a:buNone/>
            </a:pPr>
            <a:r>
              <a:rPr lang="el-GR" sz="4000" dirty="0"/>
              <a:t>π</a:t>
            </a:r>
            <a:r>
              <a:rPr lang="en-US" sz="4000" baseline="-25000" dirty="0"/>
              <a:t>L</a:t>
            </a:r>
            <a:r>
              <a:rPr lang="el-GR" sz="4000" dirty="0"/>
              <a:t>π</a:t>
            </a:r>
            <a:r>
              <a:rPr lang="en-US" sz="4000" baseline="-25000" dirty="0"/>
              <a:t>M</a:t>
            </a:r>
            <a:r>
              <a:rPr lang="en-US" sz="4000" dirty="0"/>
              <a:t>…</a:t>
            </a:r>
            <a:r>
              <a:rPr lang="el-GR" sz="4000" dirty="0"/>
              <a:t>π</a:t>
            </a:r>
            <a:r>
              <a:rPr lang="en-US" sz="4000" baseline="-25000" dirty="0"/>
              <a:t>N</a:t>
            </a:r>
            <a:r>
              <a:rPr lang="en-US" sz="4000" dirty="0"/>
              <a:t>(R) = </a:t>
            </a:r>
            <a:r>
              <a:rPr lang="el-GR" sz="4000" dirty="0"/>
              <a:t>π</a:t>
            </a:r>
            <a:r>
              <a:rPr lang="en-US" sz="4000" baseline="-25000" dirty="0"/>
              <a:t>L</a:t>
            </a:r>
            <a:r>
              <a:rPr lang="en-US" sz="4000" dirty="0"/>
              <a:t>(R)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But not if they are extended projections that rely on prior expressions</a:t>
            </a:r>
          </a:p>
        </p:txBody>
      </p:sp>
    </p:spTree>
    <p:extLst>
      <p:ext uri="{BB962C8B-B14F-4D97-AF65-F5344CB8AC3E}">
        <p14:creationId xmlns:p14="http://schemas.microsoft.com/office/powerpoint/2010/main" val="582897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F7706-DFD4-2D4E-8C5A-797830018F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Relational Algebra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8E8ED7-97E0-8047-8142-C4955DE022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COMP3211 Advanced Databases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74FE84-A1F7-9446-A15B-B77848D28B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51584" y="4149081"/>
            <a:ext cx="4104456" cy="432047"/>
          </a:xfrm>
        </p:spPr>
        <p:txBody>
          <a:bodyPr/>
          <a:lstStyle/>
          <a:p>
            <a:r>
              <a:rPr lang="en-US" dirty="0"/>
              <a:t>Dr Heather Packer – hp3@ecs.soton.ac.uk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9730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466B3-4FFA-234D-B0CE-636C45EB7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Relational Transformations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3139B6-28EA-E64F-83AE-2E2C0E54E4F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If a selection contains a predicate with conjunctive terms (</a:t>
            </a:r>
            <a:r>
              <a:rPr lang="en-US" dirty="0" err="1"/>
              <a:t>ie</a:t>
            </a:r>
            <a:r>
              <a:rPr lang="en-US" dirty="0"/>
              <a:t> ANDs)</a:t>
            </a:r>
          </a:p>
          <a:p>
            <a:r>
              <a:rPr lang="en-US" dirty="0"/>
              <a:t>The terms can cascade into individual selections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l-GR" sz="4000" b="0" i="0" dirty="0">
                <a:effectLst/>
                <a:latin typeface="arial" panose="020B0604020202020204" pitchFamily="34" charset="0"/>
              </a:rPr>
              <a:t>σ</a:t>
            </a:r>
            <a:r>
              <a:rPr lang="en-US" sz="4000" b="0" i="0" baseline="-25000" dirty="0">
                <a:effectLst/>
                <a:latin typeface="arial" panose="020B0604020202020204" pitchFamily="34" charset="0"/>
              </a:rPr>
              <a:t>p∧</a:t>
            </a:r>
            <a:r>
              <a:rPr lang="en-GB" sz="4000" baseline="-25000" dirty="0">
                <a:latin typeface="arial" panose="020B0604020202020204" pitchFamily="34" charset="0"/>
              </a:rPr>
              <a:t>q</a:t>
            </a:r>
            <a:r>
              <a:rPr lang="en-US" sz="4000" b="0" i="0" baseline="-25000" dirty="0">
                <a:effectLst/>
                <a:latin typeface="arial" panose="020B0604020202020204" pitchFamily="34" charset="0"/>
              </a:rPr>
              <a:t>∧r</a:t>
            </a:r>
            <a:r>
              <a:rPr lang="en-US" sz="4000" b="0" i="0" dirty="0">
                <a:effectLst/>
                <a:latin typeface="arial" panose="020B0604020202020204" pitchFamily="34" charset="0"/>
              </a:rPr>
              <a:t>(R) = </a:t>
            </a:r>
            <a:r>
              <a:rPr lang="el-GR" sz="4000" b="0" i="0" dirty="0">
                <a:effectLst/>
                <a:latin typeface="arial" panose="020B0604020202020204" pitchFamily="34" charset="0"/>
              </a:rPr>
              <a:t>σ</a:t>
            </a:r>
            <a:r>
              <a:rPr lang="en-GB" sz="4000" b="0" i="0" baseline="-25000" dirty="0">
                <a:effectLst/>
                <a:latin typeface="arial" panose="020B0604020202020204" pitchFamily="34" charset="0"/>
              </a:rPr>
              <a:t>p</a:t>
            </a:r>
            <a:r>
              <a:rPr lang="en-GB" sz="4000" b="0" i="0" dirty="0">
                <a:effectLst/>
                <a:latin typeface="arial" panose="020B0604020202020204" pitchFamily="34" charset="0"/>
              </a:rPr>
              <a:t>(</a:t>
            </a:r>
            <a:r>
              <a:rPr lang="el-GR" sz="4000" b="0" i="0" dirty="0">
                <a:effectLst/>
                <a:latin typeface="arial" panose="020B0604020202020204" pitchFamily="34" charset="0"/>
              </a:rPr>
              <a:t>σ</a:t>
            </a:r>
            <a:r>
              <a:rPr lang="en-GB" sz="4000" b="0" i="0" baseline="-25000" dirty="0">
                <a:effectLst/>
                <a:latin typeface="arial" panose="020B0604020202020204" pitchFamily="34" charset="0"/>
              </a:rPr>
              <a:t>q</a:t>
            </a:r>
            <a:r>
              <a:rPr lang="en-GB" sz="4000" b="0" i="0" dirty="0">
                <a:effectLst/>
                <a:latin typeface="arial" panose="020B0604020202020204" pitchFamily="34" charset="0"/>
              </a:rPr>
              <a:t>(</a:t>
            </a:r>
            <a:r>
              <a:rPr lang="el-GR" sz="4000" b="0" i="0" dirty="0">
                <a:effectLst/>
                <a:latin typeface="arial" panose="020B0604020202020204" pitchFamily="34" charset="0"/>
              </a:rPr>
              <a:t>σ</a:t>
            </a:r>
            <a:r>
              <a:rPr lang="en-GB" sz="4000" b="0" i="0" baseline="-25000" dirty="0">
                <a:effectLst/>
                <a:latin typeface="arial" panose="020B0604020202020204" pitchFamily="34" charset="0"/>
              </a:rPr>
              <a:t>r</a:t>
            </a:r>
            <a:r>
              <a:rPr lang="en-GB" sz="4000" b="0" i="0" dirty="0">
                <a:effectLst/>
                <a:latin typeface="arial" panose="020B0604020202020204" pitchFamily="34" charset="0"/>
              </a:rPr>
              <a:t>(R)))</a:t>
            </a:r>
            <a:endParaRPr lang="en-US" sz="4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3650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9781F-A848-9542-9D5B-893AB7EF7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Relational Transformations - commutative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BACF97-107F-224D-814D-A37E3B3FA77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</a:rPr>
              <a:t>Selection and theta-join are commutative operations</a:t>
            </a:r>
          </a:p>
          <a:p>
            <a:pPr marL="0" indent="0" algn="ctr">
              <a:buNone/>
            </a:pPr>
            <a:r>
              <a:rPr lang="el-GR" sz="4000" b="0" i="0" dirty="0">
                <a:effectLst/>
                <a:latin typeface="arial" panose="020B0604020202020204" pitchFamily="34" charset="0"/>
              </a:rPr>
              <a:t>σ</a:t>
            </a:r>
            <a:r>
              <a:rPr lang="en-GB" sz="4000" b="0" i="0" baseline="-25000" dirty="0">
                <a:effectLst/>
                <a:latin typeface="arial" panose="020B0604020202020204" pitchFamily="34" charset="0"/>
              </a:rPr>
              <a:t>p</a:t>
            </a:r>
            <a:r>
              <a:rPr lang="en-GB" sz="4000" b="0" i="0" dirty="0">
                <a:effectLst/>
                <a:latin typeface="arial" panose="020B0604020202020204" pitchFamily="34" charset="0"/>
              </a:rPr>
              <a:t>(</a:t>
            </a:r>
            <a:r>
              <a:rPr lang="el-GR" sz="4000" b="0" i="0" dirty="0">
                <a:effectLst/>
                <a:latin typeface="arial" panose="020B0604020202020204" pitchFamily="34" charset="0"/>
              </a:rPr>
              <a:t>σ</a:t>
            </a:r>
            <a:r>
              <a:rPr lang="en-GB" sz="4000" b="0" i="0" baseline="-25000" dirty="0">
                <a:effectLst/>
                <a:latin typeface="arial" panose="020B0604020202020204" pitchFamily="34" charset="0"/>
              </a:rPr>
              <a:t>q</a:t>
            </a:r>
            <a:r>
              <a:rPr lang="en-GB" sz="4000" b="0" i="0" dirty="0">
                <a:effectLst/>
                <a:latin typeface="arial" panose="020B0604020202020204" pitchFamily="34" charset="0"/>
              </a:rPr>
              <a:t>(R)) </a:t>
            </a:r>
            <a:r>
              <a:rPr lang="en-US" sz="4000" b="0" i="0" dirty="0">
                <a:effectLst/>
                <a:latin typeface="arial" panose="020B0604020202020204" pitchFamily="34" charset="0"/>
              </a:rPr>
              <a:t>= </a:t>
            </a:r>
            <a:r>
              <a:rPr lang="el-GR" sz="4000" b="0" i="0" dirty="0">
                <a:effectLst/>
                <a:latin typeface="arial" panose="020B0604020202020204" pitchFamily="34" charset="0"/>
              </a:rPr>
              <a:t>σ</a:t>
            </a:r>
            <a:r>
              <a:rPr lang="en-GB" sz="4000" b="0" i="0" baseline="-25000" dirty="0">
                <a:effectLst/>
                <a:latin typeface="arial" panose="020B0604020202020204" pitchFamily="34" charset="0"/>
              </a:rPr>
              <a:t>q</a:t>
            </a:r>
            <a:r>
              <a:rPr lang="en-GB" sz="4000" b="0" i="0" dirty="0">
                <a:effectLst/>
                <a:latin typeface="arial" panose="020B0604020202020204" pitchFamily="34" charset="0"/>
              </a:rPr>
              <a:t>(</a:t>
            </a:r>
            <a:r>
              <a:rPr lang="el-GR" sz="4000" b="0" i="0" dirty="0">
                <a:effectLst/>
                <a:latin typeface="arial" panose="020B0604020202020204" pitchFamily="34" charset="0"/>
              </a:rPr>
              <a:t>σ</a:t>
            </a:r>
            <a:r>
              <a:rPr lang="en-GB" sz="4000" baseline="-25000" dirty="0">
                <a:latin typeface="arial" panose="020B0604020202020204" pitchFamily="34" charset="0"/>
              </a:rPr>
              <a:t>p</a:t>
            </a:r>
            <a:r>
              <a:rPr lang="en-GB" sz="4000" b="0" i="0" dirty="0">
                <a:effectLst/>
                <a:latin typeface="arial" panose="020B0604020202020204" pitchFamily="34" charset="0"/>
              </a:rPr>
              <a:t>(R))</a:t>
            </a:r>
          </a:p>
          <a:p>
            <a:pPr marL="0" indent="0" algn="ctr">
              <a:buNone/>
            </a:pPr>
            <a:r>
              <a:rPr lang="en-US" sz="4000" dirty="0"/>
              <a:t>R</a:t>
            </a:r>
            <a:r>
              <a:rPr lang="en-GB" sz="4000" dirty="0">
                <a:latin typeface="Source Sans Pro" panose="020B0503030403020204" pitchFamily="34" charset="0"/>
              </a:rPr>
              <a:t> ⨝</a:t>
            </a:r>
            <a:r>
              <a:rPr lang="en-GB" sz="4000" baseline="-25000" dirty="0" err="1">
                <a:latin typeface="Source Sans Pro" panose="020B0503030403020204" pitchFamily="34" charset="0"/>
              </a:rPr>
              <a:t>p</a:t>
            </a:r>
            <a:r>
              <a:rPr lang="en-GB" sz="4000" dirty="0" err="1">
                <a:latin typeface="Source Sans Pro" panose="020B0503030403020204" pitchFamily="34" charset="0"/>
              </a:rPr>
              <a:t>S</a:t>
            </a:r>
            <a:r>
              <a:rPr lang="en-GB" sz="4000" dirty="0">
                <a:latin typeface="Source Sans Pro" panose="020B0503030403020204" pitchFamily="34" charset="0"/>
              </a:rPr>
              <a:t> = S ⨝</a:t>
            </a:r>
            <a:r>
              <a:rPr lang="en-GB" sz="4000" baseline="-25000" dirty="0" err="1">
                <a:latin typeface="Source Sans Pro" panose="020B0503030403020204" pitchFamily="34" charset="0"/>
              </a:rPr>
              <a:t>p</a:t>
            </a:r>
            <a:r>
              <a:rPr lang="en-GB" sz="4000" dirty="0" err="1">
                <a:latin typeface="Source Sans Pro" panose="020B0503030403020204" pitchFamily="34" charset="0"/>
              </a:rPr>
              <a:t>R</a:t>
            </a:r>
            <a:endParaRPr lang="en-GB" sz="4000" dirty="0">
              <a:latin typeface="Source Sans Pro" panose="020B0503030403020204" pitchFamily="34" charset="0"/>
            </a:endParaRPr>
          </a:p>
          <a:p>
            <a:r>
              <a:rPr lang="en-US" dirty="0"/>
              <a:t>But for theta-join, only when using the named perspective</a:t>
            </a:r>
          </a:p>
          <a:p>
            <a:pPr lvl="1"/>
            <a:r>
              <a:rPr lang="en-US" dirty="0" err="1"/>
              <a:t>Eg</a:t>
            </a:r>
            <a:r>
              <a:rPr lang="en-US" dirty="0"/>
              <a:t> using attribute names and not $1 </a:t>
            </a:r>
            <a:r>
              <a:rPr lang="en-US" dirty="0" err="1"/>
              <a:t>etc</a:t>
            </a:r>
            <a:endParaRPr lang="en-US" dirty="0"/>
          </a:p>
          <a:p>
            <a:pPr marL="0" indent="0" algn="ctr">
              <a:buNone/>
            </a:pPr>
            <a:endParaRPr lang="en-US" sz="4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31872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15347-68B3-1F46-BAF9-F1DF14FDC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Relational Transformations - commutative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4192A4-505B-D74B-B84B-FBB93115A9A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When an expression consists of a selection followed by a projection</a:t>
            </a:r>
          </a:p>
          <a:p>
            <a:r>
              <a:rPr lang="en-US" dirty="0"/>
              <a:t>The projection can be done first, if the selection predicate only involves attributes in the projection list:</a:t>
            </a:r>
          </a:p>
          <a:p>
            <a:pPr marL="0" lvl="0" indent="0" algn="ctr">
              <a:buNone/>
            </a:pPr>
            <a:r>
              <a:rPr lang="el-GR" sz="4000" dirty="0"/>
              <a:t>π</a:t>
            </a:r>
            <a:r>
              <a:rPr lang="en-US" sz="4000" baseline="-25000" dirty="0"/>
              <a:t>A1,…Am</a:t>
            </a:r>
            <a:r>
              <a:rPr lang="en-US" sz="4000" dirty="0"/>
              <a:t>(</a:t>
            </a:r>
            <a:r>
              <a:rPr lang="el-GR" sz="4000" dirty="0">
                <a:latin typeface="arial" panose="020B0604020202020204" pitchFamily="34" charset="0"/>
              </a:rPr>
              <a:t>σ</a:t>
            </a:r>
            <a:r>
              <a:rPr lang="en-GB" sz="4000" baseline="-25000" dirty="0">
                <a:latin typeface="arial" panose="020B0604020202020204" pitchFamily="34" charset="0"/>
              </a:rPr>
              <a:t>p</a:t>
            </a:r>
            <a:r>
              <a:rPr lang="en-GB" sz="4000" dirty="0">
                <a:latin typeface="arial" panose="020B0604020202020204" pitchFamily="34" charset="0"/>
              </a:rPr>
              <a:t>(R)) =</a:t>
            </a:r>
            <a:r>
              <a:rPr lang="el-GR" sz="4000" dirty="0">
                <a:latin typeface="arial" panose="020B0604020202020204" pitchFamily="34" charset="0"/>
              </a:rPr>
              <a:t> σ</a:t>
            </a:r>
            <a:r>
              <a:rPr lang="en-GB" sz="4000" baseline="-25000" dirty="0">
                <a:latin typeface="arial" panose="020B0604020202020204" pitchFamily="34" charset="0"/>
              </a:rPr>
              <a:t>p</a:t>
            </a:r>
            <a:r>
              <a:rPr lang="en-GB" sz="4000" dirty="0">
                <a:latin typeface="arial" panose="020B0604020202020204" pitchFamily="34" charset="0"/>
              </a:rPr>
              <a:t>(</a:t>
            </a:r>
            <a:r>
              <a:rPr lang="el-GR" sz="4000" dirty="0"/>
              <a:t>π</a:t>
            </a:r>
            <a:r>
              <a:rPr lang="en-US" sz="4000" baseline="-25000" dirty="0"/>
              <a:t>A1,…Am </a:t>
            </a:r>
            <a:r>
              <a:rPr lang="en-US" sz="4000" dirty="0"/>
              <a:t>(R))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Selection and projection are commutative</a:t>
            </a:r>
          </a:p>
        </p:txBody>
      </p:sp>
    </p:spTree>
    <p:extLst>
      <p:ext uri="{BB962C8B-B14F-4D97-AF65-F5344CB8AC3E}">
        <p14:creationId xmlns:p14="http://schemas.microsoft.com/office/powerpoint/2010/main" val="1803948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6030A-B07D-6646-AAC1-B8D1BF3DF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Relational Transformations</a:t>
            </a:r>
            <a:r>
              <a:rPr lang="en-US" dirty="0"/>
              <a:t> - associativity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0790D4-4B3A-9A43-8C51-F9A2A6F3A41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>
                <a:latin typeface="Source Sans Pro" panose="020B0503030403020204" pitchFamily="34" charset="0"/>
              </a:rPr>
              <a:t>Joins exhibits associativity:</a:t>
            </a:r>
            <a:endParaRPr lang="en-GB" b="0" i="0" dirty="0">
              <a:effectLst/>
              <a:latin typeface="Source Sans Pro" panose="020B0503030403020204" pitchFamily="34" charset="0"/>
            </a:endParaRPr>
          </a:p>
          <a:p>
            <a:pPr marL="0" indent="0" algn="ctr">
              <a:buNone/>
            </a:pPr>
            <a:r>
              <a:rPr lang="en-GB" sz="4000" b="0" i="0" dirty="0">
                <a:effectLst/>
                <a:latin typeface="Source Sans Pro" panose="020B0503030403020204" pitchFamily="34" charset="0"/>
              </a:rPr>
              <a:t>(R ⨝ S) ⨝ T = R ⨝ (S ⨝ T)</a:t>
            </a:r>
          </a:p>
          <a:p>
            <a:pPr marL="0" indent="0">
              <a:buNone/>
            </a:pPr>
            <a:endParaRPr lang="en-GB" b="0" i="0" dirty="0">
              <a:effectLst/>
              <a:latin typeface="Source Sans Pro" panose="020B0503030403020204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88111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3839A-B483-5346-8BEF-C67252430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Relational Transformations - distributes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EEFEEC-34FB-F84B-A2A6-CE2C22CF938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Where an expression consists of a theta-join followed by a projection</a:t>
            </a:r>
          </a:p>
          <a:p>
            <a:r>
              <a:rPr lang="en-GB" dirty="0"/>
              <a:t>The selection can be performed on both relations prior to the theta-join, if the predicate only involves attributes being joined</a:t>
            </a:r>
          </a:p>
          <a:p>
            <a:pPr marL="0" indent="0">
              <a:buNone/>
            </a:pPr>
            <a:endParaRPr lang="en-GB" b="0" i="0" dirty="0">
              <a:effectLst/>
              <a:latin typeface="Source Sans Pro" panose="020B0503030403020204" pitchFamily="34" charset="0"/>
            </a:endParaRPr>
          </a:p>
          <a:p>
            <a:pPr marL="0" indent="0" algn="ctr">
              <a:buNone/>
            </a:pPr>
            <a:r>
              <a:rPr lang="el-G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σ</a:t>
            </a:r>
            <a:r>
              <a:rPr lang="en-GB" sz="4000" b="0" i="0" baseline="-25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GB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(R ⨝</a:t>
            </a:r>
            <a:r>
              <a:rPr lang="en-US" sz="4000" b="0" i="0" baseline="-25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S) = </a:t>
            </a:r>
            <a:r>
              <a:rPr lang="el-G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σ</a:t>
            </a:r>
            <a:r>
              <a:rPr lang="en-GB" sz="4000" b="0" i="0" baseline="-25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GB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(R) ⨝</a:t>
            </a:r>
            <a:r>
              <a:rPr lang="en-US" sz="4000" b="0" i="0" baseline="-25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l-GR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σ</a:t>
            </a:r>
            <a:r>
              <a:rPr lang="en-GB" sz="4000" b="0" i="0" baseline="-25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GB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S)</a:t>
            </a:r>
          </a:p>
          <a:p>
            <a:endParaRPr lang="en-US" dirty="0">
              <a:latin typeface="Source Sans Pro" panose="020B0503030403020204" pitchFamily="34" charset="0"/>
            </a:endParaRPr>
          </a:p>
          <a:p>
            <a:r>
              <a:rPr lang="en-US" dirty="0">
                <a:latin typeface="Source Sans Pro" panose="020B0503030403020204" pitchFamily="34" charset="0"/>
              </a:rPr>
              <a:t>In this case, selection distributes over theta-join	</a:t>
            </a:r>
            <a:endParaRPr lang="en-US" b="0" i="0" dirty="0">
              <a:effectLst/>
              <a:latin typeface="Source Sans Pro" panose="020B0503030403020204" pitchFamily="34" charset="0"/>
            </a:endParaRPr>
          </a:p>
          <a:p>
            <a:pPr marL="0" indent="0" algn="ctr">
              <a:buNone/>
            </a:pPr>
            <a:endParaRPr lang="en-GB" dirty="0"/>
          </a:p>
          <a:p>
            <a:endParaRPr lang="en-GB" b="0" i="0" dirty="0">
              <a:effectLst/>
              <a:latin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6964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921F2-59D3-E440-BC8D-BDDED04DE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Relational Transformations - distributes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96EA40-9C29-1B4C-8925-C140A8C30B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Selection also distributes over set operations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l-GR" sz="4000" b="0" i="0" dirty="0">
                <a:effectLst/>
                <a:latin typeface="arial" panose="020B0604020202020204" pitchFamily="34" charset="0"/>
              </a:rPr>
              <a:t>σ</a:t>
            </a:r>
            <a:r>
              <a:rPr lang="en-US" sz="4000" b="0" i="0" baseline="-25000" dirty="0">
                <a:effectLst/>
                <a:latin typeface="arial" panose="020B0604020202020204" pitchFamily="34" charset="0"/>
              </a:rPr>
              <a:t>p</a:t>
            </a:r>
            <a:r>
              <a:rPr lang="en-US" sz="4000" b="0" i="0" dirty="0">
                <a:effectLst/>
                <a:latin typeface="arial" panose="020B0604020202020204" pitchFamily="34" charset="0"/>
              </a:rPr>
              <a:t>(R</a:t>
            </a:r>
            <a:r>
              <a:rPr lang="en-GB" sz="4000" b="0" i="0" dirty="0">
                <a:effectLst/>
                <a:latin typeface="arial" panose="020B0604020202020204" pitchFamily="34" charset="0"/>
              </a:rPr>
              <a:t> ∪ S) =</a:t>
            </a:r>
            <a:r>
              <a:rPr lang="el-GR" sz="4000" b="0" i="0" dirty="0">
                <a:effectLst/>
                <a:latin typeface="arial" panose="020B0604020202020204" pitchFamily="34" charset="0"/>
              </a:rPr>
              <a:t> σ</a:t>
            </a:r>
            <a:r>
              <a:rPr lang="en-US" sz="4000" b="0" i="0" baseline="-25000" dirty="0">
                <a:effectLst/>
                <a:latin typeface="arial" panose="020B0604020202020204" pitchFamily="34" charset="0"/>
              </a:rPr>
              <a:t>p</a:t>
            </a:r>
            <a:r>
              <a:rPr lang="en-US" sz="4000" b="0" i="0" dirty="0">
                <a:effectLst/>
                <a:latin typeface="arial" panose="020B0604020202020204" pitchFamily="34" charset="0"/>
              </a:rPr>
              <a:t>(R</a:t>
            </a:r>
            <a:r>
              <a:rPr lang="en-GB" sz="4000" b="0" i="0" dirty="0">
                <a:effectLst/>
                <a:latin typeface="arial" panose="020B0604020202020204" pitchFamily="34" charset="0"/>
              </a:rPr>
              <a:t>) ∪ </a:t>
            </a:r>
            <a:r>
              <a:rPr lang="el-GR" sz="4000" b="0" i="0" dirty="0">
                <a:effectLst/>
                <a:latin typeface="arial" panose="020B0604020202020204" pitchFamily="34" charset="0"/>
              </a:rPr>
              <a:t>σ</a:t>
            </a:r>
            <a:r>
              <a:rPr lang="en-US" sz="4000" b="0" i="0" baseline="-25000" dirty="0">
                <a:effectLst/>
                <a:latin typeface="arial" panose="020B0604020202020204" pitchFamily="34" charset="0"/>
              </a:rPr>
              <a:t>p</a:t>
            </a:r>
            <a:r>
              <a:rPr lang="en-US" sz="4000" b="0" i="0" dirty="0">
                <a:effectLst/>
                <a:latin typeface="arial" panose="020B0604020202020204" pitchFamily="34" charset="0"/>
              </a:rPr>
              <a:t>(</a:t>
            </a:r>
            <a:r>
              <a:rPr lang="en-GB" sz="4000" b="0" i="0" dirty="0">
                <a:effectLst/>
                <a:latin typeface="arial" panose="020B0604020202020204" pitchFamily="34" charset="0"/>
              </a:rPr>
              <a:t>S) </a:t>
            </a:r>
          </a:p>
          <a:p>
            <a:pPr marL="0" indent="0" algn="ctr">
              <a:buNone/>
            </a:pPr>
            <a:r>
              <a:rPr lang="el-GR" sz="4000" b="0" i="0" dirty="0">
                <a:effectLst/>
                <a:latin typeface="arial" panose="020B0604020202020204" pitchFamily="34" charset="0"/>
              </a:rPr>
              <a:t>σ</a:t>
            </a:r>
            <a:r>
              <a:rPr lang="en-US" sz="4000" b="0" i="0" baseline="-25000" dirty="0">
                <a:effectLst/>
                <a:latin typeface="arial" panose="020B0604020202020204" pitchFamily="34" charset="0"/>
              </a:rPr>
              <a:t>p</a:t>
            </a:r>
            <a:r>
              <a:rPr lang="en-US" sz="4000" b="0" i="0" dirty="0">
                <a:effectLst/>
                <a:latin typeface="arial" panose="020B0604020202020204" pitchFamily="34" charset="0"/>
              </a:rPr>
              <a:t>(R</a:t>
            </a:r>
            <a:r>
              <a:rPr lang="en-GB" sz="4000" b="0" i="0" dirty="0">
                <a:effectLst/>
                <a:latin typeface="arial" panose="020B0604020202020204" pitchFamily="34" charset="0"/>
              </a:rPr>
              <a:t> ∩ S) =</a:t>
            </a:r>
            <a:r>
              <a:rPr lang="el-GR" sz="4000" b="0" i="0" dirty="0">
                <a:effectLst/>
                <a:latin typeface="arial" panose="020B0604020202020204" pitchFamily="34" charset="0"/>
              </a:rPr>
              <a:t> σ</a:t>
            </a:r>
            <a:r>
              <a:rPr lang="en-US" sz="4000" b="0" i="0" baseline="-25000" dirty="0">
                <a:effectLst/>
                <a:latin typeface="arial" panose="020B0604020202020204" pitchFamily="34" charset="0"/>
              </a:rPr>
              <a:t>p</a:t>
            </a:r>
            <a:r>
              <a:rPr lang="en-US" sz="4000" b="0" i="0" dirty="0">
                <a:effectLst/>
                <a:latin typeface="arial" panose="020B0604020202020204" pitchFamily="34" charset="0"/>
              </a:rPr>
              <a:t>(R</a:t>
            </a:r>
            <a:r>
              <a:rPr lang="en-GB" sz="4000" b="0" i="0" dirty="0">
                <a:effectLst/>
                <a:latin typeface="arial" panose="020B0604020202020204" pitchFamily="34" charset="0"/>
              </a:rPr>
              <a:t>) ∩ </a:t>
            </a:r>
            <a:r>
              <a:rPr lang="el-GR" sz="4000" b="0" i="0" dirty="0">
                <a:effectLst/>
                <a:latin typeface="arial" panose="020B0604020202020204" pitchFamily="34" charset="0"/>
              </a:rPr>
              <a:t>σ</a:t>
            </a:r>
            <a:r>
              <a:rPr lang="en-US" sz="4000" b="0" i="0" baseline="-25000" dirty="0">
                <a:effectLst/>
                <a:latin typeface="arial" panose="020B0604020202020204" pitchFamily="34" charset="0"/>
              </a:rPr>
              <a:t>p</a:t>
            </a:r>
            <a:r>
              <a:rPr lang="en-US" sz="4000" b="0" i="0" dirty="0">
                <a:effectLst/>
                <a:latin typeface="arial" panose="020B0604020202020204" pitchFamily="34" charset="0"/>
              </a:rPr>
              <a:t>(</a:t>
            </a:r>
            <a:r>
              <a:rPr lang="en-GB" sz="4000" b="0" i="0" dirty="0">
                <a:effectLst/>
                <a:latin typeface="arial" panose="020B0604020202020204" pitchFamily="34" charset="0"/>
              </a:rPr>
              <a:t>S) </a:t>
            </a:r>
            <a:endParaRPr lang="en-US" sz="4000" dirty="0"/>
          </a:p>
          <a:p>
            <a:pPr marL="0" indent="0" algn="ctr">
              <a:buNone/>
            </a:pPr>
            <a:r>
              <a:rPr lang="el-GR" sz="4000" b="0" i="0" dirty="0">
                <a:effectLst/>
                <a:latin typeface="arial" panose="020B0604020202020204" pitchFamily="34" charset="0"/>
              </a:rPr>
              <a:t>σ</a:t>
            </a:r>
            <a:r>
              <a:rPr lang="en-US" sz="4000" b="0" i="0" baseline="-25000" dirty="0">
                <a:effectLst/>
                <a:latin typeface="arial" panose="020B0604020202020204" pitchFamily="34" charset="0"/>
              </a:rPr>
              <a:t>p</a:t>
            </a:r>
            <a:r>
              <a:rPr lang="en-US" sz="4000" b="0" i="0" dirty="0">
                <a:effectLst/>
                <a:latin typeface="arial" panose="020B0604020202020204" pitchFamily="34" charset="0"/>
              </a:rPr>
              <a:t>(R</a:t>
            </a:r>
            <a:r>
              <a:rPr lang="en-GB" sz="4000" b="0" i="0" dirty="0">
                <a:effectLst/>
                <a:latin typeface="arial" panose="020B0604020202020204" pitchFamily="34" charset="0"/>
              </a:rPr>
              <a:t> - S) =</a:t>
            </a:r>
            <a:r>
              <a:rPr lang="el-GR" sz="4000" b="0" i="0" dirty="0">
                <a:effectLst/>
                <a:latin typeface="arial" panose="020B0604020202020204" pitchFamily="34" charset="0"/>
              </a:rPr>
              <a:t> σ</a:t>
            </a:r>
            <a:r>
              <a:rPr lang="en-US" sz="4000" b="0" i="0" baseline="-25000" dirty="0">
                <a:effectLst/>
                <a:latin typeface="arial" panose="020B0604020202020204" pitchFamily="34" charset="0"/>
              </a:rPr>
              <a:t>p</a:t>
            </a:r>
            <a:r>
              <a:rPr lang="en-US" sz="4000" b="0" i="0" dirty="0">
                <a:effectLst/>
                <a:latin typeface="arial" panose="020B0604020202020204" pitchFamily="34" charset="0"/>
              </a:rPr>
              <a:t>(R</a:t>
            </a:r>
            <a:r>
              <a:rPr lang="en-GB" sz="4000" b="0" i="0" dirty="0">
                <a:effectLst/>
                <a:latin typeface="arial" panose="020B0604020202020204" pitchFamily="34" charset="0"/>
              </a:rPr>
              <a:t>) - </a:t>
            </a:r>
            <a:r>
              <a:rPr lang="el-GR" sz="4000" b="0" i="0" dirty="0">
                <a:effectLst/>
                <a:latin typeface="arial" panose="020B0604020202020204" pitchFamily="34" charset="0"/>
              </a:rPr>
              <a:t>σ</a:t>
            </a:r>
            <a:r>
              <a:rPr lang="en-US" sz="4000" b="0" i="0" baseline="-25000" dirty="0">
                <a:effectLst/>
                <a:latin typeface="arial" panose="020B0604020202020204" pitchFamily="34" charset="0"/>
              </a:rPr>
              <a:t>p</a:t>
            </a:r>
            <a:r>
              <a:rPr lang="en-US" sz="4000" b="0" i="0" dirty="0">
                <a:effectLst/>
                <a:latin typeface="arial" panose="020B0604020202020204" pitchFamily="34" charset="0"/>
              </a:rPr>
              <a:t>(</a:t>
            </a:r>
            <a:r>
              <a:rPr lang="en-GB" sz="4000" b="0" i="0" dirty="0">
                <a:effectLst/>
                <a:latin typeface="arial" panose="020B0604020202020204" pitchFamily="34" charset="0"/>
              </a:rPr>
              <a:t>S) </a:t>
            </a:r>
            <a:endParaRPr lang="en-US" sz="4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1206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811F6-4859-9144-8D69-54CE54318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Relational Transformations - distributes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BA02ED-2E7C-2644-A568-1C430CFAEC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Projection distributes over set union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l-GR" sz="4000" dirty="0"/>
              <a:t>π</a:t>
            </a:r>
            <a:r>
              <a:rPr lang="en-US" sz="4000" baseline="-25000" dirty="0"/>
              <a:t>L</a:t>
            </a:r>
            <a:r>
              <a:rPr lang="en-US" sz="4000" dirty="0"/>
              <a:t>(</a:t>
            </a:r>
            <a:r>
              <a:rPr lang="en-US" sz="4000" b="0" i="0" dirty="0">
                <a:effectLst/>
                <a:latin typeface="arial" panose="020B0604020202020204" pitchFamily="34" charset="0"/>
              </a:rPr>
              <a:t>R</a:t>
            </a:r>
            <a:r>
              <a:rPr lang="en-GB" sz="4000" b="0" i="0" dirty="0">
                <a:effectLst/>
                <a:latin typeface="arial" panose="020B0604020202020204" pitchFamily="34" charset="0"/>
              </a:rPr>
              <a:t> ∪ S)=</a:t>
            </a:r>
            <a:r>
              <a:rPr lang="en-US" sz="4000" dirty="0"/>
              <a:t> </a:t>
            </a:r>
            <a:r>
              <a:rPr lang="el-GR" sz="4000" dirty="0"/>
              <a:t>π</a:t>
            </a:r>
            <a:r>
              <a:rPr lang="en-US" sz="4000" baseline="-25000" dirty="0"/>
              <a:t>L</a:t>
            </a:r>
            <a:r>
              <a:rPr lang="en-US" sz="4000" dirty="0"/>
              <a:t>(R)</a:t>
            </a:r>
            <a:r>
              <a:rPr lang="en-GB" sz="4000" b="0" i="0" dirty="0">
                <a:effectLst/>
                <a:latin typeface="arial" panose="020B0604020202020204" pitchFamily="34" charset="0"/>
              </a:rPr>
              <a:t> ∪</a:t>
            </a:r>
            <a:r>
              <a:rPr lang="en-US" sz="4000" dirty="0"/>
              <a:t> </a:t>
            </a:r>
            <a:r>
              <a:rPr lang="el-GR" sz="4000" dirty="0"/>
              <a:t>π</a:t>
            </a:r>
            <a:r>
              <a:rPr lang="en-US" sz="4000" baseline="-25000" dirty="0"/>
              <a:t>L</a:t>
            </a:r>
            <a:r>
              <a:rPr lang="en-US" sz="4000" dirty="0"/>
              <a:t>(S)</a:t>
            </a:r>
            <a:r>
              <a:rPr lang="en-GB" sz="4000" b="0" i="0" dirty="0">
                <a:effectLst/>
                <a:latin typeface="arial" panose="020B0604020202020204" pitchFamily="34" charset="0"/>
              </a:rPr>
              <a:t>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9078104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614DC-C5BC-5D40-BF4B-D038863FD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Relational Transformations - distributes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DF3F9B-5D4B-C34F-9857-085BB952A3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Projection distributes over theta join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l-GR" sz="3600" dirty="0"/>
              <a:t>π</a:t>
            </a:r>
            <a:r>
              <a:rPr lang="en-US" sz="3600" baseline="-25000" dirty="0"/>
              <a:t>L1 </a:t>
            </a:r>
            <a:r>
              <a:rPr lang="en-GB" sz="3600" b="0" i="0" baseline="-25000" dirty="0">
                <a:effectLst/>
                <a:latin typeface="arial" panose="020B0604020202020204" pitchFamily="34" charset="0"/>
              </a:rPr>
              <a:t>∪ </a:t>
            </a:r>
            <a:r>
              <a:rPr lang="en-US" sz="3600" b="0" i="0" baseline="-25000" dirty="0">
                <a:effectLst/>
                <a:latin typeface="arial" panose="020B0604020202020204" pitchFamily="34" charset="0"/>
              </a:rPr>
              <a:t>L2</a:t>
            </a:r>
            <a:r>
              <a:rPr lang="en-GB" sz="3600" b="0" i="0" baseline="-25000" dirty="0">
                <a:effectLst/>
                <a:latin typeface="arial" panose="020B0604020202020204" pitchFamily="34" charset="0"/>
              </a:rPr>
              <a:t> </a:t>
            </a:r>
            <a:r>
              <a:rPr lang="en-GB" sz="3600" b="0" i="0" dirty="0">
                <a:effectLst/>
                <a:latin typeface="arial" panose="020B0604020202020204" pitchFamily="34" charset="0"/>
              </a:rPr>
              <a:t>(R </a:t>
            </a:r>
            <a:r>
              <a:rPr lang="en-GB" sz="3600" b="0" i="0" dirty="0">
                <a:effectLst/>
                <a:latin typeface="Source Sans Pro" panose="020B0503030403020204" pitchFamily="34" charset="0"/>
              </a:rPr>
              <a:t>⨝</a:t>
            </a:r>
            <a:r>
              <a:rPr lang="en-US" sz="3600" b="0" i="0" baseline="-25000" dirty="0">
                <a:effectLst/>
                <a:latin typeface="Source Sans Pro" panose="020B0503030403020204" pitchFamily="34" charset="0"/>
              </a:rPr>
              <a:t>r </a:t>
            </a:r>
            <a:r>
              <a:rPr lang="en-US" sz="3600" b="0" i="0" dirty="0">
                <a:effectLst/>
                <a:latin typeface="Source Sans Pro" panose="020B0503030403020204" pitchFamily="34" charset="0"/>
              </a:rPr>
              <a:t>S) =</a:t>
            </a:r>
            <a:r>
              <a:rPr lang="en-US" sz="3600" dirty="0"/>
              <a:t> </a:t>
            </a:r>
            <a:r>
              <a:rPr lang="el-GR" sz="3600" dirty="0"/>
              <a:t>π</a:t>
            </a:r>
            <a:r>
              <a:rPr lang="en-US" sz="3600" baseline="-25000" dirty="0"/>
              <a:t>L1</a:t>
            </a:r>
            <a:r>
              <a:rPr lang="en-GB" sz="3600" b="0" i="0" dirty="0">
                <a:effectLst/>
                <a:latin typeface="arial" panose="020B0604020202020204" pitchFamily="34" charset="0"/>
              </a:rPr>
              <a:t>(R) </a:t>
            </a:r>
            <a:r>
              <a:rPr lang="en-GB" sz="3600" b="0" i="0" dirty="0">
                <a:effectLst/>
                <a:latin typeface="Source Sans Pro" panose="020B0503030403020204" pitchFamily="34" charset="0"/>
              </a:rPr>
              <a:t> ⨝</a:t>
            </a:r>
            <a:r>
              <a:rPr lang="en-GB" sz="3600" baseline="-25000" dirty="0">
                <a:latin typeface="arial" panose="020B0604020202020204" pitchFamily="34" charset="0"/>
              </a:rPr>
              <a:t>r</a:t>
            </a:r>
            <a:r>
              <a:rPr lang="en-GB" sz="3600" b="0" i="0" baseline="-25000" dirty="0">
                <a:effectLst/>
                <a:latin typeface="arial" panose="020B0604020202020204" pitchFamily="34" charset="0"/>
              </a:rPr>
              <a:t>  </a:t>
            </a:r>
            <a:r>
              <a:rPr lang="el-GR" sz="3600" dirty="0"/>
              <a:t>π</a:t>
            </a:r>
            <a:r>
              <a:rPr lang="en-US" sz="3600" b="0" i="0" baseline="-25000" dirty="0">
                <a:effectLst/>
                <a:latin typeface="arial" panose="020B0604020202020204" pitchFamily="34" charset="0"/>
              </a:rPr>
              <a:t> L2</a:t>
            </a:r>
            <a:r>
              <a:rPr lang="en-US" sz="3600" b="0" i="0" dirty="0">
                <a:effectLst/>
                <a:latin typeface="Source Sans Pro" panose="020B0503030403020204" pitchFamily="34" charset="0"/>
              </a:rPr>
              <a:t>(S)</a:t>
            </a:r>
          </a:p>
          <a:p>
            <a:pPr marL="0" lvl="0" indent="0" algn="ctr">
              <a:buNone/>
            </a:pPr>
            <a:r>
              <a:rPr lang="en-US" dirty="0"/>
              <a:t>if projection list can be divided into attributes of the relations being joined, and join condition only uses attributes from the projection list</a:t>
            </a:r>
            <a:endParaRPr lang="en-US" sz="3600" dirty="0"/>
          </a:p>
          <a:p>
            <a:pPr marL="0" indent="0" algn="ctr">
              <a:buNone/>
            </a:pPr>
            <a:endParaRPr lang="en-US" sz="3600" b="0" i="0" dirty="0">
              <a:effectLst/>
              <a:latin typeface="Source Sans Pro" panose="020B0503030403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8975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61CD1-92A1-7B46-B842-EEFFF31E74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Relational Algebra and SQL</a:t>
            </a:r>
          </a:p>
        </p:txBody>
      </p:sp>
    </p:spTree>
    <p:extLst>
      <p:ext uri="{BB962C8B-B14F-4D97-AF65-F5344CB8AC3E}">
        <p14:creationId xmlns:p14="http://schemas.microsoft.com/office/powerpoint/2010/main" val="11255314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C5DA0-6828-EB4B-A65B-DEFEA418D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Relational Transformations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DB12C8-3D36-7D47-ADA9-47D7F23F85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sz="2400" b="0" i="0" dirty="0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A Basic SQL statement consists of the </a:t>
            </a:r>
            <a:r>
              <a:rPr lang="en-GB" sz="2400" dirty="0">
                <a:solidFill>
                  <a:srgbClr val="373637"/>
                </a:solidFill>
                <a:latin typeface="Source Sans Pro" panose="020B0503030403020204" pitchFamily="34" charset="0"/>
              </a:rPr>
              <a:t>following form:</a:t>
            </a:r>
            <a:endParaRPr lang="en-GB" sz="2400" b="0" i="0" dirty="0">
              <a:solidFill>
                <a:srgbClr val="373637"/>
              </a:solidFill>
              <a:effectLst/>
              <a:latin typeface="Source Sans Pro" panose="020B0503030403020204" pitchFamily="34" charset="0"/>
            </a:endParaRPr>
          </a:p>
          <a:p>
            <a:pPr marL="0" indent="0">
              <a:buNone/>
            </a:pPr>
            <a:r>
              <a:rPr lang="en-GB" sz="2400" b="0" i="0" dirty="0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	SELECT R</a:t>
            </a:r>
            <a:r>
              <a:rPr lang="en-GB" sz="2400" b="0" i="0" baseline="-25000" dirty="0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i1</a:t>
            </a:r>
            <a:r>
              <a:rPr lang="en-GB" sz="2400" b="0" i="0" dirty="0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.A</a:t>
            </a:r>
            <a:r>
              <a:rPr lang="en-GB" sz="2400" b="0" i="0" baseline="-25000" dirty="0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1</a:t>
            </a:r>
            <a:r>
              <a:rPr lang="en-GB" sz="2400" b="0" i="0" dirty="0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, …, </a:t>
            </a:r>
            <a:r>
              <a:rPr lang="en-GB" sz="2400" b="0" i="0" dirty="0" err="1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R</a:t>
            </a:r>
            <a:r>
              <a:rPr lang="en-GB" sz="2400" b="0" i="0" baseline="-25000" dirty="0" err="1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im</a:t>
            </a:r>
            <a:r>
              <a:rPr lang="en-GB" sz="2400" b="0" i="0" dirty="0" err="1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.A</a:t>
            </a:r>
            <a:r>
              <a:rPr lang="en-GB" sz="2400" b="0" i="0" baseline="-25000" dirty="0" err="1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m</a:t>
            </a:r>
            <a:endParaRPr lang="en-GB" sz="2400" b="0" i="0" baseline="-25000" dirty="0">
              <a:solidFill>
                <a:srgbClr val="373637"/>
              </a:solidFill>
              <a:effectLst/>
              <a:latin typeface="Source Sans Pro" panose="020B0503030403020204" pitchFamily="34" charset="0"/>
            </a:endParaRPr>
          </a:p>
          <a:p>
            <a:pPr marL="0" indent="0">
              <a:buNone/>
            </a:pPr>
            <a:r>
              <a:rPr lang="en-GB" sz="2400" b="0" i="0" dirty="0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	FROM R</a:t>
            </a:r>
            <a:r>
              <a:rPr lang="en-GB" sz="2400" b="0" i="0" baseline="-25000" dirty="0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1</a:t>
            </a:r>
            <a:r>
              <a:rPr lang="en-GB" sz="2400" b="0" i="0" dirty="0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, …,R</a:t>
            </a:r>
            <a:r>
              <a:rPr lang="en-GB" sz="2400" b="0" i="0" baseline="-25000" dirty="0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K</a:t>
            </a:r>
          </a:p>
          <a:p>
            <a:pPr marL="0" indent="0">
              <a:buNone/>
            </a:pPr>
            <a:r>
              <a:rPr lang="en-GB" sz="2400" b="0" i="0" dirty="0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	WHERE </a:t>
            </a:r>
            <a:r>
              <a:rPr lang="el-GR" sz="2400" b="0" i="0" dirty="0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Θ</a:t>
            </a:r>
          </a:p>
          <a:p>
            <a:pPr marL="0" indent="0">
              <a:buNone/>
            </a:pPr>
            <a:r>
              <a:rPr lang="el-GR" sz="2400" b="0" i="0" dirty="0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• </a:t>
            </a:r>
            <a:r>
              <a:rPr lang="en-GB" sz="2400" b="0" i="0" dirty="0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R</a:t>
            </a:r>
            <a:r>
              <a:rPr lang="en-GB" sz="2400" b="0" i="0" baseline="-25000" dirty="0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1</a:t>
            </a:r>
            <a:r>
              <a:rPr lang="en-GB" sz="2400" b="0" i="0" dirty="0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, …,R</a:t>
            </a:r>
            <a:r>
              <a:rPr lang="en-GB" sz="2400" b="0" i="0" baseline="-25000" dirty="0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K</a:t>
            </a:r>
            <a:r>
              <a:rPr lang="en-GB" sz="2400" b="0" i="0" dirty="0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 are distinct relation names (no repetitions)</a:t>
            </a:r>
          </a:p>
          <a:p>
            <a:pPr marL="0" indent="0">
              <a:buNone/>
            </a:pPr>
            <a:r>
              <a:rPr lang="en-GB" sz="2400" b="0" i="0" dirty="0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• Each </a:t>
            </a:r>
            <a:r>
              <a:rPr lang="en-GB" sz="2400" b="0" i="0" dirty="0" err="1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R</a:t>
            </a:r>
            <a:r>
              <a:rPr lang="en-GB" sz="2400" b="0" i="0" baseline="-25000" dirty="0" err="1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ij</a:t>
            </a:r>
            <a:r>
              <a:rPr lang="en-GB" sz="2400" b="0" i="0" dirty="0" err="1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.A</a:t>
            </a:r>
            <a:r>
              <a:rPr lang="en-GB" sz="2400" b="0" i="0" baseline="-25000" dirty="0" err="1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j</a:t>
            </a:r>
            <a:r>
              <a:rPr lang="en-GB" sz="2400" b="0" i="0" baseline="-25000" dirty="0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lang="en-GB" sz="2400" b="0" i="0" dirty="0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is an attribute of </a:t>
            </a:r>
            <a:r>
              <a:rPr lang="en-GB" sz="2400" b="0" i="0" dirty="0" err="1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R</a:t>
            </a:r>
            <a:r>
              <a:rPr lang="en-GB" sz="2400" b="0" i="0" baseline="-25000" dirty="0" err="1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ij</a:t>
            </a:r>
            <a:r>
              <a:rPr lang="en-GB" sz="2400" b="0" i="0" dirty="0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 (1≤ </a:t>
            </a:r>
            <a:r>
              <a:rPr lang="en-GB" sz="2400" b="0" i="0" dirty="0" err="1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ij</a:t>
            </a:r>
            <a:r>
              <a:rPr lang="en-GB" sz="2400" b="0" i="0" dirty="0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 ≤ k)</a:t>
            </a:r>
          </a:p>
          <a:p>
            <a:pPr marL="0" indent="0">
              <a:buNone/>
            </a:pPr>
            <a:r>
              <a:rPr lang="en-GB" sz="2400" b="0" i="0" dirty="0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• </a:t>
            </a:r>
            <a:r>
              <a:rPr lang="el-GR" sz="2400" b="0" i="0" dirty="0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Θ </a:t>
            </a:r>
            <a:r>
              <a:rPr lang="en-GB" sz="2400" b="0" i="0" dirty="0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is a condition</a:t>
            </a:r>
          </a:p>
        </p:txBody>
      </p:sp>
    </p:spTree>
    <p:extLst>
      <p:ext uri="{BB962C8B-B14F-4D97-AF65-F5344CB8AC3E}">
        <p14:creationId xmlns:p14="http://schemas.microsoft.com/office/powerpoint/2010/main" val="3158842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2071A-E994-A948-AAF3-DBBF43117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536646-617C-EC43-A828-C0BE6D725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Set-theoretic bases for Relational Algebra</a:t>
            </a:r>
          </a:p>
          <a:p>
            <a:r>
              <a:rPr lang="en-US" dirty="0"/>
              <a:t>Set Operations</a:t>
            </a:r>
          </a:p>
          <a:p>
            <a:pPr lvl="1"/>
            <a:r>
              <a:rPr lang="en-US" dirty="0"/>
              <a:t>Union, Difference, Cartesian Product</a:t>
            </a:r>
          </a:p>
          <a:p>
            <a:r>
              <a:rPr lang="en-US" dirty="0"/>
              <a:t>Relational Operations</a:t>
            </a:r>
          </a:p>
          <a:p>
            <a:pPr lvl="1"/>
            <a:r>
              <a:rPr lang="en-US" dirty="0"/>
              <a:t>Renaming, Projection, Selection</a:t>
            </a:r>
          </a:p>
          <a:p>
            <a:r>
              <a:rPr lang="en-US" dirty="0"/>
              <a:t>Sets and Multisets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58652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B9533-F76E-1E44-92B0-FA201728C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 vs Relational Algebra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7C1CB8-863D-C941-9F1A-30CAEE8E9B0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3393" y="4077072"/>
            <a:ext cx="10847916" cy="216081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SELECT R</a:t>
            </a:r>
            <a:r>
              <a:rPr lang="en-US" baseline="-25000" dirty="0"/>
              <a:t>i1</a:t>
            </a:r>
            <a:r>
              <a:rPr lang="en-US" dirty="0"/>
              <a:t>.A</a:t>
            </a:r>
            <a:r>
              <a:rPr lang="en-US" baseline="-25000" dirty="0"/>
              <a:t>1</a:t>
            </a:r>
            <a:r>
              <a:rPr lang="en-US" dirty="0"/>
              <a:t>, …, </a:t>
            </a:r>
            <a:r>
              <a:rPr lang="en-US" dirty="0" err="1"/>
              <a:t>R</a:t>
            </a:r>
            <a:r>
              <a:rPr lang="en-US" baseline="-25000" dirty="0" err="1"/>
              <a:t>im</a:t>
            </a:r>
            <a:r>
              <a:rPr lang="en-US" dirty="0" err="1"/>
              <a:t>.A</a:t>
            </a:r>
            <a:r>
              <a:rPr lang="en-US" baseline="-25000" dirty="0" err="1"/>
              <a:t>m</a:t>
            </a:r>
            <a:endParaRPr lang="en-US" baseline="-25000" dirty="0"/>
          </a:p>
          <a:p>
            <a:pPr marL="0" indent="0">
              <a:buNone/>
            </a:pPr>
            <a:r>
              <a:rPr lang="en-US" dirty="0"/>
              <a:t>FROM R</a:t>
            </a:r>
            <a:r>
              <a:rPr lang="en-US" baseline="-25000" dirty="0"/>
              <a:t>1</a:t>
            </a:r>
            <a:r>
              <a:rPr lang="en-US" dirty="0"/>
              <a:t>, …, R</a:t>
            </a:r>
            <a:r>
              <a:rPr lang="en-US" baseline="-25000" dirty="0"/>
              <a:t>K</a:t>
            </a:r>
            <a:r>
              <a:rPr lang="en-US" dirty="0"/>
              <a:t>                 = </a:t>
            </a:r>
            <a:r>
              <a:rPr lang="el-GR" dirty="0"/>
              <a:t>π</a:t>
            </a:r>
            <a:r>
              <a:rPr lang="en-US" baseline="-25000" dirty="0"/>
              <a:t>Ri1.A1, …, </a:t>
            </a:r>
            <a:r>
              <a:rPr lang="en-US" baseline="-25000" dirty="0" err="1"/>
              <a:t>Rim.Am</a:t>
            </a:r>
            <a:r>
              <a:rPr lang="en-US" baseline="-25000" dirty="0"/>
              <a:t> </a:t>
            </a:r>
            <a:r>
              <a:rPr lang="en-US" dirty="0"/>
              <a:t>(</a:t>
            </a:r>
            <a:r>
              <a:rPr lang="el-GR" dirty="0" err="1"/>
              <a:t>σ</a:t>
            </a:r>
            <a:r>
              <a:rPr lang="el-GR" baseline="-25000" dirty="0" err="1"/>
              <a:t>Θ</a:t>
            </a:r>
            <a:r>
              <a:rPr lang="el-GR" dirty="0"/>
              <a:t>(</a:t>
            </a:r>
            <a:r>
              <a:rPr lang="en-US" dirty="0"/>
              <a:t>R</a:t>
            </a:r>
            <a:r>
              <a:rPr lang="en-US" baseline="-25000" dirty="0"/>
              <a:t>1</a:t>
            </a:r>
            <a:r>
              <a:rPr lang="en-US" dirty="0"/>
              <a:t> ×…× R</a:t>
            </a:r>
            <a:r>
              <a:rPr lang="en-US" baseline="-25000" dirty="0"/>
              <a:t>K</a:t>
            </a:r>
            <a:r>
              <a:rPr lang="en-US" dirty="0"/>
              <a:t>))</a:t>
            </a:r>
          </a:p>
          <a:p>
            <a:pPr marL="0" indent="0">
              <a:buNone/>
            </a:pPr>
            <a:r>
              <a:rPr lang="en-US" dirty="0"/>
              <a:t>WHERE </a:t>
            </a:r>
            <a:r>
              <a:rPr lang="el-GR" dirty="0"/>
              <a:t>Θ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SELECT *    no projection operator is used i.e. expression is </a:t>
            </a:r>
            <a:r>
              <a:rPr lang="el-GR" dirty="0"/>
              <a:t>σ</a:t>
            </a:r>
            <a:r>
              <a:rPr lang="el-GR" baseline="-25000" dirty="0"/>
              <a:t>Θ</a:t>
            </a:r>
            <a:r>
              <a:rPr lang="el-GR" dirty="0"/>
              <a:t>(</a:t>
            </a:r>
            <a:r>
              <a:rPr lang="en-GB" dirty="0"/>
              <a:t>R</a:t>
            </a:r>
            <a:r>
              <a:rPr lang="en-GB" baseline="-25000" dirty="0"/>
              <a:t>1</a:t>
            </a:r>
            <a:r>
              <a:rPr lang="en-GB" dirty="0"/>
              <a:t> ×…× R</a:t>
            </a:r>
            <a:r>
              <a:rPr lang="en-GB" baseline="-25000" dirty="0"/>
              <a:t>K</a:t>
            </a:r>
            <a:r>
              <a:rPr lang="en-GB" dirty="0"/>
              <a:t>)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D1623BD-07F1-9A48-ABD1-9ED34B783E70}"/>
              </a:ext>
            </a:extLst>
          </p:cNvPr>
          <p:cNvGraphicFramePr>
            <a:graphicFrameLocks noGrp="1"/>
          </p:cNvGraphicFramePr>
          <p:nvPr/>
        </p:nvGraphicFramePr>
        <p:xfrm>
          <a:off x="2767856" y="1945640"/>
          <a:ext cx="6656288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28144">
                  <a:extLst>
                    <a:ext uri="{9D8B030D-6E8A-4147-A177-3AD203B41FA5}">
                      <a16:colId xmlns:a16="http://schemas.microsoft.com/office/drawing/2014/main" val="1382041077"/>
                    </a:ext>
                  </a:extLst>
                </a:gridCol>
                <a:gridCol w="3328144">
                  <a:extLst>
                    <a:ext uri="{9D8B030D-6E8A-4147-A177-3AD203B41FA5}">
                      <a16:colId xmlns:a16="http://schemas.microsoft.com/office/drawing/2014/main" val="40151161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SQL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Relational Algebra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49173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SELECT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Projection </a:t>
                      </a:r>
                      <a:r>
                        <a:rPr lang="el-GR" dirty="0"/>
                        <a:t>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97271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FROM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Cartesian Product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94678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WHERE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Selection </a:t>
                      </a:r>
                      <a:r>
                        <a:rPr lang="el-GR" dirty="0"/>
                        <a:t>σ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9173119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8CE3A324-D24A-A049-BFB9-0ACDE2E8D7D6}"/>
              </a:ext>
            </a:extLst>
          </p:cNvPr>
          <p:cNvSpPr/>
          <p:nvPr/>
        </p:nvSpPr>
        <p:spPr>
          <a:xfrm>
            <a:off x="1568903" y="4042692"/>
            <a:ext cx="2304256" cy="504056"/>
          </a:xfrm>
          <a:prstGeom prst="ellipse">
            <a:avLst/>
          </a:prstGeom>
          <a:solidFill>
            <a:schemeClr val="accent1">
              <a:alpha val="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EAC275A-FF8A-7C47-BFCF-6DB655135448}"/>
              </a:ext>
            </a:extLst>
          </p:cNvPr>
          <p:cNvSpPr/>
          <p:nvPr/>
        </p:nvSpPr>
        <p:spPr>
          <a:xfrm>
            <a:off x="4367808" y="4581128"/>
            <a:ext cx="1656184" cy="504056"/>
          </a:xfrm>
          <a:prstGeom prst="ellipse">
            <a:avLst/>
          </a:prstGeom>
          <a:solidFill>
            <a:schemeClr val="accent1">
              <a:alpha val="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7D0D3A2-6619-184C-8CE1-4374211689A8}"/>
              </a:ext>
            </a:extLst>
          </p:cNvPr>
          <p:cNvCxnSpPr>
            <a:endCxn id="6" idx="1"/>
          </p:cNvCxnSpPr>
          <p:nvPr/>
        </p:nvCxnSpPr>
        <p:spPr>
          <a:xfrm>
            <a:off x="3863752" y="4401108"/>
            <a:ext cx="746599" cy="2538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id="{8CE3A324-D24A-A049-BFB9-0ACDE2E8D7D6}"/>
              </a:ext>
            </a:extLst>
          </p:cNvPr>
          <p:cNvSpPr/>
          <p:nvPr/>
        </p:nvSpPr>
        <p:spPr>
          <a:xfrm>
            <a:off x="1415480" y="4509120"/>
            <a:ext cx="1584176" cy="504056"/>
          </a:xfrm>
          <a:prstGeom prst="ellipse">
            <a:avLst/>
          </a:prstGeom>
          <a:solidFill>
            <a:schemeClr val="accent1">
              <a:alpha val="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EAC275A-FF8A-7C47-BFCF-6DB655135448}"/>
              </a:ext>
            </a:extLst>
          </p:cNvPr>
          <p:cNvSpPr/>
          <p:nvPr/>
        </p:nvSpPr>
        <p:spPr>
          <a:xfrm>
            <a:off x="6528048" y="4511384"/>
            <a:ext cx="1584176" cy="504056"/>
          </a:xfrm>
          <a:prstGeom prst="ellipse">
            <a:avLst/>
          </a:prstGeom>
          <a:solidFill>
            <a:schemeClr val="accent1">
              <a:alpha val="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CE3A324-D24A-A049-BFB9-0ACDE2E8D7D6}"/>
              </a:ext>
            </a:extLst>
          </p:cNvPr>
          <p:cNvSpPr/>
          <p:nvPr/>
        </p:nvSpPr>
        <p:spPr>
          <a:xfrm>
            <a:off x="1559496" y="4941168"/>
            <a:ext cx="562646" cy="504056"/>
          </a:xfrm>
          <a:prstGeom prst="ellipse">
            <a:avLst/>
          </a:prstGeom>
          <a:solidFill>
            <a:schemeClr val="accent1">
              <a:alpha val="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46446D8-4788-0643-97F2-771AC027D2AF}"/>
              </a:ext>
            </a:extLst>
          </p:cNvPr>
          <p:cNvSpPr/>
          <p:nvPr/>
        </p:nvSpPr>
        <p:spPr>
          <a:xfrm>
            <a:off x="6312024" y="4725144"/>
            <a:ext cx="305386" cy="273585"/>
          </a:xfrm>
          <a:prstGeom prst="ellipse">
            <a:avLst/>
          </a:prstGeom>
          <a:solidFill>
            <a:schemeClr val="accent1">
              <a:alpha val="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478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8" grpId="0" animBg="1"/>
      <p:bldP spid="8" grpId="1" animBg="1"/>
      <p:bldP spid="9" grpId="0" animBg="1"/>
      <p:bldP spid="9" grpId="1" animBg="1"/>
      <p:bldP spid="10" grpId="0" animBg="1"/>
      <p:bldP spid="11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52129-FD73-EC48-92D1-76D0786A1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 </a:t>
            </a:r>
            <a:r>
              <a:rPr lang="en-US" dirty="0" err="1"/>
              <a:t>vs</a:t>
            </a:r>
            <a:r>
              <a:rPr lang="en-US" dirty="0"/>
              <a:t> Relational Algebra Examples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E37E4A-D61C-C24F-878C-57B6E816688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DB Schema: 	FACULTY(name, </a:t>
            </a:r>
            <a:r>
              <a:rPr lang="en-US" dirty="0" err="1"/>
              <a:t>dpt</a:t>
            </a:r>
            <a:r>
              <a:rPr lang="en-US" dirty="0"/>
              <a:t>, salary), CHAIR(</a:t>
            </a:r>
            <a:r>
              <a:rPr lang="en-US" dirty="0" err="1"/>
              <a:t>dpt</a:t>
            </a:r>
            <a:r>
              <a:rPr lang="en-US" dirty="0"/>
              <a:t>, name)</a:t>
            </a:r>
          </a:p>
          <a:p>
            <a:pPr marL="0" indent="0">
              <a:buNone/>
            </a:pPr>
            <a:r>
              <a:rPr lang="en-US" dirty="0"/>
              <a:t>Query:		Find the salaries of department chairs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C-SALARY(</a:t>
            </a:r>
            <a:r>
              <a:rPr lang="en-US" dirty="0" err="1"/>
              <a:t>dpt,salary</a:t>
            </a:r>
            <a:r>
              <a:rPr lang="en-US" dirty="0"/>
              <a:t>) =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Relational Algebra:</a:t>
            </a:r>
          </a:p>
          <a:p>
            <a:pPr marL="0" indent="0" algn="ctr">
              <a:buNone/>
            </a:pPr>
            <a:r>
              <a:rPr lang="el-GR" sz="2800" dirty="0"/>
              <a:t>π</a:t>
            </a:r>
            <a:r>
              <a:rPr lang="en-US" sz="2800" baseline="-25000" dirty="0" err="1"/>
              <a:t>F.dpt</a:t>
            </a:r>
            <a:r>
              <a:rPr lang="en-US" sz="2800" baseline="-25000" dirty="0"/>
              <a:t>, </a:t>
            </a:r>
            <a:r>
              <a:rPr lang="en-US" sz="2800" baseline="-25000" dirty="0" err="1"/>
              <a:t>F.salary</a:t>
            </a:r>
            <a:r>
              <a:rPr lang="en-US" sz="2800" dirty="0"/>
              <a:t>(</a:t>
            </a:r>
            <a:r>
              <a:rPr lang="el-GR" sz="2800" dirty="0"/>
              <a:t>σ</a:t>
            </a:r>
            <a:r>
              <a:rPr lang="en-US" sz="2800" baseline="-25000" dirty="0" err="1"/>
              <a:t>F.name</a:t>
            </a:r>
            <a:r>
              <a:rPr lang="en-US" sz="2800" baseline="-25000" dirty="0"/>
              <a:t> = </a:t>
            </a:r>
            <a:r>
              <a:rPr lang="en-US" sz="2800" baseline="-25000" dirty="0" err="1"/>
              <a:t>C.name</a:t>
            </a:r>
            <a:r>
              <a:rPr lang="en-US" sz="2800" baseline="-25000" dirty="0"/>
              <a:t> ⋀ </a:t>
            </a:r>
            <a:r>
              <a:rPr lang="en-US" sz="2800" baseline="-25000" dirty="0" err="1"/>
              <a:t>F.dpt</a:t>
            </a:r>
            <a:r>
              <a:rPr lang="en-US" sz="2800" baseline="-25000" dirty="0"/>
              <a:t> = </a:t>
            </a:r>
            <a:r>
              <a:rPr lang="en-US" sz="2800" baseline="-25000" dirty="0" err="1"/>
              <a:t>C.dpt</a:t>
            </a:r>
            <a:r>
              <a:rPr lang="en-US" sz="2800" baseline="-25000" dirty="0"/>
              <a:t> </a:t>
            </a:r>
            <a:r>
              <a:rPr lang="en-US" sz="2800" dirty="0"/>
              <a:t>(FACULTY ⨉ CHAIR))</a:t>
            </a:r>
          </a:p>
          <a:p>
            <a:pPr marL="0" indent="0">
              <a:buNone/>
            </a:pPr>
            <a:r>
              <a:rPr lang="en-US" dirty="0"/>
              <a:t>also</a:t>
            </a:r>
          </a:p>
          <a:p>
            <a:pPr marL="0" indent="0" algn="ctr">
              <a:buNone/>
            </a:pPr>
            <a:r>
              <a:rPr lang="el-GR" sz="2800" dirty="0"/>
              <a:t>π</a:t>
            </a:r>
            <a:r>
              <a:rPr lang="en-US" sz="2800" baseline="-25000" dirty="0" err="1"/>
              <a:t>dpt</a:t>
            </a:r>
            <a:r>
              <a:rPr lang="en-US" sz="2800" baseline="-25000" dirty="0"/>
              <a:t>, salary</a:t>
            </a:r>
            <a:r>
              <a:rPr lang="en-US" sz="2800" dirty="0"/>
              <a:t>(FACULTY ⋈ CHAIR)</a:t>
            </a:r>
          </a:p>
        </p:txBody>
      </p:sp>
    </p:spTree>
    <p:extLst>
      <p:ext uri="{BB962C8B-B14F-4D97-AF65-F5344CB8AC3E}">
        <p14:creationId xmlns:p14="http://schemas.microsoft.com/office/powerpoint/2010/main" val="3371228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52129-FD73-EC48-92D1-76D0786A1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 </a:t>
            </a:r>
            <a:r>
              <a:rPr lang="en-US" dirty="0" err="1"/>
              <a:t>vs</a:t>
            </a:r>
            <a:r>
              <a:rPr lang="en-US" dirty="0"/>
              <a:t> Relational Algebra Examples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E37E4A-D61C-C24F-878C-57B6E816688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3392" y="1916832"/>
            <a:ext cx="10847916" cy="439305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C-SALARY(</a:t>
            </a:r>
            <a:r>
              <a:rPr lang="en-US" dirty="0" err="1"/>
              <a:t>dpt,salary</a:t>
            </a:r>
            <a:r>
              <a:rPr lang="en-US" dirty="0"/>
              <a:t>) =</a:t>
            </a:r>
          </a:p>
          <a:p>
            <a:pPr marL="0" indent="0" algn="ctr">
              <a:buNone/>
            </a:pPr>
            <a:r>
              <a:rPr lang="el-GR" sz="2800" dirty="0"/>
              <a:t>π</a:t>
            </a:r>
            <a:r>
              <a:rPr lang="en-US" sz="2800" baseline="-25000" dirty="0" err="1"/>
              <a:t>F.dpt</a:t>
            </a:r>
            <a:r>
              <a:rPr lang="en-US" sz="2800" baseline="-25000" dirty="0"/>
              <a:t>, </a:t>
            </a:r>
            <a:r>
              <a:rPr lang="en-US" sz="2800" baseline="-25000" dirty="0" err="1"/>
              <a:t>F.salary</a:t>
            </a:r>
            <a:r>
              <a:rPr lang="en-US" sz="2800" dirty="0"/>
              <a:t>(</a:t>
            </a:r>
            <a:r>
              <a:rPr lang="el-GR" sz="2800" dirty="0"/>
              <a:t>σ</a:t>
            </a:r>
            <a:r>
              <a:rPr lang="en-US" sz="2800" baseline="-25000" dirty="0" err="1"/>
              <a:t>F.name</a:t>
            </a:r>
            <a:r>
              <a:rPr lang="en-US" sz="2800" baseline="-25000" dirty="0"/>
              <a:t> = </a:t>
            </a:r>
            <a:r>
              <a:rPr lang="en-US" sz="2800" baseline="-25000" dirty="0" err="1"/>
              <a:t>C.name</a:t>
            </a:r>
            <a:r>
              <a:rPr lang="en-US" sz="2800" baseline="-25000" dirty="0"/>
              <a:t> ⋀ </a:t>
            </a:r>
            <a:r>
              <a:rPr lang="en-US" sz="2800" baseline="-25000" dirty="0" err="1"/>
              <a:t>F.dpt</a:t>
            </a:r>
            <a:r>
              <a:rPr lang="en-US" sz="2800" baseline="-25000" dirty="0"/>
              <a:t> = </a:t>
            </a:r>
            <a:r>
              <a:rPr lang="en-US" sz="2800" baseline="-25000" dirty="0" err="1"/>
              <a:t>C.dpt</a:t>
            </a:r>
            <a:r>
              <a:rPr lang="en-US" sz="2800" baseline="-25000" dirty="0"/>
              <a:t> </a:t>
            </a:r>
            <a:r>
              <a:rPr lang="en-US" sz="2800" dirty="0"/>
              <a:t>(FACULTY ⨉ CHAIR))</a:t>
            </a:r>
          </a:p>
          <a:p>
            <a:pPr marL="0" indent="0" algn="ctr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dirty="0"/>
              <a:t>SQL:</a:t>
            </a:r>
          </a:p>
          <a:p>
            <a:pPr marL="0" indent="0">
              <a:buNone/>
            </a:pPr>
            <a:r>
              <a:rPr lang="en-US" dirty="0"/>
              <a:t>	SELECT </a:t>
            </a:r>
            <a:r>
              <a:rPr lang="en-US" dirty="0" err="1"/>
              <a:t>FACULTY.dpt</a:t>
            </a:r>
            <a:r>
              <a:rPr lang="en-US" dirty="0"/>
              <a:t>, </a:t>
            </a:r>
            <a:r>
              <a:rPr lang="en-US" dirty="0" err="1"/>
              <a:t>FACULTY.salary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FROM FACULTY, CHAIR</a:t>
            </a:r>
          </a:p>
          <a:p>
            <a:pPr marL="0" indent="0">
              <a:buNone/>
            </a:pPr>
            <a:r>
              <a:rPr lang="en-US" dirty="0"/>
              <a:t>	WHERE </a:t>
            </a:r>
            <a:r>
              <a:rPr lang="en-US" dirty="0" err="1"/>
              <a:t>FACULTY.name</a:t>
            </a:r>
            <a:r>
              <a:rPr lang="en-US" dirty="0"/>
              <a:t> = </a:t>
            </a:r>
            <a:r>
              <a:rPr lang="en-US" dirty="0" err="1"/>
              <a:t>CHAIR.name</a:t>
            </a:r>
            <a:r>
              <a:rPr lang="en-US" dirty="0"/>
              <a:t> AND </a:t>
            </a:r>
            <a:r>
              <a:rPr lang="en-US" dirty="0" err="1"/>
              <a:t>FACULTY.dpt</a:t>
            </a:r>
            <a:r>
              <a:rPr lang="en-US" dirty="0"/>
              <a:t> = </a:t>
            </a:r>
            <a:r>
              <a:rPr lang="en-US" dirty="0" err="1"/>
              <a:t>CHAIR.dpt</a:t>
            </a:r>
            <a:endParaRPr lang="en-US" dirty="0"/>
          </a:p>
          <a:p>
            <a:pPr marL="0" indent="0" algn="ctr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896153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BACB1-2E69-9E4E-82B3-8150C8FFD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 </a:t>
            </a:r>
            <a:r>
              <a:rPr lang="en-US" dirty="0" err="1"/>
              <a:t>vs</a:t>
            </a:r>
            <a:r>
              <a:rPr lang="en-US" dirty="0"/>
              <a:t> Relational Algebra Examples - No Selection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310F90-3972-D14B-BE21-C0A0A704316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Goal: Compute the Cartesian product of relations of S and T</a:t>
            </a:r>
          </a:p>
          <a:p>
            <a:r>
              <a:rPr lang="en-US" dirty="0"/>
              <a:t>Relational algebra:  S ⨉ T</a:t>
            </a:r>
          </a:p>
          <a:p>
            <a:r>
              <a:rPr lang="en-US" dirty="0"/>
              <a:t>SQL:</a:t>
            </a:r>
          </a:p>
          <a:p>
            <a:pPr marL="0" indent="0">
              <a:buNone/>
            </a:pPr>
            <a:r>
              <a:rPr lang="en-US" dirty="0"/>
              <a:t>		SELECT *</a:t>
            </a:r>
          </a:p>
          <a:p>
            <a:pPr marL="0" indent="0">
              <a:buNone/>
            </a:pPr>
            <a:r>
              <a:rPr lang="en-US" dirty="0"/>
              <a:t>		FROM S, T</a:t>
            </a:r>
          </a:p>
          <a:p>
            <a:r>
              <a:rPr lang="en-US" dirty="0"/>
              <a:t>WHERE clause is not always necessary in SQL</a:t>
            </a:r>
          </a:p>
          <a:p>
            <a:pPr lvl="1"/>
            <a:r>
              <a:rPr lang="en-US" dirty="0"/>
              <a:t>E.g., when having a relational algebra query with no selection operation</a:t>
            </a:r>
          </a:p>
        </p:txBody>
      </p:sp>
    </p:spTree>
    <p:extLst>
      <p:ext uri="{BB962C8B-B14F-4D97-AF65-F5344CB8AC3E}">
        <p14:creationId xmlns:p14="http://schemas.microsoft.com/office/powerpoint/2010/main" val="16631923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CB1FC-DAEB-BF45-9CDB-2E3C3BD54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 </a:t>
            </a:r>
            <a:r>
              <a:rPr lang="en-US" dirty="0" err="1"/>
              <a:t>vs</a:t>
            </a:r>
            <a:r>
              <a:rPr lang="en-US" dirty="0"/>
              <a:t> Relational Algebra Examples - Self-Joins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44C375-BA09-6847-8BD3-18CB1FA64F1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Goal: Compute expressions that rely on Self-Joins</a:t>
            </a:r>
          </a:p>
          <a:p>
            <a:r>
              <a:rPr lang="en-US" dirty="0"/>
              <a:t>However, relation names in the FROM list must be distinct</a:t>
            </a:r>
          </a:p>
          <a:p>
            <a:r>
              <a:rPr lang="en-US" dirty="0"/>
              <a:t>This stops us from computing self-joins, </a:t>
            </a:r>
            <a:r>
              <a:rPr lang="en-US" dirty="0" err="1"/>
              <a:t>ie</a:t>
            </a:r>
            <a:r>
              <a:rPr lang="en-US" dirty="0"/>
              <a:t> FROM R, R </a:t>
            </a:r>
          </a:p>
          <a:p>
            <a:r>
              <a:rPr lang="en-US" dirty="0"/>
              <a:t>Many interesting queries involve self-joins</a:t>
            </a:r>
          </a:p>
        </p:txBody>
      </p:sp>
    </p:spTree>
    <p:extLst>
      <p:ext uri="{BB962C8B-B14F-4D97-AF65-F5344CB8AC3E}">
        <p14:creationId xmlns:p14="http://schemas.microsoft.com/office/powerpoint/2010/main" val="66351867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B9E49-7BC3-3241-85A8-5C3D91414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Self-Join Example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3AA47F-82CC-2E4E-84FD-506653F20D2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DB Schema:</a:t>
            </a:r>
          </a:p>
          <a:p>
            <a:pPr marL="0" indent="0">
              <a:buNone/>
            </a:pPr>
            <a:r>
              <a:rPr lang="en-US" dirty="0"/>
              <a:t>     FATHER(father-name, child-name)</a:t>
            </a:r>
          </a:p>
          <a:p>
            <a:r>
              <a:rPr lang="en-US" dirty="0"/>
              <a:t>Compute</a:t>
            </a:r>
          </a:p>
          <a:p>
            <a:pPr marL="0" indent="0">
              <a:buNone/>
            </a:pPr>
            <a:r>
              <a:rPr lang="en-US" dirty="0"/>
              <a:t>     GRANDFATHER(grandfather-name, grandchild-name)</a:t>
            </a:r>
          </a:p>
          <a:p>
            <a:pPr marL="0" indent="0">
              <a:buNone/>
            </a:pPr>
            <a:r>
              <a:rPr lang="en-US" dirty="0"/>
              <a:t>First take the Cartesian Product of Father and Father   </a:t>
            </a:r>
          </a:p>
          <a:p>
            <a:pPr marL="0" indent="0">
              <a:buNone/>
            </a:pPr>
            <a:r>
              <a:rPr lang="en-US" dirty="0"/>
              <a:t>FATHER 					      FATHER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				        x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F9FF5D8-A158-7F4A-A7ED-C69738434788}"/>
              </a:ext>
            </a:extLst>
          </p:cNvPr>
          <p:cNvGraphicFramePr>
            <a:graphicFrameLocks noGrp="1"/>
          </p:cNvGraphicFramePr>
          <p:nvPr/>
        </p:nvGraphicFramePr>
        <p:xfrm>
          <a:off x="717667" y="4509120"/>
          <a:ext cx="4752528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4">
                  <a:extLst>
                    <a:ext uri="{9D8B030D-6E8A-4147-A177-3AD203B41FA5}">
                      <a16:colId xmlns:a16="http://schemas.microsoft.com/office/drawing/2014/main" val="3723579488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23268252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father-name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child-name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00237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David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86425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Nick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Joe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2919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7143797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EAFBBBE-C23D-6F46-A85E-074483F200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5634729"/>
              </p:ext>
            </p:extLst>
          </p:nvPr>
        </p:nvGraphicFramePr>
        <p:xfrm>
          <a:off x="6689413" y="4509120"/>
          <a:ext cx="4752528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4">
                  <a:extLst>
                    <a:ext uri="{9D8B030D-6E8A-4147-A177-3AD203B41FA5}">
                      <a16:colId xmlns:a16="http://schemas.microsoft.com/office/drawing/2014/main" val="3723579488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23268252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father-name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child-name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00237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David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86425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Nick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Joe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2919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71437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7483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6">
            <a:extLst>
              <a:ext uri="{FF2B5EF4-FFF2-40B4-BE49-F238E27FC236}">
                <a16:creationId xmlns:a16="http://schemas.microsoft.com/office/drawing/2014/main" id="{AA31F998-700C-7C4F-8C81-3436A3EC95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2055294"/>
              </p:ext>
            </p:extLst>
          </p:nvPr>
        </p:nvGraphicFramePr>
        <p:xfrm>
          <a:off x="3503712" y="908720"/>
          <a:ext cx="8128000" cy="3703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36900542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14552512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93276515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173514390"/>
                    </a:ext>
                  </a:extLst>
                </a:gridCol>
              </a:tblGrid>
              <a:tr h="149736">
                <a:tc>
                  <a:txBody>
                    <a:bodyPr/>
                    <a:lstStyle/>
                    <a:p>
                      <a:r>
                        <a:rPr lang="en-US" dirty="0"/>
                        <a:t>father-name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child-name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father-name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child-name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5783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David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David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52892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Nick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David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14228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David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54733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David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Joe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7374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Nick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Joe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75878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Joe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5436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David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7817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Nick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5856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9401311"/>
                  </a:ext>
                </a:extLst>
              </a:tr>
            </a:tbl>
          </a:graphicData>
        </a:graphic>
      </p:graphicFrame>
      <p:graphicFrame>
        <p:nvGraphicFramePr>
          <p:cNvPr id="8" name="Table 6">
            <a:extLst>
              <a:ext uri="{FF2B5EF4-FFF2-40B4-BE49-F238E27FC236}">
                <a16:creationId xmlns:a16="http://schemas.microsoft.com/office/drawing/2014/main" id="{AA31F998-700C-7C4F-8C81-3436A3EC95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0166435"/>
              </p:ext>
            </p:extLst>
          </p:nvPr>
        </p:nvGraphicFramePr>
        <p:xfrm>
          <a:off x="3503712" y="5589240"/>
          <a:ext cx="8128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36900542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14552512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93276515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1735143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father-name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child-name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father-name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child-name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5783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David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Joe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7374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Nick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585666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92BB9E49-7BC3-3241-85A8-5C3D91414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Self-Joins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B3AA47F-82CC-2E4E-84FD-506653F20D23}"/>
              </a:ext>
            </a:extLst>
          </p:cNvPr>
          <p:cNvSpPr txBox="1">
            <a:spLocks/>
          </p:cNvSpPr>
          <p:nvPr/>
        </p:nvSpPr>
        <p:spPr>
          <a:xfrm>
            <a:off x="623392" y="4725144"/>
            <a:ext cx="10847916" cy="5020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6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»"/>
              <a:defRPr sz="14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>
                <a:latin typeface="arial" panose="020B0604020202020204" pitchFamily="34" charset="0"/>
              </a:rPr>
              <a:t>Second, select where the child-name is the same as the father-name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l-GR" dirty="0">
                <a:latin typeface="arial" panose="020B0604020202020204" pitchFamily="34" charset="0"/>
              </a:rPr>
              <a:t>σ </a:t>
            </a:r>
            <a:r>
              <a:rPr lang="en-GB" baseline="-25000" dirty="0"/>
              <a:t>$2=$3 </a:t>
            </a:r>
            <a:r>
              <a:rPr lang="en-GB" dirty="0"/>
              <a:t>( </a:t>
            </a:r>
            <a:r>
              <a:rPr lang="en-US" dirty="0"/>
              <a:t>FATHER x FATHER)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8B3AA47F-82CC-2E4E-84FD-506653F20D23}"/>
              </a:ext>
            </a:extLst>
          </p:cNvPr>
          <p:cNvSpPr txBox="1">
            <a:spLocks/>
          </p:cNvSpPr>
          <p:nvPr/>
        </p:nvSpPr>
        <p:spPr>
          <a:xfrm>
            <a:off x="623392" y="1844824"/>
            <a:ext cx="10847916" cy="4228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6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»"/>
              <a:defRPr sz="14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FATHER x FATHER</a:t>
            </a:r>
          </a:p>
        </p:txBody>
      </p:sp>
    </p:spTree>
    <p:extLst>
      <p:ext uri="{BB962C8B-B14F-4D97-AF65-F5344CB8AC3E}">
        <p14:creationId xmlns:p14="http://schemas.microsoft.com/office/powerpoint/2010/main" val="2745496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3AA47F-82CC-2E4E-84FD-506653F20D2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3392" y="3501008"/>
            <a:ext cx="11027534" cy="579791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Project the first and last attributes</a:t>
            </a:r>
          </a:p>
          <a:p>
            <a:pPr marL="0" indent="0">
              <a:buNone/>
            </a:pPr>
            <a:r>
              <a:rPr lang="el-GR" dirty="0"/>
              <a:t>π</a:t>
            </a:r>
            <a:r>
              <a:rPr lang="el-GR" baseline="-25000" dirty="0"/>
              <a:t>$1,$4 </a:t>
            </a:r>
            <a:r>
              <a:rPr lang="en-GB" dirty="0">
                <a:solidFill>
                  <a:srgbClr val="202124"/>
                </a:solidFill>
                <a:latin typeface="arial" panose="020B0604020202020204" pitchFamily="34" charset="0"/>
              </a:rPr>
              <a:t>(</a:t>
            </a:r>
            <a:r>
              <a:rPr lang="el-GR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σ </a:t>
            </a:r>
            <a:r>
              <a:rPr lang="en-GB" baseline="-25000" dirty="0"/>
              <a:t>$2=$3 </a:t>
            </a:r>
            <a:r>
              <a:rPr lang="en-GB" dirty="0"/>
              <a:t>( </a:t>
            </a:r>
            <a:r>
              <a:rPr lang="en-US" dirty="0"/>
              <a:t>FATHER x FATHER))</a:t>
            </a:r>
          </a:p>
        </p:txBody>
      </p:sp>
      <p:graphicFrame>
        <p:nvGraphicFramePr>
          <p:cNvPr id="8" name="Table 6">
            <a:extLst>
              <a:ext uri="{FF2B5EF4-FFF2-40B4-BE49-F238E27FC236}">
                <a16:creationId xmlns:a16="http://schemas.microsoft.com/office/drawing/2014/main" id="{AA31F998-700C-7C4F-8C81-3436A3EC95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521715"/>
              </p:ext>
            </p:extLst>
          </p:nvPr>
        </p:nvGraphicFramePr>
        <p:xfrm>
          <a:off x="3575720" y="2132856"/>
          <a:ext cx="8128000" cy="110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36900542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14552512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93276515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173514390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r>
                        <a:rPr lang="en-US" dirty="0"/>
                        <a:t>father-name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child-name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father-name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child-name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5783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David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Joe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7374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Nick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585666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92BB9E49-7BC3-3241-85A8-5C3D91414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Self-Joins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AA31F998-700C-7C4F-8C81-3436A3EC95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0034498"/>
              </p:ext>
            </p:extLst>
          </p:nvPr>
        </p:nvGraphicFramePr>
        <p:xfrm>
          <a:off x="7608168" y="3861048"/>
          <a:ext cx="4064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36900542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1735143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father-name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child-name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5783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David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Joe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7374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Nick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585666"/>
                  </a:ext>
                </a:extLst>
              </a:tr>
            </a:tbl>
          </a:graphicData>
        </a:graphic>
      </p:graphicFrame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B3AA47F-82CC-2E4E-84FD-506653F20D23}"/>
              </a:ext>
            </a:extLst>
          </p:cNvPr>
          <p:cNvSpPr txBox="1">
            <a:spLocks/>
          </p:cNvSpPr>
          <p:nvPr/>
        </p:nvSpPr>
        <p:spPr>
          <a:xfrm>
            <a:off x="623392" y="1700808"/>
            <a:ext cx="10847916" cy="5020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6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»"/>
              <a:defRPr sz="14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l-GR" dirty="0">
                <a:solidFill>
                  <a:srgbClr val="202124"/>
                </a:solidFill>
                <a:latin typeface="arial" panose="020B0604020202020204" pitchFamily="34" charset="0"/>
              </a:rPr>
              <a:t>σ </a:t>
            </a:r>
            <a:r>
              <a:rPr lang="en-GB" baseline="-25000" dirty="0"/>
              <a:t>$2=$3 </a:t>
            </a:r>
            <a:r>
              <a:rPr lang="en-GB" dirty="0"/>
              <a:t>( </a:t>
            </a:r>
            <a:r>
              <a:rPr lang="en-US" dirty="0"/>
              <a:t>FATHER x FATHER)</a:t>
            </a:r>
          </a:p>
        </p:txBody>
      </p:sp>
    </p:spTree>
    <p:extLst>
      <p:ext uri="{BB962C8B-B14F-4D97-AF65-F5344CB8AC3E}">
        <p14:creationId xmlns:p14="http://schemas.microsoft.com/office/powerpoint/2010/main" val="1035088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3AA47F-82CC-2E4E-84FD-506653F20D2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3392" y="1772816"/>
            <a:ext cx="11027534" cy="579791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π</a:t>
            </a:r>
            <a:r>
              <a:rPr lang="el-GR" baseline="-25000" dirty="0"/>
              <a:t>$1,$4 </a:t>
            </a:r>
            <a:r>
              <a:rPr lang="en-GB" dirty="0">
                <a:solidFill>
                  <a:srgbClr val="202124"/>
                </a:solidFill>
                <a:latin typeface="arial" panose="020B0604020202020204" pitchFamily="34" charset="0"/>
              </a:rPr>
              <a:t>(</a:t>
            </a:r>
            <a:r>
              <a:rPr lang="el-GR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σ </a:t>
            </a:r>
            <a:r>
              <a:rPr lang="en-GB" baseline="-25000" dirty="0"/>
              <a:t>$2=$3 </a:t>
            </a:r>
            <a:r>
              <a:rPr lang="en-GB" dirty="0"/>
              <a:t>( </a:t>
            </a:r>
            <a:r>
              <a:rPr lang="en-US" dirty="0"/>
              <a:t>FATHER x FATHER))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BB9E49-7BC3-3241-85A8-5C3D91414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Self-Joins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AA31F998-700C-7C4F-8C81-3436A3EC95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4957221"/>
              </p:ext>
            </p:extLst>
          </p:nvPr>
        </p:nvGraphicFramePr>
        <p:xfrm>
          <a:off x="7464152" y="1268760"/>
          <a:ext cx="4064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36900542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1735143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father-name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child-name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5783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David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Joe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7374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Nick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585666"/>
                  </a:ext>
                </a:extLst>
              </a:tr>
            </a:tbl>
          </a:graphicData>
        </a:graphic>
      </p:graphicFrame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9B24E796-ED44-DC4F-8D59-4F3EA7FC4A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5428594"/>
              </p:ext>
            </p:extLst>
          </p:nvPr>
        </p:nvGraphicFramePr>
        <p:xfrm>
          <a:off x="6888088" y="4221088"/>
          <a:ext cx="4630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5211">
                  <a:extLst>
                    <a:ext uri="{9D8B030D-6E8A-4147-A177-3AD203B41FA5}">
                      <a16:colId xmlns:a16="http://schemas.microsoft.com/office/drawing/2014/main" val="1369005421"/>
                    </a:ext>
                  </a:extLst>
                </a:gridCol>
                <a:gridCol w="2315211">
                  <a:extLst>
                    <a:ext uri="{9D8B030D-6E8A-4147-A177-3AD203B41FA5}">
                      <a16:colId xmlns:a16="http://schemas.microsoft.com/office/drawing/2014/main" val="21735143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grandfather-name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grandchild-name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5783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David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Joe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7374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Nick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585666"/>
                  </a:ext>
                </a:extLst>
              </a:tr>
            </a:tbl>
          </a:graphicData>
        </a:graphic>
      </p:graphicFrame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8B3AA47F-82CC-2E4E-84FD-506653F20D23}"/>
              </a:ext>
            </a:extLst>
          </p:cNvPr>
          <p:cNvSpPr txBox="1">
            <a:spLocks/>
          </p:cNvSpPr>
          <p:nvPr/>
        </p:nvSpPr>
        <p:spPr>
          <a:xfrm>
            <a:off x="623392" y="3212976"/>
            <a:ext cx="11027534" cy="5797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6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»"/>
              <a:defRPr sz="14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Rename the attributes to grandfather-name and grandchild-name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l-GR" dirty="0"/>
              <a:t>ρ</a:t>
            </a:r>
            <a:r>
              <a:rPr lang="en-GB" baseline="-25000" dirty="0"/>
              <a:t>grandfather-name/father-name, grandchild-name/child-name </a:t>
            </a:r>
            <a:r>
              <a:rPr lang="en-GB" dirty="0"/>
              <a:t>(</a:t>
            </a:r>
            <a:r>
              <a:rPr lang="el-GR" dirty="0"/>
              <a:t>π</a:t>
            </a:r>
            <a:r>
              <a:rPr lang="el-GR" baseline="-25000" dirty="0"/>
              <a:t>$1,$4 </a:t>
            </a:r>
            <a:r>
              <a:rPr lang="el-GR" dirty="0"/>
              <a:t>(σ</a:t>
            </a:r>
            <a:r>
              <a:rPr lang="el-GR" baseline="-25000" dirty="0"/>
              <a:t>$2=$3 </a:t>
            </a:r>
            <a:r>
              <a:rPr lang="el-GR" dirty="0"/>
              <a:t>(</a:t>
            </a:r>
            <a:r>
              <a:rPr lang="en-GB" dirty="0"/>
              <a:t>FATHER ⨉ FATHER)))</a:t>
            </a:r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8B3AA47F-82CC-2E4E-84FD-506653F20D23}"/>
              </a:ext>
            </a:extLst>
          </p:cNvPr>
          <p:cNvSpPr txBox="1">
            <a:spLocks/>
          </p:cNvSpPr>
          <p:nvPr/>
        </p:nvSpPr>
        <p:spPr>
          <a:xfrm>
            <a:off x="623392" y="5517232"/>
            <a:ext cx="11027534" cy="5797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6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»"/>
              <a:defRPr sz="1400" kern="1200">
                <a:solidFill>
                  <a:srgbClr val="2E444E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GRANDFATHER(grandfather-name, grandchild-name)</a:t>
            </a:r>
          </a:p>
        </p:txBody>
      </p:sp>
    </p:spTree>
    <p:extLst>
      <p:ext uri="{BB962C8B-B14F-4D97-AF65-F5344CB8AC3E}">
        <p14:creationId xmlns:p14="http://schemas.microsoft.com/office/powerpoint/2010/main" val="1582725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E0EE49-864B-3448-B8D0-4003E7F5CE0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In relational algebra, we can reference columns by position number</a:t>
            </a:r>
          </a:p>
          <a:p>
            <a:pPr lvl="1"/>
            <a:r>
              <a:rPr lang="en-US" dirty="0" err="1"/>
              <a:t>Eg</a:t>
            </a:r>
            <a:r>
              <a:rPr lang="en-US" dirty="0"/>
              <a:t> in our expression for GRANDFATHER:</a:t>
            </a:r>
          </a:p>
          <a:p>
            <a:pPr marL="0" indent="0">
              <a:buNone/>
            </a:pPr>
            <a:r>
              <a:rPr lang="el-GR" dirty="0"/>
              <a:t>ρ</a:t>
            </a:r>
            <a:r>
              <a:rPr lang="en-US" baseline="-25000" dirty="0"/>
              <a:t>father-name/grandfather-name, child-name/grandchild-name </a:t>
            </a:r>
            <a:r>
              <a:rPr lang="en-US" dirty="0"/>
              <a:t>(</a:t>
            </a:r>
            <a:r>
              <a:rPr lang="el-GR" dirty="0"/>
              <a:t>π</a:t>
            </a:r>
            <a:r>
              <a:rPr lang="el-GR" baseline="-25000" dirty="0"/>
              <a:t>$1,$4 </a:t>
            </a:r>
            <a:r>
              <a:rPr lang="el-GR" dirty="0"/>
              <a:t>(σ</a:t>
            </a:r>
            <a:r>
              <a:rPr lang="el-GR" baseline="-25000" dirty="0"/>
              <a:t>$2=$3 </a:t>
            </a:r>
            <a:r>
              <a:rPr lang="el-GR" dirty="0"/>
              <a:t>(</a:t>
            </a:r>
            <a:r>
              <a:rPr lang="en-US" dirty="0"/>
              <a:t>FATHER ⨉ FATHER)))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SQL does not support referencing columns by position number</a:t>
            </a:r>
          </a:p>
          <a:p>
            <a:r>
              <a:rPr lang="en-US" dirty="0"/>
              <a:t>Instead, SQL supports an aliasing mechanism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EF80B9-406F-4E41-BD8F-DB6ABD91B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Self-Joins</a:t>
            </a:r>
          </a:p>
        </p:txBody>
      </p:sp>
    </p:spTree>
    <p:extLst>
      <p:ext uri="{BB962C8B-B14F-4D97-AF65-F5344CB8AC3E}">
        <p14:creationId xmlns:p14="http://schemas.microsoft.com/office/powerpoint/2010/main" val="982151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AF762-58AA-0544-9F0C-3081FB09B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Commutativity </a:t>
            </a:r>
            <a:r>
              <a:rPr lang="en-US" sz="2800" b="1" dirty="0"/>
              <a:t>does not </a:t>
            </a:r>
            <a:r>
              <a:rPr lang="en-US" sz="2800" dirty="0"/>
              <a:t>hold for Cartesian Product named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00EF5F-48DF-F147-8B3F-4E8444DBE1B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B263AF5-87E4-9B49-A3A8-0880D9F2D58B}"/>
              </a:ext>
            </a:extLst>
          </p:cNvPr>
          <p:cNvGraphicFramePr>
            <a:graphicFrameLocks noGrp="1"/>
          </p:cNvGraphicFramePr>
          <p:nvPr/>
        </p:nvGraphicFramePr>
        <p:xfrm>
          <a:off x="1845764" y="4315021"/>
          <a:ext cx="345638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634687957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6105120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Addr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562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Campus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911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Co-op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Burgess Road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322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Burgess Road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799513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DA40D99-8FA1-B944-8D3A-E1779920F2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2784016"/>
              </p:ext>
            </p:extLst>
          </p:nvPr>
        </p:nvGraphicFramePr>
        <p:xfrm>
          <a:off x="6927592" y="4344533"/>
          <a:ext cx="3456384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2925">
                  <a:extLst>
                    <a:ext uri="{9D8B030D-6E8A-4147-A177-3AD203B41FA5}">
                      <a16:colId xmlns:a16="http://schemas.microsoft.com/office/drawing/2014/main" val="634687957"/>
                    </a:ext>
                  </a:extLst>
                </a:gridCol>
                <a:gridCol w="1743459">
                  <a:extLst>
                    <a:ext uri="{9D8B030D-6E8A-4147-A177-3AD203B41FA5}">
                      <a16:colId xmlns:a16="http://schemas.microsoft.com/office/drawing/2014/main" val="610512079"/>
                    </a:ext>
                  </a:extLst>
                </a:gridCol>
              </a:tblGrid>
              <a:tr h="313563">
                <a:tc>
                  <a:txBody>
                    <a:bodyPr/>
                    <a:lstStyle/>
                    <a:p>
                      <a:r>
                        <a:rPr lang="en-US" dirty="0" err="1"/>
                        <a:t>Addr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562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Campus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Union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911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Burgess 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Co-op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322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Burgess 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Costa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799513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35DF030-36C6-7F44-911F-A7CD4CDF4DBC}"/>
              </a:ext>
            </a:extLst>
          </p:cNvPr>
          <p:cNvSpPr txBox="1"/>
          <p:nvPr/>
        </p:nvSpPr>
        <p:spPr>
          <a:xfrm>
            <a:off x="5887325" y="4748805"/>
            <a:ext cx="818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≠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D253CD3-BAA8-A04F-93D7-9A2C464B39E7}"/>
              </a:ext>
            </a:extLst>
          </p:cNvPr>
          <p:cNvSpPr txBox="1"/>
          <p:nvPr/>
        </p:nvSpPr>
        <p:spPr>
          <a:xfrm>
            <a:off x="3891270" y="1749060"/>
            <a:ext cx="45432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R ⨉ S		 ≠ 		S ⨉ R</a:t>
            </a:r>
          </a:p>
          <a:p>
            <a:endParaRPr lang="en-US" sz="2000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A549E1E-7072-8947-A66D-F5E5D8E36847}"/>
              </a:ext>
            </a:extLst>
          </p:cNvPr>
          <p:cNvGraphicFramePr>
            <a:graphicFrameLocks noGrp="1"/>
          </p:cNvGraphicFramePr>
          <p:nvPr/>
        </p:nvGraphicFramePr>
        <p:xfrm>
          <a:off x="1478917" y="2547412"/>
          <a:ext cx="108012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6346879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562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911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Co-op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322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Costa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799513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196C779F-50ED-344E-B903-F1856F28E2BB}"/>
              </a:ext>
            </a:extLst>
          </p:cNvPr>
          <p:cNvGraphicFramePr>
            <a:graphicFrameLocks noGrp="1"/>
          </p:cNvGraphicFramePr>
          <p:nvPr/>
        </p:nvGraphicFramePr>
        <p:xfrm>
          <a:off x="3551485" y="2556924"/>
          <a:ext cx="1712925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2925">
                  <a:extLst>
                    <a:ext uri="{9D8B030D-6E8A-4147-A177-3AD203B41FA5}">
                      <a16:colId xmlns:a16="http://schemas.microsoft.com/office/drawing/2014/main" val="6346879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Addr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562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Campus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911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Burgess Road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322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Burgess Road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799513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5FAF314D-25CE-964F-AF45-E46D72156910}"/>
              </a:ext>
            </a:extLst>
          </p:cNvPr>
          <p:cNvSpPr txBox="1"/>
          <p:nvPr/>
        </p:nvSpPr>
        <p:spPr>
          <a:xfrm>
            <a:off x="5850636" y="2889419"/>
            <a:ext cx="818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≠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3BD271B-BA37-F04B-A9C7-898021F5E167}"/>
              </a:ext>
            </a:extLst>
          </p:cNvPr>
          <p:cNvSpPr txBox="1"/>
          <p:nvPr/>
        </p:nvSpPr>
        <p:spPr>
          <a:xfrm>
            <a:off x="2800475" y="2952592"/>
            <a:ext cx="818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x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04CDF1F7-9784-024A-A773-C3D6A796FD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1805828"/>
              </p:ext>
            </p:extLst>
          </p:nvPr>
        </p:nvGraphicFramePr>
        <p:xfrm>
          <a:off x="9681272" y="2586436"/>
          <a:ext cx="108012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6346879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562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911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Co-op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322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Costa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799513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E3B55603-B9DF-0A4B-B8B8-FF80E21C1C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330749"/>
              </p:ext>
            </p:extLst>
          </p:nvPr>
        </p:nvGraphicFramePr>
        <p:xfrm>
          <a:off x="6927592" y="2577206"/>
          <a:ext cx="1712925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2925">
                  <a:extLst>
                    <a:ext uri="{9D8B030D-6E8A-4147-A177-3AD203B41FA5}">
                      <a16:colId xmlns:a16="http://schemas.microsoft.com/office/drawing/2014/main" val="6346879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Addr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562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Campus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911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Burgess Road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322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Burgess Road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799513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B5DF8FDD-06B0-1B43-BE22-94AE73B1B32D}"/>
              </a:ext>
            </a:extLst>
          </p:cNvPr>
          <p:cNvSpPr txBox="1"/>
          <p:nvPr/>
        </p:nvSpPr>
        <p:spPr>
          <a:xfrm>
            <a:off x="8945982" y="2982103"/>
            <a:ext cx="818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7872221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6279E-3B3C-4849-9ADC-33E1E0204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Aliases in SQL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BB39E6-A757-9543-B1DC-294E6B9CFD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SQL allows us to give one or more new names to a relation</a:t>
            </a:r>
          </a:p>
          <a:p>
            <a:pPr lvl="1"/>
            <a:r>
              <a:rPr lang="en-US" dirty="0"/>
              <a:t>these are aliases of the given relation</a:t>
            </a:r>
          </a:p>
          <a:p>
            <a:r>
              <a:rPr lang="en-US" dirty="0"/>
              <a:t>Rules for Aliases Creation</a:t>
            </a:r>
          </a:p>
          <a:p>
            <a:pPr lvl="1"/>
            <a:r>
              <a:rPr lang="en-US" dirty="0"/>
              <a:t>Aliases are created in the FROM list</a:t>
            </a:r>
          </a:p>
          <a:p>
            <a:pPr lvl="2"/>
            <a:r>
              <a:rPr lang="en-US" dirty="0"/>
              <a:t>FROM &lt;relation name&gt; AS &lt;renamed relation name&gt;, …</a:t>
            </a:r>
          </a:p>
          <a:p>
            <a:pPr lvl="1"/>
            <a:r>
              <a:rPr lang="en-US" dirty="0"/>
              <a:t>The new names can be referenced in the SELECT list and in the WHERE clause</a:t>
            </a:r>
          </a:p>
          <a:p>
            <a:pPr marL="0" indent="0">
              <a:buNone/>
            </a:pPr>
            <a:r>
              <a:rPr lang="en-US" dirty="0"/>
              <a:t>Example:</a:t>
            </a:r>
          </a:p>
          <a:p>
            <a:pPr marL="0" indent="0">
              <a:buNone/>
            </a:pPr>
            <a:r>
              <a:rPr lang="en-US" dirty="0"/>
              <a:t>– Expressing R ⨉ R in SQL:</a:t>
            </a:r>
          </a:p>
          <a:p>
            <a:pPr marL="0" indent="0">
              <a:buNone/>
            </a:pPr>
            <a:r>
              <a:rPr lang="en-US" dirty="0"/>
              <a:t>		SELECT *</a:t>
            </a:r>
          </a:p>
          <a:p>
            <a:pPr marL="0" indent="0">
              <a:buNone/>
            </a:pPr>
            <a:r>
              <a:rPr lang="en-US" dirty="0"/>
              <a:t>		FROM R AS S, R AS T</a:t>
            </a:r>
          </a:p>
        </p:txBody>
      </p:sp>
    </p:spTree>
    <p:extLst>
      <p:ext uri="{BB962C8B-B14F-4D97-AF65-F5344CB8AC3E}">
        <p14:creationId xmlns:p14="http://schemas.microsoft.com/office/powerpoint/2010/main" val="145780380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083F9-69FC-674F-956B-CE7A31832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Aliases in SQL	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5BC805-3FE0-B446-80F7-E73D2FDF13A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1800" dirty="0"/>
              <a:t>DB Schema: FATHER(father-</a:t>
            </a:r>
            <a:r>
              <a:rPr lang="en-US" sz="1800" dirty="0" err="1"/>
              <a:t>name,child</a:t>
            </a:r>
            <a:r>
              <a:rPr lang="en-US" sz="1800" dirty="0"/>
              <a:t>-name)</a:t>
            </a:r>
          </a:p>
          <a:p>
            <a:r>
              <a:rPr lang="en-US" sz="1800" dirty="0"/>
              <a:t>Compute</a:t>
            </a:r>
          </a:p>
          <a:p>
            <a:pPr marL="0" indent="0">
              <a:buNone/>
            </a:pPr>
            <a:r>
              <a:rPr lang="en-US" sz="1800" dirty="0"/>
              <a:t> GRANDFATHER(grandfather-</a:t>
            </a:r>
            <a:r>
              <a:rPr lang="en-US" sz="1800" dirty="0" err="1"/>
              <a:t>name,grandchild</a:t>
            </a:r>
            <a:r>
              <a:rPr lang="en-US" sz="1800" dirty="0"/>
              <a:t>-name) in SQL: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SELECT </a:t>
            </a:r>
            <a:r>
              <a:rPr lang="en-US" sz="1800" dirty="0" err="1"/>
              <a:t>R.father</a:t>
            </a:r>
            <a:r>
              <a:rPr lang="en-US" sz="1800" dirty="0"/>
              <a:t>-name AS grandfather-name, </a:t>
            </a:r>
            <a:r>
              <a:rPr lang="en-US" sz="1800" dirty="0" err="1"/>
              <a:t>T.child</a:t>
            </a:r>
            <a:r>
              <a:rPr lang="en-US" sz="1800" dirty="0"/>
              <a:t>-name AS grandchild-name </a:t>
            </a:r>
          </a:p>
          <a:p>
            <a:pPr marL="0" indent="0">
              <a:buNone/>
            </a:pPr>
            <a:r>
              <a:rPr lang="en-US" sz="1800" dirty="0"/>
              <a:t>	FROM FATHER AS R, FATHER AS T</a:t>
            </a:r>
          </a:p>
          <a:p>
            <a:pPr marL="0" indent="0">
              <a:buNone/>
            </a:pPr>
            <a:r>
              <a:rPr lang="en-US" sz="1800" dirty="0"/>
              <a:t>	WHERE </a:t>
            </a:r>
            <a:r>
              <a:rPr lang="en-US" sz="1800" dirty="0" err="1"/>
              <a:t>R.child</a:t>
            </a:r>
            <a:r>
              <a:rPr lang="en-US" sz="1800" dirty="0"/>
              <a:t>-name = </a:t>
            </a:r>
            <a:r>
              <a:rPr lang="en-US" sz="1800" dirty="0" err="1"/>
              <a:t>T.father</a:t>
            </a:r>
            <a:r>
              <a:rPr lang="en-US" sz="1800" dirty="0"/>
              <a:t>-name</a:t>
            </a:r>
          </a:p>
          <a:p>
            <a:r>
              <a:rPr lang="en-US" sz="1800" dirty="0"/>
              <a:t>SQL allows for the renaming of attribute names in the SELECT list</a:t>
            </a:r>
          </a:p>
          <a:p>
            <a:r>
              <a:rPr lang="en-US" sz="1800" dirty="0"/>
              <a:t>Aliases in SQL are used not only out of necessity, but also for convenience in order to create short nicknames for relations.</a:t>
            </a:r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89B383A-0722-984C-8C80-20394E73D7BF}"/>
              </a:ext>
            </a:extLst>
          </p:cNvPr>
          <p:cNvSpPr/>
          <p:nvPr/>
        </p:nvSpPr>
        <p:spPr>
          <a:xfrm>
            <a:off x="2423592" y="2708920"/>
            <a:ext cx="2016224" cy="432048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617C53A-45F9-684E-9D73-AA7F32E4FEEC}"/>
              </a:ext>
            </a:extLst>
          </p:cNvPr>
          <p:cNvSpPr/>
          <p:nvPr/>
        </p:nvSpPr>
        <p:spPr>
          <a:xfrm>
            <a:off x="4485951" y="2729880"/>
            <a:ext cx="2016224" cy="432048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4D30FED-74CE-2B48-9864-1FC270E40982}"/>
              </a:ext>
            </a:extLst>
          </p:cNvPr>
          <p:cNvSpPr/>
          <p:nvPr/>
        </p:nvSpPr>
        <p:spPr>
          <a:xfrm>
            <a:off x="4439816" y="3501008"/>
            <a:ext cx="2016224" cy="504056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063B8DF-D40C-D04C-8F29-4F062893C871}"/>
              </a:ext>
            </a:extLst>
          </p:cNvPr>
          <p:cNvSpPr/>
          <p:nvPr/>
        </p:nvSpPr>
        <p:spPr>
          <a:xfrm>
            <a:off x="8400256" y="3573016"/>
            <a:ext cx="2016224" cy="432048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60917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Relational Completeness of SQL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SQL can express all relational algebra queries</a:t>
            </a:r>
          </a:p>
          <a:p>
            <a:pPr lvl="1"/>
            <a:r>
              <a:rPr lang="en-US" dirty="0"/>
              <a:t>(i.e., it is a relationally complete database query language)</a:t>
            </a:r>
          </a:p>
          <a:p>
            <a:r>
              <a:rPr lang="en-US" dirty="0"/>
              <a:t>As we saw</a:t>
            </a:r>
          </a:p>
          <a:p>
            <a:pPr marL="0" indent="0">
              <a:buNone/>
            </a:pPr>
            <a:r>
              <a:rPr lang="en-US" dirty="0"/>
              <a:t>	SELECT DISTINCT …</a:t>
            </a:r>
          </a:p>
          <a:p>
            <a:pPr marL="0" indent="0">
              <a:buNone/>
            </a:pPr>
            <a:r>
              <a:rPr lang="en-US" dirty="0"/>
              <a:t>	FROM …</a:t>
            </a:r>
          </a:p>
          <a:p>
            <a:pPr marL="0" indent="0">
              <a:buNone/>
            </a:pPr>
            <a:r>
              <a:rPr lang="en-US" dirty="0"/>
              <a:t>	WHERE …</a:t>
            </a:r>
          </a:p>
          <a:p>
            <a:r>
              <a:rPr lang="en-US" dirty="0"/>
              <a:t>can express Cartesian product, projection, and selection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8200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Relational Completeness of SQL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SQL has explicit constructs for union and difference:</a:t>
            </a:r>
          </a:p>
          <a:p>
            <a:r>
              <a:rPr lang="en-US" dirty="0"/>
              <a:t>Union R ∪ S:</a:t>
            </a:r>
          </a:p>
          <a:p>
            <a:pPr marL="0" indent="0">
              <a:buNone/>
            </a:pPr>
            <a:r>
              <a:rPr lang="en-US" dirty="0"/>
              <a:t>	(SELECT * FROM R) UNION (SELECT * FROM S)</a:t>
            </a:r>
          </a:p>
          <a:p>
            <a:r>
              <a:rPr lang="en-US" dirty="0"/>
              <a:t>Difference R – S:</a:t>
            </a:r>
          </a:p>
          <a:p>
            <a:pPr marL="0" indent="0">
              <a:buNone/>
            </a:pPr>
            <a:r>
              <a:rPr lang="en-US" dirty="0"/>
              <a:t>	(SELECT * FROM R) EXCEPT (SELECT * FROM S)</a:t>
            </a:r>
          </a:p>
          <a:p>
            <a:r>
              <a:rPr lang="en-US" dirty="0"/>
              <a:t>UNION and EXCEPT eliminates duplicates! (Set semantics)</a:t>
            </a:r>
          </a:p>
          <a:p>
            <a:r>
              <a:rPr lang="en-US" dirty="0"/>
              <a:t>UNION ALL and EXCEPT ALL does not (</a:t>
            </a:r>
            <a:r>
              <a:rPr lang="en-US" dirty="0" err="1"/>
              <a:t>Multiset</a:t>
            </a:r>
            <a:r>
              <a:rPr lang="en-US" dirty="0"/>
              <a:t> semantics)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88189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E375D-366A-D84D-85C3-E372D5290E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Next Lecture: </a:t>
            </a:r>
            <a:br>
              <a:rPr lang="en-US" dirty="0"/>
            </a:br>
            <a:r>
              <a:rPr lang="en-US" dirty="0"/>
              <a:t>Query Processing</a:t>
            </a:r>
          </a:p>
        </p:txBody>
      </p:sp>
    </p:spTree>
    <p:extLst>
      <p:ext uri="{BB962C8B-B14F-4D97-AF65-F5344CB8AC3E}">
        <p14:creationId xmlns:p14="http://schemas.microsoft.com/office/powerpoint/2010/main" val="3064467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AF762-58AA-0544-9F0C-3081FB09B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Commutativity </a:t>
            </a:r>
            <a:r>
              <a:rPr lang="en-US" sz="2800" b="1" dirty="0"/>
              <a:t>does not </a:t>
            </a:r>
            <a:r>
              <a:rPr lang="en-US" sz="2800" dirty="0"/>
              <a:t>hold for Cartesian Product unnamed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00EF5F-48DF-F147-8B3F-4E8444DBE1B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B263AF5-87E4-9B49-A3A8-0880D9F2D58B}"/>
              </a:ext>
            </a:extLst>
          </p:cNvPr>
          <p:cNvGraphicFramePr>
            <a:graphicFrameLocks noGrp="1"/>
          </p:cNvGraphicFramePr>
          <p:nvPr/>
        </p:nvGraphicFramePr>
        <p:xfrm>
          <a:off x="1845764" y="4397587"/>
          <a:ext cx="3456384" cy="110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634687957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6105120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rgbClr val="2E444E"/>
                          </a:solidFill>
                        </a:rPr>
                        <a:t>Union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rgbClr val="2E444E"/>
                          </a:solidFill>
                        </a:rPr>
                        <a:t>Campus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4911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Co-op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Burgess Road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322794"/>
                  </a:ext>
                </a:extLst>
              </a:tr>
              <a:tr h="252278">
                <a:tc>
                  <a:txBody>
                    <a:bodyPr/>
                    <a:lstStyle/>
                    <a:p>
                      <a:r>
                        <a:rPr lang="en-US" dirty="0"/>
                        <a:t>Costa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Burgess Road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799513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DA40D99-8FA1-B944-8D3A-E1779920F293}"/>
              </a:ext>
            </a:extLst>
          </p:cNvPr>
          <p:cNvGraphicFramePr>
            <a:graphicFrameLocks noGrp="1"/>
          </p:cNvGraphicFramePr>
          <p:nvPr/>
        </p:nvGraphicFramePr>
        <p:xfrm>
          <a:off x="6889852" y="4397587"/>
          <a:ext cx="3456384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2925">
                  <a:extLst>
                    <a:ext uri="{9D8B030D-6E8A-4147-A177-3AD203B41FA5}">
                      <a16:colId xmlns:a16="http://schemas.microsoft.com/office/drawing/2014/main" val="634687957"/>
                    </a:ext>
                  </a:extLst>
                </a:gridCol>
                <a:gridCol w="1743459">
                  <a:extLst>
                    <a:ext uri="{9D8B030D-6E8A-4147-A177-3AD203B41FA5}">
                      <a16:colId xmlns:a16="http://schemas.microsoft.com/office/drawing/2014/main" val="6105120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rgbClr val="2E444E"/>
                          </a:solidFill>
                        </a:rPr>
                        <a:t>Campus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rgbClr val="2E444E"/>
                          </a:solidFill>
                        </a:rPr>
                        <a:t>Union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4911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Burgess 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Co-op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322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Burgess 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Costa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799513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35DF030-36C6-7F44-911F-A7CD4CDF4DBC}"/>
              </a:ext>
            </a:extLst>
          </p:cNvPr>
          <p:cNvSpPr txBox="1"/>
          <p:nvPr/>
        </p:nvSpPr>
        <p:spPr>
          <a:xfrm>
            <a:off x="5887325" y="4748805"/>
            <a:ext cx="818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≠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D253CD3-BAA8-A04F-93D7-9A2C464B39E7}"/>
              </a:ext>
            </a:extLst>
          </p:cNvPr>
          <p:cNvSpPr txBox="1"/>
          <p:nvPr/>
        </p:nvSpPr>
        <p:spPr>
          <a:xfrm>
            <a:off x="3988452" y="1787305"/>
            <a:ext cx="45432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R ⨉ S		 ≠ 		S ⨉ R</a:t>
            </a:r>
          </a:p>
          <a:p>
            <a:endParaRPr lang="en-US" sz="2000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A549E1E-7072-8947-A66D-F5E5D8E36847}"/>
              </a:ext>
            </a:extLst>
          </p:cNvPr>
          <p:cNvGraphicFramePr>
            <a:graphicFrameLocks noGrp="1"/>
          </p:cNvGraphicFramePr>
          <p:nvPr/>
        </p:nvGraphicFramePr>
        <p:xfrm>
          <a:off x="1478917" y="2547412"/>
          <a:ext cx="108012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6346879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rgbClr val="2E444E"/>
                          </a:solidFill>
                        </a:rPr>
                        <a:t>Union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4911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Co-op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322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Costa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799513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196C779F-50ED-344E-B903-F1856F28E2BB}"/>
              </a:ext>
            </a:extLst>
          </p:cNvPr>
          <p:cNvGraphicFramePr>
            <a:graphicFrameLocks noGrp="1"/>
          </p:cNvGraphicFramePr>
          <p:nvPr/>
        </p:nvGraphicFramePr>
        <p:xfrm>
          <a:off x="3551485" y="2556924"/>
          <a:ext cx="1712925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2925">
                  <a:extLst>
                    <a:ext uri="{9D8B030D-6E8A-4147-A177-3AD203B41FA5}">
                      <a16:colId xmlns:a16="http://schemas.microsoft.com/office/drawing/2014/main" val="6346879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rgbClr val="2E444E"/>
                          </a:solidFill>
                        </a:rPr>
                        <a:t>Campus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2562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rgbClr val="2E444E"/>
                          </a:solidFill>
                        </a:rPr>
                        <a:t>Burgess Road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322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rgbClr val="2E444E"/>
                          </a:solidFill>
                        </a:rPr>
                        <a:t>Burgess Road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799513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5FAF314D-25CE-964F-AF45-E46D72156910}"/>
              </a:ext>
            </a:extLst>
          </p:cNvPr>
          <p:cNvSpPr txBox="1"/>
          <p:nvPr/>
        </p:nvSpPr>
        <p:spPr>
          <a:xfrm>
            <a:off x="5850636" y="2889419"/>
            <a:ext cx="818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≠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3BD271B-BA37-F04B-A9C7-898021F5E167}"/>
              </a:ext>
            </a:extLst>
          </p:cNvPr>
          <p:cNvSpPr txBox="1"/>
          <p:nvPr/>
        </p:nvSpPr>
        <p:spPr>
          <a:xfrm>
            <a:off x="2800475" y="2952592"/>
            <a:ext cx="818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x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04CDF1F7-9784-024A-A773-C3D6A796FD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7347816"/>
              </p:ext>
            </p:extLst>
          </p:nvPr>
        </p:nvGraphicFramePr>
        <p:xfrm>
          <a:off x="9648693" y="2553552"/>
          <a:ext cx="1186601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6601">
                  <a:extLst>
                    <a:ext uri="{9D8B030D-6E8A-4147-A177-3AD203B41FA5}">
                      <a16:colId xmlns:a16="http://schemas.microsoft.com/office/drawing/2014/main" val="6346879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rgbClr val="2E444E"/>
                          </a:solidFill>
                        </a:rPr>
                        <a:t>Union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4911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Co-op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322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Costa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799513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E3B55603-B9DF-0A4B-B8B8-FF80E21C1C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6163019"/>
              </p:ext>
            </p:extLst>
          </p:nvPr>
        </p:nvGraphicFramePr>
        <p:xfrm>
          <a:off x="6895013" y="2544322"/>
          <a:ext cx="1712925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2925">
                  <a:extLst>
                    <a:ext uri="{9D8B030D-6E8A-4147-A177-3AD203B41FA5}">
                      <a16:colId xmlns:a16="http://schemas.microsoft.com/office/drawing/2014/main" val="6346879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rgbClr val="2E444E"/>
                          </a:solidFill>
                        </a:rPr>
                        <a:t>Campus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2562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Burgess Road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322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Burgess Road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799513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B5DF8FDD-06B0-1B43-BE22-94AE73B1B32D}"/>
              </a:ext>
            </a:extLst>
          </p:cNvPr>
          <p:cNvSpPr txBox="1"/>
          <p:nvPr/>
        </p:nvSpPr>
        <p:spPr>
          <a:xfrm>
            <a:off x="8913403" y="2949219"/>
            <a:ext cx="818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867939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2071A-E994-A948-AAF3-DBBF43117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Relational Database binary operations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536646-617C-EC43-A828-C0BE6D725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Binary Operators between two relations</a:t>
            </a:r>
          </a:p>
          <a:p>
            <a:r>
              <a:rPr lang="en-US" dirty="0"/>
              <a:t>Used to combine information from 2 relations into a new relation</a:t>
            </a:r>
          </a:p>
          <a:p>
            <a:r>
              <a:rPr lang="en-US" dirty="0"/>
              <a:t>Core to Relational Databases</a:t>
            </a:r>
          </a:p>
        </p:txBody>
      </p:sp>
    </p:spTree>
    <p:extLst>
      <p:ext uri="{BB962C8B-B14F-4D97-AF65-F5344CB8AC3E}">
        <p14:creationId xmlns:p14="http://schemas.microsoft.com/office/powerpoint/2010/main" val="2648254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86A63-456C-9940-B964-29093F2B6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Θ</a:t>
            </a:r>
            <a:r>
              <a:rPr lang="en-GB" dirty="0"/>
              <a:t>-Join </a:t>
            </a:r>
            <a:r>
              <a:rPr lang="en-GB" dirty="0">
                <a:solidFill>
                  <a:srgbClr val="373637"/>
                </a:solidFill>
                <a:latin typeface="Source Sans Pro" panose="020B0503030403020204" pitchFamily="34" charset="0"/>
              </a:rPr>
              <a:t>⨝</a:t>
            </a:r>
            <a:r>
              <a:rPr lang="en-GB" baseline="-25000" dirty="0">
                <a:solidFill>
                  <a:srgbClr val="373637"/>
                </a:solidFill>
                <a:latin typeface="Source Sans Pro" panose="020B0503030403020204" pitchFamily="34" charset="0"/>
              </a:rPr>
              <a:t>F 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A05132-838C-4D40-8277-C9F9E161E88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0"/>
            <a:r>
              <a:rPr lang="en-US" dirty="0"/>
              <a:t>Theta Join combines two relations using a predicate F</a:t>
            </a:r>
            <a:endParaRPr lang="en-US" sz="4000" dirty="0"/>
          </a:p>
          <a:p>
            <a:pPr marL="0" lvl="0" indent="0" algn="ctr">
              <a:buNone/>
            </a:pPr>
            <a:r>
              <a:rPr lang="en-US" sz="4000" dirty="0"/>
              <a:t>	</a:t>
            </a:r>
            <a:r>
              <a:rPr lang="en-GB" sz="4000" dirty="0">
                <a:solidFill>
                  <a:srgbClr val="373637"/>
                </a:solidFill>
                <a:latin typeface="Source Sans Pro" panose="020B0503030403020204" pitchFamily="34" charset="0"/>
              </a:rPr>
              <a:t>R ⨝</a:t>
            </a:r>
            <a:r>
              <a:rPr lang="en-GB" sz="4000" baseline="-25000" dirty="0">
                <a:solidFill>
                  <a:srgbClr val="373637"/>
                </a:solidFill>
                <a:latin typeface="Source Sans Pro" panose="020B0503030403020204" pitchFamily="34" charset="0"/>
              </a:rPr>
              <a:t>F </a:t>
            </a:r>
            <a:r>
              <a:rPr lang="en-GB" sz="4000" dirty="0">
                <a:solidFill>
                  <a:srgbClr val="373637"/>
                </a:solidFill>
                <a:latin typeface="Source Sans Pro" panose="020B0503030403020204" pitchFamily="34" charset="0"/>
              </a:rPr>
              <a:t>S</a:t>
            </a:r>
          </a:p>
          <a:p>
            <a:r>
              <a:rPr lang="en-US" dirty="0"/>
              <a:t>It is equivalent to the cartesian product of the two relations followed by a selection using the predicate:</a:t>
            </a:r>
          </a:p>
          <a:p>
            <a:pPr marL="0" indent="0" algn="ctr">
              <a:buNone/>
            </a:pPr>
            <a:r>
              <a:rPr lang="en-US" sz="4000" dirty="0"/>
              <a:t> </a:t>
            </a:r>
            <a:r>
              <a:rPr lang="el-GR" sz="4000" dirty="0"/>
              <a:t>σ</a:t>
            </a:r>
            <a:r>
              <a:rPr lang="en-GB" sz="4000" baseline="-25000" dirty="0"/>
              <a:t>F</a:t>
            </a:r>
            <a:r>
              <a:rPr lang="el-GR" sz="4000" dirty="0"/>
              <a:t>(</a:t>
            </a:r>
            <a:r>
              <a:rPr lang="en-US" sz="4000" dirty="0"/>
              <a:t>R⨉S)</a:t>
            </a:r>
          </a:p>
          <a:p>
            <a:r>
              <a:rPr lang="en-US" dirty="0"/>
              <a:t>It is called a “theta join” because in the original notation, </a:t>
            </a:r>
            <a:r>
              <a:rPr lang="el-GR" dirty="0"/>
              <a:t>Θ</a:t>
            </a:r>
            <a:r>
              <a:rPr lang="en-GB" dirty="0"/>
              <a:t> was used in place of F and was limited to:</a:t>
            </a:r>
          </a:p>
          <a:p>
            <a:pPr marL="457200" lvl="1" indent="0">
              <a:buNone/>
            </a:pPr>
            <a:r>
              <a:rPr lang="en-GB" dirty="0"/>
              <a:t>=, &lt;, &gt;, &lt;=, &gt;=, !=</a:t>
            </a:r>
          </a:p>
          <a:p>
            <a:r>
              <a:rPr lang="en-GB" dirty="0"/>
              <a:t>A theta join that only uses the operator = is called an Equijoin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845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86A63-456C-9940-B964-29093F2B6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Θ</a:t>
            </a:r>
            <a:r>
              <a:rPr lang="en-GB" dirty="0"/>
              <a:t>-Join Example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F9CF573-E097-DB43-B27C-F9F3E4C91B71}"/>
              </a:ext>
            </a:extLst>
          </p:cNvPr>
          <p:cNvSpPr txBox="1"/>
          <p:nvPr/>
        </p:nvSpPr>
        <p:spPr>
          <a:xfrm>
            <a:off x="4151784" y="274957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B32AC6D-7BB0-7E4B-89A0-ED28E4937C47}"/>
              </a:ext>
            </a:extLst>
          </p:cNvPr>
          <p:cNvSpPr txBox="1"/>
          <p:nvPr/>
        </p:nvSpPr>
        <p:spPr>
          <a:xfrm>
            <a:off x="623392" y="5517232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en-GB" dirty="0">
                <a:solidFill>
                  <a:srgbClr val="373637"/>
                </a:solidFill>
                <a:latin typeface="Source Sans Pro" panose="020B0503030403020204" pitchFamily="34" charset="0"/>
              </a:rPr>
              <a:t>Food</a:t>
            </a:r>
            <a:r>
              <a:rPr lang="en-GB" b="0" i="0" dirty="0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 ⨝ </a:t>
            </a:r>
            <a:r>
              <a:rPr lang="en-GB" baseline="-25000" dirty="0" err="1">
                <a:solidFill>
                  <a:srgbClr val="373637"/>
                </a:solidFill>
                <a:latin typeface="Source Sans Pro" panose="020B0503030403020204" pitchFamily="34" charset="0"/>
              </a:rPr>
              <a:t>Food.Shop</a:t>
            </a:r>
            <a:r>
              <a:rPr lang="en-GB" baseline="-25000" dirty="0">
                <a:solidFill>
                  <a:srgbClr val="373637"/>
                </a:solidFill>
                <a:latin typeface="Source Sans Pro" panose="020B0503030403020204" pitchFamily="34" charset="0"/>
              </a:rPr>
              <a:t>=</a:t>
            </a:r>
            <a:r>
              <a:rPr lang="en-GB" baseline="-25000" dirty="0" err="1">
                <a:solidFill>
                  <a:srgbClr val="202124"/>
                </a:solidFill>
                <a:latin typeface="arial" panose="020B0604020202020204" pitchFamily="34" charset="0"/>
              </a:rPr>
              <a:t>Locations.Name</a:t>
            </a:r>
            <a:r>
              <a:rPr lang="en-GB" b="0" i="0" baseline="-2500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dirty="0">
                <a:solidFill>
                  <a:srgbClr val="202124"/>
                </a:solidFill>
                <a:latin typeface="arial" panose="020B0604020202020204" pitchFamily="34" charset="0"/>
              </a:rPr>
              <a:t>Locations</a:t>
            </a:r>
          </a:p>
          <a:p>
            <a:pPr marL="0" indent="0" algn="ctr">
              <a:buNone/>
            </a:pPr>
            <a:endParaRPr lang="en-GB" b="0" i="0" dirty="0">
              <a:solidFill>
                <a:srgbClr val="202124"/>
              </a:solidFill>
              <a:effectLst/>
              <a:latin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solidFill>
                  <a:srgbClr val="202124"/>
                </a:solidFill>
                <a:latin typeface="arial" panose="020B0604020202020204" pitchFamily="34" charset="0"/>
              </a:rPr>
              <a:t>This is also an Equijoin</a:t>
            </a:r>
            <a:endParaRPr lang="en-GB" b="0" i="0" dirty="0">
              <a:solidFill>
                <a:srgbClr val="373637"/>
              </a:solidFill>
              <a:effectLst/>
              <a:latin typeface="Source Sans Pro" panose="020B0503030403020204" pitchFamily="34" charset="0"/>
            </a:endParaRPr>
          </a:p>
        </p:txBody>
      </p:sp>
      <p:graphicFrame>
        <p:nvGraphicFramePr>
          <p:cNvPr id="10" name="Table 4">
            <a:extLst>
              <a:ext uri="{FF2B5EF4-FFF2-40B4-BE49-F238E27FC236}">
                <a16:creationId xmlns:a16="http://schemas.microsoft.com/office/drawing/2014/main" id="{A8ACDFAF-40A2-CF4B-96C3-009957086EC2}"/>
              </a:ext>
            </a:extLst>
          </p:cNvPr>
          <p:cNvGraphicFramePr>
            <a:graphicFrameLocks noGrp="1"/>
          </p:cNvGraphicFramePr>
          <p:nvPr/>
        </p:nvGraphicFramePr>
        <p:xfrm>
          <a:off x="623392" y="2129264"/>
          <a:ext cx="4248472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4682">
                  <a:extLst>
                    <a:ext uri="{9D8B030D-6E8A-4147-A177-3AD203B41FA5}">
                      <a16:colId xmlns:a16="http://schemas.microsoft.com/office/drawing/2014/main" val="634687957"/>
                    </a:ext>
                  </a:extLst>
                </a:gridCol>
                <a:gridCol w="1309574">
                  <a:extLst>
                    <a:ext uri="{9D8B030D-6E8A-4147-A177-3AD203B41FA5}">
                      <a16:colId xmlns:a16="http://schemas.microsoft.com/office/drawing/2014/main" val="610512079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4142910736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Shop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Units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562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Apples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911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Bananas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697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Co-op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Apples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322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Co-op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Peaches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67471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Bananas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7995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Peaches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0674478"/>
                  </a:ext>
                </a:extLst>
              </a:tr>
            </a:tbl>
          </a:graphicData>
        </a:graphic>
      </p:graphicFrame>
      <p:graphicFrame>
        <p:nvGraphicFramePr>
          <p:cNvPr id="11" name="Table 4">
            <a:extLst>
              <a:ext uri="{FF2B5EF4-FFF2-40B4-BE49-F238E27FC236}">
                <a16:creationId xmlns:a16="http://schemas.microsoft.com/office/drawing/2014/main" id="{A8ACDFAF-40A2-CF4B-96C3-009957086EC2}"/>
              </a:ext>
            </a:extLst>
          </p:cNvPr>
          <p:cNvGraphicFramePr>
            <a:graphicFrameLocks noGrp="1"/>
          </p:cNvGraphicFramePr>
          <p:nvPr/>
        </p:nvGraphicFramePr>
        <p:xfrm>
          <a:off x="6528048" y="2129264"/>
          <a:ext cx="345638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634687957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6105120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Addr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562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Campus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911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Co-op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Burgess Road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322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Burgess Road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799513"/>
                  </a:ext>
                </a:extLst>
              </a:tr>
            </a:tbl>
          </a:graphicData>
        </a:graphic>
      </p:graphicFrame>
      <p:graphicFrame>
        <p:nvGraphicFramePr>
          <p:cNvPr id="12" name="Table 4">
            <a:extLst>
              <a:ext uri="{FF2B5EF4-FFF2-40B4-BE49-F238E27FC236}">
                <a16:creationId xmlns:a16="http://schemas.microsoft.com/office/drawing/2014/main" id="{A8ACDFAF-40A2-CF4B-96C3-009957086EC2}"/>
              </a:ext>
            </a:extLst>
          </p:cNvPr>
          <p:cNvGraphicFramePr>
            <a:graphicFrameLocks noGrp="1"/>
          </p:cNvGraphicFramePr>
          <p:nvPr/>
        </p:nvGraphicFramePr>
        <p:xfrm>
          <a:off x="5087888" y="4005064"/>
          <a:ext cx="6480722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>
                  <a:extLst>
                    <a:ext uri="{9D8B030D-6E8A-4147-A177-3AD203B41FA5}">
                      <a16:colId xmlns:a16="http://schemas.microsoft.com/office/drawing/2014/main" val="634687957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610512079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4142910736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281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Shop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Units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Addr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562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Apples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Union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Campus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911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Bananas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Union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Campus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697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Co-op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Apples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Co-op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Burgess Road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322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Co-op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Peaches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Co-op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Burgess Road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67471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Bananas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Burgess Road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7995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Peaches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Burgess Road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0674478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23392" y="1700808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Food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28048" y="1700808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Locations</a:t>
            </a:r>
          </a:p>
        </p:txBody>
      </p:sp>
    </p:spTree>
    <p:extLst>
      <p:ext uri="{BB962C8B-B14F-4D97-AF65-F5344CB8AC3E}">
        <p14:creationId xmlns:p14="http://schemas.microsoft.com/office/powerpoint/2010/main" val="3206302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53FB5-7C09-364E-BD98-E45491FB5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Natural Join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4044F4-216A-554C-9D2C-677DD9D1543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An </a:t>
            </a:r>
            <a:r>
              <a:rPr lang="en-US" b="1" dirty="0"/>
              <a:t>natural join</a:t>
            </a:r>
            <a:r>
              <a:rPr lang="en-US" dirty="0"/>
              <a:t> is a </a:t>
            </a:r>
            <a:r>
              <a:rPr lang="el-GR" dirty="0"/>
              <a:t>Θ</a:t>
            </a:r>
            <a:r>
              <a:rPr lang="en-GB" dirty="0"/>
              <a:t>-</a:t>
            </a:r>
            <a:r>
              <a:rPr lang="en-US" dirty="0"/>
              <a:t>join in which no predicate is specified</a:t>
            </a:r>
          </a:p>
          <a:p>
            <a:pPr marL="0" indent="0" algn="ctr">
              <a:buNone/>
            </a:pPr>
            <a:r>
              <a:rPr lang="en-GB" sz="4000" dirty="0">
                <a:solidFill>
                  <a:srgbClr val="373637"/>
                </a:solidFill>
                <a:latin typeface="Source Sans Pro" panose="020B0503030403020204" pitchFamily="34" charset="0"/>
              </a:rPr>
              <a:t>R ⨝ </a:t>
            </a:r>
            <a:r>
              <a:rPr lang="en-GB" sz="4000" dirty="0">
                <a:solidFill>
                  <a:srgbClr val="202124"/>
                </a:solidFill>
                <a:latin typeface="arial" panose="020B0604020202020204" pitchFamily="34" charset="0"/>
              </a:rPr>
              <a:t>S</a:t>
            </a:r>
            <a:endParaRPr lang="en-US" dirty="0"/>
          </a:p>
          <a:p>
            <a:r>
              <a:rPr lang="en-US" dirty="0"/>
              <a:t>It is defined an equijoin over all the </a:t>
            </a:r>
            <a:r>
              <a:rPr lang="en-US" b="1" dirty="0"/>
              <a:t>common</a:t>
            </a:r>
            <a:r>
              <a:rPr lang="en-US" dirty="0"/>
              <a:t> attributes of the two relations</a:t>
            </a:r>
          </a:p>
          <a:p>
            <a:r>
              <a:rPr lang="en-US" dirty="0"/>
              <a:t>The result contains the common attributes followed by the remaining non-common attributes in R and S</a:t>
            </a:r>
          </a:p>
          <a:p>
            <a:pPr lvl="1"/>
            <a:r>
              <a:rPr lang="en-US" dirty="0"/>
              <a:t>like an equijoin but the common attributes only appear once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67765945"/>
      </p:ext>
    </p:extLst>
  </p:cSld>
  <p:clrMapOvr>
    <a:masterClrMapping/>
  </p:clrMapOvr>
</p:sld>
</file>

<file path=ppt/theme/theme1.xml><?xml version="1.0" encoding="utf-8"?>
<a:theme xmlns:a="http://schemas.openxmlformats.org/drawingml/2006/main" name="UoS_Powerpoint_template WIDESCREEN">
  <a:themeElements>
    <a:clrScheme name="Rich Black">
      <a:dk1>
        <a:srgbClr val="231F20"/>
      </a:dk1>
      <a:lt1>
        <a:srgbClr val="FFFFFF"/>
      </a:lt1>
      <a:dk2>
        <a:srgbClr val="005C84"/>
      </a:dk2>
      <a:lt2>
        <a:srgbClr val="495961"/>
      </a:lt2>
      <a:accent1>
        <a:srgbClr val="9FB1BD"/>
      </a:accent1>
      <a:accent2>
        <a:srgbClr val="E73037"/>
      </a:accent2>
      <a:accent3>
        <a:srgbClr val="C1D100"/>
      </a:accent3>
      <a:accent4>
        <a:srgbClr val="8D3970"/>
      </a:accent4>
      <a:accent5>
        <a:srgbClr val="31BFC7"/>
      </a:accent5>
      <a:accent6>
        <a:srgbClr val="EF7D00"/>
      </a:accent6>
      <a:hlink>
        <a:srgbClr val="74C9E5"/>
      </a:hlink>
      <a:folHlink>
        <a:srgbClr val="D5007F"/>
      </a:folHlink>
    </a:clrScheme>
    <a:fontScheme name="Custom 1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0EEB19A3-E5AF-B743-8C08-9AD556682854}" vid="{671753E0-2D72-0A42-810F-2669D10CC1B4}"/>
    </a:ext>
  </a:extLst>
</a:theme>
</file>

<file path=ppt/theme/theme2.xml><?xml version="1.0" encoding="utf-8"?>
<a:theme xmlns:a="http://schemas.openxmlformats.org/drawingml/2006/main" name="Title and content">
  <a:themeElements>
    <a:clrScheme name="Custom 6">
      <a:dk1>
        <a:srgbClr val="231F20"/>
      </a:dk1>
      <a:lt1>
        <a:srgbClr val="FFFFFF"/>
      </a:lt1>
      <a:dk2>
        <a:srgbClr val="005C84"/>
      </a:dk2>
      <a:lt2>
        <a:srgbClr val="495961"/>
      </a:lt2>
      <a:accent1>
        <a:srgbClr val="9FB1BD"/>
      </a:accent1>
      <a:accent2>
        <a:srgbClr val="E73037"/>
      </a:accent2>
      <a:accent3>
        <a:srgbClr val="C1D100"/>
      </a:accent3>
      <a:accent4>
        <a:srgbClr val="8D3970"/>
      </a:accent4>
      <a:accent5>
        <a:srgbClr val="31BFC7"/>
      </a:accent5>
      <a:accent6>
        <a:srgbClr val="EF7D00"/>
      </a:accent6>
      <a:hlink>
        <a:srgbClr val="005C83"/>
      </a:hlink>
      <a:folHlink>
        <a:srgbClr val="495961"/>
      </a:folHlink>
    </a:clrScheme>
    <a:fontScheme name="UoS Powerpoint Fonts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0EEB19A3-E5AF-B743-8C08-9AD556682854}" vid="{F81E0AD6-EF14-2A4C-975C-394B6C331CDD}"/>
    </a:ext>
  </a:extLst>
</a:theme>
</file>

<file path=ppt/theme/theme3.xml><?xml version="1.0" encoding="utf-8"?>
<a:theme xmlns:a="http://schemas.openxmlformats.org/drawingml/2006/main" name="1_Title and content">
  <a:themeElements>
    <a:clrScheme name="Custom 6">
      <a:dk1>
        <a:srgbClr val="231F20"/>
      </a:dk1>
      <a:lt1>
        <a:srgbClr val="FFFFFF"/>
      </a:lt1>
      <a:dk2>
        <a:srgbClr val="005C84"/>
      </a:dk2>
      <a:lt2>
        <a:srgbClr val="495961"/>
      </a:lt2>
      <a:accent1>
        <a:srgbClr val="9FB1BD"/>
      </a:accent1>
      <a:accent2>
        <a:srgbClr val="E73037"/>
      </a:accent2>
      <a:accent3>
        <a:srgbClr val="C1D100"/>
      </a:accent3>
      <a:accent4>
        <a:srgbClr val="8D3970"/>
      </a:accent4>
      <a:accent5>
        <a:srgbClr val="31BFC7"/>
      </a:accent5>
      <a:accent6>
        <a:srgbClr val="EF7D00"/>
      </a:accent6>
      <a:hlink>
        <a:srgbClr val="005C83"/>
      </a:hlink>
      <a:folHlink>
        <a:srgbClr val="495961"/>
      </a:folHlink>
    </a:clrScheme>
    <a:fontScheme name="UoS Powerpoint Fonts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0EEB19A3-E5AF-B743-8C08-9AD556682854}" vid="{F81E0AD6-EF14-2A4C-975C-394B6C331CDD}"/>
    </a:ext>
  </a:extLst>
</a:theme>
</file>

<file path=ppt/theme/theme4.xml><?xml version="1.0" encoding="utf-8"?>
<a:theme xmlns:a="http://schemas.openxmlformats.org/drawingml/2006/main" name="2_Title and content">
  <a:themeElements>
    <a:clrScheme name="Custom 6">
      <a:dk1>
        <a:srgbClr val="231F20"/>
      </a:dk1>
      <a:lt1>
        <a:srgbClr val="FFFFFF"/>
      </a:lt1>
      <a:dk2>
        <a:srgbClr val="005C84"/>
      </a:dk2>
      <a:lt2>
        <a:srgbClr val="495961"/>
      </a:lt2>
      <a:accent1>
        <a:srgbClr val="9FB1BD"/>
      </a:accent1>
      <a:accent2>
        <a:srgbClr val="E73037"/>
      </a:accent2>
      <a:accent3>
        <a:srgbClr val="C1D100"/>
      </a:accent3>
      <a:accent4>
        <a:srgbClr val="8D3970"/>
      </a:accent4>
      <a:accent5>
        <a:srgbClr val="31BFC7"/>
      </a:accent5>
      <a:accent6>
        <a:srgbClr val="EF7D00"/>
      </a:accent6>
      <a:hlink>
        <a:srgbClr val="005C83"/>
      </a:hlink>
      <a:folHlink>
        <a:srgbClr val="495961"/>
      </a:folHlink>
    </a:clrScheme>
    <a:fontScheme name="UoS Powerpoint Fonts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0EEB19A3-E5AF-B743-8C08-9AD556682854}" vid="{F81E0AD6-EF14-2A4C-975C-394B6C331CDD}"/>
    </a:ext>
  </a:extLst>
</a:theme>
</file>

<file path=ppt/theme/theme5.xml><?xml version="1.0" encoding="utf-8"?>
<a:theme xmlns:a="http://schemas.openxmlformats.org/drawingml/2006/main" name="3_Title and content">
  <a:themeElements>
    <a:clrScheme name="Custom 6">
      <a:dk1>
        <a:srgbClr val="231F20"/>
      </a:dk1>
      <a:lt1>
        <a:srgbClr val="FFFFFF"/>
      </a:lt1>
      <a:dk2>
        <a:srgbClr val="005C84"/>
      </a:dk2>
      <a:lt2>
        <a:srgbClr val="495961"/>
      </a:lt2>
      <a:accent1>
        <a:srgbClr val="9FB1BD"/>
      </a:accent1>
      <a:accent2>
        <a:srgbClr val="E73037"/>
      </a:accent2>
      <a:accent3>
        <a:srgbClr val="C1D100"/>
      </a:accent3>
      <a:accent4>
        <a:srgbClr val="8D3970"/>
      </a:accent4>
      <a:accent5>
        <a:srgbClr val="31BFC7"/>
      </a:accent5>
      <a:accent6>
        <a:srgbClr val="EF7D00"/>
      </a:accent6>
      <a:hlink>
        <a:srgbClr val="005C83"/>
      </a:hlink>
      <a:folHlink>
        <a:srgbClr val="495961"/>
      </a:folHlink>
    </a:clrScheme>
    <a:fontScheme name="UoS Powerpoint Fonts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0EEB19A3-E5AF-B743-8C08-9AD556682854}" vid="{F81E0AD6-EF14-2A4C-975C-394B6C331CDD}"/>
    </a:ext>
  </a:extLst>
</a:theme>
</file>

<file path=ppt/theme/theme6.xml><?xml version="1.0" encoding="utf-8"?>
<a:theme xmlns:a="http://schemas.openxmlformats.org/drawingml/2006/main" name="4_Title and content">
  <a:themeElements>
    <a:clrScheme name="Custom 6">
      <a:dk1>
        <a:srgbClr val="231F20"/>
      </a:dk1>
      <a:lt1>
        <a:srgbClr val="FFFFFF"/>
      </a:lt1>
      <a:dk2>
        <a:srgbClr val="005C84"/>
      </a:dk2>
      <a:lt2>
        <a:srgbClr val="495961"/>
      </a:lt2>
      <a:accent1>
        <a:srgbClr val="9FB1BD"/>
      </a:accent1>
      <a:accent2>
        <a:srgbClr val="E73037"/>
      </a:accent2>
      <a:accent3>
        <a:srgbClr val="C1D100"/>
      </a:accent3>
      <a:accent4>
        <a:srgbClr val="8D3970"/>
      </a:accent4>
      <a:accent5>
        <a:srgbClr val="31BFC7"/>
      </a:accent5>
      <a:accent6>
        <a:srgbClr val="EF7D00"/>
      </a:accent6>
      <a:hlink>
        <a:srgbClr val="005C83"/>
      </a:hlink>
      <a:folHlink>
        <a:srgbClr val="495961"/>
      </a:folHlink>
    </a:clrScheme>
    <a:fontScheme name="UoS Powerpoint Fonts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0EEB19A3-E5AF-B743-8C08-9AD556682854}" vid="{F81E0AD6-EF14-2A4C-975C-394B6C331CDD}"/>
    </a:ext>
  </a:extLst>
</a:theme>
</file>

<file path=ppt/theme/theme7.xml><?xml version="1.0" encoding="utf-8"?>
<a:theme xmlns:a="http://schemas.openxmlformats.org/drawingml/2006/main" name="5_Title and content">
  <a:themeElements>
    <a:clrScheme name="Custom 6">
      <a:dk1>
        <a:srgbClr val="231F20"/>
      </a:dk1>
      <a:lt1>
        <a:srgbClr val="FFFFFF"/>
      </a:lt1>
      <a:dk2>
        <a:srgbClr val="005C84"/>
      </a:dk2>
      <a:lt2>
        <a:srgbClr val="495961"/>
      </a:lt2>
      <a:accent1>
        <a:srgbClr val="9FB1BD"/>
      </a:accent1>
      <a:accent2>
        <a:srgbClr val="E73037"/>
      </a:accent2>
      <a:accent3>
        <a:srgbClr val="C1D100"/>
      </a:accent3>
      <a:accent4>
        <a:srgbClr val="8D3970"/>
      </a:accent4>
      <a:accent5>
        <a:srgbClr val="31BFC7"/>
      </a:accent5>
      <a:accent6>
        <a:srgbClr val="EF7D00"/>
      </a:accent6>
      <a:hlink>
        <a:srgbClr val="005C83"/>
      </a:hlink>
      <a:folHlink>
        <a:srgbClr val="495961"/>
      </a:folHlink>
    </a:clrScheme>
    <a:fontScheme name="UoS Powerpoint Fonts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0EEB19A3-E5AF-B743-8C08-9AD556682854}" vid="{F81E0AD6-EF14-2A4C-975C-394B6C331CDD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dicator xmlns="993a5681-5c5b-4cef-91da-e6501083dd4a" xsi:nil="true"/>
    <lcf76f155ced4ddcb4097134ff3c332f xmlns="993a5681-5c5b-4cef-91da-e6501083dd4a">
      <Terms xmlns="http://schemas.microsoft.com/office/infopath/2007/PartnerControls"/>
    </lcf76f155ced4ddcb4097134ff3c332f>
    <TaxCatchAll xmlns="1fc98906-40c9-4f56-92bd-f396bbed931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596EA4FAEC4442816FD0897DB0514A" ma:contentTypeVersion="13" ma:contentTypeDescription="Create a new document." ma:contentTypeScope="" ma:versionID="19cf72db43a81d775c8901429e401c5a">
  <xsd:schema xmlns:xsd="http://www.w3.org/2001/XMLSchema" xmlns:xs="http://www.w3.org/2001/XMLSchema" xmlns:p="http://schemas.microsoft.com/office/2006/metadata/properties" xmlns:ns2="993a5681-5c5b-4cef-91da-e6501083dd4a" xmlns:ns3="1fc98906-40c9-4f56-92bd-f396bbed9311" targetNamespace="http://schemas.microsoft.com/office/2006/metadata/properties" ma:root="true" ma:fieldsID="a4c787b164d9c75c816d41075a9c596f" ns2:_="" ns3:_="">
    <xsd:import namespace="993a5681-5c5b-4cef-91da-e6501083dd4a"/>
    <xsd:import namespace="1fc98906-40c9-4f56-92bd-f396bbed931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Indicator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3a5681-5c5b-4cef-91da-e6501083dd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Indicator" ma:index="15" nillable="true" ma:displayName="Indicator" ma:internalName="Indicator">
      <xsd:simpleType>
        <xsd:restriction base="dms:Text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cbf2f534-9c3d-494b-83fb-768e807180c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c98906-40c9-4f56-92bd-f396bbed931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40bfaa32-be88-4c32-8520-a8dac6cdd59d}" ma:internalName="TaxCatchAll" ma:showField="CatchAllData" ma:web="1fc98906-40c9-4f56-92bd-f396bbed931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0DF738F-AE3A-4E19-A611-E274842A57A2}">
  <ds:schemaRefs>
    <ds:schemaRef ds:uri="http://schemas.microsoft.com/office/2006/metadata/properties"/>
    <ds:schemaRef ds:uri="http://schemas.microsoft.com/office/infopath/2007/PartnerControls"/>
    <ds:schemaRef ds:uri="993a5681-5c5b-4cef-91da-e6501083dd4a"/>
    <ds:schemaRef ds:uri="1fc98906-40c9-4f56-92bd-f396bbed9311"/>
  </ds:schemaRefs>
</ds:datastoreItem>
</file>

<file path=customXml/itemProps2.xml><?xml version="1.0" encoding="utf-8"?>
<ds:datastoreItem xmlns:ds="http://schemas.openxmlformats.org/officeDocument/2006/customXml" ds:itemID="{961EDD41-1F66-4EF4-8A75-80007FEDAC9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579B0F0-C3A9-4BC0-B389-E7D095D68B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93a5681-5c5b-4cef-91da-e6501083dd4a"/>
    <ds:schemaRef ds:uri="1fc98906-40c9-4f56-92bd-f396bbed931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UoS_Powerpoint_template WIDESCREEN</Template>
  <TotalTime>34692</TotalTime>
  <Words>2529</Words>
  <Application>Microsoft Macintosh PowerPoint</Application>
  <PresentationFormat>Widescreen</PresentationFormat>
  <Paragraphs>660</Paragraphs>
  <Slides>44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44</vt:i4>
      </vt:variant>
    </vt:vector>
  </HeadingPairs>
  <TitlesOfParts>
    <vt:vector size="56" baseType="lpstr">
      <vt:lpstr>Arial</vt:lpstr>
      <vt:lpstr>Arial</vt:lpstr>
      <vt:lpstr>Calibri</vt:lpstr>
      <vt:lpstr>Lucida Sans</vt:lpstr>
      <vt:lpstr>Source Sans Pro</vt:lpstr>
      <vt:lpstr>UoS_Powerpoint_template WIDESCREEN</vt:lpstr>
      <vt:lpstr>Title and content</vt:lpstr>
      <vt:lpstr>1_Title and content</vt:lpstr>
      <vt:lpstr>2_Title and content</vt:lpstr>
      <vt:lpstr>3_Title and content</vt:lpstr>
      <vt:lpstr>4_Title and content</vt:lpstr>
      <vt:lpstr>5_Title and content</vt:lpstr>
      <vt:lpstr>PowerPoint Presentation</vt:lpstr>
      <vt:lpstr>Relational Algebra 2</vt:lpstr>
      <vt:lpstr>Recap</vt:lpstr>
      <vt:lpstr>Commutativity does not hold for Cartesian Product named</vt:lpstr>
      <vt:lpstr>Commutativity does not hold for Cartesian Product unnamed</vt:lpstr>
      <vt:lpstr>Relational Database binary operations</vt:lpstr>
      <vt:lpstr>Θ-Join ⨝F </vt:lpstr>
      <vt:lpstr>Θ-Join Example</vt:lpstr>
      <vt:lpstr>Natural Join</vt:lpstr>
      <vt:lpstr>Natural Join Example -  Food ⨝ Locations</vt:lpstr>
      <vt:lpstr>Natural Join ⨝</vt:lpstr>
      <vt:lpstr>Natural join ⨝ Example </vt:lpstr>
      <vt:lpstr>Left Outer Join  ⟕</vt:lpstr>
      <vt:lpstr>Outer Join</vt:lpstr>
      <vt:lpstr>Semijoin   ⋉</vt:lpstr>
      <vt:lpstr>Antijoin   ▷</vt:lpstr>
      <vt:lpstr>Relational Transformations</vt:lpstr>
      <vt:lpstr>Relational Transformations</vt:lpstr>
      <vt:lpstr>Relational Transformations</vt:lpstr>
      <vt:lpstr>Relational Transformations</vt:lpstr>
      <vt:lpstr>Relational Transformations - commutative</vt:lpstr>
      <vt:lpstr>Relational Transformations - commutative</vt:lpstr>
      <vt:lpstr>Relational Transformations - associativity</vt:lpstr>
      <vt:lpstr>Relational Transformations - distributes</vt:lpstr>
      <vt:lpstr>Relational Transformations - distributes</vt:lpstr>
      <vt:lpstr>Relational Transformations - distributes</vt:lpstr>
      <vt:lpstr>Relational Transformations - distributes</vt:lpstr>
      <vt:lpstr>Relational Algebra and SQL</vt:lpstr>
      <vt:lpstr>Relational Transformations</vt:lpstr>
      <vt:lpstr>SQL vs Relational Algebra</vt:lpstr>
      <vt:lpstr>SQL vs Relational Algebra Examples</vt:lpstr>
      <vt:lpstr>SQL vs Relational Algebra Examples</vt:lpstr>
      <vt:lpstr>SQL vs Relational Algebra Examples - No Selection</vt:lpstr>
      <vt:lpstr>SQL vs Relational Algebra Examples - Self-Joins </vt:lpstr>
      <vt:lpstr>Self-Join Example</vt:lpstr>
      <vt:lpstr>Self-Joins</vt:lpstr>
      <vt:lpstr>Self-Joins</vt:lpstr>
      <vt:lpstr>Self-Joins</vt:lpstr>
      <vt:lpstr>Self-Joins</vt:lpstr>
      <vt:lpstr>Aliases in SQL</vt:lpstr>
      <vt:lpstr>Aliases in SQL </vt:lpstr>
      <vt:lpstr>Relational Completeness of SQL</vt:lpstr>
      <vt:lpstr>Relational Completeness of SQL</vt:lpstr>
      <vt:lpstr>Next Lecture:  Query Processing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GUIDANCE</dc:title>
  <dc:creator>Heather Packer</dc:creator>
  <cp:lastModifiedBy>Heather Packer</cp:lastModifiedBy>
  <cp:revision>282</cp:revision>
  <dcterms:created xsi:type="dcterms:W3CDTF">2022-09-28T13:39:10Z</dcterms:created>
  <dcterms:modified xsi:type="dcterms:W3CDTF">2023-02-21T11:16:17Z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0x0101000E596EA4FAEC4442816FD0897DB0514A</vt:lpwstr>
  </property>
</Properties>
</file>