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6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7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29"/>
  </p:notesMasterIdLst>
  <p:sldIdLst>
    <p:sldId id="259" r:id="rId9"/>
    <p:sldId id="256" r:id="rId10"/>
    <p:sldId id="554" r:id="rId11"/>
    <p:sldId id="552" r:id="rId12"/>
    <p:sldId id="556" r:id="rId13"/>
    <p:sldId id="557" r:id="rId14"/>
    <p:sldId id="292" r:id="rId15"/>
    <p:sldId id="615" r:id="rId16"/>
    <p:sldId id="558" r:id="rId17"/>
    <p:sldId id="560" r:id="rId18"/>
    <p:sldId id="561" r:id="rId19"/>
    <p:sldId id="562" r:id="rId20"/>
    <p:sldId id="298" r:id="rId21"/>
    <p:sldId id="302" r:id="rId22"/>
    <p:sldId id="583" r:id="rId23"/>
    <p:sldId id="584" r:id="rId24"/>
    <p:sldId id="585" r:id="rId25"/>
    <p:sldId id="586" r:id="rId26"/>
    <p:sldId id="587" r:id="rId27"/>
    <p:sldId id="588" r:id="rId28"/>
    <p:sldId id="589" r:id="rId29"/>
    <p:sldId id="654" r:id="rId30"/>
    <p:sldId id="590" r:id="rId31"/>
    <p:sldId id="655" r:id="rId32"/>
    <p:sldId id="591" r:id="rId33"/>
    <p:sldId id="656" r:id="rId34"/>
    <p:sldId id="592" r:id="rId35"/>
    <p:sldId id="657" r:id="rId36"/>
    <p:sldId id="593" r:id="rId37"/>
    <p:sldId id="594" r:id="rId38"/>
    <p:sldId id="595" r:id="rId39"/>
    <p:sldId id="658" r:id="rId40"/>
    <p:sldId id="596" r:id="rId41"/>
    <p:sldId id="659" r:id="rId42"/>
    <p:sldId id="574" r:id="rId43"/>
    <p:sldId id="660" r:id="rId44"/>
    <p:sldId id="575" r:id="rId45"/>
    <p:sldId id="661" r:id="rId46"/>
    <p:sldId id="576" r:id="rId47"/>
    <p:sldId id="577" r:id="rId48"/>
    <p:sldId id="578" r:id="rId49"/>
    <p:sldId id="579" r:id="rId50"/>
    <p:sldId id="581" r:id="rId51"/>
    <p:sldId id="582" r:id="rId52"/>
    <p:sldId id="365" r:id="rId53"/>
    <p:sldId id="553" r:id="rId54"/>
    <p:sldId id="563" r:id="rId55"/>
    <p:sldId id="597" r:id="rId56"/>
    <p:sldId id="598" r:id="rId57"/>
    <p:sldId id="614" r:id="rId58"/>
    <p:sldId id="599" r:id="rId59"/>
    <p:sldId id="565" r:id="rId60"/>
    <p:sldId id="374" r:id="rId61"/>
    <p:sldId id="600" r:id="rId62"/>
    <p:sldId id="601" r:id="rId63"/>
    <p:sldId id="377" r:id="rId64"/>
    <p:sldId id="568" r:id="rId65"/>
    <p:sldId id="613" r:id="rId66"/>
    <p:sldId id="570" r:id="rId67"/>
    <p:sldId id="632" r:id="rId68"/>
    <p:sldId id="633" r:id="rId69"/>
    <p:sldId id="634" r:id="rId70"/>
    <p:sldId id="602" r:id="rId71"/>
    <p:sldId id="662" r:id="rId72"/>
    <p:sldId id="604" r:id="rId73"/>
    <p:sldId id="605" r:id="rId74"/>
    <p:sldId id="663" r:id="rId75"/>
    <p:sldId id="664" r:id="rId76"/>
    <p:sldId id="606" r:id="rId77"/>
    <p:sldId id="665" r:id="rId78"/>
    <p:sldId id="666" r:id="rId79"/>
    <p:sldId id="667" r:id="rId80"/>
    <p:sldId id="607" r:id="rId81"/>
    <p:sldId id="668" r:id="rId82"/>
    <p:sldId id="669" r:id="rId83"/>
    <p:sldId id="670" r:id="rId84"/>
    <p:sldId id="603" r:id="rId85"/>
    <p:sldId id="608" r:id="rId86"/>
    <p:sldId id="671" r:id="rId87"/>
    <p:sldId id="672" r:id="rId88"/>
    <p:sldId id="610" r:id="rId89"/>
    <p:sldId id="673" r:id="rId90"/>
    <p:sldId id="674" r:id="rId91"/>
    <p:sldId id="675" r:id="rId92"/>
    <p:sldId id="676" r:id="rId93"/>
    <p:sldId id="402" r:id="rId94"/>
    <p:sldId id="611" r:id="rId95"/>
    <p:sldId id="446" r:id="rId96"/>
    <p:sldId id="616" r:id="rId97"/>
    <p:sldId id="449" r:id="rId98"/>
    <p:sldId id="617" r:id="rId99"/>
    <p:sldId id="452" r:id="rId100"/>
    <p:sldId id="455" r:id="rId101"/>
    <p:sldId id="618" r:id="rId102"/>
    <p:sldId id="619" r:id="rId103"/>
    <p:sldId id="620" r:id="rId104"/>
    <p:sldId id="677" r:id="rId105"/>
    <p:sldId id="621" r:id="rId106"/>
    <p:sldId id="622" r:id="rId107"/>
    <p:sldId id="678" r:id="rId108"/>
    <p:sldId id="680" r:id="rId109"/>
    <p:sldId id="623" r:id="rId110"/>
    <p:sldId id="679" r:id="rId111"/>
    <p:sldId id="463" r:id="rId112"/>
    <p:sldId id="465" r:id="rId113"/>
    <p:sldId id="467" r:id="rId114"/>
    <p:sldId id="624" r:id="rId115"/>
    <p:sldId id="625" r:id="rId116"/>
    <p:sldId id="626" r:id="rId117"/>
    <p:sldId id="681" r:id="rId118"/>
    <p:sldId id="648" r:id="rId119"/>
    <p:sldId id="682" r:id="rId120"/>
    <p:sldId id="649" r:id="rId121"/>
    <p:sldId id="683" r:id="rId122"/>
    <p:sldId id="684" r:id="rId123"/>
    <p:sldId id="650" r:id="rId124"/>
    <p:sldId id="685" r:id="rId125"/>
    <p:sldId id="686" r:id="rId126"/>
    <p:sldId id="478" r:id="rId127"/>
    <p:sldId id="480" r:id="rId128"/>
    <p:sldId id="627" r:id="rId129"/>
    <p:sldId id="628" r:id="rId130"/>
    <p:sldId id="483" r:id="rId131"/>
    <p:sldId id="484" r:id="rId132"/>
    <p:sldId id="629" r:id="rId133"/>
    <p:sldId id="687" r:id="rId134"/>
    <p:sldId id="651" r:id="rId135"/>
    <p:sldId id="630" r:id="rId136"/>
    <p:sldId id="638" r:id="rId137"/>
    <p:sldId id="640" r:id="rId138"/>
    <p:sldId id="641" r:id="rId139"/>
    <p:sldId id="642" r:id="rId140"/>
    <p:sldId id="643" r:id="rId141"/>
    <p:sldId id="644" r:id="rId142"/>
    <p:sldId id="645" r:id="rId143"/>
    <p:sldId id="646" r:id="rId144"/>
    <p:sldId id="500" r:id="rId145"/>
    <p:sldId id="502" r:id="rId146"/>
    <p:sldId id="549" r:id="rId147"/>
    <p:sldId id="506" r:id="rId148"/>
    <p:sldId id="507" r:id="rId149"/>
    <p:sldId id="688" r:id="rId150"/>
    <p:sldId id="296" r:id="rId151"/>
    <p:sldId id="328" r:id="rId152"/>
    <p:sldId id="329" r:id="rId153"/>
    <p:sldId id="257" r:id="rId154"/>
    <p:sldId id="330" r:id="rId155"/>
    <p:sldId id="331" r:id="rId156"/>
    <p:sldId id="332" r:id="rId157"/>
    <p:sldId id="261" r:id="rId158"/>
    <p:sldId id="263" r:id="rId159"/>
    <p:sldId id="297" r:id="rId160"/>
    <p:sldId id="333" r:id="rId161"/>
    <p:sldId id="367" r:id="rId162"/>
    <p:sldId id="334" r:id="rId163"/>
    <p:sldId id="307" r:id="rId164"/>
    <p:sldId id="318" r:id="rId165"/>
    <p:sldId id="335" r:id="rId166"/>
    <p:sldId id="337" r:id="rId167"/>
    <p:sldId id="336" r:id="rId168"/>
    <p:sldId id="362" r:id="rId169"/>
    <p:sldId id="363" r:id="rId170"/>
    <p:sldId id="364" r:id="rId171"/>
    <p:sldId id="341" r:id="rId172"/>
    <p:sldId id="319" r:id="rId173"/>
    <p:sldId id="342" r:id="rId174"/>
    <p:sldId id="368" r:id="rId175"/>
    <p:sldId id="369" r:id="rId176"/>
    <p:sldId id="370" r:id="rId177"/>
    <p:sldId id="371" r:id="rId178"/>
    <p:sldId id="372" r:id="rId179"/>
    <p:sldId id="373" r:id="rId180"/>
    <p:sldId id="343" r:id="rId181"/>
    <p:sldId id="344" r:id="rId182"/>
    <p:sldId id="320" r:id="rId183"/>
    <p:sldId id="345" r:id="rId184"/>
    <p:sldId id="346" r:id="rId185"/>
    <p:sldId id="347" r:id="rId186"/>
    <p:sldId id="689" r:id="rId187"/>
    <p:sldId id="375" r:id="rId188"/>
    <p:sldId id="376" r:id="rId189"/>
    <p:sldId id="348" r:id="rId190"/>
    <p:sldId id="349" r:id="rId191"/>
    <p:sldId id="690" r:id="rId192"/>
    <p:sldId id="378" r:id="rId193"/>
    <p:sldId id="379" r:id="rId194"/>
    <p:sldId id="321" r:id="rId195"/>
    <p:sldId id="691" r:id="rId196"/>
    <p:sldId id="366" r:id="rId197"/>
    <p:sldId id="380" r:id="rId198"/>
    <p:sldId id="381" r:id="rId199"/>
    <p:sldId id="322" r:id="rId200"/>
    <p:sldId id="326" r:id="rId201"/>
    <p:sldId id="357" r:id="rId202"/>
    <p:sldId id="382" r:id="rId203"/>
    <p:sldId id="383" r:id="rId204"/>
    <p:sldId id="384" r:id="rId205"/>
    <p:sldId id="385" r:id="rId206"/>
    <p:sldId id="324" r:id="rId207"/>
    <p:sldId id="386" r:id="rId208"/>
    <p:sldId id="394" r:id="rId209"/>
    <p:sldId id="358" r:id="rId210"/>
    <p:sldId id="393" r:id="rId211"/>
    <p:sldId id="395" r:id="rId212"/>
    <p:sldId id="396" r:id="rId213"/>
    <p:sldId id="397" r:id="rId214"/>
    <p:sldId id="398" r:id="rId215"/>
    <p:sldId id="399" r:id="rId216"/>
    <p:sldId id="323" r:id="rId217"/>
    <p:sldId id="351" r:id="rId218"/>
    <p:sldId id="352" r:id="rId219"/>
    <p:sldId id="356" r:id="rId220"/>
    <p:sldId id="400" r:id="rId221"/>
    <p:sldId id="401" r:id="rId222"/>
    <p:sldId id="692" r:id="rId223"/>
    <p:sldId id="354" r:id="rId224"/>
    <p:sldId id="355" r:id="rId225"/>
    <p:sldId id="693" r:id="rId226"/>
    <p:sldId id="694" r:id="rId227"/>
    <p:sldId id="361" r:id="rId228"/>
  </p:sldIdLst>
  <p:sldSz cx="12192000" cy="6858000"/>
  <p:notesSz cx="6858000" cy="9144000"/>
  <p:embeddedFontLst>
    <p:embeddedFont>
      <p:font typeface="Calibri" panose="020F0502020204030204" pitchFamily="34" charset="0"/>
      <p:regular r:id="rId230"/>
      <p:bold r:id="rId231"/>
      <p:italic r:id="rId232"/>
      <p:boldItalic r:id="rId233"/>
    </p:embeddedFont>
    <p:embeddedFont>
      <p:font typeface="Georgia" panose="02040502050405020303" pitchFamily="18" charset="0"/>
      <p:regular r:id="rId234"/>
      <p:bold r:id="rId235"/>
      <p:italic r:id="rId236"/>
      <p:boldItalic r:id="rId237"/>
    </p:embeddedFont>
    <p:embeddedFont>
      <p:font typeface="Lucida Console" panose="020B0609040504020204" pitchFamily="49" charset="0"/>
      <p:regular r:id="rId238"/>
    </p:embeddedFont>
    <p:embeddedFont>
      <p:font typeface="Lucida Sans" panose="020B0602030504020204" pitchFamily="34" charset="0"/>
      <p:regular r:id="rId239"/>
      <p:bold r:id="rId240"/>
      <p:italic r:id="rId241"/>
      <p:boldItalic r:id="rId2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50" autoAdjust="0"/>
    <p:restoredTop sz="94709"/>
  </p:normalViewPr>
  <p:slideViewPr>
    <p:cSldViewPr snapToGrid="0" snapToObjects="1" showGuides="1">
      <p:cViewPr varScale="1">
        <p:scale>
          <a:sx n="84" d="100"/>
          <a:sy n="84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09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63" Type="http://schemas.openxmlformats.org/officeDocument/2006/relationships/slide" Target="slides/slide55.xml"/><Relationship Id="rId84" Type="http://schemas.openxmlformats.org/officeDocument/2006/relationships/slide" Target="slides/slide76.xml"/><Relationship Id="rId138" Type="http://schemas.openxmlformats.org/officeDocument/2006/relationships/slide" Target="slides/slide130.xml"/><Relationship Id="rId159" Type="http://schemas.openxmlformats.org/officeDocument/2006/relationships/slide" Target="slides/slide151.xml"/><Relationship Id="rId170" Type="http://schemas.openxmlformats.org/officeDocument/2006/relationships/slide" Target="slides/slide162.xml"/><Relationship Id="rId191" Type="http://schemas.openxmlformats.org/officeDocument/2006/relationships/slide" Target="slides/slide183.xml"/><Relationship Id="rId205" Type="http://schemas.openxmlformats.org/officeDocument/2006/relationships/slide" Target="slides/slide197.xml"/><Relationship Id="rId226" Type="http://schemas.openxmlformats.org/officeDocument/2006/relationships/slide" Target="slides/slide218.xml"/><Relationship Id="rId247" Type="http://schemas.microsoft.com/office/2016/11/relationships/changesInfo" Target="changesInfos/changesInfo1.xml"/><Relationship Id="rId107" Type="http://schemas.openxmlformats.org/officeDocument/2006/relationships/slide" Target="slides/slide99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53" Type="http://schemas.openxmlformats.org/officeDocument/2006/relationships/slide" Target="slides/slide45.xml"/><Relationship Id="rId74" Type="http://schemas.openxmlformats.org/officeDocument/2006/relationships/slide" Target="slides/slide66.xml"/><Relationship Id="rId128" Type="http://schemas.openxmlformats.org/officeDocument/2006/relationships/slide" Target="slides/slide120.xml"/><Relationship Id="rId149" Type="http://schemas.openxmlformats.org/officeDocument/2006/relationships/slide" Target="slides/slide141.xml"/><Relationship Id="rId5" Type="http://schemas.openxmlformats.org/officeDocument/2006/relationships/slideMaster" Target="slideMasters/slideMaster5.xml"/><Relationship Id="rId95" Type="http://schemas.openxmlformats.org/officeDocument/2006/relationships/slide" Target="slides/slide87.xml"/><Relationship Id="rId160" Type="http://schemas.openxmlformats.org/officeDocument/2006/relationships/slide" Target="slides/slide152.xml"/><Relationship Id="rId181" Type="http://schemas.openxmlformats.org/officeDocument/2006/relationships/slide" Target="slides/slide173.xml"/><Relationship Id="rId216" Type="http://schemas.openxmlformats.org/officeDocument/2006/relationships/slide" Target="slides/slide208.xml"/><Relationship Id="rId237" Type="http://schemas.openxmlformats.org/officeDocument/2006/relationships/font" Target="fonts/font8.fntdata"/><Relationship Id="rId22" Type="http://schemas.openxmlformats.org/officeDocument/2006/relationships/slide" Target="slides/slide14.xml"/><Relationship Id="rId43" Type="http://schemas.openxmlformats.org/officeDocument/2006/relationships/slide" Target="slides/slide35.xml"/><Relationship Id="rId64" Type="http://schemas.openxmlformats.org/officeDocument/2006/relationships/slide" Target="slides/slide56.xml"/><Relationship Id="rId118" Type="http://schemas.openxmlformats.org/officeDocument/2006/relationships/slide" Target="slides/slide110.xml"/><Relationship Id="rId139" Type="http://schemas.openxmlformats.org/officeDocument/2006/relationships/slide" Target="slides/slide131.xml"/><Relationship Id="rId85" Type="http://schemas.openxmlformats.org/officeDocument/2006/relationships/slide" Target="slides/slide77.xml"/><Relationship Id="rId150" Type="http://schemas.openxmlformats.org/officeDocument/2006/relationships/slide" Target="slides/slide142.xml"/><Relationship Id="rId171" Type="http://schemas.openxmlformats.org/officeDocument/2006/relationships/slide" Target="slides/slide163.xml"/><Relationship Id="rId192" Type="http://schemas.openxmlformats.org/officeDocument/2006/relationships/slide" Target="slides/slide184.xml"/><Relationship Id="rId206" Type="http://schemas.openxmlformats.org/officeDocument/2006/relationships/slide" Target="slides/slide198.xml"/><Relationship Id="rId227" Type="http://schemas.openxmlformats.org/officeDocument/2006/relationships/slide" Target="slides/slide219.xml"/><Relationship Id="rId12" Type="http://schemas.openxmlformats.org/officeDocument/2006/relationships/slide" Target="slides/slide4.xml"/><Relationship Id="rId33" Type="http://schemas.openxmlformats.org/officeDocument/2006/relationships/slide" Target="slides/slide25.xml"/><Relationship Id="rId108" Type="http://schemas.openxmlformats.org/officeDocument/2006/relationships/slide" Target="slides/slide100.xml"/><Relationship Id="rId129" Type="http://schemas.openxmlformats.org/officeDocument/2006/relationships/slide" Target="slides/slide121.xml"/><Relationship Id="rId54" Type="http://schemas.openxmlformats.org/officeDocument/2006/relationships/slide" Target="slides/slide46.xml"/><Relationship Id="rId75" Type="http://schemas.openxmlformats.org/officeDocument/2006/relationships/slide" Target="slides/slide67.xml"/><Relationship Id="rId96" Type="http://schemas.openxmlformats.org/officeDocument/2006/relationships/slide" Target="slides/slide88.xml"/><Relationship Id="rId140" Type="http://schemas.openxmlformats.org/officeDocument/2006/relationships/slide" Target="slides/slide132.xml"/><Relationship Id="rId161" Type="http://schemas.openxmlformats.org/officeDocument/2006/relationships/slide" Target="slides/slide153.xml"/><Relationship Id="rId182" Type="http://schemas.openxmlformats.org/officeDocument/2006/relationships/slide" Target="slides/slide174.xml"/><Relationship Id="rId217" Type="http://schemas.openxmlformats.org/officeDocument/2006/relationships/slide" Target="slides/slide209.xml"/><Relationship Id="rId6" Type="http://schemas.openxmlformats.org/officeDocument/2006/relationships/slideMaster" Target="slideMasters/slideMaster6.xml"/><Relationship Id="rId238" Type="http://schemas.openxmlformats.org/officeDocument/2006/relationships/font" Target="fonts/font9.fntdata"/><Relationship Id="rId23" Type="http://schemas.openxmlformats.org/officeDocument/2006/relationships/slide" Target="slides/slide15.xml"/><Relationship Id="rId119" Type="http://schemas.openxmlformats.org/officeDocument/2006/relationships/slide" Target="slides/slide111.xml"/><Relationship Id="rId44" Type="http://schemas.openxmlformats.org/officeDocument/2006/relationships/slide" Target="slides/slide36.xml"/><Relationship Id="rId65" Type="http://schemas.openxmlformats.org/officeDocument/2006/relationships/slide" Target="slides/slide57.xml"/><Relationship Id="rId86" Type="http://schemas.openxmlformats.org/officeDocument/2006/relationships/slide" Target="slides/slide78.xml"/><Relationship Id="rId130" Type="http://schemas.openxmlformats.org/officeDocument/2006/relationships/slide" Target="slides/slide122.xml"/><Relationship Id="rId151" Type="http://schemas.openxmlformats.org/officeDocument/2006/relationships/slide" Target="slides/slide143.xml"/><Relationship Id="rId172" Type="http://schemas.openxmlformats.org/officeDocument/2006/relationships/slide" Target="slides/slide164.xml"/><Relationship Id="rId193" Type="http://schemas.openxmlformats.org/officeDocument/2006/relationships/slide" Target="slides/slide185.xml"/><Relationship Id="rId207" Type="http://schemas.openxmlformats.org/officeDocument/2006/relationships/slide" Target="slides/slide199.xml"/><Relationship Id="rId228" Type="http://schemas.openxmlformats.org/officeDocument/2006/relationships/slide" Target="slides/slide220.xml"/><Relationship Id="rId13" Type="http://schemas.openxmlformats.org/officeDocument/2006/relationships/slide" Target="slides/slide5.xml"/><Relationship Id="rId109" Type="http://schemas.openxmlformats.org/officeDocument/2006/relationships/slide" Target="slides/slide101.xml"/><Relationship Id="rId34" Type="http://schemas.openxmlformats.org/officeDocument/2006/relationships/slide" Target="slides/slide26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97" Type="http://schemas.openxmlformats.org/officeDocument/2006/relationships/slide" Target="slides/slide89.xml"/><Relationship Id="rId120" Type="http://schemas.openxmlformats.org/officeDocument/2006/relationships/slide" Target="slides/slide112.xml"/><Relationship Id="rId141" Type="http://schemas.openxmlformats.org/officeDocument/2006/relationships/slide" Target="slides/slide133.xml"/><Relationship Id="rId7" Type="http://schemas.openxmlformats.org/officeDocument/2006/relationships/slideMaster" Target="slideMasters/slideMaster7.xml"/><Relationship Id="rId162" Type="http://schemas.openxmlformats.org/officeDocument/2006/relationships/slide" Target="slides/slide154.xml"/><Relationship Id="rId183" Type="http://schemas.openxmlformats.org/officeDocument/2006/relationships/slide" Target="slides/slide175.xml"/><Relationship Id="rId218" Type="http://schemas.openxmlformats.org/officeDocument/2006/relationships/slide" Target="slides/slide210.xml"/><Relationship Id="rId239" Type="http://schemas.openxmlformats.org/officeDocument/2006/relationships/font" Target="fonts/font10.fntdata"/><Relationship Id="rId24" Type="http://schemas.openxmlformats.org/officeDocument/2006/relationships/slide" Target="slides/slide16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110" Type="http://schemas.openxmlformats.org/officeDocument/2006/relationships/slide" Target="slides/slide102.xml"/><Relationship Id="rId131" Type="http://schemas.openxmlformats.org/officeDocument/2006/relationships/slide" Target="slides/slide123.xml"/><Relationship Id="rId152" Type="http://schemas.openxmlformats.org/officeDocument/2006/relationships/slide" Target="slides/slide144.xml"/><Relationship Id="rId173" Type="http://schemas.openxmlformats.org/officeDocument/2006/relationships/slide" Target="slides/slide165.xml"/><Relationship Id="rId194" Type="http://schemas.openxmlformats.org/officeDocument/2006/relationships/slide" Target="slides/slide186.xml"/><Relationship Id="rId208" Type="http://schemas.openxmlformats.org/officeDocument/2006/relationships/slide" Target="slides/slide200.xml"/><Relationship Id="rId229" Type="http://schemas.openxmlformats.org/officeDocument/2006/relationships/notesMaster" Target="notesMasters/notesMaster1.xml"/><Relationship Id="rId240" Type="http://schemas.openxmlformats.org/officeDocument/2006/relationships/font" Target="fonts/font11.fntdata"/><Relationship Id="rId14" Type="http://schemas.openxmlformats.org/officeDocument/2006/relationships/slide" Target="slides/slide6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Relationship Id="rId100" Type="http://schemas.openxmlformats.org/officeDocument/2006/relationships/slide" Target="slides/slide92.xml"/><Relationship Id="rId8" Type="http://schemas.openxmlformats.org/officeDocument/2006/relationships/slideMaster" Target="slideMasters/slideMaster8.xml"/><Relationship Id="rId98" Type="http://schemas.openxmlformats.org/officeDocument/2006/relationships/slide" Target="slides/slide90.xml"/><Relationship Id="rId121" Type="http://schemas.openxmlformats.org/officeDocument/2006/relationships/slide" Target="slides/slide113.xml"/><Relationship Id="rId142" Type="http://schemas.openxmlformats.org/officeDocument/2006/relationships/slide" Target="slides/slide134.xml"/><Relationship Id="rId163" Type="http://schemas.openxmlformats.org/officeDocument/2006/relationships/slide" Target="slides/slide155.xml"/><Relationship Id="rId184" Type="http://schemas.openxmlformats.org/officeDocument/2006/relationships/slide" Target="slides/slide176.xml"/><Relationship Id="rId219" Type="http://schemas.openxmlformats.org/officeDocument/2006/relationships/slide" Target="slides/slide211.xml"/><Relationship Id="rId230" Type="http://schemas.openxmlformats.org/officeDocument/2006/relationships/font" Target="fonts/font1.fntdata"/><Relationship Id="rId25" Type="http://schemas.openxmlformats.org/officeDocument/2006/relationships/slide" Target="slides/slide17.xml"/><Relationship Id="rId46" Type="http://schemas.openxmlformats.org/officeDocument/2006/relationships/slide" Target="slides/slide38.xml"/><Relationship Id="rId67" Type="http://schemas.openxmlformats.org/officeDocument/2006/relationships/slide" Target="slides/slide59.xml"/><Relationship Id="rId88" Type="http://schemas.openxmlformats.org/officeDocument/2006/relationships/slide" Target="slides/slide80.xml"/><Relationship Id="rId111" Type="http://schemas.openxmlformats.org/officeDocument/2006/relationships/slide" Target="slides/slide103.xml"/><Relationship Id="rId132" Type="http://schemas.openxmlformats.org/officeDocument/2006/relationships/slide" Target="slides/slide124.xml"/><Relationship Id="rId153" Type="http://schemas.openxmlformats.org/officeDocument/2006/relationships/slide" Target="slides/slide145.xml"/><Relationship Id="rId174" Type="http://schemas.openxmlformats.org/officeDocument/2006/relationships/slide" Target="slides/slide166.xml"/><Relationship Id="rId195" Type="http://schemas.openxmlformats.org/officeDocument/2006/relationships/slide" Target="slides/slide187.xml"/><Relationship Id="rId209" Type="http://schemas.openxmlformats.org/officeDocument/2006/relationships/slide" Target="slides/slide201.xml"/><Relationship Id="rId220" Type="http://schemas.openxmlformats.org/officeDocument/2006/relationships/slide" Target="slides/slide212.xml"/><Relationship Id="rId241" Type="http://schemas.openxmlformats.org/officeDocument/2006/relationships/font" Target="fonts/font12.fntdata"/><Relationship Id="rId15" Type="http://schemas.openxmlformats.org/officeDocument/2006/relationships/slide" Target="slides/slide7.xml"/><Relationship Id="rId36" Type="http://schemas.openxmlformats.org/officeDocument/2006/relationships/slide" Target="slides/slide28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52" Type="http://schemas.openxmlformats.org/officeDocument/2006/relationships/slide" Target="slides/slide44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94" Type="http://schemas.openxmlformats.org/officeDocument/2006/relationships/slide" Target="slides/slide86.xml"/><Relationship Id="rId99" Type="http://schemas.openxmlformats.org/officeDocument/2006/relationships/slide" Target="slides/slide91.xml"/><Relationship Id="rId101" Type="http://schemas.openxmlformats.org/officeDocument/2006/relationships/slide" Target="slides/slide93.xml"/><Relationship Id="rId122" Type="http://schemas.openxmlformats.org/officeDocument/2006/relationships/slide" Target="slides/slide114.xml"/><Relationship Id="rId143" Type="http://schemas.openxmlformats.org/officeDocument/2006/relationships/slide" Target="slides/slide135.xml"/><Relationship Id="rId148" Type="http://schemas.openxmlformats.org/officeDocument/2006/relationships/slide" Target="slides/slide140.xml"/><Relationship Id="rId164" Type="http://schemas.openxmlformats.org/officeDocument/2006/relationships/slide" Target="slides/slide156.xml"/><Relationship Id="rId169" Type="http://schemas.openxmlformats.org/officeDocument/2006/relationships/slide" Target="slides/slide161.xml"/><Relationship Id="rId185" Type="http://schemas.openxmlformats.org/officeDocument/2006/relationships/slide" Target="slides/slide17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80" Type="http://schemas.openxmlformats.org/officeDocument/2006/relationships/slide" Target="slides/slide172.xml"/><Relationship Id="rId210" Type="http://schemas.openxmlformats.org/officeDocument/2006/relationships/slide" Target="slides/slide202.xml"/><Relationship Id="rId215" Type="http://schemas.openxmlformats.org/officeDocument/2006/relationships/slide" Target="slides/slide207.xml"/><Relationship Id="rId236" Type="http://schemas.openxmlformats.org/officeDocument/2006/relationships/font" Target="fonts/font7.fntdata"/><Relationship Id="rId26" Type="http://schemas.openxmlformats.org/officeDocument/2006/relationships/slide" Target="slides/slide18.xml"/><Relationship Id="rId231" Type="http://schemas.openxmlformats.org/officeDocument/2006/relationships/font" Target="fonts/font2.fntdata"/><Relationship Id="rId47" Type="http://schemas.openxmlformats.org/officeDocument/2006/relationships/slide" Target="slides/slide39.xml"/><Relationship Id="rId68" Type="http://schemas.openxmlformats.org/officeDocument/2006/relationships/slide" Target="slides/slide60.xml"/><Relationship Id="rId89" Type="http://schemas.openxmlformats.org/officeDocument/2006/relationships/slide" Target="slides/slide81.xml"/><Relationship Id="rId112" Type="http://schemas.openxmlformats.org/officeDocument/2006/relationships/slide" Target="slides/slide104.xml"/><Relationship Id="rId133" Type="http://schemas.openxmlformats.org/officeDocument/2006/relationships/slide" Target="slides/slide125.xml"/><Relationship Id="rId154" Type="http://schemas.openxmlformats.org/officeDocument/2006/relationships/slide" Target="slides/slide146.xml"/><Relationship Id="rId175" Type="http://schemas.openxmlformats.org/officeDocument/2006/relationships/slide" Target="slides/slide167.xml"/><Relationship Id="rId196" Type="http://schemas.openxmlformats.org/officeDocument/2006/relationships/slide" Target="slides/slide188.xml"/><Relationship Id="rId200" Type="http://schemas.openxmlformats.org/officeDocument/2006/relationships/slide" Target="slides/slide192.xml"/><Relationship Id="rId16" Type="http://schemas.openxmlformats.org/officeDocument/2006/relationships/slide" Target="slides/slide8.xml"/><Relationship Id="rId221" Type="http://schemas.openxmlformats.org/officeDocument/2006/relationships/slide" Target="slides/slide213.xml"/><Relationship Id="rId242" Type="http://schemas.openxmlformats.org/officeDocument/2006/relationships/font" Target="fonts/font13.fntdata"/><Relationship Id="rId37" Type="http://schemas.openxmlformats.org/officeDocument/2006/relationships/slide" Target="slides/slide29.xml"/><Relationship Id="rId58" Type="http://schemas.openxmlformats.org/officeDocument/2006/relationships/slide" Target="slides/slide50.xml"/><Relationship Id="rId79" Type="http://schemas.openxmlformats.org/officeDocument/2006/relationships/slide" Target="slides/slide71.xml"/><Relationship Id="rId102" Type="http://schemas.openxmlformats.org/officeDocument/2006/relationships/slide" Target="slides/slide94.xml"/><Relationship Id="rId123" Type="http://schemas.openxmlformats.org/officeDocument/2006/relationships/slide" Target="slides/slide115.xml"/><Relationship Id="rId144" Type="http://schemas.openxmlformats.org/officeDocument/2006/relationships/slide" Target="slides/slide136.xml"/><Relationship Id="rId90" Type="http://schemas.openxmlformats.org/officeDocument/2006/relationships/slide" Target="slides/slide82.xml"/><Relationship Id="rId165" Type="http://schemas.openxmlformats.org/officeDocument/2006/relationships/slide" Target="slides/slide157.xml"/><Relationship Id="rId186" Type="http://schemas.openxmlformats.org/officeDocument/2006/relationships/slide" Target="slides/slide178.xml"/><Relationship Id="rId211" Type="http://schemas.openxmlformats.org/officeDocument/2006/relationships/slide" Target="slides/slide203.xml"/><Relationship Id="rId232" Type="http://schemas.openxmlformats.org/officeDocument/2006/relationships/font" Target="fonts/font3.fntdata"/><Relationship Id="rId27" Type="http://schemas.openxmlformats.org/officeDocument/2006/relationships/slide" Target="slides/slide19.xml"/><Relationship Id="rId48" Type="http://schemas.openxmlformats.org/officeDocument/2006/relationships/slide" Target="slides/slide40.xml"/><Relationship Id="rId69" Type="http://schemas.openxmlformats.org/officeDocument/2006/relationships/slide" Target="slides/slide61.xml"/><Relationship Id="rId113" Type="http://schemas.openxmlformats.org/officeDocument/2006/relationships/slide" Target="slides/slide105.xml"/><Relationship Id="rId134" Type="http://schemas.openxmlformats.org/officeDocument/2006/relationships/slide" Target="slides/slide126.xml"/><Relationship Id="rId80" Type="http://schemas.openxmlformats.org/officeDocument/2006/relationships/slide" Target="slides/slide72.xml"/><Relationship Id="rId155" Type="http://schemas.openxmlformats.org/officeDocument/2006/relationships/slide" Target="slides/slide147.xml"/><Relationship Id="rId176" Type="http://schemas.openxmlformats.org/officeDocument/2006/relationships/slide" Target="slides/slide168.xml"/><Relationship Id="rId197" Type="http://schemas.openxmlformats.org/officeDocument/2006/relationships/slide" Target="slides/slide189.xml"/><Relationship Id="rId201" Type="http://schemas.openxmlformats.org/officeDocument/2006/relationships/slide" Target="slides/slide193.xml"/><Relationship Id="rId222" Type="http://schemas.openxmlformats.org/officeDocument/2006/relationships/slide" Target="slides/slide214.xml"/><Relationship Id="rId243" Type="http://schemas.openxmlformats.org/officeDocument/2006/relationships/presProps" Target="presProps.xml"/><Relationship Id="rId17" Type="http://schemas.openxmlformats.org/officeDocument/2006/relationships/slide" Target="slides/slide9.xml"/><Relationship Id="rId38" Type="http://schemas.openxmlformats.org/officeDocument/2006/relationships/slide" Target="slides/slide30.xml"/><Relationship Id="rId59" Type="http://schemas.openxmlformats.org/officeDocument/2006/relationships/slide" Target="slides/slide51.xml"/><Relationship Id="rId103" Type="http://schemas.openxmlformats.org/officeDocument/2006/relationships/slide" Target="slides/slide95.xml"/><Relationship Id="rId124" Type="http://schemas.openxmlformats.org/officeDocument/2006/relationships/slide" Target="slides/slide116.xml"/><Relationship Id="rId70" Type="http://schemas.openxmlformats.org/officeDocument/2006/relationships/slide" Target="slides/slide62.xml"/><Relationship Id="rId91" Type="http://schemas.openxmlformats.org/officeDocument/2006/relationships/slide" Target="slides/slide83.xml"/><Relationship Id="rId145" Type="http://schemas.openxmlformats.org/officeDocument/2006/relationships/slide" Target="slides/slide137.xml"/><Relationship Id="rId166" Type="http://schemas.openxmlformats.org/officeDocument/2006/relationships/slide" Target="slides/slide158.xml"/><Relationship Id="rId187" Type="http://schemas.openxmlformats.org/officeDocument/2006/relationships/slide" Target="slides/slide179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04.xml"/><Relationship Id="rId233" Type="http://schemas.openxmlformats.org/officeDocument/2006/relationships/font" Target="fonts/font4.fntdata"/><Relationship Id="rId28" Type="http://schemas.openxmlformats.org/officeDocument/2006/relationships/slide" Target="slides/slide20.xml"/><Relationship Id="rId49" Type="http://schemas.openxmlformats.org/officeDocument/2006/relationships/slide" Target="slides/slide41.xml"/><Relationship Id="rId114" Type="http://schemas.openxmlformats.org/officeDocument/2006/relationships/slide" Target="slides/slide106.xml"/><Relationship Id="rId60" Type="http://schemas.openxmlformats.org/officeDocument/2006/relationships/slide" Target="slides/slide52.xml"/><Relationship Id="rId81" Type="http://schemas.openxmlformats.org/officeDocument/2006/relationships/slide" Target="slides/slide73.xml"/><Relationship Id="rId135" Type="http://schemas.openxmlformats.org/officeDocument/2006/relationships/slide" Target="slides/slide127.xml"/><Relationship Id="rId156" Type="http://schemas.openxmlformats.org/officeDocument/2006/relationships/slide" Target="slides/slide148.xml"/><Relationship Id="rId177" Type="http://schemas.openxmlformats.org/officeDocument/2006/relationships/slide" Target="slides/slide169.xml"/><Relationship Id="rId198" Type="http://schemas.openxmlformats.org/officeDocument/2006/relationships/slide" Target="slides/slide190.xml"/><Relationship Id="rId202" Type="http://schemas.openxmlformats.org/officeDocument/2006/relationships/slide" Target="slides/slide194.xml"/><Relationship Id="rId223" Type="http://schemas.openxmlformats.org/officeDocument/2006/relationships/slide" Target="slides/slide215.xml"/><Relationship Id="rId244" Type="http://schemas.openxmlformats.org/officeDocument/2006/relationships/viewProps" Target="viewProps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50" Type="http://schemas.openxmlformats.org/officeDocument/2006/relationships/slide" Target="slides/slide42.xml"/><Relationship Id="rId104" Type="http://schemas.openxmlformats.org/officeDocument/2006/relationships/slide" Target="slides/slide96.xml"/><Relationship Id="rId125" Type="http://schemas.openxmlformats.org/officeDocument/2006/relationships/slide" Target="slides/slide117.xml"/><Relationship Id="rId146" Type="http://schemas.openxmlformats.org/officeDocument/2006/relationships/slide" Target="slides/slide138.xml"/><Relationship Id="rId167" Type="http://schemas.openxmlformats.org/officeDocument/2006/relationships/slide" Target="slides/slide159.xml"/><Relationship Id="rId188" Type="http://schemas.openxmlformats.org/officeDocument/2006/relationships/slide" Target="slides/slide180.xml"/><Relationship Id="rId71" Type="http://schemas.openxmlformats.org/officeDocument/2006/relationships/slide" Target="slides/slide63.xml"/><Relationship Id="rId92" Type="http://schemas.openxmlformats.org/officeDocument/2006/relationships/slide" Target="slides/slide84.xml"/><Relationship Id="rId213" Type="http://schemas.openxmlformats.org/officeDocument/2006/relationships/slide" Target="slides/slide205.xml"/><Relationship Id="rId234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40" Type="http://schemas.openxmlformats.org/officeDocument/2006/relationships/slide" Target="slides/slide32.xml"/><Relationship Id="rId115" Type="http://schemas.openxmlformats.org/officeDocument/2006/relationships/slide" Target="slides/slide107.xml"/><Relationship Id="rId136" Type="http://schemas.openxmlformats.org/officeDocument/2006/relationships/slide" Target="slides/slide128.xml"/><Relationship Id="rId157" Type="http://schemas.openxmlformats.org/officeDocument/2006/relationships/slide" Target="slides/slide149.xml"/><Relationship Id="rId178" Type="http://schemas.openxmlformats.org/officeDocument/2006/relationships/slide" Target="slides/slide170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9" Type="http://schemas.openxmlformats.org/officeDocument/2006/relationships/slide" Target="slides/slide191.xml"/><Relationship Id="rId203" Type="http://schemas.openxmlformats.org/officeDocument/2006/relationships/slide" Target="slides/slide195.xml"/><Relationship Id="rId19" Type="http://schemas.openxmlformats.org/officeDocument/2006/relationships/slide" Target="slides/slide11.xml"/><Relationship Id="rId224" Type="http://schemas.openxmlformats.org/officeDocument/2006/relationships/slide" Target="slides/slide216.xml"/><Relationship Id="rId245" Type="http://schemas.openxmlformats.org/officeDocument/2006/relationships/theme" Target="theme/theme1.xml"/><Relationship Id="rId30" Type="http://schemas.openxmlformats.org/officeDocument/2006/relationships/slide" Target="slides/slide22.xml"/><Relationship Id="rId105" Type="http://schemas.openxmlformats.org/officeDocument/2006/relationships/slide" Target="slides/slide97.xml"/><Relationship Id="rId126" Type="http://schemas.openxmlformats.org/officeDocument/2006/relationships/slide" Target="slides/slide118.xml"/><Relationship Id="rId147" Type="http://schemas.openxmlformats.org/officeDocument/2006/relationships/slide" Target="slides/slide139.xml"/><Relationship Id="rId168" Type="http://schemas.openxmlformats.org/officeDocument/2006/relationships/slide" Target="slides/slide160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93" Type="http://schemas.openxmlformats.org/officeDocument/2006/relationships/slide" Target="slides/slide85.xml"/><Relationship Id="rId189" Type="http://schemas.openxmlformats.org/officeDocument/2006/relationships/slide" Target="slides/slide181.xml"/><Relationship Id="rId3" Type="http://schemas.openxmlformats.org/officeDocument/2006/relationships/slideMaster" Target="slideMasters/slideMaster3.xml"/><Relationship Id="rId214" Type="http://schemas.openxmlformats.org/officeDocument/2006/relationships/slide" Target="slides/slide206.xml"/><Relationship Id="rId235" Type="http://schemas.openxmlformats.org/officeDocument/2006/relationships/font" Target="fonts/font6.fntdata"/><Relationship Id="rId116" Type="http://schemas.openxmlformats.org/officeDocument/2006/relationships/slide" Target="slides/slide108.xml"/><Relationship Id="rId137" Type="http://schemas.openxmlformats.org/officeDocument/2006/relationships/slide" Target="slides/slide129.xml"/><Relationship Id="rId158" Type="http://schemas.openxmlformats.org/officeDocument/2006/relationships/slide" Target="slides/slide150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62" Type="http://schemas.openxmlformats.org/officeDocument/2006/relationships/slide" Target="slides/slide54.xml"/><Relationship Id="rId83" Type="http://schemas.openxmlformats.org/officeDocument/2006/relationships/slide" Target="slides/slide75.xml"/><Relationship Id="rId179" Type="http://schemas.openxmlformats.org/officeDocument/2006/relationships/slide" Target="slides/slide171.xml"/><Relationship Id="rId190" Type="http://schemas.openxmlformats.org/officeDocument/2006/relationships/slide" Target="slides/slide182.xml"/><Relationship Id="rId204" Type="http://schemas.openxmlformats.org/officeDocument/2006/relationships/slide" Target="slides/slide196.xml"/><Relationship Id="rId225" Type="http://schemas.openxmlformats.org/officeDocument/2006/relationships/slide" Target="slides/slide217.xml"/><Relationship Id="rId246" Type="http://schemas.openxmlformats.org/officeDocument/2006/relationships/tableStyles" Target="tableStyles.xml"/><Relationship Id="rId106" Type="http://schemas.openxmlformats.org/officeDocument/2006/relationships/slide" Target="slides/slide98.xml"/><Relationship Id="rId127" Type="http://schemas.openxmlformats.org/officeDocument/2006/relationships/slide" Target="slides/slide11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622F31D2-9A31-4381-8EBB-E0759E9D98E8}"/>
    <pc:docChg chg="modSld">
      <pc:chgData name="Nicholas Gibbins" userId="6a0e944c-4d97-467d-bb7a-7c3315791fe4" providerId="ADAL" clId="{622F31D2-9A31-4381-8EBB-E0759E9D98E8}" dt="2023-02-13T15:55:34.715" v="4" actId="20577"/>
      <pc:docMkLst>
        <pc:docMk/>
      </pc:docMkLst>
      <pc:sldChg chg="modSp mod">
        <pc:chgData name="Nicholas Gibbins" userId="6a0e944c-4d97-467d-bb7a-7c3315791fe4" providerId="ADAL" clId="{622F31D2-9A31-4381-8EBB-E0759E9D98E8}" dt="2023-02-13T15:55:34.715" v="4" actId="20577"/>
        <pc:sldMkLst>
          <pc:docMk/>
          <pc:sldMk cId="1434891783" sldId="561"/>
        </pc:sldMkLst>
        <pc:spChg chg="mod">
          <ac:chgData name="Nicholas Gibbins" userId="6a0e944c-4d97-467d-bb7a-7c3315791fe4" providerId="ADAL" clId="{622F31D2-9A31-4381-8EBB-E0759E9D98E8}" dt="2023-02-13T15:55:34.715" v="4" actId="20577"/>
          <ac:spMkLst>
            <pc:docMk/>
            <pc:sldMk cId="1434891783" sldId="561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13/02/2023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2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089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3192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3311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865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657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3213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144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96771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8499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is 3-way – branching factor depends on block size, key size and pointer size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0406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Example is 3-way – branching factor depends on block size, key size and pointer size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3188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Only two records per block – typically more</a:t>
            </a:r>
          </a:p>
          <a:p>
            <a:r>
              <a:rPr lang="en-US" dirty="0"/>
              <a:t>No free space shown in blocks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1423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Unrealistically</a:t>
            </a:r>
            <a:r>
              <a:rPr lang="en-US" baseline="0" dirty="0"/>
              <a:t> low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94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51327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5726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16274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33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6775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unique value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604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05871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69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Entry in index for every value, including duplicates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527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881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477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29974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5863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13/02/2023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3" r:id="rId20"/>
    <p:sldLayoutId id="2147483724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Fewer blocks than data file, fewer disk accesses</a:t>
            </a:r>
          </a:p>
          <a:p>
            <a:r>
              <a:rPr lang="en-US" dirty="0"/>
              <a:t>Keys are sorted, so can use binary search</a:t>
            </a:r>
          </a:p>
          <a:p>
            <a:r>
              <a:rPr lang="en-US" dirty="0"/>
              <a:t>Can keep in main memory if small enough (no disk accesses)</a:t>
            </a:r>
          </a:p>
        </p:txBody>
      </p:sp>
      <p:sp>
        <p:nvSpPr>
          <p:cNvPr id="379" name="Rectangle 378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0" name="Rectangle 379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1" name="Rectangle 38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82" name="Rectangle 381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3" name="Rectangle 382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4" name="Rectangle 383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5" name="Rectangle 384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86" name="Rectangle 385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87" name="Rectangle 386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8" name="Rectangle 387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9" name="Rectangle 388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90" name="Rectangle 389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91" name="Rectangle 390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92" name="Rectangle 391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3" name="Rectangle 392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4" name="Rectangle 393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5" name="Rectangle 394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96" name="Rectangle 395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97" name="Rectangle 396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8" name="Rectangle 397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9" name="Rectangle 398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400" name="Rectangle 399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01" name="Rectangle 400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2" name="Rectangle 401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3" name="Rectangle 402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4" name="Rectangle 403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5" name="Rectangle 404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6" name="Rectangle 405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407" name="Rectangle 406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8" name="Rectangle 407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9" name="Straight Arrow Connector 408"/>
          <p:cNvCxnSpPr>
            <a:stCxn id="382" idx="3"/>
            <a:endCxn id="42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0" name="Straight Arrow Connector 409"/>
          <p:cNvCxnSpPr>
            <a:stCxn id="383" idx="3"/>
            <a:endCxn id="428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1" name="Straight Arrow Connector 410"/>
          <p:cNvCxnSpPr>
            <a:stCxn id="384" idx="3"/>
            <a:endCxn id="429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2" name="Straight Arrow Connector 411"/>
          <p:cNvCxnSpPr>
            <a:stCxn id="387" idx="3"/>
            <a:endCxn id="433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3" name="Straight Arrow Connector 412"/>
          <p:cNvCxnSpPr>
            <a:stCxn id="388" idx="3"/>
            <a:endCxn id="434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4" name="Straight Arrow Connector 413"/>
          <p:cNvCxnSpPr>
            <a:stCxn id="392" idx="3"/>
            <a:endCxn id="435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5" name="Straight Arrow Connector 414"/>
          <p:cNvCxnSpPr>
            <a:stCxn id="393" idx="3"/>
            <a:endCxn id="439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6" name="Straight Arrow Connector 415"/>
          <p:cNvCxnSpPr>
            <a:stCxn id="394" idx="3"/>
            <a:endCxn id="440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7" name="Straight Arrow Connector 416"/>
          <p:cNvCxnSpPr>
            <a:stCxn id="397" idx="3"/>
            <a:endCxn id="441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8" name="Straight Arrow Connector 417"/>
          <p:cNvCxnSpPr>
            <a:stCxn id="398" idx="3"/>
            <a:endCxn id="445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9" name="Straight Arrow Connector 418"/>
          <p:cNvCxnSpPr>
            <a:stCxn id="402" idx="3"/>
            <a:endCxn id="446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0" name="Straight Arrow Connector 419"/>
          <p:cNvCxnSpPr>
            <a:stCxn id="403" idx="3"/>
            <a:endCxn id="447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1" name="Curved Connector 420"/>
          <p:cNvCxnSpPr>
            <a:stCxn id="404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2" name="Curved Connector 421"/>
          <p:cNvCxnSpPr>
            <a:stCxn id="407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3" name="Curved Connector 422"/>
          <p:cNvCxnSpPr>
            <a:stCxn id="408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4" name="Rectangle 423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5" name="Rectangle 424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6" name="Rectangle 425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7" name="Rectangle 42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28" name="Rectangle 42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29" name="Rectangle 42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30" name="Rectangle 42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1" name="Rectangle 43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2" name="Rectangle 43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3" name="Rectangle 43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34" name="Rectangle 43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35" name="Rectangle 43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36" name="Rectangle 43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7" name="Rectangle 43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8" name="Rectangle 43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9" name="Rectangle 43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40" name="Rectangle 43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1" name="Rectangle 44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442" name="Rectangle 44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3" name="Rectangle 44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4" name="Rectangle 44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5" name="Rectangle 44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46" name="Rectangle 44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447" name="Rectangle 44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48" name="Rectangle 44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9" name="Rectangle 44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0" name="Rectangle 44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1" name="Rectangle 450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2" name="Rectangle 451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3" name="Rectangle 452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4" name="Rectangle 453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5" name="Rectangle 454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6" name="Rectangle 455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812515909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(move g up)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3DA07-671F-BE4E-ADDE-AAE4468EA2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6118465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(move g up)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3DA07-671F-BE4E-ADDE-AAE4468EA2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08615778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c</a:t>
            </a:r>
          </a:p>
          <a:p>
            <a:pPr marL="0" indent="0">
              <a:buNone/>
            </a:pPr>
            <a:r>
              <a:rPr lang="en-US" dirty="0"/>
              <a:t>(move d from overflow block)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F0598-ECD9-F949-98D2-E71D13BFAF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370FDC8-8FD1-0943-8ED3-765AA51EC33F}"/>
              </a:ext>
            </a:extLst>
          </p:cNvPr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77C5E7E-8847-E54C-9EB2-2739CA2A59B9}"/>
              </a:ext>
            </a:extLst>
          </p:cNvPr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EF92562-48CB-9E44-8C26-6B74766DCEE3}"/>
              </a:ext>
            </a:extLst>
          </p:cNvPr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32BC445-3D9A-144C-9AC8-0939DE4B0805}"/>
              </a:ext>
            </a:extLst>
          </p:cNvPr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2890DEE-08E5-064D-980D-5D4B8C657081}"/>
              </a:ext>
            </a:extLst>
          </p:cNvPr>
          <p:cNvCxnSpPr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5575795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c</a:t>
            </a:r>
          </a:p>
          <a:p>
            <a:pPr marL="0" indent="0">
              <a:buNone/>
            </a:pPr>
            <a:r>
              <a:rPr lang="en-US" dirty="0"/>
              <a:t>(move d from overflow block)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CF0598-ECD9-F949-98D2-E71D13BFAF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4762214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Rule of thumb: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74D70B4-59EA-1C4F-AF1C-3AF7E27235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Space </a:t>
            </a:r>
            <a:r>
              <a:rPr lang="en-US" dirty="0" err="1"/>
              <a:t>utilisation</a:t>
            </a:r>
            <a:r>
              <a:rPr lang="en-US" dirty="0"/>
              <a:t> should be between 50% and 80%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Utilisation</a:t>
            </a:r>
            <a:r>
              <a:rPr lang="en-US" dirty="0"/>
              <a:t> = #keys used / total #keys that fit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If &lt; 50%, wasting space</a:t>
            </a:r>
          </a:p>
          <a:p>
            <a:pPr marL="0" indent="0">
              <a:buNone/>
            </a:pPr>
            <a:r>
              <a:rPr lang="en-US" dirty="0"/>
              <a:t>If &gt; 80%, overflows significant				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Depends on how good hash function is and on #keys/bucket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0486" name="Rectangle 3"/>
          <p:cNvSpPr>
            <a:spLocks noGrp="1" noChangeArrowheads="1"/>
          </p:cNvSpPr>
          <p:nvPr>
            <p:ph type="body" sz="quarter" idx="15"/>
          </p:nvPr>
        </p:nvSpPr>
        <p:spPr>
          <a:xfrm>
            <a:off x="623888" y="6381750"/>
            <a:ext cx="10944225" cy="386054"/>
          </a:xfrm>
        </p:spPr>
        <p:txBody>
          <a:bodyPr/>
          <a:lstStyle/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761295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do we cope with growth?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0B7395-AFBF-764F-9E29-E6FE51E3F8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Overflows and reorganizations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Dynamic hashing</a:t>
            </a:r>
          </a:p>
          <a:p>
            <a:pPr lvl="1"/>
            <a:r>
              <a:rPr lang="en-US" dirty="0"/>
              <a:t>Extensible</a:t>
            </a:r>
          </a:p>
          <a:p>
            <a:pPr lvl="1"/>
            <a:r>
              <a:rPr lang="en-US" dirty="0"/>
              <a:t>Linear</a:t>
            </a:r>
          </a:p>
          <a:p>
            <a:endParaRPr lang="en-US" dirty="0"/>
          </a:p>
        </p:txBody>
      </p:sp>
      <p:sp>
        <p:nvSpPr>
          <p:cNvPr id="2253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32480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</a:t>
            </a:r>
          </a:p>
        </p:txBody>
      </p:sp>
      <p:sp>
        <p:nvSpPr>
          <p:cNvPr id="2458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of b bits output by hash function,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18389-64D2-AA4A-B93F-1A85A574D0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586" name="AutoShape 8"/>
          <p:cNvSpPr>
            <a:spLocks/>
          </p:cNvSpPr>
          <p:nvPr/>
        </p:nvSpPr>
        <p:spPr bwMode="auto">
          <a:xfrm rot="5400000">
            <a:off x="788781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13" name="Rectangle 12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89620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9" name="Straight Arrow Connector 8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7536566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Combines two ideas: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of b bits output by hash function,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a directory</a:t>
            </a:r>
          </a:p>
          <a:p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923B2B5-1260-0C42-9F9F-28C5E85D47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8184232" y="400506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184232" y="429309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184232" y="458112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184232" y="3717032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184232" y="285293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184232" y="314096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184232" y="3429000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184232" y="256490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18" name="Elbow Connector 17"/>
          <p:cNvCxnSpPr>
            <a:stCxn id="23" idx="3"/>
            <a:endCxn id="11" idx="1"/>
          </p:cNvCxnSpPr>
          <p:nvPr/>
        </p:nvCxnSpPr>
        <p:spPr bwMode="auto">
          <a:xfrm>
            <a:off x="7342154" y="3197008"/>
            <a:ext cx="842078" cy="376009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2" idx="3"/>
            <a:endCxn id="13" idx="1"/>
          </p:cNvCxnSpPr>
          <p:nvPr/>
        </p:nvCxnSpPr>
        <p:spPr bwMode="auto">
          <a:xfrm flipV="1">
            <a:off x="8472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" name="Straight Arrow Connector 19"/>
          <p:cNvCxnSpPr>
            <a:stCxn id="9" idx="3"/>
            <a:endCxn id="14" idx="1"/>
          </p:cNvCxnSpPr>
          <p:nvPr/>
        </p:nvCxnSpPr>
        <p:spPr bwMode="auto">
          <a:xfrm>
            <a:off x="8472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10" idx="3"/>
            <a:endCxn id="15" idx="1"/>
          </p:cNvCxnSpPr>
          <p:nvPr/>
        </p:nvCxnSpPr>
        <p:spPr bwMode="auto">
          <a:xfrm>
            <a:off x="8472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7" idx="3"/>
            <a:endCxn id="16" idx="1"/>
          </p:cNvCxnSpPr>
          <p:nvPr/>
        </p:nvCxnSpPr>
        <p:spPr bwMode="auto">
          <a:xfrm>
            <a:off x="8472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6096000" y="2996952"/>
            <a:ext cx="1246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h(k)[</a:t>
            </a:r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r>
              <a:rPr lang="en-US" sz="2000" dirty="0">
                <a:latin typeface="Lucida Sans" panose="020B0602030504020204" pitchFamily="34" charset="77"/>
                <a:cs typeface="Georgia"/>
              </a:rPr>
              <a:t>]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7633339" y="1772816"/>
            <a:ext cx="129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>
                <a:latin typeface="Lucida Sans" panose="020B0602030504020204" pitchFamily="34" charset="77"/>
                <a:cs typeface="Georgia"/>
              </a:rPr>
              <a:t>directory</a:t>
            </a:r>
          </a:p>
        </p:txBody>
      </p:sp>
    </p:spTree>
    <p:extLst>
      <p:ext uri="{BB962C8B-B14F-4D97-AF65-F5344CB8AC3E}">
        <p14:creationId xmlns:p14="http://schemas.microsoft.com/office/powerpoint/2010/main" val="3277313466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h(k) gives 4 bits</a:t>
            </a:r>
          </a:p>
          <a:p>
            <a:pPr marL="0" indent="0">
              <a:buNone/>
            </a:pPr>
            <a:r>
              <a:rPr lang="en-US" dirty="0"/>
              <a:t>2 keys/bucket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4076C-FF9C-184B-9280-E1751AA13E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600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00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600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00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7" idx="3"/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7464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4320937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1010</a:t>
            </a:r>
          </a:p>
          <a:p>
            <a:pPr lvl="1"/>
            <a:r>
              <a:rPr lang="en-US" dirty="0"/>
              <a:t>Bucket overfull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BDAF6-DC68-9848-982C-37DCD5F97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6600024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6600024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600024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600024" y="2780928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cxnSpLocks/>
            <a:stCxn id="7" idx="3"/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21" idx="3"/>
            <a:endCxn id="17" idx="1"/>
          </p:cNvCxnSpPr>
          <p:nvPr/>
        </p:nvCxnSpPr>
        <p:spPr bwMode="auto">
          <a:xfrm>
            <a:off x="7464120" y="3212976"/>
            <a:ext cx="576096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72405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One key/pointer pair for every </a:t>
            </a:r>
            <a:r>
              <a:rPr lang="en-US" b="1" dirty="0"/>
              <a:t>block</a:t>
            </a:r>
            <a:r>
              <a:rPr lang="en-US" dirty="0"/>
              <a:t> in data file</a:t>
            </a:r>
          </a:p>
          <a:p>
            <a:r>
              <a:rPr lang="en-US" dirty="0"/>
              <a:t>Can only be used if data file is sorted by search key</a:t>
            </a:r>
          </a:p>
          <a:p>
            <a:r>
              <a:rPr lang="en-US" dirty="0"/>
              <a:t>Uses less space than dense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4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43489178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1010</a:t>
            </a:r>
          </a:p>
          <a:p>
            <a:pPr lvl="1"/>
            <a:r>
              <a:rPr lang="en-US" dirty="0"/>
              <a:t>Bucket overfull</a:t>
            </a:r>
          </a:p>
          <a:p>
            <a:pPr lvl="1"/>
            <a:r>
              <a:rPr lang="en-US" dirty="0"/>
              <a:t>Extend (double) directory</a:t>
            </a:r>
          </a:p>
          <a:p>
            <a:pPr lvl="1"/>
            <a:r>
              <a:rPr lang="en-US" dirty="0"/>
              <a:t>Split bucket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BDAF6-DC68-9848-982C-37DCD5F97F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cxnSpLocks/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7464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8303483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0111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0E7720-0644-B34E-AF70-364A6B70F6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7464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3173356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0111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0E7720-0644-B34E-AF70-364A6B70F6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31" idx="3"/>
            <a:endCxn id="13" idx="1"/>
          </p:cNvCxnSpPr>
          <p:nvPr/>
        </p:nvCxnSpPr>
        <p:spPr bwMode="auto">
          <a:xfrm flipV="1">
            <a:off x="7464152" y="2780928"/>
            <a:ext cx="576064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30173485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A3D14-2CC4-A84C-BD33-C859C38B53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8498585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A3D14-2CC4-A84C-BD33-C859C38B53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endCxn id="13" idx="1"/>
          </p:cNvCxnSpPr>
          <p:nvPr/>
        </p:nvCxnSpPr>
        <p:spPr bwMode="auto">
          <a:xfrm flipV="1">
            <a:off x="7464120" y="2780928"/>
            <a:ext cx="576096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7845597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0000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A3D14-2CC4-A84C-BD33-C859C38B53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18852614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395B0-0C57-E34F-BC73-D6709E240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46531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46531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465313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11521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ectangle 16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7321350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395B0-0C57-E34F-BC73-D6709E240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46531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46531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465313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35" idx="3"/>
            <a:endCxn id="17" idx="1"/>
          </p:cNvCxnSpPr>
          <p:nvPr/>
        </p:nvCxnSpPr>
        <p:spPr bwMode="auto">
          <a:xfrm>
            <a:off x="7464152" y="3501008"/>
            <a:ext cx="576064" cy="7200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6" idx="3"/>
            <a:endCxn id="26" idx="1"/>
          </p:cNvCxnSpPr>
          <p:nvPr/>
        </p:nvCxnSpPr>
        <p:spPr bwMode="auto">
          <a:xfrm>
            <a:off x="7464152" y="3789040"/>
            <a:ext cx="576064" cy="11521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Rectangle 46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64376572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600056" y="364502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1001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B395B0-0C57-E34F-BC73-D6709E2401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040216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0111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8040216" y="27809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9192344" y="249289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234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040216" y="46531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040216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8040216" y="46531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9192344" y="465313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6600056" y="2780928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32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0" name="Rectangle 39"/>
          <p:cNvSpPr/>
          <p:nvPr/>
        </p:nvSpPr>
        <p:spPr bwMode="auto">
          <a:xfrm>
            <a:off x="8040216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8040216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9192344" y="177281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8040216" y="177281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040216" y="249289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6" name="Straight Arrow Connector 45"/>
          <p:cNvCxnSpPr>
            <a:stCxn id="31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Rectangle 46"/>
          <p:cNvSpPr/>
          <p:nvPr/>
        </p:nvSpPr>
        <p:spPr bwMode="auto">
          <a:xfrm>
            <a:off x="8040216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8040216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1001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8040216" y="321297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9192344" y="321297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804021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804021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04021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191F22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600056" y="306896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6600056" y="3356992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6600056" y="249289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600056" y="278092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001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6600056" y="2204864"/>
            <a:ext cx="86409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=3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6600056" y="4213999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600056" y="450912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6600056" y="3637935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6600056" y="3925967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6600056" y="2492896"/>
            <a:ext cx="864096" cy="2304256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59" idx="3"/>
            <a:endCxn id="26" idx="1"/>
          </p:cNvCxnSpPr>
          <p:nvPr/>
        </p:nvCxnSpPr>
        <p:spPr bwMode="auto">
          <a:xfrm>
            <a:off x="7464152" y="4358016"/>
            <a:ext cx="576064" cy="5831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" name="Straight Arrow Connector 5"/>
          <p:cNvCxnSpPr>
            <a:stCxn id="60" idx="3"/>
            <a:endCxn id="26" idx="1"/>
          </p:cNvCxnSpPr>
          <p:nvPr/>
        </p:nvCxnSpPr>
        <p:spPr bwMode="auto">
          <a:xfrm>
            <a:off x="7464152" y="4653136"/>
            <a:ext cx="576064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>
            <a:stCxn id="61" idx="3"/>
            <a:endCxn id="49" idx="1"/>
          </p:cNvCxnSpPr>
          <p:nvPr/>
        </p:nvCxnSpPr>
        <p:spPr bwMode="auto">
          <a:xfrm flipV="1">
            <a:off x="7464152" y="3501009"/>
            <a:ext cx="576064" cy="28094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>
            <a:stCxn id="62" idx="3"/>
            <a:endCxn id="17" idx="1"/>
          </p:cNvCxnSpPr>
          <p:nvPr/>
        </p:nvCxnSpPr>
        <p:spPr bwMode="auto">
          <a:xfrm>
            <a:off x="7464152" y="4069984"/>
            <a:ext cx="576064" cy="15110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53" idx="3"/>
            <a:endCxn id="13" idx="1"/>
          </p:cNvCxnSpPr>
          <p:nvPr/>
        </p:nvCxnSpPr>
        <p:spPr bwMode="auto">
          <a:xfrm flipV="1">
            <a:off x="7464152" y="2780928"/>
            <a:ext cx="576064" cy="4320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54" idx="3"/>
            <a:endCxn id="13" idx="1"/>
          </p:cNvCxnSpPr>
          <p:nvPr/>
        </p:nvCxnSpPr>
        <p:spPr bwMode="auto">
          <a:xfrm flipV="1">
            <a:off x="7464152" y="2780928"/>
            <a:ext cx="576064" cy="7200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3" name="Straight Arrow Connector 62"/>
          <p:cNvCxnSpPr>
            <a:stCxn id="55" idx="3"/>
            <a:endCxn id="43" idx="1"/>
          </p:cNvCxnSpPr>
          <p:nvPr/>
        </p:nvCxnSpPr>
        <p:spPr bwMode="auto">
          <a:xfrm flipV="1">
            <a:off x="7464152" y="2060848"/>
            <a:ext cx="576064" cy="576064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56" idx="3"/>
            <a:endCxn id="43" idx="1"/>
          </p:cNvCxnSpPr>
          <p:nvPr/>
        </p:nvCxnSpPr>
        <p:spPr bwMode="auto">
          <a:xfrm flipV="1">
            <a:off x="7464152" y="2060848"/>
            <a:ext cx="576064" cy="86409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41361105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Extensible hashing: deletion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23C178-E046-674B-AA1D-BF338369092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No merging of blocks</a:t>
            </a:r>
          </a:p>
          <a:p>
            <a:r>
              <a:rPr lang="en-US" dirty="0"/>
              <a:t>Merge blocks and cut directory if possible</a:t>
            </a:r>
          </a:p>
          <a:p>
            <a:r>
              <a:rPr lang="en-US" dirty="0"/>
              <a:t>(Reverse insert procedure)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5846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3730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Multi-level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Index file may cover many blocks</a:t>
            </a:r>
          </a:p>
          <a:p>
            <a:r>
              <a:rPr lang="en-US" dirty="0"/>
              <a:t>May still need many disk accesses</a:t>
            </a:r>
          </a:p>
          <a:p>
            <a:r>
              <a:rPr lang="en-US" dirty="0"/>
              <a:t>Use sparse index over the first index</a:t>
            </a:r>
          </a:p>
          <a:p>
            <a:pPr lvl="1"/>
            <a:r>
              <a:rPr lang="en-US" dirty="0"/>
              <a:t>Can’t be a dense index (would use the same number of blocks as the index being indexed)</a:t>
            </a:r>
          </a:p>
          <a:p>
            <a:r>
              <a:rPr lang="en-US" dirty="0"/>
              <a:t>Can create a third level index, but in general prefer B-trees</a:t>
            </a:r>
          </a:p>
          <a:p>
            <a:endParaRPr lang="en-US" dirty="0"/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89" name="Rectangle 88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90" name="Rectangle 89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93" name="Rectangle 92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4" name="Rectangle 93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5" name="Rectangle 94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7" name="Rectangle 96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3" name="Rectangle 102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4" name="Rectangle 103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5" name="Rectangle 104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6" name="Rectangle 105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7" name="Rectangle 106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8" name="Rectangle 107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10" name="Rectangle 109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Straight Arrow Connector 111"/>
          <p:cNvCxnSpPr>
            <a:stCxn id="85" idx="3"/>
            <a:endCxn id="124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86" idx="3"/>
            <a:endCxn id="126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Straight Arrow Connector 113"/>
          <p:cNvCxnSpPr>
            <a:stCxn id="87" idx="3"/>
            <a:endCxn id="131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Straight Arrow Connector 114"/>
          <p:cNvCxnSpPr>
            <a:stCxn id="90" idx="3"/>
            <a:endCxn id="136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91" idx="3"/>
            <a:endCxn id="138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7" name="Straight Arrow Connector 116"/>
          <p:cNvCxnSpPr>
            <a:stCxn id="95" idx="3"/>
            <a:endCxn id="143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8" name="Curved Connector 117"/>
          <p:cNvCxnSpPr>
            <a:stCxn id="107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9" name="Curved Connector 118"/>
          <p:cNvCxnSpPr>
            <a:stCxn id="110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0" name="Curved Connector 119"/>
          <p:cNvCxnSpPr>
            <a:stCxn id="111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1" name="Rectangle 120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4" name="Rectangle 123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26" name="Rectangle 125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31" name="Rectangle 130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32" name="Rectangle 131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33" name="Rectangle 132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37" name="Rectangle 136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38" name="Rectangle 137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39" name="Rectangle 138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43" name="Rectangle 142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44" name="Rectangle 143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45" name="Rectangle 144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54" name="Curved Connector 153"/>
          <p:cNvCxnSpPr>
            <a:stCxn id="106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5" name="Curved Connector 154"/>
          <p:cNvCxnSpPr>
            <a:stCxn id="105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6" name="Curved Connector 155"/>
          <p:cNvCxnSpPr>
            <a:stCxn id="100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7" name="Curved Connector 156"/>
          <p:cNvCxnSpPr>
            <a:stCxn id="101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8" name="Curved Connector 157"/>
          <p:cNvCxnSpPr>
            <a:stCxn id="97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Curved Connector 158"/>
          <p:cNvCxnSpPr>
            <a:stCxn id="96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0" name="Rectangle 159"/>
          <p:cNvSpPr/>
          <p:nvPr/>
        </p:nvSpPr>
        <p:spPr bwMode="auto">
          <a:xfrm>
            <a:off x="6977861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61" name="Rectangle 160"/>
          <p:cNvSpPr/>
          <p:nvPr/>
        </p:nvSpPr>
        <p:spPr bwMode="auto">
          <a:xfrm>
            <a:off x="6977861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6977861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7409909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7409909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7409909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977861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6977861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7409909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7409909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6977861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71" name="Straight Arrow Connector 170"/>
          <p:cNvCxnSpPr>
            <a:stCxn id="163" idx="3"/>
            <a:endCxn id="82" idx="1"/>
          </p:cNvCxnSpPr>
          <p:nvPr/>
        </p:nvCxnSpPr>
        <p:spPr bwMode="auto">
          <a:xfrm flipV="1">
            <a:off x="7697941" y="1916858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2" name="Straight Arrow Connector 171"/>
          <p:cNvCxnSpPr>
            <a:stCxn id="164" idx="3"/>
            <a:endCxn id="92" idx="1"/>
          </p:cNvCxnSpPr>
          <p:nvPr/>
        </p:nvCxnSpPr>
        <p:spPr bwMode="auto">
          <a:xfrm>
            <a:off x="7697941" y="2204865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7" name="Curved Connector 176"/>
          <p:cNvCxnSpPr>
            <a:stCxn id="165" idx="3"/>
          </p:cNvCxnSpPr>
          <p:nvPr/>
        </p:nvCxnSpPr>
        <p:spPr bwMode="auto">
          <a:xfrm>
            <a:off x="7697941" y="249289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8" name="Curved Connector 177"/>
          <p:cNvCxnSpPr>
            <a:stCxn id="168" idx="3"/>
          </p:cNvCxnSpPr>
          <p:nvPr/>
        </p:nvCxnSpPr>
        <p:spPr bwMode="auto">
          <a:xfrm>
            <a:off x="7697941" y="2780928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9" name="Curved Connector 178"/>
          <p:cNvCxnSpPr>
            <a:stCxn id="169" idx="3"/>
          </p:cNvCxnSpPr>
          <p:nvPr/>
        </p:nvCxnSpPr>
        <p:spPr bwMode="auto">
          <a:xfrm>
            <a:off x="7697941" y="3068960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3" name="TextBox 172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74" name="TextBox 173"/>
          <p:cNvSpPr txBox="1"/>
          <p:nvPr/>
        </p:nvSpPr>
        <p:spPr>
          <a:xfrm>
            <a:off x="8103139" y="1197174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latin typeface="Lucida Sans" panose="020B0602030504020204" pitchFamily="34" charset="77"/>
                <a:cs typeface="Georgia"/>
              </a:rPr>
              <a:t>sparse</a:t>
            </a:r>
            <a:endParaRPr lang="en-US" sz="1600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first-level</a:t>
            </a:r>
          </a:p>
        </p:txBody>
      </p:sp>
      <p:sp>
        <p:nvSpPr>
          <p:cNvPr id="175" name="TextBox 174"/>
          <p:cNvSpPr txBox="1"/>
          <p:nvPr/>
        </p:nvSpPr>
        <p:spPr>
          <a:xfrm>
            <a:off x="6639234" y="1197174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84376196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22AA7-3208-B346-BB4D-0478381ED8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652783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796806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796806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96806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968060" y="29969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968060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7968060" y="299695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912018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9120188" y="299695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52783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652783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=1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6527836" y="2564904"/>
            <a:ext cx="864096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9" name="Straight Arrow Connector 38"/>
          <p:cNvCxnSpPr>
            <a:stCxn id="27" idx="3"/>
            <a:endCxn id="30" idx="1"/>
          </p:cNvCxnSpPr>
          <p:nvPr/>
        </p:nvCxnSpPr>
        <p:spPr bwMode="auto">
          <a:xfrm flipV="1">
            <a:off x="739193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36" idx="3"/>
            <a:endCxn id="33" idx="1"/>
          </p:cNvCxnSpPr>
          <p:nvPr/>
        </p:nvCxnSpPr>
        <p:spPr bwMode="auto">
          <a:xfrm>
            <a:off x="7391932" y="2996952"/>
            <a:ext cx="576128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04583533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6527868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527868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6B10DA-8A37-7242-B697-8565A4E5C8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652783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796806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96806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96806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968060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7968060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968060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12018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120188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52783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652783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err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6527836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739193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7391964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2323304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 bwMode="auto">
          <a:xfrm>
            <a:off x="6529758" y="3140968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529758" y="3429000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789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Overflow chains</a:t>
            </a:r>
          </a:p>
        </p:txBody>
      </p:sp>
      <p:sp>
        <p:nvSpPr>
          <p:cNvPr id="37894" name="Rectangle 1027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Example: many records with duplicate keys</a:t>
            </a:r>
          </a:p>
          <a:p>
            <a:r>
              <a:rPr lang="en-US" dirty="0"/>
              <a:t>Insert 1100</a:t>
            </a:r>
          </a:p>
          <a:p>
            <a:r>
              <a:rPr lang="en-US" dirty="0"/>
              <a:t>Add overflow block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AF370-A52D-C848-8AE0-D70C80334C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6529726" y="2564904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796995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969950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969950" y="2276872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7969950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7969950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1101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7969950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122078" y="2276872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122078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6529726" y="2852936"/>
            <a:ext cx="86409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6529726" y="2276872"/>
            <a:ext cx="864096" cy="288032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=2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6529726" y="2564904"/>
            <a:ext cx="864096" cy="1152128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53" name="Straight Arrow Connector 52"/>
          <p:cNvCxnSpPr>
            <a:stCxn id="41" idx="3"/>
            <a:endCxn id="44" idx="1"/>
          </p:cNvCxnSpPr>
          <p:nvPr/>
        </p:nvCxnSpPr>
        <p:spPr bwMode="auto">
          <a:xfrm flipV="1">
            <a:off x="7393822" y="2564904"/>
            <a:ext cx="576128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56" idx="3"/>
            <a:endCxn id="47" idx="1"/>
          </p:cNvCxnSpPr>
          <p:nvPr/>
        </p:nvCxnSpPr>
        <p:spPr bwMode="auto">
          <a:xfrm>
            <a:off x="7393854" y="3573016"/>
            <a:ext cx="57609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998620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998620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986206" y="393305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11138334" y="3933056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4" name="Straight Arrow Connector 23"/>
          <p:cNvCxnSpPr>
            <a:stCxn id="49" idx="3"/>
          </p:cNvCxnSpPr>
          <p:nvPr/>
        </p:nvCxnSpPr>
        <p:spPr bwMode="auto">
          <a:xfrm>
            <a:off x="9410078" y="4077056"/>
            <a:ext cx="576096" cy="144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51169168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358CD9A-7255-1547-8E4A-2EAEF810CAD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Can handle growing files</a:t>
            </a:r>
          </a:p>
          <a:p>
            <a:pPr lvl="2"/>
            <a:r>
              <a:rPr lang="en-US" dirty="0"/>
              <a:t>with less wasted space</a:t>
            </a:r>
          </a:p>
          <a:p>
            <a:pPr lvl="2"/>
            <a:r>
              <a:rPr lang="en-US" dirty="0"/>
              <a:t>with no full reorganizations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Indirection</a:t>
            </a:r>
          </a:p>
          <a:p>
            <a:pPr lvl="2"/>
            <a:r>
              <a:rPr lang="en-US" dirty="0"/>
              <a:t>not bad if directory in memory</a:t>
            </a:r>
          </a:p>
          <a:p>
            <a:pPr lvl="1"/>
            <a:r>
              <a:rPr lang="en-US" dirty="0"/>
              <a:t>Directory doubles in size</a:t>
            </a:r>
          </a:p>
          <a:p>
            <a:pPr lvl="2"/>
            <a:r>
              <a:rPr lang="en-US" dirty="0"/>
              <a:t>now it fits in memory, now it doesn’t</a:t>
            </a:r>
          </a:p>
          <a:p>
            <a:pPr lvl="2"/>
            <a:r>
              <a:rPr lang="en-US" dirty="0"/>
              <a:t>suddenly increase in disk accesses!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508909-CB3E-0644-9B0A-EEA9DBA091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8137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hashing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Another dynamic hashing scheme</a:t>
            </a:r>
          </a:p>
          <a:p>
            <a:pPr marL="0" indent="0">
              <a:buNone/>
            </a:pPr>
            <a:r>
              <a:rPr lang="en-US" dirty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least significant bits of hash,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62DB9-3A60-B946-B400-A61C056A0E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9327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33636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00254546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hashing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Another dynamic hashing scheme</a:t>
            </a:r>
          </a:p>
          <a:p>
            <a:pPr marL="0" indent="0">
              <a:buNone/>
            </a:pPr>
            <a:r>
              <a:rPr lang="en-US" dirty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least significant bits of hash,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Hash file grows incrementally and linearly</a:t>
            </a:r>
            <a:br>
              <a:rPr lang="en-US" dirty="0"/>
            </a:br>
            <a:r>
              <a:rPr lang="en-US" dirty="0"/>
              <a:t>(unlike extensible hash file, which periodically doubles)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8DDF8-3BF0-DA46-86D6-8264B2A486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9327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33636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33" name="Rectangle 19">
            <a:extLst>
              <a:ext uri="{FF2B5EF4-FFF2-40B4-BE49-F238E27FC236}">
                <a16:creationId xmlns:a16="http://schemas.microsoft.com/office/drawing/2014/main" id="{F51850E7-2E91-3442-B057-494517A6B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7912" y="4941168"/>
            <a:ext cx="55308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			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marL="342900" indent="-342900">
              <a:lnSpc>
                <a:spcPct val="70000"/>
              </a:lnSpc>
              <a:spcBef>
                <a:spcPct val="20000"/>
              </a:spcBef>
            </a:pPr>
            <a:endParaRPr lang="en-US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92873533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Linear hashing</a:t>
            </a:r>
          </a:p>
        </p:txBody>
      </p:sp>
      <p:sp>
        <p:nvSpPr>
          <p:cNvPr id="419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Another dynamic hashing scheme</a:t>
            </a:r>
          </a:p>
          <a:p>
            <a:pPr marL="0" indent="0">
              <a:buNone/>
            </a:pPr>
            <a:r>
              <a:rPr lang="en-US" dirty="0"/>
              <a:t>Combines two ideas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Use </a:t>
            </a:r>
            <a:r>
              <a:rPr lang="en-US" dirty="0" err="1"/>
              <a:t>i</a:t>
            </a:r>
            <a:r>
              <a:rPr lang="en-US" dirty="0"/>
              <a:t> least significant bits of hash, where </a:t>
            </a:r>
            <a:r>
              <a:rPr lang="en-US" dirty="0" err="1"/>
              <a:t>i</a:t>
            </a:r>
            <a:r>
              <a:rPr lang="en-US" dirty="0"/>
              <a:t> grows over time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Hash file grows incrementally and linearly</a:t>
            </a:r>
            <a:br>
              <a:rPr lang="en-US" dirty="0"/>
            </a:br>
            <a:r>
              <a:rPr lang="en-US" dirty="0"/>
              <a:t>(unlike extensible hash file, which periodically doubles)</a:t>
            </a:r>
          </a:p>
          <a:p>
            <a:pPr marL="0" indent="0">
              <a:buNone/>
            </a:pPr>
            <a:r>
              <a:rPr lang="en-US" dirty="0"/>
              <a:t>Lookup rule: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marL="360000" lvl="1" indent="0">
              <a:spcBef>
                <a:spcPct val="20000"/>
              </a:spcBef>
              <a:buNone/>
            </a:pPr>
            <a:r>
              <a:rPr lang="en-US" dirty="0">
                <a:latin typeface="Lucida Sans" panose="020B0602030504020204" pitchFamily="34" charset="77"/>
                <a:cs typeface="Georgia"/>
              </a:rPr>
              <a:t>if h(k)[</a:t>
            </a:r>
            <a:r>
              <a:rPr lang="en-US" dirty="0" err="1">
                <a:latin typeface="Lucida Sans" panose="020B0602030504020204" pitchFamily="34" charset="77"/>
                <a:cs typeface="Georgia"/>
              </a:rPr>
              <a:t>i</a:t>
            </a:r>
            <a:r>
              <a:rPr lang="en-US" dirty="0">
                <a:latin typeface="Lucida Sans" panose="020B0602030504020204" pitchFamily="34" charset="77"/>
                <a:cs typeface="Georgia"/>
              </a:rPr>
              <a:t>] </a:t>
            </a: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 m (maximum bucket index)</a:t>
            </a:r>
            <a:b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</a:b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then look at bucket h(k)[</a:t>
            </a:r>
            <a:r>
              <a:rPr lang="en-US" dirty="0" err="1">
                <a:latin typeface="Lucida Sans" panose="020B0602030504020204" pitchFamily="34" charset="77"/>
                <a:cs typeface="Georgia"/>
                <a:sym typeface="Symbol" charset="0"/>
              </a:rPr>
              <a:t>i</a:t>
            </a: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]</a:t>
            </a:r>
            <a:b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</a:b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else  look at bucket h(k)[</a:t>
            </a:r>
            <a:r>
              <a:rPr lang="en-US" dirty="0" err="1">
                <a:latin typeface="Lucida Sans" panose="020B0602030504020204" pitchFamily="34" charset="77"/>
                <a:cs typeface="Georgia"/>
                <a:sym typeface="Symbol" charset="0"/>
              </a:rPr>
              <a:t>i</a:t>
            </a: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] - 2</a:t>
            </a:r>
            <a:r>
              <a:rPr lang="en-US" baseline="30000" dirty="0">
                <a:latin typeface="Lucida Sans" panose="020B0602030504020204" pitchFamily="34" charset="77"/>
                <a:cs typeface="Georgia"/>
                <a:sym typeface="Symbol" charset="0"/>
              </a:rPr>
              <a:t>i -1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8DDF8-3BF0-DA46-86D6-8264B2A486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AutoShape 8"/>
          <p:cNvSpPr>
            <a:spLocks/>
          </p:cNvSpPr>
          <p:nvPr/>
        </p:nvSpPr>
        <p:spPr bwMode="auto">
          <a:xfrm rot="5400000">
            <a:off x="9327976" y="3221360"/>
            <a:ext cx="304800" cy="1440160"/>
          </a:xfrm>
          <a:prstGeom prst="rightBrace">
            <a:avLst>
              <a:gd name="adj1" fmla="val 22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12025" y="3284984"/>
            <a:ext cx="9957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h(k) </a:t>
            </a:r>
            <a:r>
              <a:rPr lang="en-US" sz="2000" dirty="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320136" y="3284984"/>
            <a:ext cx="2880320" cy="360040"/>
            <a:chOff x="1475656" y="4869160"/>
            <a:chExt cx="2880320" cy="360040"/>
          </a:xfrm>
        </p:grpSpPr>
        <p:sp>
          <p:nvSpPr>
            <p:cNvPr id="22" name="Rectangle 21"/>
            <p:cNvSpPr/>
            <p:nvPr/>
          </p:nvSpPr>
          <p:spPr bwMode="auto">
            <a:xfrm>
              <a:off x="291581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2758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6358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9959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147565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183569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219573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2555776" y="4869160"/>
              <a:ext cx="360040" cy="36004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0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1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9336361" y="4149080"/>
            <a:ext cx="2598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Lucida Sans" panose="020B0602030504020204" pitchFamily="34" charset="77"/>
                <a:cs typeface="Georgia"/>
              </a:rPr>
              <a:t>i</a:t>
            </a:r>
            <a:endParaRPr lang="en-US" sz="2000" dirty="0"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616280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b</a:t>
            </a:r>
          </a:p>
        </p:txBody>
      </p:sp>
      <p:cxnSp>
        <p:nvCxnSpPr>
          <p:cNvPr id="32" name="Straight Arrow Connector 31"/>
          <p:cNvCxnSpPr/>
          <p:nvPr/>
        </p:nvCxnSpPr>
        <p:spPr bwMode="auto">
          <a:xfrm>
            <a:off x="7320136" y="2924944"/>
            <a:ext cx="288032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/>
            <a:tailEnd type="arrow"/>
          </a:ln>
          <a:effectLst/>
        </p:spPr>
      </p:cxnSp>
      <p:sp>
        <p:nvSpPr>
          <p:cNvPr id="33" name="Rectangle 19">
            <a:extLst>
              <a:ext uri="{FF2B5EF4-FFF2-40B4-BE49-F238E27FC236}">
                <a16:creationId xmlns:a16="http://schemas.microsoft.com/office/drawing/2014/main" id="{F51850E7-2E91-3442-B057-494517A6B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7912" y="4941168"/>
            <a:ext cx="55308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dirty="0">
                <a:latin typeface="Lucida Sans" panose="020B0602030504020204" pitchFamily="34" charset="77"/>
                <a:cs typeface="Georgia"/>
                <a:sym typeface="Symbol" charset="0"/>
              </a:rPr>
              <a:t>			</a:t>
            </a:r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marL="342900" indent="-342900">
              <a:lnSpc>
                <a:spcPct val="70000"/>
              </a:lnSpc>
              <a:spcBef>
                <a:spcPct val="20000"/>
              </a:spcBef>
            </a:pPr>
            <a:endParaRPr lang="en-US" dirty="0">
              <a:latin typeface="Lucida Sans" panose="020B0602030504020204" pitchFamily="34" charset="77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50394579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=1, 2 keys/bucket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F92683F-F995-A649-9F49-EB5934F0A2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373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96545" y="3501008"/>
            <a:ext cx="31451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73454" y="3501008"/>
            <a:ext cx="31451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950457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ABA6071-E919-DC49-91F8-201F89FA53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01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31625" y="3501008"/>
            <a:ext cx="444353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512662213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5256F2-65BB-5442-AC0B-1DBB705547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39131" y="3501008"/>
            <a:ext cx="444353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  <a:p>
            <a:pPr algn="ctr"/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30549" y="3501008"/>
            <a:ext cx="44755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538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057619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Notes on pointers: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E6C54E-24AE-2B4E-B777-15064DF3495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Block pointers (as used in sparse indexes) can be smaller than record pointers (used in dense indexes)</a:t>
            </a:r>
          </a:p>
          <a:p>
            <a:pPr lvl="1"/>
            <a:r>
              <a:rPr lang="en-US" dirty="0"/>
              <a:t>Physical record pointers consist of a block pointer and an offset</a:t>
            </a:r>
          </a:p>
          <a:p>
            <a:r>
              <a:rPr lang="en-US" dirty="0"/>
              <a:t>If file is contiguous, then we can omit pointers </a:t>
            </a:r>
          </a:p>
          <a:p>
            <a:pPr lvl="1"/>
            <a:r>
              <a:rPr lang="en-US" dirty="0"/>
              <a:t>Compute offset from block size and key position</a:t>
            </a:r>
          </a:p>
          <a:p>
            <a:pPr lvl="1"/>
            <a:r>
              <a:rPr lang="en-US" dirty="0"/>
              <a:t>e.g. assuming 1kB per block and a pointer to block with key k1, to get block with key k3, use offset of (3-1)*1 = 2kB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F32327-C0D5-5148-9465-6942FD473F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0DBC43-72C9-3B40-B63E-3072F55153DB}"/>
              </a:ext>
            </a:extLst>
          </p:cNvPr>
          <p:cNvSpPr/>
          <p:nvPr/>
        </p:nvSpPr>
        <p:spPr bwMode="auto">
          <a:xfrm>
            <a:off x="9974930" y="2276872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C7BC97-813E-BA47-B089-FB60C5B06AF3}"/>
              </a:ext>
            </a:extLst>
          </p:cNvPr>
          <p:cNvSpPr/>
          <p:nvPr/>
        </p:nvSpPr>
        <p:spPr bwMode="auto">
          <a:xfrm>
            <a:off x="9974929" y="2852936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C50702-D7C6-0445-9E34-02E3FF62DD4F}"/>
              </a:ext>
            </a:extLst>
          </p:cNvPr>
          <p:cNvSpPr/>
          <p:nvPr/>
        </p:nvSpPr>
        <p:spPr bwMode="auto">
          <a:xfrm>
            <a:off x="9974931" y="3429397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622F1C-C4D3-7E45-B572-0648B3995EE6}"/>
              </a:ext>
            </a:extLst>
          </p:cNvPr>
          <p:cNvSpPr/>
          <p:nvPr/>
        </p:nvSpPr>
        <p:spPr bwMode="auto">
          <a:xfrm>
            <a:off x="9974930" y="4005461"/>
            <a:ext cx="1593182" cy="5760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7200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b4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4CAC6C-1BD0-5840-BB62-F467898C5B0B}"/>
              </a:ext>
            </a:extLst>
          </p:cNvPr>
          <p:cNvSpPr/>
          <p:nvPr/>
        </p:nvSpPr>
        <p:spPr bwMode="auto">
          <a:xfrm>
            <a:off x="8040688" y="22769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7882DC-BF69-1544-83F5-A76E169F90D9}"/>
              </a:ext>
            </a:extLst>
          </p:cNvPr>
          <p:cNvSpPr/>
          <p:nvPr/>
        </p:nvSpPr>
        <p:spPr bwMode="auto">
          <a:xfrm>
            <a:off x="8040688" y="25649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29E962B-6F0E-3A4F-87EF-24050E2E8580}"/>
              </a:ext>
            </a:extLst>
          </p:cNvPr>
          <p:cNvSpPr/>
          <p:nvPr/>
        </p:nvSpPr>
        <p:spPr bwMode="auto">
          <a:xfrm>
            <a:off x="8040688" y="28529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D49CC3-3329-A749-981B-BF8238EAC4FB}"/>
              </a:ext>
            </a:extLst>
          </p:cNvPr>
          <p:cNvSpPr/>
          <p:nvPr/>
        </p:nvSpPr>
        <p:spPr bwMode="auto">
          <a:xfrm>
            <a:off x="8472736" y="22772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AECDB5-014E-4C43-A001-31248E362A99}"/>
              </a:ext>
            </a:extLst>
          </p:cNvPr>
          <p:cNvSpPr/>
          <p:nvPr/>
        </p:nvSpPr>
        <p:spPr bwMode="auto">
          <a:xfrm>
            <a:off x="8040688" y="31410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k4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28B3BD-3536-6849-9200-51F6D2E33E7F}"/>
              </a:ext>
            </a:extLst>
          </p:cNvPr>
          <p:cNvSpPr/>
          <p:nvPr/>
        </p:nvSpPr>
        <p:spPr bwMode="auto">
          <a:xfrm>
            <a:off x="8040688" y="227687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99000E6-4923-6B4E-8C2B-F921A1FC1069}"/>
              </a:ext>
            </a:extLst>
          </p:cNvPr>
          <p:cNvCxnSpPr>
            <a:cxnSpLocks/>
            <a:stCxn id="14" idx="3"/>
            <a:endCxn id="7" idx="1"/>
          </p:cNvCxnSpPr>
          <p:nvPr/>
        </p:nvCxnSpPr>
        <p:spPr bwMode="auto">
          <a:xfrm>
            <a:off x="8760768" y="2421310"/>
            <a:ext cx="1214162" cy="1435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5859077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C283B31-C5EA-C746-BE3B-B51745B352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085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3215680" y="198884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3215680" y="227687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3215680" y="1988840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19" idx="0"/>
            <a:endCxn id="37" idx="2"/>
          </p:cNvCxnSpPr>
          <p:nvPr/>
        </p:nvCxnSpPr>
        <p:spPr bwMode="auto">
          <a:xfrm flipV="1">
            <a:off x="3791744" y="2564904"/>
            <a:ext cx="0" cy="28803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TextBox 7"/>
          <p:cNvSpPr txBox="1"/>
          <p:nvPr/>
        </p:nvSpPr>
        <p:spPr>
          <a:xfrm>
            <a:off x="4583833" y="2060848"/>
            <a:ext cx="1620957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insert 0101</a:t>
            </a:r>
          </a:p>
        </p:txBody>
      </p:sp>
    </p:spTree>
    <p:extLst>
      <p:ext uri="{BB962C8B-B14F-4D97-AF65-F5344CB8AC3E}">
        <p14:creationId xmlns:p14="http://schemas.microsoft.com/office/powerpoint/2010/main" val="365111099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b=4 bits,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=2, 2 keys/bucket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04BF0D-A351-BE4F-ACD6-E1D5C7ECD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833" y="3501008"/>
            <a:ext cx="444352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  <a:p>
            <a:pPr algn="ctr"/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4282" y="3501008"/>
            <a:ext cx="447559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81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00400830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further growth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BAC755C-361A-C74A-9DFF-A35AD2BEA6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32104" y="2924944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future growth buckets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43621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833" y="3501008"/>
            <a:ext cx="444352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7024" y="3501008"/>
            <a:ext cx="444353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885" y="3501008"/>
            <a:ext cx="444352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505376036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EB569B-958C-C64C-A80E-FB58D70446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000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5349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8496194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72D6523-6150-9C43-BBC0-0326E4060C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7529" y="3501008"/>
            <a:ext cx="572893" cy="584776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8" y="4293096"/>
            <a:ext cx="37016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57041" y="3501008"/>
            <a:ext cx="579005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73221669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169ED2-DC0A-DC4E-956B-2DA97F3E53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strike="sngStrike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7016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35351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32196" y="3501008"/>
            <a:ext cx="57900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</p:spTree>
    <p:extLst>
      <p:ext uri="{BB962C8B-B14F-4D97-AF65-F5344CB8AC3E}">
        <p14:creationId xmlns:p14="http://schemas.microsoft.com/office/powerpoint/2010/main" val="209863093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Example: </a:t>
            </a:r>
            <a:r>
              <a:rPr lang="en-US" dirty="0" err="1">
                <a:latin typeface="Lucida Sans" panose="020B0602030504020204" pitchFamily="34" charset="77"/>
              </a:rPr>
              <a:t>i</a:t>
            </a:r>
            <a:r>
              <a:rPr lang="en-US" dirty="0">
                <a:latin typeface="Lucida Sans" panose="020B0602030504020204" pitchFamily="34" charset="77"/>
              </a:rPr>
              <a:t>=3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80F2A2A-84FF-1349-BB17-DA58951DA5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191953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0000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91953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91953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3215680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215680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215680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11824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4511824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11824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07968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1111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5807968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5807968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41667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000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122033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001</a:t>
            </a:r>
            <a:endParaRPr lang="en-US" sz="1600" b="1" strike="sngStrike" dirty="0">
              <a:solidFill>
                <a:srgbClr val="FF0000"/>
              </a:solidFill>
              <a:latin typeface="Lucida Sans" panose="020B0602030504020204" pitchFamily="34" charset="77"/>
              <a:cs typeface="Georgia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15071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010</a:t>
            </a:r>
          </a:p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95085" y="3501008"/>
            <a:ext cx="574196" cy="58477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011</a:t>
            </a:r>
            <a:b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</a:b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111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47529" y="4293096"/>
            <a:ext cx="3696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m = max used bucket = </a:t>
            </a:r>
            <a:r>
              <a:rPr lang="en-US" sz="20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7104112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7104112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112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400256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8400256" y="31409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0101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8400256" y="2852936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935351" y="3501008"/>
            <a:ext cx="574196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15365" y="3501008"/>
            <a:ext cx="574196" cy="338554"/>
          </a:xfrm>
          <a:prstGeom prst="rect">
            <a:avLst/>
          </a:prstGeom>
          <a:noFill/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cs typeface="Georgia"/>
              </a:rPr>
              <a:t>101</a:t>
            </a:r>
          </a:p>
        </p:txBody>
      </p:sp>
    </p:spTree>
    <p:extLst>
      <p:ext uri="{BB962C8B-B14F-4D97-AF65-F5344CB8AC3E}">
        <p14:creationId xmlns:p14="http://schemas.microsoft.com/office/powerpoint/2010/main" val="280723591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do we expand file?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Keep track of </a:t>
            </a:r>
            <a:r>
              <a:rPr lang="en-US" dirty="0" err="1"/>
              <a:t>utilisation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U = #used slots / total #slots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If U &gt; threshold, then increase m (and maybe </a:t>
            </a:r>
            <a:r>
              <a:rPr lang="en-US" dirty="0" err="1"/>
              <a:t>i</a:t>
            </a:r>
            <a:r>
              <a:rPr lang="en-US" dirty="0"/>
              <a:t>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D05DC9-8CE2-4748-A629-D758C5D186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26066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Linear Hashing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1E3EC8-7EDA-6947-97D1-43365A13806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	 </a:t>
            </a:r>
          </a:p>
          <a:p>
            <a:pPr lvl="1"/>
            <a:r>
              <a:rPr lang="en-US" dirty="0"/>
              <a:t>Can handle growing files</a:t>
            </a:r>
          </a:p>
          <a:p>
            <a:pPr lvl="2"/>
            <a:r>
              <a:rPr lang="en-US" dirty="0"/>
              <a:t>with less wasted space</a:t>
            </a:r>
          </a:p>
          <a:p>
            <a:pPr lvl="2"/>
            <a:r>
              <a:rPr lang="en-US" dirty="0"/>
              <a:t>with no full reorganizations	</a:t>
            </a:r>
          </a:p>
          <a:p>
            <a:pPr lvl="1"/>
            <a:r>
              <a:rPr lang="en-US" dirty="0"/>
              <a:t>No indirection like extensible hashing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Can still have overflow chains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0422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871061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versus Hashing</a:t>
            </a:r>
          </a:p>
        </p:txBody>
      </p:sp>
    </p:spTree>
    <p:extLst>
      <p:ext uri="{BB962C8B-B14F-4D97-AF65-F5344CB8AC3E}">
        <p14:creationId xmlns:p14="http://schemas.microsoft.com/office/powerpoint/2010/main" val="698141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Sparse vs. Dense Tradeoff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Sparse: </a:t>
            </a:r>
          </a:p>
          <a:p>
            <a:pPr lvl="1"/>
            <a:r>
              <a:rPr lang="en-US" dirty="0"/>
              <a:t>Less index space per record can keep more of index in memory</a:t>
            </a:r>
          </a:p>
          <a:p>
            <a:pPr lvl="1"/>
            <a:r>
              <a:rPr lang="en-US" dirty="0"/>
              <a:t>Better for insertions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Dense:  </a:t>
            </a:r>
          </a:p>
          <a:p>
            <a:pPr lvl="1"/>
            <a:r>
              <a:rPr lang="en-US" dirty="0"/>
              <a:t>Can tell if a record exists without accessing file</a:t>
            </a:r>
          </a:p>
          <a:p>
            <a:pPr lvl="1"/>
            <a:r>
              <a:rPr lang="en-US" dirty="0"/>
              <a:t>Needed for secondary indexes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00E0D2-C97C-DB4E-8FFA-4D7A813D18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65143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</a:t>
            </a:r>
            <a:r>
              <a:rPr lang="en-US" dirty="0" err="1"/>
              <a:t>vs</a:t>
            </a:r>
            <a:r>
              <a:rPr lang="en-US" dirty="0"/>
              <a:t> Hashing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B01C9A-B764-4A4E-A9F1-54DE8C8726D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Hashing good for </a:t>
            </a:r>
            <a:r>
              <a:rPr lang="en-US" i="1" dirty="0"/>
              <a:t>probes</a:t>
            </a:r>
            <a:r>
              <a:rPr lang="en-US" dirty="0"/>
              <a:t> given a key: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...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 R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R.A = 5</a:t>
            </a:r>
          </a:p>
          <a:p>
            <a:endParaRPr lang="en-US" dirty="0"/>
          </a:p>
        </p:txBody>
      </p:sp>
      <p:sp>
        <p:nvSpPr>
          <p:cNvPr id="64517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842920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 </a:t>
            </a:r>
            <a:r>
              <a:rPr lang="en-US" dirty="0" err="1"/>
              <a:t>vs</a:t>
            </a:r>
            <a:r>
              <a:rPr lang="en-US" dirty="0"/>
              <a:t> Hashing</a:t>
            </a:r>
          </a:p>
        </p:txBody>
      </p:sp>
      <p:sp>
        <p:nvSpPr>
          <p:cNvPr id="6554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Indexing (Including B-trees) good for </a:t>
            </a:r>
            <a:r>
              <a:rPr lang="en-US" i="1" dirty="0"/>
              <a:t>range searches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>
                <a:latin typeface="Lucida Console" panose="020B0609040504020204" pitchFamily="49" charset="0"/>
              </a:rPr>
              <a:t>SELECT ...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FROM R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WHERE R.A &gt; 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42CC91-0913-644A-92BB-DF6A90CF91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7971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Multidimensional</a:t>
            </a:r>
            <a:br>
              <a:rPr lang="en-US"/>
            </a:br>
            <a:r>
              <a:rPr lang="en-US"/>
              <a:t>Access Structures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63504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Conventional indexes</a:t>
            </a:r>
          </a:p>
          <a:p>
            <a:r>
              <a:rPr lang="en-US" dirty="0"/>
              <a:t>Hash-like</a:t>
            </a:r>
          </a:p>
          <a:p>
            <a:pPr lvl="1"/>
            <a:r>
              <a:rPr lang="en-US" dirty="0"/>
              <a:t>grid files, partitioned hashing</a:t>
            </a:r>
          </a:p>
          <a:p>
            <a:r>
              <a:rPr lang="en-US" dirty="0"/>
              <a:t>Hierarchical indexes</a:t>
            </a:r>
          </a:p>
          <a:p>
            <a:pPr lvl="1"/>
            <a:r>
              <a:rPr lang="en-US" dirty="0"/>
              <a:t>multiple key, </a:t>
            </a:r>
            <a:r>
              <a:rPr lang="en-US" dirty="0" err="1"/>
              <a:t>kd</a:t>
            </a:r>
            <a:r>
              <a:rPr lang="en-US" dirty="0"/>
              <a:t>-trees, quad trees, r-trees, </a:t>
            </a:r>
            <a:r>
              <a:rPr lang="en-US" dirty="0" err="1"/>
              <a:t>ub</a:t>
            </a:r>
            <a:r>
              <a:rPr lang="en-US" dirty="0"/>
              <a:t>-trees</a:t>
            </a:r>
          </a:p>
          <a:p>
            <a:r>
              <a:rPr lang="en-US" dirty="0"/>
              <a:t>Bitmap indexes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BB2C52-1D1C-704E-8901-55BE7E65B0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15168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Multidimensional Access Structures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Indexes discussed so far are one-dimensional</a:t>
            </a:r>
          </a:p>
          <a:p>
            <a:pPr lvl="1"/>
            <a:r>
              <a:rPr lang="en-US" dirty="0"/>
              <a:t>assume a single search key</a:t>
            </a:r>
          </a:p>
          <a:p>
            <a:pPr lvl="1"/>
            <a:r>
              <a:rPr lang="en-US" dirty="0"/>
              <a:t>require a single linear order for keys (B-trees)</a:t>
            </a:r>
            <a:endParaRPr lang="en-US" u="sng" dirty="0"/>
          </a:p>
          <a:p>
            <a:pPr lvl="1"/>
            <a:r>
              <a:rPr lang="en-US" dirty="0"/>
              <a:t>require that the key be completely known for any lookup (hash tables)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D7773-1E0D-7C42-AAC0-D58A202231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1231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Geographic information systems</a:t>
            </a:r>
          </a:p>
          <a:p>
            <a:pPr lvl="1"/>
            <a:r>
              <a:rPr lang="en-US" dirty="0"/>
              <a:t>partial match queries</a:t>
            </a:r>
          </a:p>
          <a:p>
            <a:pPr lvl="1"/>
            <a:r>
              <a:rPr lang="en-US" dirty="0"/>
              <a:t>range queries</a:t>
            </a:r>
          </a:p>
          <a:p>
            <a:pPr lvl="1"/>
            <a:r>
              <a:rPr lang="en-US" dirty="0"/>
              <a:t>nearest-</a:t>
            </a:r>
            <a:r>
              <a:rPr lang="en-US" dirty="0" err="1"/>
              <a:t>neighbour</a:t>
            </a:r>
            <a:r>
              <a:rPr lang="en-US" dirty="0"/>
              <a:t> queries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895FFE-9B91-B242-95F7-930CB516B2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2888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Conventional Indexes</a:t>
            </a:r>
          </a:p>
        </p:txBody>
      </p:sp>
    </p:spTree>
    <p:extLst>
      <p:ext uri="{BB962C8B-B14F-4D97-AF65-F5344CB8AC3E}">
        <p14:creationId xmlns:p14="http://schemas.microsoft.com/office/powerpoint/2010/main" val="3290203390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Personnel database</a:t>
            </a:r>
          </a:p>
          <a:p>
            <a:r>
              <a:rPr lang="en-US" dirty="0"/>
              <a:t>EMPLOYEE table with attributes</a:t>
            </a:r>
          </a:p>
          <a:p>
            <a:pPr lvl="1"/>
            <a:r>
              <a:rPr lang="en-US" dirty="0" err="1"/>
              <a:t>dept</a:t>
            </a:r>
            <a:endParaRPr lang="en-US" dirty="0"/>
          </a:p>
          <a:p>
            <a:pPr lvl="1"/>
            <a:r>
              <a:rPr lang="en-US" dirty="0"/>
              <a:t>salary</a:t>
            </a:r>
          </a:p>
          <a:p>
            <a:endParaRPr lang="en-US" dirty="0"/>
          </a:p>
          <a:p>
            <a:r>
              <a:rPr lang="en-US" dirty="0"/>
              <a:t>How can we find employees who work in the sales department and have salaries greater than £40,000?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13C07F-8D2A-9447-87BD-97D168008F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7151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#1</a:t>
            </a:r>
          </a:p>
        </p:txBody>
      </p:sp>
      <p:sp>
        <p:nvSpPr>
          <p:cNvPr id="7066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Get all matching records using an index on one attribute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Check values of other attribute on those records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AA4496-7CC4-E946-8D7B-B6FC307841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sosceles Triangle 2"/>
          <p:cNvSpPr/>
          <p:nvPr/>
        </p:nvSpPr>
        <p:spPr bwMode="auto">
          <a:xfrm rot="16200000">
            <a:off x="4696192" y="4053844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dept</a:t>
            </a:r>
            <a:endParaRPr lang="en-US" sz="24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5" name="Straight Arrow Connector 4"/>
          <p:cNvCxnSpPr>
            <a:endCxn id="3" idx="0"/>
          </p:cNvCxnSpPr>
          <p:nvPr/>
        </p:nvCxnSpPr>
        <p:spPr bwMode="auto">
          <a:xfrm flipV="1">
            <a:off x="3139190" y="4773845"/>
            <a:ext cx="1557003" cy="49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1" name="Group 10"/>
          <p:cNvGrpSpPr/>
          <p:nvPr/>
        </p:nvGrpSpPr>
        <p:grpSpPr>
          <a:xfrm>
            <a:off x="6136192" y="4090265"/>
            <a:ext cx="1269066" cy="1383805"/>
            <a:chOff x="4612192" y="4090264"/>
            <a:chExt cx="1269066" cy="1383805"/>
          </a:xfrm>
        </p:grpSpPr>
        <p:sp>
          <p:nvSpPr>
            <p:cNvPr id="6" name="Rectangle 5"/>
            <p:cNvSpPr/>
            <p:nvPr/>
          </p:nvSpPr>
          <p:spPr bwMode="auto">
            <a:xfrm>
              <a:off x="5610005" y="409026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610005" y="436702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5610005" y="464378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610005" y="4920547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...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5610005" y="5197308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6" name="Straight Arrow Connector 15"/>
            <p:cNvCxnSpPr>
              <a:stCxn id="3" idx="3"/>
              <a:endCxn id="10" idx="1"/>
            </p:cNvCxnSpPr>
            <p:nvPr/>
          </p:nvCxnSpPr>
          <p:spPr bwMode="auto">
            <a:xfrm>
              <a:off x="4612192" y="4773844"/>
              <a:ext cx="997813" cy="83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" name="Group 7"/>
          <p:cNvGrpSpPr/>
          <p:nvPr/>
        </p:nvGrpSpPr>
        <p:grpSpPr>
          <a:xfrm>
            <a:off x="7717912" y="4061089"/>
            <a:ext cx="1723910" cy="1403581"/>
            <a:chOff x="6193912" y="4061088"/>
            <a:chExt cx="1723910" cy="1403581"/>
          </a:xfrm>
        </p:grpSpPr>
        <p:cxnSp>
          <p:nvCxnSpPr>
            <p:cNvPr id="22" name="Straight Arrow Connector 21"/>
            <p:cNvCxnSpPr/>
            <p:nvPr/>
          </p:nvCxnSpPr>
          <p:spPr bwMode="auto">
            <a:xfrm flipH="1">
              <a:off x="6193912" y="4061088"/>
              <a:ext cx="1" cy="140358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6302003" y="4551215"/>
              <a:ext cx="1615819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scan for </a:t>
              </a:r>
              <a:br>
                <a:rPr lang="en-US" dirty="0">
                  <a:latin typeface="Lucida Sans" panose="020B0602030504020204" pitchFamily="34" charset="77"/>
                </a:rPr>
              </a:br>
              <a:r>
                <a:rPr lang="en-US" dirty="0">
                  <a:latin typeface="Lucida Sans" panose="020B0602030504020204" pitchFamily="34" charset="77"/>
                </a:rPr>
                <a:t>salary&gt;40000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139189" y="4367025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Sans" panose="020B0602030504020204" pitchFamily="34" charset="77"/>
              </a:rPr>
              <a:t>dept</a:t>
            </a:r>
            <a:r>
              <a:rPr lang="en-US" dirty="0">
                <a:latin typeface="Lucida Sans" panose="020B0602030504020204" pitchFamily="34" charset="77"/>
              </a:rPr>
              <a:t>=sales</a:t>
            </a:r>
          </a:p>
        </p:txBody>
      </p:sp>
    </p:spTree>
    <p:extLst>
      <p:ext uri="{BB962C8B-B14F-4D97-AF65-F5344CB8AC3E}">
        <p14:creationId xmlns:p14="http://schemas.microsoft.com/office/powerpoint/2010/main" val="11930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#2</a:t>
            </a:r>
          </a:p>
        </p:txBody>
      </p:sp>
      <p:sp>
        <p:nvSpPr>
          <p:cNvPr id="7168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Use secondary indexes on each attribute to get two sets of record pointers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Take intersection of sets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010D85-1405-2740-B284-3FB73E0B37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Isosceles Triangle 19"/>
          <p:cNvSpPr/>
          <p:nvPr/>
        </p:nvSpPr>
        <p:spPr bwMode="auto">
          <a:xfrm rot="16200000">
            <a:off x="2727510" y="4016614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dept</a:t>
            </a:r>
            <a:endParaRPr lang="en-US" sz="24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1" name="Straight Arrow Connector 20"/>
          <p:cNvCxnSpPr>
            <a:endCxn id="20" idx="0"/>
          </p:cNvCxnSpPr>
          <p:nvPr/>
        </p:nvCxnSpPr>
        <p:spPr bwMode="auto">
          <a:xfrm flipV="1">
            <a:off x="1886902" y="4736614"/>
            <a:ext cx="840608" cy="49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" name="Group 1"/>
          <p:cNvGrpSpPr/>
          <p:nvPr/>
        </p:nvGrpSpPr>
        <p:grpSpPr>
          <a:xfrm>
            <a:off x="4167511" y="4046770"/>
            <a:ext cx="1162887" cy="1383805"/>
            <a:chOff x="2643510" y="4046769"/>
            <a:chExt cx="1162887" cy="1383805"/>
          </a:xfrm>
        </p:grpSpPr>
        <p:sp>
          <p:nvSpPr>
            <p:cNvPr id="22" name="Rectangle 21"/>
            <p:cNvSpPr/>
            <p:nvPr/>
          </p:nvSpPr>
          <p:spPr bwMode="auto">
            <a:xfrm>
              <a:off x="3535144" y="4046769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535144" y="4323530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535144" y="4600291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535144" y="4877052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...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3535144" y="515381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7" name="Straight Arrow Connector 26"/>
            <p:cNvCxnSpPr>
              <a:stCxn id="20" idx="3"/>
              <a:endCxn id="24" idx="1"/>
            </p:cNvCxnSpPr>
            <p:nvPr/>
          </p:nvCxnSpPr>
          <p:spPr bwMode="auto">
            <a:xfrm>
              <a:off x="2643510" y="4736614"/>
              <a:ext cx="891634" cy="205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" name="Group 3"/>
          <p:cNvGrpSpPr/>
          <p:nvPr/>
        </p:nvGrpSpPr>
        <p:grpSpPr>
          <a:xfrm>
            <a:off x="5330398" y="4737257"/>
            <a:ext cx="1529567" cy="599807"/>
            <a:chOff x="3806397" y="4737256"/>
            <a:chExt cx="1529567" cy="599807"/>
          </a:xfrm>
        </p:grpSpPr>
        <p:cxnSp>
          <p:nvCxnSpPr>
            <p:cNvPr id="28" name="Straight Arrow Connector 27"/>
            <p:cNvCxnSpPr>
              <a:stCxn id="39" idx="1"/>
              <a:endCxn id="24" idx="3"/>
            </p:cNvCxnSpPr>
            <p:nvPr/>
          </p:nvCxnSpPr>
          <p:spPr bwMode="auto">
            <a:xfrm flipH="1">
              <a:off x="3806397" y="4737256"/>
              <a:ext cx="1529567" cy="141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sp>
          <p:nvSpPr>
            <p:cNvPr id="29" name="TextBox 28"/>
            <p:cNvSpPr txBox="1"/>
            <p:nvPr/>
          </p:nvSpPr>
          <p:spPr>
            <a:xfrm>
              <a:off x="4251032" y="4967731"/>
              <a:ext cx="641935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US" dirty="0">
                  <a:latin typeface="Lucida Sans" panose="020B0602030504020204" pitchFamily="34" charset="77"/>
                </a:rPr>
                <a:t>compare</a:t>
              </a:r>
            </a:p>
            <a:p>
              <a:pPr algn="ctr"/>
              <a:r>
                <a:rPr lang="en-US" dirty="0">
                  <a:latin typeface="Lucida Sans" panose="020B0602030504020204" pitchFamily="34" charset="77"/>
                </a:rPr>
                <a:t>for </a:t>
              </a:r>
            </a:p>
            <a:p>
              <a:pPr algn="ctr"/>
              <a:r>
                <a:rPr lang="en-US" dirty="0">
                  <a:latin typeface="Lucida Sans" panose="020B0602030504020204" pitchFamily="34" charset="77"/>
                </a:rPr>
                <a:t>intersection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848000" y="3966998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Sans" panose="020B0602030504020204" pitchFamily="34" charset="77"/>
              </a:rPr>
              <a:t>dept</a:t>
            </a:r>
            <a:r>
              <a:rPr lang="en-US" dirty="0">
                <a:latin typeface="Lucida Sans" panose="020B0602030504020204" pitchFamily="34" charset="77"/>
              </a:rPr>
              <a:t>=sales</a:t>
            </a:r>
          </a:p>
        </p:txBody>
      </p:sp>
      <p:sp>
        <p:nvSpPr>
          <p:cNvPr id="31" name="Isosceles Triangle 30"/>
          <p:cNvSpPr/>
          <p:nvPr/>
        </p:nvSpPr>
        <p:spPr bwMode="auto">
          <a:xfrm rot="16200000" flipV="1">
            <a:off x="7959237" y="4016613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salary</a:t>
            </a:r>
            <a:endParaRPr lang="en-US" sz="24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859965" y="4045354"/>
            <a:ext cx="1099273" cy="1383805"/>
            <a:chOff x="5335964" y="4045353"/>
            <a:chExt cx="1099273" cy="1383805"/>
          </a:xfrm>
        </p:grpSpPr>
        <p:sp>
          <p:nvSpPr>
            <p:cNvPr id="37" name="Rectangle 36"/>
            <p:cNvSpPr/>
            <p:nvPr/>
          </p:nvSpPr>
          <p:spPr bwMode="auto">
            <a:xfrm>
              <a:off x="5335964" y="404535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5335964" y="432211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5335964" y="459887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5335964" y="487563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...</a:t>
              </a: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5335964" y="5152397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42" name="Straight Arrow Connector 41"/>
            <p:cNvCxnSpPr>
              <a:stCxn id="31" idx="3"/>
              <a:endCxn id="39" idx="3"/>
            </p:cNvCxnSpPr>
            <p:nvPr/>
          </p:nvCxnSpPr>
          <p:spPr bwMode="auto">
            <a:xfrm flipH="1">
              <a:off x="5607217" y="4736613"/>
              <a:ext cx="828020" cy="64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45" name="Straight Arrow Connector 44"/>
          <p:cNvCxnSpPr>
            <a:endCxn id="31" idx="0"/>
          </p:cNvCxnSpPr>
          <p:nvPr/>
        </p:nvCxnSpPr>
        <p:spPr bwMode="auto">
          <a:xfrm flipH="1" flipV="1">
            <a:off x="9399237" y="4736614"/>
            <a:ext cx="984384" cy="83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8755247" y="3848592"/>
            <a:ext cx="17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salary&gt;40000</a:t>
            </a:r>
          </a:p>
        </p:txBody>
      </p:sp>
    </p:spTree>
    <p:extLst>
      <p:ext uri="{BB962C8B-B14F-4D97-AF65-F5344CB8AC3E}">
        <p14:creationId xmlns:p14="http://schemas.microsoft.com/office/powerpoint/2010/main" val="78137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Dense index approach #1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8" name="Rectangle 87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3" name="Rectangle 92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5" name="Curved Connector 94"/>
          <p:cNvCxnSpPr>
            <a:stCxn id="90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Curved Connector 95"/>
          <p:cNvCxnSpPr>
            <a:stCxn id="93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Curved Connector 96"/>
          <p:cNvCxnSpPr>
            <a:stCxn id="94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38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39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3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44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45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79" idx="3"/>
            <a:endCxn id="49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Straight Arrow Connector 107"/>
          <p:cNvCxnSpPr>
            <a:stCxn id="80" idx="3"/>
            <a:endCxn id="50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9" name="Straight Arrow Connector 108"/>
          <p:cNvCxnSpPr>
            <a:stCxn id="83" idx="3"/>
            <a:endCxn id="51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Straight Arrow Connector 109"/>
          <p:cNvCxnSpPr>
            <a:stCxn id="84" idx="3"/>
            <a:endCxn id="55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1" name="Straight Arrow Connector 110"/>
          <p:cNvCxnSpPr>
            <a:stCxn id="88" idx="3"/>
            <a:endCxn id="56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2" name="Straight Arrow Connector 111"/>
          <p:cNvCxnSpPr>
            <a:stCxn id="89" idx="3"/>
            <a:endCxn id="57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65359589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Approach #3</a:t>
            </a:r>
            <a:endParaRPr lang="en-US" dirty="0"/>
          </a:p>
        </p:txBody>
      </p:sp>
      <p:sp>
        <p:nvSpPr>
          <p:cNvPr id="727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Use secondary index on one attribute to select suitable index on other attribute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Get all matching records using selected index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5D48E9-B89D-4A41-BD15-35433A336C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Isosceles Triangle 19"/>
          <p:cNvSpPr/>
          <p:nvPr/>
        </p:nvSpPr>
        <p:spPr bwMode="auto">
          <a:xfrm rot="16200000">
            <a:off x="2727510" y="4016615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dept</a:t>
            </a:r>
            <a:endParaRPr lang="en-US" sz="24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1" name="Straight Arrow Connector 20"/>
          <p:cNvCxnSpPr>
            <a:endCxn id="20" idx="0"/>
          </p:cNvCxnSpPr>
          <p:nvPr/>
        </p:nvCxnSpPr>
        <p:spPr bwMode="auto">
          <a:xfrm flipV="1">
            <a:off x="1886902" y="4736616"/>
            <a:ext cx="840608" cy="49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1848000" y="3966998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Sans" panose="020B0602030504020204" pitchFamily="34" charset="77"/>
              </a:rPr>
              <a:t>dept</a:t>
            </a:r>
            <a:r>
              <a:rPr lang="en-US" dirty="0">
                <a:latin typeface="Lucida Sans" panose="020B0602030504020204" pitchFamily="34" charset="77"/>
              </a:rPr>
              <a:t>=sales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436313" y="3677733"/>
            <a:ext cx="1966758" cy="1750784"/>
            <a:chOff x="4912313" y="3677733"/>
            <a:chExt cx="1966758" cy="1750784"/>
          </a:xfrm>
        </p:grpSpPr>
        <p:sp>
          <p:nvSpPr>
            <p:cNvPr id="37" name="Rectangle 36"/>
            <p:cNvSpPr/>
            <p:nvPr/>
          </p:nvSpPr>
          <p:spPr bwMode="auto">
            <a:xfrm>
              <a:off x="6607818" y="4044712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6607818" y="432147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6607818" y="459823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6607818" y="487499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...</a:t>
              </a: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6607818" y="515175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42" name="Straight Arrow Connector 41"/>
            <p:cNvCxnSpPr>
              <a:stCxn id="25" idx="3"/>
              <a:endCxn id="39" idx="1"/>
            </p:cNvCxnSpPr>
            <p:nvPr/>
          </p:nvCxnSpPr>
          <p:spPr bwMode="auto">
            <a:xfrm>
              <a:off x="4912313" y="3677733"/>
              <a:ext cx="1695505" cy="105888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" name="Group 1"/>
          <p:cNvGrpSpPr/>
          <p:nvPr/>
        </p:nvGrpSpPr>
        <p:grpSpPr>
          <a:xfrm>
            <a:off x="4167511" y="3137733"/>
            <a:ext cx="2268803" cy="3317714"/>
            <a:chOff x="2643510" y="3137733"/>
            <a:chExt cx="2268803" cy="3317714"/>
          </a:xfrm>
        </p:grpSpPr>
        <p:sp>
          <p:nvSpPr>
            <p:cNvPr id="23" name="Isosceles Triangle 22"/>
            <p:cNvSpPr/>
            <p:nvPr/>
          </p:nvSpPr>
          <p:spPr bwMode="auto">
            <a:xfrm rot="16200000">
              <a:off x="3832313" y="4196615"/>
              <a:ext cx="1080000" cy="10800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baseline="-25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salary</a:t>
              </a:r>
              <a:endParaRPr lang="en-US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Isosceles Triangle 23"/>
            <p:cNvSpPr/>
            <p:nvPr/>
          </p:nvSpPr>
          <p:spPr bwMode="auto">
            <a:xfrm rot="16200000">
              <a:off x="3832313" y="5276615"/>
              <a:ext cx="1080000" cy="10800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baseline="-25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salary</a:t>
              </a:r>
              <a:endParaRPr lang="en-US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Isosceles Triangle 24"/>
            <p:cNvSpPr/>
            <p:nvPr/>
          </p:nvSpPr>
          <p:spPr bwMode="auto">
            <a:xfrm rot="16200000">
              <a:off x="3832313" y="3137733"/>
              <a:ext cx="1080000" cy="108000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baseline="-25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salary</a:t>
              </a:r>
              <a:endParaRPr lang="en-US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6" name="Straight Arrow Connector 25"/>
            <p:cNvCxnSpPr>
              <a:stCxn id="20" idx="3"/>
              <a:endCxn id="25" idx="0"/>
            </p:cNvCxnSpPr>
            <p:nvPr/>
          </p:nvCxnSpPr>
          <p:spPr bwMode="auto">
            <a:xfrm flipV="1">
              <a:off x="2643510" y="3677733"/>
              <a:ext cx="1188803" cy="105888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20" idx="3"/>
              <a:endCxn id="23" idx="0"/>
            </p:cNvCxnSpPr>
            <p:nvPr/>
          </p:nvCxnSpPr>
          <p:spPr bwMode="auto">
            <a:xfrm>
              <a:off x="2643510" y="4736615"/>
              <a:ext cx="1188803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20" idx="3"/>
              <a:endCxn id="24" idx="0"/>
            </p:cNvCxnSpPr>
            <p:nvPr/>
          </p:nvCxnSpPr>
          <p:spPr bwMode="auto">
            <a:xfrm>
              <a:off x="2643510" y="4736615"/>
              <a:ext cx="1188803" cy="108000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4" name="TextBox 43"/>
            <p:cNvSpPr txBox="1"/>
            <p:nvPr/>
          </p:nvSpPr>
          <p:spPr>
            <a:xfrm>
              <a:off x="3360848" y="3244334"/>
              <a:ext cx="7425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sales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134921" y="4297290"/>
              <a:ext cx="1136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research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072609" y="6086115"/>
              <a:ext cx="14109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production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828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 which queries is this index good?</a:t>
            </a:r>
          </a:p>
        </p:txBody>
      </p:sp>
      <p:sp>
        <p:nvSpPr>
          <p:cNvPr id="7475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 err="1"/>
              <a:t>dept</a:t>
            </a:r>
            <a:r>
              <a:rPr lang="en-GB" dirty="0"/>
              <a:t>=sales </a:t>
            </a:r>
            <a:r>
              <a:rPr lang="en-US" dirty="0">
                <a:sym typeface="Symbol" charset="0"/>
              </a:rPr>
              <a:t> </a:t>
            </a:r>
            <a:r>
              <a:rPr lang="en-GB" dirty="0"/>
              <a:t>salary=40000</a:t>
            </a:r>
          </a:p>
          <a:p>
            <a:r>
              <a:rPr lang="en-GB" dirty="0" err="1"/>
              <a:t>dept</a:t>
            </a:r>
            <a:r>
              <a:rPr lang="en-GB" dirty="0"/>
              <a:t>=sales </a:t>
            </a:r>
            <a:r>
              <a:rPr lang="en-US" dirty="0">
                <a:sym typeface="Symbol" charset="0"/>
              </a:rPr>
              <a:t> </a:t>
            </a:r>
            <a:r>
              <a:rPr lang="en-GB" dirty="0"/>
              <a:t>salary&gt;40000</a:t>
            </a:r>
          </a:p>
          <a:p>
            <a:r>
              <a:rPr lang="en-GB" dirty="0" err="1"/>
              <a:t>dept</a:t>
            </a:r>
            <a:r>
              <a:rPr lang="en-GB" dirty="0"/>
              <a:t>=sales</a:t>
            </a:r>
          </a:p>
          <a:p>
            <a:r>
              <a:rPr lang="en-GB" dirty="0"/>
              <a:t>salary = 40000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40610D-C0A9-D141-B685-47848FBB0A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161906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Files</a:t>
            </a:r>
          </a:p>
        </p:txBody>
      </p:sp>
    </p:spTree>
    <p:extLst>
      <p:ext uri="{BB962C8B-B14F-4D97-AF65-F5344CB8AC3E}">
        <p14:creationId xmlns:p14="http://schemas.microsoft.com/office/powerpoint/2010/main" val="3599609545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Partition multi-dimensional space with a grid</a:t>
            </a:r>
          </a:p>
          <a:p>
            <a:r>
              <a:rPr lang="en-US" dirty="0"/>
              <a:t>Grid lines partition space into stripes</a:t>
            </a:r>
          </a:p>
          <a:p>
            <a:r>
              <a:rPr lang="en-US" dirty="0"/>
              <a:t>Intersections of stripes from different dimensions define regions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A51A6BD-453B-5743-8245-3DC510DC30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5C9CDB6-111B-2747-B584-8D3BBDB542C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80FDB9D-738B-314B-AA99-58000B5A3813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4D4ABA-022E-BC4D-829E-7410A53638F9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994A79-C705-7749-AE81-08AF4C7C6450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4D32A9-BC06-564D-8BEC-2C80A798D118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938BAC-F48D-5A41-ACB4-187A25CEF48E}"/>
              </a:ext>
            </a:extLst>
          </p:cNvPr>
          <p:cNvSpPr txBox="1"/>
          <p:nvPr/>
        </p:nvSpPr>
        <p:spPr>
          <a:xfrm>
            <a:off x="9485870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5D1F50-A7B2-6B43-A976-3483D3E2E3A2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188FB1-D36E-C442-BF62-C75189B73D05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C44E6C-A492-D746-95DF-CFA83AD19DB4}"/>
              </a:ext>
            </a:extLst>
          </p:cNvPr>
          <p:cNvSpPr txBox="1"/>
          <p:nvPr/>
        </p:nvSpPr>
        <p:spPr>
          <a:xfrm>
            <a:off x="7007233" y="4536722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20k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0059E4-7958-9E48-B7DF-574B8591C16D}"/>
              </a:ext>
            </a:extLst>
          </p:cNvPr>
          <p:cNvSpPr txBox="1"/>
          <p:nvPr/>
        </p:nvSpPr>
        <p:spPr>
          <a:xfrm>
            <a:off x="7010594" y="3781787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40k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EAF8876-AB38-3A4F-A566-C923F296B633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6A8EC09-C758-634C-8E69-3E8014392611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5038BDD-8795-2548-A8E9-BFF44E904D8A}"/>
              </a:ext>
            </a:extLst>
          </p:cNvPr>
          <p:cNvCxnSpPr/>
          <p:nvPr/>
        </p:nvCxnSpPr>
        <p:spPr bwMode="auto">
          <a:xfrm flipV="1">
            <a:off x="7539553" y="4654181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5B86555-EC3A-D14F-A412-6D17763493A7}"/>
              </a:ext>
            </a:extLst>
          </p:cNvPr>
          <p:cNvCxnSpPr/>
          <p:nvPr/>
        </p:nvCxnSpPr>
        <p:spPr bwMode="auto">
          <a:xfrm flipV="1">
            <a:off x="7539553" y="3935127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40A775B-3063-D046-A84F-CED2D9D6F01F}"/>
              </a:ext>
            </a:extLst>
          </p:cNvPr>
          <p:cNvCxnSpPr/>
          <p:nvPr/>
        </p:nvCxnSpPr>
        <p:spPr bwMode="auto">
          <a:xfrm>
            <a:off x="9520873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E7719EB5-9A2F-954D-B921-D796F2630D67}"/>
              </a:ext>
            </a:extLst>
          </p:cNvPr>
          <p:cNvSpPr/>
          <p:nvPr/>
        </p:nvSpPr>
        <p:spPr bwMode="auto">
          <a:xfrm>
            <a:off x="7530995" y="1772121"/>
            <a:ext cx="3600000" cy="3600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1130994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Partition multi-dimensional space with a grid</a:t>
            </a:r>
          </a:p>
          <a:p>
            <a:r>
              <a:rPr lang="en-US" dirty="0"/>
              <a:t>Grid lines partition space into stripes</a:t>
            </a:r>
          </a:p>
          <a:p>
            <a:r>
              <a:rPr lang="en-US" dirty="0"/>
              <a:t>Intersections of stripes from different dimensions define regions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A51A6BD-453B-5743-8245-3DC510DC30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5C9CDB6-111B-2747-B584-8D3BBDB542C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80FDB9D-738B-314B-AA99-58000B5A3813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4D4ABA-022E-BC4D-829E-7410A53638F9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994A79-C705-7749-AE81-08AF4C7C6450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4D32A9-BC06-564D-8BEC-2C80A798D118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938BAC-F48D-5A41-ACB4-187A25CEF48E}"/>
              </a:ext>
            </a:extLst>
          </p:cNvPr>
          <p:cNvSpPr txBox="1"/>
          <p:nvPr/>
        </p:nvSpPr>
        <p:spPr>
          <a:xfrm>
            <a:off x="9485870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5D1F50-A7B2-6B43-A976-3483D3E2E3A2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188FB1-D36E-C442-BF62-C75189B73D05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C44E6C-A492-D746-95DF-CFA83AD19DB4}"/>
              </a:ext>
            </a:extLst>
          </p:cNvPr>
          <p:cNvSpPr txBox="1"/>
          <p:nvPr/>
        </p:nvSpPr>
        <p:spPr>
          <a:xfrm>
            <a:off x="7007233" y="4536722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20k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0059E4-7958-9E48-B7DF-574B8591C16D}"/>
              </a:ext>
            </a:extLst>
          </p:cNvPr>
          <p:cNvSpPr txBox="1"/>
          <p:nvPr/>
        </p:nvSpPr>
        <p:spPr>
          <a:xfrm>
            <a:off x="7010594" y="3781787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40k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EAF8876-AB38-3A4F-A566-C923F296B633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269BCD1-A425-354D-BCF8-4FE75253EE35}"/>
              </a:ext>
            </a:extLst>
          </p:cNvPr>
          <p:cNvSpPr/>
          <p:nvPr/>
        </p:nvSpPr>
        <p:spPr>
          <a:xfrm>
            <a:off x="7536313" y="1773238"/>
            <a:ext cx="1439412" cy="2160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age &lt; 40</a:t>
            </a:r>
            <a:br>
              <a:rPr lang="en-US" sz="1400" dirty="0"/>
            </a:br>
            <a:r>
              <a:rPr lang="en-US" sz="1400" dirty="0"/>
              <a:t>salary &lt; 100k</a:t>
            </a:r>
            <a:br>
              <a:rPr lang="en-US" sz="1400" dirty="0"/>
            </a:br>
            <a:r>
              <a:rPr lang="en-US" sz="1400" dirty="0"/>
              <a:t>salary &gt;= 40k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6A8EC09-C758-634C-8E69-3E8014392611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5038BDD-8795-2548-A8E9-BFF44E904D8A}"/>
              </a:ext>
            </a:extLst>
          </p:cNvPr>
          <p:cNvCxnSpPr/>
          <p:nvPr/>
        </p:nvCxnSpPr>
        <p:spPr bwMode="auto">
          <a:xfrm flipV="1">
            <a:off x="7539553" y="4654181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5B86555-EC3A-D14F-A412-6D17763493A7}"/>
              </a:ext>
            </a:extLst>
          </p:cNvPr>
          <p:cNvCxnSpPr/>
          <p:nvPr/>
        </p:nvCxnSpPr>
        <p:spPr bwMode="auto">
          <a:xfrm flipV="1">
            <a:off x="7539553" y="3935127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40A775B-3063-D046-A84F-CED2D9D6F01F}"/>
              </a:ext>
            </a:extLst>
          </p:cNvPr>
          <p:cNvCxnSpPr/>
          <p:nvPr/>
        </p:nvCxnSpPr>
        <p:spPr bwMode="auto">
          <a:xfrm>
            <a:off x="9520873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E7719EB5-9A2F-954D-B921-D796F2630D67}"/>
              </a:ext>
            </a:extLst>
          </p:cNvPr>
          <p:cNvSpPr/>
          <p:nvPr/>
        </p:nvSpPr>
        <p:spPr bwMode="auto">
          <a:xfrm>
            <a:off x="7530995" y="1772121"/>
            <a:ext cx="3600000" cy="3600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498894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Each region associated with a pointer to a bucket of record pointers</a:t>
            </a:r>
          </a:p>
          <a:p>
            <a:r>
              <a:rPr lang="en-US" dirty="0"/>
              <a:t>Attribute values for record determine region and therefore bucket</a:t>
            </a:r>
          </a:p>
          <a:p>
            <a:r>
              <a:rPr lang="en-US" dirty="0"/>
              <a:t>Fixed number of regions – overflow blocks used to increase bucket size as necessary</a:t>
            </a:r>
          </a:p>
          <a:p>
            <a:r>
              <a:rPr lang="en-US" dirty="0"/>
              <a:t>Can index grid on value ranges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ECD72D5-1146-F743-8009-EF1A4EC9C545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2907D75B-FA74-164C-9800-4C085DF2D339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7FEB5B3-841D-E14D-B722-D7ABEE7A9BB8}"/>
              </a:ext>
            </a:extLst>
          </p:cNvPr>
          <p:cNvCxnSpPr/>
          <p:nvPr/>
        </p:nvCxnSpPr>
        <p:spPr bwMode="auto">
          <a:xfrm flipV="1">
            <a:off x="7539553" y="4654181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41BD19F2-CD76-ED42-BEDC-643D808BD85D}"/>
              </a:ext>
            </a:extLst>
          </p:cNvPr>
          <p:cNvCxnSpPr/>
          <p:nvPr/>
        </p:nvCxnSpPr>
        <p:spPr bwMode="auto">
          <a:xfrm flipV="1">
            <a:off x="7539553" y="3935127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F9F1366E-1EA7-6544-BE23-C43AFDB20C17}"/>
              </a:ext>
            </a:extLst>
          </p:cNvPr>
          <p:cNvCxnSpPr/>
          <p:nvPr/>
        </p:nvCxnSpPr>
        <p:spPr bwMode="auto">
          <a:xfrm>
            <a:off x="9520873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03DF7403-6404-BE43-AED0-983E99599309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5B226C1-313E-8246-9B29-CA309CE4F5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05A1676-447E-B04F-8761-B08AAC765C0C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B63CCF8-DC98-9741-8C33-542877072482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7CC3C79-778A-9544-AAFB-AA67E13C2A6C}"/>
              </a:ext>
            </a:extLst>
          </p:cNvPr>
          <p:cNvSpPr txBox="1"/>
          <p:nvPr/>
        </p:nvSpPr>
        <p:spPr>
          <a:xfrm>
            <a:off x="9485870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55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BD36057-F2AA-8D48-AE56-6D1C18BE9BBB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4F3FF96-FEC8-2948-B76F-8F33E3DA8842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656AC13-7C9F-2543-B04F-746D40F8E2C9}"/>
              </a:ext>
            </a:extLst>
          </p:cNvPr>
          <p:cNvSpPr txBox="1"/>
          <p:nvPr/>
        </p:nvSpPr>
        <p:spPr>
          <a:xfrm>
            <a:off x="7007233" y="4536722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20k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3AE158B-DC77-9245-950B-95DB818BC759}"/>
              </a:ext>
            </a:extLst>
          </p:cNvPr>
          <p:cNvSpPr txBox="1"/>
          <p:nvPr/>
        </p:nvSpPr>
        <p:spPr>
          <a:xfrm>
            <a:off x="7010594" y="3781787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40k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662C53A-0A95-E449-B9D4-B3DA78E39D9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7336708-5904-7A47-9927-85DF3F3C120A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E2C51E9B-0868-DC43-A8E0-20C3F9E68B07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33879FAE-2611-2140-B63B-78A4CB89E1E9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F2102555-8C8D-7644-A608-F756CCF10164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B1241AC-18B4-A641-8D0D-2F1648ADD2EB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BC7B93C-9BD7-884B-BE61-E8ECBDD5A6BA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51A19F7-EC46-6E49-A310-B41CBA7EBE7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93B323D9-7F61-8449-AA9F-26A5B0A0EF45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7219884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files</a:t>
            </a:r>
          </a:p>
        </p:txBody>
      </p:sp>
      <p:sp>
        <p:nvSpPr>
          <p:cNvPr id="931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Good for multiple-key search</a:t>
            </a:r>
          </a:p>
          <a:p>
            <a:pPr lvl="1"/>
            <a:r>
              <a:rPr lang="en-US" dirty="0"/>
              <a:t>Supports partial-match, range and nearest-</a:t>
            </a:r>
            <a:r>
              <a:rPr lang="en-US" dirty="0" err="1"/>
              <a:t>neighbour</a:t>
            </a:r>
            <a:r>
              <a:rPr lang="en-US" dirty="0"/>
              <a:t> queries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>
              <a:buFontTx/>
              <a:buChar char="-"/>
            </a:pPr>
            <a:r>
              <a:rPr lang="en-US" dirty="0"/>
              <a:t>Space, management overhead (nothing is free)</a:t>
            </a:r>
          </a:p>
          <a:p>
            <a:pPr lvl="1">
              <a:buFontTx/>
              <a:buChar char="-"/>
            </a:pPr>
            <a:r>
              <a:rPr lang="en-US" dirty="0"/>
              <a:t>Need partitioning ranges that evenly split keys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EF09B3-1B63-0F47-834D-E85A7B807D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748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</a:t>
            </a:r>
          </a:p>
        </p:txBody>
      </p:sp>
    </p:spTree>
    <p:extLst>
      <p:ext uri="{BB962C8B-B14F-4D97-AF65-F5344CB8AC3E}">
        <p14:creationId xmlns:p14="http://schemas.microsoft.com/office/powerpoint/2010/main" val="1165140970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Hash function takes a list of attribute values as arguments</a:t>
            </a:r>
          </a:p>
          <a:p>
            <a:r>
              <a:rPr lang="en-US" dirty="0"/>
              <a:t>Bits of hash value divided between attributes</a:t>
            </a:r>
          </a:p>
          <a:p>
            <a:pPr lvl="1"/>
            <a:r>
              <a:rPr lang="en-US" dirty="0"/>
              <a:t>Effectively, a hash function per attribute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4182F-D3C4-534E-B18F-E5EF267356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AutoShape 10"/>
          <p:cNvSpPr>
            <a:spLocks/>
          </p:cNvSpPr>
          <p:nvPr/>
        </p:nvSpPr>
        <p:spPr bwMode="auto">
          <a:xfrm rot="5400000">
            <a:off x="7179853" y="2019375"/>
            <a:ext cx="228600" cy="1430608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4" name="AutoShape 11"/>
          <p:cNvSpPr>
            <a:spLocks/>
          </p:cNvSpPr>
          <p:nvPr/>
        </p:nvSpPr>
        <p:spPr bwMode="auto">
          <a:xfrm rot="5400000">
            <a:off x="9116188" y="1659124"/>
            <a:ext cx="228600" cy="2151110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218755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583020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578849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154933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8514973" y="2116617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7649417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6937402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8860678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7289377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9946003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33" name="Rounded Rectangle 32"/>
          <p:cNvSpPr/>
          <p:nvPr/>
        </p:nvSpPr>
        <p:spPr bwMode="auto">
          <a:xfrm>
            <a:off x="6862153" y="3211562"/>
            <a:ext cx="864000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hash1</a:t>
            </a:r>
          </a:p>
        </p:txBody>
      </p:sp>
      <p:sp>
        <p:nvSpPr>
          <p:cNvPr id="35" name="Rounded Rectangle 34"/>
          <p:cNvSpPr/>
          <p:nvPr/>
        </p:nvSpPr>
        <p:spPr bwMode="auto">
          <a:xfrm>
            <a:off x="8798488" y="3212488"/>
            <a:ext cx="864000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hash2</a:t>
            </a:r>
          </a:p>
        </p:txBody>
      </p:sp>
      <p:cxnSp>
        <p:nvCxnSpPr>
          <p:cNvPr id="36" name="Straight Arrow Connector 35"/>
          <p:cNvCxnSpPr>
            <a:stCxn id="33" idx="0"/>
            <a:endCxn id="13" idx="1"/>
          </p:cNvCxnSpPr>
          <p:nvPr/>
        </p:nvCxnSpPr>
        <p:spPr bwMode="auto">
          <a:xfrm flipV="1">
            <a:off x="7294153" y="2848979"/>
            <a:ext cx="0" cy="36258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5" idx="0"/>
            <a:endCxn id="14" idx="1"/>
          </p:cNvCxnSpPr>
          <p:nvPr/>
        </p:nvCxnSpPr>
        <p:spPr bwMode="auto">
          <a:xfrm flipV="1">
            <a:off x="9230488" y="2848979"/>
            <a:ext cx="0" cy="3635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6807718" y="4517761"/>
            <a:ext cx="973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attribute 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743816" y="4517761"/>
            <a:ext cx="973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attribute 2</a:t>
            </a:r>
          </a:p>
        </p:txBody>
      </p:sp>
      <p:cxnSp>
        <p:nvCxnSpPr>
          <p:cNvPr id="44" name="Straight Arrow Connector 43"/>
          <p:cNvCxnSpPr>
            <a:stCxn id="42" idx="0"/>
            <a:endCxn id="33" idx="2"/>
          </p:cNvCxnSpPr>
          <p:nvPr/>
        </p:nvCxnSpPr>
        <p:spPr bwMode="auto">
          <a:xfrm flipH="1" flipV="1">
            <a:off x="7294153" y="3571562"/>
            <a:ext cx="237" cy="94619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>
            <a:stCxn id="43" idx="0"/>
            <a:endCxn id="35" idx="2"/>
          </p:cNvCxnSpPr>
          <p:nvPr/>
        </p:nvCxnSpPr>
        <p:spPr bwMode="auto">
          <a:xfrm flipV="1">
            <a:off x="9230488" y="3572488"/>
            <a:ext cx="0" cy="94527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85986260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ECE952-B1E7-E340-B5B1-50E8345970E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C65F821-3DA5-E048-9B4B-BA38A7CCE86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25" name="Rectangle 24"/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001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010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011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111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E4FF774-EA72-C544-A78D-D83DD82FFAB4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B8956A0-FBCB-1F45-8538-2C905723C785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0C84E71-480E-CB47-8FBC-EEA9AC00178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AC36E62-35AA-6A44-B2F7-3CFD0646E21C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D70C90E-5FE0-8E4D-A33F-8E1965765688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81130FE-EB83-1C48-A126-B12D62A4C04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7AF3981-CAE1-694F-96EC-69A15A53278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C9CE334-320E-E545-BB68-213A25BAF0D2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48658E8-DC16-7B4D-B4EE-E637FD2B7583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57AFB09-8785-AF4C-A675-55A642EC7DC6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7E2CDB0-E534-8D4F-9E97-646185FA7F7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A1A90AD-057C-8241-8E4B-8A040FD4980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6BBE3A2-188C-1547-8E46-8DCB8B67E054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B8B1899C-D316-0442-8937-7651BEA3E92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AAD3A7B-775B-2D4B-B9C3-6C47BDAEFBE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CA0B485-7687-CD4E-9A63-4C37FA4E3C48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557F9DB-4A69-7949-A0B8-6A9D6A8354CF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22D40FE1-3C28-494C-81B6-3D51D5BFB07B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F5F6EC61-CFB1-DF4C-AE28-D5C0D487DB0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1EFDBD98-6007-3B49-BF35-887CB6B4DFEA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4A314DB-3E9E-BB4D-9D6D-09D30D8AE9BB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30706B21-F1F4-7E42-90B1-A09CBCD49EF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15B3D11-896F-F844-B7A6-71744501835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4F061E1-944E-3D41-9194-CC1854812C29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C42B651-7104-2F4E-8856-4380507E6D81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3048839-E511-5F4D-BAAB-5D337F4E2D0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FCF816B-7500-FF46-83E7-E90D7BF3239D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26FE5E9-6074-1345-B50B-FFBE633A4B25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14480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Dense index approach #2</a:t>
            </a:r>
          </a:p>
          <a:p>
            <a:pPr lvl="1"/>
            <a:r>
              <a:rPr lang="en-US" dirty="0"/>
              <a:t>Point at the first record with a given value</a:t>
            </a:r>
          </a:p>
          <a:p>
            <a:pPr lvl="1"/>
            <a:r>
              <a:rPr lang="en-US" dirty="0"/>
              <a:t>better approach? </a:t>
            </a:r>
            <a:br>
              <a:rPr lang="en-US" dirty="0"/>
            </a:br>
            <a:r>
              <a:rPr lang="en-US" dirty="0"/>
              <a:t>(smaller index)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7" name="Curved Connector 96"/>
          <p:cNvCxnSpPr/>
          <p:nvPr/>
        </p:nvCxnSpPr>
        <p:spPr bwMode="auto">
          <a:xfrm>
            <a:off x="8994085" y="3789460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8" name="Rectangle 9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42897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  <a:endCxn id="43" idx="1"/>
          </p:cNvCxnSpPr>
          <p:nvPr/>
        </p:nvCxnSpPr>
        <p:spPr bwMode="auto">
          <a:xfrm>
            <a:off x="8994085" y="2204863"/>
            <a:ext cx="558052" cy="7292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  <a:endCxn id="45" idx="1"/>
          </p:cNvCxnSpPr>
          <p:nvPr/>
        </p:nvCxnSpPr>
        <p:spPr bwMode="auto">
          <a:xfrm>
            <a:off x="8994085" y="2492895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8994085" y="278092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7" idx="1"/>
          </p:cNvCxnSpPr>
          <p:nvPr/>
        </p:nvCxnSpPr>
        <p:spPr bwMode="auto">
          <a:xfrm>
            <a:off x="8994085" y="3501800"/>
            <a:ext cx="558052" cy="23038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74" idx="3"/>
            <a:endCxn id="55" idx="1"/>
          </p:cNvCxnSpPr>
          <p:nvPr/>
        </p:nvCxnSpPr>
        <p:spPr bwMode="auto">
          <a:xfrm>
            <a:off x="8994085" y="3068958"/>
            <a:ext cx="558052" cy="201664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07749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36552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94085" y="465355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84878477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A62F90-AAAE-4840-BF6A-01A65D03D9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Fred works in sales</a:t>
            </a:r>
            <a:br>
              <a:rPr lang="en-US" dirty="0"/>
            </a:br>
            <a:r>
              <a:rPr lang="en-US" dirty="0"/>
              <a:t>Fred’s salary is £40,000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CB65B-DEFA-2C4E-A965-790DDD6218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82D01E-ADBD-7C4B-BD8A-6E748812E0E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6895CD-781B-2644-B571-779C5C83B6C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AE27DAD-58B0-0E4B-B20B-7EB07BD5CBB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E2C4B37-DEA5-6141-8534-3DDCD57FAC8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288B053-32DB-A849-936D-520BC5772FC4}"/>
              </a:ext>
            </a:extLst>
          </p:cNvPr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AF1582-CA77-864F-8067-5D4DDF8C2385}"/>
              </a:ext>
            </a:extLst>
          </p:cNvPr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A5322F-0E21-0444-BFB3-891B54B6D66C}"/>
              </a:ext>
            </a:extLst>
          </p:cNvPr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28A892-5975-BD40-922F-7631A511F834}"/>
              </a:ext>
            </a:extLst>
          </p:cNvPr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9D05BC-4982-7C40-BD75-3F9BE5474D52}"/>
              </a:ext>
            </a:extLst>
          </p:cNvPr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C72929-568C-FD4A-9A5F-637134EB428E}"/>
              </a:ext>
            </a:extLst>
          </p:cNvPr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5D063-7C0D-0549-8F35-929C8BACF3C9}"/>
              </a:ext>
            </a:extLst>
          </p:cNvPr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A76105-053B-F045-A98D-736B147D24B1}"/>
              </a:ext>
            </a:extLst>
          </p:cNvPr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97919C2-8EEC-4D4F-BD74-554CB3E87A7E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5A03231-EADE-DE4A-8FC4-A890CFB7FEA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F69739-4174-BD40-9941-DDFB6E77F5E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DA2E7C1-3C79-CE4B-AE19-5823AFEE404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DA3EE6-63BC-C04B-8CF9-C7E0682BC7F0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AAC4CA-EFF4-1444-B2E0-3061B972394F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4C1CF8E-761A-C04F-9C5F-BD1EB9186A2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Fred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44D2AF8-54CF-EA4D-8DDD-C8F6D4D04820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DC23131-511C-E146-A368-BD6D39FE0709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297250B-E8D5-DA42-9E89-A25DEDB07B7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3BA639A-92EB-064E-B8AA-B3106062A15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C7462C6-62E2-A04F-BF65-2D419A5EDFC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B582B63-1EE3-FA42-8E47-6CDB035C8246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981883A-A6B8-4146-8142-020F2922DB6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5441AA9-AFA7-FF42-BA43-CCB0902FD59E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230E25E-C9A1-C246-979A-8DF588035CB3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01C0847-F403-0445-BC02-03436416724A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4DBB029-6AD9-D941-BBE8-CA0E798EC91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526CD34-B58F-C14F-A03D-FD4EE83AAD9A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00A1814-534E-D343-BC4D-FE9FE46F729E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B53EBF0-3E0B-0346-A133-390DFAB2826E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69855C5-D791-CA4A-AF34-ABED0152031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965C2B-918E-1443-8BB2-315C8B00C2D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EE2A06C-6FDC-FB4C-9A00-1BAC6F55FAB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C39107A-46D0-E54D-8F99-D25AE17E9573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543CAF1-BE47-D340-9CEF-F5FEC8837BF2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D4477A2-C937-3F40-B793-4FF7FA522B2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6FA8893-B3D0-CF44-A663-5577450827C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1503566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A62F90-AAAE-4840-BF6A-01A65D03D9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dept=sales </a:t>
            </a:r>
            <a:r>
              <a:rPr lang="en-US" dirty="0">
                <a:sym typeface="Symbol" charset="0"/>
              </a:rPr>
              <a:t> salary=40000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CB65B-DEFA-2C4E-A965-790DDD6218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82D01E-ADBD-7C4B-BD8A-6E748812E0E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6895CD-781B-2644-B571-779C5C83B6C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AE27DAD-58B0-0E4B-B20B-7EB07BD5CBB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E2C4B37-DEA5-6141-8534-3DDCD57FAC8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288B053-32DB-A849-936D-520BC5772FC4}"/>
              </a:ext>
            </a:extLst>
          </p:cNvPr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AF1582-CA77-864F-8067-5D4DDF8C2385}"/>
              </a:ext>
            </a:extLst>
          </p:cNvPr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A5322F-0E21-0444-BFB3-891B54B6D66C}"/>
              </a:ext>
            </a:extLst>
          </p:cNvPr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28A892-5975-BD40-922F-7631A511F834}"/>
              </a:ext>
            </a:extLst>
          </p:cNvPr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9D05BC-4982-7C40-BD75-3F9BE5474D52}"/>
              </a:ext>
            </a:extLst>
          </p:cNvPr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C72929-568C-FD4A-9A5F-637134EB428E}"/>
              </a:ext>
            </a:extLst>
          </p:cNvPr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5D063-7C0D-0549-8F35-929C8BACF3C9}"/>
              </a:ext>
            </a:extLst>
          </p:cNvPr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A76105-053B-F045-A98D-736B147D24B1}"/>
              </a:ext>
            </a:extLst>
          </p:cNvPr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97919C2-8EEC-4D4F-BD74-554CB3E87A7E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5A03231-EADE-DE4A-8FC4-A890CFB7FEA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F69739-4174-BD40-9941-DDFB6E77F5E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DA2E7C1-3C79-CE4B-AE19-5823AFEE404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DA3EE6-63BC-C04B-8CF9-C7E0682BC7F0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AAC4CA-EFF4-1444-B2E0-3061B972394F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4C1CF8E-761A-C04F-9C5F-BD1EB9186A2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44D2AF8-54CF-EA4D-8DDD-C8F6D4D04820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DC23131-511C-E146-A368-BD6D39FE0709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297250B-E8D5-DA42-9E89-A25DEDB07B7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3BA639A-92EB-064E-B8AA-B3106062A15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C7462C6-62E2-A04F-BF65-2D419A5EDFC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B582B63-1EE3-FA42-8E47-6CDB035C8246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981883A-A6B8-4146-8142-020F2922DB6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5441AA9-AFA7-FF42-BA43-CCB0902FD59E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230E25E-C9A1-C246-979A-8DF588035CB3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01C0847-F403-0445-BC02-03436416724A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4DBB029-6AD9-D941-BBE8-CA0E798EC91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526CD34-B58F-C14F-A03D-FD4EE83AAD9A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00A1814-534E-D343-BC4D-FE9FE46F729E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B53EBF0-3E0B-0346-A133-390DFAB2826E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69855C5-D791-CA4A-AF34-ABED0152031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965C2B-918E-1443-8BB2-315C8B00C2D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EE2A06C-6FDC-FB4C-9A00-1BAC6F55FAB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C39107A-46D0-E54D-8F99-D25AE17E9573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543CAF1-BE47-D340-9CEF-F5FEC8837BF2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D4477A2-C937-3F40-B793-4FF7FA522B2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6FA8893-B3D0-CF44-A663-5577450827C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952701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A62F90-AAAE-4840-BF6A-01A65D03D9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ym typeface="Symbol" charset="0"/>
              </a:rPr>
              <a:t>salary=20000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CB65B-DEFA-2C4E-A965-790DDD6218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82D01E-ADBD-7C4B-BD8A-6E748812E0E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6895CD-781B-2644-B571-779C5C83B6C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AE27DAD-58B0-0E4B-B20B-7EB07BD5CBB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E2C4B37-DEA5-6141-8534-3DDCD57FAC8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288B053-32DB-A849-936D-520BC5772FC4}"/>
              </a:ext>
            </a:extLst>
          </p:cNvPr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AF1582-CA77-864F-8067-5D4DDF8C2385}"/>
              </a:ext>
            </a:extLst>
          </p:cNvPr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A5322F-0E21-0444-BFB3-891B54B6D66C}"/>
              </a:ext>
            </a:extLst>
          </p:cNvPr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28A892-5975-BD40-922F-7631A511F834}"/>
              </a:ext>
            </a:extLst>
          </p:cNvPr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9D05BC-4982-7C40-BD75-3F9BE5474D52}"/>
              </a:ext>
            </a:extLst>
          </p:cNvPr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C72929-568C-FD4A-9A5F-637134EB428E}"/>
              </a:ext>
            </a:extLst>
          </p:cNvPr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5D063-7C0D-0549-8F35-929C8BACF3C9}"/>
              </a:ext>
            </a:extLst>
          </p:cNvPr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A76105-053B-F045-A98D-736B147D24B1}"/>
              </a:ext>
            </a:extLst>
          </p:cNvPr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97919C2-8EEC-4D4F-BD74-554CB3E87A7E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5A03231-EADE-DE4A-8FC4-A890CFB7FEA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F69739-4174-BD40-9941-DDFB6E77F5E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DA2E7C1-3C79-CE4B-AE19-5823AFEE404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DA3EE6-63BC-C04B-8CF9-C7E0682BC7F0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AAC4CA-EFF4-1444-B2E0-3061B972394F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4C1CF8E-761A-C04F-9C5F-BD1EB9186A2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44D2AF8-54CF-EA4D-8DDD-C8F6D4D04820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DC23131-511C-E146-A368-BD6D39FE0709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297250B-E8D5-DA42-9E89-A25DEDB07B7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3BA639A-92EB-064E-B8AA-B3106062A15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C7462C6-62E2-A04F-BF65-2D419A5EDFC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B582B63-1EE3-FA42-8E47-6CDB035C8246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981883A-A6B8-4146-8142-020F2922DB6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5441AA9-AFA7-FF42-BA43-CCB0902FD59E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230E25E-C9A1-C246-979A-8DF588035CB3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01C0847-F403-0445-BC02-03436416724A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4DBB029-6AD9-D941-BBE8-CA0E798EC91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526CD34-B58F-C14F-A03D-FD4EE83AAD9A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00A1814-534E-D343-BC4D-FE9FE46F729E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B53EBF0-3E0B-0346-A133-390DFAB2826E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69855C5-D791-CA4A-AF34-ABED0152031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965C2B-918E-1443-8BB2-315C8B00C2D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EE2A06C-6FDC-FB4C-9A00-1BAC6F55FAB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C39107A-46D0-E54D-8F99-D25AE17E9573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543CAF1-BE47-D340-9CEF-F5FEC8837BF2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D4477A2-C937-3F40-B793-4FF7FA522B2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6FA8893-B3D0-CF44-A663-5577450827C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283161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A62F90-AAAE-4840-BF6A-01A65D03D9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dept=sales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CB65B-DEFA-2C4E-A965-790DDD6218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82D01E-ADBD-7C4B-BD8A-6E748812E0E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6895CD-781B-2644-B571-779C5C83B6C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AE27DAD-58B0-0E4B-B20B-7EB07BD5CBB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E2C4B37-DEA5-6141-8534-3DDCD57FAC8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288B053-32DB-A849-936D-520BC5772FC4}"/>
              </a:ext>
            </a:extLst>
          </p:cNvPr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AF1582-CA77-864F-8067-5D4DDF8C2385}"/>
              </a:ext>
            </a:extLst>
          </p:cNvPr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A5322F-0E21-0444-BFB3-891B54B6D66C}"/>
              </a:ext>
            </a:extLst>
          </p:cNvPr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28A892-5975-BD40-922F-7631A511F834}"/>
              </a:ext>
            </a:extLst>
          </p:cNvPr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9D05BC-4982-7C40-BD75-3F9BE5474D52}"/>
              </a:ext>
            </a:extLst>
          </p:cNvPr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C72929-568C-FD4A-9A5F-637134EB428E}"/>
              </a:ext>
            </a:extLst>
          </p:cNvPr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5D063-7C0D-0549-8F35-929C8BACF3C9}"/>
              </a:ext>
            </a:extLst>
          </p:cNvPr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A76105-053B-F045-A98D-736B147D24B1}"/>
              </a:ext>
            </a:extLst>
          </p:cNvPr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97919C2-8EEC-4D4F-BD74-554CB3E87A7E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5A03231-EADE-DE4A-8FC4-A890CFB7FEA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F69739-4174-BD40-9941-DDFB6E77F5E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DA2E7C1-3C79-CE4B-AE19-5823AFEE404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DA3EE6-63BC-C04B-8CF9-C7E0682BC7F0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AAC4CA-EFF4-1444-B2E0-3061B972394F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4C1CF8E-761A-C04F-9C5F-BD1EB9186A2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44D2AF8-54CF-EA4D-8DDD-C8F6D4D04820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DC23131-511C-E146-A368-BD6D39FE0709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297250B-E8D5-DA42-9E89-A25DEDB07B7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3BA639A-92EB-064E-B8AA-B3106062A15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C7462C6-62E2-A04F-BF65-2D419A5EDFC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B582B63-1EE3-FA42-8E47-6CDB035C8246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981883A-A6B8-4146-8142-020F2922DB6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5441AA9-AFA7-FF42-BA43-CCB0902FD59E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230E25E-C9A1-C246-979A-8DF588035CB3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01C0847-F403-0445-BC02-03436416724A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4DBB029-6AD9-D941-BBE8-CA0E798EC91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526CD34-B58F-C14F-A03D-FD4EE83AAD9A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00A1814-534E-D343-BC4D-FE9FE46F729E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B53EBF0-3E0B-0346-A133-390DFAB2826E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69855C5-D791-CA4A-AF34-ABED0152031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965C2B-918E-1443-8BB2-315C8B00C2D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EE2A06C-6FDC-FB4C-9A00-1BAC6F55FAB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C39107A-46D0-E54D-8F99-D25AE17E9573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543CAF1-BE47-D340-9CEF-F5FEC8837BF2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D4477A2-C937-3F40-B793-4FF7FA522B2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6FA8893-B3D0-CF44-A663-5577450827C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2659969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Good hash function will evenly distribute records between buckets</a:t>
            </a:r>
          </a:p>
          <a:p>
            <a:pPr lvl="1"/>
            <a:r>
              <a:rPr lang="en-US" dirty="0"/>
              <a:t>Supports partial-match queries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No good for nearest-</a:t>
            </a:r>
            <a:r>
              <a:rPr lang="en-US" dirty="0" err="1"/>
              <a:t>neighbour</a:t>
            </a:r>
            <a:r>
              <a:rPr lang="en-US" dirty="0"/>
              <a:t> or range queries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832BAE-87F7-B240-BC3E-3BF0EB117E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47340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kd</a:t>
            </a:r>
            <a:r>
              <a:rPr lang="en-US" dirty="0"/>
              <a:t>-Tree</a:t>
            </a:r>
          </a:p>
        </p:txBody>
      </p:sp>
    </p:spTree>
    <p:extLst>
      <p:ext uri="{BB962C8B-B14F-4D97-AF65-F5344CB8AC3E}">
        <p14:creationId xmlns:p14="http://schemas.microsoft.com/office/powerpoint/2010/main" val="184795481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kd</a:t>
            </a:r>
            <a:r>
              <a:rPr lang="en-US" dirty="0"/>
              <a:t>-Tree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binary search tree</a:t>
            </a:r>
          </a:p>
          <a:p>
            <a:r>
              <a:rPr lang="en-US" dirty="0"/>
              <a:t>Each node splits the k-dimensional space along a </a:t>
            </a:r>
            <a:r>
              <a:rPr lang="en-US" dirty="0" err="1"/>
              <a:t>hyperplane</a:t>
            </a:r>
            <a:endParaRPr lang="en-US" dirty="0"/>
          </a:p>
          <a:p>
            <a:r>
              <a:rPr lang="en-US" dirty="0"/>
              <a:t>Nodes contain</a:t>
            </a:r>
          </a:p>
          <a:p>
            <a:pPr lvl="1"/>
            <a:r>
              <a:rPr lang="en-US" dirty="0"/>
              <a:t>an attribute-value pair</a:t>
            </a:r>
          </a:p>
          <a:p>
            <a:pPr lvl="1"/>
            <a:r>
              <a:rPr lang="en-US" dirty="0"/>
              <a:t>a pair of pointers</a:t>
            </a:r>
          </a:p>
          <a:p>
            <a:r>
              <a:rPr lang="en-US" dirty="0"/>
              <a:t>All nodes at the same level discriminate for the same attribute</a:t>
            </a:r>
          </a:p>
          <a:p>
            <a:r>
              <a:rPr lang="en-US" dirty="0"/>
              <a:t>Levels rotate between attributes of all dimensions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284199-BEA7-5B40-A6AC-ACF92D2E37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50538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907458074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1933577066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Rounded Rectangle 62"/>
          <p:cNvSpPr/>
          <p:nvPr/>
        </p:nvSpPr>
        <p:spPr bwMode="auto">
          <a:xfrm>
            <a:off x="2279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salary=45k</a:t>
            </a: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2855576" y="1983258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1427E6A3-A1C6-2B4E-85A5-FDFD70277EEF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9260" y="3752267"/>
            <a:ext cx="1436172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1495140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#1</a:t>
            </a:r>
          </a:p>
          <a:p>
            <a:pPr lvl="1"/>
            <a:r>
              <a:rPr lang="en-US" dirty="0"/>
              <a:t>Searching for (e.g.) 20 will give unexpected results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70149" y="24933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10002197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70149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10002197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212440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94085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94085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8994085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8994085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8994085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94085" y="378946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07749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36552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94085" y="465355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9570149" y="278134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190251544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Rounded Rectangle 62"/>
          <p:cNvSpPr/>
          <p:nvPr/>
        </p:nvSpPr>
        <p:spPr bwMode="auto">
          <a:xfrm>
            <a:off x="2279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salary=45k</a:t>
            </a: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2855576" y="1983258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79" idx="2"/>
            <a:endCxn id="80" idx="0"/>
          </p:cNvCxnSpPr>
          <p:nvPr/>
        </p:nvCxnSpPr>
        <p:spPr bwMode="auto">
          <a:xfrm>
            <a:off x="3690120" y="1983258"/>
            <a:ext cx="821768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80" name="Rounded Rectangle 79"/>
          <p:cNvSpPr/>
          <p:nvPr/>
        </p:nvSpPr>
        <p:spPr bwMode="auto">
          <a:xfrm>
            <a:off x="3935888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salary=55k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19A1CF06-3749-3C4D-9526-B5D8797FA3DD}"/>
              </a:ext>
            </a:extLst>
          </p:cNvPr>
          <p:cNvCxnSpPr>
            <a:cxnSpLocks/>
          </p:cNvCxnSpPr>
          <p:nvPr/>
        </p:nvCxnSpPr>
        <p:spPr bwMode="auto">
          <a:xfrm>
            <a:off x="8975725" y="3392487"/>
            <a:ext cx="2154121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1427E6A3-A1C6-2B4E-85A5-FDFD70277EEF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9260" y="3752267"/>
            <a:ext cx="1436172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4274600773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Rounded Rectangle 62"/>
          <p:cNvSpPr/>
          <p:nvPr/>
        </p:nvSpPr>
        <p:spPr bwMode="auto">
          <a:xfrm>
            <a:off x="2279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salary=45k</a:t>
            </a: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2855576" y="1983258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80" idx="2"/>
            <a:endCxn id="81" idx="0"/>
          </p:cNvCxnSpPr>
          <p:nvPr/>
        </p:nvCxnSpPr>
        <p:spPr bwMode="auto">
          <a:xfrm flipH="1">
            <a:off x="4398736" y="2852936"/>
            <a:ext cx="113153" cy="7566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79" idx="2"/>
            <a:endCxn id="80" idx="0"/>
          </p:cNvCxnSpPr>
          <p:nvPr/>
        </p:nvCxnSpPr>
        <p:spPr bwMode="auto">
          <a:xfrm>
            <a:off x="3690120" y="1983258"/>
            <a:ext cx="821768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80" name="Rounded Rectangle 79"/>
          <p:cNvSpPr/>
          <p:nvPr/>
        </p:nvSpPr>
        <p:spPr bwMode="auto">
          <a:xfrm>
            <a:off x="3935888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salary=55k</a:t>
            </a:r>
          </a:p>
        </p:txBody>
      </p:sp>
      <p:sp>
        <p:nvSpPr>
          <p:cNvPr id="81" name="Rounded Rectangle 80"/>
          <p:cNvSpPr/>
          <p:nvPr/>
        </p:nvSpPr>
        <p:spPr bwMode="auto">
          <a:xfrm>
            <a:off x="3822735" y="3609572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age=70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19A1CF06-3749-3C4D-9526-B5D8797FA3DD}"/>
              </a:ext>
            </a:extLst>
          </p:cNvPr>
          <p:cNvCxnSpPr>
            <a:cxnSpLocks/>
          </p:cNvCxnSpPr>
          <p:nvPr/>
        </p:nvCxnSpPr>
        <p:spPr bwMode="auto">
          <a:xfrm>
            <a:off x="8975725" y="3392487"/>
            <a:ext cx="2154121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1427E6A3-A1C6-2B4E-85A5-FDFD70277EEF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9260" y="3752267"/>
            <a:ext cx="1436172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3BED36E7-35C4-6A46-BF61-098B85D3C1B8}"/>
              </a:ext>
            </a:extLst>
          </p:cNvPr>
          <p:cNvCxnSpPr>
            <a:cxnSpLocks/>
          </p:cNvCxnSpPr>
          <p:nvPr/>
        </p:nvCxnSpPr>
        <p:spPr bwMode="auto">
          <a:xfrm>
            <a:off x="10056813" y="3392488"/>
            <a:ext cx="0" cy="197841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823487486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Rounded Rectangle 62"/>
          <p:cNvSpPr/>
          <p:nvPr/>
        </p:nvSpPr>
        <p:spPr bwMode="auto">
          <a:xfrm>
            <a:off x="2279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salary=45k</a:t>
            </a: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2855576" y="1983258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80" idx="2"/>
            <a:endCxn id="81" idx="0"/>
          </p:cNvCxnSpPr>
          <p:nvPr/>
        </p:nvCxnSpPr>
        <p:spPr bwMode="auto">
          <a:xfrm flipH="1">
            <a:off x="4398736" y="2852936"/>
            <a:ext cx="113153" cy="7566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79" idx="2"/>
            <a:endCxn id="80" idx="0"/>
          </p:cNvCxnSpPr>
          <p:nvPr/>
        </p:nvCxnSpPr>
        <p:spPr bwMode="auto">
          <a:xfrm>
            <a:off x="3690120" y="1983258"/>
            <a:ext cx="821768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02" name="Group 101"/>
          <p:cNvGrpSpPr/>
          <p:nvPr/>
        </p:nvGrpSpPr>
        <p:grpSpPr>
          <a:xfrm>
            <a:off x="1847576" y="3488239"/>
            <a:ext cx="864000" cy="576064"/>
            <a:chOff x="320051" y="3430982"/>
            <a:chExt cx="864000" cy="576064"/>
          </a:xfrm>
        </p:grpSpPr>
        <p:sp>
          <p:nvSpPr>
            <p:cNvPr id="75" name="Rectangle 74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80" name="Rounded Rectangle 79"/>
          <p:cNvSpPr/>
          <p:nvPr/>
        </p:nvSpPr>
        <p:spPr bwMode="auto">
          <a:xfrm>
            <a:off x="3935888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salary=55k</a:t>
            </a:r>
          </a:p>
        </p:txBody>
      </p:sp>
      <p:sp>
        <p:nvSpPr>
          <p:cNvPr id="81" name="Rounded Rectangle 80"/>
          <p:cNvSpPr/>
          <p:nvPr/>
        </p:nvSpPr>
        <p:spPr bwMode="auto">
          <a:xfrm>
            <a:off x="3822735" y="3609572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age=70</a:t>
            </a:r>
          </a:p>
        </p:txBody>
      </p:sp>
      <p:grpSp>
        <p:nvGrpSpPr>
          <p:cNvPr id="103" name="Group 102"/>
          <p:cNvGrpSpPr/>
          <p:nvPr/>
        </p:nvGrpSpPr>
        <p:grpSpPr>
          <a:xfrm>
            <a:off x="2904486" y="3488239"/>
            <a:ext cx="864000" cy="576064"/>
            <a:chOff x="1475576" y="3429000"/>
            <a:chExt cx="864000" cy="576064"/>
          </a:xfrm>
        </p:grpSpPr>
        <p:sp>
          <p:nvSpPr>
            <p:cNvPr id="90" name="Rectangle 89"/>
            <p:cNvSpPr/>
            <p:nvPr/>
          </p:nvSpPr>
          <p:spPr bwMode="auto">
            <a:xfrm>
              <a:off x="1475576" y="3429000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1475576" y="371703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3390735" y="4703094"/>
            <a:ext cx="864000" cy="576064"/>
            <a:chOff x="1734120" y="4293096"/>
            <a:chExt cx="864000" cy="576064"/>
          </a:xfrm>
        </p:grpSpPr>
        <p:sp>
          <p:nvSpPr>
            <p:cNvPr id="92" name="Rectangle 91"/>
            <p:cNvSpPr/>
            <p:nvPr/>
          </p:nvSpPr>
          <p:spPr bwMode="auto">
            <a:xfrm>
              <a:off x="1734120" y="4293096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1734120" y="4581128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4398735" y="4703094"/>
            <a:ext cx="864000" cy="576064"/>
            <a:chOff x="2598120" y="4945455"/>
            <a:chExt cx="864000" cy="576064"/>
          </a:xfrm>
        </p:grpSpPr>
        <p:sp>
          <p:nvSpPr>
            <p:cNvPr id="94" name="Rectangle 93"/>
            <p:cNvSpPr/>
            <p:nvPr/>
          </p:nvSpPr>
          <p:spPr bwMode="auto">
            <a:xfrm>
              <a:off x="2598120" y="4945455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2598120" y="5233487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5087888" y="3488239"/>
            <a:ext cx="864000" cy="576064"/>
            <a:chOff x="3563888" y="3488239"/>
            <a:chExt cx="864000" cy="576064"/>
          </a:xfrm>
        </p:grpSpPr>
        <p:sp>
          <p:nvSpPr>
            <p:cNvPr id="96" name="Rectangle 95"/>
            <p:cNvSpPr/>
            <p:nvPr/>
          </p:nvSpPr>
          <p:spPr bwMode="auto">
            <a:xfrm>
              <a:off x="3563888" y="3488239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3563888" y="3776271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</a:p>
          </p:txBody>
        </p:sp>
      </p:grpSp>
      <p:cxnSp>
        <p:nvCxnSpPr>
          <p:cNvPr id="104" name="Straight Arrow Connector 103"/>
          <p:cNvCxnSpPr>
            <a:stCxn id="63" idx="2"/>
            <a:endCxn id="75" idx="0"/>
          </p:cNvCxnSpPr>
          <p:nvPr/>
        </p:nvCxnSpPr>
        <p:spPr bwMode="auto">
          <a:xfrm flipH="1">
            <a:off x="2279576" y="2852937"/>
            <a:ext cx="57600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63" idx="2"/>
            <a:endCxn id="90" idx="0"/>
          </p:cNvCxnSpPr>
          <p:nvPr/>
        </p:nvCxnSpPr>
        <p:spPr bwMode="auto">
          <a:xfrm>
            <a:off x="2855576" y="2852937"/>
            <a:ext cx="48091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Straight Arrow Connector 109"/>
          <p:cNvCxnSpPr>
            <a:stCxn id="80" idx="2"/>
            <a:endCxn id="96" idx="0"/>
          </p:cNvCxnSpPr>
          <p:nvPr/>
        </p:nvCxnSpPr>
        <p:spPr bwMode="auto">
          <a:xfrm>
            <a:off x="4511888" y="2852937"/>
            <a:ext cx="100800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81" idx="2"/>
            <a:endCxn id="94" idx="0"/>
          </p:cNvCxnSpPr>
          <p:nvPr/>
        </p:nvCxnSpPr>
        <p:spPr bwMode="auto">
          <a:xfrm>
            <a:off x="4398735" y="3897572"/>
            <a:ext cx="432000" cy="8055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81" idx="2"/>
            <a:endCxn id="92" idx="0"/>
          </p:cNvCxnSpPr>
          <p:nvPr/>
        </p:nvCxnSpPr>
        <p:spPr bwMode="auto">
          <a:xfrm flipH="1">
            <a:off x="3822735" y="3897572"/>
            <a:ext cx="576000" cy="8055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19A1CF06-3749-3C4D-9526-B5D8797FA3DD}"/>
              </a:ext>
            </a:extLst>
          </p:cNvPr>
          <p:cNvCxnSpPr>
            <a:cxnSpLocks/>
          </p:cNvCxnSpPr>
          <p:nvPr/>
        </p:nvCxnSpPr>
        <p:spPr bwMode="auto">
          <a:xfrm>
            <a:off x="8975725" y="3392487"/>
            <a:ext cx="2154121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1427E6A3-A1C6-2B4E-85A5-FDFD70277EEF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9260" y="3752267"/>
            <a:ext cx="1436172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3BED36E7-35C4-6A46-BF61-098B85D3C1B8}"/>
              </a:ext>
            </a:extLst>
          </p:cNvPr>
          <p:cNvCxnSpPr>
            <a:cxnSpLocks/>
          </p:cNvCxnSpPr>
          <p:nvPr/>
        </p:nvCxnSpPr>
        <p:spPr bwMode="auto">
          <a:xfrm>
            <a:off x="10056813" y="3392488"/>
            <a:ext cx="0" cy="197841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3796625368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Partial-Match Queries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If we know value of attribute, we can choose which branch to explore</a:t>
            </a:r>
          </a:p>
          <a:p>
            <a:r>
              <a:rPr lang="en-US" dirty="0"/>
              <a:t>If we don’t know value of attribute, must explore both branches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29F550-FAF5-8F4D-B843-635635D22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76280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Adapting </a:t>
            </a:r>
            <a:r>
              <a:rPr lang="en-US" dirty="0" err="1"/>
              <a:t>kd</a:t>
            </a:r>
            <a:r>
              <a:rPr lang="en-US" dirty="0"/>
              <a:t>-Trees to Secondary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Average path length from root to leaf: log</a:t>
            </a:r>
            <a:r>
              <a:rPr lang="en-US" baseline="-25000" dirty="0"/>
              <a:t>2</a:t>
            </a:r>
            <a:r>
              <a:rPr lang="en-US" dirty="0"/>
              <a:t>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Disk accesses should be kept as few as possible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approaches: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err="1"/>
              <a:t>Multiway</a:t>
            </a:r>
            <a:r>
              <a:rPr lang="en-US" dirty="0"/>
              <a:t> nodes (split values into n ranges)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/>
              <a:t>Group nodes in blocks (node plus descendants to a given ply)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B5B1FF-6C0E-834B-8616-1756E0863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31857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Quad-Tree</a:t>
            </a:r>
          </a:p>
        </p:txBody>
      </p:sp>
    </p:spTree>
    <p:extLst>
      <p:ext uri="{BB962C8B-B14F-4D97-AF65-F5344CB8AC3E}">
        <p14:creationId xmlns:p14="http://schemas.microsoft.com/office/powerpoint/2010/main" val="2802495445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Quad-Trees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main types:</a:t>
            </a:r>
          </a:p>
          <a:p>
            <a:pPr lvl="1"/>
            <a:r>
              <a:rPr lang="en-US" dirty="0"/>
              <a:t>Region quad-tree</a:t>
            </a:r>
          </a:p>
          <a:p>
            <a:pPr lvl="1"/>
            <a:r>
              <a:rPr lang="en-US" dirty="0"/>
              <a:t>Point quad-tree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170F99-584E-4F4F-BD5A-9D6014AB33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95328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Each partition divides the space into four equal area sub-regions</a:t>
            </a:r>
          </a:p>
          <a:p>
            <a:pPr lvl="1"/>
            <a:r>
              <a:rPr lang="en-US" dirty="0"/>
              <a:t>ne, </a:t>
            </a:r>
            <a:r>
              <a:rPr lang="en-US" dirty="0" err="1"/>
              <a:t>nw</a:t>
            </a:r>
            <a:r>
              <a:rPr lang="en-US" dirty="0"/>
              <a:t>, se, </a:t>
            </a:r>
            <a:r>
              <a:rPr lang="en-US" dirty="0" err="1"/>
              <a:t>sw</a:t>
            </a:r>
            <a:endParaRPr lang="en-US" dirty="0"/>
          </a:p>
          <a:p>
            <a:r>
              <a:rPr lang="en-US" dirty="0"/>
              <a:t>Split regions if they contain more records than will fit into a block</a:t>
            </a:r>
          </a:p>
          <a:p>
            <a:r>
              <a:rPr lang="en-US" dirty="0"/>
              <a:t>Operations similar to those for </a:t>
            </a:r>
            <a:r>
              <a:rPr lang="en-US" dirty="0" err="1"/>
              <a:t>kd</a:t>
            </a:r>
            <a:r>
              <a:rPr lang="en-US" dirty="0"/>
              <a:t>-trees</a:t>
            </a:r>
          </a:p>
          <a:p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71EB248-F270-9947-A1D3-42C5F6D445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F41C458-2296-3E41-A1FD-A77E260DF223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93063EC-C8AB-9C48-A2C9-CE954B8F3772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13387F9-69E7-0C47-816C-EAD4C7E1D151}"/>
              </a:ext>
            </a:extLst>
          </p:cNvPr>
          <p:cNvCxnSpPr>
            <a:cxnSpLocks/>
          </p:cNvCxnSpPr>
          <p:nvPr/>
        </p:nvCxnSpPr>
        <p:spPr bwMode="auto">
          <a:xfrm flipV="1">
            <a:off x="7539553" y="447818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E2CDCCC-0587-5B40-8DBD-5ACBFB40F312}"/>
              </a:ext>
            </a:extLst>
          </p:cNvPr>
          <p:cNvCxnSpPr/>
          <p:nvPr/>
        </p:nvCxnSpPr>
        <p:spPr bwMode="auto">
          <a:xfrm flipV="1">
            <a:off x="7539553" y="3583133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614B90E-911D-FD4E-BD5B-B0AE9B0FB253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B47426-A429-314D-937D-DC4E13A61E91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D88E670-6BBF-CD4C-8E13-FA314F73ACF9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A7E2EF2-A5D1-C24A-9B09-7D9C7AF959E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9996BA-99C8-7143-B537-B83888418134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BB9BE6-6082-7E47-86A7-15A92D483460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1F6336-BB7C-3843-B727-2088D232D48A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C2C260-3E10-294C-A433-948367847A0B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770C057-C386-8B4F-B3DC-71E606EBA000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0AA1462-3435-F147-8371-1499162CA746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25BC8CF5-6EF7-EF48-9327-8C0540564CD4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6FADBCE-0D4E-5649-AF03-3B98B2F57E5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4E5CA02-3CF5-7244-9C43-191CC9F0B52D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2775E27-BB19-1947-836F-D1ADB5504A82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42F84B9-64D6-6C4B-927C-7184456D7949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5E32E9A-6CDE-5F40-9CB4-753718E649D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CF35B37-1261-0A41-B90D-427582973CE3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76A2B85-6B51-9B4D-B942-E4EEF7363AE5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E01D08B-B9B9-7644-A0DA-387491421D47}"/>
              </a:ext>
            </a:extLst>
          </p:cNvPr>
          <p:cNvCxnSpPr>
            <a:cxnSpLocks/>
          </p:cNvCxnSpPr>
          <p:nvPr/>
        </p:nvCxnSpPr>
        <p:spPr bwMode="auto">
          <a:xfrm>
            <a:off x="8435975" y="3583133"/>
            <a:ext cx="0" cy="17901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41133903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15C49-3BAF-FB41-AD7A-C3417958B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46E2523-C9A9-EC42-80C3-5A21BB5EE3AB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877E947-9A37-2142-BE47-71747BD77212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A17F50-78AF-7A4B-AF14-A0559AFAF73F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A5A9E5-89A6-5341-994F-8651F98FAAB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B8000E-3557-764F-B8C0-5F0C9264F77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7BC8F63-F14D-1145-830F-E343FB0A07AB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8FAFFA-27B4-244D-A257-7DB7865F3348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4A5B733-AE61-4E4B-9FEE-DAB17DB049F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8A82A82-D2A0-CE44-B654-D5E03ADB6F86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2E7E3CD-BB4D-7D4E-8E77-4F93AE74DC17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CD07FCA-E935-4040-B2D9-59FCFBBC9402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5D17C-E9B2-5545-9746-F00E95D98C8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9D6D376-0F85-9B4D-A1A8-CDE763503C24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7B108C1-0F7E-7B42-9D35-7F1D4DB557B1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7904F7E-A37E-4947-B24B-321C8B1ED48A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7B0156-A434-4E41-BF44-6B0F2C05BEF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0444070-4188-BA4B-9081-8DFC082F64B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28E276D-31F1-DD42-AE39-F20968CEBD5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9CCCF1E-3D08-E446-AE8D-86155FEDFB70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2354972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15C49-3BAF-FB41-AD7A-C3417958B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" name="Rounded Rectangle 33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50,50k</a:t>
            </a:r>
          </a:p>
        </p:txBody>
      </p:sp>
      <p:cxnSp>
        <p:nvCxnSpPr>
          <p:cNvPr id="43" name="Straight Arrow Connector 42"/>
          <p:cNvCxnSpPr>
            <a:cxnSpLocks/>
            <a:stCxn id="34" idx="2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cxnSpLocks/>
            <a:stCxn id="34" idx="2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34" idx="2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cxnSpLocks/>
            <a:stCxn id="34" idx="2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46E2523-C9A9-EC42-80C3-5A21BB5EE3AB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2A145A8-D4FD-BA4E-84B3-91805ADBEA9F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DF1797-B635-444A-9E11-95231412B561}"/>
              </a:ext>
            </a:extLst>
          </p:cNvPr>
          <p:cNvCxnSpPr/>
          <p:nvPr/>
        </p:nvCxnSpPr>
        <p:spPr bwMode="auto">
          <a:xfrm flipV="1">
            <a:off x="7539553" y="3583133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2877E947-9A37-2142-BE47-71747BD77212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A17F50-78AF-7A4B-AF14-A0559AFAF73F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A5A9E5-89A6-5341-994F-8651F98FAAB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B8000E-3557-764F-B8C0-5F0C9264F77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7BC8F63-F14D-1145-830F-E343FB0A07AB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8FAFFA-27B4-244D-A257-7DB7865F3348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4A5B733-AE61-4E4B-9FEE-DAB17DB049F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8A82A82-D2A0-CE44-B654-D5E03ADB6F86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2E7E3CD-BB4D-7D4E-8E77-4F93AE74DC17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CD07FCA-E935-4040-B2D9-59FCFBBC9402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5D17C-E9B2-5545-9746-F00E95D98C8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9D6D376-0F85-9B4D-A1A8-CDE763503C24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7B108C1-0F7E-7B42-9D35-7F1D4DB557B1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7904F7E-A37E-4947-B24B-321C8B1ED48A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7B0156-A434-4E41-BF44-6B0F2C05BEF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0444070-4188-BA4B-9081-8DFC082F64B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28E276D-31F1-DD42-AE39-F20968CEBD5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9CCCF1E-3D08-E446-AE8D-86155FEDFB70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92659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#2</a:t>
            </a:r>
          </a:p>
          <a:p>
            <a:pPr lvl="1"/>
            <a:r>
              <a:rPr lang="en-US" dirty="0"/>
              <a:t>Index contains first </a:t>
            </a:r>
            <a:r>
              <a:rPr lang="en-US" i="1" dirty="0"/>
              <a:t>new</a:t>
            </a:r>
            <a:r>
              <a:rPr lang="en-US" dirty="0"/>
              <a:t> key from each block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194428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76073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76073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49" idx="1"/>
          </p:cNvCxnSpPr>
          <p:nvPr/>
        </p:nvCxnSpPr>
        <p:spPr bwMode="auto">
          <a:xfrm>
            <a:off x="8976073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1" idx="1"/>
          </p:cNvCxnSpPr>
          <p:nvPr/>
        </p:nvCxnSpPr>
        <p:spPr bwMode="auto">
          <a:xfrm>
            <a:off x="8976073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>
            <a:stCxn id="78" idx="3"/>
            <a:endCxn id="56" idx="1"/>
          </p:cNvCxnSpPr>
          <p:nvPr/>
        </p:nvCxnSpPr>
        <p:spPr bwMode="auto">
          <a:xfrm>
            <a:off x="8976073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76073" y="378946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76073" y="407749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76073" y="4365524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Curved Connector 115"/>
          <p:cNvCxnSpPr/>
          <p:nvPr/>
        </p:nvCxnSpPr>
        <p:spPr bwMode="auto">
          <a:xfrm>
            <a:off x="8976073" y="465355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76761097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15C49-3BAF-FB41-AD7A-C3417958B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" name="Rounded Rectangle 33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50,50k</a:t>
            </a:r>
          </a:p>
        </p:txBody>
      </p:sp>
      <p:sp>
        <p:nvSpPr>
          <p:cNvPr id="35" name="Rounded Rectangle 34"/>
          <p:cNvSpPr/>
          <p:nvPr/>
        </p:nvSpPr>
        <p:spPr bwMode="auto">
          <a:xfrm>
            <a:off x="2737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25,25k</a:t>
            </a:r>
          </a:p>
        </p:txBody>
      </p:sp>
      <p:cxnSp>
        <p:nvCxnSpPr>
          <p:cNvPr id="43" name="Straight Arrow Connector 42"/>
          <p:cNvCxnSpPr>
            <a:cxnSpLocks/>
            <a:stCxn id="34" idx="2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4" idx="2"/>
            <a:endCxn id="35" idx="0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34" idx="2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cxnSpLocks/>
            <a:stCxn id="34" idx="2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cxnSp>
        <p:nvCxnSpPr>
          <p:cNvPr id="68" name="Straight Arrow Connector 67"/>
          <p:cNvCxnSpPr>
            <a:cxnSpLocks/>
            <a:stCxn id="35" idx="2"/>
          </p:cNvCxnSpPr>
          <p:nvPr/>
        </p:nvCxnSpPr>
        <p:spPr bwMode="auto">
          <a:xfrm flipH="1">
            <a:off x="2492273" y="3344329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cxnSpLocks/>
            <a:stCxn id="35" idx="2"/>
          </p:cNvCxnSpPr>
          <p:nvPr/>
        </p:nvCxnSpPr>
        <p:spPr bwMode="auto">
          <a:xfrm>
            <a:off x="3313797" y="3344329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>
            <a:cxnSpLocks/>
            <a:stCxn id="35" idx="2"/>
          </p:cNvCxnSpPr>
          <p:nvPr/>
        </p:nvCxnSpPr>
        <p:spPr bwMode="auto">
          <a:xfrm>
            <a:off x="3313798" y="3344329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Straight Arrow Connector 76"/>
          <p:cNvCxnSpPr>
            <a:cxnSpLocks/>
            <a:stCxn id="35" idx="2"/>
          </p:cNvCxnSpPr>
          <p:nvPr/>
        </p:nvCxnSpPr>
        <p:spPr bwMode="auto">
          <a:xfrm>
            <a:off x="3313798" y="3344329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TextBox 79"/>
          <p:cNvSpPr txBox="1"/>
          <p:nvPr/>
        </p:nvSpPr>
        <p:spPr>
          <a:xfrm>
            <a:off x="2351585" y="384197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2999656" y="384197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3575720" y="3841979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911717" y="3841979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46E2523-C9A9-EC42-80C3-5A21BB5EE3AB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2A145A8-D4FD-BA4E-84B3-91805ADBEA9F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D812919-0564-524E-B60D-B14D194B34E7}"/>
              </a:ext>
            </a:extLst>
          </p:cNvPr>
          <p:cNvCxnSpPr>
            <a:cxnSpLocks/>
          </p:cNvCxnSpPr>
          <p:nvPr/>
        </p:nvCxnSpPr>
        <p:spPr bwMode="auto">
          <a:xfrm flipV="1">
            <a:off x="7539553" y="447818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DF1797-B635-444A-9E11-95231412B561}"/>
              </a:ext>
            </a:extLst>
          </p:cNvPr>
          <p:cNvCxnSpPr/>
          <p:nvPr/>
        </p:nvCxnSpPr>
        <p:spPr bwMode="auto">
          <a:xfrm flipV="1">
            <a:off x="7539553" y="3583133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2877E947-9A37-2142-BE47-71747BD77212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A17F50-78AF-7A4B-AF14-A0559AFAF73F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A5A9E5-89A6-5341-994F-8651F98FAAB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B8000E-3557-764F-B8C0-5F0C9264F77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7BC8F63-F14D-1145-830F-E343FB0A07AB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8FAFFA-27B4-244D-A257-7DB7865F3348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4A5B733-AE61-4E4B-9FEE-DAB17DB049F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8A82A82-D2A0-CE44-B654-D5E03ADB6F86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2E7E3CD-BB4D-7D4E-8E77-4F93AE74DC17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CD07FCA-E935-4040-B2D9-59FCFBBC9402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5D17C-E9B2-5545-9746-F00E95D98C8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9D6D376-0F85-9B4D-A1A8-CDE763503C24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7B108C1-0F7E-7B42-9D35-7F1D4DB557B1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7904F7E-A37E-4947-B24B-321C8B1ED48A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7B0156-A434-4E41-BF44-6B0F2C05BEF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0444070-4188-BA4B-9081-8DFC082F64B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28E276D-31F1-DD42-AE39-F20968CEBD5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9CCCF1E-3D08-E446-AE8D-86155FEDFB70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E809F2A-8247-CE48-A60B-AEC0238123DD}"/>
              </a:ext>
            </a:extLst>
          </p:cNvPr>
          <p:cNvCxnSpPr>
            <a:cxnSpLocks/>
          </p:cNvCxnSpPr>
          <p:nvPr/>
        </p:nvCxnSpPr>
        <p:spPr bwMode="auto">
          <a:xfrm>
            <a:off x="8435975" y="3583133"/>
            <a:ext cx="0" cy="17901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094360288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15C49-3BAF-FB41-AD7A-C3417958B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1814052" y="2912175"/>
            <a:ext cx="864000" cy="576064"/>
            <a:chOff x="320051" y="3430982"/>
            <a:chExt cx="864000" cy="576064"/>
          </a:xfrm>
        </p:grpSpPr>
        <p:sp>
          <p:nvSpPr>
            <p:cNvPr id="32" name="Rectangle 31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</a:p>
          </p:txBody>
        </p:sp>
      </p:grpSp>
      <p:sp>
        <p:nvSpPr>
          <p:cNvPr id="34" name="Rounded Rectangle 33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50,50k</a:t>
            </a:r>
          </a:p>
        </p:txBody>
      </p:sp>
      <p:sp>
        <p:nvSpPr>
          <p:cNvPr id="35" name="Rounded Rectangle 34"/>
          <p:cNvSpPr/>
          <p:nvPr/>
        </p:nvSpPr>
        <p:spPr bwMode="auto">
          <a:xfrm>
            <a:off x="2737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25,25k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5152692" y="2912175"/>
            <a:ext cx="864000" cy="576064"/>
            <a:chOff x="320051" y="3430982"/>
            <a:chExt cx="864000" cy="576064"/>
          </a:xfrm>
        </p:grpSpPr>
        <p:sp>
          <p:nvSpPr>
            <p:cNvPr id="38" name="Rectangle 3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079776" y="2912175"/>
            <a:ext cx="864000" cy="576064"/>
            <a:chOff x="320051" y="3430982"/>
            <a:chExt cx="864000" cy="576064"/>
          </a:xfrm>
        </p:grpSpPr>
        <p:sp>
          <p:nvSpPr>
            <p:cNvPr id="41" name="Rectangle 4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43" name="Straight Arrow Connector 42"/>
          <p:cNvCxnSpPr>
            <a:stCxn id="34" idx="2"/>
            <a:endCxn id="32" idx="0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4" idx="2"/>
            <a:endCxn id="35" idx="0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4" idx="2"/>
            <a:endCxn id="41" idx="0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34" idx="2"/>
            <a:endCxn id="38" idx="0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2060273" y="4508161"/>
            <a:ext cx="864000" cy="576064"/>
            <a:chOff x="320051" y="3430982"/>
            <a:chExt cx="864000" cy="576064"/>
          </a:xfrm>
        </p:grpSpPr>
        <p:sp>
          <p:nvSpPr>
            <p:cNvPr id="57" name="Rectangle 56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076673" y="4492741"/>
            <a:ext cx="864000" cy="576064"/>
            <a:chOff x="320051" y="3430982"/>
            <a:chExt cx="864000" cy="576064"/>
          </a:xfrm>
        </p:grpSpPr>
        <p:sp>
          <p:nvSpPr>
            <p:cNvPr id="60" name="Rectangle 59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4097594" y="4492741"/>
            <a:ext cx="864000" cy="576064"/>
            <a:chOff x="320051" y="3430982"/>
            <a:chExt cx="864000" cy="576064"/>
          </a:xfrm>
        </p:grpSpPr>
        <p:sp>
          <p:nvSpPr>
            <p:cNvPr id="63" name="Rectangle 62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5152692" y="4492741"/>
            <a:ext cx="864000" cy="576064"/>
            <a:chOff x="320051" y="3430982"/>
            <a:chExt cx="864000" cy="576064"/>
          </a:xfrm>
        </p:grpSpPr>
        <p:sp>
          <p:nvSpPr>
            <p:cNvPr id="66" name="Rectangle 65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68" name="Straight Arrow Connector 67"/>
          <p:cNvCxnSpPr>
            <a:stCxn id="35" idx="2"/>
            <a:endCxn id="57" idx="0"/>
          </p:cNvCxnSpPr>
          <p:nvPr/>
        </p:nvCxnSpPr>
        <p:spPr bwMode="auto">
          <a:xfrm flipH="1">
            <a:off x="2492273" y="3344329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35" idx="2"/>
            <a:endCxn id="60" idx="0"/>
          </p:cNvCxnSpPr>
          <p:nvPr/>
        </p:nvCxnSpPr>
        <p:spPr bwMode="auto">
          <a:xfrm>
            <a:off x="3313797" y="3344329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>
            <a:stCxn id="35" idx="2"/>
            <a:endCxn id="63" idx="0"/>
          </p:cNvCxnSpPr>
          <p:nvPr/>
        </p:nvCxnSpPr>
        <p:spPr bwMode="auto">
          <a:xfrm>
            <a:off x="3313798" y="3344329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Straight Arrow Connector 76"/>
          <p:cNvCxnSpPr>
            <a:stCxn id="35" idx="2"/>
            <a:endCxn id="66" idx="0"/>
          </p:cNvCxnSpPr>
          <p:nvPr/>
        </p:nvCxnSpPr>
        <p:spPr bwMode="auto">
          <a:xfrm>
            <a:off x="3313798" y="3344329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TextBox 79"/>
          <p:cNvSpPr txBox="1"/>
          <p:nvPr/>
        </p:nvSpPr>
        <p:spPr>
          <a:xfrm>
            <a:off x="2351585" y="384197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2999656" y="384197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3575720" y="3841979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911717" y="3841979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46E2523-C9A9-EC42-80C3-5A21BB5EE3AB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2A145A8-D4FD-BA4E-84B3-91805ADBEA9F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D812919-0564-524E-B60D-B14D194B34E7}"/>
              </a:ext>
            </a:extLst>
          </p:cNvPr>
          <p:cNvCxnSpPr>
            <a:cxnSpLocks/>
          </p:cNvCxnSpPr>
          <p:nvPr/>
        </p:nvCxnSpPr>
        <p:spPr bwMode="auto">
          <a:xfrm flipV="1">
            <a:off x="7539553" y="447818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DF1797-B635-444A-9E11-95231412B561}"/>
              </a:ext>
            </a:extLst>
          </p:cNvPr>
          <p:cNvCxnSpPr/>
          <p:nvPr/>
        </p:nvCxnSpPr>
        <p:spPr bwMode="auto">
          <a:xfrm flipV="1">
            <a:off x="7539553" y="3583133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2877E947-9A37-2142-BE47-71747BD77212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A17F50-78AF-7A4B-AF14-A0559AFAF73F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A5A9E5-89A6-5341-994F-8651F98FAAB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B8000E-3557-764F-B8C0-5F0C9264F77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7BC8F63-F14D-1145-830F-E343FB0A07AB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8FAFFA-27B4-244D-A257-7DB7865F3348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4A5B733-AE61-4E4B-9FEE-DAB17DB049F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8A82A82-D2A0-CE44-B654-D5E03ADB6F86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2E7E3CD-BB4D-7D4E-8E77-4F93AE74DC17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CD07FCA-E935-4040-B2D9-59FCFBBC9402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5D17C-E9B2-5545-9746-F00E95D98C8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9D6D376-0F85-9B4D-A1A8-CDE763503C24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7B108C1-0F7E-7B42-9D35-7F1D4DB557B1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7904F7E-A37E-4947-B24B-321C8B1ED48A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7B0156-A434-4E41-BF44-6B0F2C05BEF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0444070-4188-BA4B-9081-8DFC082F64B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28E276D-31F1-DD42-AE39-F20968CEBD5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9CCCF1E-3D08-E446-AE8D-86155FEDFB70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E809F2A-8247-CE48-A60B-AEC0238123DD}"/>
              </a:ext>
            </a:extLst>
          </p:cNvPr>
          <p:cNvCxnSpPr>
            <a:cxnSpLocks/>
          </p:cNvCxnSpPr>
          <p:nvPr/>
        </p:nvCxnSpPr>
        <p:spPr bwMode="auto">
          <a:xfrm>
            <a:off x="8435975" y="3583133"/>
            <a:ext cx="0" cy="17901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29340703"/>
      </p:ext>
    </p:ext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Partitions are not equal area</a:t>
            </a:r>
          </a:p>
          <a:p>
            <a:pPr lvl="1"/>
            <a:r>
              <a:rPr lang="en-US" dirty="0"/>
              <a:t>Split lines </a:t>
            </a:r>
            <a:r>
              <a:rPr lang="en-US" dirty="0" err="1"/>
              <a:t>centred</a:t>
            </a:r>
            <a:r>
              <a:rPr lang="en-US" dirty="0"/>
              <a:t> on data points</a:t>
            </a:r>
          </a:p>
          <a:p>
            <a:pPr lvl="1"/>
            <a:r>
              <a:rPr lang="en-US" dirty="0"/>
              <a:t>ne/</a:t>
            </a:r>
            <a:r>
              <a:rPr lang="en-US" dirty="0" err="1"/>
              <a:t>nw</a:t>
            </a:r>
            <a:r>
              <a:rPr lang="en-US" dirty="0"/>
              <a:t>/se/</a:t>
            </a:r>
            <a:r>
              <a:rPr lang="en-US" dirty="0" err="1"/>
              <a:t>sw</a:t>
            </a:r>
            <a:r>
              <a:rPr lang="en-US" dirty="0"/>
              <a:t> sub-regions</a:t>
            </a:r>
          </a:p>
          <a:p>
            <a:r>
              <a:rPr lang="en-US" dirty="0"/>
              <a:t>Otherwise, equivalent to 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51A73-F345-6444-8F16-D12922538A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3BFEC3D-CE7B-7B4C-9C8D-B8A16A73A6DE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E11974E-7D04-7547-865D-60A7B15A54C1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152717F-45D5-314E-A075-9DD52364E25E}"/>
              </a:ext>
            </a:extLst>
          </p:cNvPr>
          <p:cNvCxnSpPr>
            <a:cxnSpLocks/>
          </p:cNvCxnSpPr>
          <p:nvPr/>
        </p:nvCxnSpPr>
        <p:spPr bwMode="auto">
          <a:xfrm flipV="1">
            <a:off x="7539553" y="3752850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66FCD8-BE21-1547-98A1-4EF1A9142AEE}"/>
              </a:ext>
            </a:extLst>
          </p:cNvPr>
          <p:cNvCxnSpPr/>
          <p:nvPr/>
        </p:nvCxnSpPr>
        <p:spPr bwMode="auto">
          <a:xfrm flipV="1">
            <a:off x="7554868" y="3398009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36ECD0F-A3C6-D14C-AC67-4592C61F73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890803F-8D40-444E-A201-A2A46F853E04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058473C-00AF-6D47-8EC8-449AA2E0E8EE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8682C68-EC23-194F-BB69-9BA6B2DB7C77}"/>
              </a:ext>
            </a:extLst>
          </p:cNvPr>
          <p:cNvSpPr txBox="1"/>
          <p:nvPr/>
        </p:nvSpPr>
        <p:spPr>
          <a:xfrm>
            <a:off x="8648078" y="554231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AEAA905-49B7-6B44-A92F-9FD6E015E6C9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E71E74-A11B-E743-B203-9676E7254F76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7EA8F5A-BB75-574C-8F02-6861888FB4D3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2180FAC-8D5C-984F-AAE4-3BB6AC5B169F}"/>
              </a:ext>
            </a:extLst>
          </p:cNvPr>
          <p:cNvSpPr txBox="1"/>
          <p:nvPr/>
        </p:nvSpPr>
        <p:spPr>
          <a:xfrm>
            <a:off x="7010593" y="361435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DA2975-2C8D-3B4E-8290-FDE6BEEAC7D7}"/>
              </a:ext>
            </a:extLst>
          </p:cNvPr>
          <p:cNvSpPr txBox="1"/>
          <p:nvPr/>
        </p:nvSpPr>
        <p:spPr>
          <a:xfrm>
            <a:off x="7010593" y="32471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8C51264-3BB6-3941-9D8A-7E94F7A3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E94C7D9-FF7A-1F4A-9DB1-E74CDAC03A4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FB1AFAB-DAB1-AE4A-BF8A-7DE083E44BC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84AD59D-6EFA-3D43-8D2A-523E15082085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49EA716-C846-5F42-BC1F-0FC76D9DA386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257BB4F4-49C7-F644-A0FD-81AA750FF082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D53542A-8AB6-CB4F-A9E6-CE38E2C83316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D310E0F-EBD2-D04B-928C-B95271E32C9F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4BBF2AA0-86DA-7A47-8F11-6534BF7A323E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8E7ED5E-ECAF-E546-B9D2-B55ACEBD3CA1}"/>
              </a:ext>
            </a:extLst>
          </p:cNvPr>
          <p:cNvCxnSpPr>
            <a:cxnSpLocks/>
          </p:cNvCxnSpPr>
          <p:nvPr/>
        </p:nvCxnSpPr>
        <p:spPr bwMode="auto">
          <a:xfrm>
            <a:off x="8793952" y="3392488"/>
            <a:ext cx="0" cy="197085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698351047"/>
      </p:ext>
    </p:ext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1709AE-E3E9-AA49-B263-6EA22A1E82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D19C93-D00B-804F-95F0-453A5A3933B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AAA2947-CEED-1543-AE96-1FC99C47F5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AFC366-86CA-C34B-A8C4-729C8A21A18A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E2B8EA-A2D0-5245-8169-8B5AAA771B44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2C0D96-F5CD-0643-83DF-2559CCF860C3}"/>
              </a:ext>
            </a:extLst>
          </p:cNvPr>
          <p:cNvSpPr txBox="1"/>
          <p:nvPr/>
        </p:nvSpPr>
        <p:spPr>
          <a:xfrm>
            <a:off x="8648078" y="553749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1DD64-8D06-144F-8246-90A0B0A5431E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FF21BF-4827-9D4B-8FA4-0CF765C62134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486707E-4C4B-5A4C-9850-F0A5A0F499C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BACBD7-88D7-6E45-A3FA-CC240E48C9A9}"/>
              </a:ext>
            </a:extLst>
          </p:cNvPr>
          <p:cNvSpPr txBox="1"/>
          <p:nvPr/>
        </p:nvSpPr>
        <p:spPr>
          <a:xfrm>
            <a:off x="6991565" y="361354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E8D1BF4-7BE7-184C-AFDA-2A74B35EC145}"/>
              </a:ext>
            </a:extLst>
          </p:cNvPr>
          <p:cNvSpPr txBox="1"/>
          <p:nvPr/>
        </p:nvSpPr>
        <p:spPr>
          <a:xfrm>
            <a:off x="7010592" y="328015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95F1CC6-0F9B-9044-A392-B138609A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BB2B1AD-9046-EF4E-993A-A050CA6E4757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FA55F3D-DDBB-EA4A-8781-C49F318BB82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DEAA539-7AD4-0547-BC7A-527F33DD57D7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89B918-883F-434B-950F-4E2D53BA789D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754810C-C0DF-8D42-9066-88AA545F077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0A8FE34-A3CF-654E-BCB3-14A2E8D7DB72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FE26043-645D-5A41-B86C-80F1C0CFB196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9495AB6-24F8-3C45-B031-917F77F8409D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4450125"/>
      </p:ext>
    </p:ext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1709AE-E3E9-AA49-B263-6EA22A1E82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Rounded Rectangle 34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50,55k</a:t>
            </a:r>
          </a:p>
        </p:txBody>
      </p:sp>
      <p:cxnSp>
        <p:nvCxnSpPr>
          <p:cNvPr id="43" name="Straight Arrow Connector 42"/>
          <p:cNvCxnSpPr>
            <a:cxnSpLocks/>
            <a:stCxn id="35" idx="2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cxnSpLocks/>
            <a:stCxn id="35" idx="2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cxnSpLocks/>
            <a:stCxn id="35" idx="2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35" idx="2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D19C93-D00B-804F-95F0-453A5A3933B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3CF065C-1D3B-7946-877A-05015AAF499B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92F2116-58A1-144C-AC6E-0C68EEA22801}"/>
              </a:ext>
            </a:extLst>
          </p:cNvPr>
          <p:cNvCxnSpPr/>
          <p:nvPr/>
        </p:nvCxnSpPr>
        <p:spPr bwMode="auto">
          <a:xfrm flipV="1">
            <a:off x="7554132" y="3398009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AAAA2947-CEED-1543-AE96-1FC99C47F5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AFC366-86CA-C34B-A8C4-729C8A21A18A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E2B8EA-A2D0-5245-8169-8B5AAA771B44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2C0D96-F5CD-0643-83DF-2559CCF860C3}"/>
              </a:ext>
            </a:extLst>
          </p:cNvPr>
          <p:cNvSpPr txBox="1"/>
          <p:nvPr/>
        </p:nvSpPr>
        <p:spPr>
          <a:xfrm>
            <a:off x="8648078" y="553749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1DD64-8D06-144F-8246-90A0B0A5431E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FF21BF-4827-9D4B-8FA4-0CF765C62134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486707E-4C4B-5A4C-9850-F0A5A0F499C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BACBD7-88D7-6E45-A3FA-CC240E48C9A9}"/>
              </a:ext>
            </a:extLst>
          </p:cNvPr>
          <p:cNvSpPr txBox="1"/>
          <p:nvPr/>
        </p:nvSpPr>
        <p:spPr>
          <a:xfrm>
            <a:off x="6991565" y="361354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E8D1BF4-7BE7-184C-AFDA-2A74B35EC145}"/>
              </a:ext>
            </a:extLst>
          </p:cNvPr>
          <p:cNvSpPr txBox="1"/>
          <p:nvPr/>
        </p:nvSpPr>
        <p:spPr>
          <a:xfrm>
            <a:off x="7010592" y="328015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95F1CC6-0F9B-9044-A392-B138609A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BB2B1AD-9046-EF4E-993A-A050CA6E4757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FA55F3D-DDBB-EA4A-8781-C49F318BB82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DEAA539-7AD4-0547-BC7A-527F33DD57D7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89B918-883F-434B-950F-4E2D53BA789D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754810C-C0DF-8D42-9066-88AA545F077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0A8FE34-A3CF-654E-BCB3-14A2E8D7DB72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FE26043-645D-5A41-B86C-80F1C0CFB196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9495AB6-24F8-3C45-B031-917F77F8409D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2511062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1709AE-E3E9-AA49-B263-6EA22A1E82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Rounded Rectangle 34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50,55k</a:t>
            </a:r>
          </a:p>
        </p:txBody>
      </p:sp>
      <p:sp>
        <p:nvSpPr>
          <p:cNvPr id="36" name="Rounded Rectangle 35"/>
          <p:cNvSpPr/>
          <p:nvPr/>
        </p:nvSpPr>
        <p:spPr bwMode="auto">
          <a:xfrm>
            <a:off x="2737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35,45k</a:t>
            </a:r>
          </a:p>
        </p:txBody>
      </p:sp>
      <p:cxnSp>
        <p:nvCxnSpPr>
          <p:cNvPr id="43" name="Straight Arrow Connector 42"/>
          <p:cNvCxnSpPr>
            <a:cxnSpLocks/>
            <a:stCxn id="35" idx="2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5" idx="2"/>
            <a:endCxn id="36" idx="0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cxnSpLocks/>
            <a:stCxn id="35" idx="2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35" idx="2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cxnSp>
        <p:nvCxnSpPr>
          <p:cNvPr id="63" name="Straight Arrow Connector 62"/>
          <p:cNvCxnSpPr>
            <a:cxnSpLocks/>
            <a:stCxn id="36" idx="2"/>
          </p:cNvCxnSpPr>
          <p:nvPr/>
        </p:nvCxnSpPr>
        <p:spPr bwMode="auto">
          <a:xfrm flipH="1">
            <a:off x="2492273" y="3344329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4" name="Straight Arrow Connector 63"/>
          <p:cNvCxnSpPr>
            <a:cxnSpLocks/>
            <a:stCxn id="36" idx="2"/>
          </p:cNvCxnSpPr>
          <p:nvPr/>
        </p:nvCxnSpPr>
        <p:spPr bwMode="auto">
          <a:xfrm>
            <a:off x="3313797" y="3344329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cxnSpLocks/>
            <a:stCxn id="36" idx="2"/>
          </p:cNvCxnSpPr>
          <p:nvPr/>
        </p:nvCxnSpPr>
        <p:spPr bwMode="auto">
          <a:xfrm>
            <a:off x="3313798" y="3344329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cxnSpLocks/>
            <a:stCxn id="36" idx="2"/>
          </p:cNvCxnSpPr>
          <p:nvPr/>
        </p:nvCxnSpPr>
        <p:spPr bwMode="auto">
          <a:xfrm>
            <a:off x="3313798" y="3344329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7" name="TextBox 66"/>
          <p:cNvSpPr txBox="1"/>
          <p:nvPr/>
        </p:nvSpPr>
        <p:spPr>
          <a:xfrm>
            <a:off x="2351585" y="384197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2999656" y="384197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3575720" y="3841979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911717" y="3841979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D19C93-D00B-804F-95F0-453A5A3933B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3CF065C-1D3B-7946-877A-05015AAF499B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6AAE936-56A1-2343-AE0F-3686A1D62995}"/>
              </a:ext>
            </a:extLst>
          </p:cNvPr>
          <p:cNvCxnSpPr>
            <a:cxnSpLocks/>
          </p:cNvCxnSpPr>
          <p:nvPr/>
        </p:nvCxnSpPr>
        <p:spPr bwMode="auto">
          <a:xfrm flipV="1">
            <a:off x="7574879" y="375602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92F2116-58A1-144C-AC6E-0C68EEA22801}"/>
              </a:ext>
            </a:extLst>
          </p:cNvPr>
          <p:cNvCxnSpPr/>
          <p:nvPr/>
        </p:nvCxnSpPr>
        <p:spPr bwMode="auto">
          <a:xfrm flipV="1">
            <a:off x="7554132" y="3398009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AAAA2947-CEED-1543-AE96-1FC99C47F5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AFC366-86CA-C34B-A8C4-729C8A21A18A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E2B8EA-A2D0-5245-8169-8B5AAA771B44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2C0D96-F5CD-0643-83DF-2559CCF860C3}"/>
              </a:ext>
            </a:extLst>
          </p:cNvPr>
          <p:cNvSpPr txBox="1"/>
          <p:nvPr/>
        </p:nvSpPr>
        <p:spPr>
          <a:xfrm>
            <a:off x="8648078" y="553749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1DD64-8D06-144F-8246-90A0B0A5431E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FF21BF-4827-9D4B-8FA4-0CF765C62134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486707E-4C4B-5A4C-9850-F0A5A0F499C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BACBD7-88D7-6E45-A3FA-CC240E48C9A9}"/>
              </a:ext>
            </a:extLst>
          </p:cNvPr>
          <p:cNvSpPr txBox="1"/>
          <p:nvPr/>
        </p:nvSpPr>
        <p:spPr>
          <a:xfrm>
            <a:off x="6991565" y="361354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E8D1BF4-7BE7-184C-AFDA-2A74B35EC145}"/>
              </a:ext>
            </a:extLst>
          </p:cNvPr>
          <p:cNvSpPr txBox="1"/>
          <p:nvPr/>
        </p:nvSpPr>
        <p:spPr>
          <a:xfrm>
            <a:off x="7010592" y="328015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95F1CC6-0F9B-9044-A392-B138609A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BB2B1AD-9046-EF4E-993A-A050CA6E4757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FA55F3D-DDBB-EA4A-8781-C49F318BB82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DEAA539-7AD4-0547-BC7A-527F33DD57D7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89B918-883F-434B-950F-4E2D53BA789D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754810C-C0DF-8D42-9066-88AA545F077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0A8FE34-A3CF-654E-BCB3-14A2E8D7DB72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FE26043-645D-5A41-B86C-80F1C0CFB196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9495AB6-24F8-3C45-B031-917F77F8409D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BF866C5B-EBD1-E147-85AA-97D4A7F64C0A}"/>
              </a:ext>
            </a:extLst>
          </p:cNvPr>
          <p:cNvCxnSpPr>
            <a:cxnSpLocks/>
          </p:cNvCxnSpPr>
          <p:nvPr/>
        </p:nvCxnSpPr>
        <p:spPr bwMode="auto">
          <a:xfrm>
            <a:off x="8793952" y="3392488"/>
            <a:ext cx="3175" cy="201072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52376344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1709AE-E3E9-AA49-B263-6EA22A1E82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1814052" y="2912175"/>
            <a:ext cx="864000" cy="576064"/>
            <a:chOff x="320051" y="3430982"/>
            <a:chExt cx="864000" cy="576064"/>
          </a:xfrm>
        </p:grpSpPr>
        <p:sp>
          <p:nvSpPr>
            <p:cNvPr id="33" name="Rectangle 32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5" name="Rounded Rectangle 34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50,55k</a:t>
            </a:r>
          </a:p>
        </p:txBody>
      </p:sp>
      <p:sp>
        <p:nvSpPr>
          <p:cNvPr id="36" name="Rounded Rectangle 35"/>
          <p:cNvSpPr/>
          <p:nvPr/>
        </p:nvSpPr>
        <p:spPr bwMode="auto">
          <a:xfrm>
            <a:off x="2737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35,45k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5152692" y="2912175"/>
            <a:ext cx="864000" cy="576064"/>
            <a:chOff x="320051" y="3430982"/>
            <a:chExt cx="864000" cy="576064"/>
          </a:xfrm>
        </p:grpSpPr>
        <p:sp>
          <p:nvSpPr>
            <p:cNvPr id="38" name="Rectangle 3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079776" y="2912175"/>
            <a:ext cx="864000" cy="576064"/>
            <a:chOff x="320051" y="3430982"/>
            <a:chExt cx="864000" cy="576064"/>
          </a:xfrm>
        </p:grpSpPr>
        <p:sp>
          <p:nvSpPr>
            <p:cNvPr id="41" name="Rectangle 4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</a:p>
          </p:txBody>
        </p:sp>
      </p:grpSp>
      <p:cxnSp>
        <p:nvCxnSpPr>
          <p:cNvPr id="43" name="Straight Arrow Connector 42"/>
          <p:cNvCxnSpPr>
            <a:stCxn id="35" idx="2"/>
            <a:endCxn id="33" idx="0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5" idx="2"/>
            <a:endCxn id="36" idx="0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stCxn id="35" idx="2"/>
            <a:endCxn id="41" idx="0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5" idx="2"/>
            <a:endCxn id="38" idx="0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2060273" y="4508161"/>
            <a:ext cx="864000" cy="576064"/>
            <a:chOff x="320051" y="3430982"/>
            <a:chExt cx="864000" cy="576064"/>
          </a:xfrm>
        </p:grpSpPr>
        <p:sp>
          <p:nvSpPr>
            <p:cNvPr id="52" name="Rectangle 51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076673" y="4492741"/>
            <a:ext cx="864000" cy="576064"/>
            <a:chOff x="320051" y="3430982"/>
            <a:chExt cx="864000" cy="576064"/>
          </a:xfrm>
        </p:grpSpPr>
        <p:sp>
          <p:nvSpPr>
            <p:cNvPr id="55" name="Rectangle 54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4097594" y="4492741"/>
            <a:ext cx="864000" cy="576064"/>
            <a:chOff x="320051" y="3430982"/>
            <a:chExt cx="864000" cy="576064"/>
          </a:xfrm>
        </p:grpSpPr>
        <p:sp>
          <p:nvSpPr>
            <p:cNvPr id="58" name="Rectangle 5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152692" y="4492741"/>
            <a:ext cx="864000" cy="576064"/>
            <a:chOff x="320051" y="3430982"/>
            <a:chExt cx="864000" cy="576064"/>
          </a:xfrm>
        </p:grpSpPr>
        <p:sp>
          <p:nvSpPr>
            <p:cNvPr id="61" name="Rectangle 6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63" name="Straight Arrow Connector 62"/>
          <p:cNvCxnSpPr>
            <a:stCxn id="36" idx="2"/>
            <a:endCxn id="52" idx="0"/>
          </p:cNvCxnSpPr>
          <p:nvPr/>
        </p:nvCxnSpPr>
        <p:spPr bwMode="auto">
          <a:xfrm flipH="1">
            <a:off x="2492273" y="3344329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4" name="Straight Arrow Connector 63"/>
          <p:cNvCxnSpPr>
            <a:stCxn id="36" idx="2"/>
            <a:endCxn id="55" idx="0"/>
          </p:cNvCxnSpPr>
          <p:nvPr/>
        </p:nvCxnSpPr>
        <p:spPr bwMode="auto">
          <a:xfrm>
            <a:off x="3313797" y="3344329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36" idx="2"/>
            <a:endCxn id="58" idx="0"/>
          </p:cNvCxnSpPr>
          <p:nvPr/>
        </p:nvCxnSpPr>
        <p:spPr bwMode="auto">
          <a:xfrm>
            <a:off x="3313798" y="3344329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36" idx="2"/>
            <a:endCxn id="61" idx="0"/>
          </p:cNvCxnSpPr>
          <p:nvPr/>
        </p:nvCxnSpPr>
        <p:spPr bwMode="auto">
          <a:xfrm>
            <a:off x="3313798" y="3344329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7" name="TextBox 66"/>
          <p:cNvSpPr txBox="1"/>
          <p:nvPr/>
        </p:nvSpPr>
        <p:spPr>
          <a:xfrm>
            <a:off x="2351585" y="384197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2999656" y="384197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3575720" y="3841979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911717" y="3841979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D19C93-D00B-804F-95F0-453A5A3933B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3CF065C-1D3B-7946-877A-05015AAF499B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6AAE936-56A1-2343-AE0F-3686A1D62995}"/>
              </a:ext>
            </a:extLst>
          </p:cNvPr>
          <p:cNvCxnSpPr>
            <a:cxnSpLocks/>
          </p:cNvCxnSpPr>
          <p:nvPr/>
        </p:nvCxnSpPr>
        <p:spPr bwMode="auto">
          <a:xfrm flipV="1">
            <a:off x="7574879" y="375602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92F2116-58A1-144C-AC6E-0C68EEA22801}"/>
              </a:ext>
            </a:extLst>
          </p:cNvPr>
          <p:cNvCxnSpPr/>
          <p:nvPr/>
        </p:nvCxnSpPr>
        <p:spPr bwMode="auto">
          <a:xfrm flipV="1">
            <a:off x="7554132" y="3398009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AAAA2947-CEED-1543-AE96-1FC99C47F5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AFC366-86CA-C34B-A8C4-729C8A21A18A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E2B8EA-A2D0-5245-8169-8B5AAA771B44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2C0D96-F5CD-0643-83DF-2559CCF860C3}"/>
              </a:ext>
            </a:extLst>
          </p:cNvPr>
          <p:cNvSpPr txBox="1"/>
          <p:nvPr/>
        </p:nvSpPr>
        <p:spPr>
          <a:xfrm>
            <a:off x="8648078" y="553749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1DD64-8D06-144F-8246-90A0B0A5431E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FF21BF-4827-9D4B-8FA4-0CF765C62134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486707E-4C4B-5A4C-9850-F0A5A0F499C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BACBD7-88D7-6E45-A3FA-CC240E48C9A9}"/>
              </a:ext>
            </a:extLst>
          </p:cNvPr>
          <p:cNvSpPr txBox="1"/>
          <p:nvPr/>
        </p:nvSpPr>
        <p:spPr>
          <a:xfrm>
            <a:off x="6991565" y="361354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E8D1BF4-7BE7-184C-AFDA-2A74B35EC145}"/>
              </a:ext>
            </a:extLst>
          </p:cNvPr>
          <p:cNvSpPr txBox="1"/>
          <p:nvPr/>
        </p:nvSpPr>
        <p:spPr>
          <a:xfrm>
            <a:off x="7010592" y="328015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95F1CC6-0F9B-9044-A392-B138609A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BB2B1AD-9046-EF4E-993A-A050CA6E4757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FA55F3D-DDBB-EA4A-8781-C49F318BB82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DEAA539-7AD4-0547-BC7A-527F33DD57D7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89B918-883F-434B-950F-4E2D53BA789D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754810C-C0DF-8D42-9066-88AA545F077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0A8FE34-A3CF-654E-BCB3-14A2E8D7DB72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FE26043-645D-5A41-B86C-80F1C0CFB196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9495AB6-24F8-3C45-B031-917F77F8409D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BF866C5B-EBD1-E147-85AA-97D4A7F64C0A}"/>
              </a:ext>
            </a:extLst>
          </p:cNvPr>
          <p:cNvCxnSpPr>
            <a:cxnSpLocks/>
          </p:cNvCxnSpPr>
          <p:nvPr/>
        </p:nvCxnSpPr>
        <p:spPr bwMode="auto">
          <a:xfrm>
            <a:off x="8793952" y="3392488"/>
            <a:ext cx="3175" cy="201072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695780994"/>
      </p:ext>
    </p:ext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</a:t>
            </a:r>
          </a:p>
        </p:txBody>
      </p:sp>
    </p:spTree>
    <p:extLst>
      <p:ext uri="{BB962C8B-B14F-4D97-AF65-F5344CB8AC3E}">
        <p14:creationId xmlns:p14="http://schemas.microsoft.com/office/powerpoint/2010/main" val="3239958440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Used to represent data that consists of k-dimensional </a:t>
            </a:r>
            <a:r>
              <a:rPr lang="en-US" i="1" dirty="0"/>
              <a:t>data regions</a:t>
            </a:r>
          </a:p>
          <a:p>
            <a:r>
              <a:rPr lang="en-US" dirty="0"/>
              <a:t>Internal nodes of tree represent regions that contain data regions</a:t>
            </a:r>
          </a:p>
          <a:p>
            <a:endParaRPr lang="en-US" dirty="0"/>
          </a:p>
          <a:p>
            <a:r>
              <a:rPr lang="en-US" dirty="0"/>
              <a:t>Regions typically defined as top-right, bottom-left coordinates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111B40-E212-A540-891F-959EA74C8B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005795" y="2586661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581859" y="3630777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8315" y="3504763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517963" y="1977199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281327" y="4422865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950011" y="2586661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437843" y="3342745"/>
            <a:ext cx="1512168" cy="18002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861779" y="2190617"/>
            <a:ext cx="1332148" cy="252028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01939" y="1861033"/>
            <a:ext cx="1539788" cy="1229684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43403" y="2109317"/>
            <a:ext cx="37841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77773" y="3270737"/>
            <a:ext cx="408172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1514" y="1875375"/>
            <a:ext cx="406594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0589" y="2622665"/>
            <a:ext cx="416400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67751" y="3918809"/>
            <a:ext cx="44615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1939" y="4526231"/>
            <a:ext cx="44457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94153" y="3516522"/>
            <a:ext cx="44762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62188" y="2586661"/>
            <a:ext cx="43916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157" y="2293983"/>
            <a:ext cx="44784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d6</a:t>
            </a:r>
          </a:p>
        </p:txBody>
      </p:sp>
    </p:spTree>
    <p:extLst>
      <p:ext uri="{BB962C8B-B14F-4D97-AF65-F5344CB8AC3E}">
        <p14:creationId xmlns:p14="http://schemas.microsoft.com/office/powerpoint/2010/main" val="1085597332"/>
      </p:ext>
    </p:ext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D14D38-B1D3-124D-B45A-1C97194C58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7536313" y="1754137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005795" y="2567562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581859" y="3971718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8315" y="3485664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517963" y="1958100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281327" y="4403766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950011" y="2567562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10589" y="2603566"/>
            <a:ext cx="416400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67751" y="4259750"/>
            <a:ext cx="44615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1939" y="4507132"/>
            <a:ext cx="44457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94153" y="3497423"/>
            <a:ext cx="44762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62188" y="2567562"/>
            <a:ext cx="43916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157" y="2274884"/>
            <a:ext cx="44784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d6</a:t>
            </a:r>
          </a:p>
        </p:txBody>
      </p:sp>
      <p:sp>
        <p:nvSpPr>
          <p:cNvPr id="25" name="Rounded Rectangle 24"/>
          <p:cNvSpPr/>
          <p:nvPr/>
        </p:nvSpPr>
        <p:spPr bwMode="auto">
          <a:xfrm>
            <a:off x="2716277" y="177442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root</a:t>
            </a:r>
          </a:p>
        </p:txBody>
      </p:sp>
    </p:spTree>
    <p:extLst>
      <p:ext uri="{BB962C8B-B14F-4D97-AF65-F5344CB8AC3E}">
        <p14:creationId xmlns:p14="http://schemas.microsoft.com/office/powerpoint/2010/main" val="2738042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Keys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Sparse index approach #2</a:t>
            </a:r>
          </a:p>
          <a:p>
            <a:pPr lvl="1"/>
            <a:r>
              <a:rPr lang="en-US" dirty="0"/>
              <a:t>Can we exclude sequences of blocks with repeated keys?</a:t>
            </a:r>
          </a:p>
          <a:p>
            <a:pPr lvl="1"/>
            <a:r>
              <a:rPr lang="en-US" dirty="0"/>
              <a:t>Point only to </a:t>
            </a:r>
            <a:r>
              <a:rPr lang="en-US" i="1" dirty="0"/>
              <a:t>first</a:t>
            </a:r>
            <a:r>
              <a:rPr lang="en-US" dirty="0"/>
              <a:t> instance of each value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8194428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5" name="Straight Arrow Connector 4"/>
          <p:cNvCxnSpPr>
            <a:stCxn id="68" idx="3"/>
            <a:endCxn id="37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69" idx="3"/>
          </p:cNvCxnSpPr>
          <p:nvPr/>
        </p:nvCxnSpPr>
        <p:spPr bwMode="auto">
          <a:xfrm>
            <a:off x="8976073" y="2204862"/>
            <a:ext cx="576064" cy="4324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70" idx="3"/>
          </p:cNvCxnSpPr>
          <p:nvPr/>
        </p:nvCxnSpPr>
        <p:spPr bwMode="auto">
          <a:xfrm>
            <a:off x="8976073" y="2492894"/>
            <a:ext cx="576064" cy="8645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73" idx="3"/>
            <a:endCxn id="51" idx="1"/>
          </p:cNvCxnSpPr>
          <p:nvPr/>
        </p:nvCxnSpPr>
        <p:spPr bwMode="auto">
          <a:xfrm>
            <a:off x="8976073" y="2780926"/>
            <a:ext cx="558052" cy="20079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74" idx="3"/>
            <a:endCxn id="56" idx="1"/>
          </p:cNvCxnSpPr>
          <p:nvPr/>
        </p:nvCxnSpPr>
        <p:spPr bwMode="auto">
          <a:xfrm>
            <a:off x="8976073" y="3068958"/>
            <a:ext cx="558052" cy="24486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5469053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D14D38-B1D3-124D-B45A-1C97194C58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7536313" y="1754137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005795" y="2567562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581859" y="3971718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8315" y="3485664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517963" y="1958100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281327" y="4403766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950011" y="2567562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437843" y="3323646"/>
            <a:ext cx="1512168" cy="18002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861779" y="2171518"/>
            <a:ext cx="1332148" cy="252028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01939" y="1841934"/>
            <a:ext cx="1539788" cy="1229684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43403" y="2090218"/>
            <a:ext cx="37841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77773" y="3251638"/>
            <a:ext cx="408172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1514" y="1856276"/>
            <a:ext cx="406594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0589" y="2603566"/>
            <a:ext cx="416400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67751" y="4259750"/>
            <a:ext cx="44615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1939" y="4507132"/>
            <a:ext cx="44457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94153" y="3497423"/>
            <a:ext cx="44762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62188" y="2567562"/>
            <a:ext cx="43916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157" y="2274884"/>
            <a:ext cx="44784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d6</a:t>
            </a:r>
          </a:p>
        </p:txBody>
      </p:sp>
      <p:sp>
        <p:nvSpPr>
          <p:cNvPr id="25" name="Rounded Rectangle 24"/>
          <p:cNvSpPr/>
          <p:nvPr/>
        </p:nvSpPr>
        <p:spPr bwMode="auto">
          <a:xfrm>
            <a:off x="2716277" y="177442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root</a:t>
            </a:r>
          </a:p>
        </p:txBody>
      </p:sp>
      <p:sp>
        <p:nvSpPr>
          <p:cNvPr id="26" name="Rounded Rectangle 25"/>
          <p:cNvSpPr/>
          <p:nvPr/>
        </p:nvSpPr>
        <p:spPr bwMode="auto">
          <a:xfrm>
            <a:off x="1327085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r1</a:t>
            </a:r>
          </a:p>
        </p:txBody>
      </p:sp>
      <p:sp>
        <p:nvSpPr>
          <p:cNvPr id="27" name="Rounded Rectangle 26"/>
          <p:cNvSpPr/>
          <p:nvPr/>
        </p:nvSpPr>
        <p:spPr bwMode="auto">
          <a:xfrm>
            <a:off x="2716277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r2</a:t>
            </a:r>
          </a:p>
        </p:txBody>
      </p:sp>
      <p:sp>
        <p:nvSpPr>
          <p:cNvPr id="28" name="Rounded Rectangle 27"/>
          <p:cNvSpPr/>
          <p:nvPr/>
        </p:nvSpPr>
        <p:spPr bwMode="auto">
          <a:xfrm>
            <a:off x="4228445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r3</a:t>
            </a:r>
          </a:p>
        </p:txBody>
      </p:sp>
      <p:cxnSp>
        <p:nvCxnSpPr>
          <p:cNvPr id="35" name="Straight Arrow Connector 34"/>
          <p:cNvCxnSpPr>
            <a:stCxn id="25" idx="2"/>
            <a:endCxn id="26" idx="0"/>
          </p:cNvCxnSpPr>
          <p:nvPr/>
        </p:nvCxnSpPr>
        <p:spPr bwMode="auto">
          <a:xfrm flipH="1">
            <a:off x="1903085" y="2062428"/>
            <a:ext cx="1389192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25" idx="2"/>
            <a:endCxn id="27" idx="0"/>
          </p:cNvCxnSpPr>
          <p:nvPr/>
        </p:nvCxnSpPr>
        <p:spPr bwMode="auto">
          <a:xfrm>
            <a:off x="3292277" y="2062428"/>
            <a:ext cx="0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25" idx="2"/>
            <a:endCxn id="28" idx="0"/>
          </p:cNvCxnSpPr>
          <p:nvPr/>
        </p:nvCxnSpPr>
        <p:spPr bwMode="auto">
          <a:xfrm>
            <a:off x="3292277" y="2062428"/>
            <a:ext cx="1512168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62920307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D14D38-B1D3-124D-B45A-1C97194C58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7536313" y="1754137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005795" y="2567562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581859" y="3971718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8315" y="3485664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517963" y="1958100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281327" y="4403766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950011" y="2567562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437843" y="3323646"/>
            <a:ext cx="1512168" cy="18002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861779" y="2171518"/>
            <a:ext cx="1332148" cy="252028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01939" y="1841934"/>
            <a:ext cx="1539788" cy="1229684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43403" y="2090218"/>
            <a:ext cx="37841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77773" y="3251638"/>
            <a:ext cx="408172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1514" y="1856276"/>
            <a:ext cx="406594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0589" y="2603566"/>
            <a:ext cx="416400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67751" y="4259750"/>
            <a:ext cx="44615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1939" y="4507132"/>
            <a:ext cx="44457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94153" y="3497423"/>
            <a:ext cx="44762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62188" y="2567562"/>
            <a:ext cx="43916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157" y="2274884"/>
            <a:ext cx="44784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d6</a:t>
            </a:r>
          </a:p>
        </p:txBody>
      </p:sp>
      <p:sp>
        <p:nvSpPr>
          <p:cNvPr id="25" name="Rounded Rectangle 24"/>
          <p:cNvSpPr/>
          <p:nvPr/>
        </p:nvSpPr>
        <p:spPr bwMode="auto">
          <a:xfrm>
            <a:off x="2716277" y="177442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root</a:t>
            </a:r>
          </a:p>
        </p:txBody>
      </p:sp>
      <p:sp>
        <p:nvSpPr>
          <p:cNvPr id="26" name="Rounded Rectangle 25"/>
          <p:cNvSpPr/>
          <p:nvPr/>
        </p:nvSpPr>
        <p:spPr bwMode="auto">
          <a:xfrm>
            <a:off x="1327085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r1</a:t>
            </a:r>
          </a:p>
        </p:txBody>
      </p:sp>
      <p:sp>
        <p:nvSpPr>
          <p:cNvPr id="27" name="Rounded Rectangle 26"/>
          <p:cNvSpPr/>
          <p:nvPr/>
        </p:nvSpPr>
        <p:spPr bwMode="auto">
          <a:xfrm>
            <a:off x="2716277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r2</a:t>
            </a:r>
          </a:p>
        </p:txBody>
      </p:sp>
      <p:sp>
        <p:nvSpPr>
          <p:cNvPr id="28" name="Rounded Rectangle 27"/>
          <p:cNvSpPr/>
          <p:nvPr/>
        </p:nvSpPr>
        <p:spPr bwMode="auto">
          <a:xfrm>
            <a:off x="4228445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r3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1026617" y="3279377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284277" y="3706387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d2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2729225" y="4300258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d3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3220333" y="4948330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d4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800395" y="3724194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d5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494429" y="4247526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d6</a:t>
            </a:r>
          </a:p>
        </p:txBody>
      </p:sp>
      <p:cxnSp>
        <p:nvCxnSpPr>
          <p:cNvPr id="35" name="Straight Arrow Connector 34"/>
          <p:cNvCxnSpPr>
            <a:stCxn id="25" idx="2"/>
            <a:endCxn id="26" idx="0"/>
          </p:cNvCxnSpPr>
          <p:nvPr/>
        </p:nvCxnSpPr>
        <p:spPr bwMode="auto">
          <a:xfrm flipH="1">
            <a:off x="1903085" y="2062428"/>
            <a:ext cx="1389192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25" idx="2"/>
            <a:endCxn id="27" idx="0"/>
          </p:cNvCxnSpPr>
          <p:nvPr/>
        </p:nvCxnSpPr>
        <p:spPr bwMode="auto">
          <a:xfrm>
            <a:off x="3292277" y="2062428"/>
            <a:ext cx="0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25" idx="2"/>
            <a:endCxn id="28" idx="0"/>
          </p:cNvCxnSpPr>
          <p:nvPr/>
        </p:nvCxnSpPr>
        <p:spPr bwMode="auto">
          <a:xfrm>
            <a:off x="3292277" y="2062428"/>
            <a:ext cx="1512168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26" idx="2"/>
            <a:endCxn id="29" idx="0"/>
          </p:cNvCxnSpPr>
          <p:nvPr/>
        </p:nvCxnSpPr>
        <p:spPr bwMode="auto">
          <a:xfrm flipH="1">
            <a:off x="1458617" y="3157407"/>
            <a:ext cx="444468" cy="1219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27" idx="2"/>
            <a:endCxn id="30" idx="0"/>
          </p:cNvCxnSpPr>
          <p:nvPr/>
        </p:nvCxnSpPr>
        <p:spPr bwMode="auto">
          <a:xfrm flipH="1">
            <a:off x="2716277" y="3157407"/>
            <a:ext cx="576000" cy="548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27" idx="2"/>
            <a:endCxn id="31" idx="0"/>
          </p:cNvCxnSpPr>
          <p:nvPr/>
        </p:nvCxnSpPr>
        <p:spPr bwMode="auto">
          <a:xfrm flipH="1">
            <a:off x="3161225" y="3157406"/>
            <a:ext cx="131052" cy="1142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27" idx="2"/>
            <a:endCxn id="32" idx="0"/>
          </p:cNvCxnSpPr>
          <p:nvPr/>
        </p:nvCxnSpPr>
        <p:spPr bwMode="auto">
          <a:xfrm>
            <a:off x="3292277" y="3157406"/>
            <a:ext cx="360056" cy="17909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>
            <a:stCxn id="28" idx="2"/>
            <a:endCxn id="33" idx="0"/>
          </p:cNvCxnSpPr>
          <p:nvPr/>
        </p:nvCxnSpPr>
        <p:spPr bwMode="auto">
          <a:xfrm flipH="1">
            <a:off x="4232395" y="3157406"/>
            <a:ext cx="572050" cy="5667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8" name="Straight Arrow Connector 57"/>
          <p:cNvCxnSpPr>
            <a:stCxn id="28" idx="2"/>
            <a:endCxn id="34" idx="0"/>
          </p:cNvCxnSpPr>
          <p:nvPr/>
        </p:nvCxnSpPr>
        <p:spPr bwMode="auto">
          <a:xfrm>
            <a:off x="4804445" y="3157406"/>
            <a:ext cx="121984" cy="10901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82247566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UB-Tree</a:t>
            </a:r>
          </a:p>
        </p:txBody>
      </p:sp>
    </p:spTree>
    <p:extLst>
      <p:ext uri="{BB962C8B-B14F-4D97-AF65-F5344CB8AC3E}">
        <p14:creationId xmlns:p14="http://schemas.microsoft.com/office/powerpoint/2010/main" val="2631927863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UB-Tree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Basic approach:</a:t>
            </a:r>
          </a:p>
          <a:p>
            <a:pPr lvl="1"/>
            <a:r>
              <a:rPr lang="en-US" dirty="0"/>
              <a:t>Map n-dimensional space onto a 1-dimensional line using a fractal space-filling curve</a:t>
            </a:r>
          </a:p>
          <a:p>
            <a:pPr lvl="1"/>
            <a:r>
              <a:rPr lang="en-US" dirty="0"/>
              <a:t>Partition ranges and index using a </a:t>
            </a:r>
            <a:r>
              <a:rPr lang="en-US" dirty="0" err="1"/>
              <a:t>B+tree</a:t>
            </a:r>
            <a:endParaRPr lang="en-US" dirty="0"/>
          </a:p>
          <a:p>
            <a:pPr lvl="1"/>
            <a:r>
              <a:rPr lang="en-US" dirty="0"/>
              <a:t>When querying, identify regions of n-d space (= segments of 1-d line) that intersect with query rectangle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5248D8-069D-9E4D-8D7E-C44DEEC636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194"/>
          <p:cNvSpPr>
            <a:spLocks noChangeArrowheads="1"/>
          </p:cNvSpPr>
          <p:nvPr/>
        </p:nvSpPr>
        <p:spPr bwMode="auto">
          <a:xfrm>
            <a:off x="7452910" y="1773239"/>
            <a:ext cx="3845373" cy="361315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195"/>
          <p:cNvGrpSpPr>
            <a:grpSpLocks/>
          </p:cNvGrpSpPr>
          <p:nvPr/>
        </p:nvGrpSpPr>
        <p:grpSpPr bwMode="auto">
          <a:xfrm>
            <a:off x="7538749" y="1773238"/>
            <a:ext cx="3600000" cy="3600000"/>
            <a:chOff x="720" y="288"/>
            <a:chExt cx="1536" cy="1536"/>
          </a:xfrm>
        </p:grpSpPr>
        <p:grpSp>
          <p:nvGrpSpPr>
            <p:cNvPr id="9" name="Group 196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1200" y="624"/>
              <a:chExt cx="1536" cy="1536"/>
            </a:xfrm>
          </p:grpSpPr>
          <p:grpSp>
            <p:nvGrpSpPr>
              <p:cNvPr id="11" name="Group 197"/>
              <p:cNvGrpSpPr>
                <a:grpSpLocks/>
              </p:cNvGrpSpPr>
              <p:nvPr/>
            </p:nvGrpSpPr>
            <p:grpSpPr bwMode="auto">
              <a:xfrm>
                <a:off x="1200" y="624"/>
                <a:ext cx="1536" cy="1536"/>
                <a:chOff x="1200" y="624"/>
                <a:chExt cx="1536" cy="3072"/>
              </a:xfrm>
            </p:grpSpPr>
            <p:sp>
              <p:nvSpPr>
                <p:cNvPr id="30" name="Line 198"/>
                <p:cNvSpPr>
                  <a:spLocks noChangeShapeType="1"/>
                </p:cNvSpPr>
                <p:nvPr/>
              </p:nvSpPr>
              <p:spPr bwMode="auto">
                <a:xfrm>
                  <a:off x="120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99"/>
                <p:cNvSpPr>
                  <a:spLocks noChangeShapeType="1"/>
                </p:cNvSpPr>
                <p:nvPr/>
              </p:nvSpPr>
              <p:spPr bwMode="auto">
                <a:xfrm>
                  <a:off x="129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200"/>
                <p:cNvSpPr>
                  <a:spLocks noChangeShapeType="1"/>
                </p:cNvSpPr>
                <p:nvPr/>
              </p:nvSpPr>
              <p:spPr bwMode="auto">
                <a:xfrm>
                  <a:off x="139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1"/>
                <p:cNvSpPr>
                  <a:spLocks noChangeShapeType="1"/>
                </p:cNvSpPr>
                <p:nvPr/>
              </p:nvSpPr>
              <p:spPr bwMode="auto">
                <a:xfrm>
                  <a:off x="148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02"/>
                <p:cNvSpPr>
                  <a:spLocks noChangeShapeType="1"/>
                </p:cNvSpPr>
                <p:nvPr/>
              </p:nvSpPr>
              <p:spPr bwMode="auto">
                <a:xfrm>
                  <a:off x="158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03"/>
                <p:cNvSpPr>
                  <a:spLocks noChangeShapeType="1"/>
                </p:cNvSpPr>
                <p:nvPr/>
              </p:nvSpPr>
              <p:spPr bwMode="auto">
                <a:xfrm>
                  <a:off x="168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04"/>
                <p:cNvSpPr>
                  <a:spLocks noChangeShapeType="1"/>
                </p:cNvSpPr>
                <p:nvPr/>
              </p:nvSpPr>
              <p:spPr bwMode="auto">
                <a:xfrm>
                  <a:off x="177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05"/>
                <p:cNvSpPr>
                  <a:spLocks noChangeShapeType="1"/>
                </p:cNvSpPr>
                <p:nvPr/>
              </p:nvSpPr>
              <p:spPr bwMode="auto">
                <a:xfrm>
                  <a:off x="187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06"/>
                <p:cNvSpPr>
                  <a:spLocks noChangeShapeType="1"/>
                </p:cNvSpPr>
                <p:nvPr/>
              </p:nvSpPr>
              <p:spPr bwMode="auto">
                <a:xfrm>
                  <a:off x="196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07"/>
                <p:cNvSpPr>
                  <a:spLocks noChangeShapeType="1"/>
                </p:cNvSpPr>
                <p:nvPr/>
              </p:nvSpPr>
              <p:spPr bwMode="auto">
                <a:xfrm>
                  <a:off x="206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08"/>
                <p:cNvSpPr>
                  <a:spLocks noChangeShapeType="1"/>
                </p:cNvSpPr>
                <p:nvPr/>
              </p:nvSpPr>
              <p:spPr bwMode="auto">
                <a:xfrm>
                  <a:off x="216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09"/>
                <p:cNvSpPr>
                  <a:spLocks noChangeShapeType="1"/>
                </p:cNvSpPr>
                <p:nvPr/>
              </p:nvSpPr>
              <p:spPr bwMode="auto">
                <a:xfrm>
                  <a:off x="225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10"/>
                <p:cNvSpPr>
                  <a:spLocks noChangeShapeType="1"/>
                </p:cNvSpPr>
                <p:nvPr/>
              </p:nvSpPr>
              <p:spPr bwMode="auto">
                <a:xfrm>
                  <a:off x="235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211"/>
                <p:cNvSpPr>
                  <a:spLocks noChangeShapeType="1"/>
                </p:cNvSpPr>
                <p:nvPr/>
              </p:nvSpPr>
              <p:spPr bwMode="auto">
                <a:xfrm>
                  <a:off x="244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212"/>
                <p:cNvSpPr>
                  <a:spLocks noChangeShapeType="1"/>
                </p:cNvSpPr>
                <p:nvPr/>
              </p:nvSpPr>
              <p:spPr bwMode="auto">
                <a:xfrm>
                  <a:off x="254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213"/>
                <p:cNvSpPr>
                  <a:spLocks noChangeShapeType="1"/>
                </p:cNvSpPr>
                <p:nvPr/>
              </p:nvSpPr>
              <p:spPr bwMode="auto">
                <a:xfrm>
                  <a:off x="264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214"/>
                <p:cNvSpPr>
                  <a:spLocks noChangeShapeType="1"/>
                </p:cNvSpPr>
                <p:nvPr/>
              </p:nvSpPr>
              <p:spPr bwMode="auto">
                <a:xfrm>
                  <a:off x="273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15"/>
              <p:cNvGrpSpPr>
                <a:grpSpLocks/>
              </p:cNvGrpSpPr>
              <p:nvPr/>
            </p:nvGrpSpPr>
            <p:grpSpPr bwMode="auto">
              <a:xfrm>
                <a:off x="1200" y="624"/>
                <a:ext cx="1536" cy="1536"/>
                <a:chOff x="1200" y="624"/>
                <a:chExt cx="3072" cy="1536"/>
              </a:xfrm>
            </p:grpSpPr>
            <p:sp>
              <p:nvSpPr>
                <p:cNvPr id="13" name="Line 216"/>
                <p:cNvSpPr>
                  <a:spLocks noChangeShapeType="1"/>
                </p:cNvSpPr>
                <p:nvPr/>
              </p:nvSpPr>
              <p:spPr bwMode="auto">
                <a:xfrm>
                  <a:off x="1200" y="62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" name="Line 217"/>
                <p:cNvSpPr>
                  <a:spLocks noChangeShapeType="1"/>
                </p:cNvSpPr>
                <p:nvPr/>
              </p:nvSpPr>
              <p:spPr bwMode="auto">
                <a:xfrm>
                  <a:off x="1200" y="72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" name="Line 218"/>
                <p:cNvSpPr>
                  <a:spLocks noChangeShapeType="1"/>
                </p:cNvSpPr>
                <p:nvPr/>
              </p:nvSpPr>
              <p:spPr bwMode="auto">
                <a:xfrm>
                  <a:off x="1200" y="81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" name="Line 219"/>
                <p:cNvSpPr>
                  <a:spLocks noChangeShapeType="1"/>
                </p:cNvSpPr>
                <p:nvPr/>
              </p:nvSpPr>
              <p:spPr bwMode="auto">
                <a:xfrm>
                  <a:off x="1200" y="91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7" name="Line 220"/>
                <p:cNvSpPr>
                  <a:spLocks noChangeShapeType="1"/>
                </p:cNvSpPr>
                <p:nvPr/>
              </p:nvSpPr>
              <p:spPr bwMode="auto">
                <a:xfrm>
                  <a:off x="1200" y="100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8" name="Line 221"/>
                <p:cNvSpPr>
                  <a:spLocks noChangeShapeType="1"/>
                </p:cNvSpPr>
                <p:nvPr/>
              </p:nvSpPr>
              <p:spPr bwMode="auto">
                <a:xfrm>
                  <a:off x="1200" y="110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222"/>
                <p:cNvSpPr>
                  <a:spLocks noChangeShapeType="1"/>
                </p:cNvSpPr>
                <p:nvPr/>
              </p:nvSpPr>
              <p:spPr bwMode="auto">
                <a:xfrm>
                  <a:off x="1200" y="120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223"/>
                <p:cNvSpPr>
                  <a:spLocks noChangeShapeType="1"/>
                </p:cNvSpPr>
                <p:nvPr/>
              </p:nvSpPr>
              <p:spPr bwMode="auto">
                <a:xfrm>
                  <a:off x="1200" y="129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224"/>
                <p:cNvSpPr>
                  <a:spLocks noChangeShapeType="1"/>
                </p:cNvSpPr>
                <p:nvPr/>
              </p:nvSpPr>
              <p:spPr bwMode="auto">
                <a:xfrm>
                  <a:off x="1200" y="139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225"/>
                <p:cNvSpPr>
                  <a:spLocks noChangeShapeType="1"/>
                </p:cNvSpPr>
                <p:nvPr/>
              </p:nvSpPr>
              <p:spPr bwMode="auto">
                <a:xfrm>
                  <a:off x="1200" y="148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226"/>
                <p:cNvSpPr>
                  <a:spLocks noChangeShapeType="1"/>
                </p:cNvSpPr>
                <p:nvPr/>
              </p:nvSpPr>
              <p:spPr bwMode="auto">
                <a:xfrm>
                  <a:off x="1200" y="158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227"/>
                <p:cNvSpPr>
                  <a:spLocks noChangeShapeType="1"/>
                </p:cNvSpPr>
                <p:nvPr/>
              </p:nvSpPr>
              <p:spPr bwMode="auto">
                <a:xfrm>
                  <a:off x="1200" y="168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228"/>
                <p:cNvSpPr>
                  <a:spLocks noChangeShapeType="1"/>
                </p:cNvSpPr>
                <p:nvPr/>
              </p:nvSpPr>
              <p:spPr bwMode="auto">
                <a:xfrm>
                  <a:off x="1200" y="177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229"/>
                <p:cNvSpPr>
                  <a:spLocks noChangeShapeType="1"/>
                </p:cNvSpPr>
                <p:nvPr/>
              </p:nvSpPr>
              <p:spPr bwMode="auto">
                <a:xfrm>
                  <a:off x="1200" y="187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230"/>
                <p:cNvSpPr>
                  <a:spLocks noChangeShapeType="1"/>
                </p:cNvSpPr>
                <p:nvPr/>
              </p:nvSpPr>
              <p:spPr bwMode="auto">
                <a:xfrm>
                  <a:off x="1200" y="196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231"/>
                <p:cNvSpPr>
                  <a:spLocks noChangeShapeType="1"/>
                </p:cNvSpPr>
                <p:nvPr/>
              </p:nvSpPr>
              <p:spPr bwMode="auto">
                <a:xfrm>
                  <a:off x="1200" y="206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232"/>
                <p:cNvSpPr>
                  <a:spLocks noChangeShapeType="1"/>
                </p:cNvSpPr>
                <p:nvPr/>
              </p:nvSpPr>
              <p:spPr bwMode="auto">
                <a:xfrm>
                  <a:off x="1200" y="216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" name="Freeform 233"/>
            <p:cNvSpPr>
              <a:spLocks/>
            </p:cNvSpPr>
            <p:nvPr/>
          </p:nvSpPr>
          <p:spPr bwMode="auto">
            <a:xfrm>
              <a:off x="768" y="336"/>
              <a:ext cx="1440" cy="1440"/>
            </a:xfrm>
            <a:custGeom>
              <a:avLst/>
              <a:gdLst>
                <a:gd name="T0" fmla="*/ 192 w 1440"/>
                <a:gd name="T1" fmla="*/ 0 h 1440"/>
                <a:gd name="T2" fmla="*/ 96 w 1440"/>
                <a:gd name="T3" fmla="*/ 192 h 1440"/>
                <a:gd name="T4" fmla="*/ 192 w 1440"/>
                <a:gd name="T5" fmla="*/ 288 h 1440"/>
                <a:gd name="T6" fmla="*/ 480 w 1440"/>
                <a:gd name="T7" fmla="*/ 96 h 1440"/>
                <a:gd name="T8" fmla="*/ 384 w 1440"/>
                <a:gd name="T9" fmla="*/ 192 h 1440"/>
                <a:gd name="T10" fmla="*/ 672 w 1440"/>
                <a:gd name="T11" fmla="*/ 192 h 1440"/>
                <a:gd name="T12" fmla="*/ 0 w 1440"/>
                <a:gd name="T13" fmla="*/ 480 h 1440"/>
                <a:gd name="T14" fmla="*/ 288 w 1440"/>
                <a:gd name="T15" fmla="*/ 480 h 1440"/>
                <a:gd name="T16" fmla="*/ 192 w 1440"/>
                <a:gd name="T17" fmla="*/ 576 h 1440"/>
                <a:gd name="T18" fmla="*/ 480 w 1440"/>
                <a:gd name="T19" fmla="*/ 384 h 1440"/>
                <a:gd name="T20" fmla="*/ 576 w 1440"/>
                <a:gd name="T21" fmla="*/ 480 h 1440"/>
                <a:gd name="T22" fmla="*/ 480 w 1440"/>
                <a:gd name="T23" fmla="*/ 672 h 1440"/>
                <a:gd name="T24" fmla="*/ 768 w 1440"/>
                <a:gd name="T25" fmla="*/ 0 h 1440"/>
                <a:gd name="T26" fmla="*/ 1056 w 1440"/>
                <a:gd name="T27" fmla="*/ 0 h 1440"/>
                <a:gd name="T28" fmla="*/ 768 w 1440"/>
                <a:gd name="T29" fmla="*/ 288 h 1440"/>
                <a:gd name="T30" fmla="*/ 1056 w 1440"/>
                <a:gd name="T31" fmla="*/ 288 h 1440"/>
                <a:gd name="T32" fmla="*/ 1344 w 1440"/>
                <a:gd name="T33" fmla="*/ 0 h 1440"/>
                <a:gd name="T34" fmla="*/ 1248 w 1440"/>
                <a:gd name="T35" fmla="*/ 192 h 1440"/>
                <a:gd name="T36" fmla="*/ 1344 w 1440"/>
                <a:gd name="T37" fmla="*/ 288 h 1440"/>
                <a:gd name="T38" fmla="*/ 864 w 1440"/>
                <a:gd name="T39" fmla="*/ 480 h 1440"/>
                <a:gd name="T40" fmla="*/ 768 w 1440"/>
                <a:gd name="T41" fmla="*/ 576 h 1440"/>
                <a:gd name="T42" fmla="*/ 1056 w 1440"/>
                <a:gd name="T43" fmla="*/ 576 h 1440"/>
                <a:gd name="T44" fmla="*/ 1152 w 1440"/>
                <a:gd name="T45" fmla="*/ 480 h 1440"/>
                <a:gd name="T46" fmla="*/ 1440 w 1440"/>
                <a:gd name="T47" fmla="*/ 480 h 1440"/>
                <a:gd name="T48" fmla="*/ 1344 w 1440"/>
                <a:gd name="T49" fmla="*/ 576 h 1440"/>
                <a:gd name="T50" fmla="*/ 96 w 1440"/>
                <a:gd name="T51" fmla="*/ 768 h 1440"/>
                <a:gd name="T52" fmla="*/ 192 w 1440"/>
                <a:gd name="T53" fmla="*/ 864 h 1440"/>
                <a:gd name="T54" fmla="*/ 96 w 1440"/>
                <a:gd name="T55" fmla="*/ 1056 h 1440"/>
                <a:gd name="T56" fmla="*/ 384 w 1440"/>
                <a:gd name="T57" fmla="*/ 768 h 1440"/>
                <a:gd name="T58" fmla="*/ 672 w 1440"/>
                <a:gd name="T59" fmla="*/ 768 h 1440"/>
                <a:gd name="T60" fmla="*/ 384 w 1440"/>
                <a:gd name="T61" fmla="*/ 1056 h 1440"/>
                <a:gd name="T62" fmla="*/ 672 w 1440"/>
                <a:gd name="T63" fmla="*/ 1056 h 1440"/>
                <a:gd name="T64" fmla="*/ 192 w 1440"/>
                <a:gd name="T65" fmla="*/ 1152 h 1440"/>
                <a:gd name="T66" fmla="*/ 96 w 1440"/>
                <a:gd name="T67" fmla="*/ 1344 h 1440"/>
                <a:gd name="T68" fmla="*/ 192 w 1440"/>
                <a:gd name="T69" fmla="*/ 1440 h 1440"/>
                <a:gd name="T70" fmla="*/ 480 w 1440"/>
                <a:gd name="T71" fmla="*/ 1248 h 1440"/>
                <a:gd name="T72" fmla="*/ 384 w 1440"/>
                <a:gd name="T73" fmla="*/ 1344 h 1440"/>
                <a:gd name="T74" fmla="*/ 672 w 1440"/>
                <a:gd name="T75" fmla="*/ 1344 h 1440"/>
                <a:gd name="T76" fmla="*/ 768 w 1440"/>
                <a:gd name="T77" fmla="*/ 864 h 1440"/>
                <a:gd name="T78" fmla="*/ 1056 w 1440"/>
                <a:gd name="T79" fmla="*/ 864 h 1440"/>
                <a:gd name="T80" fmla="*/ 960 w 1440"/>
                <a:gd name="T81" fmla="*/ 960 h 1440"/>
                <a:gd name="T82" fmla="*/ 1248 w 1440"/>
                <a:gd name="T83" fmla="*/ 768 h 1440"/>
                <a:gd name="T84" fmla="*/ 1344 w 1440"/>
                <a:gd name="T85" fmla="*/ 864 h 1440"/>
                <a:gd name="T86" fmla="*/ 1248 w 1440"/>
                <a:gd name="T87" fmla="*/ 1056 h 1440"/>
                <a:gd name="T88" fmla="*/ 768 w 1440"/>
                <a:gd name="T89" fmla="*/ 1152 h 1440"/>
                <a:gd name="T90" fmla="*/ 1056 w 1440"/>
                <a:gd name="T91" fmla="*/ 1152 h 1440"/>
                <a:gd name="T92" fmla="*/ 768 w 1440"/>
                <a:gd name="T93" fmla="*/ 1440 h 1440"/>
                <a:gd name="T94" fmla="*/ 1056 w 1440"/>
                <a:gd name="T95" fmla="*/ 1440 h 1440"/>
                <a:gd name="T96" fmla="*/ 1344 w 1440"/>
                <a:gd name="T97" fmla="*/ 1152 h 1440"/>
                <a:gd name="T98" fmla="*/ 1248 w 1440"/>
                <a:gd name="T99" fmla="*/ 1344 h 1440"/>
                <a:gd name="T100" fmla="*/ 1344 w 1440"/>
                <a:gd name="T101" fmla="*/ 1440 h 144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40"/>
                <a:gd name="T154" fmla="*/ 0 h 1440"/>
                <a:gd name="T155" fmla="*/ 1440 w 1440"/>
                <a:gd name="T156" fmla="*/ 1440 h 144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40" h="1440">
                  <a:moveTo>
                    <a:pt x="0" y="0"/>
                  </a:moveTo>
                  <a:lnTo>
                    <a:pt x="96" y="0"/>
                  </a:lnTo>
                  <a:lnTo>
                    <a:pt x="0" y="96"/>
                  </a:lnTo>
                  <a:lnTo>
                    <a:pt x="96" y="96"/>
                  </a:lnTo>
                  <a:lnTo>
                    <a:pt x="192" y="0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288" y="96"/>
                  </a:lnTo>
                  <a:lnTo>
                    <a:pt x="0" y="192"/>
                  </a:lnTo>
                  <a:lnTo>
                    <a:pt x="96" y="192"/>
                  </a:lnTo>
                  <a:lnTo>
                    <a:pt x="0" y="288"/>
                  </a:lnTo>
                  <a:lnTo>
                    <a:pt x="96" y="288"/>
                  </a:lnTo>
                  <a:lnTo>
                    <a:pt x="192" y="192"/>
                  </a:lnTo>
                  <a:lnTo>
                    <a:pt x="288" y="192"/>
                  </a:lnTo>
                  <a:lnTo>
                    <a:pt x="192" y="288"/>
                  </a:lnTo>
                  <a:lnTo>
                    <a:pt x="288" y="288"/>
                  </a:lnTo>
                  <a:lnTo>
                    <a:pt x="384" y="0"/>
                  </a:lnTo>
                  <a:lnTo>
                    <a:pt x="480" y="0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576" y="0"/>
                  </a:lnTo>
                  <a:lnTo>
                    <a:pt x="672" y="0"/>
                  </a:lnTo>
                  <a:lnTo>
                    <a:pt x="576" y="96"/>
                  </a:lnTo>
                  <a:lnTo>
                    <a:pt x="672" y="96"/>
                  </a:lnTo>
                  <a:lnTo>
                    <a:pt x="384" y="192"/>
                  </a:lnTo>
                  <a:lnTo>
                    <a:pt x="480" y="192"/>
                  </a:lnTo>
                  <a:lnTo>
                    <a:pt x="384" y="288"/>
                  </a:lnTo>
                  <a:lnTo>
                    <a:pt x="480" y="288"/>
                  </a:lnTo>
                  <a:lnTo>
                    <a:pt x="576" y="192"/>
                  </a:lnTo>
                  <a:lnTo>
                    <a:pt x="672" y="192"/>
                  </a:lnTo>
                  <a:lnTo>
                    <a:pt x="576" y="288"/>
                  </a:lnTo>
                  <a:lnTo>
                    <a:pt x="672" y="288"/>
                  </a:lnTo>
                  <a:lnTo>
                    <a:pt x="0" y="384"/>
                  </a:lnTo>
                  <a:lnTo>
                    <a:pt x="96" y="384"/>
                  </a:lnTo>
                  <a:lnTo>
                    <a:pt x="0" y="480"/>
                  </a:lnTo>
                  <a:lnTo>
                    <a:pt x="96" y="480"/>
                  </a:lnTo>
                  <a:lnTo>
                    <a:pt x="192" y="384"/>
                  </a:lnTo>
                  <a:lnTo>
                    <a:pt x="288" y="384"/>
                  </a:lnTo>
                  <a:lnTo>
                    <a:pt x="192" y="480"/>
                  </a:lnTo>
                  <a:lnTo>
                    <a:pt x="288" y="480"/>
                  </a:lnTo>
                  <a:lnTo>
                    <a:pt x="0" y="576"/>
                  </a:lnTo>
                  <a:lnTo>
                    <a:pt x="96" y="576"/>
                  </a:lnTo>
                  <a:lnTo>
                    <a:pt x="0" y="672"/>
                  </a:lnTo>
                  <a:lnTo>
                    <a:pt x="96" y="672"/>
                  </a:lnTo>
                  <a:lnTo>
                    <a:pt x="192" y="576"/>
                  </a:lnTo>
                  <a:lnTo>
                    <a:pt x="288" y="576"/>
                  </a:lnTo>
                  <a:lnTo>
                    <a:pt x="192" y="672"/>
                  </a:lnTo>
                  <a:lnTo>
                    <a:pt x="288" y="672"/>
                  </a:lnTo>
                  <a:lnTo>
                    <a:pt x="384" y="384"/>
                  </a:lnTo>
                  <a:lnTo>
                    <a:pt x="480" y="384"/>
                  </a:lnTo>
                  <a:lnTo>
                    <a:pt x="384" y="480"/>
                  </a:lnTo>
                  <a:lnTo>
                    <a:pt x="480" y="480"/>
                  </a:lnTo>
                  <a:lnTo>
                    <a:pt x="576" y="384"/>
                  </a:lnTo>
                  <a:lnTo>
                    <a:pt x="672" y="384"/>
                  </a:lnTo>
                  <a:lnTo>
                    <a:pt x="576" y="480"/>
                  </a:lnTo>
                  <a:lnTo>
                    <a:pt x="672" y="480"/>
                  </a:lnTo>
                  <a:lnTo>
                    <a:pt x="384" y="576"/>
                  </a:lnTo>
                  <a:lnTo>
                    <a:pt x="480" y="576"/>
                  </a:lnTo>
                  <a:lnTo>
                    <a:pt x="384" y="672"/>
                  </a:lnTo>
                  <a:lnTo>
                    <a:pt x="480" y="672"/>
                  </a:lnTo>
                  <a:lnTo>
                    <a:pt x="576" y="576"/>
                  </a:lnTo>
                  <a:lnTo>
                    <a:pt x="672" y="576"/>
                  </a:lnTo>
                  <a:lnTo>
                    <a:pt x="576" y="672"/>
                  </a:lnTo>
                  <a:lnTo>
                    <a:pt x="672" y="672"/>
                  </a:lnTo>
                  <a:lnTo>
                    <a:pt x="768" y="0"/>
                  </a:lnTo>
                  <a:lnTo>
                    <a:pt x="864" y="0"/>
                  </a:lnTo>
                  <a:lnTo>
                    <a:pt x="768" y="96"/>
                  </a:lnTo>
                  <a:lnTo>
                    <a:pt x="864" y="96"/>
                  </a:lnTo>
                  <a:lnTo>
                    <a:pt x="960" y="0"/>
                  </a:lnTo>
                  <a:lnTo>
                    <a:pt x="1056" y="0"/>
                  </a:lnTo>
                  <a:lnTo>
                    <a:pt x="960" y="96"/>
                  </a:lnTo>
                  <a:lnTo>
                    <a:pt x="1056" y="96"/>
                  </a:lnTo>
                  <a:lnTo>
                    <a:pt x="768" y="192"/>
                  </a:lnTo>
                  <a:lnTo>
                    <a:pt x="864" y="192"/>
                  </a:lnTo>
                  <a:lnTo>
                    <a:pt x="768" y="288"/>
                  </a:lnTo>
                  <a:lnTo>
                    <a:pt x="864" y="288"/>
                  </a:lnTo>
                  <a:lnTo>
                    <a:pt x="960" y="192"/>
                  </a:lnTo>
                  <a:lnTo>
                    <a:pt x="1056" y="192"/>
                  </a:lnTo>
                  <a:lnTo>
                    <a:pt x="960" y="288"/>
                  </a:lnTo>
                  <a:lnTo>
                    <a:pt x="1056" y="288"/>
                  </a:lnTo>
                  <a:lnTo>
                    <a:pt x="1152" y="0"/>
                  </a:lnTo>
                  <a:lnTo>
                    <a:pt x="1248" y="0"/>
                  </a:lnTo>
                  <a:lnTo>
                    <a:pt x="1152" y="96"/>
                  </a:lnTo>
                  <a:lnTo>
                    <a:pt x="1248" y="96"/>
                  </a:lnTo>
                  <a:lnTo>
                    <a:pt x="1344" y="0"/>
                  </a:lnTo>
                  <a:lnTo>
                    <a:pt x="1440" y="0"/>
                  </a:lnTo>
                  <a:lnTo>
                    <a:pt x="1344" y="96"/>
                  </a:lnTo>
                  <a:lnTo>
                    <a:pt x="1440" y="96"/>
                  </a:lnTo>
                  <a:lnTo>
                    <a:pt x="1152" y="192"/>
                  </a:lnTo>
                  <a:lnTo>
                    <a:pt x="1248" y="192"/>
                  </a:lnTo>
                  <a:lnTo>
                    <a:pt x="1152" y="288"/>
                  </a:lnTo>
                  <a:lnTo>
                    <a:pt x="1248" y="288"/>
                  </a:lnTo>
                  <a:lnTo>
                    <a:pt x="1344" y="192"/>
                  </a:lnTo>
                  <a:lnTo>
                    <a:pt x="1440" y="192"/>
                  </a:lnTo>
                  <a:lnTo>
                    <a:pt x="1344" y="288"/>
                  </a:lnTo>
                  <a:lnTo>
                    <a:pt x="1440" y="288"/>
                  </a:lnTo>
                  <a:lnTo>
                    <a:pt x="768" y="384"/>
                  </a:lnTo>
                  <a:lnTo>
                    <a:pt x="864" y="384"/>
                  </a:lnTo>
                  <a:lnTo>
                    <a:pt x="768" y="480"/>
                  </a:lnTo>
                  <a:lnTo>
                    <a:pt x="864" y="480"/>
                  </a:lnTo>
                  <a:lnTo>
                    <a:pt x="960" y="384"/>
                  </a:lnTo>
                  <a:lnTo>
                    <a:pt x="1056" y="384"/>
                  </a:lnTo>
                  <a:lnTo>
                    <a:pt x="960" y="480"/>
                  </a:lnTo>
                  <a:lnTo>
                    <a:pt x="1056" y="480"/>
                  </a:lnTo>
                  <a:lnTo>
                    <a:pt x="768" y="576"/>
                  </a:lnTo>
                  <a:lnTo>
                    <a:pt x="864" y="576"/>
                  </a:lnTo>
                  <a:lnTo>
                    <a:pt x="768" y="672"/>
                  </a:lnTo>
                  <a:lnTo>
                    <a:pt x="864" y="672"/>
                  </a:lnTo>
                  <a:lnTo>
                    <a:pt x="960" y="576"/>
                  </a:lnTo>
                  <a:lnTo>
                    <a:pt x="1056" y="576"/>
                  </a:lnTo>
                  <a:lnTo>
                    <a:pt x="960" y="672"/>
                  </a:lnTo>
                  <a:lnTo>
                    <a:pt x="1056" y="672"/>
                  </a:lnTo>
                  <a:lnTo>
                    <a:pt x="1152" y="384"/>
                  </a:lnTo>
                  <a:lnTo>
                    <a:pt x="1248" y="384"/>
                  </a:lnTo>
                  <a:lnTo>
                    <a:pt x="1152" y="480"/>
                  </a:lnTo>
                  <a:lnTo>
                    <a:pt x="1248" y="480"/>
                  </a:lnTo>
                  <a:lnTo>
                    <a:pt x="1344" y="384"/>
                  </a:lnTo>
                  <a:lnTo>
                    <a:pt x="1440" y="384"/>
                  </a:lnTo>
                  <a:lnTo>
                    <a:pt x="1344" y="480"/>
                  </a:lnTo>
                  <a:lnTo>
                    <a:pt x="1440" y="480"/>
                  </a:lnTo>
                  <a:lnTo>
                    <a:pt x="1152" y="576"/>
                  </a:lnTo>
                  <a:lnTo>
                    <a:pt x="1248" y="576"/>
                  </a:lnTo>
                  <a:lnTo>
                    <a:pt x="1152" y="672"/>
                  </a:lnTo>
                  <a:lnTo>
                    <a:pt x="1248" y="672"/>
                  </a:lnTo>
                  <a:lnTo>
                    <a:pt x="1344" y="576"/>
                  </a:lnTo>
                  <a:lnTo>
                    <a:pt x="1440" y="576"/>
                  </a:lnTo>
                  <a:lnTo>
                    <a:pt x="1344" y="672"/>
                  </a:lnTo>
                  <a:lnTo>
                    <a:pt x="1440" y="672"/>
                  </a:lnTo>
                  <a:lnTo>
                    <a:pt x="0" y="768"/>
                  </a:lnTo>
                  <a:lnTo>
                    <a:pt x="96" y="768"/>
                  </a:lnTo>
                  <a:lnTo>
                    <a:pt x="0" y="864"/>
                  </a:lnTo>
                  <a:lnTo>
                    <a:pt x="96" y="864"/>
                  </a:lnTo>
                  <a:lnTo>
                    <a:pt x="192" y="768"/>
                  </a:lnTo>
                  <a:lnTo>
                    <a:pt x="288" y="768"/>
                  </a:lnTo>
                  <a:lnTo>
                    <a:pt x="192" y="864"/>
                  </a:lnTo>
                  <a:lnTo>
                    <a:pt x="288" y="864"/>
                  </a:lnTo>
                  <a:lnTo>
                    <a:pt x="0" y="960"/>
                  </a:lnTo>
                  <a:lnTo>
                    <a:pt x="96" y="960"/>
                  </a:lnTo>
                  <a:lnTo>
                    <a:pt x="0" y="1056"/>
                  </a:lnTo>
                  <a:lnTo>
                    <a:pt x="96" y="1056"/>
                  </a:lnTo>
                  <a:lnTo>
                    <a:pt x="192" y="960"/>
                  </a:lnTo>
                  <a:lnTo>
                    <a:pt x="288" y="960"/>
                  </a:lnTo>
                  <a:lnTo>
                    <a:pt x="192" y="1056"/>
                  </a:lnTo>
                  <a:lnTo>
                    <a:pt x="288" y="1056"/>
                  </a:lnTo>
                  <a:lnTo>
                    <a:pt x="384" y="768"/>
                  </a:lnTo>
                  <a:lnTo>
                    <a:pt x="480" y="768"/>
                  </a:lnTo>
                  <a:lnTo>
                    <a:pt x="384" y="864"/>
                  </a:lnTo>
                  <a:lnTo>
                    <a:pt x="480" y="864"/>
                  </a:lnTo>
                  <a:lnTo>
                    <a:pt x="576" y="768"/>
                  </a:lnTo>
                  <a:lnTo>
                    <a:pt x="672" y="768"/>
                  </a:lnTo>
                  <a:lnTo>
                    <a:pt x="576" y="864"/>
                  </a:lnTo>
                  <a:lnTo>
                    <a:pt x="672" y="864"/>
                  </a:lnTo>
                  <a:lnTo>
                    <a:pt x="384" y="960"/>
                  </a:lnTo>
                  <a:lnTo>
                    <a:pt x="480" y="960"/>
                  </a:lnTo>
                  <a:lnTo>
                    <a:pt x="384" y="1056"/>
                  </a:lnTo>
                  <a:lnTo>
                    <a:pt x="480" y="1056"/>
                  </a:lnTo>
                  <a:lnTo>
                    <a:pt x="576" y="960"/>
                  </a:lnTo>
                  <a:lnTo>
                    <a:pt x="672" y="960"/>
                  </a:lnTo>
                  <a:lnTo>
                    <a:pt x="576" y="1056"/>
                  </a:lnTo>
                  <a:lnTo>
                    <a:pt x="672" y="1056"/>
                  </a:lnTo>
                  <a:lnTo>
                    <a:pt x="0" y="1152"/>
                  </a:lnTo>
                  <a:lnTo>
                    <a:pt x="96" y="1152"/>
                  </a:lnTo>
                  <a:lnTo>
                    <a:pt x="0" y="1248"/>
                  </a:lnTo>
                  <a:lnTo>
                    <a:pt x="96" y="1248"/>
                  </a:lnTo>
                  <a:lnTo>
                    <a:pt x="192" y="1152"/>
                  </a:lnTo>
                  <a:lnTo>
                    <a:pt x="288" y="1152"/>
                  </a:lnTo>
                  <a:lnTo>
                    <a:pt x="192" y="1248"/>
                  </a:lnTo>
                  <a:lnTo>
                    <a:pt x="288" y="1248"/>
                  </a:lnTo>
                  <a:lnTo>
                    <a:pt x="0" y="1344"/>
                  </a:lnTo>
                  <a:lnTo>
                    <a:pt x="96" y="1344"/>
                  </a:lnTo>
                  <a:lnTo>
                    <a:pt x="0" y="1440"/>
                  </a:lnTo>
                  <a:lnTo>
                    <a:pt x="96" y="1440"/>
                  </a:lnTo>
                  <a:lnTo>
                    <a:pt x="192" y="1344"/>
                  </a:lnTo>
                  <a:lnTo>
                    <a:pt x="288" y="1344"/>
                  </a:lnTo>
                  <a:lnTo>
                    <a:pt x="192" y="1440"/>
                  </a:lnTo>
                  <a:lnTo>
                    <a:pt x="288" y="1440"/>
                  </a:lnTo>
                  <a:lnTo>
                    <a:pt x="384" y="1152"/>
                  </a:lnTo>
                  <a:lnTo>
                    <a:pt x="480" y="1152"/>
                  </a:lnTo>
                  <a:lnTo>
                    <a:pt x="384" y="1248"/>
                  </a:lnTo>
                  <a:lnTo>
                    <a:pt x="480" y="1248"/>
                  </a:lnTo>
                  <a:lnTo>
                    <a:pt x="576" y="1152"/>
                  </a:lnTo>
                  <a:lnTo>
                    <a:pt x="672" y="1152"/>
                  </a:lnTo>
                  <a:lnTo>
                    <a:pt x="576" y="1248"/>
                  </a:lnTo>
                  <a:lnTo>
                    <a:pt x="672" y="1248"/>
                  </a:lnTo>
                  <a:lnTo>
                    <a:pt x="384" y="1344"/>
                  </a:lnTo>
                  <a:lnTo>
                    <a:pt x="480" y="1344"/>
                  </a:lnTo>
                  <a:lnTo>
                    <a:pt x="384" y="1440"/>
                  </a:lnTo>
                  <a:lnTo>
                    <a:pt x="480" y="1440"/>
                  </a:lnTo>
                  <a:lnTo>
                    <a:pt x="576" y="1344"/>
                  </a:lnTo>
                  <a:lnTo>
                    <a:pt x="672" y="1344"/>
                  </a:lnTo>
                  <a:lnTo>
                    <a:pt x="576" y="1440"/>
                  </a:lnTo>
                  <a:lnTo>
                    <a:pt x="672" y="1440"/>
                  </a:lnTo>
                  <a:lnTo>
                    <a:pt x="768" y="768"/>
                  </a:lnTo>
                  <a:lnTo>
                    <a:pt x="864" y="768"/>
                  </a:lnTo>
                  <a:lnTo>
                    <a:pt x="768" y="864"/>
                  </a:lnTo>
                  <a:lnTo>
                    <a:pt x="864" y="864"/>
                  </a:lnTo>
                  <a:lnTo>
                    <a:pt x="960" y="768"/>
                  </a:lnTo>
                  <a:lnTo>
                    <a:pt x="1056" y="768"/>
                  </a:lnTo>
                  <a:lnTo>
                    <a:pt x="960" y="864"/>
                  </a:lnTo>
                  <a:lnTo>
                    <a:pt x="1056" y="864"/>
                  </a:lnTo>
                  <a:lnTo>
                    <a:pt x="768" y="960"/>
                  </a:lnTo>
                  <a:lnTo>
                    <a:pt x="864" y="960"/>
                  </a:lnTo>
                  <a:lnTo>
                    <a:pt x="768" y="1056"/>
                  </a:lnTo>
                  <a:lnTo>
                    <a:pt x="864" y="1056"/>
                  </a:lnTo>
                  <a:lnTo>
                    <a:pt x="960" y="960"/>
                  </a:lnTo>
                  <a:lnTo>
                    <a:pt x="1056" y="960"/>
                  </a:lnTo>
                  <a:lnTo>
                    <a:pt x="960" y="1056"/>
                  </a:lnTo>
                  <a:lnTo>
                    <a:pt x="1056" y="1056"/>
                  </a:lnTo>
                  <a:lnTo>
                    <a:pt x="1152" y="768"/>
                  </a:lnTo>
                  <a:lnTo>
                    <a:pt x="1248" y="768"/>
                  </a:lnTo>
                  <a:lnTo>
                    <a:pt x="1152" y="864"/>
                  </a:lnTo>
                  <a:lnTo>
                    <a:pt x="1248" y="864"/>
                  </a:lnTo>
                  <a:lnTo>
                    <a:pt x="1344" y="768"/>
                  </a:lnTo>
                  <a:lnTo>
                    <a:pt x="1440" y="768"/>
                  </a:lnTo>
                  <a:lnTo>
                    <a:pt x="1344" y="864"/>
                  </a:lnTo>
                  <a:lnTo>
                    <a:pt x="1440" y="864"/>
                  </a:lnTo>
                  <a:lnTo>
                    <a:pt x="1152" y="960"/>
                  </a:lnTo>
                  <a:lnTo>
                    <a:pt x="1248" y="960"/>
                  </a:lnTo>
                  <a:lnTo>
                    <a:pt x="1152" y="1056"/>
                  </a:lnTo>
                  <a:lnTo>
                    <a:pt x="1248" y="1056"/>
                  </a:lnTo>
                  <a:lnTo>
                    <a:pt x="1344" y="960"/>
                  </a:lnTo>
                  <a:lnTo>
                    <a:pt x="1440" y="960"/>
                  </a:lnTo>
                  <a:lnTo>
                    <a:pt x="1344" y="1056"/>
                  </a:lnTo>
                  <a:lnTo>
                    <a:pt x="1440" y="1056"/>
                  </a:lnTo>
                  <a:lnTo>
                    <a:pt x="768" y="1152"/>
                  </a:lnTo>
                  <a:lnTo>
                    <a:pt x="864" y="1152"/>
                  </a:lnTo>
                  <a:lnTo>
                    <a:pt x="768" y="1248"/>
                  </a:lnTo>
                  <a:lnTo>
                    <a:pt x="864" y="1248"/>
                  </a:lnTo>
                  <a:lnTo>
                    <a:pt x="960" y="1152"/>
                  </a:lnTo>
                  <a:lnTo>
                    <a:pt x="1056" y="1152"/>
                  </a:lnTo>
                  <a:lnTo>
                    <a:pt x="960" y="1248"/>
                  </a:lnTo>
                  <a:lnTo>
                    <a:pt x="1056" y="1248"/>
                  </a:lnTo>
                  <a:lnTo>
                    <a:pt x="768" y="1344"/>
                  </a:lnTo>
                  <a:lnTo>
                    <a:pt x="864" y="1344"/>
                  </a:lnTo>
                  <a:lnTo>
                    <a:pt x="768" y="1440"/>
                  </a:lnTo>
                  <a:lnTo>
                    <a:pt x="864" y="1440"/>
                  </a:lnTo>
                  <a:lnTo>
                    <a:pt x="960" y="1344"/>
                  </a:lnTo>
                  <a:lnTo>
                    <a:pt x="1056" y="1344"/>
                  </a:lnTo>
                  <a:lnTo>
                    <a:pt x="960" y="1440"/>
                  </a:lnTo>
                  <a:lnTo>
                    <a:pt x="1056" y="1440"/>
                  </a:lnTo>
                  <a:lnTo>
                    <a:pt x="1152" y="1152"/>
                  </a:lnTo>
                  <a:lnTo>
                    <a:pt x="1248" y="1152"/>
                  </a:lnTo>
                  <a:lnTo>
                    <a:pt x="1152" y="1248"/>
                  </a:lnTo>
                  <a:lnTo>
                    <a:pt x="1248" y="1248"/>
                  </a:lnTo>
                  <a:lnTo>
                    <a:pt x="1344" y="1152"/>
                  </a:lnTo>
                  <a:lnTo>
                    <a:pt x="1440" y="1152"/>
                  </a:lnTo>
                  <a:lnTo>
                    <a:pt x="1344" y="1248"/>
                  </a:lnTo>
                  <a:lnTo>
                    <a:pt x="1440" y="1248"/>
                  </a:lnTo>
                  <a:lnTo>
                    <a:pt x="1152" y="1344"/>
                  </a:lnTo>
                  <a:lnTo>
                    <a:pt x="1248" y="1344"/>
                  </a:lnTo>
                  <a:lnTo>
                    <a:pt x="1152" y="1440"/>
                  </a:lnTo>
                  <a:lnTo>
                    <a:pt x="1248" y="1440"/>
                  </a:lnTo>
                  <a:lnTo>
                    <a:pt x="1344" y="1344"/>
                  </a:lnTo>
                  <a:lnTo>
                    <a:pt x="1440" y="1344"/>
                  </a:lnTo>
                  <a:lnTo>
                    <a:pt x="1344" y="1440"/>
                  </a:lnTo>
                  <a:lnTo>
                    <a:pt x="1440" y="144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4066963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Map domain of each attribute onto n-bit integer</a:t>
            </a:r>
          </a:p>
          <a:p>
            <a:pPr marL="0" indent="0">
              <a:buNone/>
            </a:pPr>
            <a:r>
              <a:rPr lang="en-US" dirty="0"/>
              <a:t>Order of points on Z-curve given by bit-interleaving the positions on the axes</a:t>
            </a:r>
          </a:p>
          <a:p>
            <a:pPr marL="0" indent="0">
              <a:buNone/>
            </a:pPr>
            <a:r>
              <a:rPr lang="en-US" dirty="0"/>
              <a:t>x = x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y = y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z-index = y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0F092-EE72-6949-811A-1A1361DE6F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7763657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8606821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9449985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10293149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7763657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8606821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9449985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10293149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7763657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8606821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9449985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10293149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7763657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8606821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9449985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10293149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5584326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Map domain of each attribute onto n-bit integer</a:t>
            </a:r>
          </a:p>
          <a:p>
            <a:pPr marL="0" indent="0">
              <a:buNone/>
            </a:pPr>
            <a:r>
              <a:rPr lang="en-US" dirty="0"/>
              <a:t>Order of points on Z-curve given by bit-interleaving the positions on the axes</a:t>
            </a:r>
          </a:p>
          <a:p>
            <a:pPr marL="0" indent="0">
              <a:buNone/>
            </a:pPr>
            <a:r>
              <a:rPr lang="en-US" dirty="0"/>
              <a:t>x = x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y = y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z-index = y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0F092-EE72-6949-811A-1A1361DE6F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7763657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8606821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1" name="Group 130"/>
          <p:cNvGrpSpPr/>
          <p:nvPr/>
        </p:nvGrpSpPr>
        <p:grpSpPr>
          <a:xfrm>
            <a:off x="7186906" y="1903719"/>
            <a:ext cx="3784730" cy="3545415"/>
            <a:chOff x="4562101" y="1931427"/>
            <a:chExt cx="3784730" cy="3545415"/>
          </a:xfrm>
        </p:grpSpPr>
        <p:sp>
          <p:nvSpPr>
            <p:cNvPr id="70" name="TextBox 69"/>
            <p:cNvSpPr txBox="1"/>
            <p:nvPr/>
          </p:nvSpPr>
          <p:spPr>
            <a:xfrm>
              <a:off x="5329608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158012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01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001762" y="1937838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10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870419" y="1939804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11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62101" y="2497352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00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576065" y="3361448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576065" y="4180746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10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576065" y="5044842"/>
              <a:ext cx="572805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11</a:t>
              </a:r>
            </a:p>
          </p:txBody>
        </p:sp>
      </p:grp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9449985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10293149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7763657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8606821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9449985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10293149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7763657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8606821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9449985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10293149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7763657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8606821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9449985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10293149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0881846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Map domain of each attribute onto n-bit integer</a:t>
            </a:r>
          </a:p>
          <a:p>
            <a:pPr marL="0" indent="0">
              <a:buNone/>
            </a:pPr>
            <a:r>
              <a:rPr lang="en-US" dirty="0"/>
              <a:t>Order of points on Z-curve given by bit-interleaving the positions on the axes</a:t>
            </a:r>
          </a:p>
          <a:p>
            <a:pPr marL="0" indent="0">
              <a:buNone/>
            </a:pPr>
            <a:r>
              <a:rPr lang="en-US" dirty="0"/>
              <a:t>x = x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y = y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z-index = y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0F092-EE72-6949-811A-1A1361DE6F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7763657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8606821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1" name="Group 130"/>
          <p:cNvGrpSpPr/>
          <p:nvPr/>
        </p:nvGrpSpPr>
        <p:grpSpPr>
          <a:xfrm>
            <a:off x="7186906" y="1903719"/>
            <a:ext cx="3784730" cy="3545415"/>
            <a:chOff x="4562101" y="1931427"/>
            <a:chExt cx="3784730" cy="3545415"/>
          </a:xfrm>
        </p:grpSpPr>
        <p:sp>
          <p:nvSpPr>
            <p:cNvPr id="70" name="TextBox 69"/>
            <p:cNvSpPr txBox="1"/>
            <p:nvPr/>
          </p:nvSpPr>
          <p:spPr>
            <a:xfrm>
              <a:off x="5329608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158012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01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001762" y="1937838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10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870419" y="1939804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11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62101" y="2497352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00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576065" y="3361448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576065" y="4180746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10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576065" y="5044842"/>
              <a:ext cx="572805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11</a:t>
              </a:r>
            </a:p>
          </p:txBody>
        </p:sp>
      </p:grp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9449985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10293149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7763657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8606821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9449985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10293149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7763657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8606821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9449985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10293149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7763657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8606821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9449985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10293149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3" name="Group 132"/>
          <p:cNvGrpSpPr/>
          <p:nvPr/>
        </p:nvGrpSpPr>
        <p:grpSpPr>
          <a:xfrm>
            <a:off x="7743232" y="2465187"/>
            <a:ext cx="3371808" cy="2894068"/>
            <a:chOff x="5118427" y="2492896"/>
            <a:chExt cx="3371808" cy="2894068"/>
          </a:xfrm>
        </p:grpSpPr>
        <p:sp>
          <p:nvSpPr>
            <p:cNvPr id="79" name="TextBox 78"/>
            <p:cNvSpPr txBox="1"/>
            <p:nvPr/>
          </p:nvSpPr>
          <p:spPr>
            <a:xfrm>
              <a:off x="5180383" y="2497352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027485" y="249735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152028" y="3361448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014964" y="335699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874975" y="249289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722076" y="249289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846619" y="335699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09555" y="335253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146783" y="415353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5993884" y="415353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118427" y="501763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5981363" y="501317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841374" y="414908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7688475" y="4149080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813018" y="501317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7675954" y="500872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5569877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Map domain of each attribute onto n-bit integer</a:t>
            </a:r>
          </a:p>
          <a:p>
            <a:pPr marL="0" indent="0">
              <a:buNone/>
            </a:pPr>
            <a:r>
              <a:rPr lang="en-US" dirty="0"/>
              <a:t>Order of points on Z-curve given by bit-interleaving the positions on the axes</a:t>
            </a:r>
          </a:p>
          <a:p>
            <a:pPr marL="0" indent="0">
              <a:buNone/>
            </a:pPr>
            <a:r>
              <a:rPr lang="en-US" dirty="0"/>
              <a:t>x = x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y = y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z-index = y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0F092-EE72-6949-811A-1A1361DE6F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7763657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8606821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1" name="Group 130"/>
          <p:cNvGrpSpPr/>
          <p:nvPr/>
        </p:nvGrpSpPr>
        <p:grpSpPr>
          <a:xfrm>
            <a:off x="7186906" y="1903719"/>
            <a:ext cx="3784730" cy="3545415"/>
            <a:chOff x="4562101" y="1931427"/>
            <a:chExt cx="3784730" cy="3545415"/>
          </a:xfrm>
        </p:grpSpPr>
        <p:sp>
          <p:nvSpPr>
            <p:cNvPr id="70" name="TextBox 69"/>
            <p:cNvSpPr txBox="1"/>
            <p:nvPr/>
          </p:nvSpPr>
          <p:spPr>
            <a:xfrm>
              <a:off x="5329608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158012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01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001762" y="1937838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10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870419" y="1939804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11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62101" y="2497352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00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576065" y="3361448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576065" y="4180746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10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576065" y="5044842"/>
              <a:ext cx="572805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11</a:t>
              </a:r>
            </a:p>
          </p:txBody>
        </p:sp>
      </p:grp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9449985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10293149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7763657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8606821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9449985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10293149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7763657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8606821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9449985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10293149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7763657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8606821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9449985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10293149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2" name="Group 131"/>
          <p:cNvGrpSpPr/>
          <p:nvPr/>
        </p:nvGrpSpPr>
        <p:grpSpPr>
          <a:xfrm>
            <a:off x="8135130" y="2681211"/>
            <a:ext cx="2644283" cy="2551922"/>
            <a:chOff x="5510324" y="2708920"/>
            <a:chExt cx="2644283" cy="2551922"/>
          </a:xfrm>
        </p:grpSpPr>
        <p:cxnSp>
          <p:nvCxnSpPr>
            <p:cNvPr id="95" name="Straight Connector 94"/>
            <p:cNvCxnSpPr/>
            <p:nvPr/>
          </p:nvCxnSpPr>
          <p:spPr bwMode="auto">
            <a:xfrm>
              <a:off x="5510324" y="27089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 bwMode="auto">
            <a:xfrm>
              <a:off x="5510324" y="3573016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 bwMode="auto">
            <a:xfrm>
              <a:off x="5539069" y="4386424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0" name="Straight Connector 99"/>
            <p:cNvCxnSpPr/>
            <p:nvPr/>
          </p:nvCxnSpPr>
          <p:spPr bwMode="auto">
            <a:xfrm>
              <a:off x="5539069" y="52505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 bwMode="auto">
            <a:xfrm>
              <a:off x="7239968" y="27089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Connector 101"/>
            <p:cNvCxnSpPr/>
            <p:nvPr/>
          </p:nvCxnSpPr>
          <p:spPr bwMode="auto">
            <a:xfrm>
              <a:off x="7239968" y="3573016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3" name="Straight Connector 102"/>
            <p:cNvCxnSpPr/>
            <p:nvPr/>
          </p:nvCxnSpPr>
          <p:spPr bwMode="auto">
            <a:xfrm>
              <a:off x="7268713" y="4386424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4" name="Straight Connector 103"/>
            <p:cNvCxnSpPr/>
            <p:nvPr/>
          </p:nvCxnSpPr>
          <p:spPr bwMode="auto">
            <a:xfrm>
              <a:off x="7268713" y="52505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 flipV="1">
              <a:off x="5539069" y="2708920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/>
            <p:nvPr/>
          </p:nvCxnSpPr>
          <p:spPr bwMode="auto">
            <a:xfrm flipV="1">
              <a:off x="7251476" y="2708920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 flipV="1">
              <a:off x="5567814" y="4392314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 flipV="1">
              <a:off x="7280221" y="4392314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flipV="1">
              <a:off x="6382819" y="2713352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 flipV="1">
              <a:off x="6411564" y="4396746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 flipV="1">
              <a:off x="5567814" y="3577448"/>
              <a:ext cx="2586793" cy="81929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3" name="Group 132"/>
          <p:cNvGrpSpPr/>
          <p:nvPr/>
        </p:nvGrpSpPr>
        <p:grpSpPr>
          <a:xfrm>
            <a:off x="7743232" y="2465187"/>
            <a:ext cx="3371808" cy="2894068"/>
            <a:chOff x="5118427" y="2492896"/>
            <a:chExt cx="3371808" cy="2894068"/>
          </a:xfrm>
        </p:grpSpPr>
        <p:sp>
          <p:nvSpPr>
            <p:cNvPr id="79" name="TextBox 78"/>
            <p:cNvSpPr txBox="1"/>
            <p:nvPr/>
          </p:nvSpPr>
          <p:spPr>
            <a:xfrm>
              <a:off x="5180383" y="2497352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027485" y="249735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152028" y="3361448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014964" y="335699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874975" y="249289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722076" y="249289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846619" y="335699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09555" y="335253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146783" y="415353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5993884" y="415353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118427" y="501763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5981363" y="501317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841374" y="414908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7688475" y="4149080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813018" y="501317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7675954" y="500872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218068"/>
      </p:ext>
    </p:ext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Z-Region Partition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Z-curve partitioned into contiguous ranges (</a:t>
            </a:r>
            <a:r>
              <a:rPr lang="en-US" i="1" dirty="0"/>
              <a:t>z-regions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Note that these may not be contiguous regions in the multidimensional space</a:t>
            </a:r>
          </a:p>
          <a:p>
            <a:pPr marL="0" indent="0">
              <a:buNone/>
            </a:pPr>
            <a:r>
              <a:rPr lang="en-US" dirty="0"/>
              <a:t>Z-regions mapped to leaf nodes of a </a:t>
            </a:r>
            <a:r>
              <a:rPr lang="en-US" dirty="0" err="1"/>
              <a:t>B+tree</a:t>
            </a:r>
            <a:endParaRPr lang="en-US" dirty="0"/>
          </a:p>
          <a:p>
            <a:pPr lvl="1"/>
            <a:r>
              <a:rPr lang="en-US" dirty="0"/>
              <a:t>A leaf node contain pointers to records whose attribute value locate them within the associated Z-region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D230C0EE-D34C-3F4A-9CD3-8C8E0E08FF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5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7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9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8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1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2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9" name="Group 246"/>
          <p:cNvGrpSpPr>
            <a:grpSpLocks/>
          </p:cNvGrpSpPr>
          <p:nvPr/>
        </p:nvGrpSpPr>
        <p:grpSpPr bwMode="auto">
          <a:xfrm>
            <a:off x="7072909" y="6218064"/>
            <a:ext cx="4607457" cy="685800"/>
            <a:chOff x="3024" y="2112"/>
            <a:chExt cx="1920" cy="432"/>
          </a:xfrm>
        </p:grpSpPr>
        <p:sp>
          <p:nvSpPr>
            <p:cNvPr id="100" name="Rectangle 247"/>
            <p:cNvSpPr>
              <a:spLocks noChangeArrowheads="1"/>
            </p:cNvSpPr>
            <p:nvPr/>
          </p:nvSpPr>
          <p:spPr bwMode="auto">
            <a:xfrm>
              <a:off x="3216" y="2112"/>
              <a:ext cx="1536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Rectangle 248"/>
            <p:cNvSpPr>
              <a:spLocks noChangeArrowheads="1"/>
            </p:cNvSpPr>
            <p:nvPr/>
          </p:nvSpPr>
          <p:spPr bwMode="auto">
            <a:xfrm>
              <a:off x="3024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/>
                <a:t>0</a:t>
              </a:r>
            </a:p>
          </p:txBody>
        </p:sp>
        <p:sp>
          <p:nvSpPr>
            <p:cNvPr id="102" name="Rectangle 249"/>
            <p:cNvSpPr>
              <a:spLocks noChangeArrowheads="1"/>
            </p:cNvSpPr>
            <p:nvPr/>
          </p:nvSpPr>
          <p:spPr bwMode="auto">
            <a:xfrm>
              <a:off x="4560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 dirty="0"/>
                <a:t>d.2</a:t>
              </a:r>
              <a:r>
                <a:rPr lang="en-US" sz="1200" baseline="30000" dirty="0"/>
                <a:t>n</a:t>
              </a:r>
              <a:r>
                <a:rPr lang="en-US" sz="1200" dirty="0"/>
                <a:t>-1</a:t>
              </a:r>
            </a:p>
          </p:txBody>
        </p:sp>
        <p:sp>
          <p:nvSpPr>
            <p:cNvPr id="103" name="Line 250"/>
            <p:cNvSpPr>
              <a:spLocks noChangeShapeType="1"/>
            </p:cNvSpPr>
            <p:nvPr/>
          </p:nvSpPr>
          <p:spPr bwMode="auto">
            <a:xfrm>
              <a:off x="3216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251"/>
            <p:cNvSpPr>
              <a:spLocks noChangeShapeType="1"/>
            </p:cNvSpPr>
            <p:nvPr/>
          </p:nvSpPr>
          <p:spPr bwMode="auto">
            <a:xfrm>
              <a:off x="4752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Rectangle 252"/>
            <p:cNvSpPr>
              <a:spLocks noChangeArrowheads="1"/>
            </p:cNvSpPr>
            <p:nvPr/>
          </p:nvSpPr>
          <p:spPr bwMode="auto">
            <a:xfrm>
              <a:off x="3850" y="2368"/>
              <a:ext cx="31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/>
                <a:t>Z-index</a:t>
              </a:r>
              <a:endParaRPr lang="en-US" sz="12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72273483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Z-Region Partition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Z-curve partitioned into contiguous ranges (</a:t>
            </a:r>
            <a:r>
              <a:rPr lang="en-US" i="1" dirty="0"/>
              <a:t>z-regions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Note that these may not be contiguous regions in the multidimensional space</a:t>
            </a:r>
          </a:p>
          <a:p>
            <a:pPr marL="0" indent="0">
              <a:buNone/>
            </a:pPr>
            <a:r>
              <a:rPr lang="en-US" dirty="0"/>
              <a:t>Z-regions mapped to leaf nodes of a </a:t>
            </a:r>
            <a:r>
              <a:rPr lang="en-US" dirty="0" err="1"/>
              <a:t>B+tree</a:t>
            </a:r>
            <a:endParaRPr lang="en-US" dirty="0"/>
          </a:p>
          <a:p>
            <a:pPr lvl="1"/>
            <a:r>
              <a:rPr lang="en-US" dirty="0"/>
              <a:t>A leaf node contain pointers to records whose attribute value locate them within the associated Z-region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D230C0EE-D34C-3F4A-9CD3-8C8E0E08FF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5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7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9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8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1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2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5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6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9" name="Group 246"/>
          <p:cNvGrpSpPr>
            <a:grpSpLocks/>
          </p:cNvGrpSpPr>
          <p:nvPr/>
        </p:nvGrpSpPr>
        <p:grpSpPr bwMode="auto">
          <a:xfrm>
            <a:off x="7072909" y="6218064"/>
            <a:ext cx="4607457" cy="685800"/>
            <a:chOff x="3024" y="2112"/>
            <a:chExt cx="1920" cy="432"/>
          </a:xfrm>
        </p:grpSpPr>
        <p:sp>
          <p:nvSpPr>
            <p:cNvPr id="100" name="Rectangle 247"/>
            <p:cNvSpPr>
              <a:spLocks noChangeArrowheads="1"/>
            </p:cNvSpPr>
            <p:nvPr/>
          </p:nvSpPr>
          <p:spPr bwMode="auto">
            <a:xfrm>
              <a:off x="3216" y="2112"/>
              <a:ext cx="1536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Rectangle 248"/>
            <p:cNvSpPr>
              <a:spLocks noChangeArrowheads="1"/>
            </p:cNvSpPr>
            <p:nvPr/>
          </p:nvSpPr>
          <p:spPr bwMode="auto">
            <a:xfrm>
              <a:off x="3024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/>
                <a:t>0</a:t>
              </a:r>
            </a:p>
          </p:txBody>
        </p:sp>
        <p:sp>
          <p:nvSpPr>
            <p:cNvPr id="102" name="Rectangle 249"/>
            <p:cNvSpPr>
              <a:spLocks noChangeArrowheads="1"/>
            </p:cNvSpPr>
            <p:nvPr/>
          </p:nvSpPr>
          <p:spPr bwMode="auto">
            <a:xfrm>
              <a:off x="4560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 dirty="0"/>
                <a:t>d.2</a:t>
              </a:r>
              <a:r>
                <a:rPr lang="en-US" sz="1200" baseline="30000" dirty="0"/>
                <a:t>n</a:t>
              </a:r>
              <a:r>
                <a:rPr lang="en-US" sz="1200" dirty="0"/>
                <a:t>-1</a:t>
              </a:r>
            </a:p>
          </p:txBody>
        </p:sp>
        <p:sp>
          <p:nvSpPr>
            <p:cNvPr id="103" name="Line 250"/>
            <p:cNvSpPr>
              <a:spLocks noChangeShapeType="1"/>
            </p:cNvSpPr>
            <p:nvPr/>
          </p:nvSpPr>
          <p:spPr bwMode="auto">
            <a:xfrm>
              <a:off x="3216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251"/>
            <p:cNvSpPr>
              <a:spLocks noChangeShapeType="1"/>
            </p:cNvSpPr>
            <p:nvPr/>
          </p:nvSpPr>
          <p:spPr bwMode="auto">
            <a:xfrm>
              <a:off x="4752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Rectangle 252"/>
            <p:cNvSpPr>
              <a:spLocks noChangeArrowheads="1"/>
            </p:cNvSpPr>
            <p:nvPr/>
          </p:nvSpPr>
          <p:spPr bwMode="auto">
            <a:xfrm>
              <a:off x="3850" y="2368"/>
              <a:ext cx="31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/>
                <a:t>Z-index</a:t>
              </a:r>
              <a:endParaRPr lang="en-US" sz="12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19050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br>
              <a:rPr lang="en-GB" dirty="0"/>
            </a:br>
            <a:r>
              <a:rPr lang="en-GB" dirty="0"/>
              <a:t>Access Structures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GB" dirty="0"/>
              <a:t>Dr Nicholas Gibbins - </a:t>
            </a:r>
            <a:r>
              <a:rPr lang="en-GB" dirty="0" err="1"/>
              <a:t>nmg@ecs.soton.ac.uk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909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BF245-86B8-C84F-8014-81CF815D6F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92918756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Z-Region Partition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Z-curve partitioned into contiguous ranges (</a:t>
            </a:r>
            <a:r>
              <a:rPr lang="en-US" i="1" dirty="0"/>
              <a:t>z-regions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Note that these may not be contiguous regions in the multidimensional space</a:t>
            </a:r>
          </a:p>
          <a:p>
            <a:pPr marL="0" indent="0">
              <a:buNone/>
            </a:pPr>
            <a:r>
              <a:rPr lang="en-US" dirty="0"/>
              <a:t>Z-regions mapped to leaf nodes of a </a:t>
            </a:r>
            <a:r>
              <a:rPr lang="en-US" dirty="0" err="1"/>
              <a:t>B+tree</a:t>
            </a:r>
            <a:endParaRPr lang="en-US" dirty="0"/>
          </a:p>
          <a:p>
            <a:pPr lvl="1"/>
            <a:r>
              <a:rPr lang="en-US" dirty="0"/>
              <a:t>A leaf node contain pointers to records whose attribute value locate them within the associated Z-region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D230C0EE-D34C-3F4A-9CD3-8C8E0E08FF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5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7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9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8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1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2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5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6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9" name="Group 246"/>
          <p:cNvGrpSpPr>
            <a:grpSpLocks/>
          </p:cNvGrpSpPr>
          <p:nvPr/>
        </p:nvGrpSpPr>
        <p:grpSpPr bwMode="auto">
          <a:xfrm>
            <a:off x="7072909" y="6218064"/>
            <a:ext cx="4607457" cy="685800"/>
            <a:chOff x="3024" y="2112"/>
            <a:chExt cx="1920" cy="432"/>
          </a:xfrm>
        </p:grpSpPr>
        <p:sp>
          <p:nvSpPr>
            <p:cNvPr id="100" name="Rectangle 247"/>
            <p:cNvSpPr>
              <a:spLocks noChangeArrowheads="1"/>
            </p:cNvSpPr>
            <p:nvPr/>
          </p:nvSpPr>
          <p:spPr bwMode="auto">
            <a:xfrm>
              <a:off x="3216" y="2112"/>
              <a:ext cx="1536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Rectangle 248"/>
            <p:cNvSpPr>
              <a:spLocks noChangeArrowheads="1"/>
            </p:cNvSpPr>
            <p:nvPr/>
          </p:nvSpPr>
          <p:spPr bwMode="auto">
            <a:xfrm>
              <a:off x="3024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/>
                <a:t>0</a:t>
              </a:r>
            </a:p>
          </p:txBody>
        </p:sp>
        <p:sp>
          <p:nvSpPr>
            <p:cNvPr id="102" name="Rectangle 249"/>
            <p:cNvSpPr>
              <a:spLocks noChangeArrowheads="1"/>
            </p:cNvSpPr>
            <p:nvPr/>
          </p:nvSpPr>
          <p:spPr bwMode="auto">
            <a:xfrm>
              <a:off x="4560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 dirty="0"/>
                <a:t>d.2</a:t>
              </a:r>
              <a:r>
                <a:rPr lang="en-US" sz="1200" baseline="30000" dirty="0"/>
                <a:t>n</a:t>
              </a:r>
              <a:r>
                <a:rPr lang="en-US" sz="1200" dirty="0"/>
                <a:t>-1</a:t>
              </a:r>
            </a:p>
          </p:txBody>
        </p:sp>
        <p:sp>
          <p:nvSpPr>
            <p:cNvPr id="103" name="Line 250"/>
            <p:cNvSpPr>
              <a:spLocks noChangeShapeType="1"/>
            </p:cNvSpPr>
            <p:nvPr/>
          </p:nvSpPr>
          <p:spPr bwMode="auto">
            <a:xfrm>
              <a:off x="3216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251"/>
            <p:cNvSpPr>
              <a:spLocks noChangeShapeType="1"/>
            </p:cNvSpPr>
            <p:nvPr/>
          </p:nvSpPr>
          <p:spPr bwMode="auto">
            <a:xfrm>
              <a:off x="4752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Rectangle 252"/>
            <p:cNvSpPr>
              <a:spLocks noChangeArrowheads="1"/>
            </p:cNvSpPr>
            <p:nvPr/>
          </p:nvSpPr>
          <p:spPr bwMode="auto">
            <a:xfrm>
              <a:off x="3850" y="2368"/>
              <a:ext cx="31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/>
                <a:t>Z-index</a:t>
              </a:r>
              <a:endParaRPr lang="en-US" sz="1200" baseline="-25000" dirty="0"/>
            </a:p>
          </p:txBody>
        </p:sp>
      </p:grpSp>
      <p:grpSp>
        <p:nvGrpSpPr>
          <p:cNvPr id="57" name="Group 253"/>
          <p:cNvGrpSpPr>
            <a:grpSpLocks/>
          </p:cNvGrpSpPr>
          <p:nvPr/>
        </p:nvGrpSpPr>
        <p:grpSpPr bwMode="auto">
          <a:xfrm>
            <a:off x="7768298" y="2222307"/>
            <a:ext cx="3164969" cy="4295316"/>
            <a:chOff x="2976" y="528"/>
            <a:chExt cx="1344" cy="1824"/>
          </a:xfrm>
        </p:grpSpPr>
        <p:grpSp>
          <p:nvGrpSpPr>
            <p:cNvPr id="58" name="Group 254"/>
            <p:cNvGrpSpPr>
              <a:grpSpLocks/>
            </p:cNvGrpSpPr>
            <p:nvPr/>
          </p:nvGrpSpPr>
          <p:grpSpPr bwMode="auto">
            <a:xfrm>
              <a:off x="3168" y="528"/>
              <a:ext cx="1056" cy="1344"/>
              <a:chOff x="4464" y="336"/>
              <a:chExt cx="1056" cy="1344"/>
            </a:xfrm>
          </p:grpSpPr>
          <p:sp>
            <p:nvSpPr>
              <p:cNvPr id="79" name="Rectangle 255"/>
              <p:cNvSpPr>
                <a:spLocks noChangeArrowheads="1"/>
              </p:cNvSpPr>
              <p:nvPr/>
            </p:nvSpPr>
            <p:spPr bwMode="auto">
              <a:xfrm>
                <a:off x="4560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" name="Oval 256"/>
              <p:cNvSpPr>
                <a:spLocks noChangeArrowheads="1"/>
              </p:cNvSpPr>
              <p:nvPr/>
            </p:nvSpPr>
            <p:spPr bwMode="auto">
              <a:xfrm>
                <a:off x="4584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Rectangle 257"/>
              <p:cNvSpPr>
                <a:spLocks noChangeArrowheads="1"/>
              </p:cNvSpPr>
              <p:nvPr/>
            </p:nvSpPr>
            <p:spPr bwMode="auto">
              <a:xfrm>
                <a:off x="4752" y="52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Oval 258"/>
              <p:cNvSpPr>
                <a:spLocks noChangeArrowheads="1"/>
              </p:cNvSpPr>
              <p:nvPr/>
            </p:nvSpPr>
            <p:spPr bwMode="auto">
              <a:xfrm>
                <a:off x="4776" y="55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Rectangle 259"/>
              <p:cNvSpPr>
                <a:spLocks noChangeArrowheads="1"/>
              </p:cNvSpPr>
              <p:nvPr/>
            </p:nvSpPr>
            <p:spPr bwMode="auto">
              <a:xfrm>
                <a:off x="5232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Oval 260"/>
              <p:cNvSpPr>
                <a:spLocks noChangeArrowheads="1"/>
              </p:cNvSpPr>
              <p:nvPr/>
            </p:nvSpPr>
            <p:spPr bwMode="auto">
              <a:xfrm>
                <a:off x="5256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Rectangle 261"/>
              <p:cNvSpPr>
                <a:spLocks noChangeArrowheads="1"/>
              </p:cNvSpPr>
              <p:nvPr/>
            </p:nvSpPr>
            <p:spPr bwMode="auto">
              <a:xfrm>
                <a:off x="4464" y="91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Oval 262"/>
              <p:cNvSpPr>
                <a:spLocks noChangeArrowheads="1"/>
              </p:cNvSpPr>
              <p:nvPr/>
            </p:nvSpPr>
            <p:spPr bwMode="auto">
              <a:xfrm>
                <a:off x="4488" y="93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Rectangle 263"/>
              <p:cNvSpPr>
                <a:spLocks noChangeArrowheads="1"/>
              </p:cNvSpPr>
              <p:nvPr/>
            </p:nvSpPr>
            <p:spPr bwMode="auto">
              <a:xfrm>
                <a:off x="4464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Oval 264"/>
              <p:cNvSpPr>
                <a:spLocks noChangeArrowheads="1"/>
              </p:cNvSpPr>
              <p:nvPr/>
            </p:nvSpPr>
            <p:spPr bwMode="auto">
              <a:xfrm>
                <a:off x="4488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Rectangle 265"/>
              <p:cNvSpPr>
                <a:spLocks noChangeArrowheads="1"/>
              </p:cNvSpPr>
              <p:nvPr/>
            </p:nvSpPr>
            <p:spPr bwMode="auto">
              <a:xfrm>
                <a:off x="4848" y="129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Oval 266"/>
              <p:cNvSpPr>
                <a:spLocks noChangeArrowheads="1"/>
              </p:cNvSpPr>
              <p:nvPr/>
            </p:nvSpPr>
            <p:spPr bwMode="auto">
              <a:xfrm>
                <a:off x="4872" y="132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Rectangle 267"/>
              <p:cNvSpPr>
                <a:spLocks noChangeArrowheads="1"/>
              </p:cNvSpPr>
              <p:nvPr/>
            </p:nvSpPr>
            <p:spPr bwMode="auto">
              <a:xfrm>
                <a:off x="4656" y="1584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Oval 268"/>
              <p:cNvSpPr>
                <a:spLocks noChangeArrowheads="1"/>
              </p:cNvSpPr>
              <p:nvPr/>
            </p:nvSpPr>
            <p:spPr bwMode="auto">
              <a:xfrm>
                <a:off x="4680" y="1608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Rectangle 269"/>
              <p:cNvSpPr>
                <a:spLocks noChangeArrowheads="1"/>
              </p:cNvSpPr>
              <p:nvPr/>
            </p:nvSpPr>
            <p:spPr bwMode="auto">
              <a:xfrm>
                <a:off x="5232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Oval 270"/>
              <p:cNvSpPr>
                <a:spLocks noChangeArrowheads="1"/>
              </p:cNvSpPr>
              <p:nvPr/>
            </p:nvSpPr>
            <p:spPr bwMode="auto">
              <a:xfrm>
                <a:off x="5256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Rectangle 271"/>
              <p:cNvSpPr>
                <a:spLocks noChangeArrowheads="1"/>
              </p:cNvSpPr>
              <p:nvPr/>
            </p:nvSpPr>
            <p:spPr bwMode="auto">
              <a:xfrm>
                <a:off x="5040" y="81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Oval 272"/>
              <p:cNvSpPr>
                <a:spLocks noChangeArrowheads="1"/>
              </p:cNvSpPr>
              <p:nvPr/>
            </p:nvSpPr>
            <p:spPr bwMode="auto">
              <a:xfrm>
                <a:off x="5064" y="84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Rectangle 273"/>
              <p:cNvSpPr>
                <a:spLocks noChangeArrowheads="1"/>
              </p:cNvSpPr>
              <p:nvPr/>
            </p:nvSpPr>
            <p:spPr bwMode="auto">
              <a:xfrm>
                <a:off x="5424" y="100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Oval 274"/>
              <p:cNvSpPr>
                <a:spLocks noChangeArrowheads="1"/>
              </p:cNvSpPr>
              <p:nvPr/>
            </p:nvSpPr>
            <p:spPr bwMode="auto">
              <a:xfrm>
                <a:off x="5448" y="103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9" name="Line 275"/>
            <p:cNvSpPr>
              <a:spLocks noChangeShapeType="1"/>
            </p:cNvSpPr>
            <p:nvPr/>
          </p:nvSpPr>
          <p:spPr bwMode="auto">
            <a:xfrm flipH="1">
              <a:off x="2976" y="576"/>
              <a:ext cx="336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Line 276"/>
            <p:cNvSpPr>
              <a:spLocks noChangeShapeType="1"/>
            </p:cNvSpPr>
            <p:nvPr/>
          </p:nvSpPr>
          <p:spPr bwMode="auto">
            <a:xfrm flipH="1">
              <a:off x="3168" y="768"/>
              <a:ext cx="336" cy="139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277"/>
            <p:cNvSpPr>
              <a:spLocks noChangeShapeType="1"/>
            </p:cNvSpPr>
            <p:nvPr/>
          </p:nvSpPr>
          <p:spPr bwMode="auto">
            <a:xfrm flipH="1">
              <a:off x="3360" y="576"/>
              <a:ext cx="624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278"/>
            <p:cNvSpPr>
              <a:spLocks noChangeShapeType="1"/>
            </p:cNvSpPr>
            <p:nvPr/>
          </p:nvSpPr>
          <p:spPr bwMode="auto">
            <a:xfrm flipH="1">
              <a:off x="3552" y="1056"/>
              <a:ext cx="240" cy="110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279"/>
            <p:cNvSpPr>
              <a:spLocks noChangeShapeType="1"/>
            </p:cNvSpPr>
            <p:nvPr/>
          </p:nvSpPr>
          <p:spPr bwMode="auto">
            <a:xfrm>
              <a:off x="3216" y="1152"/>
              <a:ext cx="432" cy="100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280"/>
            <p:cNvSpPr>
              <a:spLocks noChangeShapeType="1"/>
            </p:cNvSpPr>
            <p:nvPr/>
          </p:nvSpPr>
          <p:spPr bwMode="auto">
            <a:xfrm>
              <a:off x="3216" y="1632"/>
              <a:ext cx="528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81"/>
            <p:cNvSpPr>
              <a:spLocks noChangeShapeType="1"/>
            </p:cNvSpPr>
            <p:nvPr/>
          </p:nvSpPr>
          <p:spPr bwMode="auto">
            <a:xfrm>
              <a:off x="3600" y="1536"/>
              <a:ext cx="240" cy="62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282"/>
            <p:cNvSpPr>
              <a:spLocks noChangeShapeType="1"/>
            </p:cNvSpPr>
            <p:nvPr/>
          </p:nvSpPr>
          <p:spPr bwMode="auto">
            <a:xfrm>
              <a:off x="3408" y="1824"/>
              <a:ext cx="528" cy="336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283"/>
            <p:cNvSpPr>
              <a:spLocks noChangeShapeType="1"/>
            </p:cNvSpPr>
            <p:nvPr/>
          </p:nvSpPr>
          <p:spPr bwMode="auto">
            <a:xfrm flipH="1">
              <a:off x="4128" y="1248"/>
              <a:ext cx="48" cy="91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284"/>
            <p:cNvSpPr>
              <a:spLocks noChangeShapeType="1"/>
            </p:cNvSpPr>
            <p:nvPr/>
          </p:nvSpPr>
          <p:spPr bwMode="auto">
            <a:xfrm>
              <a:off x="3984" y="1632"/>
              <a:ext cx="336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285"/>
            <p:cNvSpPr>
              <a:spLocks/>
            </p:cNvSpPr>
            <p:nvPr/>
          </p:nvSpPr>
          <p:spPr bwMode="auto">
            <a:xfrm>
              <a:off x="2976" y="576"/>
              <a:ext cx="336" cy="1776"/>
            </a:xfrm>
            <a:custGeom>
              <a:avLst/>
              <a:gdLst>
                <a:gd name="T0" fmla="*/ 336 w 336"/>
                <a:gd name="T1" fmla="*/ 0 h 1776"/>
                <a:gd name="T2" fmla="*/ 0 w 336"/>
                <a:gd name="T3" fmla="*/ 1584 h 1776"/>
                <a:gd name="T4" fmla="*/ 0 w 336"/>
                <a:gd name="T5" fmla="*/ 1776 h 1776"/>
                <a:gd name="T6" fmla="*/ 0 60000 65536"/>
                <a:gd name="T7" fmla="*/ 0 60000 65536"/>
                <a:gd name="T8" fmla="*/ 0 60000 65536"/>
                <a:gd name="T9" fmla="*/ 0 w 336"/>
                <a:gd name="T10" fmla="*/ 0 h 1776"/>
                <a:gd name="T11" fmla="*/ 336 w 336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776">
                  <a:moveTo>
                    <a:pt x="336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286"/>
            <p:cNvSpPr>
              <a:spLocks/>
            </p:cNvSpPr>
            <p:nvPr/>
          </p:nvSpPr>
          <p:spPr bwMode="auto">
            <a:xfrm>
              <a:off x="3168" y="768"/>
              <a:ext cx="336" cy="1584"/>
            </a:xfrm>
            <a:custGeom>
              <a:avLst/>
              <a:gdLst>
                <a:gd name="T0" fmla="*/ 336 w 336"/>
                <a:gd name="T1" fmla="*/ 0 h 1584"/>
                <a:gd name="T2" fmla="*/ 0 w 336"/>
                <a:gd name="T3" fmla="*/ 1392 h 1584"/>
                <a:gd name="T4" fmla="*/ 0 w 336"/>
                <a:gd name="T5" fmla="*/ 1584 h 1584"/>
                <a:gd name="T6" fmla="*/ 0 60000 65536"/>
                <a:gd name="T7" fmla="*/ 0 60000 65536"/>
                <a:gd name="T8" fmla="*/ 0 60000 65536"/>
                <a:gd name="T9" fmla="*/ 0 w 336"/>
                <a:gd name="T10" fmla="*/ 0 h 1584"/>
                <a:gd name="T11" fmla="*/ 336 w 336"/>
                <a:gd name="T12" fmla="*/ 1584 h 15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584">
                  <a:moveTo>
                    <a:pt x="336" y="0"/>
                  </a:moveTo>
                  <a:lnTo>
                    <a:pt x="0" y="1392"/>
                  </a:lnTo>
                  <a:lnTo>
                    <a:pt x="0" y="158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287"/>
            <p:cNvSpPr>
              <a:spLocks/>
            </p:cNvSpPr>
            <p:nvPr/>
          </p:nvSpPr>
          <p:spPr bwMode="auto">
            <a:xfrm>
              <a:off x="3360" y="576"/>
              <a:ext cx="624" cy="1776"/>
            </a:xfrm>
            <a:custGeom>
              <a:avLst/>
              <a:gdLst>
                <a:gd name="T0" fmla="*/ 624 w 624"/>
                <a:gd name="T1" fmla="*/ 0 h 1776"/>
                <a:gd name="T2" fmla="*/ 0 w 624"/>
                <a:gd name="T3" fmla="*/ 1584 h 1776"/>
                <a:gd name="T4" fmla="*/ 0 w 624"/>
                <a:gd name="T5" fmla="*/ 1776 h 1776"/>
                <a:gd name="T6" fmla="*/ 0 60000 65536"/>
                <a:gd name="T7" fmla="*/ 0 60000 65536"/>
                <a:gd name="T8" fmla="*/ 0 60000 65536"/>
                <a:gd name="T9" fmla="*/ 0 w 624"/>
                <a:gd name="T10" fmla="*/ 0 h 1776"/>
                <a:gd name="T11" fmla="*/ 624 w 624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1776">
                  <a:moveTo>
                    <a:pt x="624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288"/>
            <p:cNvSpPr>
              <a:spLocks/>
            </p:cNvSpPr>
            <p:nvPr/>
          </p:nvSpPr>
          <p:spPr bwMode="auto">
            <a:xfrm>
              <a:off x="3552" y="1056"/>
              <a:ext cx="240" cy="1296"/>
            </a:xfrm>
            <a:custGeom>
              <a:avLst/>
              <a:gdLst>
                <a:gd name="T0" fmla="*/ 240 w 240"/>
                <a:gd name="T1" fmla="*/ 0 h 1296"/>
                <a:gd name="T2" fmla="*/ 0 w 240"/>
                <a:gd name="T3" fmla="*/ 1104 h 1296"/>
                <a:gd name="T4" fmla="*/ 0 w 240"/>
                <a:gd name="T5" fmla="*/ 1296 h 1296"/>
                <a:gd name="T6" fmla="*/ 0 60000 65536"/>
                <a:gd name="T7" fmla="*/ 0 60000 65536"/>
                <a:gd name="T8" fmla="*/ 0 60000 65536"/>
                <a:gd name="T9" fmla="*/ 0 w 240"/>
                <a:gd name="T10" fmla="*/ 0 h 1296"/>
                <a:gd name="T11" fmla="*/ 240 w 240"/>
                <a:gd name="T12" fmla="*/ 1296 h 1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1296">
                  <a:moveTo>
                    <a:pt x="240" y="0"/>
                  </a:moveTo>
                  <a:lnTo>
                    <a:pt x="0" y="1104"/>
                  </a:lnTo>
                  <a:lnTo>
                    <a:pt x="0" y="129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289"/>
            <p:cNvSpPr>
              <a:spLocks/>
            </p:cNvSpPr>
            <p:nvPr/>
          </p:nvSpPr>
          <p:spPr bwMode="auto">
            <a:xfrm>
              <a:off x="3216" y="1152"/>
              <a:ext cx="432" cy="1200"/>
            </a:xfrm>
            <a:custGeom>
              <a:avLst/>
              <a:gdLst>
                <a:gd name="T0" fmla="*/ 0 w 432"/>
                <a:gd name="T1" fmla="*/ 0 h 1200"/>
                <a:gd name="T2" fmla="*/ 432 w 432"/>
                <a:gd name="T3" fmla="*/ 1008 h 1200"/>
                <a:gd name="T4" fmla="*/ 432 w 432"/>
                <a:gd name="T5" fmla="*/ 1200 h 1200"/>
                <a:gd name="T6" fmla="*/ 0 60000 65536"/>
                <a:gd name="T7" fmla="*/ 0 60000 65536"/>
                <a:gd name="T8" fmla="*/ 0 60000 65536"/>
                <a:gd name="T9" fmla="*/ 0 w 432"/>
                <a:gd name="T10" fmla="*/ 0 h 1200"/>
                <a:gd name="T11" fmla="*/ 432 w 432"/>
                <a:gd name="T12" fmla="*/ 1200 h 1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200">
                  <a:moveTo>
                    <a:pt x="0" y="0"/>
                  </a:moveTo>
                  <a:lnTo>
                    <a:pt x="432" y="1008"/>
                  </a:lnTo>
                  <a:lnTo>
                    <a:pt x="432" y="120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290"/>
            <p:cNvSpPr>
              <a:spLocks/>
            </p:cNvSpPr>
            <p:nvPr/>
          </p:nvSpPr>
          <p:spPr bwMode="auto">
            <a:xfrm>
              <a:off x="3216" y="1632"/>
              <a:ext cx="528" cy="720"/>
            </a:xfrm>
            <a:custGeom>
              <a:avLst/>
              <a:gdLst>
                <a:gd name="T0" fmla="*/ 0 w 528"/>
                <a:gd name="T1" fmla="*/ 0 h 720"/>
                <a:gd name="T2" fmla="*/ 528 w 528"/>
                <a:gd name="T3" fmla="*/ 528 h 720"/>
                <a:gd name="T4" fmla="*/ 528 w 528"/>
                <a:gd name="T5" fmla="*/ 720 h 720"/>
                <a:gd name="T6" fmla="*/ 0 60000 65536"/>
                <a:gd name="T7" fmla="*/ 0 60000 65536"/>
                <a:gd name="T8" fmla="*/ 0 60000 65536"/>
                <a:gd name="T9" fmla="*/ 0 w 528"/>
                <a:gd name="T10" fmla="*/ 0 h 720"/>
                <a:gd name="T11" fmla="*/ 528 w 528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720">
                  <a:moveTo>
                    <a:pt x="0" y="0"/>
                  </a:moveTo>
                  <a:lnTo>
                    <a:pt x="528" y="528"/>
                  </a:lnTo>
                  <a:lnTo>
                    <a:pt x="528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291"/>
            <p:cNvSpPr>
              <a:spLocks/>
            </p:cNvSpPr>
            <p:nvPr/>
          </p:nvSpPr>
          <p:spPr bwMode="auto">
            <a:xfrm>
              <a:off x="3600" y="1536"/>
              <a:ext cx="240" cy="816"/>
            </a:xfrm>
            <a:custGeom>
              <a:avLst/>
              <a:gdLst>
                <a:gd name="T0" fmla="*/ 0 w 240"/>
                <a:gd name="T1" fmla="*/ 0 h 816"/>
                <a:gd name="T2" fmla="*/ 240 w 240"/>
                <a:gd name="T3" fmla="*/ 624 h 816"/>
                <a:gd name="T4" fmla="*/ 240 w 240"/>
                <a:gd name="T5" fmla="*/ 816 h 816"/>
                <a:gd name="T6" fmla="*/ 0 60000 65536"/>
                <a:gd name="T7" fmla="*/ 0 60000 65536"/>
                <a:gd name="T8" fmla="*/ 0 60000 65536"/>
                <a:gd name="T9" fmla="*/ 0 w 240"/>
                <a:gd name="T10" fmla="*/ 0 h 816"/>
                <a:gd name="T11" fmla="*/ 240 w 240"/>
                <a:gd name="T12" fmla="*/ 816 h 8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816">
                  <a:moveTo>
                    <a:pt x="0" y="0"/>
                  </a:moveTo>
                  <a:lnTo>
                    <a:pt x="240" y="624"/>
                  </a:lnTo>
                  <a:lnTo>
                    <a:pt x="240" y="81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292"/>
            <p:cNvSpPr>
              <a:spLocks/>
            </p:cNvSpPr>
            <p:nvPr/>
          </p:nvSpPr>
          <p:spPr bwMode="auto">
            <a:xfrm>
              <a:off x="3408" y="1824"/>
              <a:ext cx="528" cy="528"/>
            </a:xfrm>
            <a:custGeom>
              <a:avLst/>
              <a:gdLst>
                <a:gd name="T0" fmla="*/ 0 w 528"/>
                <a:gd name="T1" fmla="*/ 0 h 528"/>
                <a:gd name="T2" fmla="*/ 528 w 528"/>
                <a:gd name="T3" fmla="*/ 336 h 528"/>
                <a:gd name="T4" fmla="*/ 528 w 528"/>
                <a:gd name="T5" fmla="*/ 528 h 528"/>
                <a:gd name="T6" fmla="*/ 0 60000 65536"/>
                <a:gd name="T7" fmla="*/ 0 60000 65536"/>
                <a:gd name="T8" fmla="*/ 0 60000 65536"/>
                <a:gd name="T9" fmla="*/ 0 w 528"/>
                <a:gd name="T10" fmla="*/ 0 h 528"/>
                <a:gd name="T11" fmla="*/ 528 w 52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528">
                  <a:moveTo>
                    <a:pt x="0" y="0"/>
                  </a:moveTo>
                  <a:lnTo>
                    <a:pt x="528" y="336"/>
                  </a:lnTo>
                  <a:lnTo>
                    <a:pt x="528" y="528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293"/>
            <p:cNvSpPr>
              <a:spLocks/>
            </p:cNvSpPr>
            <p:nvPr/>
          </p:nvSpPr>
          <p:spPr bwMode="auto">
            <a:xfrm>
              <a:off x="4128" y="1248"/>
              <a:ext cx="48" cy="1104"/>
            </a:xfrm>
            <a:custGeom>
              <a:avLst/>
              <a:gdLst>
                <a:gd name="T0" fmla="*/ 48 w 48"/>
                <a:gd name="T1" fmla="*/ 0 h 1104"/>
                <a:gd name="T2" fmla="*/ 0 w 48"/>
                <a:gd name="T3" fmla="*/ 912 h 1104"/>
                <a:gd name="T4" fmla="*/ 0 w 48"/>
                <a:gd name="T5" fmla="*/ 1104 h 1104"/>
                <a:gd name="T6" fmla="*/ 0 60000 65536"/>
                <a:gd name="T7" fmla="*/ 0 60000 65536"/>
                <a:gd name="T8" fmla="*/ 0 60000 65536"/>
                <a:gd name="T9" fmla="*/ 0 w 48"/>
                <a:gd name="T10" fmla="*/ 0 h 1104"/>
                <a:gd name="T11" fmla="*/ 48 w 48"/>
                <a:gd name="T12" fmla="*/ 1104 h 1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104">
                  <a:moveTo>
                    <a:pt x="48" y="0"/>
                  </a:moveTo>
                  <a:lnTo>
                    <a:pt x="0" y="912"/>
                  </a:lnTo>
                  <a:lnTo>
                    <a:pt x="0" y="110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294"/>
            <p:cNvSpPr>
              <a:spLocks/>
            </p:cNvSpPr>
            <p:nvPr/>
          </p:nvSpPr>
          <p:spPr bwMode="auto">
            <a:xfrm>
              <a:off x="3984" y="1632"/>
              <a:ext cx="336" cy="720"/>
            </a:xfrm>
            <a:custGeom>
              <a:avLst/>
              <a:gdLst>
                <a:gd name="T0" fmla="*/ 0 w 336"/>
                <a:gd name="T1" fmla="*/ 0 h 720"/>
                <a:gd name="T2" fmla="*/ 336 w 336"/>
                <a:gd name="T3" fmla="*/ 528 h 720"/>
                <a:gd name="T4" fmla="*/ 336 w 336"/>
                <a:gd name="T5" fmla="*/ 720 h 720"/>
                <a:gd name="T6" fmla="*/ 0 60000 65536"/>
                <a:gd name="T7" fmla="*/ 0 60000 65536"/>
                <a:gd name="T8" fmla="*/ 0 60000 65536"/>
                <a:gd name="T9" fmla="*/ 0 w 336"/>
                <a:gd name="T10" fmla="*/ 0 h 720"/>
                <a:gd name="T11" fmla="*/ 336 w 336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720">
                  <a:moveTo>
                    <a:pt x="0" y="0"/>
                  </a:moveTo>
                  <a:lnTo>
                    <a:pt x="336" y="528"/>
                  </a:lnTo>
                  <a:lnTo>
                    <a:pt x="336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1553858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32577204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1127440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8135158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101958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8441901" y="1775942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505569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8441901" y="1775942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Freeform 239"/>
          <p:cNvSpPr>
            <a:spLocks/>
          </p:cNvSpPr>
          <p:nvPr/>
        </p:nvSpPr>
        <p:spPr bwMode="auto">
          <a:xfrm>
            <a:off x="7535012" y="2680874"/>
            <a:ext cx="3592550" cy="1347206"/>
          </a:xfrm>
          <a:custGeom>
            <a:avLst/>
            <a:gdLst>
              <a:gd name="T0" fmla="*/ 960 w 1536"/>
              <a:gd name="T1" fmla="*/ 288 h 576"/>
              <a:gd name="T2" fmla="*/ 960 w 1536"/>
              <a:gd name="T3" fmla="*/ 192 h 576"/>
              <a:gd name="T4" fmla="*/ 1152 w 1536"/>
              <a:gd name="T5" fmla="*/ 192 h 576"/>
              <a:gd name="T6" fmla="*/ 1152 w 1536"/>
              <a:gd name="T7" fmla="*/ 0 h 576"/>
              <a:gd name="T8" fmla="*/ 1536 w 1536"/>
              <a:gd name="T9" fmla="*/ 0 h 576"/>
              <a:gd name="T10" fmla="*/ 1536 w 1536"/>
              <a:gd name="T11" fmla="*/ 384 h 576"/>
              <a:gd name="T12" fmla="*/ 384 w 1536"/>
              <a:gd name="T13" fmla="*/ 384 h 576"/>
              <a:gd name="T14" fmla="*/ 384 w 1536"/>
              <a:gd name="T15" fmla="*/ 480 h 576"/>
              <a:gd name="T16" fmla="*/ 192 w 1536"/>
              <a:gd name="T17" fmla="*/ 480 h 576"/>
              <a:gd name="T18" fmla="*/ 192 w 1536"/>
              <a:gd name="T19" fmla="*/ 576 h 576"/>
              <a:gd name="T20" fmla="*/ 0 w 1536"/>
              <a:gd name="T21" fmla="*/ 576 h 576"/>
              <a:gd name="T22" fmla="*/ 0 w 1536"/>
              <a:gd name="T23" fmla="*/ 384 h 576"/>
              <a:gd name="T24" fmla="*/ 960 w 1536"/>
              <a:gd name="T25" fmla="*/ 384 h 576"/>
              <a:gd name="T26" fmla="*/ 960 w 1536"/>
              <a:gd name="T27" fmla="*/ 192 h 576"/>
              <a:gd name="T28" fmla="*/ 960 w 1536"/>
              <a:gd name="T29" fmla="*/ 288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536"/>
              <a:gd name="T46" fmla="*/ 0 h 576"/>
              <a:gd name="T47" fmla="*/ 1536 w 1536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536" h="576">
                <a:moveTo>
                  <a:pt x="960" y="288"/>
                </a:moveTo>
                <a:lnTo>
                  <a:pt x="960" y="192"/>
                </a:lnTo>
                <a:lnTo>
                  <a:pt x="1152" y="192"/>
                </a:lnTo>
                <a:lnTo>
                  <a:pt x="1152" y="0"/>
                </a:lnTo>
                <a:lnTo>
                  <a:pt x="1536" y="0"/>
                </a:lnTo>
                <a:lnTo>
                  <a:pt x="1536" y="384"/>
                </a:lnTo>
                <a:lnTo>
                  <a:pt x="384" y="384"/>
                </a:lnTo>
                <a:lnTo>
                  <a:pt x="384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384"/>
                </a:lnTo>
                <a:lnTo>
                  <a:pt x="960" y="384"/>
                </a:lnTo>
                <a:lnTo>
                  <a:pt x="960" y="192"/>
                </a:lnTo>
                <a:lnTo>
                  <a:pt x="960" y="288"/>
                </a:lnTo>
                <a:close/>
              </a:path>
            </a:pathLst>
          </a:custGeom>
          <a:solidFill>
            <a:schemeClr val="folHlink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52923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8441901" y="1775942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Freeform 239"/>
          <p:cNvSpPr>
            <a:spLocks/>
          </p:cNvSpPr>
          <p:nvPr/>
        </p:nvSpPr>
        <p:spPr bwMode="auto">
          <a:xfrm>
            <a:off x="7535012" y="2680874"/>
            <a:ext cx="3592550" cy="1347206"/>
          </a:xfrm>
          <a:custGeom>
            <a:avLst/>
            <a:gdLst>
              <a:gd name="T0" fmla="*/ 960 w 1536"/>
              <a:gd name="T1" fmla="*/ 288 h 576"/>
              <a:gd name="T2" fmla="*/ 960 w 1536"/>
              <a:gd name="T3" fmla="*/ 192 h 576"/>
              <a:gd name="T4" fmla="*/ 1152 w 1536"/>
              <a:gd name="T5" fmla="*/ 192 h 576"/>
              <a:gd name="T6" fmla="*/ 1152 w 1536"/>
              <a:gd name="T7" fmla="*/ 0 h 576"/>
              <a:gd name="T8" fmla="*/ 1536 w 1536"/>
              <a:gd name="T9" fmla="*/ 0 h 576"/>
              <a:gd name="T10" fmla="*/ 1536 w 1536"/>
              <a:gd name="T11" fmla="*/ 384 h 576"/>
              <a:gd name="T12" fmla="*/ 384 w 1536"/>
              <a:gd name="T13" fmla="*/ 384 h 576"/>
              <a:gd name="T14" fmla="*/ 384 w 1536"/>
              <a:gd name="T15" fmla="*/ 480 h 576"/>
              <a:gd name="T16" fmla="*/ 192 w 1536"/>
              <a:gd name="T17" fmla="*/ 480 h 576"/>
              <a:gd name="T18" fmla="*/ 192 w 1536"/>
              <a:gd name="T19" fmla="*/ 576 h 576"/>
              <a:gd name="T20" fmla="*/ 0 w 1536"/>
              <a:gd name="T21" fmla="*/ 576 h 576"/>
              <a:gd name="T22" fmla="*/ 0 w 1536"/>
              <a:gd name="T23" fmla="*/ 384 h 576"/>
              <a:gd name="T24" fmla="*/ 960 w 1536"/>
              <a:gd name="T25" fmla="*/ 384 h 576"/>
              <a:gd name="T26" fmla="*/ 960 w 1536"/>
              <a:gd name="T27" fmla="*/ 192 h 576"/>
              <a:gd name="T28" fmla="*/ 960 w 1536"/>
              <a:gd name="T29" fmla="*/ 288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536"/>
              <a:gd name="T46" fmla="*/ 0 h 576"/>
              <a:gd name="T47" fmla="*/ 1536 w 1536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536" h="576">
                <a:moveTo>
                  <a:pt x="960" y="288"/>
                </a:moveTo>
                <a:lnTo>
                  <a:pt x="960" y="192"/>
                </a:lnTo>
                <a:lnTo>
                  <a:pt x="1152" y="192"/>
                </a:lnTo>
                <a:lnTo>
                  <a:pt x="1152" y="0"/>
                </a:lnTo>
                <a:lnTo>
                  <a:pt x="1536" y="0"/>
                </a:lnTo>
                <a:lnTo>
                  <a:pt x="1536" y="384"/>
                </a:lnTo>
                <a:lnTo>
                  <a:pt x="384" y="384"/>
                </a:lnTo>
                <a:lnTo>
                  <a:pt x="384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384"/>
                </a:lnTo>
                <a:lnTo>
                  <a:pt x="960" y="384"/>
                </a:lnTo>
                <a:lnTo>
                  <a:pt x="960" y="192"/>
                </a:lnTo>
                <a:lnTo>
                  <a:pt x="960" y="288"/>
                </a:lnTo>
                <a:close/>
              </a:path>
            </a:pathLst>
          </a:custGeom>
          <a:solidFill>
            <a:schemeClr val="folHlink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Freeform 240"/>
          <p:cNvSpPr>
            <a:spLocks/>
          </p:cNvSpPr>
          <p:nvPr/>
        </p:nvSpPr>
        <p:spPr bwMode="auto">
          <a:xfrm>
            <a:off x="7550822" y="3579012"/>
            <a:ext cx="1796275" cy="1347206"/>
          </a:xfrm>
          <a:custGeom>
            <a:avLst/>
            <a:gdLst>
              <a:gd name="T0" fmla="*/ 192 w 768"/>
              <a:gd name="T1" fmla="*/ 96 h 576"/>
              <a:gd name="T2" fmla="*/ 384 w 768"/>
              <a:gd name="T3" fmla="*/ 96 h 576"/>
              <a:gd name="T4" fmla="*/ 384 w 768"/>
              <a:gd name="T5" fmla="*/ 0 h 576"/>
              <a:gd name="T6" fmla="*/ 768 w 768"/>
              <a:gd name="T7" fmla="*/ 0 h 576"/>
              <a:gd name="T8" fmla="*/ 768 w 768"/>
              <a:gd name="T9" fmla="*/ 384 h 576"/>
              <a:gd name="T10" fmla="*/ 384 w 768"/>
              <a:gd name="T11" fmla="*/ 384 h 576"/>
              <a:gd name="T12" fmla="*/ 384 w 768"/>
              <a:gd name="T13" fmla="*/ 576 h 576"/>
              <a:gd name="T14" fmla="*/ 0 w 768"/>
              <a:gd name="T15" fmla="*/ 576 h 576"/>
              <a:gd name="T16" fmla="*/ 0 w 768"/>
              <a:gd name="T17" fmla="*/ 192 h 576"/>
              <a:gd name="T18" fmla="*/ 192 w 768"/>
              <a:gd name="T19" fmla="*/ 192 h 576"/>
              <a:gd name="T20" fmla="*/ 192 w 768"/>
              <a:gd name="T21" fmla="*/ 96 h 5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68"/>
              <a:gd name="T34" fmla="*/ 0 h 576"/>
              <a:gd name="T35" fmla="*/ 768 w 768"/>
              <a:gd name="T36" fmla="*/ 576 h 57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68" h="576">
                <a:moveTo>
                  <a:pt x="192" y="96"/>
                </a:moveTo>
                <a:lnTo>
                  <a:pt x="384" y="96"/>
                </a:lnTo>
                <a:lnTo>
                  <a:pt x="384" y="0"/>
                </a:lnTo>
                <a:lnTo>
                  <a:pt x="768" y="0"/>
                </a:lnTo>
                <a:lnTo>
                  <a:pt x="768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192" y="192"/>
                </a:lnTo>
                <a:lnTo>
                  <a:pt x="192" y="96"/>
                </a:lnTo>
                <a:close/>
              </a:path>
            </a:pathLst>
          </a:custGeom>
          <a:solidFill>
            <a:schemeClr val="accent1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900433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8441901" y="1775942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Freeform 239"/>
          <p:cNvSpPr>
            <a:spLocks/>
          </p:cNvSpPr>
          <p:nvPr/>
        </p:nvSpPr>
        <p:spPr bwMode="auto">
          <a:xfrm>
            <a:off x="7535012" y="2680874"/>
            <a:ext cx="3592550" cy="1347206"/>
          </a:xfrm>
          <a:custGeom>
            <a:avLst/>
            <a:gdLst>
              <a:gd name="T0" fmla="*/ 960 w 1536"/>
              <a:gd name="T1" fmla="*/ 288 h 576"/>
              <a:gd name="T2" fmla="*/ 960 w 1536"/>
              <a:gd name="T3" fmla="*/ 192 h 576"/>
              <a:gd name="T4" fmla="*/ 1152 w 1536"/>
              <a:gd name="T5" fmla="*/ 192 h 576"/>
              <a:gd name="T6" fmla="*/ 1152 w 1536"/>
              <a:gd name="T7" fmla="*/ 0 h 576"/>
              <a:gd name="T8" fmla="*/ 1536 w 1536"/>
              <a:gd name="T9" fmla="*/ 0 h 576"/>
              <a:gd name="T10" fmla="*/ 1536 w 1536"/>
              <a:gd name="T11" fmla="*/ 384 h 576"/>
              <a:gd name="T12" fmla="*/ 384 w 1536"/>
              <a:gd name="T13" fmla="*/ 384 h 576"/>
              <a:gd name="T14" fmla="*/ 384 w 1536"/>
              <a:gd name="T15" fmla="*/ 480 h 576"/>
              <a:gd name="T16" fmla="*/ 192 w 1536"/>
              <a:gd name="T17" fmla="*/ 480 h 576"/>
              <a:gd name="T18" fmla="*/ 192 w 1536"/>
              <a:gd name="T19" fmla="*/ 576 h 576"/>
              <a:gd name="T20" fmla="*/ 0 w 1536"/>
              <a:gd name="T21" fmla="*/ 576 h 576"/>
              <a:gd name="T22" fmla="*/ 0 w 1536"/>
              <a:gd name="T23" fmla="*/ 384 h 576"/>
              <a:gd name="T24" fmla="*/ 960 w 1536"/>
              <a:gd name="T25" fmla="*/ 384 h 576"/>
              <a:gd name="T26" fmla="*/ 960 w 1536"/>
              <a:gd name="T27" fmla="*/ 192 h 576"/>
              <a:gd name="T28" fmla="*/ 960 w 1536"/>
              <a:gd name="T29" fmla="*/ 288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536"/>
              <a:gd name="T46" fmla="*/ 0 h 576"/>
              <a:gd name="T47" fmla="*/ 1536 w 1536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536" h="576">
                <a:moveTo>
                  <a:pt x="960" y="288"/>
                </a:moveTo>
                <a:lnTo>
                  <a:pt x="960" y="192"/>
                </a:lnTo>
                <a:lnTo>
                  <a:pt x="1152" y="192"/>
                </a:lnTo>
                <a:lnTo>
                  <a:pt x="1152" y="0"/>
                </a:lnTo>
                <a:lnTo>
                  <a:pt x="1536" y="0"/>
                </a:lnTo>
                <a:lnTo>
                  <a:pt x="1536" y="384"/>
                </a:lnTo>
                <a:lnTo>
                  <a:pt x="384" y="384"/>
                </a:lnTo>
                <a:lnTo>
                  <a:pt x="384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384"/>
                </a:lnTo>
                <a:lnTo>
                  <a:pt x="960" y="384"/>
                </a:lnTo>
                <a:lnTo>
                  <a:pt x="960" y="192"/>
                </a:lnTo>
                <a:lnTo>
                  <a:pt x="960" y="288"/>
                </a:lnTo>
                <a:close/>
              </a:path>
            </a:pathLst>
          </a:custGeom>
          <a:solidFill>
            <a:schemeClr val="folHlink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Freeform 240"/>
          <p:cNvSpPr>
            <a:spLocks/>
          </p:cNvSpPr>
          <p:nvPr/>
        </p:nvSpPr>
        <p:spPr bwMode="auto">
          <a:xfrm>
            <a:off x="7550822" y="3579012"/>
            <a:ext cx="1796275" cy="1347206"/>
          </a:xfrm>
          <a:custGeom>
            <a:avLst/>
            <a:gdLst>
              <a:gd name="T0" fmla="*/ 192 w 768"/>
              <a:gd name="T1" fmla="*/ 96 h 576"/>
              <a:gd name="T2" fmla="*/ 384 w 768"/>
              <a:gd name="T3" fmla="*/ 96 h 576"/>
              <a:gd name="T4" fmla="*/ 384 w 768"/>
              <a:gd name="T5" fmla="*/ 0 h 576"/>
              <a:gd name="T6" fmla="*/ 768 w 768"/>
              <a:gd name="T7" fmla="*/ 0 h 576"/>
              <a:gd name="T8" fmla="*/ 768 w 768"/>
              <a:gd name="T9" fmla="*/ 384 h 576"/>
              <a:gd name="T10" fmla="*/ 384 w 768"/>
              <a:gd name="T11" fmla="*/ 384 h 576"/>
              <a:gd name="T12" fmla="*/ 384 w 768"/>
              <a:gd name="T13" fmla="*/ 576 h 576"/>
              <a:gd name="T14" fmla="*/ 0 w 768"/>
              <a:gd name="T15" fmla="*/ 576 h 576"/>
              <a:gd name="T16" fmla="*/ 0 w 768"/>
              <a:gd name="T17" fmla="*/ 192 h 576"/>
              <a:gd name="T18" fmla="*/ 192 w 768"/>
              <a:gd name="T19" fmla="*/ 192 h 576"/>
              <a:gd name="T20" fmla="*/ 192 w 768"/>
              <a:gd name="T21" fmla="*/ 96 h 5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68"/>
              <a:gd name="T34" fmla="*/ 0 h 576"/>
              <a:gd name="T35" fmla="*/ 768 w 768"/>
              <a:gd name="T36" fmla="*/ 576 h 57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68" h="576">
                <a:moveTo>
                  <a:pt x="192" y="96"/>
                </a:moveTo>
                <a:lnTo>
                  <a:pt x="384" y="96"/>
                </a:lnTo>
                <a:lnTo>
                  <a:pt x="384" y="0"/>
                </a:lnTo>
                <a:lnTo>
                  <a:pt x="768" y="0"/>
                </a:lnTo>
                <a:lnTo>
                  <a:pt x="768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192" y="192"/>
                </a:lnTo>
                <a:lnTo>
                  <a:pt x="192" y="96"/>
                </a:lnTo>
                <a:close/>
              </a:path>
            </a:pathLst>
          </a:custGeom>
          <a:solidFill>
            <a:schemeClr val="accent1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Freeform 241"/>
          <p:cNvSpPr>
            <a:spLocks/>
          </p:cNvSpPr>
          <p:nvPr/>
        </p:nvSpPr>
        <p:spPr bwMode="auto">
          <a:xfrm>
            <a:off x="7550822" y="4477149"/>
            <a:ext cx="1796275" cy="898138"/>
          </a:xfrm>
          <a:custGeom>
            <a:avLst/>
            <a:gdLst>
              <a:gd name="T0" fmla="*/ 0 w 768"/>
              <a:gd name="T1" fmla="*/ 192 h 384"/>
              <a:gd name="T2" fmla="*/ 0 w 768"/>
              <a:gd name="T3" fmla="*/ 384 h 384"/>
              <a:gd name="T4" fmla="*/ 384 w 768"/>
              <a:gd name="T5" fmla="*/ 384 h 384"/>
              <a:gd name="T6" fmla="*/ 384 w 768"/>
              <a:gd name="T7" fmla="*/ 0 h 384"/>
              <a:gd name="T8" fmla="*/ 768 w 768"/>
              <a:gd name="T9" fmla="*/ 0 h 384"/>
              <a:gd name="T10" fmla="*/ 768 w 768"/>
              <a:gd name="T11" fmla="*/ 96 h 384"/>
              <a:gd name="T12" fmla="*/ 576 w 768"/>
              <a:gd name="T13" fmla="*/ 96 h 384"/>
              <a:gd name="T14" fmla="*/ 576 w 768"/>
              <a:gd name="T15" fmla="*/ 192 h 384"/>
              <a:gd name="T16" fmla="*/ 0 w 768"/>
              <a:gd name="T17" fmla="*/ 192 h 38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68"/>
              <a:gd name="T28" fmla="*/ 0 h 384"/>
              <a:gd name="T29" fmla="*/ 768 w 768"/>
              <a:gd name="T30" fmla="*/ 384 h 38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68" h="384">
                <a:moveTo>
                  <a:pt x="0" y="192"/>
                </a:moveTo>
                <a:lnTo>
                  <a:pt x="0" y="384"/>
                </a:lnTo>
                <a:lnTo>
                  <a:pt x="384" y="384"/>
                </a:lnTo>
                <a:lnTo>
                  <a:pt x="384" y="0"/>
                </a:lnTo>
                <a:lnTo>
                  <a:pt x="768" y="0"/>
                </a:lnTo>
                <a:lnTo>
                  <a:pt x="768" y="96"/>
                </a:lnTo>
                <a:lnTo>
                  <a:pt x="576" y="96"/>
                </a:lnTo>
                <a:lnTo>
                  <a:pt x="576" y="192"/>
                </a:lnTo>
                <a:lnTo>
                  <a:pt x="0" y="192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537348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Bitmap Indexes</a:t>
            </a:r>
          </a:p>
        </p:txBody>
      </p:sp>
    </p:spTree>
    <p:extLst>
      <p:ext uri="{BB962C8B-B14F-4D97-AF65-F5344CB8AC3E}">
        <p14:creationId xmlns:p14="http://schemas.microsoft.com/office/powerpoint/2010/main" val="3467272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40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4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721714365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Bitmap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Collection of bit-vectors used to index an attribute</a:t>
            </a:r>
          </a:p>
          <a:p>
            <a:pPr lvl="1"/>
            <a:r>
              <a:rPr lang="en-US" dirty="0"/>
              <a:t>One bit-vector for each unique attribute value</a:t>
            </a:r>
          </a:p>
          <a:p>
            <a:pPr lvl="1"/>
            <a:r>
              <a:rPr lang="en-US" dirty="0"/>
              <a:t>One bit for each record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Querying index involves combining bit-vectors with bitwise operators (&amp;, |)</a:t>
            </a:r>
          </a:p>
          <a:p>
            <a:pPr lvl="1"/>
            <a:r>
              <a:rPr lang="en-US" dirty="0"/>
              <a:t>A 1 in the </a:t>
            </a:r>
            <a:r>
              <a:rPr lang="en-US" i="1" dirty="0" err="1"/>
              <a:t>i</a:t>
            </a:r>
            <a:r>
              <a:rPr lang="en-US" dirty="0" err="1"/>
              <a:t>th</a:t>
            </a:r>
            <a:r>
              <a:rPr lang="en-US" dirty="0"/>
              <a:t> position indicates that record </a:t>
            </a:r>
            <a:r>
              <a:rPr lang="en-US" i="1" dirty="0" err="1"/>
              <a:t>i</a:t>
            </a:r>
            <a:r>
              <a:rPr lang="en-US" dirty="0"/>
              <a:t> is a match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77CDC9-80A8-9D4D-9764-E44EEF5A7F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17633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online </a:t>
            </a:r>
            <a:r>
              <a:rPr lang="en-US" dirty="0" err="1"/>
              <a:t>homeware</a:t>
            </a:r>
            <a:r>
              <a:rPr lang="en-US" dirty="0"/>
              <a:t> vendor sells products p1...p10</a:t>
            </a:r>
          </a:p>
          <a:p>
            <a:pPr lvl="1"/>
            <a:r>
              <a:rPr lang="en-US" dirty="0"/>
              <a:t>Products p3 and p5 cost £100</a:t>
            </a:r>
          </a:p>
          <a:p>
            <a:pPr lvl="1"/>
            <a:r>
              <a:rPr lang="en-US" dirty="0"/>
              <a:t>Product p1 costs £200</a:t>
            </a:r>
          </a:p>
          <a:p>
            <a:pPr lvl="1"/>
            <a:r>
              <a:rPr lang="en-US" dirty="0"/>
              <a:t>Products p2, p7 and p10 cost £300</a:t>
            </a:r>
          </a:p>
          <a:p>
            <a:pPr lvl="1"/>
            <a:r>
              <a:rPr lang="en-US" dirty="0"/>
              <a:t>Products p4, p6, p8 and p9 cost £400</a:t>
            </a:r>
          </a:p>
          <a:p>
            <a:pPr lvl="1"/>
            <a:r>
              <a:rPr lang="en-US" dirty="0"/>
              <a:t>Products p1, p4, p5 and p9 are designed for lounges</a:t>
            </a:r>
          </a:p>
          <a:p>
            <a:pPr lvl="1"/>
            <a:r>
              <a:rPr lang="en-US" dirty="0"/>
              <a:t>Products p5 and p7 are designed for dining rooms</a:t>
            </a:r>
          </a:p>
          <a:p>
            <a:pPr lvl="1"/>
            <a:r>
              <a:rPr lang="en-US" dirty="0"/>
              <a:t>Products p3, p5, p6 and p10 are designed for kitchens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008D86-BD4D-B647-8136-CB301E6B59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20219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bitmap index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3577" cy="2966720"/>
        </p:xfrm>
        <a:graphic>
          <a:graphicData uri="http://schemas.openxmlformats.org/drawingml/2006/table">
            <a:tbl>
              <a:tblPr firstRow="1" firstCol="1">
                <a:tableStyleId>{8EC20E35-A176-4012-BC5E-935CFFF8708E}</a:tableStyleId>
              </a:tblPr>
              <a:tblGrid>
                <a:gridCol w="17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p2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p3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p4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p5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p6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p7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p8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p9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£100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£200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£300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£400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Lounge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Dining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Kitchen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57EC70-1EAB-0040-B606-1B89E44A8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AA2D0F-0013-214C-8FD9-D1D86A069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08696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bitmap index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3577" cy="2966720"/>
        </p:xfrm>
        <a:graphic>
          <a:graphicData uri="http://schemas.openxmlformats.org/drawingml/2006/table">
            <a:tbl>
              <a:tblPr firstRow="1" firstCol="1">
                <a:tableStyleId>{8EC20E35-A176-4012-BC5E-935CFFF8708E}</a:tableStyleId>
              </a:tblPr>
              <a:tblGrid>
                <a:gridCol w="17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p2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p3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p4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p5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p6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p7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p8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p9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£100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£200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£300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£400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Lounge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Dining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Kitchen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57EC70-1EAB-0040-B606-1B89E44A8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price=£300 </a:t>
            </a:r>
            <a:r>
              <a:rPr lang="en-US" dirty="0">
                <a:sym typeface="Symbol" charset="0"/>
              </a:rPr>
              <a:t></a:t>
            </a:r>
            <a:r>
              <a:rPr lang="en-US" dirty="0"/>
              <a:t> room=kitchen 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AA2D0F-0013-214C-8FD9-D1D86A069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9C72C6-1756-CB42-9DEF-4BF35E8D193F}"/>
              </a:ext>
            </a:extLst>
          </p:cNvPr>
          <p:cNvSpPr/>
          <p:nvPr/>
        </p:nvSpPr>
        <p:spPr bwMode="auto">
          <a:xfrm>
            <a:off x="2390576" y="4340506"/>
            <a:ext cx="9177537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3DB60B-9A94-3C4B-90D3-D70888D55384}"/>
              </a:ext>
            </a:extLst>
          </p:cNvPr>
          <p:cNvSpPr/>
          <p:nvPr/>
        </p:nvSpPr>
        <p:spPr bwMode="auto">
          <a:xfrm>
            <a:off x="2390576" y="2874090"/>
            <a:ext cx="9176890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8005504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bitmap index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3577" cy="2966720"/>
        </p:xfrm>
        <a:graphic>
          <a:graphicData uri="http://schemas.openxmlformats.org/drawingml/2006/table">
            <a:tbl>
              <a:tblPr firstRow="1" firstCol="1">
                <a:tableStyleId>{8EC20E35-A176-4012-BC5E-935CFFF8708E}</a:tableStyleId>
              </a:tblPr>
              <a:tblGrid>
                <a:gridCol w="17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p2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p3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p4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p5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p6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p7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p8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p9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£100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£200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£300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£400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Lounge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Dining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Kitchen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57EC70-1EAB-0040-B606-1B89E44A8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price=£300 </a:t>
            </a:r>
            <a:r>
              <a:rPr lang="en-US" dirty="0">
                <a:sym typeface="Symbol" charset="0"/>
              </a:rPr>
              <a:t></a:t>
            </a:r>
            <a:r>
              <a:rPr lang="en-US" dirty="0"/>
              <a:t> room=kitchen </a:t>
            </a:r>
          </a:p>
          <a:p>
            <a:pPr marL="0" indent="0">
              <a:buNone/>
            </a:pPr>
            <a:r>
              <a:rPr lang="en-US" dirty="0"/>
              <a:t>0100001001 &amp; 0010110001 = 0000000001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AA2D0F-0013-214C-8FD9-D1D86A069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9C72C6-1756-CB42-9DEF-4BF35E8D193F}"/>
              </a:ext>
            </a:extLst>
          </p:cNvPr>
          <p:cNvSpPr/>
          <p:nvPr/>
        </p:nvSpPr>
        <p:spPr bwMode="auto">
          <a:xfrm>
            <a:off x="2390576" y="4340506"/>
            <a:ext cx="9177537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3DB60B-9A94-3C4B-90D3-D70888D55384}"/>
              </a:ext>
            </a:extLst>
          </p:cNvPr>
          <p:cNvSpPr/>
          <p:nvPr/>
        </p:nvSpPr>
        <p:spPr bwMode="auto">
          <a:xfrm>
            <a:off x="2390576" y="2874090"/>
            <a:ext cx="9176890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749927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bitmap index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3577" cy="2966720"/>
        </p:xfrm>
        <a:graphic>
          <a:graphicData uri="http://schemas.openxmlformats.org/drawingml/2006/table">
            <a:tbl>
              <a:tblPr firstRow="1" firstCol="1">
                <a:tableStyleId>{8EC20E35-A176-4012-BC5E-935CFFF8708E}</a:tableStyleId>
              </a:tblPr>
              <a:tblGrid>
                <a:gridCol w="17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p2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p3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p4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p5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p6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p7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p8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p9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£100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£200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£300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£400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Lounge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Dining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Kitchen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57EC70-1EAB-0040-B606-1B89E44A8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price=£300 </a:t>
            </a:r>
            <a:r>
              <a:rPr lang="en-US" dirty="0">
                <a:sym typeface="Symbol" charset="0"/>
              </a:rPr>
              <a:t></a:t>
            </a:r>
            <a:r>
              <a:rPr lang="en-US" dirty="0"/>
              <a:t> room=kitchen </a:t>
            </a:r>
          </a:p>
          <a:p>
            <a:pPr marL="0" indent="0">
              <a:buNone/>
            </a:pPr>
            <a:r>
              <a:rPr lang="en-US" dirty="0"/>
              <a:t>0100001001 &amp; 0010110001 = 0000000001</a:t>
            </a:r>
          </a:p>
          <a:p>
            <a:pPr marL="0" indent="0">
              <a:buNone/>
            </a:pPr>
            <a:r>
              <a:rPr lang="en-US" dirty="0"/>
              <a:t>p10 is matching product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AA2D0F-0013-214C-8FD9-D1D86A069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9C72C6-1756-CB42-9DEF-4BF35E8D193F}"/>
              </a:ext>
            </a:extLst>
          </p:cNvPr>
          <p:cNvSpPr/>
          <p:nvPr/>
        </p:nvSpPr>
        <p:spPr bwMode="auto">
          <a:xfrm>
            <a:off x="2390576" y="4340506"/>
            <a:ext cx="9177537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3DB60B-9A94-3C4B-90D3-D70888D55384}"/>
              </a:ext>
            </a:extLst>
          </p:cNvPr>
          <p:cNvSpPr/>
          <p:nvPr/>
        </p:nvSpPr>
        <p:spPr bwMode="auto">
          <a:xfrm>
            <a:off x="2390576" y="2874090"/>
            <a:ext cx="9176890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4483945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Bit-vectors are typically sparse, with few 1 bits</a:t>
            </a:r>
          </a:p>
          <a:p>
            <a:pPr lvl="1"/>
            <a:r>
              <a:rPr lang="en-US" dirty="0"/>
              <a:t>Large amount of wasted space</a:t>
            </a:r>
          </a:p>
          <a:p>
            <a:pPr lvl="1"/>
            <a:r>
              <a:rPr lang="en-US" dirty="0"/>
              <a:t>Run-length encoding of bit-vectors to reduce stored size</a:t>
            </a:r>
          </a:p>
          <a:p>
            <a:pPr lvl="1"/>
            <a:endParaRPr lang="en-US" dirty="0"/>
          </a:p>
          <a:p>
            <a:r>
              <a:rPr lang="en-US" dirty="0"/>
              <a:t>Bitwise operators must be applied to original bit-vectors</a:t>
            </a:r>
          </a:p>
          <a:p>
            <a:pPr lvl="1"/>
            <a:r>
              <a:rPr lang="en-US" dirty="0"/>
              <a:t>Can decode RLE bit-vectors one run at a time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8C9E64-7A4C-7A41-97F0-2E9720BC55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54257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Bitmap indexes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Efficient answering of partial-match queries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Requires fixed record numbers</a:t>
            </a:r>
          </a:p>
          <a:p>
            <a:pPr lvl="1"/>
            <a:r>
              <a:rPr lang="en-US" dirty="0"/>
              <a:t>Changes to data file require changes to bitmap index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DEE63D-691B-A041-907D-98B16CBCA7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875672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</p:spTree>
    <p:extLst>
      <p:ext uri="{BB962C8B-B14F-4D97-AF65-F5344CB8AC3E}">
        <p14:creationId xmlns:p14="http://schemas.microsoft.com/office/powerpoint/2010/main" val="4273040213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Chapter 14 of Garcia-Molina et al</a:t>
            </a:r>
          </a:p>
          <a:p>
            <a:pPr lvl="1"/>
            <a:r>
              <a:rPr lang="en-US" dirty="0"/>
              <a:t>Sections 14.1-14.3</a:t>
            </a:r>
          </a:p>
          <a:p>
            <a:endParaRPr lang="en-US" dirty="0"/>
          </a:p>
          <a:p>
            <a:r>
              <a:rPr lang="en-US"/>
              <a:t>Next lecture: </a:t>
            </a:r>
            <a:r>
              <a:rPr lang="en-US" dirty="0"/>
              <a:t>Multi-key Indexing</a:t>
            </a:r>
          </a:p>
          <a:p>
            <a:pPr lvl="1"/>
            <a:r>
              <a:rPr lang="en-US" dirty="0"/>
              <a:t>Sections 14.4-14.7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4932E5-159D-0C4D-BCB5-4C9BBBDC76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906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40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741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44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47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78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539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42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51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54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4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49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59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62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65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9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57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60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68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7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6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66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7230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865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897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928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960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802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62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65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68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9" name="Rectangle 288"/>
          <p:cNvSpPr/>
          <p:nvPr/>
        </p:nvSpPr>
        <p:spPr bwMode="auto">
          <a:xfrm>
            <a:off x="8274005" y="33574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590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323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127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331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32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12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331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9005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33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4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9010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339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47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51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852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47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51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852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59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63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67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59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63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67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32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339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47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55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63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58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978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47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508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44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9412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3198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7174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781350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3318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75975506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8FB7C-5FBD-F745-98BA-4555BE02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Relational Algebra</a:t>
            </a:r>
          </a:p>
        </p:txBody>
      </p:sp>
    </p:spTree>
    <p:extLst>
      <p:ext uri="{BB962C8B-B14F-4D97-AF65-F5344CB8AC3E}">
        <p14:creationId xmlns:p14="http://schemas.microsoft.com/office/powerpoint/2010/main" val="9974882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30 from data file and reorder block</a:t>
            </a:r>
          </a:p>
          <a:p>
            <a:pPr lvl="1"/>
            <a:r>
              <a:rPr lang="en-US" dirty="0"/>
              <a:t>Update entry in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86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89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76073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76073" y="537358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76073" y="508597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76073" y="436547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76073" y="465350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76073" y="407744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76073" y="378941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5025858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30 from data file and reorder block</a:t>
            </a:r>
          </a:p>
          <a:p>
            <a:pPr lvl="1"/>
            <a:r>
              <a:rPr lang="en-US" dirty="0"/>
              <a:t>Update entry in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86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89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92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95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76073" y="350180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76073" y="537358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76073" y="508597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76073" y="436547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76073" y="465350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76073" y="407744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76073" y="378941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717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52137" y="278134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9552137" y="249331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55993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5006220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records 30 and 40</a:t>
            </a:r>
          </a:p>
          <a:p>
            <a:pPr lvl="1"/>
            <a:r>
              <a:rPr lang="en-US" dirty="0"/>
              <a:t>Delete records from data file</a:t>
            </a:r>
          </a:p>
          <a:p>
            <a:pPr lvl="1"/>
            <a:r>
              <a:rPr lang="en-US" dirty="0"/>
              <a:t>Update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44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47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885881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records 30 and 40</a:t>
            </a:r>
          </a:p>
          <a:p>
            <a:pPr lvl="1"/>
            <a:r>
              <a:rPr lang="en-US" dirty="0"/>
              <a:t>Delete records from data file</a:t>
            </a:r>
          </a:p>
          <a:p>
            <a:pPr lvl="1"/>
            <a:r>
              <a:rPr lang="en-US" dirty="0"/>
              <a:t>Update index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3" name="Rectangle 252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56" name="Rectangle 255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9" name="Rectangle 258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4" name="Rectangle 263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7" name="Rectangle 266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0" name="Rectangle 269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2" name="Rectangle 271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8" name="Straight Arrow Connector 277"/>
          <p:cNvCxnSpPr>
            <a:stCxn id="256" idx="3"/>
            <a:endCxn id="310" idx="1"/>
          </p:cNvCxnSpPr>
          <p:nvPr/>
        </p:nvCxnSpPr>
        <p:spPr bwMode="auto">
          <a:xfrm>
            <a:off x="8994085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5" name="Curved Connector 284"/>
          <p:cNvCxnSpPr>
            <a:stCxn id="268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6" name="Curved Connector 285"/>
          <p:cNvCxnSpPr>
            <a:stCxn id="271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7" name="Curved Connector 286"/>
          <p:cNvCxnSpPr>
            <a:stCxn id="272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9" name="Rectangle 288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0" name="Rectangle 289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4" name="Rectangle 293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7" name="Rectangle 296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304" name="Rectangle 303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6" name="Rectangle 305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0" name="Rectangle 309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311" name="Rectangle 310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312" name="Rectangle 311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3" name="Rectangle 312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4" name="Rectangle 313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0" name="Rectangle 319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29" name="Curved Connector 328"/>
          <p:cNvCxnSpPr>
            <a:stCxn id="267" idx="3"/>
          </p:cNvCxnSpPr>
          <p:nvPr/>
        </p:nvCxnSpPr>
        <p:spPr bwMode="auto">
          <a:xfrm>
            <a:off x="8994085" y="5373166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1" name="Curved Connector 340"/>
          <p:cNvCxnSpPr>
            <a:stCxn id="266" idx="3"/>
          </p:cNvCxnSpPr>
          <p:nvPr/>
        </p:nvCxnSpPr>
        <p:spPr bwMode="auto">
          <a:xfrm>
            <a:off x="8994085" y="5085556"/>
            <a:ext cx="216024" cy="43172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2" name="Curved Connector 341"/>
          <p:cNvCxnSpPr>
            <a:stCxn id="261" idx="3"/>
          </p:cNvCxnSpPr>
          <p:nvPr/>
        </p:nvCxnSpPr>
        <p:spPr bwMode="auto">
          <a:xfrm>
            <a:off x="8994085" y="4365054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3" name="Curved Connector 342"/>
          <p:cNvCxnSpPr>
            <a:stCxn id="262" idx="3"/>
          </p:cNvCxnSpPr>
          <p:nvPr/>
        </p:nvCxnSpPr>
        <p:spPr bwMode="auto">
          <a:xfrm>
            <a:off x="8994085" y="4653086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4" name="Curved Connector 343"/>
          <p:cNvCxnSpPr>
            <a:stCxn id="258" idx="3"/>
          </p:cNvCxnSpPr>
          <p:nvPr/>
        </p:nvCxnSpPr>
        <p:spPr bwMode="auto">
          <a:xfrm>
            <a:off x="8994085" y="4077022"/>
            <a:ext cx="216024" cy="43214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5" name="Curved Connector 344"/>
          <p:cNvCxnSpPr>
            <a:stCxn id="257" idx="3"/>
          </p:cNvCxnSpPr>
          <p:nvPr/>
        </p:nvCxnSpPr>
        <p:spPr bwMode="auto">
          <a:xfrm>
            <a:off x="8994085" y="3788990"/>
            <a:ext cx="216024" cy="4321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492896"/>
            <a:ext cx="1584176" cy="5760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74005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cxnSp>
        <p:nvCxnSpPr>
          <p:cNvPr id="88" name="Straight Arrow Connector 87"/>
          <p:cNvCxnSpPr>
            <a:stCxn id="247" idx="3"/>
            <a:endCxn id="298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248" idx="3"/>
            <a:endCxn id="303" idx="1"/>
          </p:cNvCxnSpPr>
          <p:nvPr/>
        </p:nvCxnSpPr>
        <p:spPr bwMode="auto">
          <a:xfrm>
            <a:off x="8994085" y="2492474"/>
            <a:ext cx="558052" cy="158459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cxnSpLocks/>
            <a:stCxn id="251" idx="3"/>
            <a:endCxn id="305" idx="1"/>
          </p:cNvCxnSpPr>
          <p:nvPr/>
        </p:nvCxnSpPr>
        <p:spPr bwMode="auto">
          <a:xfrm>
            <a:off x="8994085" y="2780506"/>
            <a:ext cx="558052" cy="200794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2" name="Rectangle 91"/>
          <p:cNvSpPr/>
          <p:nvPr/>
        </p:nvSpPr>
        <p:spPr bwMode="auto">
          <a:xfrm>
            <a:off x="8274005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573326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from data file</a:t>
            </a:r>
          </a:p>
          <a:p>
            <a:pPr lvl="1"/>
            <a:r>
              <a:rPr lang="en-US" dirty="0"/>
              <a:t>Remove entry from index and update index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58" name="Rectangle 157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3" name="Rectangle 182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8994085" y="220444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8994085" y="249247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8994085" y="278050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8994085" y="306853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8994085" y="350138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8994085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8994085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8994085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6" name="Rectangle 245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53" name="Rectangle 252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67" name="Rectangle 266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72" name="Rectangle 271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73" name="Rectangle 272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42897" y="119675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277" name="Rectangle 276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4593309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Deletion from 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Delete record 30</a:t>
            </a:r>
          </a:p>
          <a:p>
            <a:pPr lvl="1"/>
            <a:r>
              <a:rPr lang="en-US" dirty="0"/>
              <a:t>Delete record from data file</a:t>
            </a:r>
          </a:p>
          <a:p>
            <a:pPr lvl="1"/>
            <a:r>
              <a:rPr lang="en-US" dirty="0"/>
              <a:t>Remove entry from index and update index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58" name="Rectangle 157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3" name="Rectangle 182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8994085" y="220444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8994085" y="249247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8994085" y="350138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8994085" y="378899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8994085" y="407702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8994085" y="46530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6" name="Rectangle 245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53" name="Rectangle 252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67" name="Rectangle 266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72" name="Rectangle 271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73" name="Rectangle 272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42897" y="119675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9570149" y="2780928"/>
            <a:ext cx="1584176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5" name="Rectangle 84"/>
          <p:cNvSpPr/>
          <p:nvPr/>
        </p:nvSpPr>
        <p:spPr bwMode="auto">
          <a:xfrm>
            <a:off x="9570149" y="2492896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77" name="Rectangle 276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234888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274005" y="26369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88" name="Rectangle 87"/>
          <p:cNvSpPr/>
          <p:nvPr/>
        </p:nvSpPr>
        <p:spPr bwMode="auto">
          <a:xfrm>
            <a:off x="8274005" y="2924944"/>
            <a:ext cx="72008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89" name="Straight Arrow Connector 88"/>
          <p:cNvCxnSpPr>
            <a:stCxn id="160" idx="3"/>
            <a:endCxn id="85" idx="1"/>
          </p:cNvCxnSpPr>
          <p:nvPr/>
        </p:nvCxnSpPr>
        <p:spPr bwMode="auto">
          <a:xfrm>
            <a:off x="8994085" y="2492475"/>
            <a:ext cx="576064" cy="14446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163" idx="3"/>
            <a:endCxn id="259" idx="1"/>
          </p:cNvCxnSpPr>
          <p:nvPr/>
        </p:nvCxnSpPr>
        <p:spPr bwMode="auto">
          <a:xfrm>
            <a:off x="8994085" y="2780507"/>
            <a:ext cx="558052" cy="576461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45844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94"/>
          <p:cNvSpPr/>
          <p:nvPr/>
        </p:nvSpPr>
        <p:spPr bwMode="auto">
          <a:xfrm>
            <a:off x="9552137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6" name="Rectangle 95"/>
          <p:cNvSpPr/>
          <p:nvPr/>
        </p:nvSpPr>
        <p:spPr bwMode="auto">
          <a:xfrm>
            <a:off x="9552137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552137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9552137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52137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52137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52137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552137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552137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52137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3C2F9E-02D5-7A4A-9966-EC4DE957CB5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55993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758026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Index basics</a:t>
            </a:r>
          </a:p>
          <a:p>
            <a:pPr lvl="1"/>
            <a:r>
              <a:rPr lang="en-US" dirty="0"/>
              <a:t>Sequential files</a:t>
            </a:r>
          </a:p>
          <a:p>
            <a:pPr lvl="1"/>
            <a:r>
              <a:rPr lang="en-US" dirty="0"/>
              <a:t>Dense indexes</a:t>
            </a:r>
          </a:p>
          <a:p>
            <a:pPr lvl="1"/>
            <a:r>
              <a:rPr lang="en-US" dirty="0"/>
              <a:t>Sparse indexes</a:t>
            </a:r>
          </a:p>
          <a:p>
            <a:pPr lvl="1"/>
            <a:r>
              <a:rPr lang="en-US" dirty="0"/>
              <a:t>Multi-level indexes</a:t>
            </a:r>
          </a:p>
          <a:p>
            <a:pPr lvl="1"/>
            <a:r>
              <a:rPr lang="en-US" dirty="0"/>
              <a:t>Secondary indexes</a:t>
            </a:r>
          </a:p>
          <a:p>
            <a:pPr lvl="1"/>
            <a:r>
              <a:rPr lang="en-US" dirty="0"/>
              <a:t>Indirection</a:t>
            </a:r>
          </a:p>
          <a:p>
            <a:r>
              <a:rPr lang="en-US" dirty="0" err="1"/>
              <a:t>B+trees</a:t>
            </a:r>
            <a:endParaRPr lang="en-US" dirty="0"/>
          </a:p>
          <a:p>
            <a:r>
              <a:rPr lang="en-US" dirty="0"/>
              <a:t>Hash tables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7516C4-9626-F940-AEA9-604648F794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2596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Rectangle 307"/>
          <p:cNvSpPr/>
          <p:nvPr/>
        </p:nvSpPr>
        <p:spPr bwMode="auto">
          <a:xfrm>
            <a:off x="9552137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52137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52137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52137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52137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4" name="Rectangle 293"/>
          <p:cNvSpPr/>
          <p:nvPr/>
        </p:nvSpPr>
        <p:spPr bwMode="auto">
          <a:xfrm>
            <a:off x="9552137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5" name="Rectangle 294"/>
          <p:cNvSpPr/>
          <p:nvPr/>
        </p:nvSpPr>
        <p:spPr bwMode="auto">
          <a:xfrm>
            <a:off x="9552137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34</a:t>
            </a:r>
          </a:p>
          <a:p>
            <a:pPr lvl="1"/>
            <a:r>
              <a:rPr lang="en-US" dirty="0"/>
              <a:t>Easy! We have free space in the right block of the data file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8255993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55993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55993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55993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55993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76073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76073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76073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76073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76073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8255993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6" name="Rectangle 295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8" name="Rectangle 297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0" name="Rectangle 299"/>
          <p:cNvSpPr/>
          <p:nvPr/>
        </p:nvSpPr>
        <p:spPr bwMode="auto">
          <a:xfrm>
            <a:off x="9552137" y="2780928"/>
            <a:ext cx="1566164" cy="27927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3" name="Rectangle 302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52137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7" name="Rectangle 306"/>
          <p:cNvSpPr/>
          <p:nvPr/>
        </p:nvSpPr>
        <p:spPr bwMode="auto">
          <a:xfrm>
            <a:off x="9552137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9" name="Rectangle 308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1980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9552137" y="2780928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34</a:t>
            </a:r>
          </a:p>
        </p:txBody>
      </p:sp>
      <p:sp>
        <p:nvSpPr>
          <p:cNvPr id="316" name="Rectangle 315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0651747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957014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957014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57014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957014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7014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7014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7014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57014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57014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7014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15</a:t>
            </a:r>
          </a:p>
          <a:p>
            <a:pPr lvl="1"/>
            <a:r>
              <a:rPr lang="en-US" dirty="0"/>
              <a:t>Add to data file and immediately </a:t>
            </a:r>
            <a:r>
              <a:rPr lang="en-US" dirty="0" err="1"/>
              <a:t>reorganise</a:t>
            </a:r>
            <a:endParaRPr lang="en-US" dirty="0"/>
          </a:p>
          <a:p>
            <a:pPr lvl="1"/>
            <a:r>
              <a:rPr lang="en-US" dirty="0"/>
              <a:t>Update index</a:t>
            </a:r>
          </a:p>
          <a:p>
            <a:pPr marL="3600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1" name="Rectangle 290"/>
          <p:cNvSpPr/>
          <p:nvPr/>
        </p:nvSpPr>
        <p:spPr bwMode="auto">
          <a:xfrm>
            <a:off x="957014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7014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7014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7014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7014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957014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7014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957014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4884065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 bwMode="auto">
          <a:xfrm>
            <a:off x="957014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957014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957014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957014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957014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957014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957014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957014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957014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957014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15</a:t>
            </a:r>
          </a:p>
          <a:p>
            <a:pPr lvl="1"/>
            <a:r>
              <a:rPr lang="en-US" dirty="0"/>
              <a:t>Add to data file and immediately </a:t>
            </a:r>
            <a:r>
              <a:rPr lang="en-US" dirty="0" err="1"/>
              <a:t>reorganise</a:t>
            </a:r>
            <a:endParaRPr lang="en-US" dirty="0"/>
          </a:p>
          <a:p>
            <a:pPr lvl="1"/>
            <a:r>
              <a:rPr lang="en-US" dirty="0"/>
              <a:t>Update index</a:t>
            </a:r>
          </a:p>
          <a:p>
            <a:pPr lvl="1"/>
            <a:endParaRPr lang="en-US" dirty="0"/>
          </a:p>
          <a:p>
            <a:r>
              <a:rPr lang="en-US" dirty="0"/>
              <a:t>Alternatively:</a:t>
            </a:r>
          </a:p>
          <a:p>
            <a:pPr lvl="1"/>
            <a:r>
              <a:rPr lang="en-US" dirty="0"/>
              <a:t>Insert new block (chained file)</a:t>
            </a:r>
          </a:p>
          <a:p>
            <a:pPr lvl="1"/>
            <a:r>
              <a:rPr lang="en-US" dirty="0"/>
              <a:t>Update index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243" name="Rectangle 242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8994085" y="1916808"/>
            <a:ext cx="576064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8994085" y="2204443"/>
            <a:ext cx="576064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8994085" y="2492475"/>
            <a:ext cx="576064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8994085" y="2780506"/>
            <a:ext cx="576064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8994085" y="3068538"/>
            <a:ext cx="576064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1" name="Rectangle 290"/>
          <p:cNvSpPr/>
          <p:nvPr/>
        </p:nvSpPr>
        <p:spPr bwMode="auto">
          <a:xfrm>
            <a:off x="957014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957014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957014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957014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957014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957014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957014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957014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7" name="Rectangle 316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39992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957014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9570149" y="2780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957014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827400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88" name="Rectangle 287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5" name="Rectangle 314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075990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/>
          <p:cNvSpPr/>
          <p:nvPr/>
        </p:nvSpPr>
        <p:spPr bwMode="auto">
          <a:xfrm>
            <a:off x="784170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84170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84170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84170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84170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84170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84170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84170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84170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84170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25</a:t>
            </a:r>
          </a:p>
          <a:p>
            <a:pPr lvl="1"/>
            <a:r>
              <a:rPr lang="en-US" dirty="0"/>
              <a:t>Block is full, so add to </a:t>
            </a:r>
            <a:br>
              <a:rPr lang="en-US" dirty="0"/>
            </a:br>
            <a:r>
              <a:rPr lang="en-US" dirty="0"/>
              <a:t>overflow block</a:t>
            </a:r>
          </a:p>
          <a:p>
            <a:pPr lvl="1"/>
            <a:r>
              <a:rPr lang="en-US" dirty="0" err="1"/>
              <a:t>Reorganise</a:t>
            </a:r>
            <a:r>
              <a:rPr lang="en-US" dirty="0"/>
              <a:t> later...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6554571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6554571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6554571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6986619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986619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986619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6554571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6554571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6986619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986619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7274651" y="1916808"/>
            <a:ext cx="567058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7274651" y="2204443"/>
            <a:ext cx="567058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7274651" y="2492475"/>
            <a:ext cx="567058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7274651" y="2780506"/>
            <a:ext cx="567058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7274651" y="3068538"/>
            <a:ext cx="567058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6554571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84170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784170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784170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784170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784170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784170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784170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784170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783270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83270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83270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83270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83270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099625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235515" y="1412776"/>
            <a:ext cx="1455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 index</a:t>
            </a:r>
          </a:p>
        </p:txBody>
      </p:sp>
    </p:spTree>
    <p:extLst>
      <p:ext uri="{BB962C8B-B14F-4D97-AF65-F5344CB8AC3E}">
        <p14:creationId xmlns:p14="http://schemas.microsoft.com/office/powerpoint/2010/main" val="3410800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 bwMode="auto">
          <a:xfrm>
            <a:off x="9425885" y="206084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9425885" y="278092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425885" y="350100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425885" y="422108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425885" y="4941168"/>
            <a:ext cx="144016" cy="288032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784170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784170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6" name="Rectangle 295"/>
          <p:cNvSpPr/>
          <p:nvPr/>
        </p:nvSpPr>
        <p:spPr bwMode="auto">
          <a:xfrm>
            <a:off x="7841709" y="249289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0" name="Rectangle 299"/>
          <p:cNvSpPr/>
          <p:nvPr/>
        </p:nvSpPr>
        <p:spPr bwMode="auto">
          <a:xfrm>
            <a:off x="7841709" y="278092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1" name="Rectangle 300"/>
          <p:cNvSpPr/>
          <p:nvPr/>
        </p:nvSpPr>
        <p:spPr bwMode="auto">
          <a:xfrm>
            <a:off x="7841709" y="321297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2" name="Rectangle 301"/>
          <p:cNvSpPr/>
          <p:nvPr/>
        </p:nvSpPr>
        <p:spPr bwMode="auto">
          <a:xfrm>
            <a:off x="7841709" y="350100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6" name="Rectangle 305"/>
          <p:cNvSpPr/>
          <p:nvPr/>
        </p:nvSpPr>
        <p:spPr bwMode="auto">
          <a:xfrm>
            <a:off x="7841709" y="393305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7" name="Rectangle 306"/>
          <p:cNvSpPr/>
          <p:nvPr/>
        </p:nvSpPr>
        <p:spPr bwMode="auto">
          <a:xfrm>
            <a:off x="7841709" y="422108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8" name="Rectangle 307"/>
          <p:cNvSpPr/>
          <p:nvPr/>
        </p:nvSpPr>
        <p:spPr bwMode="auto">
          <a:xfrm>
            <a:off x="7841709" y="465313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2" name="Rectangle 311"/>
          <p:cNvSpPr/>
          <p:nvPr/>
        </p:nvSpPr>
        <p:spPr bwMode="auto">
          <a:xfrm>
            <a:off x="7841709" y="494116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into Sparse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Insert record 25</a:t>
            </a:r>
          </a:p>
          <a:p>
            <a:pPr lvl="1"/>
            <a:r>
              <a:rPr lang="en-US" dirty="0"/>
              <a:t>Block is full, so add to </a:t>
            </a:r>
            <a:br>
              <a:rPr lang="en-US" dirty="0"/>
            </a:br>
            <a:r>
              <a:rPr lang="en-US" dirty="0"/>
              <a:t>overflow block</a:t>
            </a:r>
          </a:p>
          <a:p>
            <a:pPr lvl="1"/>
            <a:r>
              <a:rPr lang="en-US" dirty="0" err="1"/>
              <a:t>Reorganise</a:t>
            </a:r>
            <a:r>
              <a:rPr lang="en-US" dirty="0"/>
              <a:t> later...</a:t>
            </a:r>
          </a:p>
        </p:txBody>
      </p:sp>
      <p:sp>
        <p:nvSpPr>
          <p:cNvPr id="243" name="Rectangle 242"/>
          <p:cNvSpPr/>
          <p:nvPr/>
        </p:nvSpPr>
        <p:spPr bwMode="auto">
          <a:xfrm>
            <a:off x="6554571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44" name="Rectangle 243"/>
          <p:cNvSpPr/>
          <p:nvPr/>
        </p:nvSpPr>
        <p:spPr bwMode="auto">
          <a:xfrm>
            <a:off x="6554571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45" name="Rectangle 244"/>
          <p:cNvSpPr/>
          <p:nvPr/>
        </p:nvSpPr>
        <p:spPr bwMode="auto">
          <a:xfrm>
            <a:off x="6554571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6" name="Rectangle 245"/>
          <p:cNvSpPr/>
          <p:nvPr/>
        </p:nvSpPr>
        <p:spPr bwMode="auto">
          <a:xfrm>
            <a:off x="6986619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6986619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8" name="Rectangle 247"/>
          <p:cNvSpPr/>
          <p:nvPr/>
        </p:nvSpPr>
        <p:spPr bwMode="auto">
          <a:xfrm>
            <a:off x="6986619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9" name="Rectangle 248"/>
          <p:cNvSpPr/>
          <p:nvPr/>
        </p:nvSpPr>
        <p:spPr bwMode="auto">
          <a:xfrm>
            <a:off x="6554571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50" name="Rectangle 249"/>
          <p:cNvSpPr/>
          <p:nvPr/>
        </p:nvSpPr>
        <p:spPr bwMode="auto">
          <a:xfrm>
            <a:off x="6554571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51" name="Rectangle 250"/>
          <p:cNvSpPr/>
          <p:nvPr/>
        </p:nvSpPr>
        <p:spPr bwMode="auto">
          <a:xfrm>
            <a:off x="6986619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6986619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73" name="Straight Arrow Connector 272"/>
          <p:cNvCxnSpPr>
            <a:stCxn id="246" idx="3"/>
            <a:endCxn id="291" idx="1"/>
          </p:cNvCxnSpPr>
          <p:nvPr/>
        </p:nvCxnSpPr>
        <p:spPr bwMode="auto">
          <a:xfrm flipV="1">
            <a:off x="7274651" y="1916808"/>
            <a:ext cx="567058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4" name="Straight Arrow Connector 273"/>
          <p:cNvCxnSpPr>
            <a:stCxn id="247" idx="3"/>
            <a:endCxn id="293" idx="1"/>
          </p:cNvCxnSpPr>
          <p:nvPr/>
        </p:nvCxnSpPr>
        <p:spPr bwMode="auto">
          <a:xfrm>
            <a:off x="7274651" y="2204443"/>
            <a:ext cx="567058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5" name="Straight Arrow Connector 274"/>
          <p:cNvCxnSpPr>
            <a:stCxn id="248" idx="3"/>
            <a:endCxn id="298" idx="1"/>
          </p:cNvCxnSpPr>
          <p:nvPr/>
        </p:nvCxnSpPr>
        <p:spPr bwMode="auto">
          <a:xfrm>
            <a:off x="7274651" y="2492475"/>
            <a:ext cx="567058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6" name="Straight Arrow Connector 275"/>
          <p:cNvCxnSpPr>
            <a:stCxn id="251" idx="3"/>
            <a:endCxn id="303" idx="1"/>
          </p:cNvCxnSpPr>
          <p:nvPr/>
        </p:nvCxnSpPr>
        <p:spPr bwMode="auto">
          <a:xfrm>
            <a:off x="7274651" y="2780506"/>
            <a:ext cx="567058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7" name="Straight Arrow Connector 276"/>
          <p:cNvCxnSpPr>
            <a:stCxn id="252" idx="3"/>
            <a:endCxn id="305" idx="1"/>
          </p:cNvCxnSpPr>
          <p:nvPr/>
        </p:nvCxnSpPr>
        <p:spPr bwMode="auto">
          <a:xfrm>
            <a:off x="7274651" y="3068538"/>
            <a:ext cx="567058" cy="172861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8" name="Rectangle 287"/>
          <p:cNvSpPr/>
          <p:nvPr/>
        </p:nvSpPr>
        <p:spPr bwMode="auto">
          <a:xfrm>
            <a:off x="6554571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1" name="Rectangle 290"/>
          <p:cNvSpPr/>
          <p:nvPr/>
        </p:nvSpPr>
        <p:spPr bwMode="auto">
          <a:xfrm>
            <a:off x="7841709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92" name="Rectangle 291"/>
          <p:cNvSpPr/>
          <p:nvPr/>
        </p:nvSpPr>
        <p:spPr bwMode="auto">
          <a:xfrm>
            <a:off x="7841709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93" name="Rectangle 292"/>
          <p:cNvSpPr/>
          <p:nvPr/>
        </p:nvSpPr>
        <p:spPr bwMode="auto">
          <a:xfrm>
            <a:off x="7841709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98" name="Rectangle 297"/>
          <p:cNvSpPr/>
          <p:nvPr/>
        </p:nvSpPr>
        <p:spPr bwMode="auto">
          <a:xfrm>
            <a:off x="7841709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99" name="Rectangle 298"/>
          <p:cNvSpPr/>
          <p:nvPr/>
        </p:nvSpPr>
        <p:spPr bwMode="auto">
          <a:xfrm>
            <a:off x="7841709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303" name="Rectangle 302"/>
          <p:cNvSpPr/>
          <p:nvPr/>
        </p:nvSpPr>
        <p:spPr bwMode="auto">
          <a:xfrm>
            <a:off x="7841709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305" name="Rectangle 304"/>
          <p:cNvSpPr/>
          <p:nvPr/>
        </p:nvSpPr>
        <p:spPr bwMode="auto">
          <a:xfrm>
            <a:off x="7841709" y="46531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309" name="Rectangle 308"/>
          <p:cNvSpPr/>
          <p:nvPr/>
        </p:nvSpPr>
        <p:spPr bwMode="auto">
          <a:xfrm>
            <a:off x="7841709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315" name="Rectangle 314"/>
          <p:cNvSpPr/>
          <p:nvPr/>
        </p:nvSpPr>
        <p:spPr bwMode="auto">
          <a:xfrm>
            <a:off x="783270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6" name="Rectangle 315"/>
          <p:cNvSpPr/>
          <p:nvPr/>
        </p:nvSpPr>
        <p:spPr bwMode="auto">
          <a:xfrm>
            <a:off x="783270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7" name="Rectangle 316"/>
          <p:cNvSpPr/>
          <p:nvPr/>
        </p:nvSpPr>
        <p:spPr bwMode="auto">
          <a:xfrm>
            <a:off x="783270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8" name="Rectangle 317"/>
          <p:cNvSpPr/>
          <p:nvPr/>
        </p:nvSpPr>
        <p:spPr bwMode="auto">
          <a:xfrm>
            <a:off x="783270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9" name="Rectangle 318"/>
          <p:cNvSpPr/>
          <p:nvPr/>
        </p:nvSpPr>
        <p:spPr bwMode="auto">
          <a:xfrm>
            <a:off x="783270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8099625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235515" y="1412776"/>
            <a:ext cx="1455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 index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10001949" y="1772816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10001949" y="2060848"/>
            <a:ext cx="1566164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10001949" y="17728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99929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9946165" y="1412776"/>
            <a:ext cx="17459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overflow blocks</a:t>
            </a:r>
          </a:p>
        </p:txBody>
      </p:sp>
      <p:cxnSp>
        <p:nvCxnSpPr>
          <p:cNvPr id="57" name="Straight Arrow Connector 56"/>
          <p:cNvCxnSpPr>
            <a:stCxn id="49" idx="3"/>
            <a:endCxn id="47" idx="1"/>
          </p:cNvCxnSpPr>
          <p:nvPr/>
        </p:nvCxnSpPr>
        <p:spPr bwMode="auto">
          <a:xfrm flipV="1">
            <a:off x="9569901" y="1916832"/>
            <a:ext cx="432048" cy="28803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089742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Unlike a primary index, does not determine placement of records in data file</a:t>
            </a:r>
          </a:p>
          <a:p>
            <a:r>
              <a:rPr lang="en-US" dirty="0"/>
              <a:t>Location (order) of records may have been decided by a primary index on another field</a:t>
            </a:r>
          </a:p>
          <a:p>
            <a:r>
              <a:rPr lang="en-US" dirty="0"/>
              <a:t>Secondary indexes are always dense</a:t>
            </a:r>
          </a:p>
          <a:p>
            <a:r>
              <a:rPr lang="en-US" dirty="0"/>
              <a:t>Pointers are record pointers, not block pointers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</p:spTree>
    <p:extLst>
      <p:ext uri="{BB962C8B-B14F-4D97-AF65-F5344CB8AC3E}">
        <p14:creationId xmlns:p14="http://schemas.microsoft.com/office/powerpoint/2010/main" val="438879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Unlike a primary index, does not determine placement of records in data file</a:t>
            </a:r>
          </a:p>
          <a:p>
            <a:r>
              <a:rPr lang="en-US" dirty="0"/>
              <a:t>Location (order) of records may have been decided by a primary index on another field</a:t>
            </a:r>
          </a:p>
          <a:p>
            <a:r>
              <a:rPr lang="en-US" dirty="0"/>
              <a:t>Secondary indexes are always dense</a:t>
            </a:r>
          </a:p>
          <a:p>
            <a:r>
              <a:rPr lang="en-US" dirty="0"/>
              <a:t>Pointers are record pointers, not block pointers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8994085" y="1916833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8994085" y="1916808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8994085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8994085" y="2204840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8994085" y="3068539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8994085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8994085" y="3356968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8994085" y="2933676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8994085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8994085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196240" y="119675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4094603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Sparse secondary indexes make no sense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7" idx="1"/>
          </p:cNvCxnSpPr>
          <p:nvPr/>
        </p:nvCxnSpPr>
        <p:spPr bwMode="auto">
          <a:xfrm flipV="1">
            <a:off x="8994085" y="191680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9" idx="1"/>
          </p:cNvCxnSpPr>
          <p:nvPr/>
        </p:nvCxnSpPr>
        <p:spPr bwMode="auto">
          <a:xfrm>
            <a:off x="8994085" y="2204443"/>
            <a:ext cx="558052" cy="43244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44" idx="1"/>
          </p:cNvCxnSpPr>
          <p:nvPr/>
        </p:nvCxnSpPr>
        <p:spPr bwMode="auto">
          <a:xfrm>
            <a:off x="8994085" y="2492475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49" idx="1"/>
          </p:cNvCxnSpPr>
          <p:nvPr/>
        </p:nvCxnSpPr>
        <p:spPr bwMode="auto">
          <a:xfrm>
            <a:off x="8994085" y="2780506"/>
            <a:ext cx="558052" cy="1296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51" idx="1"/>
          </p:cNvCxnSpPr>
          <p:nvPr/>
        </p:nvCxnSpPr>
        <p:spPr bwMode="auto">
          <a:xfrm>
            <a:off x="8994085" y="3068538"/>
            <a:ext cx="558052" cy="171990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56" idx="1"/>
          </p:cNvCxnSpPr>
          <p:nvPr/>
        </p:nvCxnSpPr>
        <p:spPr bwMode="auto">
          <a:xfrm>
            <a:off x="8994085" y="3501380"/>
            <a:ext cx="558052" cy="2015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2" name="Curved Connector 111"/>
          <p:cNvCxnSpPr/>
          <p:nvPr/>
        </p:nvCxnSpPr>
        <p:spPr bwMode="auto">
          <a:xfrm>
            <a:off x="8994085" y="378904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Curved Connector 112"/>
          <p:cNvCxnSpPr/>
          <p:nvPr/>
        </p:nvCxnSpPr>
        <p:spPr bwMode="auto">
          <a:xfrm>
            <a:off x="8994085" y="407707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4" name="Curved Connector 113"/>
          <p:cNvCxnSpPr/>
          <p:nvPr/>
        </p:nvCxnSpPr>
        <p:spPr bwMode="auto">
          <a:xfrm>
            <a:off x="8994085" y="436510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5" name="Curved Connector 114"/>
          <p:cNvCxnSpPr/>
          <p:nvPr/>
        </p:nvCxnSpPr>
        <p:spPr bwMode="auto">
          <a:xfrm>
            <a:off x="8994085" y="4653136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6" name="TextBox 115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8165783" y="1196752"/>
            <a:ext cx="833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25008444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May have higher levels of sparse indexes above the dense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8994085" y="1916833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8994085" y="1916808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8994085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8994085" y="2204840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8994085" y="3068539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8994085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8994085" y="3356968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8994085" y="2933676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8994085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8994085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8031131" y="1196752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first-level</a:t>
            </a:r>
          </a:p>
        </p:txBody>
      </p:sp>
    </p:spTree>
    <p:extLst>
      <p:ext uri="{BB962C8B-B14F-4D97-AF65-F5344CB8AC3E}">
        <p14:creationId xmlns:p14="http://schemas.microsoft.com/office/powerpoint/2010/main" val="7389843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May have higher levels of sparse indexes above the dense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9" idx="1"/>
          </p:cNvCxnSpPr>
          <p:nvPr/>
        </p:nvCxnSpPr>
        <p:spPr bwMode="auto">
          <a:xfrm>
            <a:off x="8994085" y="1916833"/>
            <a:ext cx="558052" cy="72005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37" idx="1"/>
          </p:cNvCxnSpPr>
          <p:nvPr/>
        </p:nvCxnSpPr>
        <p:spPr bwMode="auto">
          <a:xfrm flipV="1">
            <a:off x="8994085" y="1916808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7" idx="1"/>
          </p:cNvCxnSpPr>
          <p:nvPr/>
        </p:nvCxnSpPr>
        <p:spPr bwMode="auto">
          <a:xfrm>
            <a:off x="8994085" y="2492474"/>
            <a:ext cx="558052" cy="331279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38" idx="1"/>
          </p:cNvCxnSpPr>
          <p:nvPr/>
        </p:nvCxnSpPr>
        <p:spPr bwMode="auto">
          <a:xfrm flipV="1">
            <a:off x="8994085" y="2204840"/>
            <a:ext cx="558052" cy="57566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45" idx="1"/>
          </p:cNvCxnSpPr>
          <p:nvPr/>
        </p:nvCxnSpPr>
        <p:spPr bwMode="auto">
          <a:xfrm>
            <a:off x="8994085" y="3068539"/>
            <a:ext cx="558052" cy="57646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49" idx="1"/>
          </p:cNvCxnSpPr>
          <p:nvPr/>
        </p:nvCxnSpPr>
        <p:spPr bwMode="auto">
          <a:xfrm>
            <a:off x="8994085" y="3501380"/>
            <a:ext cx="558052" cy="5756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44" idx="1"/>
          </p:cNvCxnSpPr>
          <p:nvPr/>
        </p:nvCxnSpPr>
        <p:spPr bwMode="auto">
          <a:xfrm flipV="1">
            <a:off x="8994085" y="3356968"/>
            <a:ext cx="558052" cy="43202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3" idx="1"/>
          </p:cNvCxnSpPr>
          <p:nvPr/>
        </p:nvCxnSpPr>
        <p:spPr bwMode="auto">
          <a:xfrm flipV="1">
            <a:off x="8994085" y="2933676"/>
            <a:ext cx="558052" cy="11433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1" idx="1"/>
          </p:cNvCxnSpPr>
          <p:nvPr/>
        </p:nvCxnSpPr>
        <p:spPr bwMode="auto">
          <a:xfrm>
            <a:off x="8994085" y="436505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50" idx="1"/>
          </p:cNvCxnSpPr>
          <p:nvPr/>
        </p:nvCxnSpPr>
        <p:spPr bwMode="auto">
          <a:xfrm flipV="1">
            <a:off x="8994085" y="436510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56" idx="1"/>
          </p:cNvCxnSpPr>
          <p:nvPr/>
        </p:nvCxnSpPr>
        <p:spPr bwMode="auto">
          <a:xfrm>
            <a:off x="8994085" y="508555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5" idx="1"/>
          </p:cNvCxnSpPr>
          <p:nvPr/>
        </p:nvCxnSpPr>
        <p:spPr bwMode="auto">
          <a:xfrm flipV="1">
            <a:off x="8994085" y="5085184"/>
            <a:ext cx="558052" cy="2879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977861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6977861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14" name="Rectangle 113"/>
          <p:cNvSpPr/>
          <p:nvPr/>
        </p:nvSpPr>
        <p:spPr bwMode="auto">
          <a:xfrm>
            <a:off x="6977861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15" name="Rectangle 114"/>
          <p:cNvSpPr/>
          <p:nvPr/>
        </p:nvSpPr>
        <p:spPr bwMode="auto">
          <a:xfrm>
            <a:off x="7409909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6" name="Rectangle 115"/>
          <p:cNvSpPr/>
          <p:nvPr/>
        </p:nvSpPr>
        <p:spPr bwMode="auto">
          <a:xfrm>
            <a:off x="7409909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7409909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6977861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19" name="Rectangle 118"/>
          <p:cNvSpPr/>
          <p:nvPr/>
        </p:nvSpPr>
        <p:spPr bwMode="auto">
          <a:xfrm>
            <a:off x="6977861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20" name="Rectangle 119"/>
          <p:cNvSpPr/>
          <p:nvPr/>
        </p:nvSpPr>
        <p:spPr bwMode="auto">
          <a:xfrm>
            <a:off x="7409909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409909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6977861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23" name="Straight Arrow Connector 122"/>
          <p:cNvCxnSpPr>
            <a:stCxn id="115" idx="3"/>
          </p:cNvCxnSpPr>
          <p:nvPr/>
        </p:nvCxnSpPr>
        <p:spPr bwMode="auto">
          <a:xfrm flipV="1">
            <a:off x="7697941" y="1916436"/>
            <a:ext cx="576064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116" idx="3"/>
          </p:cNvCxnSpPr>
          <p:nvPr/>
        </p:nvCxnSpPr>
        <p:spPr bwMode="auto">
          <a:xfrm>
            <a:off x="7697941" y="2204443"/>
            <a:ext cx="576064" cy="129654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Curved Connector 125"/>
          <p:cNvCxnSpPr>
            <a:stCxn id="120" idx="3"/>
          </p:cNvCxnSpPr>
          <p:nvPr/>
        </p:nvCxnSpPr>
        <p:spPr bwMode="auto">
          <a:xfrm>
            <a:off x="7697941" y="2780506"/>
            <a:ext cx="216024" cy="432520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Curved Connector 126"/>
          <p:cNvCxnSpPr>
            <a:stCxn id="121" idx="3"/>
          </p:cNvCxnSpPr>
          <p:nvPr/>
        </p:nvCxnSpPr>
        <p:spPr bwMode="auto">
          <a:xfrm>
            <a:off x="7697941" y="3068538"/>
            <a:ext cx="216024" cy="50452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7" idx="3"/>
            <a:endCxn id="84" idx="1"/>
          </p:cNvCxnSpPr>
          <p:nvPr/>
        </p:nvCxnSpPr>
        <p:spPr bwMode="auto">
          <a:xfrm>
            <a:off x="7697941" y="2492475"/>
            <a:ext cx="576064" cy="25926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9" name="TextBox 128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8031131" y="1196752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first-level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581100" y="1196752"/>
            <a:ext cx="1410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sparse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second-level</a:t>
            </a:r>
          </a:p>
        </p:txBody>
      </p:sp>
    </p:spTree>
    <p:extLst>
      <p:ext uri="{BB962C8B-B14F-4D97-AF65-F5344CB8AC3E}">
        <p14:creationId xmlns:p14="http://schemas.microsoft.com/office/powerpoint/2010/main" val="1889445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Basics</a:t>
            </a:r>
          </a:p>
        </p:txBody>
      </p:sp>
    </p:spTree>
    <p:extLst>
      <p:ext uri="{BB962C8B-B14F-4D97-AF65-F5344CB8AC3E}">
        <p14:creationId xmlns:p14="http://schemas.microsoft.com/office/powerpoint/2010/main" val="28123214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Secondary indexes need to cope with duplicate values in the data file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</p:spTree>
    <p:extLst>
      <p:ext uri="{BB962C8B-B14F-4D97-AF65-F5344CB8AC3E}">
        <p14:creationId xmlns:p14="http://schemas.microsoft.com/office/powerpoint/2010/main" val="33915746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#1: repeated entries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excess disk space</a:t>
            </a:r>
          </a:p>
          <a:p>
            <a:pPr lvl="1"/>
            <a:r>
              <a:rPr lang="en-US" dirty="0"/>
              <a:t>excess search time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8274005" y="2060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8274005" y="2348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0" name="Rectangle 69"/>
          <p:cNvSpPr/>
          <p:nvPr/>
        </p:nvSpPr>
        <p:spPr bwMode="auto">
          <a:xfrm>
            <a:off x="8274005" y="2636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8274005" y="364502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274005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274005" y="522920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94085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94085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94085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94085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94085" y="2636888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94085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94085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94085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94085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94085" y="3645000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212269" y="1434262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36527724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#2: drop repeated keys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variable size records in index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8274005" y="1772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61" name="Rectangle 60"/>
          <p:cNvSpPr/>
          <p:nvPr/>
        </p:nvSpPr>
        <p:spPr bwMode="auto">
          <a:xfrm>
            <a:off x="8706053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706053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706053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1" name="Rectangle 70"/>
          <p:cNvSpPr/>
          <p:nvPr/>
        </p:nvSpPr>
        <p:spPr bwMode="auto">
          <a:xfrm>
            <a:off x="8274005" y="292457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2" name="Rectangle 71"/>
          <p:cNvSpPr/>
          <p:nvPr/>
        </p:nvSpPr>
        <p:spPr bwMode="auto">
          <a:xfrm>
            <a:off x="8706053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706053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8274005" y="3356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8274005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8706053" y="335736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706053" y="364497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706053" y="393300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8274005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2" name="Rectangle 81"/>
          <p:cNvSpPr/>
          <p:nvPr/>
        </p:nvSpPr>
        <p:spPr bwMode="auto">
          <a:xfrm>
            <a:off x="8706053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706053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8274005" y="49411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274005" y="551723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87" name="Rectangle 86"/>
          <p:cNvSpPr/>
          <p:nvPr/>
        </p:nvSpPr>
        <p:spPr bwMode="auto">
          <a:xfrm>
            <a:off x="8706053" y="49415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706053" y="522915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706053" y="551718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8274005" y="58052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1" name="Rectangle 90"/>
          <p:cNvSpPr/>
          <p:nvPr/>
        </p:nvSpPr>
        <p:spPr bwMode="auto">
          <a:xfrm>
            <a:off x="8274005" y="60932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92" name="Rectangle 91"/>
          <p:cNvSpPr/>
          <p:nvPr/>
        </p:nvSpPr>
        <p:spPr bwMode="auto">
          <a:xfrm>
            <a:off x="8706053" y="580521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706053" y="60932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94085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94085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94085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94085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94085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94085" y="2636888"/>
            <a:ext cx="558052" cy="86449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94085" y="3788990"/>
            <a:ext cx="558052" cy="99945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94085" y="4077022"/>
            <a:ext cx="558052" cy="5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94085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94085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94085" y="3645000"/>
            <a:ext cx="558052" cy="144055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94085" y="537316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94085" y="566119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94085" y="594923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94085" y="623726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9" name="Rectangle 108"/>
          <p:cNvSpPr/>
          <p:nvPr/>
        </p:nvSpPr>
        <p:spPr bwMode="auto">
          <a:xfrm>
            <a:off x="8274005" y="177239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8274005" y="335699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274005" y="494116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212269" y="1434262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16808758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 bwMode="auto">
          <a:xfrm>
            <a:off x="9984185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#3: chain records with same key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Problems</a:t>
            </a:r>
          </a:p>
          <a:p>
            <a:pPr lvl="1"/>
            <a:r>
              <a:rPr lang="en-US" dirty="0"/>
              <a:t>need to add fields to records</a:t>
            </a:r>
          </a:p>
          <a:p>
            <a:pPr lvl="1"/>
            <a:r>
              <a:rPr lang="en-US" dirty="0"/>
              <a:t>need to follow chain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52137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52137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52137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984185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84185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52137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52137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52137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84185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84185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84185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52137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52137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52137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84185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84185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84185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52137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52137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52137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84185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84185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84185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19059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4" name="Rectangle 113"/>
          <p:cNvSpPr/>
          <p:nvPr/>
        </p:nvSpPr>
        <p:spPr bwMode="auto">
          <a:xfrm>
            <a:off x="8274005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15" name="Rectangle 114"/>
          <p:cNvSpPr/>
          <p:nvPr/>
        </p:nvSpPr>
        <p:spPr bwMode="auto">
          <a:xfrm>
            <a:off x="8274005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274005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7" name="Rectangle 116"/>
          <p:cNvSpPr/>
          <p:nvPr/>
        </p:nvSpPr>
        <p:spPr bwMode="auto">
          <a:xfrm>
            <a:off x="8706053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8706053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8706053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274005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1" name="Rectangle 120"/>
          <p:cNvSpPr/>
          <p:nvPr/>
        </p:nvSpPr>
        <p:spPr bwMode="auto">
          <a:xfrm>
            <a:off x="8274005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22" name="Rectangle 121"/>
          <p:cNvSpPr/>
          <p:nvPr/>
        </p:nvSpPr>
        <p:spPr bwMode="auto">
          <a:xfrm>
            <a:off x="8706053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8706053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24" name="Straight Arrow Connector 123"/>
          <p:cNvCxnSpPr>
            <a:stCxn id="117" idx="3"/>
          </p:cNvCxnSpPr>
          <p:nvPr/>
        </p:nvCxnSpPr>
        <p:spPr bwMode="auto">
          <a:xfrm>
            <a:off x="8994085" y="1917255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8" idx="3"/>
          </p:cNvCxnSpPr>
          <p:nvPr/>
        </p:nvCxnSpPr>
        <p:spPr bwMode="auto">
          <a:xfrm flipV="1">
            <a:off x="8994085" y="1917230"/>
            <a:ext cx="558052" cy="28763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119" idx="3"/>
          </p:cNvCxnSpPr>
          <p:nvPr/>
        </p:nvCxnSpPr>
        <p:spPr bwMode="auto">
          <a:xfrm>
            <a:off x="8994085" y="2492896"/>
            <a:ext cx="558052" cy="15845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Straight Arrow Connector 126"/>
          <p:cNvCxnSpPr>
            <a:stCxn id="122" idx="3"/>
            <a:endCxn id="43" idx="1"/>
          </p:cNvCxnSpPr>
          <p:nvPr/>
        </p:nvCxnSpPr>
        <p:spPr bwMode="auto">
          <a:xfrm>
            <a:off x="8994085" y="2780929"/>
            <a:ext cx="558052" cy="15274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8" name="Rectangle 127"/>
          <p:cNvSpPr/>
          <p:nvPr/>
        </p:nvSpPr>
        <p:spPr bwMode="auto">
          <a:xfrm>
            <a:off x="8274005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8212269" y="1434684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sp>
        <p:nvSpPr>
          <p:cNvPr id="130" name="Rectangle 129"/>
          <p:cNvSpPr/>
          <p:nvPr/>
        </p:nvSpPr>
        <p:spPr bwMode="auto">
          <a:xfrm>
            <a:off x="10878744" y="56612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10878744" y="53732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10878744" y="494116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10878744" y="465313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10878744" y="422108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10878744" y="393305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10878744" y="350100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Rectangle 136"/>
          <p:cNvSpPr/>
          <p:nvPr/>
        </p:nvSpPr>
        <p:spPr bwMode="auto">
          <a:xfrm>
            <a:off x="10878744" y="321297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8" name="Rectangle 137"/>
          <p:cNvSpPr/>
          <p:nvPr/>
        </p:nvSpPr>
        <p:spPr bwMode="auto">
          <a:xfrm>
            <a:off x="10878744" y="278092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9" name="Rectangle 138"/>
          <p:cNvSpPr/>
          <p:nvPr/>
        </p:nvSpPr>
        <p:spPr bwMode="auto">
          <a:xfrm>
            <a:off x="10878744" y="249289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10878744" y="2060848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1" name="Rectangle 140"/>
          <p:cNvSpPr/>
          <p:nvPr/>
        </p:nvSpPr>
        <p:spPr bwMode="auto">
          <a:xfrm>
            <a:off x="10878744" y="1772816"/>
            <a:ext cx="263075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42" name="Curved Connector 141"/>
          <p:cNvCxnSpPr>
            <a:stCxn id="140" idx="3"/>
            <a:endCxn id="137" idx="3"/>
          </p:cNvCxnSpPr>
          <p:nvPr/>
        </p:nvCxnSpPr>
        <p:spPr bwMode="auto">
          <a:xfrm>
            <a:off x="11142397" y="2204864"/>
            <a:ext cx="11545" cy="1152128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Curved Connector 142"/>
          <p:cNvCxnSpPr>
            <a:stCxn id="137" idx="3"/>
            <a:endCxn id="134" idx="3"/>
          </p:cNvCxnSpPr>
          <p:nvPr/>
        </p:nvCxnSpPr>
        <p:spPr bwMode="auto">
          <a:xfrm>
            <a:off x="11142397" y="3356992"/>
            <a:ext cx="11545" cy="1008112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Curved Connector 143"/>
          <p:cNvCxnSpPr>
            <a:stCxn id="134" idx="3"/>
            <a:endCxn id="132" idx="3"/>
          </p:cNvCxnSpPr>
          <p:nvPr/>
        </p:nvCxnSpPr>
        <p:spPr bwMode="auto">
          <a:xfrm>
            <a:off x="11142397" y="436510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5" name="Curved Connector 144"/>
          <p:cNvCxnSpPr>
            <a:stCxn id="141" idx="3"/>
            <a:endCxn id="139" idx="3"/>
          </p:cNvCxnSpPr>
          <p:nvPr/>
        </p:nvCxnSpPr>
        <p:spPr bwMode="auto">
          <a:xfrm>
            <a:off x="11142397" y="1916832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6" name="Curved Connector 145"/>
          <p:cNvCxnSpPr>
            <a:stCxn id="139" idx="3"/>
            <a:endCxn id="133" idx="3"/>
          </p:cNvCxnSpPr>
          <p:nvPr/>
        </p:nvCxnSpPr>
        <p:spPr bwMode="auto">
          <a:xfrm>
            <a:off x="11142397" y="2636912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7" name="Curved Connector 146"/>
          <p:cNvCxnSpPr>
            <a:stCxn id="138" idx="3"/>
            <a:endCxn id="136" idx="3"/>
          </p:cNvCxnSpPr>
          <p:nvPr/>
        </p:nvCxnSpPr>
        <p:spPr bwMode="auto">
          <a:xfrm>
            <a:off x="11142397" y="2924944"/>
            <a:ext cx="11545" cy="720080"/>
          </a:xfrm>
          <a:prstGeom prst="curvedConnector3">
            <a:avLst>
              <a:gd name="adj1" fmla="val 1800000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Curved Connector 147"/>
          <p:cNvCxnSpPr>
            <a:stCxn id="136" idx="3"/>
            <a:endCxn id="130" idx="3"/>
          </p:cNvCxnSpPr>
          <p:nvPr/>
        </p:nvCxnSpPr>
        <p:spPr bwMode="auto">
          <a:xfrm>
            <a:off x="11142397" y="3645024"/>
            <a:ext cx="11545" cy="2160240"/>
          </a:xfrm>
          <a:prstGeom prst="curvedConnector3">
            <a:avLst>
              <a:gd name="adj1" fmla="val 5682503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Curved Connector 148"/>
          <p:cNvCxnSpPr>
            <a:stCxn id="135" idx="3"/>
            <a:endCxn id="131" idx="3"/>
          </p:cNvCxnSpPr>
          <p:nvPr/>
        </p:nvCxnSpPr>
        <p:spPr bwMode="auto">
          <a:xfrm>
            <a:off x="11142397" y="4077072"/>
            <a:ext cx="11545" cy="1440160"/>
          </a:xfrm>
          <a:prstGeom prst="curvedConnector3">
            <a:avLst>
              <a:gd name="adj1" fmla="val 3353001"/>
            </a:avLst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Connector 149"/>
          <p:cNvCxnSpPr/>
          <p:nvPr/>
        </p:nvCxnSpPr>
        <p:spPr bwMode="auto">
          <a:xfrm>
            <a:off x="10878743" y="5670135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1" name="Straight Connector 150"/>
          <p:cNvCxnSpPr/>
          <p:nvPr/>
        </p:nvCxnSpPr>
        <p:spPr bwMode="auto">
          <a:xfrm>
            <a:off x="10878743" y="537321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2" name="Straight Connector 151"/>
          <p:cNvCxnSpPr/>
          <p:nvPr/>
        </p:nvCxnSpPr>
        <p:spPr bwMode="auto">
          <a:xfrm>
            <a:off x="10878743" y="4941168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3" name="Straight Connector 152"/>
          <p:cNvCxnSpPr/>
          <p:nvPr/>
        </p:nvCxnSpPr>
        <p:spPr bwMode="auto">
          <a:xfrm>
            <a:off x="10878743" y="4653136"/>
            <a:ext cx="288032" cy="28803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2" name="Rectangle 61"/>
          <p:cNvSpPr/>
          <p:nvPr/>
        </p:nvSpPr>
        <p:spPr bwMode="auto">
          <a:xfrm>
            <a:off x="9561143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61143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61143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61143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61143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61143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67451648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Duplicate values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Solution #4: indirection via buckets of pointers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Advantages</a:t>
            </a:r>
          </a:p>
          <a:p>
            <a:pPr lvl="1"/>
            <a:r>
              <a:rPr lang="en-US" dirty="0"/>
              <a:t>If we have multiple secondary indexes on a relation, we can calculate conjunctions by taking intersections of buckets</a:t>
            </a:r>
          </a:p>
          <a:p>
            <a:pPr lvl="1"/>
            <a:r>
              <a:rPr lang="en-US" dirty="0"/>
              <a:t>Don’t need to examine data file!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28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08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2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28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08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28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896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29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0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896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29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0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05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0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43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43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1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21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24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1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28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28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29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0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1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2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688041" y="177281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8688041" y="2060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88041" y="2348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8041" y="2636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688041" y="292452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8688041" y="321297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688041" y="350100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688041" y="378904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688041" y="42210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8688041" y="45090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688041" y="479715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688041" y="508476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8688041" y="53727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8688041" y="56608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3" name="Rectangle 92"/>
          <p:cNvSpPr/>
          <p:nvPr/>
        </p:nvSpPr>
        <p:spPr bwMode="auto">
          <a:xfrm>
            <a:off x="8688041" y="59488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4" name="Straight Arrow Connector 93"/>
          <p:cNvCxnSpPr>
            <a:stCxn id="61" idx="3"/>
            <a:endCxn id="38" idx="1"/>
          </p:cNvCxnSpPr>
          <p:nvPr/>
        </p:nvCxnSpPr>
        <p:spPr bwMode="auto">
          <a:xfrm>
            <a:off x="8976073" y="1916833"/>
            <a:ext cx="558052" cy="28800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>
            <a:stCxn id="68" idx="3"/>
            <a:endCxn id="44" idx="1"/>
          </p:cNvCxnSpPr>
          <p:nvPr/>
        </p:nvCxnSpPr>
        <p:spPr bwMode="auto">
          <a:xfrm>
            <a:off x="8976073" y="2204443"/>
            <a:ext cx="558052" cy="11525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>
            <a:stCxn id="69" idx="3"/>
            <a:endCxn id="50" idx="1"/>
          </p:cNvCxnSpPr>
          <p:nvPr/>
        </p:nvCxnSpPr>
        <p:spPr bwMode="auto">
          <a:xfrm>
            <a:off x="8976073" y="2492474"/>
            <a:ext cx="558052" cy="187263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>
            <a:stCxn id="72" idx="3"/>
            <a:endCxn id="55" idx="1"/>
          </p:cNvCxnSpPr>
          <p:nvPr/>
        </p:nvCxnSpPr>
        <p:spPr bwMode="auto">
          <a:xfrm>
            <a:off x="8976073" y="2780506"/>
            <a:ext cx="558052" cy="23046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73" idx="3"/>
            <a:endCxn id="37" idx="1"/>
          </p:cNvCxnSpPr>
          <p:nvPr/>
        </p:nvCxnSpPr>
        <p:spPr bwMode="auto">
          <a:xfrm flipV="1">
            <a:off x="8976073" y="1916808"/>
            <a:ext cx="558052" cy="11517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77" idx="3"/>
            <a:endCxn id="39" idx="1"/>
          </p:cNvCxnSpPr>
          <p:nvPr/>
        </p:nvCxnSpPr>
        <p:spPr bwMode="auto">
          <a:xfrm flipV="1">
            <a:off x="8976073" y="2636888"/>
            <a:ext cx="558052" cy="72010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/>
          <p:cNvCxnSpPr>
            <a:stCxn id="78" idx="3"/>
            <a:endCxn id="51" idx="1"/>
          </p:cNvCxnSpPr>
          <p:nvPr/>
        </p:nvCxnSpPr>
        <p:spPr bwMode="auto">
          <a:xfrm>
            <a:off x="8976073" y="3645024"/>
            <a:ext cx="558052" cy="1143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79" idx="3"/>
            <a:endCxn id="49" idx="1"/>
          </p:cNvCxnSpPr>
          <p:nvPr/>
        </p:nvCxnSpPr>
        <p:spPr bwMode="auto">
          <a:xfrm>
            <a:off x="8976073" y="3933056"/>
            <a:ext cx="558052" cy="1440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2" name="Straight Arrow Connector 101"/>
          <p:cNvCxnSpPr>
            <a:stCxn id="82" idx="3"/>
            <a:endCxn id="56" idx="1"/>
          </p:cNvCxnSpPr>
          <p:nvPr/>
        </p:nvCxnSpPr>
        <p:spPr bwMode="auto">
          <a:xfrm>
            <a:off x="8976073" y="4365054"/>
            <a:ext cx="558052" cy="115217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" name="Straight Arrow Connector 102"/>
          <p:cNvCxnSpPr>
            <a:stCxn id="83" idx="3"/>
            <a:endCxn id="43" idx="1"/>
          </p:cNvCxnSpPr>
          <p:nvPr/>
        </p:nvCxnSpPr>
        <p:spPr bwMode="auto">
          <a:xfrm flipV="1">
            <a:off x="8976073" y="2933676"/>
            <a:ext cx="558052" cy="171941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87" idx="3"/>
            <a:endCxn id="45" idx="1"/>
          </p:cNvCxnSpPr>
          <p:nvPr/>
        </p:nvCxnSpPr>
        <p:spPr bwMode="auto">
          <a:xfrm flipV="1">
            <a:off x="8976073" y="3645000"/>
            <a:ext cx="558052" cy="1296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5" name="Straight Arrow Connector 104"/>
          <p:cNvCxnSpPr>
            <a:stCxn id="88" idx="3"/>
            <a:endCxn id="57" idx="1"/>
          </p:cNvCxnSpPr>
          <p:nvPr/>
        </p:nvCxnSpPr>
        <p:spPr bwMode="auto">
          <a:xfrm>
            <a:off x="8976073" y="5228778"/>
            <a:ext cx="558052" cy="57648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Curved Connector 105"/>
          <p:cNvCxnSpPr>
            <a:stCxn id="89" idx="3"/>
          </p:cNvCxnSpPr>
          <p:nvPr/>
        </p:nvCxnSpPr>
        <p:spPr bwMode="auto">
          <a:xfrm>
            <a:off x="8976073" y="551681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Curved Connector 106"/>
          <p:cNvCxnSpPr>
            <a:stCxn id="92" idx="3"/>
          </p:cNvCxnSpPr>
          <p:nvPr/>
        </p:nvCxnSpPr>
        <p:spPr bwMode="auto">
          <a:xfrm>
            <a:off x="8976073" y="5804842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8" name="Curved Connector 107"/>
          <p:cNvCxnSpPr>
            <a:stCxn id="93" idx="3"/>
          </p:cNvCxnSpPr>
          <p:nvPr/>
        </p:nvCxnSpPr>
        <p:spPr bwMode="auto">
          <a:xfrm>
            <a:off x="8976073" y="6092874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0" name="Rectangle 109"/>
          <p:cNvSpPr/>
          <p:nvPr/>
        </p:nvSpPr>
        <p:spPr bwMode="auto">
          <a:xfrm>
            <a:off x="8688041" y="1772816"/>
            <a:ext cx="288032" cy="2304256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1" name="Rectangle 110"/>
          <p:cNvSpPr/>
          <p:nvPr/>
        </p:nvSpPr>
        <p:spPr bwMode="auto">
          <a:xfrm>
            <a:off x="8688041" y="4221088"/>
            <a:ext cx="288032" cy="201622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9801047" y="141277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8358632" y="1412776"/>
            <a:ext cx="9621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sp>
        <p:nvSpPr>
          <p:cNvPr id="126" name="Rectangle 125"/>
          <p:cNvSpPr/>
          <p:nvPr/>
        </p:nvSpPr>
        <p:spPr bwMode="auto">
          <a:xfrm>
            <a:off x="7426482" y="177286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7426482" y="206089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426482" y="234893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9" name="Rectangle 128"/>
          <p:cNvSpPr/>
          <p:nvPr/>
        </p:nvSpPr>
        <p:spPr bwMode="auto">
          <a:xfrm>
            <a:off x="7858530" y="177323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858530" y="206084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858530" y="234888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426482" y="263696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33" name="Rectangle 132"/>
          <p:cNvSpPr/>
          <p:nvPr/>
        </p:nvSpPr>
        <p:spPr bwMode="auto">
          <a:xfrm>
            <a:off x="7426482" y="292499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34" name="Rectangle 133"/>
          <p:cNvSpPr/>
          <p:nvPr/>
        </p:nvSpPr>
        <p:spPr bwMode="auto">
          <a:xfrm>
            <a:off x="7858530" y="263691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7858530" y="292494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6" name="Rectangle 135"/>
          <p:cNvSpPr/>
          <p:nvPr/>
        </p:nvSpPr>
        <p:spPr bwMode="auto">
          <a:xfrm>
            <a:off x="7426482" y="1772816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7364746" y="1434684"/>
            <a:ext cx="7409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  <p:cxnSp>
        <p:nvCxnSpPr>
          <p:cNvPr id="138" name="Straight Arrow Connector 137"/>
          <p:cNvCxnSpPr>
            <a:stCxn id="129" idx="3"/>
            <a:endCxn id="61" idx="1"/>
          </p:cNvCxnSpPr>
          <p:nvPr/>
        </p:nvCxnSpPr>
        <p:spPr bwMode="auto">
          <a:xfrm flipV="1">
            <a:off x="8146563" y="1916832"/>
            <a:ext cx="541479" cy="4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130" idx="3"/>
            <a:endCxn id="73" idx="1"/>
          </p:cNvCxnSpPr>
          <p:nvPr/>
        </p:nvCxnSpPr>
        <p:spPr bwMode="auto">
          <a:xfrm>
            <a:off x="8146563" y="2204864"/>
            <a:ext cx="541479" cy="86367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131" idx="3"/>
            <a:endCxn id="79" idx="1"/>
          </p:cNvCxnSpPr>
          <p:nvPr/>
        </p:nvCxnSpPr>
        <p:spPr bwMode="auto">
          <a:xfrm>
            <a:off x="8146563" y="2492896"/>
            <a:ext cx="541479" cy="14401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134" idx="3"/>
            <a:endCxn id="83" idx="1"/>
          </p:cNvCxnSpPr>
          <p:nvPr/>
        </p:nvCxnSpPr>
        <p:spPr bwMode="auto">
          <a:xfrm>
            <a:off x="8146563" y="2780928"/>
            <a:ext cx="541479" cy="18721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Curved Connector 141"/>
          <p:cNvCxnSpPr>
            <a:stCxn id="135" idx="3"/>
          </p:cNvCxnSpPr>
          <p:nvPr/>
        </p:nvCxnSpPr>
        <p:spPr bwMode="auto">
          <a:xfrm>
            <a:off x="8146563" y="3068960"/>
            <a:ext cx="181439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438652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Conventional indexes</a:t>
            </a:r>
          </a:p>
        </p:txBody>
      </p:sp>
      <p:sp>
        <p:nvSpPr>
          <p:cNvPr id="7987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Advantages:</a:t>
            </a:r>
          </a:p>
          <a:p>
            <a:pPr lvl="1"/>
            <a:r>
              <a:rPr lang="en-US" dirty="0"/>
              <a:t>Simple</a:t>
            </a:r>
          </a:p>
          <a:p>
            <a:pPr lvl="1"/>
            <a:r>
              <a:rPr lang="en-US" dirty="0"/>
              <a:t>Index is sequential file and good for scans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Disadvantages:</a:t>
            </a:r>
          </a:p>
          <a:p>
            <a:pPr lvl="1"/>
            <a:r>
              <a:rPr lang="en-US" dirty="0"/>
              <a:t>Inserts expensive, and/or</a:t>
            </a:r>
          </a:p>
          <a:p>
            <a:pPr lvl="1"/>
            <a:r>
              <a:rPr lang="en-US" dirty="0"/>
              <a:t>Lose </a:t>
            </a:r>
            <a:r>
              <a:rPr lang="en-US" dirty="0" err="1"/>
              <a:t>sequentiality</a:t>
            </a:r>
            <a:r>
              <a:rPr lang="en-US" dirty="0"/>
              <a:t> &amp; balance</a:t>
            </a:r>
          </a:p>
          <a:p>
            <a:pPr lvl="1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D2DCCB-5D34-2D4B-AC58-97F571CF71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4278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B+trees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498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The most widely used tree-structured indexes</a:t>
            </a:r>
          </a:p>
          <a:p>
            <a:r>
              <a:rPr lang="en-GB" dirty="0"/>
              <a:t>Balanced multi-way tree</a:t>
            </a:r>
          </a:p>
          <a:p>
            <a:pPr lvl="1"/>
            <a:r>
              <a:rPr lang="en-GB" dirty="0"/>
              <a:t>Yields consistent performance</a:t>
            </a:r>
          </a:p>
          <a:p>
            <a:pPr lvl="1"/>
            <a:r>
              <a:rPr lang="en-GB" dirty="0"/>
              <a:t>Sacrifices </a:t>
            </a:r>
            <a:r>
              <a:rPr lang="en-GB" dirty="0" err="1"/>
              <a:t>sequentiality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1D12C5-7354-364E-9D8F-51E09E79F6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911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Straight Arrow Connector 92"/>
          <p:cNvCxnSpPr>
            <a:stCxn id="24" idx="2"/>
            <a:endCxn id="76" idx="0"/>
          </p:cNvCxnSpPr>
          <p:nvPr/>
        </p:nvCxnSpPr>
        <p:spPr bwMode="auto">
          <a:xfrm>
            <a:off x="8832304" y="2780878"/>
            <a:ext cx="576064" cy="316840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Lucida Sans" panose="020B0602030504020204" pitchFamily="34" charset="77"/>
              </a:rPr>
              <a:t>B+tree</a:t>
            </a:r>
            <a:r>
              <a:rPr lang="en-US" dirty="0">
                <a:latin typeface="Lucida Sans" panose="020B0602030504020204" pitchFamily="34" charset="77"/>
              </a:rPr>
              <a:t>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EB654E-659C-A543-A422-A266F4200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5303913" y="191683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5735960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159896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5879976" y="191683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456040" y="191683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312024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888088" y="191683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431705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3863752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287688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007768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583832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439816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015880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7176121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7608168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7032104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752184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8328248" y="2492896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184232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8760296" y="2492896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1991545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3592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567608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3143672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999656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3575720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3143673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575720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3719736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35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4295800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4151784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4727848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stCxn id="6" idx="2"/>
            <a:endCxn id="14" idx="0"/>
          </p:cNvCxnSpPr>
          <p:nvPr/>
        </p:nvCxnSpPr>
        <p:spPr bwMode="auto">
          <a:xfrm flipH="1">
            <a:off x="4223792" y="2204814"/>
            <a:ext cx="1008112" cy="28808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5" idx="2"/>
            <a:endCxn id="21" idx="0"/>
          </p:cNvCxnSpPr>
          <p:nvPr/>
        </p:nvCxnSpPr>
        <p:spPr bwMode="auto">
          <a:xfrm>
            <a:off x="5807968" y="2204814"/>
            <a:ext cx="2160240" cy="28808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13" idx="2"/>
            <a:endCxn id="28" idx="0"/>
          </p:cNvCxnSpPr>
          <p:nvPr/>
        </p:nvCxnSpPr>
        <p:spPr bwMode="auto">
          <a:xfrm flipH="1">
            <a:off x="2783632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12" idx="2"/>
            <a:endCxn id="35" idx="0"/>
          </p:cNvCxnSpPr>
          <p:nvPr/>
        </p:nvCxnSpPr>
        <p:spPr bwMode="auto">
          <a:xfrm>
            <a:off x="3935760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Rectangle 51"/>
          <p:cNvSpPr/>
          <p:nvPr/>
        </p:nvSpPr>
        <p:spPr bwMode="auto">
          <a:xfrm>
            <a:off x="5735961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6168008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312024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888088" y="3356942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6744072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7320136" y="335694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6888089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7320136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7464152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130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8040216" y="4221038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896200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8472264" y="422103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040217" y="5085134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67" name="Rectangle 66"/>
          <p:cNvSpPr/>
          <p:nvPr/>
        </p:nvSpPr>
        <p:spPr bwMode="auto">
          <a:xfrm>
            <a:off x="8472264" y="508513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9" name="Rectangle 68"/>
          <p:cNvSpPr/>
          <p:nvPr/>
        </p:nvSpPr>
        <p:spPr bwMode="auto">
          <a:xfrm>
            <a:off x="8616280" y="5085134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70" name="Rectangle 69"/>
          <p:cNvSpPr/>
          <p:nvPr/>
        </p:nvSpPr>
        <p:spPr bwMode="auto">
          <a:xfrm>
            <a:off x="9192344" y="5085134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71" name="Rectangle 70"/>
          <p:cNvSpPr/>
          <p:nvPr/>
        </p:nvSpPr>
        <p:spPr bwMode="auto">
          <a:xfrm>
            <a:off x="9048328" y="508513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9624392" y="508513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8616281" y="5949280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74" name="Rectangle 73"/>
          <p:cNvSpPr/>
          <p:nvPr/>
        </p:nvSpPr>
        <p:spPr bwMode="auto">
          <a:xfrm>
            <a:off x="9048328" y="594928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6" name="Rectangle 75"/>
          <p:cNvSpPr/>
          <p:nvPr/>
        </p:nvSpPr>
        <p:spPr bwMode="auto">
          <a:xfrm>
            <a:off x="9192344" y="5949280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9768408" y="5949280"/>
            <a:ext cx="432048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9624392" y="594928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10200456" y="594928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84" name="Straight Arrow Connector 83"/>
          <p:cNvCxnSpPr>
            <a:stCxn id="20" idx="2"/>
            <a:endCxn id="55" idx="0"/>
          </p:cNvCxnSpPr>
          <p:nvPr/>
        </p:nvCxnSpPr>
        <p:spPr bwMode="auto">
          <a:xfrm flipH="1">
            <a:off x="6528048" y="2780878"/>
            <a:ext cx="576064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19" idx="2"/>
            <a:endCxn id="62" idx="0"/>
          </p:cNvCxnSpPr>
          <p:nvPr/>
        </p:nvCxnSpPr>
        <p:spPr bwMode="auto">
          <a:xfrm>
            <a:off x="7680176" y="2780878"/>
            <a:ext cx="0" cy="144016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23" idx="2"/>
            <a:endCxn id="69" idx="0"/>
          </p:cNvCxnSpPr>
          <p:nvPr/>
        </p:nvCxnSpPr>
        <p:spPr bwMode="auto">
          <a:xfrm>
            <a:off x="8256240" y="2780878"/>
            <a:ext cx="576064" cy="2304256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Connector 95"/>
          <p:cNvCxnSpPr/>
          <p:nvPr/>
        </p:nvCxnSpPr>
        <p:spPr bwMode="auto">
          <a:xfrm>
            <a:off x="1524000" y="3094062"/>
            <a:ext cx="9144000" cy="158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lgDash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TextBox 96"/>
          <p:cNvSpPr txBox="1"/>
          <p:nvPr/>
        </p:nvSpPr>
        <p:spPr>
          <a:xfrm>
            <a:off x="9097364" y="2730356"/>
            <a:ext cx="16866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Non-leaf nodes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9097363" y="3094062"/>
            <a:ext cx="12634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  <a:cs typeface="Georgia"/>
              </a:rPr>
              <a:t>Leaf nodes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498648" y="1556792"/>
            <a:ext cx="12073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latin typeface="Lucida Sans" panose="020B0602030504020204" pitchFamily="34" charset="77"/>
                <a:cs typeface="Georgia"/>
              </a:rPr>
              <a:t>Root node</a:t>
            </a:r>
          </a:p>
        </p:txBody>
      </p:sp>
      <p:sp>
        <p:nvSpPr>
          <p:cNvPr id="100" name="Rectangle 99"/>
          <p:cNvSpPr/>
          <p:nvPr/>
        </p:nvSpPr>
        <p:spPr bwMode="auto">
          <a:xfrm>
            <a:off x="3719736" y="335689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4871864" y="422098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7464152" y="3356892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3" name="Rectangle 102"/>
          <p:cNvSpPr/>
          <p:nvPr/>
        </p:nvSpPr>
        <p:spPr bwMode="auto">
          <a:xfrm>
            <a:off x="8616280" y="4220988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4" name="Rectangle 103"/>
          <p:cNvSpPr/>
          <p:nvPr/>
        </p:nvSpPr>
        <p:spPr bwMode="auto">
          <a:xfrm>
            <a:off x="9768408" y="5085084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10344472" y="5949230"/>
            <a:ext cx="144016" cy="287982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07" name="Elbow Connector 106"/>
          <p:cNvCxnSpPr>
            <a:stCxn id="100" idx="3"/>
            <a:endCxn id="32" idx="1"/>
          </p:cNvCxnSpPr>
          <p:nvPr/>
        </p:nvCxnSpPr>
        <p:spPr bwMode="auto">
          <a:xfrm flipH="1">
            <a:off x="3143674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09" name="Elbow Connector 108"/>
          <p:cNvCxnSpPr>
            <a:stCxn id="102" idx="3"/>
            <a:endCxn id="59" idx="1"/>
          </p:cNvCxnSpPr>
          <p:nvPr/>
        </p:nvCxnSpPr>
        <p:spPr bwMode="auto">
          <a:xfrm flipH="1">
            <a:off x="6888090" y="3500883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1" name="Elbow Connector 110"/>
          <p:cNvCxnSpPr>
            <a:stCxn id="103" idx="3"/>
            <a:endCxn id="66" idx="1"/>
          </p:cNvCxnSpPr>
          <p:nvPr/>
        </p:nvCxnSpPr>
        <p:spPr bwMode="auto">
          <a:xfrm flipH="1">
            <a:off x="8040218" y="4364979"/>
            <a:ext cx="720079" cy="864146"/>
          </a:xfrm>
          <a:prstGeom prst="bentConnector5">
            <a:avLst>
              <a:gd name="adj1" fmla="val -31747"/>
              <a:gd name="adj2" fmla="val 50000"/>
              <a:gd name="adj3" fmla="val 13174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3" name="Elbow Connector 112"/>
          <p:cNvCxnSpPr>
            <a:stCxn id="104" idx="3"/>
            <a:endCxn id="73" idx="1"/>
          </p:cNvCxnSpPr>
          <p:nvPr/>
        </p:nvCxnSpPr>
        <p:spPr bwMode="auto">
          <a:xfrm flipH="1">
            <a:off x="8616282" y="5229075"/>
            <a:ext cx="1296143" cy="864196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114" name="Straight Arrow Connector 113"/>
          <p:cNvCxnSpPr>
            <a:stCxn id="26" idx="2"/>
          </p:cNvCxnSpPr>
          <p:nvPr/>
        </p:nvCxnSpPr>
        <p:spPr bwMode="auto">
          <a:xfrm>
            <a:off x="249560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30" idx="2"/>
          </p:cNvCxnSpPr>
          <p:nvPr/>
        </p:nvCxnSpPr>
        <p:spPr bwMode="auto">
          <a:xfrm>
            <a:off x="3071664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2" name="Straight Arrow Connector 121"/>
          <p:cNvCxnSpPr>
            <a:stCxn id="31" idx="2"/>
          </p:cNvCxnSpPr>
          <p:nvPr/>
        </p:nvCxnSpPr>
        <p:spPr bwMode="auto">
          <a:xfrm>
            <a:off x="3647728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3" name="Straight Arrow Connector 122"/>
          <p:cNvCxnSpPr>
            <a:stCxn id="33" idx="2"/>
          </p:cNvCxnSpPr>
          <p:nvPr/>
        </p:nvCxnSpPr>
        <p:spPr bwMode="auto">
          <a:xfrm>
            <a:off x="3647728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37" idx="2"/>
          </p:cNvCxnSpPr>
          <p:nvPr/>
        </p:nvCxnSpPr>
        <p:spPr bwMode="auto">
          <a:xfrm>
            <a:off x="4223792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53" idx="2"/>
          </p:cNvCxnSpPr>
          <p:nvPr/>
        </p:nvCxnSpPr>
        <p:spPr bwMode="auto">
          <a:xfrm>
            <a:off x="6240016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6" name="Straight Arrow Connector 125"/>
          <p:cNvCxnSpPr>
            <a:stCxn id="57" idx="2"/>
          </p:cNvCxnSpPr>
          <p:nvPr/>
        </p:nvCxnSpPr>
        <p:spPr bwMode="auto">
          <a:xfrm>
            <a:off x="6816080" y="3644924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60" idx="2"/>
          </p:cNvCxnSpPr>
          <p:nvPr/>
        </p:nvCxnSpPr>
        <p:spPr bwMode="auto">
          <a:xfrm>
            <a:off x="7392144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2" name="Straight Arrow Connector 141"/>
          <p:cNvCxnSpPr>
            <a:stCxn id="64" idx="2"/>
          </p:cNvCxnSpPr>
          <p:nvPr/>
        </p:nvCxnSpPr>
        <p:spPr bwMode="auto">
          <a:xfrm>
            <a:off x="7968208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3" name="Straight Arrow Connector 142"/>
          <p:cNvCxnSpPr>
            <a:stCxn id="67" idx="2"/>
          </p:cNvCxnSpPr>
          <p:nvPr/>
        </p:nvCxnSpPr>
        <p:spPr bwMode="auto">
          <a:xfrm>
            <a:off x="8544272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4" name="Straight Arrow Connector 143"/>
          <p:cNvCxnSpPr>
            <a:stCxn id="71" idx="2"/>
          </p:cNvCxnSpPr>
          <p:nvPr/>
        </p:nvCxnSpPr>
        <p:spPr bwMode="auto">
          <a:xfrm>
            <a:off x="912033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8" name="Straight Arrow Connector 147"/>
          <p:cNvCxnSpPr>
            <a:stCxn id="72" idx="2"/>
          </p:cNvCxnSpPr>
          <p:nvPr/>
        </p:nvCxnSpPr>
        <p:spPr bwMode="auto">
          <a:xfrm>
            <a:off x="969640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9" name="Straight Arrow Connector 148"/>
          <p:cNvCxnSpPr>
            <a:stCxn id="74" idx="2"/>
          </p:cNvCxnSpPr>
          <p:nvPr/>
        </p:nvCxnSpPr>
        <p:spPr bwMode="auto">
          <a:xfrm>
            <a:off x="9120336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0" name="Straight Arrow Connector 149"/>
          <p:cNvCxnSpPr>
            <a:stCxn id="78" idx="2"/>
          </p:cNvCxnSpPr>
          <p:nvPr/>
        </p:nvCxnSpPr>
        <p:spPr bwMode="auto">
          <a:xfrm>
            <a:off x="9696400" y="6237262"/>
            <a:ext cx="0" cy="21607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9" name="Elbow Connector 158"/>
          <p:cNvCxnSpPr>
            <a:stCxn id="101" idx="3"/>
            <a:endCxn id="52" idx="1"/>
          </p:cNvCxnSpPr>
          <p:nvPr/>
        </p:nvCxnSpPr>
        <p:spPr bwMode="auto">
          <a:xfrm flipV="1">
            <a:off x="5015881" y="3500933"/>
            <a:ext cx="720081" cy="864046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627802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 non-leaf node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97FF381-C7CE-364E-A083-E525321519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3719737" y="2996953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5015880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28768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5447928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176120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6744072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47226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endCxn id="6" idx="0"/>
          </p:cNvCxnSpPr>
          <p:nvPr/>
        </p:nvCxnSpPr>
        <p:spPr bwMode="auto">
          <a:xfrm>
            <a:off x="5087888" y="1916832"/>
            <a:ext cx="1008112" cy="10801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2"/>
            <a:endCxn id="28" idx="0"/>
          </p:cNvCxnSpPr>
          <p:nvPr/>
        </p:nvCxnSpPr>
        <p:spPr bwMode="auto">
          <a:xfrm flipH="1">
            <a:off x="2931433" y="3860898"/>
            <a:ext cx="572279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 flipH="1">
            <a:off x="4947657" y="3860898"/>
            <a:ext cx="284247" cy="115227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>
            <a:off x="6960096" y="3860898"/>
            <a:ext cx="291819" cy="115227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8688288" y="3860898"/>
            <a:ext cx="579847" cy="115227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2223547" y="5013176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keys &lt; 120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874285" y="5013177"/>
            <a:ext cx="21467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120 ≤ keys &lt; 150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178544" y="5013176"/>
            <a:ext cx="214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150 ≤ keys &lt; 180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60248" y="5013177"/>
            <a:ext cx="14157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dirty="0">
              <a:latin typeface="Lucida Sans" panose="020B0602030504020204" pitchFamily="34" charset="77"/>
              <a:cs typeface="Georgia"/>
            </a:endParaRP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keys ≥ 180</a:t>
            </a:r>
          </a:p>
        </p:txBody>
      </p:sp>
    </p:spTree>
    <p:extLst>
      <p:ext uri="{BB962C8B-B14F-4D97-AF65-F5344CB8AC3E}">
        <p14:creationId xmlns:p14="http://schemas.microsoft.com/office/powerpoint/2010/main" val="1770462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 basics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Relations are stored in files</a:t>
            </a:r>
          </a:p>
          <a:p>
            <a:r>
              <a:rPr lang="en-US" dirty="0"/>
              <a:t>Files are stored as collections of blocks</a:t>
            </a:r>
          </a:p>
          <a:p>
            <a:r>
              <a:rPr lang="en-US" dirty="0"/>
              <a:t>Blocks contain records that correspond to tuples in the relation</a:t>
            </a:r>
          </a:p>
          <a:p>
            <a:endParaRPr lang="en-US" dirty="0"/>
          </a:p>
          <a:p>
            <a:r>
              <a:rPr lang="en-US" dirty="0"/>
              <a:t>How do we find the tuples that match some criteria?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67FD5B-10A2-CC4E-A019-D4FC5453E50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7003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Non-leaf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Root node typically kept in memory</a:t>
            </a:r>
          </a:p>
          <a:p>
            <a:pPr lvl="1"/>
            <a:r>
              <a:rPr lang="en-US" dirty="0"/>
              <a:t>Entrance point to index – used as frequently as any </a:t>
            </a:r>
            <a:r>
              <a:rPr lang="en-US"/>
              <a:t>other node</a:t>
            </a:r>
            <a:endParaRPr lang="en-US" dirty="0"/>
          </a:p>
          <a:p>
            <a:pPr lvl="1"/>
            <a:r>
              <a:rPr lang="en-US" dirty="0"/>
              <a:t>Some nodes from second level may also be kept in memory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457990-5987-CD49-A63E-4C81E5A56F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62276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Example leaf node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5149F55-5EB3-5B43-B50A-E37EB554D7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/>
          <p:cNvSpPr/>
          <p:nvPr/>
        </p:nvSpPr>
        <p:spPr bwMode="auto">
          <a:xfrm>
            <a:off x="2495601" y="2996953"/>
            <a:ext cx="1296145" cy="863947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3791744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768017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223792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5951984" y="2996952"/>
            <a:ext cx="1296144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519936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248128" y="2996952"/>
            <a:ext cx="432048" cy="863946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Straight Arrow Connector 10"/>
          <p:cNvCxnSpPr>
            <a:stCxn id="29" idx="2"/>
            <a:endCxn id="6" idx="0"/>
          </p:cNvCxnSpPr>
          <p:nvPr/>
        </p:nvCxnSpPr>
        <p:spPr bwMode="auto">
          <a:xfrm flipH="1">
            <a:off x="4871864" y="1998132"/>
            <a:ext cx="1905407" cy="99882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5" idx="3"/>
            <a:endCxn id="28" idx="1"/>
          </p:cNvCxnSpPr>
          <p:nvPr/>
        </p:nvCxnSpPr>
        <p:spPr bwMode="auto">
          <a:xfrm>
            <a:off x="8112224" y="3428925"/>
            <a:ext cx="704306" cy="7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4" idx="2"/>
            <a:endCxn id="30" idx="0"/>
          </p:cNvCxnSpPr>
          <p:nvPr/>
        </p:nvCxnSpPr>
        <p:spPr bwMode="auto">
          <a:xfrm>
            <a:off x="4007768" y="3860898"/>
            <a:ext cx="0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8" idx="2"/>
            <a:endCxn id="31" idx="0"/>
          </p:cNvCxnSpPr>
          <p:nvPr/>
        </p:nvCxnSpPr>
        <p:spPr bwMode="auto">
          <a:xfrm>
            <a:off x="5735960" y="3860898"/>
            <a:ext cx="0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9" idx="2"/>
            <a:endCxn id="32" idx="0"/>
          </p:cNvCxnSpPr>
          <p:nvPr/>
        </p:nvCxnSpPr>
        <p:spPr bwMode="auto">
          <a:xfrm>
            <a:off x="7464152" y="3860898"/>
            <a:ext cx="0" cy="122428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TextBox 27"/>
          <p:cNvSpPr txBox="1"/>
          <p:nvPr/>
        </p:nvSpPr>
        <p:spPr>
          <a:xfrm>
            <a:off x="8816530" y="3244334"/>
            <a:ext cx="1467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next leaf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366406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150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94598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156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22790" y="5085184"/>
            <a:ext cx="1282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to record 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with</a:t>
            </a:r>
          </a:p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key 179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925114" y="1628800"/>
            <a:ext cx="1704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  <a:cs typeface="Georgia"/>
              </a:rPr>
              <a:t>from non-leaf</a:t>
            </a:r>
          </a:p>
        </p:txBody>
      </p:sp>
    </p:spTree>
    <p:extLst>
      <p:ext uri="{BB962C8B-B14F-4D97-AF65-F5344CB8AC3E}">
        <p14:creationId xmlns:p14="http://schemas.microsoft.com/office/powerpoint/2010/main" val="37356034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Leaf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the index is a primary index</a:t>
            </a:r>
          </a:p>
          <a:p>
            <a:pPr lvl="1"/>
            <a:r>
              <a:rPr lang="en-GB" dirty="0"/>
              <a:t>Leaf nodes are records containing data, stored in the order of the primary key</a:t>
            </a:r>
          </a:p>
          <a:p>
            <a:pPr lvl="1"/>
            <a:r>
              <a:rPr lang="en-GB" dirty="0"/>
              <a:t>The index provides an alternative to a sequential scan</a:t>
            </a:r>
          </a:p>
          <a:p>
            <a:pPr marL="0" indent="0">
              <a:buNone/>
            </a:pPr>
            <a:r>
              <a:rPr lang="en-GB" dirty="0"/>
              <a:t>If the index is a secondary index</a:t>
            </a:r>
          </a:p>
          <a:p>
            <a:pPr lvl="1"/>
            <a:r>
              <a:rPr lang="en-GB" dirty="0"/>
              <a:t>Leaf nodes contain pointers to the data records</a:t>
            </a:r>
          </a:p>
          <a:p>
            <a:pPr lvl="1"/>
            <a:r>
              <a:rPr lang="en-GB" dirty="0"/>
              <a:t>Data can be accessed in the sequence of the secondary key</a:t>
            </a:r>
          </a:p>
          <a:p>
            <a:pPr lvl="1"/>
            <a:r>
              <a:rPr lang="en-GB" dirty="0"/>
              <a:t>A secondary index can point to any sort of data file, for example one created by hashing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DF3CC7-07E5-5E44-AFA9-2F9C5421308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15488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Node size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Lucida Sans" panose="020B0602030504020204" pitchFamily="34" charset="77"/>
              </a:rPr>
              <a:t>Each node is of fixed size and contains</a:t>
            </a:r>
          </a:p>
          <a:p>
            <a:pPr lvl="1"/>
            <a:r>
              <a:rPr lang="en-US" dirty="0">
                <a:latin typeface="Lucida Sans" panose="020B0602030504020204" pitchFamily="34" charset="77"/>
              </a:rPr>
              <a:t>n keys</a:t>
            </a:r>
          </a:p>
          <a:p>
            <a:pPr lvl="1"/>
            <a:r>
              <a:rPr lang="en-US" dirty="0">
                <a:latin typeface="Lucida Sans" panose="020B0602030504020204" pitchFamily="34" charset="77"/>
              </a:rPr>
              <a:t>n+1 pointers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4B3B1D-F4FE-724D-9B66-ACBCF9CBD0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6816080" y="2204964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7680176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6528048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7968208" y="2204964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9120336" y="2204964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9984432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8832304" y="2204964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6528048" y="3933056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7392144" y="39330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9984432" y="39329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7680176" y="3933056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8832304" y="3933056"/>
            <a:ext cx="864096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9696400" y="39330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8544272" y="3933056"/>
            <a:ext cx="288032" cy="575964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56040" y="1700808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non-leaf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24246" y="3429000"/>
            <a:ext cx="636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leaf</a:t>
            </a:r>
          </a:p>
        </p:txBody>
      </p:sp>
    </p:spTree>
    <p:extLst>
      <p:ext uri="{BB962C8B-B14F-4D97-AF65-F5344CB8AC3E}">
        <p14:creationId xmlns:p14="http://schemas.microsoft.com/office/powerpoint/2010/main" val="11072731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Minimum nodes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Don’t want nodes to be too empty (efficient use of space)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Non-leaf:	</a:t>
            </a:r>
            <a:r>
              <a:rPr lang="en-US" dirty="0">
                <a:sym typeface="Symbol" charset="0"/>
              </a:rPr>
              <a:t>(</a:t>
            </a:r>
            <a:r>
              <a:rPr lang="en-US" dirty="0"/>
              <a:t>n+1)/2</a:t>
            </a:r>
            <a:r>
              <a:rPr lang="en-US" dirty="0">
                <a:sym typeface="Symbol" charset="0"/>
              </a:rPr>
              <a:t></a:t>
            </a:r>
            <a:r>
              <a:rPr lang="en-US" dirty="0"/>
              <a:t> pointers</a:t>
            </a:r>
          </a:p>
          <a:p>
            <a:pPr marL="0" indent="0">
              <a:buNone/>
            </a:pPr>
            <a:r>
              <a:rPr lang="en-US" dirty="0"/>
              <a:t>Leaf:		</a:t>
            </a:r>
            <a:r>
              <a:rPr lang="en-US" dirty="0">
                <a:sym typeface="Symbol" charset="0"/>
              </a:rPr>
              <a:t></a:t>
            </a:r>
            <a:r>
              <a:rPr lang="en-US" dirty="0"/>
              <a:t>(n+1)/2</a:t>
            </a:r>
            <a:r>
              <a:rPr lang="en-US" dirty="0">
                <a:sym typeface="Symbol" charset="0"/>
              </a:rPr>
              <a:t> </a:t>
            </a:r>
            <a:r>
              <a:rPr lang="en-US" dirty="0"/>
              <a:t>pointers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3B07DD-26FD-0048-B4E6-8E807AFBFA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4636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Minimum node examples (n=3)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1BF65A7-24B4-0340-893A-A9584B99A7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>
            <a:spLocks noChangeAspect="1"/>
          </p:cNvSpPr>
          <p:nvPr/>
        </p:nvSpPr>
        <p:spPr bwMode="auto">
          <a:xfrm>
            <a:off x="3287650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6" name="Rectangle 5"/>
          <p:cNvSpPr>
            <a:spLocks noChangeAspect="1"/>
          </p:cNvSpPr>
          <p:nvPr/>
        </p:nvSpPr>
        <p:spPr bwMode="auto">
          <a:xfrm>
            <a:off x="3935723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>
            <a:spLocks noChangeAspect="1"/>
          </p:cNvSpPr>
          <p:nvPr/>
        </p:nvSpPr>
        <p:spPr bwMode="auto">
          <a:xfrm>
            <a:off x="3071639" y="28530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>
            <a:spLocks noChangeAspect="1"/>
          </p:cNvSpPr>
          <p:nvPr/>
        </p:nvSpPr>
        <p:spPr bwMode="auto">
          <a:xfrm>
            <a:off x="4151746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9" name="Rectangle 8"/>
          <p:cNvSpPr>
            <a:spLocks noChangeAspect="1"/>
          </p:cNvSpPr>
          <p:nvPr/>
        </p:nvSpPr>
        <p:spPr bwMode="auto">
          <a:xfrm>
            <a:off x="5015842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0" name="Rectangle 9"/>
          <p:cNvSpPr>
            <a:spLocks noChangeAspect="1"/>
          </p:cNvSpPr>
          <p:nvPr/>
        </p:nvSpPr>
        <p:spPr bwMode="auto">
          <a:xfrm>
            <a:off x="5663915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>
            <a:spLocks noChangeAspect="1"/>
          </p:cNvSpPr>
          <p:nvPr/>
        </p:nvSpPr>
        <p:spPr bwMode="auto">
          <a:xfrm>
            <a:off x="4799819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>
            <a:spLocks noChangeAspect="1"/>
          </p:cNvSpPr>
          <p:nvPr/>
        </p:nvSpPr>
        <p:spPr bwMode="auto">
          <a:xfrm>
            <a:off x="3071513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13" name="Rectangle 12"/>
          <p:cNvSpPr>
            <a:spLocks noChangeAspect="1"/>
          </p:cNvSpPr>
          <p:nvPr/>
        </p:nvSpPr>
        <p:spPr bwMode="auto">
          <a:xfrm>
            <a:off x="3719698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>
            <a:spLocks noChangeAspect="1"/>
          </p:cNvSpPr>
          <p:nvPr/>
        </p:nvSpPr>
        <p:spPr bwMode="auto">
          <a:xfrm>
            <a:off x="5663914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3935723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16" name="Rectangle 15"/>
          <p:cNvSpPr>
            <a:spLocks noChangeAspect="1"/>
          </p:cNvSpPr>
          <p:nvPr/>
        </p:nvSpPr>
        <p:spPr bwMode="auto">
          <a:xfrm>
            <a:off x="4799819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7" name="Rectangle 16"/>
          <p:cNvSpPr>
            <a:spLocks noChangeAspect="1"/>
          </p:cNvSpPr>
          <p:nvPr/>
        </p:nvSpPr>
        <p:spPr bwMode="auto">
          <a:xfrm>
            <a:off x="5447890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>
            <a:spLocks noChangeAspect="1"/>
          </p:cNvSpPr>
          <p:nvPr/>
        </p:nvSpPr>
        <p:spPr bwMode="auto">
          <a:xfrm>
            <a:off x="4583794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>
            <a:spLocks noChangeAspect="1"/>
          </p:cNvSpPr>
          <p:nvPr/>
        </p:nvSpPr>
        <p:spPr bwMode="auto">
          <a:xfrm>
            <a:off x="7104226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7752299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>
            <a:spLocks noChangeAspect="1"/>
          </p:cNvSpPr>
          <p:nvPr/>
        </p:nvSpPr>
        <p:spPr bwMode="auto">
          <a:xfrm>
            <a:off x="6888215" y="28530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>
            <a:spLocks noChangeAspect="1"/>
          </p:cNvSpPr>
          <p:nvPr/>
        </p:nvSpPr>
        <p:spPr bwMode="auto">
          <a:xfrm>
            <a:off x="7968322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>
            <a:spLocks noChangeAspect="1"/>
          </p:cNvSpPr>
          <p:nvPr/>
        </p:nvSpPr>
        <p:spPr bwMode="auto">
          <a:xfrm>
            <a:off x="8832418" y="2852937"/>
            <a:ext cx="648072" cy="431973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>
            <a:spLocks noChangeAspect="1"/>
          </p:cNvSpPr>
          <p:nvPr/>
        </p:nvSpPr>
        <p:spPr bwMode="auto">
          <a:xfrm>
            <a:off x="9480491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>
            <a:spLocks noChangeAspect="1"/>
          </p:cNvSpPr>
          <p:nvPr/>
        </p:nvSpPr>
        <p:spPr bwMode="auto">
          <a:xfrm>
            <a:off x="8616395" y="2852936"/>
            <a:ext cx="216011" cy="4319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>
            <a:spLocks noChangeAspect="1"/>
          </p:cNvSpPr>
          <p:nvPr/>
        </p:nvSpPr>
        <p:spPr bwMode="auto">
          <a:xfrm>
            <a:off x="6888089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8" name="Rectangle 27"/>
          <p:cNvSpPr>
            <a:spLocks noChangeAspect="1"/>
          </p:cNvSpPr>
          <p:nvPr/>
        </p:nvSpPr>
        <p:spPr bwMode="auto">
          <a:xfrm>
            <a:off x="7536274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>
            <a:spLocks noChangeAspect="1"/>
          </p:cNvSpPr>
          <p:nvPr/>
        </p:nvSpPr>
        <p:spPr bwMode="auto">
          <a:xfrm>
            <a:off x="9480490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>
            <a:spLocks noChangeAspect="1"/>
          </p:cNvSpPr>
          <p:nvPr/>
        </p:nvSpPr>
        <p:spPr bwMode="auto">
          <a:xfrm>
            <a:off x="7752299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31" name="Rectangle 30"/>
          <p:cNvSpPr>
            <a:spLocks noChangeAspect="1"/>
          </p:cNvSpPr>
          <p:nvPr/>
        </p:nvSpPr>
        <p:spPr bwMode="auto">
          <a:xfrm>
            <a:off x="8616395" y="4869160"/>
            <a:ext cx="648185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>
            <a:spLocks noChangeAspect="1"/>
          </p:cNvSpPr>
          <p:nvPr/>
        </p:nvSpPr>
        <p:spPr bwMode="auto">
          <a:xfrm>
            <a:off x="9264466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>
            <a:spLocks noChangeAspect="1"/>
          </p:cNvSpPr>
          <p:nvPr/>
        </p:nvSpPr>
        <p:spPr bwMode="auto">
          <a:xfrm>
            <a:off x="8400370" y="4869160"/>
            <a:ext cx="216062" cy="432048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5" name="Straight Arrow Connector 34"/>
          <p:cNvCxnSpPr>
            <a:cxnSpLocks/>
            <a:stCxn id="7" idx="2"/>
          </p:cNvCxnSpPr>
          <p:nvPr/>
        </p:nvCxnSpPr>
        <p:spPr bwMode="auto">
          <a:xfrm flipH="1">
            <a:off x="3179632" y="3284984"/>
            <a:ext cx="13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6" name="Straight Arrow Connector 35"/>
          <p:cNvCxnSpPr>
            <a:cxnSpLocks/>
            <a:stCxn id="6" idx="2"/>
          </p:cNvCxnSpPr>
          <p:nvPr/>
        </p:nvCxnSpPr>
        <p:spPr bwMode="auto">
          <a:xfrm flipH="1">
            <a:off x="4043728" y="3284884"/>
            <a:ext cx="1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cxnSpLocks/>
            <a:stCxn id="11" idx="2"/>
          </p:cNvCxnSpPr>
          <p:nvPr/>
        </p:nvCxnSpPr>
        <p:spPr bwMode="auto">
          <a:xfrm flipH="1">
            <a:off x="4907824" y="3284884"/>
            <a:ext cx="1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cxnSpLocks/>
            <a:stCxn id="10" idx="2"/>
          </p:cNvCxnSpPr>
          <p:nvPr/>
        </p:nvCxnSpPr>
        <p:spPr bwMode="auto">
          <a:xfrm flipH="1">
            <a:off x="5771920" y="3284884"/>
            <a:ext cx="1" cy="5760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22" idx="2"/>
          </p:cNvCxnSpPr>
          <p:nvPr/>
        </p:nvCxnSpPr>
        <p:spPr bwMode="auto">
          <a:xfrm flipH="1">
            <a:off x="6996208" y="3284984"/>
            <a:ext cx="13" cy="5759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cxnSpLocks/>
            <a:stCxn id="21" idx="2"/>
          </p:cNvCxnSpPr>
          <p:nvPr/>
        </p:nvCxnSpPr>
        <p:spPr bwMode="auto">
          <a:xfrm flipH="1">
            <a:off x="7860304" y="3284884"/>
            <a:ext cx="1" cy="57593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13" idx="2"/>
          </p:cNvCxnSpPr>
          <p:nvPr/>
        </p:nvCxnSpPr>
        <p:spPr bwMode="auto">
          <a:xfrm>
            <a:off x="3827730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3" name="Straight Arrow Connector 52"/>
          <p:cNvCxnSpPr>
            <a:stCxn id="18" idx="2"/>
          </p:cNvCxnSpPr>
          <p:nvPr/>
        </p:nvCxnSpPr>
        <p:spPr bwMode="auto">
          <a:xfrm>
            <a:off x="4691826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17" idx="2"/>
          </p:cNvCxnSpPr>
          <p:nvPr/>
        </p:nvCxnSpPr>
        <p:spPr bwMode="auto">
          <a:xfrm>
            <a:off x="5555922" y="5301208"/>
            <a:ext cx="63" cy="5761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0" name="Straight Arrow Connector 59"/>
          <p:cNvCxnSpPr>
            <a:cxnSpLocks/>
            <a:stCxn id="28" idx="2"/>
          </p:cNvCxnSpPr>
          <p:nvPr/>
        </p:nvCxnSpPr>
        <p:spPr bwMode="auto">
          <a:xfrm>
            <a:off x="7644305" y="5301208"/>
            <a:ext cx="0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1" name="Straight Arrow Connector 60"/>
          <p:cNvCxnSpPr>
            <a:cxnSpLocks/>
            <a:stCxn id="33" idx="2"/>
          </p:cNvCxnSpPr>
          <p:nvPr/>
        </p:nvCxnSpPr>
        <p:spPr bwMode="auto">
          <a:xfrm>
            <a:off x="8508401" y="5301208"/>
            <a:ext cx="1" cy="57606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14" idx="3"/>
          </p:cNvCxnSpPr>
          <p:nvPr/>
        </p:nvCxnSpPr>
        <p:spPr bwMode="auto">
          <a:xfrm>
            <a:off x="5879976" y="5085184"/>
            <a:ext cx="576064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9" idx="3"/>
          </p:cNvCxnSpPr>
          <p:nvPr/>
        </p:nvCxnSpPr>
        <p:spPr bwMode="auto">
          <a:xfrm>
            <a:off x="9696552" y="5085184"/>
            <a:ext cx="575912" cy="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0" name="Left Brace 69"/>
          <p:cNvSpPr/>
          <p:nvPr/>
        </p:nvSpPr>
        <p:spPr bwMode="auto">
          <a:xfrm rot="5400000">
            <a:off x="4295851" y="1052686"/>
            <a:ext cx="360040" cy="2808413"/>
          </a:xfrm>
          <a:prstGeom prst="leftBrace">
            <a:avLst>
              <a:gd name="adj1" fmla="val 31162"/>
              <a:gd name="adj2" fmla="val 50000"/>
            </a:avLst>
          </a:prstGeom>
          <a:noFill/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1" name="Left Brace 70"/>
          <p:cNvSpPr/>
          <p:nvPr/>
        </p:nvSpPr>
        <p:spPr bwMode="auto">
          <a:xfrm rot="5400000">
            <a:off x="8112275" y="1052686"/>
            <a:ext cx="360040" cy="2808413"/>
          </a:xfrm>
          <a:prstGeom prst="leftBrace">
            <a:avLst>
              <a:gd name="adj1" fmla="val 36869"/>
              <a:gd name="adj2" fmla="val 50000"/>
            </a:avLst>
          </a:prstGeom>
          <a:noFill/>
          <a:ln w="254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1847528" y="2852936"/>
            <a:ext cx="1194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non-leaf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1847529" y="4869160"/>
            <a:ext cx="6367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leaf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581018" y="1844824"/>
            <a:ext cx="1366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minimum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153952" y="1844824"/>
            <a:ext cx="5854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latin typeface="Lucida Sans" panose="020B0602030504020204" pitchFamily="34" charset="77"/>
                <a:cs typeface="Georgia"/>
              </a:rPr>
              <a:t>full</a:t>
            </a:r>
          </a:p>
        </p:txBody>
      </p:sp>
    </p:spTree>
    <p:extLst>
      <p:ext uri="{BB962C8B-B14F-4D97-AF65-F5344CB8AC3E}">
        <p14:creationId xmlns:p14="http://schemas.microsoft.com/office/powerpoint/2010/main" val="25062402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rules</a:t>
            </a:r>
          </a:p>
        </p:txBody>
      </p:sp>
      <p:sp>
        <p:nvSpPr>
          <p:cNvPr id="921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62575" indent="-457200">
              <a:buFont typeface="+mj-lt"/>
              <a:buAutoNum type="arabicPeriod"/>
            </a:pPr>
            <a:r>
              <a:rPr lang="en-US" dirty="0"/>
              <a:t>All leaves same distance from root (balanced tree)</a:t>
            </a:r>
          </a:p>
          <a:p>
            <a:pPr marL="462575" indent="-457200">
              <a:buFont typeface="+mj-lt"/>
              <a:buAutoNum type="arabicPeriod"/>
            </a:pPr>
            <a:r>
              <a:rPr lang="en-US" dirty="0"/>
              <a:t>Pointers in leaves point to records except for </a:t>
            </a:r>
            <a:r>
              <a:rPr lang="ja-JP" altLang="en-US" dirty="0"/>
              <a:t>“</a:t>
            </a:r>
            <a:r>
              <a:rPr lang="en-US" dirty="0"/>
              <a:t>sequence pointer</a:t>
            </a:r>
            <a:r>
              <a:rPr lang="ja-JP" altLang="en-US" dirty="0"/>
              <a:t>”</a:t>
            </a:r>
            <a:endParaRPr lang="en-GB" altLang="ja-JP" dirty="0"/>
          </a:p>
          <a:p>
            <a:pPr marL="462575" indent="-457200">
              <a:buFont typeface="+mj-lt"/>
              <a:buAutoNum type="arabicPeriod"/>
            </a:pPr>
            <a:r>
              <a:rPr lang="en-US" dirty="0"/>
              <a:t>Number of pointers/keys for </a:t>
            </a:r>
            <a:r>
              <a:rPr lang="en-US" dirty="0" err="1"/>
              <a:t>B+tree</a:t>
            </a:r>
            <a:r>
              <a:rPr lang="en-US" dirty="0"/>
              <a:t> of order n: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2F3FA6-72A3-4046-A1CD-84A7263504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B2756FB5-138F-DE4E-93A1-76062BA7593C}"/>
              </a:ext>
            </a:extLst>
          </p:cNvPr>
          <p:cNvGraphicFramePr>
            <a:graphicFrameLocks noGrp="1"/>
          </p:cNvGraphicFramePr>
          <p:nvPr>
            <p:ph sz="quarter" idx="14"/>
          </p:nvPr>
        </p:nvGraphicFramePr>
        <p:xfrm>
          <a:off x="2784202" y="4076700"/>
          <a:ext cx="6480721" cy="1752600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158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417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max </a:t>
                      </a:r>
                    </a:p>
                    <a:p>
                      <a:pPr algn="ctr"/>
                      <a:r>
                        <a:rPr lang="en-US" dirty="0" err="1"/>
                        <a:t>ptrs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max </a:t>
                      </a:r>
                    </a:p>
                    <a:p>
                      <a:pPr algn="ctr"/>
                      <a:r>
                        <a:rPr lang="en-US" dirty="0"/>
                        <a:t>keys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min </a:t>
                      </a:r>
                      <a:r>
                        <a:rPr lang="en-US" dirty="0" err="1"/>
                        <a:t>ptrs</a:t>
                      </a:r>
                      <a:r>
                        <a:rPr lang="en-US" dirty="0"/>
                        <a:t> to data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min keys</a:t>
                      </a:r>
                      <a:endParaRPr lang="en-US" dirty="0">
                        <a:solidFill>
                          <a:schemeClr val="tx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Non-leaf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(</a:t>
                      </a:r>
                      <a:r>
                        <a:rPr lang="en-US" sz="1800" dirty="0"/>
                        <a:t>n+1)/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(</a:t>
                      </a:r>
                      <a:r>
                        <a:rPr lang="en-US" sz="1800" dirty="0"/>
                        <a:t>n+1)/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</a:t>
                      </a:r>
                      <a:r>
                        <a:rPr lang="en-US" sz="1800" baseline="0" dirty="0">
                          <a:sym typeface="Symbol" charset="0"/>
                        </a:rPr>
                        <a:t> </a:t>
                      </a:r>
                      <a:r>
                        <a:rPr lang="en-US" dirty="0"/>
                        <a:t>- 1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Leaf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</a:t>
                      </a:r>
                      <a:r>
                        <a:rPr lang="en-US" sz="1800" dirty="0"/>
                        <a:t>(n+</a:t>
                      </a:r>
                      <a:r>
                        <a:rPr lang="en-US" sz="1600" dirty="0"/>
                        <a:t>1)</a:t>
                      </a:r>
                      <a:r>
                        <a:rPr lang="en-US" sz="1800" dirty="0"/>
                        <a:t>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Symbol" charset="0"/>
                        </a:rPr>
                        <a:t></a:t>
                      </a:r>
                      <a:r>
                        <a:rPr lang="en-US" sz="1800" dirty="0"/>
                        <a:t>(n+</a:t>
                      </a:r>
                      <a:r>
                        <a:rPr lang="en-US" sz="1600" dirty="0"/>
                        <a:t>1)</a:t>
                      </a:r>
                      <a:r>
                        <a:rPr lang="en-US" sz="1800" dirty="0"/>
                        <a:t>/</a:t>
                      </a:r>
                      <a:r>
                        <a:rPr lang="en-US" sz="1600" dirty="0"/>
                        <a:t>2</a:t>
                      </a:r>
                      <a:r>
                        <a:rPr lang="en-US" sz="1800" dirty="0">
                          <a:sym typeface="Symbol" charset="0"/>
                        </a:rPr>
                        <a:t>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Root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n+1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24454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arithmetic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First, some parameters:</a:t>
            </a:r>
          </a:p>
          <a:p>
            <a:pPr lvl="1"/>
            <a:r>
              <a:rPr lang="en-GB" dirty="0"/>
              <a:t>block size 4kb, of which:</a:t>
            </a:r>
            <a:br>
              <a:rPr lang="en-GB" dirty="0"/>
            </a:br>
            <a:r>
              <a:rPr lang="en-GB" dirty="0"/>
              <a:t>b = 4000 bytes available for storage of records</a:t>
            </a:r>
          </a:p>
          <a:p>
            <a:pPr lvl="1"/>
            <a:r>
              <a:rPr lang="en-GB" dirty="0"/>
              <a:t>key length	</a:t>
            </a:r>
            <a:br>
              <a:rPr lang="en-GB" dirty="0"/>
            </a:br>
            <a:r>
              <a:rPr lang="en-GB" dirty="0"/>
              <a:t>k = 10 bytes</a:t>
            </a:r>
          </a:p>
          <a:p>
            <a:pPr lvl="1"/>
            <a:r>
              <a:rPr lang="en-GB" dirty="0"/>
              <a:t>record length	</a:t>
            </a:r>
            <a:br>
              <a:rPr lang="en-GB" dirty="0"/>
            </a:br>
            <a:r>
              <a:rPr lang="en-GB" dirty="0"/>
              <a:t>r = 100 bytes (including the key)</a:t>
            </a:r>
          </a:p>
          <a:p>
            <a:pPr lvl="1"/>
            <a:r>
              <a:rPr lang="en-GB" dirty="0"/>
              <a:t>block pointer</a:t>
            </a:r>
            <a:br>
              <a:rPr lang="en-GB" dirty="0"/>
            </a:br>
            <a:r>
              <a:rPr lang="en-GB" dirty="0"/>
              <a:t>p = 6 bytes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FD5BFA-8889-2C40-8DCF-80B79045B2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73149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arithmetic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 leaf node in a primary index can accommodate </a:t>
            </a:r>
            <a:r>
              <a:rPr lang="en-GB" dirty="0" err="1"/>
              <a:t>lp</a:t>
            </a:r>
            <a:r>
              <a:rPr lang="en-GB" dirty="0"/>
              <a:t> records, where </a:t>
            </a:r>
            <a:r>
              <a:rPr lang="en-GB" dirty="0" err="1"/>
              <a:t>lp</a:t>
            </a:r>
            <a:r>
              <a:rPr lang="en-GB" dirty="0"/>
              <a:t> = </a:t>
            </a:r>
            <a:r>
              <a:rPr lang="en-US" dirty="0">
                <a:sym typeface="Symbol" charset="0"/>
              </a:rPr>
              <a:t>(</a:t>
            </a:r>
            <a:r>
              <a:rPr lang="en-GB" dirty="0"/>
              <a:t>b-p)/r</a:t>
            </a:r>
            <a:r>
              <a:rPr lang="en-US" dirty="0">
                <a:sym typeface="Symbol" charset="0"/>
              </a:rPr>
              <a:t></a:t>
            </a:r>
            <a:r>
              <a:rPr lang="en-GB" dirty="0"/>
              <a:t> = 39 records</a:t>
            </a:r>
          </a:p>
          <a:p>
            <a:pPr marL="0" indent="0">
              <a:buNone/>
            </a:pPr>
            <a:r>
              <a:rPr lang="en-GB" dirty="0"/>
              <a:t>A leaf node in a secondary index can accommodate </a:t>
            </a:r>
            <a:r>
              <a:rPr lang="en-GB" dirty="0" err="1"/>
              <a:t>ls</a:t>
            </a:r>
            <a:r>
              <a:rPr lang="en-GB" dirty="0"/>
              <a:t> records,</a:t>
            </a:r>
            <a:br>
              <a:rPr lang="en-GB" dirty="0"/>
            </a:br>
            <a:r>
              <a:rPr lang="en-GB" dirty="0"/>
              <a:t>where </a:t>
            </a:r>
            <a:r>
              <a:rPr lang="en-GB" dirty="0" err="1"/>
              <a:t>ls</a:t>
            </a:r>
            <a:r>
              <a:rPr lang="en-GB" dirty="0"/>
              <a:t> = </a:t>
            </a:r>
            <a:r>
              <a:rPr lang="en-US" dirty="0">
                <a:sym typeface="Symbol" charset="0"/>
              </a:rPr>
              <a:t></a:t>
            </a:r>
            <a:r>
              <a:rPr lang="en-GB" dirty="0"/>
              <a:t>(b-p)/(</a:t>
            </a:r>
            <a:r>
              <a:rPr lang="en-GB" dirty="0" err="1"/>
              <a:t>k+p</a:t>
            </a:r>
            <a:r>
              <a:rPr lang="en-GB" dirty="0"/>
              <a:t>)</a:t>
            </a:r>
            <a:r>
              <a:rPr lang="en-US" dirty="0">
                <a:sym typeface="Symbol" charset="0"/>
              </a:rPr>
              <a:t></a:t>
            </a:r>
            <a:r>
              <a:rPr lang="en-GB" dirty="0"/>
              <a:t> = 249 records</a:t>
            </a:r>
          </a:p>
          <a:p>
            <a:pPr marL="0" indent="0">
              <a:buNone/>
            </a:pPr>
            <a:r>
              <a:rPr lang="en-GB" dirty="0"/>
              <a:t>A non-leaf node could accommodate </a:t>
            </a:r>
            <a:r>
              <a:rPr lang="en-US" dirty="0" err="1"/>
              <a:t>i</a:t>
            </a:r>
            <a:r>
              <a:rPr lang="en-US" dirty="0"/>
              <a:t> entries, where</a:t>
            </a:r>
            <a:br>
              <a:rPr lang="en-US" dirty="0"/>
            </a:br>
            <a:r>
              <a:rPr lang="en-US" dirty="0" err="1"/>
              <a:t>i</a:t>
            </a:r>
            <a:r>
              <a:rPr lang="en-US" dirty="0"/>
              <a:t> = </a:t>
            </a:r>
            <a:r>
              <a:rPr lang="en-US" dirty="0">
                <a:sym typeface="Symbol" charset="0"/>
              </a:rPr>
              <a:t></a:t>
            </a:r>
            <a:r>
              <a:rPr lang="en-US" dirty="0"/>
              <a:t>(b-p)/(</a:t>
            </a:r>
            <a:r>
              <a:rPr lang="en-US" dirty="0" err="1"/>
              <a:t>k+p</a:t>
            </a:r>
            <a:r>
              <a:rPr lang="en-US" dirty="0"/>
              <a:t>)</a:t>
            </a:r>
            <a:r>
              <a:rPr lang="en-US" dirty="0">
                <a:sym typeface="Symbol" charset="0"/>
              </a:rPr>
              <a:t></a:t>
            </a:r>
            <a:r>
              <a:rPr lang="en-US" dirty="0"/>
              <a:t> = 249 records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 allow for expansion, assume initial node occupancy of u, where u = 0.6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7E2F72-9042-4440-B079-469D72006B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8226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primary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primary index (the leaf nodes hold the records):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	blocks</a:t>
            </a:r>
          </a:p>
          <a:p>
            <a:r>
              <a:rPr lang="en-GB" dirty="0"/>
              <a:t>Each leaf initially contains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lp</a:t>
            </a:r>
            <a:r>
              <a:rPr lang="en-GB" dirty="0"/>
              <a:t>*u		=	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	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	=		blocks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	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1DFE55-A424-424A-B904-AB68796A152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061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63E7F4-BDD7-334D-BABA-83786154C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rapezoid 4"/>
          <p:cNvSpPr/>
          <p:nvPr/>
        </p:nvSpPr>
        <p:spPr bwMode="auto">
          <a:xfrm rot="5400000">
            <a:off x="4260305" y="3645024"/>
            <a:ext cx="1440160" cy="720080"/>
          </a:xfrm>
          <a:prstGeom prst="trapezoid">
            <a:avLst>
              <a:gd name="adj" fmla="val 47928"/>
            </a:avLst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0" tIns="0" rIns="0" bIns="108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132513" y="2564904"/>
            <a:ext cx="1440160" cy="288032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Blocks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containing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records</a:t>
            </a:r>
          </a:p>
        </p:txBody>
      </p:sp>
      <p:cxnSp>
        <p:nvCxnSpPr>
          <p:cNvPr id="8" name="Straight Arrow Connector 7"/>
          <p:cNvCxnSpPr>
            <a:stCxn id="5" idx="0"/>
            <a:endCxn id="6" idx="1"/>
          </p:cNvCxnSpPr>
          <p:nvPr/>
        </p:nvCxnSpPr>
        <p:spPr bwMode="auto">
          <a:xfrm>
            <a:off x="5340425" y="4005064"/>
            <a:ext cx="792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>
            <a:stCxn id="6" idx="3"/>
          </p:cNvCxnSpPr>
          <p:nvPr/>
        </p:nvCxnSpPr>
        <p:spPr bwMode="auto">
          <a:xfrm>
            <a:off x="7572673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endCxn id="5" idx="2"/>
          </p:cNvCxnSpPr>
          <p:nvPr/>
        </p:nvCxnSpPr>
        <p:spPr bwMode="auto">
          <a:xfrm>
            <a:off x="3900265" y="4005064"/>
            <a:ext cx="72008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3006314" y="3717032"/>
            <a:ext cx="832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search</a:t>
            </a:r>
          </a:p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value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729" y="3717033"/>
            <a:ext cx="11801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matching </a:t>
            </a:r>
          </a:p>
          <a:p>
            <a:pPr algn="ctr"/>
            <a:r>
              <a:rPr lang="en-US" sz="1600" dirty="0">
                <a:solidFill>
                  <a:srgbClr val="191F22"/>
                </a:solidFill>
                <a:latin typeface="Lucida Sans" panose="020B0602030504020204" pitchFamily="34" charset="77"/>
                <a:cs typeface="Georgia"/>
              </a:rPr>
              <a:t>records</a:t>
            </a:r>
          </a:p>
        </p:txBody>
      </p:sp>
    </p:spTree>
    <p:extLst>
      <p:ext uri="{BB962C8B-B14F-4D97-AF65-F5344CB8AC3E}">
        <p14:creationId xmlns:p14="http://schemas.microsoft.com/office/powerpoint/2010/main" val="16870067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primary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primary index (the leaf nodes hold the records):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149	blocks</a:t>
            </a:r>
          </a:p>
          <a:p>
            <a:r>
              <a:rPr lang="en-GB" dirty="0"/>
              <a:t>Each leaf initially contains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lp</a:t>
            </a:r>
            <a:r>
              <a:rPr lang="en-GB" dirty="0"/>
              <a:t>*u		=	23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	3,427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	=	22,201	blocks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lp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510,623 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C95E4C-7EA6-2840-8B97-E1CDB577AE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8819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secondary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(the leaf nodes hold record pointers):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	blocks</a:t>
            </a:r>
          </a:p>
          <a:p>
            <a:r>
              <a:rPr lang="en-GB" dirty="0"/>
              <a:t>A leaf node initially points at</a:t>
            </a:r>
            <a:br>
              <a:rPr lang="en-GB" dirty="0"/>
            </a:br>
            <a:r>
              <a:rPr lang="en-GB" dirty="0"/>
              <a:t>	ls*u		=	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	= 	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</a:t>
            </a:r>
            <a:r>
              <a:rPr lang="en-GB" dirty="0" err="1"/>
              <a:t>ls</a:t>
            </a:r>
            <a:r>
              <a:rPr lang="en-GB" dirty="0"/>
              <a:t>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	records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957EB9-D4F3-A540-B9F5-9B7CCD14F6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8957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B+tree</a:t>
            </a:r>
            <a:r>
              <a:rPr lang="en-GB" dirty="0"/>
              <a:t> secondary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secondary index (the leaf nodes hold record pointers):</a:t>
            </a:r>
          </a:p>
          <a:p>
            <a:r>
              <a:rPr lang="en-GB" dirty="0"/>
              <a:t>A non-leaf node initially points to </a:t>
            </a:r>
            <a:br>
              <a:rPr lang="en-GB" dirty="0"/>
            </a:br>
            <a:r>
              <a:rPr lang="en-GB" dirty="0"/>
              <a:t>	</a:t>
            </a:r>
            <a:r>
              <a:rPr lang="en-GB" dirty="0" err="1"/>
              <a:t>i</a:t>
            </a:r>
            <a:r>
              <a:rPr lang="en-GB" dirty="0"/>
              <a:t>*u		=	149	blocks</a:t>
            </a:r>
          </a:p>
          <a:p>
            <a:r>
              <a:rPr lang="en-GB" dirty="0"/>
              <a:t>A leaf node initially points at</a:t>
            </a:r>
            <a:br>
              <a:rPr lang="en-GB" dirty="0"/>
            </a:br>
            <a:r>
              <a:rPr lang="en-GB" dirty="0"/>
              <a:t>	ls*u		=	149	records</a:t>
            </a:r>
          </a:p>
          <a:p>
            <a:r>
              <a:rPr lang="en-GB" dirty="0"/>
              <a:t>1 level of non-leaf nodes initially points to </a:t>
            </a:r>
            <a:br>
              <a:rPr lang="en-GB" dirty="0"/>
            </a:br>
            <a:r>
              <a:rPr lang="en-GB" dirty="0"/>
              <a:t>	(ls*u)(</a:t>
            </a:r>
            <a:r>
              <a:rPr lang="en-GB" dirty="0" err="1"/>
              <a:t>i</a:t>
            </a:r>
            <a:r>
              <a:rPr lang="en-GB" dirty="0"/>
              <a:t>*u)	= 	22,201	records</a:t>
            </a:r>
          </a:p>
          <a:p>
            <a:r>
              <a:rPr lang="en-GB" dirty="0"/>
              <a:t>2 levels of non-leaf nodes initially point to </a:t>
            </a:r>
            <a:br>
              <a:rPr lang="en-GB" dirty="0"/>
            </a:br>
            <a:r>
              <a:rPr lang="en-GB" dirty="0"/>
              <a:t>	(ls*u)(</a:t>
            </a:r>
            <a:r>
              <a:rPr lang="en-GB" dirty="0" err="1"/>
              <a:t>i</a:t>
            </a:r>
            <a:r>
              <a:rPr lang="en-GB" dirty="0"/>
              <a:t>*u)</a:t>
            </a:r>
            <a:r>
              <a:rPr lang="en-GB" baseline="30000" dirty="0"/>
              <a:t>2</a:t>
            </a:r>
            <a:r>
              <a:rPr lang="en-GB" dirty="0"/>
              <a:t>	=	3,307,949	records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It is not normally necessary to go more than about three levels deep in the index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EADA8-C979-F645-B97C-12A9B48092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24878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Insertion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Space available in leaf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Non-leaf overflow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New root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B420D3-3577-8147-A296-E421388FBA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4067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1: insert key=32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D20F94-89BF-C440-8BEF-0085CFCFDC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240489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672536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96472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16552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392616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248600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824664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368281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800328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224264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944344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520408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376392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952456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928121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3360168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504184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4080248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3936232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51229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520409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595245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096472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6672536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528520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584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8" name="Straight Arrow Connector 37"/>
          <p:cNvCxnSpPr>
            <a:stCxn id="7" idx="2"/>
            <a:endCxn id="15" idx="0"/>
          </p:cNvCxnSpPr>
          <p:nvPr/>
        </p:nvCxnSpPr>
        <p:spPr bwMode="auto">
          <a:xfrm flipH="1">
            <a:off x="5160368" y="3141191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6" idx="2"/>
          </p:cNvCxnSpPr>
          <p:nvPr/>
        </p:nvCxnSpPr>
        <p:spPr bwMode="auto">
          <a:xfrm>
            <a:off x="6744544" y="3141191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14" idx="2"/>
            <a:endCxn id="28" idx="0"/>
          </p:cNvCxnSpPr>
          <p:nvPr/>
        </p:nvCxnSpPr>
        <p:spPr bwMode="auto">
          <a:xfrm flipH="1">
            <a:off x="3720208" y="4005337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2"/>
            <a:endCxn id="34" idx="0"/>
          </p:cNvCxnSpPr>
          <p:nvPr/>
        </p:nvCxnSpPr>
        <p:spPr bwMode="auto">
          <a:xfrm>
            <a:off x="4872336" y="4005337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4656312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7248600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72" idx="3"/>
            <a:endCxn id="32" idx="1"/>
          </p:cNvCxnSpPr>
          <p:nvPr/>
        </p:nvCxnSpPr>
        <p:spPr bwMode="auto">
          <a:xfrm>
            <a:off x="4800329" y="4725292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27" idx="2"/>
          </p:cNvCxnSpPr>
          <p:nvPr/>
        </p:nvCxnSpPr>
        <p:spPr bwMode="auto">
          <a:xfrm>
            <a:off x="3432176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30" idx="2"/>
          </p:cNvCxnSpPr>
          <p:nvPr/>
        </p:nvCxnSpPr>
        <p:spPr bwMode="auto">
          <a:xfrm>
            <a:off x="4008240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31" idx="2"/>
          </p:cNvCxnSpPr>
          <p:nvPr/>
        </p:nvCxnSpPr>
        <p:spPr bwMode="auto">
          <a:xfrm>
            <a:off x="458430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33" idx="2"/>
          </p:cNvCxnSpPr>
          <p:nvPr/>
        </p:nvCxnSpPr>
        <p:spPr bwMode="auto">
          <a:xfrm>
            <a:off x="602446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36" idx="2"/>
          </p:cNvCxnSpPr>
          <p:nvPr/>
        </p:nvCxnSpPr>
        <p:spPr bwMode="auto">
          <a:xfrm>
            <a:off x="6600528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989884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1: insert key=32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D20F94-89BF-C440-8BEF-0085CFCFDC8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240489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6672536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096472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6816552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392616" y="2853209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248600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7824664" y="2853209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368281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4800328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224264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4944344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5520408" y="371735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5376392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5952456" y="371735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928121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3360168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504184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4080248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3936232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451229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520409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5952456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6096472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6672536" y="458135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528520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7104584" y="458135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8" name="Straight Arrow Connector 37"/>
          <p:cNvCxnSpPr>
            <a:stCxn id="7" idx="2"/>
            <a:endCxn id="15" idx="0"/>
          </p:cNvCxnSpPr>
          <p:nvPr/>
        </p:nvCxnSpPr>
        <p:spPr bwMode="auto">
          <a:xfrm flipH="1">
            <a:off x="5160368" y="3141191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6" idx="2"/>
          </p:cNvCxnSpPr>
          <p:nvPr/>
        </p:nvCxnSpPr>
        <p:spPr bwMode="auto">
          <a:xfrm>
            <a:off x="6744544" y="3141191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14" idx="2"/>
            <a:endCxn id="28" idx="0"/>
          </p:cNvCxnSpPr>
          <p:nvPr/>
        </p:nvCxnSpPr>
        <p:spPr bwMode="auto">
          <a:xfrm flipH="1">
            <a:off x="3720208" y="4005337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2"/>
            <a:endCxn id="34" idx="0"/>
          </p:cNvCxnSpPr>
          <p:nvPr/>
        </p:nvCxnSpPr>
        <p:spPr bwMode="auto">
          <a:xfrm>
            <a:off x="4872336" y="4005337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2" name="Rectangle 71"/>
          <p:cNvSpPr/>
          <p:nvPr/>
        </p:nvSpPr>
        <p:spPr bwMode="auto">
          <a:xfrm>
            <a:off x="4656312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7248600" y="458130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72" idx="3"/>
            <a:endCxn id="32" idx="1"/>
          </p:cNvCxnSpPr>
          <p:nvPr/>
        </p:nvCxnSpPr>
        <p:spPr bwMode="auto">
          <a:xfrm>
            <a:off x="4800329" y="4725292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82" name="Rectangle 81"/>
          <p:cNvSpPr/>
          <p:nvPr/>
        </p:nvSpPr>
        <p:spPr bwMode="auto">
          <a:xfrm>
            <a:off x="6672536" y="458130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cxnSp>
        <p:nvCxnSpPr>
          <p:cNvPr id="88" name="Straight Arrow Connector 87"/>
          <p:cNvCxnSpPr>
            <a:stCxn id="27" idx="2"/>
          </p:cNvCxnSpPr>
          <p:nvPr/>
        </p:nvCxnSpPr>
        <p:spPr bwMode="auto">
          <a:xfrm>
            <a:off x="3432176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30" idx="2"/>
          </p:cNvCxnSpPr>
          <p:nvPr/>
        </p:nvCxnSpPr>
        <p:spPr bwMode="auto">
          <a:xfrm>
            <a:off x="4008240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31" idx="2"/>
          </p:cNvCxnSpPr>
          <p:nvPr/>
        </p:nvCxnSpPr>
        <p:spPr bwMode="auto">
          <a:xfrm>
            <a:off x="458430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33" idx="2"/>
          </p:cNvCxnSpPr>
          <p:nvPr/>
        </p:nvCxnSpPr>
        <p:spPr bwMode="auto">
          <a:xfrm>
            <a:off x="6024464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36" idx="2"/>
          </p:cNvCxnSpPr>
          <p:nvPr/>
        </p:nvCxnSpPr>
        <p:spPr bwMode="auto">
          <a:xfrm>
            <a:off x="6600528" y="4869333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Straight Arrow Connector 98"/>
          <p:cNvCxnSpPr>
            <a:stCxn id="37" idx="2"/>
          </p:cNvCxnSpPr>
          <p:nvPr/>
        </p:nvCxnSpPr>
        <p:spPr bwMode="auto">
          <a:xfrm>
            <a:off x="7176592" y="4869333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461927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insert key=7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0D33E-1698-C946-ABF2-BF7E9DA2D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7675132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07179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531115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251195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827259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8683243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259307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802924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6234971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658907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78987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955051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811035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387099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362764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4794811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938827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5514891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5370875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94693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955052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38709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531115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8107179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963163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539227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43" idx="2"/>
            <a:endCxn id="51" idx="0"/>
          </p:cNvCxnSpPr>
          <p:nvPr/>
        </p:nvCxnSpPr>
        <p:spPr bwMode="auto">
          <a:xfrm flipH="1">
            <a:off x="6595011" y="2997150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2" idx="2"/>
          </p:cNvCxnSpPr>
          <p:nvPr/>
        </p:nvCxnSpPr>
        <p:spPr bwMode="auto">
          <a:xfrm>
            <a:off x="8179187" y="2997150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50" idx="2"/>
            <a:endCxn id="57" idx="0"/>
          </p:cNvCxnSpPr>
          <p:nvPr/>
        </p:nvCxnSpPr>
        <p:spPr bwMode="auto">
          <a:xfrm flipH="1">
            <a:off x="5154851" y="3861296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9" idx="2"/>
            <a:endCxn id="63" idx="0"/>
          </p:cNvCxnSpPr>
          <p:nvPr/>
        </p:nvCxnSpPr>
        <p:spPr bwMode="auto">
          <a:xfrm>
            <a:off x="6306979" y="3861296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6090955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3243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3" name="Elbow Connector 72"/>
          <p:cNvCxnSpPr>
            <a:stCxn id="71" idx="3"/>
            <a:endCxn id="61" idx="1"/>
          </p:cNvCxnSpPr>
          <p:nvPr/>
        </p:nvCxnSpPr>
        <p:spPr bwMode="auto">
          <a:xfrm>
            <a:off x="6234972" y="458125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7459107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/>
          <p:nvPr/>
        </p:nvCxnSpPr>
        <p:spPr bwMode="auto">
          <a:xfrm>
            <a:off x="803517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76710356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insert key=7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0D33E-1698-C946-ABF2-BF7E9DA2D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7675132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07179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531115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251195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827259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8683243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259307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802924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6234971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658907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78987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955051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811035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387099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362764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4794811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938827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5514891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5370875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94693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955052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38709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531115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8107179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963163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539227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43" idx="2"/>
            <a:endCxn id="51" idx="0"/>
          </p:cNvCxnSpPr>
          <p:nvPr/>
        </p:nvCxnSpPr>
        <p:spPr bwMode="auto">
          <a:xfrm flipH="1">
            <a:off x="6595011" y="2997150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2" idx="2"/>
          </p:cNvCxnSpPr>
          <p:nvPr/>
        </p:nvCxnSpPr>
        <p:spPr bwMode="auto">
          <a:xfrm>
            <a:off x="8179187" y="2997150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50" idx="2"/>
            <a:endCxn id="57" idx="0"/>
          </p:cNvCxnSpPr>
          <p:nvPr/>
        </p:nvCxnSpPr>
        <p:spPr bwMode="auto">
          <a:xfrm flipH="1">
            <a:off x="5154851" y="3861296"/>
            <a:ext cx="576064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49" idx="2"/>
            <a:endCxn id="63" idx="0"/>
          </p:cNvCxnSpPr>
          <p:nvPr/>
        </p:nvCxnSpPr>
        <p:spPr bwMode="auto">
          <a:xfrm>
            <a:off x="6306979" y="3861296"/>
            <a:ext cx="1440160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6090955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3243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3" name="Elbow Connector 72"/>
          <p:cNvCxnSpPr>
            <a:stCxn id="71" idx="3"/>
            <a:endCxn id="61" idx="1"/>
          </p:cNvCxnSpPr>
          <p:nvPr/>
        </p:nvCxnSpPr>
        <p:spPr bwMode="auto">
          <a:xfrm>
            <a:off x="6234972" y="458125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75" name="Rectangle 74"/>
          <p:cNvSpPr/>
          <p:nvPr/>
        </p:nvSpPr>
        <p:spPr bwMode="auto">
          <a:xfrm>
            <a:off x="1770476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202523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2346539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2922603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778587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354651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3498667" y="44373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514891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4362763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4938827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cxnSp>
        <p:nvCxnSpPr>
          <p:cNvPr id="87" name="Elbow Connector 86"/>
          <p:cNvCxnSpPr>
            <a:stCxn id="81" idx="3"/>
            <a:endCxn id="55" idx="1"/>
          </p:cNvCxnSpPr>
          <p:nvPr/>
        </p:nvCxnSpPr>
        <p:spPr bwMode="auto">
          <a:xfrm flipV="1">
            <a:off x="3642684" y="458130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>
            <a:off x="227453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>
            <a:off x="2850595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7459107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/>
          <p:nvPr/>
        </p:nvCxnSpPr>
        <p:spPr bwMode="auto">
          <a:xfrm>
            <a:off x="803517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2569609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insert key=7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0D33E-1698-C946-ABF2-BF7E9DA2DD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1" name="Rectangle 40"/>
          <p:cNvSpPr/>
          <p:nvPr/>
        </p:nvSpPr>
        <p:spPr bwMode="auto">
          <a:xfrm>
            <a:off x="7675132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8107179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7531115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8251195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8827259" y="27091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8683243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259307" y="27091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5802924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9" name="Rectangle 48"/>
          <p:cNvSpPr/>
          <p:nvPr/>
        </p:nvSpPr>
        <p:spPr bwMode="auto">
          <a:xfrm>
            <a:off x="6234971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0" name="Rectangle 49"/>
          <p:cNvSpPr/>
          <p:nvPr/>
        </p:nvSpPr>
        <p:spPr bwMode="auto">
          <a:xfrm>
            <a:off x="5658907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6378987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6955051" y="357331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6811035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7387099" y="357331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4362764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4794811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938827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5514891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5370875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594693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955052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387099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7531115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64" name="Rectangle 63"/>
          <p:cNvSpPr/>
          <p:nvPr/>
        </p:nvSpPr>
        <p:spPr bwMode="auto">
          <a:xfrm>
            <a:off x="8107179" y="44373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7963163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8539227" y="44373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43" idx="2"/>
            <a:endCxn id="51" idx="0"/>
          </p:cNvCxnSpPr>
          <p:nvPr/>
        </p:nvCxnSpPr>
        <p:spPr bwMode="auto">
          <a:xfrm flipH="1">
            <a:off x="6595011" y="2997150"/>
            <a:ext cx="1008112" cy="57616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42" idx="2"/>
          </p:cNvCxnSpPr>
          <p:nvPr/>
        </p:nvCxnSpPr>
        <p:spPr bwMode="auto">
          <a:xfrm>
            <a:off x="8179187" y="2997150"/>
            <a:ext cx="129614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6090955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8683243" y="44372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3" name="Elbow Connector 72"/>
          <p:cNvCxnSpPr>
            <a:stCxn id="71" idx="3"/>
            <a:endCxn id="61" idx="1"/>
          </p:cNvCxnSpPr>
          <p:nvPr/>
        </p:nvCxnSpPr>
        <p:spPr bwMode="auto">
          <a:xfrm>
            <a:off x="6234972" y="458125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75" name="Rectangle 74"/>
          <p:cNvSpPr/>
          <p:nvPr/>
        </p:nvSpPr>
        <p:spPr bwMode="auto">
          <a:xfrm>
            <a:off x="1770476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2202523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7" name="Rectangle 76"/>
          <p:cNvSpPr/>
          <p:nvPr/>
        </p:nvSpPr>
        <p:spPr bwMode="auto">
          <a:xfrm>
            <a:off x="2346539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</a:t>
            </a:r>
          </a:p>
        </p:txBody>
      </p:sp>
      <p:sp>
        <p:nvSpPr>
          <p:cNvPr id="78" name="Rectangle 77"/>
          <p:cNvSpPr/>
          <p:nvPr/>
        </p:nvSpPr>
        <p:spPr bwMode="auto">
          <a:xfrm>
            <a:off x="2922603" y="44374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2778587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3354651" y="44374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3498667" y="44373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5514891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5802923" y="357326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4362763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4938827" y="44373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6378987" y="357326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87" name="Elbow Connector 86"/>
          <p:cNvCxnSpPr>
            <a:stCxn id="81" idx="3"/>
            <a:endCxn id="55" idx="1"/>
          </p:cNvCxnSpPr>
          <p:nvPr/>
        </p:nvCxnSpPr>
        <p:spPr bwMode="auto">
          <a:xfrm flipV="1">
            <a:off x="3642684" y="4581301"/>
            <a:ext cx="720081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0" name="Straight Arrow Connector 89"/>
          <p:cNvCxnSpPr/>
          <p:nvPr/>
        </p:nvCxnSpPr>
        <p:spPr bwMode="auto">
          <a:xfrm>
            <a:off x="227453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/>
          <p:nvPr/>
        </p:nvCxnSpPr>
        <p:spPr bwMode="auto">
          <a:xfrm>
            <a:off x="2850595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Straight Arrow Connector 92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4" name="Straight Arrow Connector 93"/>
          <p:cNvCxnSpPr/>
          <p:nvPr/>
        </p:nvCxnSpPr>
        <p:spPr bwMode="auto">
          <a:xfrm>
            <a:off x="4866819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/>
          <p:cNvCxnSpPr/>
          <p:nvPr/>
        </p:nvCxnSpPr>
        <p:spPr bwMode="auto">
          <a:xfrm>
            <a:off x="5442883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/>
          <p:cNvCxnSpPr/>
          <p:nvPr/>
        </p:nvCxnSpPr>
        <p:spPr bwMode="auto">
          <a:xfrm>
            <a:off x="7459107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7" name="Straight Arrow Connector 96"/>
          <p:cNvCxnSpPr/>
          <p:nvPr/>
        </p:nvCxnSpPr>
        <p:spPr bwMode="auto">
          <a:xfrm>
            <a:off x="8035171" y="4725392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8" name="Straight Arrow Connector 97"/>
          <p:cNvCxnSpPr>
            <a:stCxn id="50" idx="2"/>
            <a:endCxn id="77" idx="0"/>
          </p:cNvCxnSpPr>
          <p:nvPr/>
        </p:nvCxnSpPr>
        <p:spPr bwMode="auto">
          <a:xfrm flipH="1">
            <a:off x="2562563" y="3861296"/>
            <a:ext cx="3168352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9" idx="2"/>
            <a:endCxn id="57" idx="0"/>
          </p:cNvCxnSpPr>
          <p:nvPr/>
        </p:nvCxnSpPr>
        <p:spPr bwMode="auto">
          <a:xfrm flipH="1">
            <a:off x="5154851" y="3861296"/>
            <a:ext cx="1152128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4" name="Straight Arrow Connector 103"/>
          <p:cNvCxnSpPr>
            <a:stCxn id="53" idx="2"/>
            <a:endCxn id="63" idx="0"/>
          </p:cNvCxnSpPr>
          <p:nvPr/>
        </p:nvCxnSpPr>
        <p:spPr bwMode="auto">
          <a:xfrm>
            <a:off x="6883043" y="3861296"/>
            <a:ext cx="864096" cy="5760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2337999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3" name="Straight Arrow Connector 2"/>
          <p:cNvCxnSpPr>
            <a:stCxn id="24" idx="2"/>
            <a:endCxn id="61" idx="0"/>
          </p:cNvCxnSpPr>
          <p:nvPr/>
        </p:nvCxnSpPr>
        <p:spPr bwMode="auto">
          <a:xfrm>
            <a:off x="5729209" y="3933775"/>
            <a:ext cx="2808312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8" name="Straight Arrow Connector 117"/>
          <p:cNvCxnSpPr>
            <a:cxnSpLocks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1" name="Straight Arrow Connector 120"/>
          <p:cNvCxnSpPr>
            <a:stCxn id="73" idx="3"/>
            <a:endCxn id="59" idx="1"/>
          </p:cNvCxnSpPr>
          <p:nvPr/>
        </p:nvCxnSpPr>
        <p:spPr bwMode="auto">
          <a:xfrm>
            <a:off x="4649090" y="4941812"/>
            <a:ext cx="3096345" cy="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8017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Sequential Files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Tuples of a relation are sorted by their primary key</a:t>
            </a:r>
          </a:p>
          <a:p>
            <a:r>
              <a:rPr lang="en-US" dirty="0"/>
              <a:t>Tuples are then distributed among blocks in that order</a:t>
            </a:r>
          </a:p>
          <a:p>
            <a:r>
              <a:rPr lang="en-US" dirty="0"/>
              <a:t>Common to leave free space in each block to allow for later insertions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9" name="Rectangle 38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51" name="Rectangle 50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2" name="Rectangle 61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6" name="Rectangle 65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7" name="Rectangle 66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</p:spTree>
    <p:extLst>
      <p:ext uri="{BB962C8B-B14F-4D97-AF65-F5344CB8AC3E}">
        <p14:creationId xmlns:p14="http://schemas.microsoft.com/office/powerpoint/2010/main" val="130765377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3" name="Straight Arrow Connector 2"/>
          <p:cNvCxnSpPr>
            <a:stCxn id="24" idx="2"/>
            <a:endCxn id="61" idx="0"/>
          </p:cNvCxnSpPr>
          <p:nvPr/>
        </p:nvCxnSpPr>
        <p:spPr bwMode="auto">
          <a:xfrm>
            <a:off x="5729209" y="3933775"/>
            <a:ext cx="2808312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8" name="Rectangle 107"/>
          <p:cNvSpPr/>
          <p:nvPr/>
        </p:nvSpPr>
        <p:spPr bwMode="auto">
          <a:xfrm>
            <a:off x="5297162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29209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873225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6449289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305273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881337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02535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5" name="Straight Arrow Connector 114"/>
          <p:cNvCxnSpPr>
            <a:stCxn id="109" idx="2"/>
          </p:cNvCxnSpPr>
          <p:nvPr/>
        </p:nvCxnSpPr>
        <p:spPr bwMode="auto">
          <a:xfrm>
            <a:off x="5801217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112" idx="2"/>
          </p:cNvCxnSpPr>
          <p:nvPr/>
        </p:nvCxnSpPr>
        <p:spPr bwMode="auto">
          <a:xfrm>
            <a:off x="6377281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8" name="Straight Arrow Connector 117"/>
          <p:cNvCxnSpPr>
            <a:stCxn id="114" idx="3"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73" idx="3"/>
            <a:endCxn id="108" idx="1"/>
          </p:cNvCxnSpPr>
          <p:nvPr/>
        </p:nvCxnSpPr>
        <p:spPr bwMode="auto">
          <a:xfrm>
            <a:off x="4649090" y="4941812"/>
            <a:ext cx="648073" cy="1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1981725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8" name="Rectangle 107"/>
          <p:cNvSpPr/>
          <p:nvPr/>
        </p:nvSpPr>
        <p:spPr bwMode="auto">
          <a:xfrm>
            <a:off x="5297162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29209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873225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6449289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305273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881337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02535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5" name="Straight Arrow Connector 114"/>
          <p:cNvCxnSpPr>
            <a:stCxn id="109" idx="2"/>
          </p:cNvCxnSpPr>
          <p:nvPr/>
        </p:nvCxnSpPr>
        <p:spPr bwMode="auto">
          <a:xfrm>
            <a:off x="5801217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112" idx="2"/>
          </p:cNvCxnSpPr>
          <p:nvPr/>
        </p:nvCxnSpPr>
        <p:spPr bwMode="auto">
          <a:xfrm>
            <a:off x="6377281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8" name="Straight Arrow Connector 117"/>
          <p:cNvCxnSpPr>
            <a:stCxn id="114" idx="3"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73" idx="3"/>
            <a:endCxn id="108" idx="1"/>
          </p:cNvCxnSpPr>
          <p:nvPr/>
        </p:nvCxnSpPr>
        <p:spPr bwMode="auto">
          <a:xfrm>
            <a:off x="4649090" y="4941812"/>
            <a:ext cx="648073" cy="1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7" name="Rectangle 126"/>
          <p:cNvSpPr/>
          <p:nvPr/>
        </p:nvSpPr>
        <p:spPr bwMode="auto">
          <a:xfrm>
            <a:off x="6593306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025353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6449289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169369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74543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601417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8177481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522515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5" name="Straight Arrow Connector 134"/>
          <p:cNvCxnSpPr>
            <a:stCxn id="128" idx="2"/>
            <a:endCxn id="61" idx="0"/>
          </p:cNvCxnSpPr>
          <p:nvPr/>
        </p:nvCxnSpPr>
        <p:spPr bwMode="auto">
          <a:xfrm>
            <a:off x="7097361" y="3933825"/>
            <a:ext cx="1440160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129" idx="2"/>
            <a:endCxn id="110" idx="0"/>
          </p:cNvCxnSpPr>
          <p:nvPr/>
        </p:nvCxnSpPr>
        <p:spPr bwMode="auto">
          <a:xfrm flipH="1">
            <a:off x="6089249" y="3933825"/>
            <a:ext cx="432048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62098940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3: insert key=160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20591B8-DA3E-1946-8BDE-B1C606D464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3496962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929009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352945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49089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505073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081137" y="2493665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4073026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505073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929009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649089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5225153" y="364579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5081137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5657201" y="364579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7" name="Straight Arrow Connector 36"/>
          <p:cNvCxnSpPr>
            <a:stCxn id="6" idx="2"/>
          </p:cNvCxnSpPr>
          <p:nvPr/>
        </p:nvCxnSpPr>
        <p:spPr bwMode="auto">
          <a:xfrm flipH="1">
            <a:off x="2416841" y="2781647"/>
            <a:ext cx="1008112" cy="28808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5" idx="2"/>
            <a:endCxn id="21" idx="0"/>
          </p:cNvCxnSpPr>
          <p:nvPr/>
        </p:nvCxnSpPr>
        <p:spPr bwMode="auto">
          <a:xfrm>
            <a:off x="4001017" y="2781647"/>
            <a:ext cx="864096" cy="8641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Rectangle 52"/>
          <p:cNvSpPr/>
          <p:nvPr/>
        </p:nvSpPr>
        <p:spPr bwMode="auto">
          <a:xfrm>
            <a:off x="2776882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320892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3352945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156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378499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361057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745434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8177481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321497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200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8897561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3" name="Rectangle 62"/>
          <p:cNvSpPr/>
          <p:nvPr/>
        </p:nvSpPr>
        <p:spPr bwMode="auto">
          <a:xfrm>
            <a:off x="8753545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9329609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20" idx="2"/>
          </p:cNvCxnSpPr>
          <p:nvPr/>
        </p:nvCxnSpPr>
        <p:spPr bwMode="auto">
          <a:xfrm flipH="1">
            <a:off x="3424953" y="3933775"/>
            <a:ext cx="576064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19" idx="2"/>
          </p:cNvCxnSpPr>
          <p:nvPr/>
        </p:nvCxnSpPr>
        <p:spPr bwMode="auto">
          <a:xfrm flipH="1">
            <a:off x="4073025" y="3933775"/>
            <a:ext cx="504056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23" idx="2"/>
            <a:endCxn id="55" idx="0"/>
          </p:cNvCxnSpPr>
          <p:nvPr/>
        </p:nvCxnSpPr>
        <p:spPr bwMode="auto">
          <a:xfrm flipH="1">
            <a:off x="3568969" y="3933775"/>
            <a:ext cx="1584176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3" name="Rectangle 72"/>
          <p:cNvSpPr/>
          <p:nvPr/>
        </p:nvSpPr>
        <p:spPr bwMode="auto">
          <a:xfrm>
            <a:off x="4505073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9473625" y="47978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7" name="Elbow Connector 76"/>
          <p:cNvCxnSpPr>
            <a:endCxn id="53" idx="1"/>
          </p:cNvCxnSpPr>
          <p:nvPr/>
        </p:nvCxnSpPr>
        <p:spPr bwMode="auto">
          <a:xfrm flipV="1">
            <a:off x="2056802" y="4941863"/>
            <a:ext cx="720081" cy="75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3280937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3857001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8" idx="2"/>
          </p:cNvCxnSpPr>
          <p:nvPr/>
        </p:nvCxnSpPr>
        <p:spPr bwMode="auto">
          <a:xfrm>
            <a:off x="4433065" y="5085853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8249489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8825553" y="508585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8" name="Rectangle 107"/>
          <p:cNvSpPr/>
          <p:nvPr/>
        </p:nvSpPr>
        <p:spPr bwMode="auto">
          <a:xfrm>
            <a:off x="5297162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</a:p>
        </p:txBody>
      </p:sp>
      <p:sp>
        <p:nvSpPr>
          <p:cNvPr id="109" name="Rectangle 108"/>
          <p:cNvSpPr/>
          <p:nvPr/>
        </p:nvSpPr>
        <p:spPr bwMode="auto">
          <a:xfrm>
            <a:off x="5729209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873225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179</a:t>
            </a:r>
          </a:p>
        </p:txBody>
      </p:sp>
      <p:sp>
        <p:nvSpPr>
          <p:cNvPr id="111" name="Rectangle 110"/>
          <p:cNvSpPr/>
          <p:nvPr/>
        </p:nvSpPr>
        <p:spPr bwMode="auto">
          <a:xfrm>
            <a:off x="6449289" y="479792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6305273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3" name="Rectangle 112"/>
          <p:cNvSpPr/>
          <p:nvPr/>
        </p:nvSpPr>
        <p:spPr bwMode="auto">
          <a:xfrm>
            <a:off x="6881337" y="479792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025353" y="4797871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5" name="Straight Arrow Connector 114"/>
          <p:cNvCxnSpPr>
            <a:stCxn id="109" idx="2"/>
          </p:cNvCxnSpPr>
          <p:nvPr/>
        </p:nvCxnSpPr>
        <p:spPr bwMode="auto">
          <a:xfrm>
            <a:off x="5801217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112" idx="2"/>
          </p:cNvCxnSpPr>
          <p:nvPr/>
        </p:nvCxnSpPr>
        <p:spPr bwMode="auto">
          <a:xfrm>
            <a:off x="6377281" y="5085903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7" name="Rectangle 116"/>
          <p:cNvSpPr/>
          <p:nvPr/>
        </p:nvSpPr>
        <p:spPr bwMode="auto">
          <a:xfrm>
            <a:off x="3929009" y="4797871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18" name="Straight Arrow Connector 117"/>
          <p:cNvCxnSpPr>
            <a:stCxn id="114" idx="3"/>
            <a:endCxn id="59" idx="1"/>
          </p:cNvCxnSpPr>
          <p:nvPr/>
        </p:nvCxnSpPr>
        <p:spPr bwMode="auto">
          <a:xfrm>
            <a:off x="7169370" y="4941862"/>
            <a:ext cx="57606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4" name="Straight Arrow Connector 123"/>
          <p:cNvCxnSpPr>
            <a:stCxn id="73" idx="3"/>
            <a:endCxn id="108" idx="1"/>
          </p:cNvCxnSpPr>
          <p:nvPr/>
        </p:nvCxnSpPr>
        <p:spPr bwMode="auto">
          <a:xfrm>
            <a:off x="4649090" y="4941812"/>
            <a:ext cx="648073" cy="1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7" name="Rectangle 126"/>
          <p:cNvSpPr/>
          <p:nvPr/>
        </p:nvSpPr>
        <p:spPr bwMode="auto">
          <a:xfrm>
            <a:off x="6593306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180</a:t>
            </a:r>
          </a:p>
        </p:txBody>
      </p:sp>
      <p:sp>
        <p:nvSpPr>
          <p:cNvPr id="128" name="Rectangle 127"/>
          <p:cNvSpPr/>
          <p:nvPr/>
        </p:nvSpPr>
        <p:spPr bwMode="auto">
          <a:xfrm>
            <a:off x="7025353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6449289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7169369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774543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7601417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8177481" y="3645843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5225153" y="3645843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5" name="Straight Arrow Connector 134"/>
          <p:cNvCxnSpPr>
            <a:stCxn id="128" idx="2"/>
            <a:endCxn id="61" idx="0"/>
          </p:cNvCxnSpPr>
          <p:nvPr/>
        </p:nvCxnSpPr>
        <p:spPr bwMode="auto">
          <a:xfrm>
            <a:off x="7097361" y="3933825"/>
            <a:ext cx="1440160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129" idx="2"/>
            <a:endCxn id="110" idx="0"/>
          </p:cNvCxnSpPr>
          <p:nvPr/>
        </p:nvCxnSpPr>
        <p:spPr bwMode="auto">
          <a:xfrm flipH="1">
            <a:off x="6089249" y="3933825"/>
            <a:ext cx="432048" cy="8640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9" idx="2"/>
            <a:endCxn id="130" idx="0"/>
          </p:cNvCxnSpPr>
          <p:nvPr/>
        </p:nvCxnSpPr>
        <p:spPr bwMode="auto">
          <a:xfrm>
            <a:off x="4577081" y="2781647"/>
            <a:ext cx="2808312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4" name="Rectangle 143"/>
          <p:cNvSpPr/>
          <p:nvPr/>
        </p:nvSpPr>
        <p:spPr bwMode="auto">
          <a:xfrm>
            <a:off x="4073025" y="2493665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160</a:t>
            </a: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7605963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3" name="Straight Arrow Connector 2"/>
          <p:cNvCxnSpPr>
            <a:stCxn id="10" idx="2"/>
            <a:endCxn id="61" idx="0"/>
          </p:cNvCxnSpPr>
          <p:nvPr/>
        </p:nvCxnSpPr>
        <p:spPr bwMode="auto">
          <a:xfrm>
            <a:off x="5735961" y="2708870"/>
            <a:ext cx="1008111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532649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3" name="Straight Arrow Connector 2"/>
          <p:cNvCxnSpPr>
            <a:stCxn id="10" idx="2"/>
            <a:endCxn id="61" idx="0"/>
          </p:cNvCxnSpPr>
          <p:nvPr/>
        </p:nvCxnSpPr>
        <p:spPr bwMode="auto">
          <a:xfrm>
            <a:off x="5735961" y="2708870"/>
            <a:ext cx="1008111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4" name="Rectangle 123"/>
          <p:cNvSpPr/>
          <p:nvPr/>
        </p:nvSpPr>
        <p:spPr bwMode="auto">
          <a:xfrm>
            <a:off x="7248129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7680176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824192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8400256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8256240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832304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8976320" y="60212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2" name="Straight Arrow Connector 131"/>
          <p:cNvCxnSpPr>
            <a:stCxn id="125" idx="2"/>
          </p:cNvCxnSpPr>
          <p:nvPr/>
        </p:nvCxnSpPr>
        <p:spPr bwMode="auto">
          <a:xfrm>
            <a:off x="7752184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3" name="Straight Arrow Connector 132"/>
          <p:cNvCxnSpPr>
            <a:stCxn id="128" idx="2"/>
          </p:cNvCxnSpPr>
          <p:nvPr/>
        </p:nvCxnSpPr>
        <p:spPr bwMode="auto">
          <a:xfrm>
            <a:off x="8328248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4" name="Elbow Connector 133"/>
          <p:cNvCxnSpPr>
            <a:stCxn id="74" idx="3"/>
            <a:endCxn id="124" idx="1"/>
          </p:cNvCxnSpPr>
          <p:nvPr/>
        </p:nvCxnSpPr>
        <p:spPr bwMode="auto">
          <a:xfrm flipH="1">
            <a:off x="7248129" y="5445149"/>
            <a:ext cx="576062" cy="7201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37" name="Rectangle 136"/>
          <p:cNvSpPr/>
          <p:nvPr/>
        </p:nvSpPr>
        <p:spPr bwMode="auto">
          <a:xfrm>
            <a:off x="7104112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03634137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4" name="Rectangle 123"/>
          <p:cNvSpPr/>
          <p:nvPr/>
        </p:nvSpPr>
        <p:spPr bwMode="auto">
          <a:xfrm>
            <a:off x="7248129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7680176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824192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8400256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8256240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832304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8976320" y="60212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2" name="Straight Arrow Connector 131"/>
          <p:cNvCxnSpPr>
            <a:stCxn id="125" idx="2"/>
          </p:cNvCxnSpPr>
          <p:nvPr/>
        </p:nvCxnSpPr>
        <p:spPr bwMode="auto">
          <a:xfrm>
            <a:off x="7752184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3" name="Straight Arrow Connector 132"/>
          <p:cNvCxnSpPr>
            <a:stCxn id="128" idx="2"/>
          </p:cNvCxnSpPr>
          <p:nvPr/>
        </p:nvCxnSpPr>
        <p:spPr bwMode="auto">
          <a:xfrm>
            <a:off x="8328248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4" name="Elbow Connector 133"/>
          <p:cNvCxnSpPr>
            <a:stCxn id="74" idx="3"/>
            <a:endCxn id="124" idx="1"/>
          </p:cNvCxnSpPr>
          <p:nvPr/>
        </p:nvCxnSpPr>
        <p:spPr bwMode="auto">
          <a:xfrm flipH="1">
            <a:off x="7248129" y="5445149"/>
            <a:ext cx="576062" cy="7201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37" name="Rectangle 136"/>
          <p:cNvSpPr/>
          <p:nvPr/>
        </p:nvSpPr>
        <p:spPr bwMode="auto">
          <a:xfrm>
            <a:off x="7104112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6672065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41" name="Rectangle 140"/>
          <p:cNvSpPr/>
          <p:nvPr/>
        </p:nvSpPr>
        <p:spPr bwMode="auto">
          <a:xfrm>
            <a:off x="710411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652804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7248128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7824192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5" name="Rectangle 144"/>
          <p:cNvSpPr/>
          <p:nvPr/>
        </p:nvSpPr>
        <p:spPr bwMode="auto">
          <a:xfrm>
            <a:off x="7680176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825624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2" name="Straight Arrow Connector 161"/>
          <p:cNvCxnSpPr>
            <a:stCxn id="141" idx="2"/>
            <a:endCxn id="126" idx="0"/>
          </p:cNvCxnSpPr>
          <p:nvPr/>
        </p:nvCxnSpPr>
        <p:spPr bwMode="auto">
          <a:xfrm>
            <a:off x="7176120" y="2708870"/>
            <a:ext cx="864096" cy="331241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5" name="Straight Arrow Connector 164"/>
          <p:cNvCxnSpPr>
            <a:stCxn id="142" idx="2"/>
            <a:endCxn id="61" idx="0"/>
          </p:cNvCxnSpPr>
          <p:nvPr/>
        </p:nvCxnSpPr>
        <p:spPr bwMode="auto">
          <a:xfrm>
            <a:off x="6600057" y="2708870"/>
            <a:ext cx="144015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6234654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insert 45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97A46B3-C5D6-834B-9B41-A2FE6678C2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4079777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4511824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93576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655840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508788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66395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2063553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42" name="Rectangle 41"/>
          <p:cNvSpPr/>
          <p:nvPr/>
        </p:nvSpPr>
        <p:spPr bwMode="auto">
          <a:xfrm>
            <a:off x="2495600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639616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3215680" y="314096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3071664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647728" y="314096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359696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3791743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3935759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4511823" y="386109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367807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943871" y="386109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655840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4" name="Rectangle 53"/>
          <p:cNvSpPr/>
          <p:nvPr/>
        </p:nvSpPr>
        <p:spPr bwMode="auto">
          <a:xfrm>
            <a:off x="5087887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5231903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5807967" y="458107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5663951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6240015" y="458107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951984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60" name="Rectangle 59"/>
          <p:cNvSpPr/>
          <p:nvPr/>
        </p:nvSpPr>
        <p:spPr bwMode="auto">
          <a:xfrm>
            <a:off x="6384031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6528047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sp>
        <p:nvSpPr>
          <p:cNvPr id="62" name="Rectangle 61"/>
          <p:cNvSpPr/>
          <p:nvPr/>
        </p:nvSpPr>
        <p:spPr bwMode="auto">
          <a:xfrm>
            <a:off x="7104111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63" name="Rectangle 62"/>
          <p:cNvSpPr/>
          <p:nvPr/>
        </p:nvSpPr>
        <p:spPr bwMode="auto">
          <a:xfrm>
            <a:off x="6960095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7536159" y="53012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5" name="Straight Arrow Connector 64"/>
          <p:cNvCxnSpPr>
            <a:stCxn id="6" idx="2"/>
            <a:endCxn id="43" idx="0"/>
          </p:cNvCxnSpPr>
          <p:nvPr/>
        </p:nvCxnSpPr>
        <p:spPr bwMode="auto">
          <a:xfrm flipH="1">
            <a:off x="2855640" y="2708870"/>
            <a:ext cx="1152128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5" idx="2"/>
            <a:endCxn id="49" idx="0"/>
          </p:cNvCxnSpPr>
          <p:nvPr/>
        </p:nvCxnSpPr>
        <p:spPr bwMode="auto">
          <a:xfrm flipH="1">
            <a:off x="4151784" y="2708870"/>
            <a:ext cx="432049" cy="115222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9" idx="2"/>
            <a:endCxn id="55" idx="0"/>
          </p:cNvCxnSpPr>
          <p:nvPr/>
        </p:nvCxnSpPr>
        <p:spPr bwMode="auto">
          <a:xfrm>
            <a:off x="5159897" y="2708870"/>
            <a:ext cx="288031" cy="187220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1" name="Rectangle 70"/>
          <p:cNvSpPr/>
          <p:nvPr/>
        </p:nvSpPr>
        <p:spPr bwMode="auto">
          <a:xfrm>
            <a:off x="3791744" y="314091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2" name="Rectangle 71"/>
          <p:cNvSpPr/>
          <p:nvPr/>
        </p:nvSpPr>
        <p:spPr bwMode="auto">
          <a:xfrm>
            <a:off x="5087887" y="386104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3" name="Rectangle 72"/>
          <p:cNvSpPr/>
          <p:nvPr/>
        </p:nvSpPr>
        <p:spPr bwMode="auto">
          <a:xfrm>
            <a:off x="6384031" y="458102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4" name="Rectangle 73"/>
          <p:cNvSpPr/>
          <p:nvPr/>
        </p:nvSpPr>
        <p:spPr bwMode="auto">
          <a:xfrm>
            <a:off x="7680175" y="530115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6" name="Elbow Connector 75"/>
          <p:cNvCxnSpPr>
            <a:stCxn id="71" idx="3"/>
            <a:endCxn id="47" idx="1"/>
          </p:cNvCxnSpPr>
          <p:nvPr/>
        </p:nvCxnSpPr>
        <p:spPr bwMode="auto">
          <a:xfrm flipH="1">
            <a:off x="3359696" y="3284909"/>
            <a:ext cx="576064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7" name="Elbow Connector 76"/>
          <p:cNvCxnSpPr>
            <a:stCxn id="72" idx="3"/>
            <a:endCxn id="53" idx="1"/>
          </p:cNvCxnSpPr>
          <p:nvPr/>
        </p:nvCxnSpPr>
        <p:spPr bwMode="auto">
          <a:xfrm flipH="1">
            <a:off x="4655841" y="4005039"/>
            <a:ext cx="576063" cy="7200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8" name="Elbow Connector 77"/>
          <p:cNvCxnSpPr>
            <a:stCxn id="73" idx="3"/>
            <a:endCxn id="59" idx="1"/>
          </p:cNvCxnSpPr>
          <p:nvPr/>
        </p:nvCxnSpPr>
        <p:spPr bwMode="auto">
          <a:xfrm flipH="1">
            <a:off x="5951985" y="4725019"/>
            <a:ext cx="576063" cy="72018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4" name="Straight Arrow Connector 83"/>
          <p:cNvCxnSpPr>
            <a:stCxn id="42" idx="2"/>
          </p:cNvCxnSpPr>
          <p:nvPr/>
        </p:nvCxnSpPr>
        <p:spPr bwMode="auto">
          <a:xfrm>
            <a:off x="2567608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/>
          <p:cNvCxnSpPr>
            <a:stCxn id="45" idx="2"/>
          </p:cNvCxnSpPr>
          <p:nvPr/>
        </p:nvCxnSpPr>
        <p:spPr bwMode="auto">
          <a:xfrm>
            <a:off x="3143672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6" name="Straight Arrow Connector 85"/>
          <p:cNvCxnSpPr>
            <a:stCxn id="48" idx="2"/>
          </p:cNvCxnSpPr>
          <p:nvPr/>
        </p:nvCxnSpPr>
        <p:spPr bwMode="auto">
          <a:xfrm>
            <a:off x="3863752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/>
          <p:cNvCxnSpPr>
            <a:stCxn id="51" idx="2"/>
          </p:cNvCxnSpPr>
          <p:nvPr/>
        </p:nvCxnSpPr>
        <p:spPr bwMode="auto">
          <a:xfrm>
            <a:off x="4439816" y="4149080"/>
            <a:ext cx="1" cy="1440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Straight Arrow Connector 87"/>
          <p:cNvCxnSpPr>
            <a:stCxn id="54" idx="2"/>
          </p:cNvCxnSpPr>
          <p:nvPr/>
        </p:nvCxnSpPr>
        <p:spPr bwMode="auto">
          <a:xfrm>
            <a:off x="5159895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7" idx="2"/>
          </p:cNvCxnSpPr>
          <p:nvPr/>
        </p:nvCxnSpPr>
        <p:spPr bwMode="auto">
          <a:xfrm>
            <a:off x="5735959" y="4869060"/>
            <a:ext cx="0" cy="1441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64" idx="2"/>
          </p:cNvCxnSpPr>
          <p:nvPr/>
        </p:nvCxnSpPr>
        <p:spPr bwMode="auto">
          <a:xfrm>
            <a:off x="7608167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60" idx="2"/>
          </p:cNvCxnSpPr>
          <p:nvPr/>
        </p:nvCxnSpPr>
        <p:spPr bwMode="auto">
          <a:xfrm>
            <a:off x="6456039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2" name="Straight Arrow Connector 91"/>
          <p:cNvCxnSpPr>
            <a:stCxn id="63" idx="2"/>
          </p:cNvCxnSpPr>
          <p:nvPr/>
        </p:nvCxnSpPr>
        <p:spPr bwMode="auto">
          <a:xfrm>
            <a:off x="7032103" y="558919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1" name="Straight Arrow Connector 100"/>
          <p:cNvCxnSpPr>
            <a:stCxn id="46" idx="2"/>
          </p:cNvCxnSpPr>
          <p:nvPr/>
        </p:nvCxnSpPr>
        <p:spPr bwMode="auto">
          <a:xfrm>
            <a:off x="3719736" y="342895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4" name="Rectangle 123"/>
          <p:cNvSpPr/>
          <p:nvPr/>
        </p:nvSpPr>
        <p:spPr bwMode="auto">
          <a:xfrm>
            <a:off x="7248129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25" name="Rectangle 124"/>
          <p:cNvSpPr/>
          <p:nvPr/>
        </p:nvSpPr>
        <p:spPr bwMode="auto">
          <a:xfrm>
            <a:off x="7680176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7824192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127" name="Rectangle 126"/>
          <p:cNvSpPr/>
          <p:nvPr/>
        </p:nvSpPr>
        <p:spPr bwMode="auto">
          <a:xfrm>
            <a:off x="8400256" y="60212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8" name="Rectangle 127"/>
          <p:cNvSpPr/>
          <p:nvPr/>
        </p:nvSpPr>
        <p:spPr bwMode="auto">
          <a:xfrm>
            <a:off x="8256240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8832304" y="60212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8976320" y="60212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2" name="Straight Arrow Connector 131"/>
          <p:cNvCxnSpPr>
            <a:stCxn id="125" idx="2"/>
          </p:cNvCxnSpPr>
          <p:nvPr/>
        </p:nvCxnSpPr>
        <p:spPr bwMode="auto">
          <a:xfrm>
            <a:off x="7752184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3" name="Straight Arrow Connector 132"/>
          <p:cNvCxnSpPr>
            <a:stCxn id="128" idx="2"/>
          </p:cNvCxnSpPr>
          <p:nvPr/>
        </p:nvCxnSpPr>
        <p:spPr bwMode="auto">
          <a:xfrm>
            <a:off x="8328248" y="6309270"/>
            <a:ext cx="0" cy="14406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4" name="Elbow Connector 133"/>
          <p:cNvCxnSpPr>
            <a:stCxn id="74" idx="3"/>
            <a:endCxn id="124" idx="1"/>
          </p:cNvCxnSpPr>
          <p:nvPr/>
        </p:nvCxnSpPr>
        <p:spPr bwMode="auto">
          <a:xfrm flipH="1">
            <a:off x="7248129" y="5445149"/>
            <a:ext cx="576062" cy="720130"/>
          </a:xfrm>
          <a:prstGeom prst="bentConnector5">
            <a:avLst>
              <a:gd name="adj1" fmla="val -39683"/>
              <a:gd name="adj2" fmla="val 50000"/>
              <a:gd name="adj3" fmla="val 139683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37" name="Rectangle 136"/>
          <p:cNvSpPr/>
          <p:nvPr/>
        </p:nvSpPr>
        <p:spPr bwMode="auto">
          <a:xfrm>
            <a:off x="7104112" y="53012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0" name="Rectangle 139"/>
          <p:cNvSpPr/>
          <p:nvPr/>
        </p:nvSpPr>
        <p:spPr bwMode="auto">
          <a:xfrm>
            <a:off x="6672065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41" name="Rectangle 140"/>
          <p:cNvSpPr/>
          <p:nvPr/>
        </p:nvSpPr>
        <p:spPr bwMode="auto">
          <a:xfrm>
            <a:off x="7104112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6528048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3" name="Rectangle 142"/>
          <p:cNvSpPr/>
          <p:nvPr/>
        </p:nvSpPr>
        <p:spPr bwMode="auto">
          <a:xfrm>
            <a:off x="7248128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4" name="Rectangle 143"/>
          <p:cNvSpPr/>
          <p:nvPr/>
        </p:nvSpPr>
        <p:spPr bwMode="auto">
          <a:xfrm>
            <a:off x="7824192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5" name="Rectangle 144"/>
          <p:cNvSpPr/>
          <p:nvPr/>
        </p:nvSpPr>
        <p:spPr bwMode="auto">
          <a:xfrm>
            <a:off x="7680176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6" name="Rectangle 145"/>
          <p:cNvSpPr/>
          <p:nvPr/>
        </p:nvSpPr>
        <p:spPr bwMode="auto">
          <a:xfrm>
            <a:off x="8256240" y="24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5303913" y="17008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48" name="Rectangle 147"/>
          <p:cNvSpPr/>
          <p:nvPr/>
        </p:nvSpPr>
        <p:spPr bwMode="auto">
          <a:xfrm>
            <a:off x="5735960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5159896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5879976" y="17008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1" name="Rectangle 150"/>
          <p:cNvSpPr/>
          <p:nvPr/>
        </p:nvSpPr>
        <p:spPr bwMode="auto">
          <a:xfrm>
            <a:off x="6456040" y="170080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6312024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888088" y="170080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5231904" y="24208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2" name="Straight Arrow Connector 161"/>
          <p:cNvCxnSpPr>
            <a:stCxn id="141" idx="2"/>
            <a:endCxn id="126" idx="0"/>
          </p:cNvCxnSpPr>
          <p:nvPr/>
        </p:nvCxnSpPr>
        <p:spPr bwMode="auto">
          <a:xfrm>
            <a:off x="7176120" y="2708870"/>
            <a:ext cx="864096" cy="331241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5" name="Straight Arrow Connector 164"/>
          <p:cNvCxnSpPr>
            <a:stCxn id="142" idx="2"/>
            <a:endCxn id="61" idx="0"/>
          </p:cNvCxnSpPr>
          <p:nvPr/>
        </p:nvCxnSpPr>
        <p:spPr bwMode="auto">
          <a:xfrm>
            <a:off x="6600057" y="2708870"/>
            <a:ext cx="144015" cy="25923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9" name="Straight Arrow Connector 168"/>
          <p:cNvCxnSpPr>
            <a:stCxn id="149" idx="2"/>
            <a:endCxn id="7" idx="0"/>
          </p:cNvCxnSpPr>
          <p:nvPr/>
        </p:nvCxnSpPr>
        <p:spPr bwMode="auto">
          <a:xfrm flipH="1">
            <a:off x="4871864" y="1988790"/>
            <a:ext cx="360040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71" name="Straight Arrow Connector 170"/>
          <p:cNvCxnSpPr>
            <a:stCxn id="148" idx="2"/>
            <a:endCxn id="143" idx="0"/>
          </p:cNvCxnSpPr>
          <p:nvPr/>
        </p:nvCxnSpPr>
        <p:spPr bwMode="auto">
          <a:xfrm>
            <a:off x="5807968" y="1988790"/>
            <a:ext cx="1656184" cy="4320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394007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Deletion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Four cases to consider: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Simple case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Coalesce with sibling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Re-distribute keys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Cases 2. or 3. at non-leaf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BAA37B-4FE6-B740-BC44-99BDCBCC711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47612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delete key=50 (n=4)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CD2B2B-93DE-5043-B1AC-3B0F5E8001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6960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5303913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35960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59896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79976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456040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12024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88088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6096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34317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863751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07767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458383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439815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15879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5" name="Rectangle 54"/>
          <p:cNvSpPr/>
          <p:nvPr/>
        </p:nvSpPr>
        <p:spPr bwMode="auto">
          <a:xfrm>
            <a:off x="645604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56" name="Rectangle 55"/>
          <p:cNvSpPr/>
          <p:nvPr/>
        </p:nvSpPr>
        <p:spPr bwMode="auto">
          <a:xfrm>
            <a:off x="6888088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70321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58" name="Rectangle 57"/>
          <p:cNvSpPr/>
          <p:nvPr/>
        </p:nvSpPr>
        <p:spPr bwMode="auto">
          <a:xfrm>
            <a:off x="760816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746415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04021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3215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4223792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stCxn id="25" idx="2"/>
            <a:endCxn id="57" idx="0"/>
          </p:cNvCxnSpPr>
          <p:nvPr/>
        </p:nvCxnSpPr>
        <p:spPr bwMode="auto">
          <a:xfrm>
            <a:off x="6384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5735960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5" name="Rectangle 74"/>
          <p:cNvSpPr/>
          <p:nvPr/>
        </p:nvSpPr>
        <p:spPr bwMode="auto">
          <a:xfrm>
            <a:off x="8760296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3431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79" name="Elbow Connector 78"/>
          <p:cNvCxnSpPr>
            <a:stCxn id="74" idx="3"/>
            <a:endCxn id="55" idx="1"/>
          </p:cNvCxnSpPr>
          <p:nvPr/>
        </p:nvCxnSpPr>
        <p:spPr bwMode="auto">
          <a:xfrm>
            <a:off x="5879977" y="4364979"/>
            <a:ext cx="576065" cy="5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0" name="Elbow Connector 79"/>
          <p:cNvCxnSpPr>
            <a:stCxn id="75" idx="3"/>
            <a:endCxn id="119" idx="1"/>
          </p:cNvCxnSpPr>
          <p:nvPr/>
        </p:nvCxnSpPr>
        <p:spPr bwMode="auto">
          <a:xfrm flipH="1" flipV="1">
            <a:off x="8040216" y="357294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3935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4511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/>
          <p:cNvCxnSpPr>
            <a:stCxn id="56" idx="2"/>
          </p:cNvCxnSpPr>
          <p:nvPr/>
        </p:nvCxnSpPr>
        <p:spPr bwMode="auto">
          <a:xfrm>
            <a:off x="6960096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59" idx="2"/>
          </p:cNvCxnSpPr>
          <p:nvPr/>
        </p:nvCxnSpPr>
        <p:spPr bwMode="auto">
          <a:xfrm>
            <a:off x="7536160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5087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804021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861628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47226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04832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9192344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9624392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10344472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2423592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299965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2855640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343170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357572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00776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151784" y="34289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7032104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464152" y="256490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184752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227957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8184232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8616280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976840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1020045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456040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509793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Elbow Connector 143"/>
          <p:cNvCxnSpPr>
            <a:stCxn id="74" idx="3"/>
            <a:endCxn id="119" idx="1"/>
          </p:cNvCxnSpPr>
          <p:nvPr/>
        </p:nvCxnSpPr>
        <p:spPr bwMode="auto">
          <a:xfrm flipV="1">
            <a:off x="5879976" y="3572941"/>
            <a:ext cx="2160240" cy="7920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delete key=50 (n=4)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CD2B2B-93DE-5043-B1AC-3B0F5E8001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cxnSp>
        <p:nvCxnSpPr>
          <p:cNvPr id="5" name="Straight Arrow Connector 4"/>
          <p:cNvCxnSpPr>
            <a:stCxn id="26" idx="2"/>
            <a:endCxn id="121" idx="0"/>
          </p:cNvCxnSpPr>
          <p:nvPr/>
        </p:nvCxnSpPr>
        <p:spPr bwMode="auto">
          <a:xfrm>
            <a:off x="6960096" y="2852836"/>
            <a:ext cx="1872208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5303913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35960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59896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79976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456040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12024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88088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6096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34317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863751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07767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458383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439815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15879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3215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4223792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9" name="Straight Arrow Connector 68"/>
          <p:cNvCxnSpPr>
            <a:cxnSpLocks/>
            <a:stCxn id="25" idx="2"/>
          </p:cNvCxnSpPr>
          <p:nvPr/>
        </p:nvCxnSpPr>
        <p:spPr bwMode="auto">
          <a:xfrm>
            <a:off x="6384032" y="2852836"/>
            <a:ext cx="864096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5735960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3431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3935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4511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5087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804021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861628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47226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04832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9192344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9624392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10344472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2423592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299965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2855640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343170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357572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00776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151784" y="34289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7032104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464152" y="256490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184752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227957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976840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1020045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63" name="Straight Arrow Connector 162"/>
          <p:cNvCxnSpPr>
            <a:stCxn id="164" idx="2"/>
          </p:cNvCxnSpPr>
          <p:nvPr/>
        </p:nvCxnSpPr>
        <p:spPr bwMode="auto">
          <a:xfrm>
            <a:off x="5663952" y="45090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4" name="Rectangle 16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456040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918195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To Index or Not To Index?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Maintaining an index costs time (processor, disk access)</a:t>
            </a:r>
          </a:p>
          <a:p>
            <a:pPr lvl="1"/>
            <a:r>
              <a:rPr lang="en-GB" dirty="0"/>
              <a:t>When entries are added to the relation, index must be updated</a:t>
            </a:r>
          </a:p>
          <a:p>
            <a:pPr lvl="1"/>
            <a:r>
              <a:rPr lang="en-GB" dirty="0"/>
              <a:t>Index must be maintained to make good use of resources</a:t>
            </a:r>
          </a:p>
          <a:p>
            <a:pPr marL="0" indent="0">
              <a:buNone/>
            </a:pPr>
            <a:r>
              <a:rPr lang="en-GB" dirty="0"/>
              <a:t>There is a trade off between:</a:t>
            </a:r>
          </a:p>
          <a:p>
            <a:pPr lvl="1"/>
            <a:r>
              <a:rPr lang="en-GB" dirty="0"/>
              <a:t>Rapid access when retrieving data</a:t>
            </a:r>
          </a:p>
          <a:p>
            <a:pPr lvl="1"/>
            <a:r>
              <a:rPr lang="en-GB" dirty="0"/>
              <a:t>Speed of updating the database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229C51-996E-B14F-BB1F-873AEC24E5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35041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Elbow Connector 143"/>
          <p:cNvCxnSpPr>
            <a:stCxn id="74" idx="3"/>
            <a:endCxn id="119" idx="1"/>
          </p:cNvCxnSpPr>
          <p:nvPr/>
        </p:nvCxnSpPr>
        <p:spPr bwMode="auto">
          <a:xfrm flipV="1">
            <a:off x="5879976" y="3572941"/>
            <a:ext cx="2160240" cy="792038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2: delete key=50 (n=4)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CD2B2B-93DE-5043-B1AC-3B0F5E8001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5303913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1" name="Rectangle 20"/>
          <p:cNvSpPr/>
          <p:nvPr/>
        </p:nvSpPr>
        <p:spPr bwMode="auto">
          <a:xfrm>
            <a:off x="5735960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159896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5879976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6456040" y="256485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6312024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6888088" y="256485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40" name="Straight Arrow Connector 39"/>
          <p:cNvCxnSpPr>
            <a:endCxn id="23" idx="0"/>
          </p:cNvCxnSpPr>
          <p:nvPr/>
        </p:nvCxnSpPr>
        <p:spPr bwMode="auto">
          <a:xfrm flipH="1">
            <a:off x="6096000" y="1916782"/>
            <a:ext cx="504056" cy="648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Rectangle 48"/>
          <p:cNvSpPr/>
          <p:nvPr/>
        </p:nvSpPr>
        <p:spPr bwMode="auto">
          <a:xfrm>
            <a:off x="3431704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3863751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1" name="Rectangle 50"/>
          <p:cNvSpPr/>
          <p:nvPr/>
        </p:nvSpPr>
        <p:spPr bwMode="auto">
          <a:xfrm>
            <a:off x="4007767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52" name="Rectangle 51"/>
          <p:cNvSpPr/>
          <p:nvPr/>
        </p:nvSpPr>
        <p:spPr bwMode="auto">
          <a:xfrm>
            <a:off x="4583831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53" name="Rectangle 52"/>
          <p:cNvSpPr/>
          <p:nvPr/>
        </p:nvSpPr>
        <p:spPr bwMode="auto">
          <a:xfrm>
            <a:off x="4439815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5015879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67" name="Straight Arrow Connector 66"/>
          <p:cNvCxnSpPr>
            <a:stCxn id="22" idx="2"/>
            <a:endCxn id="130" idx="0"/>
          </p:cNvCxnSpPr>
          <p:nvPr/>
        </p:nvCxnSpPr>
        <p:spPr bwMode="auto">
          <a:xfrm flipH="1">
            <a:off x="3215680" y="2852836"/>
            <a:ext cx="2016224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8" name="Straight Arrow Connector 67"/>
          <p:cNvCxnSpPr>
            <a:stCxn id="21" idx="2"/>
            <a:endCxn id="51" idx="0"/>
          </p:cNvCxnSpPr>
          <p:nvPr/>
        </p:nvCxnSpPr>
        <p:spPr bwMode="auto">
          <a:xfrm flipH="1">
            <a:off x="4223792" y="2852836"/>
            <a:ext cx="1584177" cy="13682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4" name="Rectangle 73"/>
          <p:cNvSpPr/>
          <p:nvPr/>
        </p:nvSpPr>
        <p:spPr bwMode="auto">
          <a:xfrm>
            <a:off x="5735960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78" name="Elbow Connector 77"/>
          <p:cNvCxnSpPr>
            <a:stCxn id="135" idx="3"/>
            <a:endCxn id="49" idx="1"/>
          </p:cNvCxnSpPr>
          <p:nvPr/>
        </p:nvCxnSpPr>
        <p:spPr bwMode="auto">
          <a:xfrm flipH="1">
            <a:off x="3431704" y="3572891"/>
            <a:ext cx="864096" cy="792138"/>
          </a:xfrm>
          <a:prstGeom prst="bentConnector5">
            <a:avLst>
              <a:gd name="adj1" fmla="val -26455"/>
              <a:gd name="adj2" fmla="val 50000"/>
              <a:gd name="adj3" fmla="val 126455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88" name="Straight Arrow Connector 87"/>
          <p:cNvCxnSpPr>
            <a:stCxn id="50" idx="2"/>
          </p:cNvCxnSpPr>
          <p:nvPr/>
        </p:nvCxnSpPr>
        <p:spPr bwMode="auto">
          <a:xfrm>
            <a:off x="3935759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Straight Arrow Connector 88"/>
          <p:cNvCxnSpPr>
            <a:stCxn id="53" idx="2"/>
          </p:cNvCxnSpPr>
          <p:nvPr/>
        </p:nvCxnSpPr>
        <p:spPr bwMode="auto">
          <a:xfrm>
            <a:off x="4511823" y="45090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54" idx="2"/>
          </p:cNvCxnSpPr>
          <p:nvPr/>
        </p:nvCxnSpPr>
        <p:spPr bwMode="auto">
          <a:xfrm>
            <a:off x="5087887" y="450902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9" name="Rectangle 118"/>
          <p:cNvSpPr/>
          <p:nvPr/>
        </p:nvSpPr>
        <p:spPr bwMode="auto">
          <a:xfrm>
            <a:off x="804021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861628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2" name="Rectangle 121"/>
          <p:cNvSpPr/>
          <p:nvPr/>
        </p:nvSpPr>
        <p:spPr bwMode="auto">
          <a:xfrm>
            <a:off x="847226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3" name="Rectangle 122"/>
          <p:cNvSpPr/>
          <p:nvPr/>
        </p:nvSpPr>
        <p:spPr bwMode="auto">
          <a:xfrm>
            <a:off x="904832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5" name="Rectangle 124"/>
          <p:cNvSpPr/>
          <p:nvPr/>
        </p:nvSpPr>
        <p:spPr bwMode="auto">
          <a:xfrm>
            <a:off x="9192344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6" name="Rectangle 125"/>
          <p:cNvSpPr/>
          <p:nvPr/>
        </p:nvSpPr>
        <p:spPr bwMode="auto">
          <a:xfrm>
            <a:off x="9624392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7" name="Rectangle 126"/>
          <p:cNvSpPr/>
          <p:nvPr/>
        </p:nvSpPr>
        <p:spPr bwMode="auto">
          <a:xfrm>
            <a:off x="10344472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9" name="Rectangle 128"/>
          <p:cNvSpPr/>
          <p:nvPr/>
        </p:nvSpPr>
        <p:spPr bwMode="auto">
          <a:xfrm>
            <a:off x="2423592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0" name="Rectangle 129"/>
          <p:cNvSpPr/>
          <p:nvPr/>
        </p:nvSpPr>
        <p:spPr bwMode="auto">
          <a:xfrm>
            <a:off x="2999656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1" name="Rectangle 130"/>
          <p:cNvSpPr/>
          <p:nvPr/>
        </p:nvSpPr>
        <p:spPr bwMode="auto">
          <a:xfrm>
            <a:off x="2855640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2" name="Rectangle 131"/>
          <p:cNvSpPr/>
          <p:nvPr/>
        </p:nvSpPr>
        <p:spPr bwMode="auto">
          <a:xfrm>
            <a:off x="3431704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3" name="Rectangle 132"/>
          <p:cNvSpPr/>
          <p:nvPr/>
        </p:nvSpPr>
        <p:spPr bwMode="auto">
          <a:xfrm>
            <a:off x="3575720" y="342895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4" name="Rectangle 133"/>
          <p:cNvSpPr/>
          <p:nvPr/>
        </p:nvSpPr>
        <p:spPr bwMode="auto">
          <a:xfrm>
            <a:off x="4007768" y="342895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5" name="Rectangle 134"/>
          <p:cNvSpPr/>
          <p:nvPr/>
        </p:nvSpPr>
        <p:spPr bwMode="auto">
          <a:xfrm>
            <a:off x="4151784" y="34289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7" name="Rectangle 146"/>
          <p:cNvSpPr/>
          <p:nvPr/>
        </p:nvSpPr>
        <p:spPr bwMode="auto">
          <a:xfrm>
            <a:off x="7032104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8" name="Rectangle 147"/>
          <p:cNvSpPr/>
          <p:nvPr/>
        </p:nvSpPr>
        <p:spPr bwMode="auto">
          <a:xfrm>
            <a:off x="7464152" y="256490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9" name="Rectangle 148"/>
          <p:cNvSpPr/>
          <p:nvPr/>
        </p:nvSpPr>
        <p:spPr bwMode="auto">
          <a:xfrm>
            <a:off x="184752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0" name="Rectangle 149"/>
          <p:cNvSpPr/>
          <p:nvPr/>
        </p:nvSpPr>
        <p:spPr bwMode="auto">
          <a:xfrm>
            <a:off x="227957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4" name="Rectangle 15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9768408" y="342900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10200456" y="342900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2" name="Rectangle 161"/>
          <p:cNvSpPr/>
          <p:nvPr/>
        </p:nvSpPr>
        <p:spPr bwMode="auto">
          <a:xfrm>
            <a:off x="5159896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63" name="Straight Arrow Connector 162"/>
          <p:cNvCxnSpPr>
            <a:stCxn id="164" idx="2"/>
          </p:cNvCxnSpPr>
          <p:nvPr/>
        </p:nvCxnSpPr>
        <p:spPr bwMode="auto">
          <a:xfrm>
            <a:off x="5663952" y="45090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4" name="Rectangle 163"/>
          <p:cNvSpPr/>
          <p:nvPr/>
        </p:nvSpPr>
        <p:spPr bwMode="auto">
          <a:xfrm>
            <a:off x="5591944" y="42210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6" name="Rectangle 165"/>
          <p:cNvSpPr/>
          <p:nvPr/>
        </p:nvSpPr>
        <p:spPr bwMode="auto">
          <a:xfrm>
            <a:off x="6456040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7" name="Straight Arrow Connector 166"/>
          <p:cNvCxnSpPr>
            <a:stCxn id="25" idx="2"/>
            <a:endCxn id="121" idx="0"/>
          </p:cNvCxnSpPr>
          <p:nvPr/>
        </p:nvCxnSpPr>
        <p:spPr bwMode="auto">
          <a:xfrm>
            <a:off x="6384032" y="2852836"/>
            <a:ext cx="2448272" cy="57611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68" name="Rectangle 167"/>
          <p:cNvSpPr/>
          <p:nvPr/>
        </p:nvSpPr>
        <p:spPr bwMode="auto">
          <a:xfrm>
            <a:off x="5879976" y="256490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30377682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114" idx="2"/>
            <a:endCxn id="37" idx="0"/>
          </p:cNvCxnSpPr>
          <p:nvPr/>
        </p:nvCxnSpPr>
        <p:spPr bwMode="auto">
          <a:xfrm>
            <a:off x="7248128" y="3356942"/>
            <a:ext cx="144016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stCxn id="113" idx="2"/>
            <a:endCxn id="76" idx="0"/>
          </p:cNvCxnSpPr>
          <p:nvPr/>
        </p:nvCxnSpPr>
        <p:spPr bwMode="auto">
          <a:xfrm>
            <a:off x="7824192" y="3356942"/>
            <a:ext cx="144016" cy="17281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6" idx="2"/>
            <a:endCxn id="85" idx="0"/>
          </p:cNvCxnSpPr>
          <p:nvPr/>
        </p:nvCxnSpPr>
        <p:spPr bwMode="auto">
          <a:xfrm>
            <a:off x="8400256" y="3356942"/>
            <a:ext cx="144016" cy="25922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75" name="Rectangle 74"/>
          <p:cNvSpPr/>
          <p:nvPr/>
        </p:nvSpPr>
        <p:spPr bwMode="auto">
          <a:xfrm>
            <a:off x="7176120" y="50851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76" name="Rectangle 75"/>
          <p:cNvSpPr/>
          <p:nvPr/>
        </p:nvSpPr>
        <p:spPr bwMode="auto">
          <a:xfrm>
            <a:off x="7752184" y="50851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37</a:t>
            </a:r>
          </a:p>
        </p:txBody>
      </p:sp>
      <p:sp>
        <p:nvSpPr>
          <p:cNvPr id="77" name="Rectangle 76"/>
          <p:cNvSpPr/>
          <p:nvPr/>
        </p:nvSpPr>
        <p:spPr bwMode="auto">
          <a:xfrm>
            <a:off x="7608168" y="50851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8" name="Rectangle 77"/>
          <p:cNvSpPr/>
          <p:nvPr/>
        </p:nvSpPr>
        <p:spPr bwMode="auto">
          <a:xfrm>
            <a:off x="8184232" y="50851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79" name="Rectangle 78"/>
          <p:cNvSpPr/>
          <p:nvPr/>
        </p:nvSpPr>
        <p:spPr bwMode="auto">
          <a:xfrm>
            <a:off x="8328248" y="50851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0" name="Rectangle 79"/>
          <p:cNvSpPr/>
          <p:nvPr/>
        </p:nvSpPr>
        <p:spPr bwMode="auto">
          <a:xfrm>
            <a:off x="8760296" y="50851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1" name="Rectangle 80"/>
          <p:cNvSpPr/>
          <p:nvPr/>
        </p:nvSpPr>
        <p:spPr bwMode="auto">
          <a:xfrm>
            <a:off x="9480376" y="50851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Rectangle 81"/>
          <p:cNvSpPr/>
          <p:nvPr/>
        </p:nvSpPr>
        <p:spPr bwMode="auto">
          <a:xfrm>
            <a:off x="8904312" y="50851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9336360" y="50851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93" name="Elbow Connector 92"/>
          <p:cNvCxnSpPr>
            <a:stCxn id="42" idx="3"/>
            <a:endCxn id="75" idx="1"/>
          </p:cNvCxnSpPr>
          <p:nvPr/>
        </p:nvCxnSpPr>
        <p:spPr bwMode="auto">
          <a:xfrm flipH="1">
            <a:off x="7176120" y="4365029"/>
            <a:ext cx="1872208" cy="8640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96" name="Elbow Connector 95"/>
          <p:cNvCxnSpPr>
            <a:stCxn id="81" idx="3"/>
            <a:endCxn id="84" idx="1"/>
          </p:cNvCxnSpPr>
          <p:nvPr/>
        </p:nvCxnSpPr>
        <p:spPr bwMode="auto">
          <a:xfrm flipH="1">
            <a:off x="7752184" y="5229175"/>
            <a:ext cx="1872208" cy="8640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12" name="Rectangle 111"/>
          <p:cNvSpPr/>
          <p:nvPr/>
        </p:nvSpPr>
        <p:spPr bwMode="auto">
          <a:xfrm>
            <a:off x="7320137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7521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1761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8472264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328248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890431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9048328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9480376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472264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8962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8" name="Straight Arrow Connector 137"/>
          <p:cNvCxnSpPr>
            <a:stCxn id="77" idx="2"/>
          </p:cNvCxnSpPr>
          <p:nvPr/>
        </p:nvCxnSpPr>
        <p:spPr bwMode="auto">
          <a:xfrm>
            <a:off x="7680176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9" name="Straight Arrow Connector 138"/>
          <p:cNvCxnSpPr>
            <a:stCxn id="78" idx="2"/>
          </p:cNvCxnSpPr>
          <p:nvPr/>
        </p:nvCxnSpPr>
        <p:spPr bwMode="auto">
          <a:xfrm>
            <a:off x="8256240" y="53731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stCxn id="151" idx="2"/>
            <a:endCxn id="121" idx="0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2865302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114" idx="2"/>
            <a:endCxn id="37" idx="0"/>
          </p:cNvCxnSpPr>
          <p:nvPr/>
        </p:nvCxnSpPr>
        <p:spPr bwMode="auto">
          <a:xfrm>
            <a:off x="7248128" y="3356942"/>
            <a:ext cx="144016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>
            <a:cxnSpLocks/>
            <a:stCxn id="113" idx="2"/>
          </p:cNvCxnSpPr>
          <p:nvPr/>
        </p:nvCxnSpPr>
        <p:spPr bwMode="auto">
          <a:xfrm>
            <a:off x="7824192" y="3356942"/>
            <a:ext cx="144016" cy="17281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8" name="Straight Arrow Connector 127"/>
          <p:cNvCxnSpPr>
            <a:stCxn id="116" idx="2"/>
            <a:endCxn id="85" idx="0"/>
          </p:cNvCxnSpPr>
          <p:nvPr/>
        </p:nvCxnSpPr>
        <p:spPr bwMode="auto">
          <a:xfrm>
            <a:off x="8400256" y="3356942"/>
            <a:ext cx="144016" cy="25922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7320137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7521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1761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8472264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328248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890431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9048328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9480376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472264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8962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stCxn id="151" idx="2"/>
            <a:endCxn id="121" idx="0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3" name="Rectangle 182"/>
          <p:cNvSpPr/>
          <p:nvPr/>
        </p:nvSpPr>
        <p:spPr bwMode="auto">
          <a:xfrm>
            <a:off x="78962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87920099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2"/>
          <p:cNvCxnSpPr>
            <a:stCxn id="114" idx="2"/>
            <a:endCxn id="37" idx="0"/>
          </p:cNvCxnSpPr>
          <p:nvPr/>
        </p:nvCxnSpPr>
        <p:spPr bwMode="auto">
          <a:xfrm>
            <a:off x="7248128" y="3356942"/>
            <a:ext cx="144016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2" name="Rectangle 111"/>
          <p:cNvSpPr/>
          <p:nvPr/>
        </p:nvSpPr>
        <p:spPr bwMode="auto">
          <a:xfrm>
            <a:off x="7320137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13" name="Rectangle 112"/>
          <p:cNvSpPr/>
          <p:nvPr/>
        </p:nvSpPr>
        <p:spPr bwMode="auto">
          <a:xfrm>
            <a:off x="77521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4" name="Rectangle 113"/>
          <p:cNvSpPr/>
          <p:nvPr/>
        </p:nvSpPr>
        <p:spPr bwMode="auto">
          <a:xfrm>
            <a:off x="71761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5" name="Rectangle 114"/>
          <p:cNvSpPr/>
          <p:nvPr/>
        </p:nvSpPr>
        <p:spPr bwMode="auto">
          <a:xfrm>
            <a:off x="8472264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16" name="Rectangle 115"/>
          <p:cNvSpPr/>
          <p:nvPr/>
        </p:nvSpPr>
        <p:spPr bwMode="auto">
          <a:xfrm>
            <a:off x="8328248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7" name="Rectangle 116"/>
          <p:cNvSpPr/>
          <p:nvPr/>
        </p:nvSpPr>
        <p:spPr bwMode="auto">
          <a:xfrm>
            <a:off x="890431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8" name="Rectangle 117"/>
          <p:cNvSpPr/>
          <p:nvPr/>
        </p:nvSpPr>
        <p:spPr bwMode="auto">
          <a:xfrm>
            <a:off x="9048328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9" name="Rectangle 118"/>
          <p:cNvSpPr/>
          <p:nvPr/>
        </p:nvSpPr>
        <p:spPr bwMode="auto">
          <a:xfrm>
            <a:off x="9480376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0" name="Rectangle 119"/>
          <p:cNvSpPr/>
          <p:nvPr/>
        </p:nvSpPr>
        <p:spPr bwMode="auto">
          <a:xfrm>
            <a:off x="8472264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21" name="Rectangle 120"/>
          <p:cNvSpPr/>
          <p:nvPr/>
        </p:nvSpPr>
        <p:spPr bwMode="auto">
          <a:xfrm>
            <a:off x="78962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stCxn id="151" idx="2"/>
            <a:endCxn id="121" idx="0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3" name="Rectangle 182"/>
          <p:cNvSpPr/>
          <p:nvPr/>
        </p:nvSpPr>
        <p:spPr bwMode="auto">
          <a:xfrm>
            <a:off x="78962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73201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cxnSp>
        <p:nvCxnSpPr>
          <p:cNvPr id="185" name="Straight Arrow Connector 184"/>
          <p:cNvCxnSpPr>
            <a:stCxn id="113" idx="2"/>
            <a:endCxn id="85" idx="0"/>
          </p:cNvCxnSpPr>
          <p:nvPr/>
        </p:nvCxnSpPr>
        <p:spPr bwMode="auto">
          <a:xfrm>
            <a:off x="7824192" y="3356942"/>
            <a:ext cx="720080" cy="25922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6038601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0" name="Rectangle 149"/>
          <p:cNvSpPr/>
          <p:nvPr/>
        </p:nvSpPr>
        <p:spPr bwMode="auto">
          <a:xfrm>
            <a:off x="4871865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151" name="Rectangle 150"/>
          <p:cNvSpPr/>
          <p:nvPr/>
        </p:nvSpPr>
        <p:spPr bwMode="auto">
          <a:xfrm>
            <a:off x="5303912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2" name="Rectangle 151"/>
          <p:cNvSpPr/>
          <p:nvPr/>
        </p:nvSpPr>
        <p:spPr bwMode="auto">
          <a:xfrm>
            <a:off x="4727848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3" name="Rectangle 152"/>
          <p:cNvSpPr/>
          <p:nvPr/>
        </p:nvSpPr>
        <p:spPr bwMode="auto">
          <a:xfrm>
            <a:off x="6023992" y="191683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54" name="Rectangle 153"/>
          <p:cNvSpPr/>
          <p:nvPr/>
        </p:nvSpPr>
        <p:spPr bwMode="auto">
          <a:xfrm>
            <a:off x="5879976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5" name="Rectangle 154"/>
          <p:cNvSpPr/>
          <p:nvPr/>
        </p:nvSpPr>
        <p:spPr bwMode="auto">
          <a:xfrm>
            <a:off x="6456040" y="191683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6" name="Rectangle 155"/>
          <p:cNvSpPr/>
          <p:nvPr/>
        </p:nvSpPr>
        <p:spPr bwMode="auto">
          <a:xfrm>
            <a:off x="6600056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7" name="Rectangle 156"/>
          <p:cNvSpPr/>
          <p:nvPr/>
        </p:nvSpPr>
        <p:spPr bwMode="auto">
          <a:xfrm>
            <a:off x="7032104" y="1916882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8" name="Rectangle 157"/>
          <p:cNvSpPr/>
          <p:nvPr/>
        </p:nvSpPr>
        <p:spPr bwMode="auto">
          <a:xfrm>
            <a:off x="6023992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5447928" y="1916882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60" name="Straight Arrow Connector 159"/>
          <p:cNvCxnSpPr>
            <a:stCxn id="152" idx="2"/>
            <a:endCxn id="69" idx="0"/>
          </p:cNvCxnSpPr>
          <p:nvPr/>
        </p:nvCxnSpPr>
        <p:spPr bwMode="auto">
          <a:xfrm flipH="1">
            <a:off x="3359696" y="2204814"/>
            <a:ext cx="1440160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3" name="Straight Arrow Connector 162"/>
          <p:cNvCxnSpPr>
            <a:cxnSpLocks/>
            <a:stCxn id="151" idx="2"/>
          </p:cNvCxnSpPr>
          <p:nvPr/>
        </p:nvCxnSpPr>
        <p:spPr bwMode="auto">
          <a:xfrm>
            <a:off x="5375920" y="2204814"/>
            <a:ext cx="2736304" cy="8641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8" name="Rectangle 187"/>
          <p:cNvSpPr/>
          <p:nvPr/>
        </p:nvSpPr>
        <p:spPr bwMode="auto">
          <a:xfrm>
            <a:off x="42958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89" name="Rectangle 188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cxnSp>
        <p:nvCxnSpPr>
          <p:cNvPr id="190" name="Straight Arrow Connector 189"/>
          <p:cNvCxnSpPr>
            <a:stCxn id="10" idx="2"/>
            <a:endCxn id="37" idx="0"/>
          </p:cNvCxnSpPr>
          <p:nvPr/>
        </p:nvCxnSpPr>
        <p:spPr bwMode="auto">
          <a:xfrm>
            <a:off x="4223792" y="3356942"/>
            <a:ext cx="3168352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53" idx="2"/>
            <a:endCxn id="85" idx="0"/>
          </p:cNvCxnSpPr>
          <p:nvPr/>
        </p:nvCxnSpPr>
        <p:spPr bwMode="auto">
          <a:xfrm>
            <a:off x="4799856" y="3356992"/>
            <a:ext cx="37444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11871957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Arrow Connector 22"/>
          <p:cNvCxnSpPr>
            <a:stCxn id="6" idx="2"/>
            <a:endCxn id="43" idx="0"/>
          </p:cNvCxnSpPr>
          <p:nvPr/>
        </p:nvCxnSpPr>
        <p:spPr bwMode="auto">
          <a:xfrm>
            <a:off x="2495600" y="3356942"/>
            <a:ext cx="144016" cy="86399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5" idx="2"/>
            <a:endCxn id="13" idx="0"/>
          </p:cNvCxnSpPr>
          <p:nvPr/>
        </p:nvCxnSpPr>
        <p:spPr bwMode="auto">
          <a:xfrm>
            <a:off x="3071665" y="3356942"/>
            <a:ext cx="144015" cy="172809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9" idx="2"/>
            <a:endCxn id="19" idx="0"/>
          </p:cNvCxnSpPr>
          <p:nvPr/>
        </p:nvCxnSpPr>
        <p:spPr bwMode="auto">
          <a:xfrm>
            <a:off x="3647728" y="3356942"/>
            <a:ext cx="1440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Case 4: delete key=37 (n=4)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27E2E-4232-974B-BDA2-E92700E9B1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 bwMode="auto">
          <a:xfrm>
            <a:off x="2567609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2999656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423592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3575720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151784" y="306896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423592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855639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999655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14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3575719" y="508503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3431703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007767" y="508503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431704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575720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22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4151784" y="59491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4007768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4583832" y="59491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4727848" y="50849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5303912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8" name="Elbow Connector 27"/>
          <p:cNvCxnSpPr>
            <a:stCxn id="49" idx="3"/>
            <a:endCxn id="11" idx="1"/>
          </p:cNvCxnSpPr>
          <p:nvPr/>
        </p:nvCxnSpPr>
        <p:spPr bwMode="auto">
          <a:xfrm flipH="1">
            <a:off x="2423592" y="4364879"/>
            <a:ext cx="1872208" cy="86414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29" name="Elbow Connector 28"/>
          <p:cNvCxnSpPr>
            <a:stCxn id="26" idx="3"/>
            <a:endCxn id="68" idx="1"/>
          </p:cNvCxnSpPr>
          <p:nvPr/>
        </p:nvCxnSpPr>
        <p:spPr bwMode="auto">
          <a:xfrm flipH="1">
            <a:off x="2999656" y="5228975"/>
            <a:ext cx="1872208" cy="864196"/>
          </a:xfrm>
          <a:prstGeom prst="bentConnector5">
            <a:avLst>
              <a:gd name="adj1" fmla="val -12210"/>
              <a:gd name="adj2" fmla="val 50000"/>
              <a:gd name="adj3" fmla="val 11221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0" name="Elbow Connector 29"/>
          <p:cNvCxnSpPr>
            <a:stCxn id="27" idx="3"/>
            <a:endCxn id="36" idx="1"/>
          </p:cNvCxnSpPr>
          <p:nvPr/>
        </p:nvCxnSpPr>
        <p:spPr bwMode="auto">
          <a:xfrm flipV="1">
            <a:off x="5447928" y="4364979"/>
            <a:ext cx="1152128" cy="172819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/>
            <a:tailEnd type="arrow"/>
          </a:ln>
          <a:effectLst/>
        </p:spPr>
      </p:cxnSp>
      <p:cxnSp>
        <p:nvCxnSpPr>
          <p:cNvPr id="31" name="Straight Arrow Connector 30"/>
          <p:cNvCxnSpPr>
            <a:stCxn id="12" idx="2"/>
          </p:cNvCxnSpPr>
          <p:nvPr/>
        </p:nvCxnSpPr>
        <p:spPr bwMode="auto">
          <a:xfrm>
            <a:off x="2927647" y="5373016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2" name="Straight Arrow Connector 31"/>
          <p:cNvCxnSpPr>
            <a:stCxn id="15" idx="2"/>
          </p:cNvCxnSpPr>
          <p:nvPr/>
        </p:nvCxnSpPr>
        <p:spPr bwMode="auto">
          <a:xfrm>
            <a:off x="3503711" y="5373016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18" idx="2"/>
          </p:cNvCxnSpPr>
          <p:nvPr/>
        </p:nvCxnSpPr>
        <p:spPr bwMode="auto">
          <a:xfrm>
            <a:off x="3503712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4" name="Straight Arrow Connector 33"/>
          <p:cNvCxnSpPr>
            <a:stCxn id="21" idx="2"/>
          </p:cNvCxnSpPr>
          <p:nvPr/>
        </p:nvCxnSpPr>
        <p:spPr bwMode="auto">
          <a:xfrm>
            <a:off x="4079776" y="62371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5" name="Straight Arrow Connector 34"/>
          <p:cNvCxnSpPr>
            <a:stCxn id="45" idx="2"/>
          </p:cNvCxnSpPr>
          <p:nvPr/>
        </p:nvCxnSpPr>
        <p:spPr bwMode="auto">
          <a:xfrm>
            <a:off x="2927648" y="4508920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6600056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7176120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26</a:t>
            </a:r>
          </a:p>
        </p:txBody>
      </p:sp>
      <p:sp>
        <p:nvSpPr>
          <p:cNvPr id="38" name="Rectangle 37"/>
          <p:cNvSpPr/>
          <p:nvPr/>
        </p:nvSpPr>
        <p:spPr bwMode="auto">
          <a:xfrm>
            <a:off x="7032104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7608168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7752184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184232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8904312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2423592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2999656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2855640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3431704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ectangle 46"/>
          <p:cNvSpPr/>
          <p:nvPr/>
        </p:nvSpPr>
        <p:spPr bwMode="auto">
          <a:xfrm>
            <a:off x="3575720" y="42209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4007768" y="42209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ectangle 48"/>
          <p:cNvSpPr/>
          <p:nvPr/>
        </p:nvSpPr>
        <p:spPr bwMode="auto">
          <a:xfrm>
            <a:off x="4151784" y="42208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2" name="Rectangle 51"/>
          <p:cNvSpPr/>
          <p:nvPr/>
        </p:nvSpPr>
        <p:spPr bwMode="auto">
          <a:xfrm>
            <a:off x="4295800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4727848" y="306901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1847528" y="42209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55" name="Rectangle 54"/>
          <p:cNvSpPr/>
          <p:nvPr/>
        </p:nvSpPr>
        <p:spPr bwMode="auto">
          <a:xfrm>
            <a:off x="2279576" y="422098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6" name="Rectangle 55"/>
          <p:cNvSpPr/>
          <p:nvPr/>
        </p:nvSpPr>
        <p:spPr bwMode="auto">
          <a:xfrm>
            <a:off x="4151784" y="5085084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7" name="Rectangle 56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8" name="Rectangle 57"/>
          <p:cNvSpPr/>
          <p:nvPr/>
        </p:nvSpPr>
        <p:spPr bwMode="auto">
          <a:xfrm>
            <a:off x="4727848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59" name="Rectangle 58"/>
          <p:cNvSpPr/>
          <p:nvPr/>
        </p:nvSpPr>
        <p:spPr bwMode="auto">
          <a:xfrm>
            <a:off x="5159896" y="59491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8328248" y="422103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1" name="Rectangle 60"/>
          <p:cNvSpPr/>
          <p:nvPr/>
        </p:nvSpPr>
        <p:spPr bwMode="auto">
          <a:xfrm>
            <a:off x="8760296" y="4221038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4" name="Rectangle 63"/>
          <p:cNvSpPr/>
          <p:nvPr/>
        </p:nvSpPr>
        <p:spPr bwMode="auto">
          <a:xfrm>
            <a:off x="4583832" y="5085084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5" name="Rectangle 64"/>
          <p:cNvSpPr/>
          <p:nvPr/>
        </p:nvSpPr>
        <p:spPr bwMode="auto">
          <a:xfrm>
            <a:off x="3719736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68" name="Rectangle 67"/>
          <p:cNvSpPr/>
          <p:nvPr/>
        </p:nvSpPr>
        <p:spPr bwMode="auto">
          <a:xfrm>
            <a:off x="2999656" y="59491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143672" y="306901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84" name="Rectangle 83"/>
          <p:cNvSpPr/>
          <p:nvPr/>
        </p:nvSpPr>
        <p:spPr bwMode="auto">
          <a:xfrm>
            <a:off x="7752184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85" name="Rectangle 84"/>
          <p:cNvSpPr/>
          <p:nvPr/>
        </p:nvSpPr>
        <p:spPr bwMode="auto">
          <a:xfrm>
            <a:off x="8328248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45</a:t>
            </a:r>
          </a:p>
        </p:txBody>
      </p:sp>
      <p:sp>
        <p:nvSpPr>
          <p:cNvPr id="86" name="Rectangle 85"/>
          <p:cNvSpPr/>
          <p:nvPr/>
        </p:nvSpPr>
        <p:spPr bwMode="auto">
          <a:xfrm>
            <a:off x="8184232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7" name="Rectangle 86"/>
          <p:cNvSpPr/>
          <p:nvPr/>
        </p:nvSpPr>
        <p:spPr bwMode="auto">
          <a:xfrm>
            <a:off x="8760296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8" name="Rectangle 87"/>
          <p:cNvSpPr/>
          <p:nvPr/>
        </p:nvSpPr>
        <p:spPr bwMode="auto">
          <a:xfrm>
            <a:off x="8904312" y="594923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9" name="Rectangle 88"/>
          <p:cNvSpPr/>
          <p:nvPr/>
        </p:nvSpPr>
        <p:spPr bwMode="auto">
          <a:xfrm>
            <a:off x="9336360" y="594923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0" name="Rectangle 89"/>
          <p:cNvSpPr/>
          <p:nvPr/>
        </p:nvSpPr>
        <p:spPr bwMode="auto">
          <a:xfrm>
            <a:off x="10056440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9480376" y="594928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2" name="Rectangle 91"/>
          <p:cNvSpPr/>
          <p:nvPr/>
        </p:nvSpPr>
        <p:spPr bwMode="auto">
          <a:xfrm>
            <a:off x="9912424" y="5949280"/>
            <a:ext cx="144016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33" name="Straight Arrow Connector 132"/>
          <p:cNvCxnSpPr>
            <a:stCxn id="55" idx="2"/>
          </p:cNvCxnSpPr>
          <p:nvPr/>
        </p:nvCxnSpPr>
        <p:spPr bwMode="auto">
          <a:xfrm>
            <a:off x="2351584" y="4508970"/>
            <a:ext cx="0" cy="2160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6" name="Straight Arrow Connector 135"/>
          <p:cNvCxnSpPr>
            <a:stCxn id="86" idx="2"/>
          </p:cNvCxnSpPr>
          <p:nvPr/>
        </p:nvCxnSpPr>
        <p:spPr bwMode="auto">
          <a:xfrm>
            <a:off x="8256240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7" name="Straight Arrow Connector 136"/>
          <p:cNvCxnSpPr>
            <a:stCxn id="87" idx="2"/>
          </p:cNvCxnSpPr>
          <p:nvPr/>
        </p:nvCxnSpPr>
        <p:spPr bwMode="auto">
          <a:xfrm>
            <a:off x="8832304" y="6237212"/>
            <a:ext cx="0" cy="2161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0" name="Straight Arrow Connector 139"/>
          <p:cNvCxnSpPr>
            <a:stCxn id="38" idx="2"/>
          </p:cNvCxnSpPr>
          <p:nvPr/>
        </p:nvCxnSpPr>
        <p:spPr bwMode="auto">
          <a:xfrm>
            <a:off x="7104112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1" name="Straight Arrow Connector 140"/>
          <p:cNvCxnSpPr>
            <a:stCxn id="39" idx="2"/>
          </p:cNvCxnSpPr>
          <p:nvPr/>
        </p:nvCxnSpPr>
        <p:spPr bwMode="auto">
          <a:xfrm>
            <a:off x="7680176" y="4508970"/>
            <a:ext cx="0" cy="2161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7" name="Rectangle 176"/>
          <p:cNvSpPr/>
          <p:nvPr/>
        </p:nvSpPr>
        <p:spPr bwMode="auto">
          <a:xfrm>
            <a:off x="7752184" y="4221088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cxnSp>
        <p:nvCxnSpPr>
          <p:cNvPr id="178" name="Straight Arrow Connector 177"/>
          <p:cNvCxnSpPr>
            <a:stCxn id="41" idx="2"/>
          </p:cNvCxnSpPr>
          <p:nvPr/>
        </p:nvCxnSpPr>
        <p:spPr bwMode="auto">
          <a:xfrm>
            <a:off x="8256240" y="4508970"/>
            <a:ext cx="0" cy="2162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0" name="Elbow Connector 179"/>
          <p:cNvCxnSpPr>
            <a:stCxn id="42" idx="3"/>
            <a:endCxn id="84" idx="1"/>
          </p:cNvCxnSpPr>
          <p:nvPr/>
        </p:nvCxnSpPr>
        <p:spPr bwMode="auto">
          <a:xfrm flipH="1">
            <a:off x="7752184" y="4365029"/>
            <a:ext cx="1296144" cy="1728192"/>
          </a:xfrm>
          <a:prstGeom prst="bentConnector5">
            <a:avLst>
              <a:gd name="adj1" fmla="val -17637"/>
              <a:gd name="adj2" fmla="val 50000"/>
              <a:gd name="adj3" fmla="val 117637"/>
            </a:avLst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/>
            <a:tailEnd type="arrow"/>
          </a:ln>
          <a:effectLst/>
        </p:spPr>
      </p:cxnSp>
      <p:sp>
        <p:nvSpPr>
          <p:cNvPr id="188" name="Rectangle 187"/>
          <p:cNvSpPr/>
          <p:nvPr/>
        </p:nvSpPr>
        <p:spPr bwMode="auto">
          <a:xfrm>
            <a:off x="4295800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89" name="Rectangle 188"/>
          <p:cNvSpPr/>
          <p:nvPr/>
        </p:nvSpPr>
        <p:spPr bwMode="auto">
          <a:xfrm>
            <a:off x="3719736" y="3068960"/>
            <a:ext cx="432048" cy="28798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25</a:t>
            </a:r>
          </a:p>
        </p:txBody>
      </p:sp>
      <p:cxnSp>
        <p:nvCxnSpPr>
          <p:cNvPr id="190" name="Straight Arrow Connector 189"/>
          <p:cNvCxnSpPr>
            <a:stCxn id="10" idx="2"/>
            <a:endCxn id="37" idx="0"/>
          </p:cNvCxnSpPr>
          <p:nvPr/>
        </p:nvCxnSpPr>
        <p:spPr bwMode="auto">
          <a:xfrm>
            <a:off x="4223792" y="3356942"/>
            <a:ext cx="3168352" cy="8640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53" idx="2"/>
            <a:endCxn id="85" idx="0"/>
          </p:cNvCxnSpPr>
          <p:nvPr/>
        </p:nvCxnSpPr>
        <p:spPr bwMode="auto">
          <a:xfrm>
            <a:off x="4799856" y="3356992"/>
            <a:ext cx="3744416" cy="259223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7" name="TextBox 196"/>
          <p:cNvSpPr txBox="1"/>
          <p:nvPr/>
        </p:nvSpPr>
        <p:spPr>
          <a:xfrm>
            <a:off x="2135560" y="2636912"/>
            <a:ext cx="12795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new root</a:t>
            </a:r>
          </a:p>
        </p:txBody>
      </p:sp>
    </p:spTree>
    <p:extLst>
      <p:ext uri="{BB962C8B-B14F-4D97-AF65-F5344CB8AC3E}">
        <p14:creationId xmlns:p14="http://schemas.microsoft.com/office/powerpoint/2010/main" val="282347595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B+tree deletions in practice</a:t>
            </a:r>
          </a:p>
        </p:txBody>
      </p:sp>
      <p:sp>
        <p:nvSpPr>
          <p:cNvPr id="117766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Often, coalescing is not implemented</a:t>
            </a:r>
          </a:p>
          <a:p>
            <a:pPr lvl="1"/>
            <a:r>
              <a:rPr lang="en-US" dirty="0"/>
              <a:t>Too hard and not worth it!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1F9640-18AD-0545-B8AF-1D549D862C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17104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B-trees versus static indexed sequential files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B-trees consume more space</a:t>
            </a:r>
          </a:p>
          <a:p>
            <a:pPr lvl="1"/>
            <a:r>
              <a:rPr lang="en-US" dirty="0"/>
              <a:t>Blocks are not contiguous</a:t>
            </a:r>
          </a:p>
          <a:p>
            <a:pPr lvl="1"/>
            <a:r>
              <a:rPr lang="en-US" dirty="0"/>
              <a:t>Fewer disk accesses for static indexes, even allowing for </a:t>
            </a:r>
            <a:r>
              <a:rPr lang="en-US" dirty="0" err="1"/>
              <a:t>reorganisation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Concurrency control is harder in B-trees</a:t>
            </a:r>
          </a:p>
          <a:p>
            <a:pPr marL="0" indent="0">
              <a:buNone/>
            </a:pPr>
            <a:r>
              <a:rPr lang="en-US" i="1" dirty="0"/>
              <a:t>but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DBA does not know:</a:t>
            </a:r>
          </a:p>
          <a:p>
            <a:pPr lvl="1"/>
            <a:r>
              <a:rPr lang="en-US" dirty="0"/>
              <a:t>when to </a:t>
            </a:r>
            <a:r>
              <a:rPr lang="en-US" dirty="0" err="1"/>
              <a:t>reorganise</a:t>
            </a:r>
            <a:endParaRPr lang="en-US" dirty="0"/>
          </a:p>
          <a:p>
            <a:pPr lvl="1"/>
            <a:r>
              <a:rPr lang="en-US" dirty="0"/>
              <a:t>how full to load pages of new index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8E0612-83BB-FA4E-8E50-32CA558DC8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576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</a:t>
            </a:r>
          </a:p>
        </p:txBody>
      </p:sp>
    </p:spTree>
    <p:extLst>
      <p:ext uri="{BB962C8B-B14F-4D97-AF65-F5344CB8AC3E}">
        <p14:creationId xmlns:p14="http://schemas.microsoft.com/office/powerpoint/2010/main" val="4111708535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Main memory hash table</a:t>
            </a:r>
          </a:p>
          <a:p>
            <a:pPr lvl="1"/>
            <a:r>
              <a:rPr lang="en-US" i="1" dirty="0"/>
              <a:t>Hash function </a:t>
            </a:r>
            <a:r>
              <a:rPr lang="en-US" dirty="0"/>
              <a:t>h() takes a key and computes an integer value</a:t>
            </a:r>
          </a:p>
          <a:p>
            <a:pPr lvl="1"/>
            <a:r>
              <a:rPr lang="en-US" dirty="0"/>
              <a:t>Value is used to select a bucket from a </a:t>
            </a:r>
            <a:r>
              <a:rPr lang="en-US" i="1" dirty="0"/>
              <a:t>bucket array</a:t>
            </a:r>
          </a:p>
          <a:p>
            <a:pPr lvl="1"/>
            <a:r>
              <a:rPr lang="en-US" dirty="0"/>
              <a:t>Bucket array contains linked lists of records</a:t>
            </a:r>
          </a:p>
          <a:p>
            <a:pPr marL="0" indent="0">
              <a:buNone/>
            </a:pPr>
            <a:r>
              <a:rPr lang="en-US" dirty="0"/>
              <a:t>Secondary storage hash table</a:t>
            </a:r>
          </a:p>
          <a:p>
            <a:pPr lvl="1"/>
            <a:r>
              <a:rPr lang="en-US" dirty="0"/>
              <a:t>Stores many more records than a main memory hash table</a:t>
            </a:r>
          </a:p>
          <a:p>
            <a:pPr lvl="1"/>
            <a:r>
              <a:rPr lang="en-US" dirty="0"/>
              <a:t>Bucket array consists of disk blocks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F17D809-249E-0849-9457-B5EFC9CED0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770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Dense 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Sequence of blocks holding only keys and pointers to records</a:t>
            </a:r>
          </a:p>
          <a:p>
            <a:r>
              <a:rPr lang="en-US" dirty="0"/>
              <a:t>One key/pointer pair for every </a:t>
            </a:r>
            <a:r>
              <a:rPr lang="en-US" b="1" dirty="0"/>
              <a:t>record</a:t>
            </a:r>
            <a:r>
              <a:rPr lang="en-US" dirty="0"/>
              <a:t> in data file</a:t>
            </a:r>
          </a:p>
          <a:p>
            <a:r>
              <a:rPr lang="en-US" dirty="0"/>
              <a:t>Blocks of index are in same order as those of the data file</a:t>
            </a:r>
          </a:p>
          <a:p>
            <a:r>
              <a:rPr lang="en-US" dirty="0"/>
              <a:t>Key-pointer pair much smaller than record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55" name="Rectangle 154"/>
          <p:cNvSpPr/>
          <p:nvPr/>
        </p:nvSpPr>
        <p:spPr bwMode="auto">
          <a:xfrm>
            <a:off x="8255993" y="177286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156" name="Rectangle 155"/>
          <p:cNvSpPr/>
          <p:nvPr/>
        </p:nvSpPr>
        <p:spPr bwMode="auto">
          <a:xfrm>
            <a:off x="8255993" y="20608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157" name="Rectangle 156"/>
          <p:cNvSpPr/>
          <p:nvPr/>
        </p:nvSpPr>
        <p:spPr bwMode="auto">
          <a:xfrm>
            <a:off x="8255993" y="23489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158" name="Rectangle 157"/>
          <p:cNvSpPr/>
          <p:nvPr/>
        </p:nvSpPr>
        <p:spPr bwMode="auto">
          <a:xfrm>
            <a:off x="8688041" y="177323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9" name="Rectangle 158"/>
          <p:cNvSpPr/>
          <p:nvPr/>
        </p:nvSpPr>
        <p:spPr bwMode="auto">
          <a:xfrm>
            <a:off x="8688041" y="206084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0" name="Rectangle 159"/>
          <p:cNvSpPr/>
          <p:nvPr/>
        </p:nvSpPr>
        <p:spPr bwMode="auto">
          <a:xfrm>
            <a:off x="8688041" y="234887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1" name="Rectangle 160"/>
          <p:cNvSpPr/>
          <p:nvPr/>
        </p:nvSpPr>
        <p:spPr bwMode="auto">
          <a:xfrm>
            <a:off x="8255993" y="263696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162" name="Rectangle 161"/>
          <p:cNvSpPr/>
          <p:nvPr/>
        </p:nvSpPr>
        <p:spPr bwMode="auto">
          <a:xfrm>
            <a:off x="8255993" y="292499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163" name="Rectangle 162"/>
          <p:cNvSpPr/>
          <p:nvPr/>
        </p:nvSpPr>
        <p:spPr bwMode="auto">
          <a:xfrm>
            <a:off x="8688041" y="263691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4" name="Rectangle 163"/>
          <p:cNvSpPr/>
          <p:nvPr/>
        </p:nvSpPr>
        <p:spPr bwMode="auto">
          <a:xfrm>
            <a:off x="8688041" y="292494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5" name="Rectangle 164"/>
          <p:cNvSpPr/>
          <p:nvPr/>
        </p:nvSpPr>
        <p:spPr bwMode="auto">
          <a:xfrm>
            <a:off x="8255993" y="335741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166" name="Rectangle 165"/>
          <p:cNvSpPr/>
          <p:nvPr/>
        </p:nvSpPr>
        <p:spPr bwMode="auto">
          <a:xfrm>
            <a:off x="8255993" y="364544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167" name="Rectangle 166"/>
          <p:cNvSpPr/>
          <p:nvPr/>
        </p:nvSpPr>
        <p:spPr bwMode="auto">
          <a:xfrm>
            <a:off x="8255993" y="393347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168" name="Rectangle 167"/>
          <p:cNvSpPr/>
          <p:nvPr/>
        </p:nvSpPr>
        <p:spPr bwMode="auto">
          <a:xfrm>
            <a:off x="8688041" y="335778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9" name="Rectangle 168"/>
          <p:cNvSpPr/>
          <p:nvPr/>
        </p:nvSpPr>
        <p:spPr bwMode="auto">
          <a:xfrm>
            <a:off x="8688041" y="364539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0" name="Rectangle 169"/>
          <p:cNvSpPr/>
          <p:nvPr/>
        </p:nvSpPr>
        <p:spPr bwMode="auto">
          <a:xfrm>
            <a:off x="8688041" y="393342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1" name="Rectangle 170"/>
          <p:cNvSpPr/>
          <p:nvPr/>
        </p:nvSpPr>
        <p:spPr bwMode="auto">
          <a:xfrm>
            <a:off x="8255993" y="422150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172" name="Rectangle 171"/>
          <p:cNvSpPr/>
          <p:nvPr/>
        </p:nvSpPr>
        <p:spPr bwMode="auto">
          <a:xfrm>
            <a:off x="8255993" y="450954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173" name="Rectangle 172"/>
          <p:cNvSpPr/>
          <p:nvPr/>
        </p:nvSpPr>
        <p:spPr bwMode="auto">
          <a:xfrm>
            <a:off x="8688041" y="4221458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4" name="Rectangle 173"/>
          <p:cNvSpPr/>
          <p:nvPr/>
        </p:nvSpPr>
        <p:spPr bwMode="auto">
          <a:xfrm>
            <a:off x="8688041" y="450949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5" name="Rectangle 174"/>
          <p:cNvSpPr/>
          <p:nvPr/>
        </p:nvSpPr>
        <p:spPr bwMode="auto">
          <a:xfrm>
            <a:off x="8255993" y="49415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176" name="Rectangle 175"/>
          <p:cNvSpPr/>
          <p:nvPr/>
        </p:nvSpPr>
        <p:spPr bwMode="auto">
          <a:xfrm>
            <a:off x="8255993" y="52296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177" name="Rectangle 176"/>
          <p:cNvSpPr/>
          <p:nvPr/>
        </p:nvSpPr>
        <p:spPr bwMode="auto">
          <a:xfrm>
            <a:off x="8255993" y="5517652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78" name="Rectangle 177"/>
          <p:cNvSpPr/>
          <p:nvPr/>
        </p:nvSpPr>
        <p:spPr bwMode="auto">
          <a:xfrm>
            <a:off x="8688041" y="494196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9" name="Rectangle 178"/>
          <p:cNvSpPr/>
          <p:nvPr/>
        </p:nvSpPr>
        <p:spPr bwMode="auto">
          <a:xfrm>
            <a:off x="8688041" y="5229570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0" name="Rectangle 179"/>
          <p:cNvSpPr/>
          <p:nvPr/>
        </p:nvSpPr>
        <p:spPr bwMode="auto">
          <a:xfrm>
            <a:off x="8688041" y="5517602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1" name="Rectangle 180"/>
          <p:cNvSpPr/>
          <p:nvPr/>
        </p:nvSpPr>
        <p:spPr bwMode="auto">
          <a:xfrm>
            <a:off x="8255993" y="5805684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2" name="Rectangle 181"/>
          <p:cNvSpPr/>
          <p:nvPr/>
        </p:nvSpPr>
        <p:spPr bwMode="auto">
          <a:xfrm>
            <a:off x="8255993" y="60937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...</a:t>
            </a:r>
          </a:p>
        </p:txBody>
      </p:sp>
      <p:sp>
        <p:nvSpPr>
          <p:cNvPr id="183" name="Rectangle 182"/>
          <p:cNvSpPr/>
          <p:nvPr/>
        </p:nvSpPr>
        <p:spPr bwMode="auto">
          <a:xfrm>
            <a:off x="8688041" y="5805634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4" name="Rectangle 183"/>
          <p:cNvSpPr/>
          <p:nvPr/>
        </p:nvSpPr>
        <p:spPr bwMode="auto">
          <a:xfrm>
            <a:off x="8688041" y="6093666"/>
            <a:ext cx="288032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85" name="Straight Arrow Connector 184"/>
          <p:cNvCxnSpPr>
            <a:stCxn id="158" idx="3"/>
            <a:endCxn id="252" idx="1"/>
          </p:cNvCxnSpPr>
          <p:nvPr/>
        </p:nvCxnSpPr>
        <p:spPr bwMode="auto">
          <a:xfrm flipV="1">
            <a:off x="8976073" y="1917228"/>
            <a:ext cx="558052" cy="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6" name="Straight Arrow Connector 185"/>
          <p:cNvCxnSpPr>
            <a:stCxn id="159" idx="3"/>
            <a:endCxn id="253" idx="1"/>
          </p:cNvCxnSpPr>
          <p:nvPr/>
        </p:nvCxnSpPr>
        <p:spPr bwMode="auto">
          <a:xfrm>
            <a:off x="8976073" y="2204863"/>
            <a:ext cx="558052" cy="39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7" name="Straight Arrow Connector 186"/>
          <p:cNvCxnSpPr>
            <a:stCxn id="160" idx="3"/>
            <a:endCxn id="254" idx="1"/>
          </p:cNvCxnSpPr>
          <p:nvPr/>
        </p:nvCxnSpPr>
        <p:spPr bwMode="auto">
          <a:xfrm>
            <a:off x="8976073" y="2492895"/>
            <a:ext cx="558052" cy="144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8" name="Straight Arrow Connector 187"/>
          <p:cNvCxnSpPr>
            <a:stCxn id="163" idx="3"/>
            <a:endCxn id="258" idx="1"/>
          </p:cNvCxnSpPr>
          <p:nvPr/>
        </p:nvCxnSpPr>
        <p:spPr bwMode="auto">
          <a:xfrm>
            <a:off x="8976073" y="2780927"/>
            <a:ext cx="558052" cy="1531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9" name="Straight Arrow Connector 188"/>
          <p:cNvCxnSpPr>
            <a:stCxn id="164" idx="3"/>
            <a:endCxn id="259" idx="1"/>
          </p:cNvCxnSpPr>
          <p:nvPr/>
        </p:nvCxnSpPr>
        <p:spPr bwMode="auto">
          <a:xfrm>
            <a:off x="8976073" y="3068959"/>
            <a:ext cx="558052" cy="28842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0" name="Straight Arrow Connector 189"/>
          <p:cNvCxnSpPr>
            <a:stCxn id="168" idx="3"/>
            <a:endCxn id="260" idx="1"/>
          </p:cNvCxnSpPr>
          <p:nvPr/>
        </p:nvCxnSpPr>
        <p:spPr bwMode="auto">
          <a:xfrm>
            <a:off x="8976073" y="3501801"/>
            <a:ext cx="558052" cy="14361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1" name="Straight Arrow Connector 190"/>
          <p:cNvCxnSpPr>
            <a:stCxn id="169" idx="3"/>
            <a:endCxn id="264" idx="1"/>
          </p:cNvCxnSpPr>
          <p:nvPr/>
        </p:nvCxnSpPr>
        <p:spPr bwMode="auto">
          <a:xfrm>
            <a:off x="8976073" y="3789410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2" name="Straight Arrow Connector 191"/>
          <p:cNvCxnSpPr>
            <a:stCxn id="170" idx="3"/>
            <a:endCxn id="265" idx="1"/>
          </p:cNvCxnSpPr>
          <p:nvPr/>
        </p:nvCxnSpPr>
        <p:spPr bwMode="auto">
          <a:xfrm>
            <a:off x="8976073" y="4077442"/>
            <a:ext cx="558052" cy="2880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3" name="Straight Arrow Connector 192"/>
          <p:cNvCxnSpPr>
            <a:stCxn id="173" idx="3"/>
            <a:endCxn id="266" idx="1"/>
          </p:cNvCxnSpPr>
          <p:nvPr/>
        </p:nvCxnSpPr>
        <p:spPr bwMode="auto">
          <a:xfrm>
            <a:off x="8976073" y="4365474"/>
            <a:ext cx="558052" cy="42339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4" name="Straight Arrow Connector 193"/>
          <p:cNvCxnSpPr>
            <a:stCxn id="174" idx="3"/>
            <a:endCxn id="270" idx="1"/>
          </p:cNvCxnSpPr>
          <p:nvPr/>
        </p:nvCxnSpPr>
        <p:spPr bwMode="auto">
          <a:xfrm>
            <a:off x="8976073" y="465350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5" name="Straight Arrow Connector 194"/>
          <p:cNvCxnSpPr>
            <a:stCxn id="178" idx="3"/>
            <a:endCxn id="271" idx="1"/>
          </p:cNvCxnSpPr>
          <p:nvPr/>
        </p:nvCxnSpPr>
        <p:spPr bwMode="auto">
          <a:xfrm>
            <a:off x="8976073" y="5085976"/>
            <a:ext cx="558052" cy="43167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6" name="Straight Arrow Connector 195"/>
          <p:cNvCxnSpPr>
            <a:stCxn id="179" idx="3"/>
            <a:endCxn id="272" idx="1"/>
          </p:cNvCxnSpPr>
          <p:nvPr/>
        </p:nvCxnSpPr>
        <p:spPr bwMode="auto">
          <a:xfrm>
            <a:off x="8976073" y="5373586"/>
            <a:ext cx="558052" cy="4320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7" name="Curved Connector 196"/>
          <p:cNvCxnSpPr>
            <a:stCxn id="180" idx="3"/>
          </p:cNvCxnSpPr>
          <p:nvPr/>
        </p:nvCxnSpPr>
        <p:spPr bwMode="auto">
          <a:xfrm>
            <a:off x="8976073" y="5661618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9" name="Curved Connector 198"/>
          <p:cNvCxnSpPr>
            <a:stCxn id="183" idx="3"/>
          </p:cNvCxnSpPr>
          <p:nvPr/>
        </p:nvCxnSpPr>
        <p:spPr bwMode="auto">
          <a:xfrm>
            <a:off x="8976073" y="5949650"/>
            <a:ext cx="216024" cy="432098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1" name="Curved Connector 200"/>
          <p:cNvCxnSpPr>
            <a:stCxn id="184" idx="3"/>
          </p:cNvCxnSpPr>
          <p:nvPr/>
        </p:nvCxnSpPr>
        <p:spPr bwMode="auto">
          <a:xfrm>
            <a:off x="8976073" y="6237682"/>
            <a:ext cx="216024" cy="504106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5" name="Rectangle 244"/>
          <p:cNvSpPr/>
          <p:nvPr/>
        </p:nvSpPr>
        <p:spPr bwMode="auto">
          <a:xfrm>
            <a:off x="8255993" y="1772814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6" name="Rectangle 245"/>
          <p:cNvSpPr/>
          <p:nvPr/>
        </p:nvSpPr>
        <p:spPr bwMode="auto">
          <a:xfrm>
            <a:off x="8255993" y="3357412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7" name="Rectangle 246"/>
          <p:cNvSpPr/>
          <p:nvPr/>
        </p:nvSpPr>
        <p:spPr bwMode="auto">
          <a:xfrm>
            <a:off x="8255993" y="4941588"/>
            <a:ext cx="720080" cy="144016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2" name="Rectangle 251"/>
          <p:cNvSpPr/>
          <p:nvPr/>
        </p:nvSpPr>
        <p:spPr bwMode="auto">
          <a:xfrm>
            <a:off x="9534125" y="177323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</a:t>
            </a:r>
          </a:p>
        </p:txBody>
      </p:sp>
      <p:sp>
        <p:nvSpPr>
          <p:cNvPr id="253" name="Rectangle 252"/>
          <p:cNvSpPr/>
          <p:nvPr/>
        </p:nvSpPr>
        <p:spPr bwMode="auto">
          <a:xfrm>
            <a:off x="9534125" y="206126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254" name="Rectangle 253"/>
          <p:cNvSpPr/>
          <p:nvPr/>
        </p:nvSpPr>
        <p:spPr bwMode="auto">
          <a:xfrm>
            <a:off x="9534125" y="24933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30</a:t>
            </a:r>
          </a:p>
        </p:txBody>
      </p:sp>
      <p:sp>
        <p:nvSpPr>
          <p:cNvPr id="255" name="Rectangle 254"/>
          <p:cNvSpPr/>
          <p:nvPr/>
        </p:nvSpPr>
        <p:spPr bwMode="auto">
          <a:xfrm>
            <a:off x="9966173" y="17732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6" name="Rectangle 255"/>
          <p:cNvSpPr/>
          <p:nvPr/>
        </p:nvSpPr>
        <p:spPr bwMode="auto">
          <a:xfrm>
            <a:off x="9966173" y="20612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7" name="Rectangle 256"/>
          <p:cNvSpPr/>
          <p:nvPr/>
        </p:nvSpPr>
        <p:spPr bwMode="auto">
          <a:xfrm>
            <a:off x="9966173" y="24933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8" name="Rectangle 257"/>
          <p:cNvSpPr/>
          <p:nvPr/>
        </p:nvSpPr>
        <p:spPr bwMode="auto">
          <a:xfrm>
            <a:off x="9534125" y="279005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40</a:t>
            </a:r>
          </a:p>
        </p:txBody>
      </p:sp>
      <p:sp>
        <p:nvSpPr>
          <p:cNvPr id="259" name="Rectangle 258"/>
          <p:cNvSpPr/>
          <p:nvPr/>
        </p:nvSpPr>
        <p:spPr bwMode="auto">
          <a:xfrm>
            <a:off x="9534125" y="321339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50</a:t>
            </a:r>
          </a:p>
        </p:txBody>
      </p:sp>
      <p:sp>
        <p:nvSpPr>
          <p:cNvPr id="260" name="Rectangle 259"/>
          <p:cNvSpPr/>
          <p:nvPr/>
        </p:nvSpPr>
        <p:spPr bwMode="auto">
          <a:xfrm>
            <a:off x="9534125" y="350142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60</a:t>
            </a:r>
          </a:p>
        </p:txBody>
      </p:sp>
      <p:sp>
        <p:nvSpPr>
          <p:cNvPr id="261" name="Rectangle 260"/>
          <p:cNvSpPr/>
          <p:nvPr/>
        </p:nvSpPr>
        <p:spPr bwMode="auto">
          <a:xfrm>
            <a:off x="9966173" y="27901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2" name="Rectangle 261"/>
          <p:cNvSpPr/>
          <p:nvPr/>
        </p:nvSpPr>
        <p:spPr bwMode="auto">
          <a:xfrm>
            <a:off x="9966173" y="32133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3" name="Rectangle 262"/>
          <p:cNvSpPr/>
          <p:nvPr/>
        </p:nvSpPr>
        <p:spPr bwMode="auto">
          <a:xfrm>
            <a:off x="9966173" y="350142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4" name="Rectangle 263"/>
          <p:cNvSpPr/>
          <p:nvPr/>
        </p:nvSpPr>
        <p:spPr bwMode="auto">
          <a:xfrm>
            <a:off x="9534125" y="393347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70</a:t>
            </a:r>
          </a:p>
        </p:txBody>
      </p:sp>
      <p:sp>
        <p:nvSpPr>
          <p:cNvPr id="265" name="Rectangle 264"/>
          <p:cNvSpPr/>
          <p:nvPr/>
        </p:nvSpPr>
        <p:spPr bwMode="auto">
          <a:xfrm>
            <a:off x="9534125" y="422150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80</a:t>
            </a:r>
          </a:p>
        </p:txBody>
      </p:sp>
      <p:sp>
        <p:nvSpPr>
          <p:cNvPr id="266" name="Rectangle 265"/>
          <p:cNvSpPr/>
          <p:nvPr/>
        </p:nvSpPr>
        <p:spPr bwMode="auto">
          <a:xfrm>
            <a:off x="9534125" y="4644850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90</a:t>
            </a:r>
          </a:p>
        </p:txBody>
      </p:sp>
      <p:sp>
        <p:nvSpPr>
          <p:cNvPr id="267" name="Rectangle 266"/>
          <p:cNvSpPr/>
          <p:nvPr/>
        </p:nvSpPr>
        <p:spPr bwMode="auto">
          <a:xfrm>
            <a:off x="9966173" y="39334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8" name="Rectangle 267"/>
          <p:cNvSpPr/>
          <p:nvPr/>
        </p:nvSpPr>
        <p:spPr bwMode="auto">
          <a:xfrm>
            <a:off x="9966173" y="422150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9" name="Rectangle 268"/>
          <p:cNvSpPr/>
          <p:nvPr/>
        </p:nvSpPr>
        <p:spPr bwMode="auto">
          <a:xfrm>
            <a:off x="9966173" y="464485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0" name="Rectangle 269"/>
          <p:cNvSpPr/>
          <p:nvPr/>
        </p:nvSpPr>
        <p:spPr bwMode="auto">
          <a:xfrm>
            <a:off x="9534125" y="494158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100</a:t>
            </a:r>
          </a:p>
        </p:txBody>
      </p:sp>
      <p:sp>
        <p:nvSpPr>
          <p:cNvPr id="271" name="Rectangle 270"/>
          <p:cNvSpPr/>
          <p:nvPr/>
        </p:nvSpPr>
        <p:spPr bwMode="auto">
          <a:xfrm>
            <a:off x="9534125" y="5373636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110</a:t>
            </a:r>
          </a:p>
        </p:txBody>
      </p:sp>
      <p:sp>
        <p:nvSpPr>
          <p:cNvPr id="272" name="Rectangle 271"/>
          <p:cNvSpPr/>
          <p:nvPr/>
        </p:nvSpPr>
        <p:spPr bwMode="auto">
          <a:xfrm>
            <a:off x="9534125" y="5661668"/>
            <a:ext cx="43204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120</a:t>
            </a:r>
          </a:p>
        </p:txBody>
      </p:sp>
      <p:sp>
        <p:nvSpPr>
          <p:cNvPr id="273" name="Rectangle 272"/>
          <p:cNvSpPr/>
          <p:nvPr/>
        </p:nvSpPr>
        <p:spPr bwMode="auto">
          <a:xfrm>
            <a:off x="9966173" y="49415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4" name="Rectangle 273"/>
          <p:cNvSpPr/>
          <p:nvPr/>
        </p:nvSpPr>
        <p:spPr bwMode="auto">
          <a:xfrm>
            <a:off x="9966173" y="53736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5" name="Rectangle 274"/>
          <p:cNvSpPr/>
          <p:nvPr/>
        </p:nvSpPr>
        <p:spPr bwMode="auto">
          <a:xfrm>
            <a:off x="9966173" y="566166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6" name="Rectangle 275"/>
          <p:cNvSpPr/>
          <p:nvPr/>
        </p:nvSpPr>
        <p:spPr bwMode="auto">
          <a:xfrm>
            <a:off x="9543131" y="17732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7" name="Rectangle 276"/>
          <p:cNvSpPr/>
          <p:nvPr/>
        </p:nvSpPr>
        <p:spPr bwMode="auto">
          <a:xfrm>
            <a:off x="9543131" y="249331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8" name="Rectangle 277"/>
          <p:cNvSpPr/>
          <p:nvPr/>
        </p:nvSpPr>
        <p:spPr bwMode="auto">
          <a:xfrm>
            <a:off x="9543131" y="321339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9" name="Rectangle 278"/>
          <p:cNvSpPr/>
          <p:nvPr/>
        </p:nvSpPr>
        <p:spPr bwMode="auto">
          <a:xfrm>
            <a:off x="9543131" y="393347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0" name="Rectangle 279"/>
          <p:cNvSpPr/>
          <p:nvPr/>
        </p:nvSpPr>
        <p:spPr bwMode="auto">
          <a:xfrm>
            <a:off x="9543131" y="465355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1" name="Rectangle 280"/>
          <p:cNvSpPr/>
          <p:nvPr/>
        </p:nvSpPr>
        <p:spPr bwMode="auto">
          <a:xfrm>
            <a:off x="9543131" y="5373636"/>
            <a:ext cx="1593182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9801047" y="1413196"/>
            <a:ext cx="9925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data file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224885" y="1197172"/>
            <a:ext cx="7729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dense</a:t>
            </a:r>
          </a:p>
          <a:p>
            <a:pPr algn="ctr"/>
            <a:r>
              <a:rPr lang="en-US" sz="1600" dirty="0">
                <a:latin typeface="Lucida Sans" panose="020B0602030504020204" pitchFamily="34" charset="77"/>
                <a:cs typeface="Georgia"/>
              </a:rPr>
              <a:t>index</a:t>
            </a:r>
          </a:p>
        </p:txBody>
      </p:sp>
    </p:spTree>
    <p:extLst>
      <p:ext uri="{BB962C8B-B14F-4D97-AF65-F5344CB8AC3E}">
        <p14:creationId xmlns:p14="http://schemas.microsoft.com/office/powerpoint/2010/main" val="80196874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Hashing approach #1</a:t>
            </a:r>
          </a:p>
        </p:txBody>
      </p:sp>
      <p:sp>
        <p:nvSpPr>
          <p:cNvPr id="6153" name="Rectangle 18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 function calculates block pointer directly, or as offset from first block</a:t>
            </a:r>
          </a:p>
          <a:p>
            <a:r>
              <a:rPr lang="en-US" dirty="0">
                <a:latin typeface="Lucida Sans" panose="020B0602030504020204" pitchFamily="34" charset="77"/>
                <a:cs typeface="Georgia"/>
              </a:rPr>
              <a:t>Requires bucket blocks to be in fixed, consecutive locations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EE9C91-84E2-7642-800F-B9FFD47278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6160" name="Text Box 25"/>
          <p:cNvSpPr txBox="1">
            <a:spLocks noChangeArrowheads="1"/>
          </p:cNvSpPr>
          <p:nvPr/>
        </p:nvSpPr>
        <p:spPr bwMode="auto">
          <a:xfrm>
            <a:off x="5467677" y="4365104"/>
            <a:ext cx="17828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key </a:t>
            </a:r>
            <a:r>
              <a:rPr lang="en-US" sz="200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r>
              <a:rPr lang="en-US" sz="2000">
                <a:latin typeface="Lucida Sans" panose="020B0602030504020204" pitchFamily="34" charset="77"/>
                <a:cs typeface="Georgia"/>
              </a:rPr>
              <a:t> h(key)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10" name="Elbow Connector 9"/>
          <p:cNvCxnSpPr>
            <a:cxnSpLocks/>
            <a:stCxn id="6160" idx="3"/>
            <a:endCxn id="22" idx="1"/>
          </p:cNvCxnSpPr>
          <p:nvPr/>
        </p:nvCxnSpPr>
        <p:spPr bwMode="auto">
          <a:xfrm flipV="1">
            <a:off x="7250537" y="3933056"/>
            <a:ext cx="2085823" cy="632103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</p:spTree>
    <p:extLst>
      <p:ext uri="{BB962C8B-B14F-4D97-AF65-F5344CB8AC3E}">
        <p14:creationId xmlns:p14="http://schemas.microsoft.com/office/powerpoint/2010/main" val="409779410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Hashing approach #2</a:t>
            </a:r>
          </a:p>
        </p:txBody>
      </p:sp>
      <p:sp>
        <p:nvSpPr>
          <p:cNvPr id="6153" name="Rectangle 18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latin typeface="Lucida Sans" panose="020B0602030504020204" pitchFamily="34" charset="77"/>
                <a:cs typeface="Georgia"/>
              </a:rPr>
              <a:t>Hash function calculates offset in array of block pointers (directory)</a:t>
            </a:r>
          </a:p>
          <a:p>
            <a:r>
              <a:rPr lang="en-US" dirty="0">
                <a:latin typeface="Lucida Sans" panose="020B0602030504020204" pitchFamily="34" charset="77"/>
                <a:cs typeface="Georgia"/>
              </a:rPr>
              <a:t>Used for “secondary” search keys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CE02C58-507D-D341-9EDD-7162130DEDB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184232" y="400506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184232" y="429309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8184232" y="458112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184232" y="3717032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8184232" y="2852936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8184232" y="3140968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8184232" y="3429000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8184232" y="2564904"/>
            <a:ext cx="288032" cy="288032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Text Box 25"/>
          <p:cNvSpPr txBox="1">
            <a:spLocks noChangeArrowheads="1"/>
          </p:cNvSpPr>
          <p:nvPr/>
        </p:nvSpPr>
        <p:spPr bwMode="auto">
          <a:xfrm>
            <a:off x="5467677" y="4365104"/>
            <a:ext cx="178286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key </a:t>
            </a:r>
            <a:r>
              <a:rPr lang="en-US" sz="2000">
                <a:latin typeface="Lucida Sans" panose="020B0602030504020204" pitchFamily="34" charset="77"/>
                <a:cs typeface="Georgia"/>
                <a:sym typeface="Symbol" charset="0"/>
              </a:rPr>
              <a:t></a:t>
            </a:r>
            <a:r>
              <a:rPr lang="en-US" sz="2000">
                <a:latin typeface="Lucida Sans" panose="020B0602030504020204" pitchFamily="34" charset="77"/>
                <a:cs typeface="Georgia"/>
              </a:rPr>
              <a:t> h(key)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9336360" y="220486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9336360" y="292494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9336360" y="3645024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9336360" y="4653136"/>
            <a:ext cx="576064" cy="576064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408368" y="4149080"/>
            <a:ext cx="4299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...</a:t>
            </a:r>
          </a:p>
        </p:txBody>
      </p:sp>
      <p:cxnSp>
        <p:nvCxnSpPr>
          <p:cNvPr id="35" name="Elbow Connector 34"/>
          <p:cNvCxnSpPr>
            <a:cxnSpLocks/>
            <a:stCxn id="29" idx="3"/>
            <a:endCxn id="15" idx="1"/>
          </p:cNvCxnSpPr>
          <p:nvPr/>
        </p:nvCxnSpPr>
        <p:spPr bwMode="auto">
          <a:xfrm flipV="1">
            <a:off x="7250537" y="3861048"/>
            <a:ext cx="933695" cy="704111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8996006" y="1772816"/>
            <a:ext cx="11576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buckets</a:t>
            </a:r>
          </a:p>
        </p:txBody>
      </p:sp>
      <p:cxnSp>
        <p:nvCxnSpPr>
          <p:cNvPr id="5" name="Straight Arrow Connector 4"/>
          <p:cNvCxnSpPr>
            <a:stCxn id="19" idx="3"/>
            <a:endCxn id="30" idx="1"/>
          </p:cNvCxnSpPr>
          <p:nvPr/>
        </p:nvCxnSpPr>
        <p:spPr bwMode="auto">
          <a:xfrm flipV="1">
            <a:off x="8472264" y="2492896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16" idx="3"/>
            <a:endCxn id="31" idx="1"/>
          </p:cNvCxnSpPr>
          <p:nvPr/>
        </p:nvCxnSpPr>
        <p:spPr bwMode="auto">
          <a:xfrm>
            <a:off x="8472264" y="2996952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8" name="Straight Arrow Connector 37"/>
          <p:cNvCxnSpPr>
            <a:stCxn id="17" idx="3"/>
            <a:endCxn id="32" idx="1"/>
          </p:cNvCxnSpPr>
          <p:nvPr/>
        </p:nvCxnSpPr>
        <p:spPr bwMode="auto">
          <a:xfrm>
            <a:off x="8472264" y="3284984"/>
            <a:ext cx="864096" cy="64807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4" idx="3"/>
            <a:endCxn id="33" idx="1"/>
          </p:cNvCxnSpPr>
          <p:nvPr/>
        </p:nvCxnSpPr>
        <p:spPr bwMode="auto">
          <a:xfrm>
            <a:off x="8472264" y="4725144"/>
            <a:ext cx="864096" cy="21602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7633339" y="1772816"/>
            <a:ext cx="129073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>
                <a:latin typeface="Lucida Sans" panose="020B0602030504020204" pitchFamily="34" charset="77"/>
                <a:cs typeface="Georgia"/>
              </a:rPr>
              <a:t>directory</a:t>
            </a:r>
          </a:p>
        </p:txBody>
      </p:sp>
    </p:spTree>
    <p:extLst>
      <p:ext uri="{BB962C8B-B14F-4D97-AF65-F5344CB8AC3E}">
        <p14:creationId xmlns:p14="http://schemas.microsoft.com/office/powerpoint/2010/main" val="390248133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Example hash function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Key = </a:t>
            </a:r>
            <a:r>
              <a:rPr lang="ja-JP" altLang="en-US" dirty="0"/>
              <a:t>‘</a:t>
            </a:r>
            <a:r>
              <a:rPr lang="en-US" dirty="0"/>
              <a:t>x1 x2 … </a:t>
            </a:r>
            <a:r>
              <a:rPr lang="en-US" dirty="0" err="1"/>
              <a:t>xn</a:t>
            </a:r>
            <a:r>
              <a:rPr lang="ja-JP" altLang="en-US" dirty="0"/>
              <a:t>’</a:t>
            </a:r>
            <a:r>
              <a:rPr lang="en-US" dirty="0"/>
              <a:t>   (n byte character string),  b buckets</a:t>
            </a:r>
          </a:p>
          <a:p>
            <a:pPr marL="0" indent="0">
              <a:buNone/>
            </a:pPr>
            <a:r>
              <a:rPr lang="en-US" dirty="0"/>
              <a:t>h:  add x1 + x2 + ….. </a:t>
            </a:r>
            <a:r>
              <a:rPr lang="en-US" dirty="0" err="1"/>
              <a:t>xn</a:t>
            </a:r>
            <a:r>
              <a:rPr lang="en-US" dirty="0"/>
              <a:t>, compute sum modulo b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 a particularly good function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Good hash function has the same expected number of keys per bucket for each bucket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4F6DE5-3A24-5D45-A8A8-8908949855D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8926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Buckets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B30D0E6-BDF5-114D-92E0-4E0B0537632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 we keep keys sorted?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Yes, if CPU time is critical and inserts/deletes are relatively infrequent</a:t>
            </a:r>
          </a:p>
        </p:txBody>
      </p:sp>
      <p:sp>
        <p:nvSpPr>
          <p:cNvPr id="12294" name="Rectangle 3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4794489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records per bucket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3397B7-663D-E14F-B8E5-AE263A3005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76361856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Hashing example</a:t>
            </a:r>
            <a:endParaRPr lang="en-US" dirty="0"/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a, b, c, d</a:t>
            </a:r>
          </a:p>
          <a:p>
            <a:pPr lvl="1"/>
            <a:r>
              <a:rPr lang="en-US" dirty="0"/>
              <a:t>h(a) = 1</a:t>
            </a:r>
          </a:p>
          <a:p>
            <a:pPr lvl="1"/>
            <a:r>
              <a:rPr lang="en-US" dirty="0"/>
              <a:t>h(b) = 2</a:t>
            </a:r>
          </a:p>
          <a:p>
            <a:pPr lvl="1"/>
            <a:r>
              <a:rPr lang="en-US" dirty="0"/>
              <a:t>h(c) = 1</a:t>
            </a:r>
          </a:p>
          <a:p>
            <a:pPr lvl="1"/>
            <a:r>
              <a:rPr lang="en-US" dirty="0"/>
              <a:t>h(d) = 0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4ECD4-5074-2A4A-9BC0-5264DF45F9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3339641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Overflow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Insert e</a:t>
            </a:r>
          </a:p>
          <a:p>
            <a:pPr lvl="1"/>
            <a:r>
              <a:rPr lang="en-US" dirty="0"/>
              <a:t>h(e) = 1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F46144-74D3-3149-9764-0702AA5B3A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0000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38480682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DD9AB-A9A3-8D44-AF9D-2A588A39AD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34678817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BDD9AB-A9A3-8D44-AF9D-2A588A39AD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4" name="Rectangle 43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169054864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3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Hashing example: Deletion</a:t>
            </a:r>
          </a:p>
        </p:txBody>
      </p:sp>
      <p:sp>
        <p:nvSpPr>
          <p:cNvPr id="39" name="Content Placeholder 3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Delete 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(move g up)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93DA07-671F-BE4E-ADDE-AAE4468EA23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7823597" y="256490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823597" y="285293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7823597" y="256490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8975725" y="256490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823597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b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7823597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c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7823597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solidFill>
                <a:srgbClr val="FF0000"/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8975725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7823597" y="400506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chemeClr val="tx1">
                  <a:lumMod val="50000"/>
                </a:schemeClr>
              </a:solidFill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823597" y="429309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7823597" y="400506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8975725" y="400506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823597" y="472514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7823597" y="501317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8975725" y="472514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63557" y="249289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63557" y="317290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63557" y="393305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63558" y="4653136"/>
            <a:ext cx="346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Lucida Sans" panose="020B0602030504020204" pitchFamily="34" charset="77"/>
                <a:cs typeface="Georgia"/>
              </a:rPr>
              <a:t>3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9551821" y="32849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50000"/>
                  </a:schemeClr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</a:p>
        </p:txBody>
      </p:sp>
      <p:sp>
        <p:nvSpPr>
          <p:cNvPr id="41" name="Rectangle 40"/>
          <p:cNvSpPr/>
          <p:nvPr/>
        </p:nvSpPr>
        <p:spPr bwMode="auto">
          <a:xfrm>
            <a:off x="9551821" y="35730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9551821" y="328498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10703949" y="3284984"/>
            <a:ext cx="288000" cy="288000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3" name="Straight Arrow Connector 2"/>
          <p:cNvCxnSpPr>
            <a:stCxn id="25" idx="3"/>
            <a:endCxn id="40" idx="1"/>
          </p:cNvCxnSpPr>
          <p:nvPr/>
        </p:nvCxnSpPr>
        <p:spPr bwMode="auto">
          <a:xfrm>
            <a:off x="9263725" y="3428984"/>
            <a:ext cx="288096" cy="1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Rectangle 31"/>
          <p:cNvSpPr/>
          <p:nvPr/>
        </p:nvSpPr>
        <p:spPr bwMode="auto">
          <a:xfrm>
            <a:off x="7823597" y="4725144"/>
            <a:ext cx="1152128" cy="576064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433892408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23</TotalTime>
  <Words>7660</Words>
  <Application>Microsoft Office PowerPoint</Application>
  <PresentationFormat>Widescreen</PresentationFormat>
  <Paragraphs>3308</Paragraphs>
  <Slides>220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220</vt:i4>
      </vt:variant>
    </vt:vector>
  </HeadingPairs>
  <TitlesOfParts>
    <vt:vector size="234" baseType="lpstr">
      <vt:lpstr>Lucida Sans</vt:lpstr>
      <vt:lpstr>Georgia</vt:lpstr>
      <vt:lpstr>Arial</vt:lpstr>
      <vt:lpstr>Lucida Console</vt:lpstr>
      <vt:lpstr>Symbol</vt:lpstr>
      <vt:lpstr>Calibri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 Access Structures</vt:lpstr>
      <vt:lpstr>Overview</vt:lpstr>
      <vt:lpstr>Index Basics</vt:lpstr>
      <vt:lpstr>Index basics</vt:lpstr>
      <vt:lpstr>Indexes</vt:lpstr>
      <vt:lpstr>Sequential Files</vt:lpstr>
      <vt:lpstr>To Index or Not To Index?</vt:lpstr>
      <vt:lpstr>Dense Index</vt:lpstr>
      <vt:lpstr>Dense Index</vt:lpstr>
      <vt:lpstr>Sparse Index</vt:lpstr>
      <vt:lpstr>Multi-level Index</vt:lpstr>
      <vt:lpstr>Notes on pointers:</vt:lpstr>
      <vt:lpstr>Sparse vs. Dense Tradeoff</vt:lpstr>
      <vt:lpstr>Duplicate Keys</vt:lpstr>
      <vt:lpstr>Duplicate Keys</vt:lpstr>
      <vt:lpstr>Duplicate Keys</vt:lpstr>
      <vt:lpstr>Duplicate Keys</vt:lpstr>
      <vt:lpstr>Duplicate Keys</vt:lpstr>
      <vt:lpstr>Deletion from Sparse Index</vt:lpstr>
      <vt:lpstr>Deletion from Sparse Index</vt:lpstr>
      <vt:lpstr>Deletion from Sparse Index</vt:lpstr>
      <vt:lpstr>Deletion from Sparse Index</vt:lpstr>
      <vt:lpstr>Deletion from Sparse Index</vt:lpstr>
      <vt:lpstr>Deletion from Sparse Index</vt:lpstr>
      <vt:lpstr>Deletion from Sparse Index</vt:lpstr>
      <vt:lpstr>Deletion from Dense Index</vt:lpstr>
      <vt:lpstr>Deletion from Dense Index</vt:lpstr>
      <vt:lpstr>Insertion into Sparse Index</vt:lpstr>
      <vt:lpstr>Insertion into Sparse Index</vt:lpstr>
      <vt:lpstr>Insertion into Sparse Index</vt:lpstr>
      <vt:lpstr>Insertion into Sparse Index</vt:lpstr>
      <vt:lpstr>Insertion into Sparse Index</vt:lpstr>
      <vt:lpstr>Insertion into Sparse Index</vt:lpstr>
      <vt:lpstr>Secondary Indexes</vt:lpstr>
      <vt:lpstr>Secondary Indexes</vt:lpstr>
      <vt:lpstr>Secondary Indexes</vt:lpstr>
      <vt:lpstr>Secondary Indexes</vt:lpstr>
      <vt:lpstr>Secondary Indexes</vt:lpstr>
      <vt:lpstr>Duplicate values</vt:lpstr>
      <vt:lpstr>Duplicate values</vt:lpstr>
      <vt:lpstr>Duplicate values</vt:lpstr>
      <vt:lpstr>Duplicate values</vt:lpstr>
      <vt:lpstr>Duplicate values</vt:lpstr>
      <vt:lpstr>Conventional indexes</vt:lpstr>
      <vt:lpstr>B+trees</vt:lpstr>
      <vt:lpstr>B+trees</vt:lpstr>
      <vt:lpstr>B+tree example</vt:lpstr>
      <vt:lpstr>Example non-leaf node</vt:lpstr>
      <vt:lpstr>Non-leaf nodes</vt:lpstr>
      <vt:lpstr>Example leaf node</vt:lpstr>
      <vt:lpstr>Leaf nodes</vt:lpstr>
      <vt:lpstr>Node size</vt:lpstr>
      <vt:lpstr>Minimum nodes</vt:lpstr>
      <vt:lpstr>Minimum node examples (n=3)</vt:lpstr>
      <vt:lpstr>B+tree rules</vt:lpstr>
      <vt:lpstr>B+tree arithmetic example</vt:lpstr>
      <vt:lpstr>B+tree arithmetic example</vt:lpstr>
      <vt:lpstr>B+tree primary index</vt:lpstr>
      <vt:lpstr>B+tree primary index</vt:lpstr>
      <vt:lpstr>B+tree secondary index</vt:lpstr>
      <vt:lpstr>B+tree secondary index</vt:lpstr>
      <vt:lpstr>B+tree Insertion</vt:lpstr>
      <vt:lpstr>Case 1: insert key=32</vt:lpstr>
      <vt:lpstr>Case 1: insert key=32</vt:lpstr>
      <vt:lpstr>Case 2: insert key=7</vt:lpstr>
      <vt:lpstr>Case 2: insert key=7</vt:lpstr>
      <vt:lpstr>Case 2: insert key=7</vt:lpstr>
      <vt:lpstr>Case 3: insert key=160</vt:lpstr>
      <vt:lpstr>Case 3: insert key=160</vt:lpstr>
      <vt:lpstr>Case 3: insert key=160</vt:lpstr>
      <vt:lpstr>Case 3: insert key=160</vt:lpstr>
      <vt:lpstr>Case 4: insert 45</vt:lpstr>
      <vt:lpstr>Case 4: insert 45</vt:lpstr>
      <vt:lpstr>Case 4: insert 45</vt:lpstr>
      <vt:lpstr>Case 4: insert 45</vt:lpstr>
      <vt:lpstr>B+tree Deletion</vt:lpstr>
      <vt:lpstr>Case 2: delete key=50 (n=4)</vt:lpstr>
      <vt:lpstr>Case 2: delete key=50 (n=4)</vt:lpstr>
      <vt:lpstr>Case 2: delete key=50 (n=4)</vt:lpstr>
      <vt:lpstr>Case 4: delete key=37 (n=4)</vt:lpstr>
      <vt:lpstr>Case 4: delete key=37 (n=4)</vt:lpstr>
      <vt:lpstr>Case 4: delete key=37 (n=4)</vt:lpstr>
      <vt:lpstr>Case 4: delete key=37 (n=4)</vt:lpstr>
      <vt:lpstr>Case 4: delete key=37 (n=4)</vt:lpstr>
      <vt:lpstr>B+tree deletions in practice</vt:lpstr>
      <vt:lpstr>B-trees versus static indexed sequential files</vt:lpstr>
      <vt:lpstr>Hashing</vt:lpstr>
      <vt:lpstr>Hashing</vt:lpstr>
      <vt:lpstr>Hashing approach #1</vt:lpstr>
      <vt:lpstr>Hashing approach #2</vt:lpstr>
      <vt:lpstr>Example hash function</vt:lpstr>
      <vt:lpstr>Buckets</vt:lpstr>
      <vt:lpstr>Hashing example</vt:lpstr>
      <vt:lpstr>Hashing example</vt:lpstr>
      <vt:lpstr>Hashing example: Overflow</vt:lpstr>
      <vt:lpstr>Hashing example: Deletion</vt:lpstr>
      <vt:lpstr>Hashing example: Deletion</vt:lpstr>
      <vt:lpstr>Hashing example: Deletion</vt:lpstr>
      <vt:lpstr>Hashing example: Deletion</vt:lpstr>
      <vt:lpstr>Hashing example: Deletion</vt:lpstr>
      <vt:lpstr>Hashing example: Deletion</vt:lpstr>
      <vt:lpstr>Hashing example: Deletion</vt:lpstr>
      <vt:lpstr>Rule of thumb:</vt:lpstr>
      <vt:lpstr>How do we cope with growth?</vt:lpstr>
      <vt:lpstr>Extensible hashing</vt:lpstr>
      <vt:lpstr>Extensible hashing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Example</vt:lpstr>
      <vt:lpstr>Extensible hashing: deletion</vt:lpstr>
      <vt:lpstr>Overflow chains</vt:lpstr>
      <vt:lpstr>Overflow chains</vt:lpstr>
      <vt:lpstr>Overflow chains</vt:lpstr>
      <vt:lpstr>Summary</vt:lpstr>
      <vt:lpstr>Linear hashing</vt:lpstr>
      <vt:lpstr>Linear hashing</vt:lpstr>
      <vt:lpstr>Linear hashing</vt:lpstr>
      <vt:lpstr>Example: b=4 bits, i=1, 2 keys/bucket</vt:lpstr>
      <vt:lpstr>Example: b=4 bits, i=2, 2 keys/bucket</vt:lpstr>
      <vt:lpstr>Example: b=4 bits, i=2, 2 keys/bucket</vt:lpstr>
      <vt:lpstr>Example: b=4 bits, i=2, 2 keys/bucket</vt:lpstr>
      <vt:lpstr>Example: b=4 bits, i=2, 2 keys/bucket</vt:lpstr>
      <vt:lpstr>Example: further growth</vt:lpstr>
      <vt:lpstr>Example: i=3</vt:lpstr>
      <vt:lpstr>Example: i=3</vt:lpstr>
      <vt:lpstr>Example: i=3</vt:lpstr>
      <vt:lpstr>Example: i=3</vt:lpstr>
      <vt:lpstr>When do we expand file?</vt:lpstr>
      <vt:lpstr>Linear Hashing</vt:lpstr>
      <vt:lpstr>Indexing versus Hashing</vt:lpstr>
      <vt:lpstr>Indexing vs Hashing</vt:lpstr>
      <vt:lpstr>Indexing vs Hashing</vt:lpstr>
      <vt:lpstr>Multidimensional Access Structures</vt:lpstr>
      <vt:lpstr>Overview</vt:lpstr>
      <vt:lpstr>Multidimensional Access Structures</vt:lpstr>
      <vt:lpstr>Applications</vt:lpstr>
      <vt:lpstr>Conventional Indexes</vt:lpstr>
      <vt:lpstr>Scenario</vt:lpstr>
      <vt:lpstr>Approach #1</vt:lpstr>
      <vt:lpstr>Approach #2</vt:lpstr>
      <vt:lpstr>Approach #3</vt:lpstr>
      <vt:lpstr>For which queries is this index good?</vt:lpstr>
      <vt:lpstr>Grid Files</vt:lpstr>
      <vt:lpstr>Grid File</vt:lpstr>
      <vt:lpstr>Grid File</vt:lpstr>
      <vt:lpstr>Grid File</vt:lpstr>
      <vt:lpstr>Grid files</vt:lpstr>
      <vt:lpstr>Partitioned Hash</vt:lpstr>
      <vt:lpstr>Partitioned Hash</vt:lpstr>
      <vt:lpstr>Example</vt:lpstr>
      <vt:lpstr>Insertion</vt:lpstr>
      <vt:lpstr>Retrieval</vt:lpstr>
      <vt:lpstr>Retrieval</vt:lpstr>
      <vt:lpstr>Retrieval</vt:lpstr>
      <vt:lpstr>Partitioned hash</vt:lpstr>
      <vt:lpstr>kd-Tree</vt:lpstr>
      <vt:lpstr>kd-Tree</vt:lpstr>
      <vt:lpstr>Example, k=2</vt:lpstr>
      <vt:lpstr>Example, k=2</vt:lpstr>
      <vt:lpstr>Example, k=2</vt:lpstr>
      <vt:lpstr>Example, k=2</vt:lpstr>
      <vt:lpstr>Example, k=2</vt:lpstr>
      <vt:lpstr>Example, k=2</vt:lpstr>
      <vt:lpstr>Partial-Match Queries</vt:lpstr>
      <vt:lpstr>Adapting kd-Trees to Secondary Storage</vt:lpstr>
      <vt:lpstr>Quad-Tree</vt:lpstr>
      <vt:lpstr>Quad-Trees</vt:lpstr>
      <vt:lpstr>Region Quad-tree</vt:lpstr>
      <vt:lpstr>Region Quad-tree</vt:lpstr>
      <vt:lpstr>Region Quad-tree</vt:lpstr>
      <vt:lpstr>Region Quad-tree</vt:lpstr>
      <vt:lpstr>Region Quad-tree</vt:lpstr>
      <vt:lpstr>Point Quad-Tree</vt:lpstr>
      <vt:lpstr>Point Quad-Tree</vt:lpstr>
      <vt:lpstr>Point Quad-Tree</vt:lpstr>
      <vt:lpstr>Point Quad-Tree</vt:lpstr>
      <vt:lpstr>Point Quad-Tree</vt:lpstr>
      <vt:lpstr>R-Tree</vt:lpstr>
      <vt:lpstr>R-Trees</vt:lpstr>
      <vt:lpstr>R-Trees</vt:lpstr>
      <vt:lpstr>R-Trees</vt:lpstr>
      <vt:lpstr>R-Trees</vt:lpstr>
      <vt:lpstr>UB-Tree</vt:lpstr>
      <vt:lpstr>UB-Tree</vt:lpstr>
      <vt:lpstr>Z-Index</vt:lpstr>
      <vt:lpstr>Z-Index</vt:lpstr>
      <vt:lpstr>Z-Index</vt:lpstr>
      <vt:lpstr>Z-Index</vt:lpstr>
      <vt:lpstr>Z-Region Partition</vt:lpstr>
      <vt:lpstr>Z-Region Partition</vt:lpstr>
      <vt:lpstr>Z-Region Partition</vt:lpstr>
      <vt:lpstr>Querying UB-Trees</vt:lpstr>
      <vt:lpstr>Querying UB-Trees</vt:lpstr>
      <vt:lpstr>Querying UB-Trees</vt:lpstr>
      <vt:lpstr>Querying UB-Trees</vt:lpstr>
      <vt:lpstr>Querying UB-Trees</vt:lpstr>
      <vt:lpstr>Querying UB-Trees</vt:lpstr>
      <vt:lpstr>Querying UB-Trees</vt:lpstr>
      <vt:lpstr>Querying UB-Trees</vt:lpstr>
      <vt:lpstr>Bitmap Indexes</vt:lpstr>
      <vt:lpstr>Bitmap indexes</vt:lpstr>
      <vt:lpstr>Example</vt:lpstr>
      <vt:lpstr>Example bitmap index</vt:lpstr>
      <vt:lpstr>Example bitmap index</vt:lpstr>
      <vt:lpstr>Example bitmap index</vt:lpstr>
      <vt:lpstr>Example bitmap index</vt:lpstr>
      <vt:lpstr>Compression</vt:lpstr>
      <vt:lpstr>Bitmap indexes</vt:lpstr>
      <vt:lpstr>Further Reading</vt:lpstr>
      <vt:lpstr>Further Reading</vt:lpstr>
      <vt:lpstr>Next Lecture: Relational Algebra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</cp:revision>
  <dcterms:created xsi:type="dcterms:W3CDTF">2022-02-13T14:45:53Z</dcterms:created>
  <dcterms:modified xsi:type="dcterms:W3CDTF">2023-02-13T15:55:43Z</dcterms:modified>
</cp:coreProperties>
</file>