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3"/>
  </p:notesMasterIdLst>
  <p:sldIdLst>
    <p:sldId id="260" r:id="rId9"/>
    <p:sldId id="256" r:id="rId10"/>
    <p:sldId id="264" r:id="rId11"/>
    <p:sldId id="273" r:id="rId12"/>
    <p:sldId id="275" r:id="rId13"/>
    <p:sldId id="277" r:id="rId14"/>
    <p:sldId id="309" r:id="rId15"/>
    <p:sldId id="279" r:id="rId16"/>
    <p:sldId id="280" r:id="rId17"/>
    <p:sldId id="281" r:id="rId18"/>
    <p:sldId id="312" r:id="rId19"/>
    <p:sldId id="284" r:id="rId20"/>
    <p:sldId id="285" r:id="rId21"/>
    <p:sldId id="286" r:id="rId22"/>
    <p:sldId id="356" r:id="rId23"/>
    <p:sldId id="357" r:id="rId24"/>
    <p:sldId id="287" r:id="rId25"/>
    <p:sldId id="288" r:id="rId26"/>
    <p:sldId id="289" r:id="rId27"/>
    <p:sldId id="290" r:id="rId28"/>
    <p:sldId id="361" r:id="rId29"/>
    <p:sldId id="362" r:id="rId30"/>
    <p:sldId id="292" r:id="rId31"/>
    <p:sldId id="363" r:id="rId32"/>
    <p:sldId id="364" r:id="rId33"/>
    <p:sldId id="295" r:id="rId34"/>
    <p:sldId id="310" r:id="rId35"/>
    <p:sldId id="297" r:id="rId36"/>
    <p:sldId id="299" r:id="rId37"/>
    <p:sldId id="365" r:id="rId38"/>
    <p:sldId id="366" r:id="rId39"/>
    <p:sldId id="306" r:id="rId40"/>
    <p:sldId id="307" r:id="rId41"/>
    <p:sldId id="367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Lucida Sans" panose="020B0602030504020204" pitchFamily="34" charset="77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2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3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580DDB82-E1B9-424D-8FFF-C73301BC5B3F}"/>
    <pc:docChg chg="modSld">
      <pc:chgData name="Nicholas Gibbins" userId="6a0e944c-4d97-467d-bb7a-7c3315791fe4" providerId="ADAL" clId="{580DDB82-E1B9-424D-8FFF-C73301BC5B3F}" dt="2023-02-20T09:53:02.931" v="0"/>
      <pc:docMkLst>
        <pc:docMk/>
      </pc:docMkLst>
      <pc:sldChg chg="modSp mod">
        <pc:chgData name="Nicholas Gibbins" userId="6a0e944c-4d97-467d-bb7a-7c3315791fe4" providerId="ADAL" clId="{580DDB82-E1B9-424D-8FFF-C73301BC5B3F}" dt="2023-02-20T09:53:02.931" v="0"/>
        <pc:sldMkLst>
          <pc:docMk/>
          <pc:sldMk cId="3513361377" sldId="256"/>
        </pc:sldMkLst>
        <pc:spChg chg="mod">
          <ac:chgData name="Nicholas Gibbins" userId="6a0e944c-4d97-467d-bb7a-7c3315791fe4" providerId="ADAL" clId="{580DDB82-E1B9-424D-8FFF-C73301BC5B3F}" dt="2023-02-20T09:53:02.931" v="0"/>
          <ac:spMkLst>
            <pc:docMk/>
            <pc:sldMk cId="3513361377" sldId="256"/>
            <ac:spMk id="11" creationId="{51363757-3CDE-9141-AFCE-A70F7236D7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8588-0E2C-BE47-BA27-A19B6D3115B4}" type="slidenum">
              <a:rPr lang="en-GB"/>
              <a:pPr/>
              <a:t>2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1B029-88D4-F948-8425-04006CAD5D02}" type="slidenum">
              <a:rPr lang="en-GB"/>
              <a:pPr/>
              <a:t>4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If you ask O developers which methodology they use .. They will most likely have no answer!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0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do an </a:t>
            </a:r>
            <a:r>
              <a:rPr lang="de-DE" dirty="0" err="1"/>
              <a:t>office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!!!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6088B-FA9E-444E-87E0-5E0E9CF65F1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A2B2B-2BFB-B44D-9B4F-5F6E9970682B}" type="slidenum">
              <a:rPr lang="en-GB"/>
              <a:pPr/>
              <a:t>13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Noy calls the last one “combination” which is misleading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4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F30BD-56AE-5D41-BF9F-2BE14845626F}" type="slidenum">
              <a:rPr lang="en-GB"/>
              <a:pPr/>
              <a:t>32</a:t>
            </a:fld>
            <a:endParaRPr lang="en-GB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34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36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66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17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Conceptualisation: Reuse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Ontologies are meant to be reusable!</a:t>
            </a:r>
          </a:p>
          <a:p>
            <a:pPr lvl="1"/>
            <a:r>
              <a:rPr lang="en-GB" dirty="0"/>
              <a:t>Technology for reusing ontologies is still limited</a:t>
            </a:r>
          </a:p>
          <a:p>
            <a:pPr marL="0" indent="0">
              <a:buNone/>
            </a:pPr>
            <a:r>
              <a:rPr lang="en-GB" dirty="0"/>
              <a:t>Always a good idea to check any existing models or ontologies</a:t>
            </a:r>
          </a:p>
          <a:p>
            <a:pPr lvl="1"/>
            <a:r>
              <a:rPr lang="en-GB" dirty="0"/>
              <a:t>Check your database models or off-the-shelf ontologies</a:t>
            </a:r>
          </a:p>
          <a:p>
            <a:pPr marL="0" indent="0">
              <a:buNone/>
            </a:pPr>
            <a:r>
              <a:rPr lang="en-GB" dirty="0"/>
              <a:t>Check existing ontologies</a:t>
            </a:r>
          </a:p>
          <a:p>
            <a:pPr lvl="1"/>
            <a:r>
              <a:rPr lang="en-GB" dirty="0"/>
              <a:t>No need to reinvent the wheel, unless it is easier to do so!</a:t>
            </a:r>
          </a:p>
          <a:p>
            <a:pPr lvl="1"/>
            <a:r>
              <a:rPr lang="en-GB" dirty="0"/>
              <a:t>Ontology search engines</a:t>
            </a:r>
          </a:p>
          <a:p>
            <a:pPr lvl="2"/>
            <a:r>
              <a:rPr lang="en-GB" dirty="0" err="1"/>
              <a:t>Swoogle</a:t>
            </a:r>
            <a:r>
              <a:rPr lang="en-GB" dirty="0"/>
              <a:t>, Watson,  </a:t>
            </a:r>
            <a:r>
              <a:rPr lang="en-GB" dirty="0" err="1"/>
              <a:t>lodlaundromat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74DDFE-AD6A-D246-8BB7-BCE53D547F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reuse</a:t>
            </a:r>
            <a:r>
              <a:rPr lang="de-DE" dirty="0"/>
              <a:t>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26B5B-1EFA-FF4F-9A31-DB8EC90EC6C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Databases</a:t>
            </a:r>
          </a:p>
          <a:p>
            <a:r>
              <a:rPr lang="de-DE" dirty="0" err="1"/>
              <a:t>Vocabularies</a:t>
            </a:r>
            <a:endParaRPr lang="de-DE" dirty="0"/>
          </a:p>
          <a:p>
            <a:r>
              <a:rPr lang="de-DE" dirty="0" err="1"/>
              <a:t>Ontologies</a:t>
            </a:r>
            <a:endParaRPr lang="de-DE" dirty="0"/>
          </a:p>
          <a:p>
            <a:pPr lvl="1"/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re-used</a:t>
            </a:r>
            <a:r>
              <a:rPr lang="de-DE" dirty="0"/>
              <a:t> </a:t>
            </a:r>
            <a:r>
              <a:rPr lang="de-DE" dirty="0" err="1"/>
              <a:t>ontologies</a:t>
            </a:r>
            <a:endParaRPr lang="de-DE" dirty="0"/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: FOAF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: Dublin Core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: SIOC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 </a:t>
            </a:r>
            <a:r>
              <a:rPr lang="de-DE" dirty="0" err="1"/>
              <a:t>hierarchies</a:t>
            </a:r>
            <a:r>
              <a:rPr lang="de-DE" dirty="0"/>
              <a:t>: SKOS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e-commerce</a:t>
            </a:r>
            <a:r>
              <a:rPr lang="de-DE" dirty="0"/>
              <a:t>: </a:t>
            </a:r>
            <a:r>
              <a:rPr lang="de-DE" dirty="0" err="1"/>
              <a:t>Good</a:t>
            </a:r>
            <a:r>
              <a:rPr lang="de-DE" dirty="0"/>
              <a:t> Relations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Web </a:t>
            </a:r>
            <a:r>
              <a:rPr lang="de-DE" dirty="0" err="1"/>
              <a:t>metadata</a:t>
            </a:r>
            <a:r>
              <a:rPr lang="de-DE" dirty="0"/>
              <a:t>: </a:t>
            </a:r>
            <a:r>
              <a:rPr lang="de-DE" dirty="0" err="1"/>
              <a:t>schema.org</a:t>
            </a:r>
            <a:endParaRPr lang="de-DE" dirty="0"/>
          </a:p>
          <a:p>
            <a:pPr lvl="2"/>
            <a:r>
              <a:rPr lang="de-DE" dirty="0"/>
              <a:t>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9D198-B96B-724F-9A2B-ABBB1537D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Formalisation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Moving from a list of concepts to a formal model</a:t>
            </a:r>
          </a:p>
          <a:p>
            <a:r>
              <a:rPr lang="en-GB"/>
              <a:t>Define the hierarchy of concepts and relations </a:t>
            </a:r>
          </a:p>
          <a:p>
            <a:r>
              <a:rPr lang="en-GB"/>
              <a:t>Also note down any restrictions</a:t>
            </a:r>
          </a:p>
          <a:p>
            <a:pPr lvl="1"/>
            <a:r>
              <a:rPr lang="en-GB"/>
              <a:t>E.g. NonProfitOrg isDisjoint from ProfitOrg</a:t>
            </a:r>
          </a:p>
          <a:p>
            <a:pPr lvl="1"/>
            <a:r>
              <a:rPr lang="en-GB"/>
              <a:t>An email address is unique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2BA4D-7E14-7544-8F19-167EC273D3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Building the Class Hierarchy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Top-down</a:t>
            </a:r>
          </a:p>
          <a:p>
            <a:pPr lvl="1"/>
            <a:r>
              <a:rPr lang="en-US" dirty="0"/>
              <a:t>Start with the most general classes and finish with the most detailed classes</a:t>
            </a:r>
          </a:p>
          <a:p>
            <a:pPr marL="0" indent="0">
              <a:buNone/>
            </a:pPr>
            <a:r>
              <a:rPr lang="en-US" dirty="0"/>
              <a:t>Bottom-up</a:t>
            </a:r>
          </a:p>
          <a:p>
            <a:pPr lvl="1"/>
            <a:r>
              <a:rPr lang="en-US" dirty="0"/>
              <a:t>Start with the most detailed classes and finish with the most general ones</a:t>
            </a:r>
          </a:p>
          <a:p>
            <a:pPr marL="0" indent="0">
              <a:buNone/>
            </a:pPr>
            <a:r>
              <a:rPr lang="en-US" dirty="0"/>
              <a:t>Middle-out</a:t>
            </a:r>
          </a:p>
          <a:p>
            <a:pPr lvl="1"/>
            <a:r>
              <a:rPr lang="en-US" dirty="0"/>
              <a:t>Start with the most obvious classes </a:t>
            </a:r>
          </a:p>
          <a:p>
            <a:pPr lvl="1"/>
            <a:r>
              <a:rPr lang="en-US" dirty="0"/>
              <a:t>Group as required</a:t>
            </a:r>
          </a:p>
          <a:p>
            <a:pPr lvl="1"/>
            <a:r>
              <a:rPr lang="en-US" dirty="0"/>
              <a:t>Then go upwards and downwards to the more general and more detailed classes respectively</a:t>
            </a:r>
          </a:p>
          <a:p>
            <a:pPr lvl="1"/>
            <a:r>
              <a:rPr lang="en-US" dirty="0"/>
              <a:t>Good for controlling scope and detail</a:t>
            </a:r>
          </a:p>
          <a:p>
            <a:pPr lvl="2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BA187-A9C1-3748-B4CB-20F46D984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Middle-Out Approach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BB44D5-0500-E54B-BDEF-24293BE1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6" name="AutoShape 31"/>
          <p:cNvSpPr>
            <a:spLocks noChangeArrowheads="1"/>
          </p:cNvSpPr>
          <p:nvPr/>
        </p:nvSpPr>
        <p:spPr bwMode="auto">
          <a:xfrm>
            <a:off x="2417935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57" name="AutoShape 32"/>
          <p:cNvSpPr>
            <a:spLocks noChangeArrowheads="1"/>
          </p:cNvSpPr>
          <p:nvPr/>
        </p:nvSpPr>
        <p:spPr bwMode="auto">
          <a:xfrm>
            <a:off x="4404563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58" name="AutoShape 34"/>
          <p:cNvSpPr>
            <a:spLocks noChangeArrowheads="1"/>
          </p:cNvSpPr>
          <p:nvPr/>
        </p:nvSpPr>
        <p:spPr bwMode="auto">
          <a:xfrm>
            <a:off x="7230688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25848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Middle-Out Approach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BB44D5-0500-E54B-BDEF-24293BE1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6" name="AutoShape 31"/>
          <p:cNvSpPr>
            <a:spLocks noChangeArrowheads="1"/>
          </p:cNvSpPr>
          <p:nvPr/>
        </p:nvSpPr>
        <p:spPr bwMode="auto">
          <a:xfrm>
            <a:off x="2417935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57" name="AutoShape 32"/>
          <p:cNvSpPr>
            <a:spLocks noChangeArrowheads="1"/>
          </p:cNvSpPr>
          <p:nvPr/>
        </p:nvSpPr>
        <p:spPr bwMode="auto">
          <a:xfrm>
            <a:off x="4404563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58" name="AutoShape 34"/>
          <p:cNvSpPr>
            <a:spLocks noChangeArrowheads="1"/>
          </p:cNvSpPr>
          <p:nvPr/>
        </p:nvSpPr>
        <p:spPr bwMode="auto">
          <a:xfrm>
            <a:off x="7230688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49161" name="AutoShape 134"/>
          <p:cNvSpPr>
            <a:spLocks noChangeArrowheads="1"/>
          </p:cNvSpPr>
          <p:nvPr/>
        </p:nvSpPr>
        <p:spPr bwMode="auto">
          <a:xfrm>
            <a:off x="7230688" y="178395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Organisation</a:t>
            </a:r>
          </a:p>
        </p:txBody>
      </p:sp>
      <p:sp>
        <p:nvSpPr>
          <p:cNvPr id="49169" name="AutoShape 150"/>
          <p:cNvSpPr>
            <a:spLocks noChangeArrowheads="1"/>
          </p:cNvSpPr>
          <p:nvPr/>
        </p:nvSpPr>
        <p:spPr bwMode="auto">
          <a:xfrm>
            <a:off x="797935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0" name="AutoShape 151"/>
          <p:cNvSpPr>
            <a:spLocks noChangeArrowheads="1"/>
          </p:cNvSpPr>
          <p:nvPr/>
        </p:nvSpPr>
        <p:spPr bwMode="auto">
          <a:xfrm>
            <a:off x="2784563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Teaching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1" name="AutoShape 152"/>
          <p:cNvSpPr>
            <a:spLocks noChangeArrowheads="1"/>
          </p:cNvSpPr>
          <p:nvPr/>
        </p:nvSpPr>
        <p:spPr bwMode="auto">
          <a:xfrm>
            <a:off x="4771191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Undergrad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2" name="AutoShape 153"/>
          <p:cNvSpPr>
            <a:spLocks noChangeArrowheads="1"/>
          </p:cNvSpPr>
          <p:nvPr/>
        </p:nvSpPr>
        <p:spPr bwMode="auto">
          <a:xfrm>
            <a:off x="6757819" y="5046866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Postgrad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3" name="AutoShape 154"/>
          <p:cNvSpPr>
            <a:spLocks noChangeArrowheads="1"/>
          </p:cNvSpPr>
          <p:nvPr/>
        </p:nvSpPr>
        <p:spPr bwMode="auto">
          <a:xfrm>
            <a:off x="3341313" y="1773238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Person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FA2887-4BF9-314D-8297-834168689CB8}"/>
              </a:ext>
            </a:extLst>
          </p:cNvPr>
          <p:cNvCxnSpPr>
            <a:stCxn id="49156" idx="0"/>
            <a:endCxn id="49173" idx="2"/>
          </p:cNvCxnSpPr>
          <p:nvPr/>
        </p:nvCxnSpPr>
        <p:spPr>
          <a:xfrm flipV="1">
            <a:off x="3227935" y="2349238"/>
            <a:ext cx="923378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78CD31-D598-9E42-A1A8-E98906E5F462}"/>
              </a:ext>
            </a:extLst>
          </p:cNvPr>
          <p:cNvCxnSpPr>
            <a:cxnSpLocks/>
            <a:stCxn id="49157" idx="0"/>
            <a:endCxn id="49173" idx="2"/>
          </p:cNvCxnSpPr>
          <p:nvPr/>
        </p:nvCxnSpPr>
        <p:spPr>
          <a:xfrm flipH="1" flipV="1">
            <a:off x="4151313" y="2349238"/>
            <a:ext cx="1063250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A766FE-17B0-8844-9EFB-28DD296386D5}"/>
              </a:ext>
            </a:extLst>
          </p:cNvPr>
          <p:cNvCxnSpPr>
            <a:cxnSpLocks/>
            <a:stCxn id="49169" idx="0"/>
            <a:endCxn id="49156" idx="2"/>
          </p:cNvCxnSpPr>
          <p:nvPr/>
        </p:nvCxnSpPr>
        <p:spPr>
          <a:xfrm flipV="1">
            <a:off x="1607935" y="3933825"/>
            <a:ext cx="1620000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174004-4D32-E44D-9944-74AA3E88E923}"/>
              </a:ext>
            </a:extLst>
          </p:cNvPr>
          <p:cNvCxnSpPr>
            <a:cxnSpLocks/>
            <a:stCxn id="49170" idx="0"/>
            <a:endCxn id="49156" idx="2"/>
          </p:cNvCxnSpPr>
          <p:nvPr/>
        </p:nvCxnSpPr>
        <p:spPr>
          <a:xfrm flipH="1" flipV="1">
            <a:off x="3227935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76BBD6-93B3-624B-8D10-A7F6F1D65EDC}"/>
              </a:ext>
            </a:extLst>
          </p:cNvPr>
          <p:cNvCxnSpPr>
            <a:cxnSpLocks/>
            <a:stCxn id="49171" idx="0"/>
            <a:endCxn id="49157" idx="2"/>
          </p:cNvCxnSpPr>
          <p:nvPr/>
        </p:nvCxnSpPr>
        <p:spPr>
          <a:xfrm flipH="1" flipV="1">
            <a:off x="5214563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26A8601-A166-4E49-A05D-EE6F7D999384}"/>
              </a:ext>
            </a:extLst>
          </p:cNvPr>
          <p:cNvCxnSpPr>
            <a:cxnSpLocks/>
            <a:stCxn id="49172" idx="0"/>
            <a:endCxn id="49157" idx="2"/>
          </p:cNvCxnSpPr>
          <p:nvPr/>
        </p:nvCxnSpPr>
        <p:spPr>
          <a:xfrm flipH="1" flipV="1">
            <a:off x="5214563" y="3933825"/>
            <a:ext cx="2353256" cy="111304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83C941C-C040-E14D-8C25-EE79183C37AD}"/>
              </a:ext>
            </a:extLst>
          </p:cNvPr>
          <p:cNvCxnSpPr>
            <a:cxnSpLocks/>
            <a:stCxn id="49158" idx="0"/>
            <a:endCxn id="49161" idx="2"/>
          </p:cNvCxnSpPr>
          <p:nvPr/>
        </p:nvCxnSpPr>
        <p:spPr>
          <a:xfrm flipV="1">
            <a:off x="8040688" y="2359950"/>
            <a:ext cx="0" cy="99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1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Middle-Out Approach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BB44D5-0500-E54B-BDEF-24293BE1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6" name="AutoShape 31"/>
          <p:cNvSpPr>
            <a:spLocks noChangeArrowheads="1"/>
          </p:cNvSpPr>
          <p:nvPr/>
        </p:nvSpPr>
        <p:spPr bwMode="auto">
          <a:xfrm>
            <a:off x="2417935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57" name="AutoShape 32"/>
          <p:cNvSpPr>
            <a:spLocks noChangeArrowheads="1"/>
          </p:cNvSpPr>
          <p:nvPr/>
        </p:nvSpPr>
        <p:spPr bwMode="auto">
          <a:xfrm>
            <a:off x="4404563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58" name="AutoShape 34"/>
          <p:cNvSpPr>
            <a:spLocks noChangeArrowheads="1"/>
          </p:cNvSpPr>
          <p:nvPr/>
        </p:nvSpPr>
        <p:spPr bwMode="auto">
          <a:xfrm>
            <a:off x="7230688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49161" name="AutoShape 134"/>
          <p:cNvSpPr>
            <a:spLocks noChangeArrowheads="1"/>
          </p:cNvSpPr>
          <p:nvPr/>
        </p:nvSpPr>
        <p:spPr bwMode="auto">
          <a:xfrm>
            <a:off x="7230688" y="178395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Organisation</a:t>
            </a:r>
          </a:p>
        </p:txBody>
      </p:sp>
      <p:sp>
        <p:nvSpPr>
          <p:cNvPr id="49175" name="Text Box 137"/>
          <p:cNvSpPr txBox="1">
            <a:spLocks noChangeArrowheads="1"/>
          </p:cNvSpPr>
          <p:nvPr/>
        </p:nvSpPr>
        <p:spPr bwMode="auto">
          <a:xfrm>
            <a:off x="5585703" y="1713919"/>
            <a:ext cx="1172116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affiliatedTo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77" name="Text Box 139"/>
          <p:cNvSpPr txBox="1">
            <a:spLocks noChangeArrowheads="1"/>
          </p:cNvSpPr>
          <p:nvPr/>
        </p:nvSpPr>
        <p:spPr bwMode="auto">
          <a:xfrm>
            <a:off x="6127327" y="3664470"/>
            <a:ext cx="100059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studiesAt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81" name="Text Box 143"/>
          <p:cNvSpPr txBox="1">
            <a:spLocks noChangeArrowheads="1"/>
          </p:cNvSpPr>
          <p:nvPr/>
        </p:nvSpPr>
        <p:spPr bwMode="auto">
          <a:xfrm>
            <a:off x="5324716" y="2336236"/>
            <a:ext cx="893193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worksAt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69" name="AutoShape 150"/>
          <p:cNvSpPr>
            <a:spLocks noChangeArrowheads="1"/>
          </p:cNvSpPr>
          <p:nvPr/>
        </p:nvSpPr>
        <p:spPr bwMode="auto">
          <a:xfrm>
            <a:off x="797935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0" name="AutoShape 151"/>
          <p:cNvSpPr>
            <a:spLocks noChangeArrowheads="1"/>
          </p:cNvSpPr>
          <p:nvPr/>
        </p:nvSpPr>
        <p:spPr bwMode="auto">
          <a:xfrm>
            <a:off x="2784563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Teaching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1" name="AutoShape 152"/>
          <p:cNvSpPr>
            <a:spLocks noChangeArrowheads="1"/>
          </p:cNvSpPr>
          <p:nvPr/>
        </p:nvSpPr>
        <p:spPr bwMode="auto">
          <a:xfrm>
            <a:off x="4771191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Undergrad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2" name="AutoShape 153"/>
          <p:cNvSpPr>
            <a:spLocks noChangeArrowheads="1"/>
          </p:cNvSpPr>
          <p:nvPr/>
        </p:nvSpPr>
        <p:spPr bwMode="auto">
          <a:xfrm>
            <a:off x="6757819" y="5046866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Postgrad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3" name="AutoShape 154"/>
          <p:cNvSpPr>
            <a:spLocks noChangeArrowheads="1"/>
          </p:cNvSpPr>
          <p:nvPr/>
        </p:nvSpPr>
        <p:spPr bwMode="auto">
          <a:xfrm>
            <a:off x="3341313" y="1773238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Person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FA2887-4BF9-314D-8297-834168689CB8}"/>
              </a:ext>
            </a:extLst>
          </p:cNvPr>
          <p:cNvCxnSpPr>
            <a:stCxn id="49156" idx="0"/>
            <a:endCxn id="49173" idx="2"/>
          </p:cNvCxnSpPr>
          <p:nvPr/>
        </p:nvCxnSpPr>
        <p:spPr>
          <a:xfrm flipV="1">
            <a:off x="3227935" y="2349238"/>
            <a:ext cx="923378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78CD31-D598-9E42-A1A8-E98906E5F462}"/>
              </a:ext>
            </a:extLst>
          </p:cNvPr>
          <p:cNvCxnSpPr>
            <a:cxnSpLocks/>
            <a:stCxn id="49157" idx="0"/>
            <a:endCxn id="49173" idx="2"/>
          </p:cNvCxnSpPr>
          <p:nvPr/>
        </p:nvCxnSpPr>
        <p:spPr>
          <a:xfrm flipH="1" flipV="1">
            <a:off x="4151313" y="2349238"/>
            <a:ext cx="1063250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A766FE-17B0-8844-9EFB-28DD296386D5}"/>
              </a:ext>
            </a:extLst>
          </p:cNvPr>
          <p:cNvCxnSpPr>
            <a:cxnSpLocks/>
            <a:stCxn id="49169" idx="0"/>
            <a:endCxn id="49156" idx="2"/>
          </p:cNvCxnSpPr>
          <p:nvPr/>
        </p:nvCxnSpPr>
        <p:spPr>
          <a:xfrm flipV="1">
            <a:off x="1607935" y="3933825"/>
            <a:ext cx="1620000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174004-4D32-E44D-9944-74AA3E88E923}"/>
              </a:ext>
            </a:extLst>
          </p:cNvPr>
          <p:cNvCxnSpPr>
            <a:cxnSpLocks/>
            <a:stCxn id="49170" idx="0"/>
            <a:endCxn id="49156" idx="2"/>
          </p:cNvCxnSpPr>
          <p:nvPr/>
        </p:nvCxnSpPr>
        <p:spPr>
          <a:xfrm flipH="1" flipV="1">
            <a:off x="3227935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76BBD6-93B3-624B-8D10-A7F6F1D65EDC}"/>
              </a:ext>
            </a:extLst>
          </p:cNvPr>
          <p:cNvCxnSpPr>
            <a:cxnSpLocks/>
            <a:stCxn id="49171" idx="0"/>
            <a:endCxn id="49157" idx="2"/>
          </p:cNvCxnSpPr>
          <p:nvPr/>
        </p:nvCxnSpPr>
        <p:spPr>
          <a:xfrm flipH="1" flipV="1">
            <a:off x="5214563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26A8601-A166-4E49-A05D-EE6F7D999384}"/>
              </a:ext>
            </a:extLst>
          </p:cNvPr>
          <p:cNvCxnSpPr>
            <a:cxnSpLocks/>
            <a:stCxn id="49172" idx="0"/>
            <a:endCxn id="49157" idx="2"/>
          </p:cNvCxnSpPr>
          <p:nvPr/>
        </p:nvCxnSpPr>
        <p:spPr>
          <a:xfrm flipH="1" flipV="1">
            <a:off x="5214563" y="3933825"/>
            <a:ext cx="2353256" cy="111304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83C941C-C040-E14D-8C25-EE79183C37AD}"/>
              </a:ext>
            </a:extLst>
          </p:cNvPr>
          <p:cNvCxnSpPr>
            <a:cxnSpLocks/>
            <a:stCxn id="49158" idx="0"/>
            <a:endCxn id="49161" idx="2"/>
          </p:cNvCxnSpPr>
          <p:nvPr/>
        </p:nvCxnSpPr>
        <p:spPr>
          <a:xfrm flipV="1">
            <a:off x="8040688" y="2359950"/>
            <a:ext cx="0" cy="99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BDB177-2964-AD4F-A443-087143512107}"/>
              </a:ext>
            </a:extLst>
          </p:cNvPr>
          <p:cNvCxnSpPr>
            <a:cxnSpLocks/>
            <a:stCxn id="49173" idx="3"/>
            <a:endCxn id="49161" idx="1"/>
          </p:cNvCxnSpPr>
          <p:nvPr/>
        </p:nvCxnSpPr>
        <p:spPr>
          <a:xfrm>
            <a:off x="4961313" y="2061238"/>
            <a:ext cx="2269375" cy="10712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07C368-B69F-B24F-B373-CE9A0F8C0A40}"/>
              </a:ext>
            </a:extLst>
          </p:cNvPr>
          <p:cNvCxnSpPr>
            <a:cxnSpLocks/>
            <a:stCxn id="49157" idx="3"/>
            <a:endCxn id="49158" idx="1"/>
          </p:cNvCxnSpPr>
          <p:nvPr/>
        </p:nvCxnSpPr>
        <p:spPr>
          <a:xfrm>
            <a:off x="6024563" y="3645825"/>
            <a:ext cx="1206125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5919519-C0CB-CA42-8D5E-7E8675A4D064}"/>
              </a:ext>
            </a:extLst>
          </p:cNvPr>
          <p:cNvCxnSpPr>
            <a:cxnSpLocks/>
            <a:stCxn id="49156" idx="0"/>
            <a:endCxn id="49158" idx="0"/>
          </p:cNvCxnSpPr>
          <p:nvPr/>
        </p:nvCxnSpPr>
        <p:spPr>
          <a:xfrm rot="5400000" flipH="1" flipV="1">
            <a:off x="5634311" y="951449"/>
            <a:ext cx="12700" cy="4812753"/>
          </a:xfrm>
          <a:prstGeom prst="curvedConnector3">
            <a:avLst>
              <a:gd name="adj1" fmla="val 5081803"/>
            </a:avLst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6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Naming Conventions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rules, but conventions</a:t>
            </a:r>
          </a:p>
          <a:p>
            <a:r>
              <a:rPr lang="en-US" dirty="0"/>
              <a:t>Avoid spaces and uncommon delimiters in class and relation names</a:t>
            </a:r>
          </a:p>
          <a:p>
            <a:pPr lvl="1"/>
            <a:r>
              <a:rPr lang="en-US" dirty="0"/>
              <a:t>e.g. use </a:t>
            </a:r>
            <a:r>
              <a:rPr lang="en-US" dirty="0" err="1"/>
              <a:t>PetFood</a:t>
            </a:r>
            <a:r>
              <a:rPr lang="en-US" dirty="0"/>
              <a:t> or </a:t>
            </a:r>
            <a:r>
              <a:rPr lang="en-US" dirty="0" err="1"/>
              <a:t>Pet_Food</a:t>
            </a:r>
            <a:r>
              <a:rPr lang="en-US" dirty="0"/>
              <a:t> instead of Pet Food or Pet*Food</a:t>
            </a:r>
          </a:p>
          <a:p>
            <a:r>
              <a:rPr lang="en-US" dirty="0" err="1"/>
              <a:t>Capitalise</a:t>
            </a:r>
            <a:r>
              <a:rPr lang="en-US" dirty="0"/>
              <a:t> each word in a class name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PetFood</a:t>
            </a:r>
            <a:r>
              <a:rPr lang="en-US" dirty="0"/>
              <a:t> instead of </a:t>
            </a:r>
            <a:r>
              <a:rPr lang="en-US" dirty="0" err="1"/>
              <a:t>Petfood</a:t>
            </a:r>
            <a:r>
              <a:rPr lang="en-US" dirty="0"/>
              <a:t> or even </a:t>
            </a:r>
            <a:r>
              <a:rPr lang="en-US" dirty="0" err="1"/>
              <a:t>petfood</a:t>
            </a:r>
            <a:endParaRPr lang="en-US" dirty="0"/>
          </a:p>
          <a:p>
            <a:r>
              <a:rPr lang="en-US" dirty="0"/>
              <a:t>Start names of relations with a lowercase letter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pet_owner</a:t>
            </a:r>
            <a:r>
              <a:rPr lang="en-US" dirty="0"/>
              <a:t>, </a:t>
            </a:r>
            <a:r>
              <a:rPr lang="en-US" dirty="0" err="1"/>
              <a:t>petOwner</a:t>
            </a:r>
            <a:endParaRPr lang="en-US" dirty="0"/>
          </a:p>
          <a:p>
            <a:r>
              <a:rPr lang="en-US" dirty="0"/>
              <a:t>Use singular nouns for classes </a:t>
            </a:r>
          </a:p>
          <a:p>
            <a:pPr lvl="1"/>
            <a:r>
              <a:rPr lang="en-US" dirty="0"/>
              <a:t>e.g. Pet, Person, Shop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990F0-EA45-4D49-AD41-9CCA4BE85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Class or Relation?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Is it a class or a relation?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depends!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the subclass doesn’t need any new relations (or restrictions), then consider making it a relation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27BB33-E10F-3D4A-99D2-5D659AA22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8241626" y="2497974"/>
            <a:ext cx="1379151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6000" rIns="3600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 dirty="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type of study</a:t>
            </a:r>
          </a:p>
        </p:txBody>
      </p:sp>
      <p:sp>
        <p:nvSpPr>
          <p:cNvPr id="51210" name="AutoShape 13"/>
          <p:cNvSpPr>
            <a:spLocks noChangeArrowheads="1"/>
          </p:cNvSpPr>
          <p:nvPr/>
        </p:nvSpPr>
        <p:spPr bwMode="auto">
          <a:xfrm>
            <a:off x="9544839" y="2357184"/>
            <a:ext cx="1958969" cy="1542634"/>
          </a:xfrm>
          <a:prstGeom prst="bracePair">
            <a:avLst>
              <a:gd name="adj" fmla="val 8333"/>
            </a:avLst>
          </a:prstGeom>
          <a:noFill/>
          <a:ln w="1905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11" name="Text Box 14"/>
          <p:cNvSpPr txBox="1">
            <a:spLocks noChangeArrowheads="1"/>
          </p:cNvSpPr>
          <p:nvPr/>
        </p:nvSpPr>
        <p:spPr bwMode="auto">
          <a:xfrm>
            <a:off x="9928216" y="2707029"/>
            <a:ext cx="1192213" cy="9239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Full time</a:t>
            </a:r>
          </a:p>
          <a:p>
            <a:pPr algn="l">
              <a:defRPr/>
            </a:pPr>
            <a:endParaRPr lang="en-GB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  <a:p>
            <a:pPr algn="l">
              <a:defRPr/>
            </a:pPr>
            <a:r>
              <a:rPr lang="en-GB" dirty="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Part time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12" name="Line 15"/>
          <p:cNvSpPr>
            <a:spLocks noChangeShapeType="1"/>
          </p:cNvSpPr>
          <p:nvPr/>
        </p:nvSpPr>
        <p:spPr bwMode="auto">
          <a:xfrm>
            <a:off x="6095999" y="2292242"/>
            <a:ext cx="0" cy="1728788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13" name="AutoShape 18"/>
          <p:cNvSpPr>
            <a:spLocks noChangeArrowheads="1"/>
          </p:cNvSpPr>
          <p:nvPr/>
        </p:nvSpPr>
        <p:spPr bwMode="auto">
          <a:xfrm>
            <a:off x="6432550" y="2848391"/>
            <a:ext cx="1958975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51214" name="AutoShape 19"/>
          <p:cNvSpPr>
            <a:spLocks noChangeArrowheads="1"/>
          </p:cNvSpPr>
          <p:nvPr/>
        </p:nvSpPr>
        <p:spPr bwMode="auto">
          <a:xfrm>
            <a:off x="3333213" y="3429000"/>
            <a:ext cx="23040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Part Time Student</a:t>
            </a:r>
          </a:p>
        </p:txBody>
      </p:sp>
      <p:sp>
        <p:nvSpPr>
          <p:cNvPr id="51215" name="AutoShape 20"/>
          <p:cNvSpPr>
            <a:spLocks noChangeArrowheads="1"/>
          </p:cNvSpPr>
          <p:nvPr/>
        </p:nvSpPr>
        <p:spPr bwMode="auto">
          <a:xfrm>
            <a:off x="2209800" y="227647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51216" name="AutoShape 21"/>
          <p:cNvSpPr>
            <a:spLocks noChangeArrowheads="1"/>
          </p:cNvSpPr>
          <p:nvPr/>
        </p:nvSpPr>
        <p:spPr bwMode="auto">
          <a:xfrm>
            <a:off x="774435" y="3441700"/>
            <a:ext cx="23040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Full Time Student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7A7E4D-4460-FA4A-A507-4B1E3CEB6413}"/>
              </a:ext>
            </a:extLst>
          </p:cNvPr>
          <p:cNvCxnSpPr>
            <a:stCxn id="51216" idx="0"/>
            <a:endCxn id="51215" idx="2"/>
          </p:cNvCxnSpPr>
          <p:nvPr/>
        </p:nvCxnSpPr>
        <p:spPr>
          <a:xfrm flipV="1">
            <a:off x="1926435" y="2852738"/>
            <a:ext cx="1291365" cy="588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1F315C-C072-694E-9C94-565AD371B37B}"/>
              </a:ext>
            </a:extLst>
          </p:cNvPr>
          <p:cNvCxnSpPr>
            <a:cxnSpLocks/>
            <a:stCxn id="51214" idx="0"/>
            <a:endCxn id="51215" idx="2"/>
          </p:cNvCxnSpPr>
          <p:nvPr/>
        </p:nvCxnSpPr>
        <p:spPr>
          <a:xfrm flipH="1" flipV="1">
            <a:off x="3217800" y="2852738"/>
            <a:ext cx="1267413" cy="5762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F4BCBE-33AF-1F4C-979C-723EF60DB592}"/>
              </a:ext>
            </a:extLst>
          </p:cNvPr>
          <p:cNvCxnSpPr>
            <a:cxnSpLocks/>
            <a:stCxn id="51213" idx="3"/>
            <a:endCxn id="51210" idx="1"/>
          </p:cNvCxnSpPr>
          <p:nvPr/>
        </p:nvCxnSpPr>
        <p:spPr>
          <a:xfrm flipV="1">
            <a:off x="8391525" y="3128501"/>
            <a:ext cx="1153314" cy="8022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Class or Instance?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Is it a class or an instance?</a:t>
            </a:r>
          </a:p>
          <a:p>
            <a:pPr lvl="1"/>
            <a:endParaRPr lang="en-GB" dirty="0"/>
          </a:p>
          <a:p>
            <a:pPr marL="3600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it can have its own instances, then it should be a class</a:t>
            </a:r>
          </a:p>
          <a:p>
            <a:r>
              <a:rPr lang="en-GB" dirty="0"/>
              <a:t>If it can have its own subclasses, then it should be a class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128AD-523A-E14A-BC1C-B91AB73E0E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34" name="AutoShape 14"/>
          <p:cNvSpPr>
            <a:spLocks noChangeArrowheads="1"/>
          </p:cNvSpPr>
          <p:nvPr/>
        </p:nvSpPr>
        <p:spPr bwMode="auto">
          <a:xfrm>
            <a:off x="3262312" y="2276475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52235" name="AutoShape 15"/>
          <p:cNvSpPr>
            <a:spLocks noChangeArrowheads="1"/>
          </p:cNvSpPr>
          <p:nvPr/>
        </p:nvSpPr>
        <p:spPr bwMode="auto">
          <a:xfrm>
            <a:off x="7158830" y="2276474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52236" name="AutoShape 17"/>
          <p:cNvSpPr>
            <a:spLocks noChangeArrowheads="1"/>
          </p:cNvSpPr>
          <p:nvPr/>
        </p:nvSpPr>
        <p:spPr bwMode="auto">
          <a:xfrm>
            <a:off x="3262312" y="3933825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John Smith</a:t>
            </a:r>
          </a:p>
        </p:txBody>
      </p:sp>
      <p:sp>
        <p:nvSpPr>
          <p:cNvPr id="52237" name="AutoShape 18"/>
          <p:cNvSpPr>
            <a:spLocks noChangeArrowheads="1"/>
          </p:cNvSpPr>
          <p:nvPr/>
        </p:nvSpPr>
        <p:spPr bwMode="auto">
          <a:xfrm>
            <a:off x="7158830" y="3933824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 of Soton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345D7-93D7-8249-9449-2493B2CF9CDA}"/>
              </a:ext>
            </a:extLst>
          </p:cNvPr>
          <p:cNvSpPr txBox="1"/>
          <p:nvPr/>
        </p:nvSpPr>
        <p:spPr>
          <a:xfrm>
            <a:off x="5475112" y="385262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studiesAt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0003D-034A-544A-99E5-7E403AC5C77A}"/>
              </a:ext>
            </a:extLst>
          </p:cNvPr>
          <p:cNvSpPr txBox="1"/>
          <p:nvPr/>
        </p:nvSpPr>
        <p:spPr>
          <a:xfrm>
            <a:off x="2729954" y="317130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rdf:type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A0C4CD-EFF3-3841-BD58-222572C1A793}"/>
              </a:ext>
            </a:extLst>
          </p:cNvPr>
          <p:cNvSpPr txBox="1"/>
          <p:nvPr/>
        </p:nvSpPr>
        <p:spPr>
          <a:xfrm>
            <a:off x="8180495" y="316233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rdf:type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E0E02B-838C-3A46-854D-01CDDDED932A}"/>
              </a:ext>
            </a:extLst>
          </p:cNvPr>
          <p:cNvCxnSpPr>
            <a:stCxn id="52236" idx="0"/>
            <a:endCxn id="52234" idx="2"/>
          </p:cNvCxnSpPr>
          <p:nvPr/>
        </p:nvCxnSpPr>
        <p:spPr>
          <a:xfrm flipV="1">
            <a:off x="4144170" y="2852738"/>
            <a:ext cx="0" cy="108108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448299-16A6-384E-9D49-2DB07102C79B}"/>
              </a:ext>
            </a:extLst>
          </p:cNvPr>
          <p:cNvCxnSpPr>
            <a:cxnSpLocks/>
            <a:stCxn id="52237" idx="0"/>
            <a:endCxn id="52235" idx="2"/>
          </p:cNvCxnSpPr>
          <p:nvPr/>
        </p:nvCxnSpPr>
        <p:spPr>
          <a:xfrm flipV="1">
            <a:off x="8040688" y="2852737"/>
            <a:ext cx="0" cy="108108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92CAE8-9B97-5840-8EBC-0DC196A425CD}"/>
              </a:ext>
            </a:extLst>
          </p:cNvPr>
          <p:cNvCxnSpPr>
            <a:cxnSpLocks/>
            <a:stCxn id="52236" idx="3"/>
            <a:endCxn id="52237" idx="1"/>
          </p:cNvCxnSpPr>
          <p:nvPr/>
        </p:nvCxnSpPr>
        <p:spPr>
          <a:xfrm flipV="1">
            <a:off x="5026028" y="4221956"/>
            <a:ext cx="2132802" cy="1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0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Ontology Engineering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1363757-3CDE-9141-AFCE-A70F7236D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COMP6256 Knowledge Graphs for AI Systems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FDB334-00B4-8D4A-8139-57D79A24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Dr Nicholas Gibbins  -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61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Transitivity of Class Hierarchy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subClassOf</a:t>
            </a:r>
            <a:r>
              <a:rPr lang="en-US" dirty="0"/>
              <a:t> relation is always transitive</a:t>
            </a:r>
          </a:p>
          <a:p>
            <a:pPr lvl="1"/>
            <a:r>
              <a:rPr lang="en-US" dirty="0"/>
              <a:t>Car is a subclass of Vehicle</a:t>
            </a:r>
          </a:p>
          <a:p>
            <a:pPr lvl="1"/>
            <a:r>
              <a:rPr lang="en-US" dirty="0"/>
              <a:t>Vehicle is a subclass of </a:t>
            </a:r>
            <a:r>
              <a:rPr lang="en-US" dirty="0" err="1"/>
              <a:t>TransportationObject</a:t>
            </a:r>
            <a:endParaRPr lang="en-US" dirty="0"/>
          </a:p>
          <a:p>
            <a:pPr lvl="1"/>
            <a:r>
              <a:rPr lang="en-US" dirty="0"/>
              <a:t>Any instance of Car is also a </a:t>
            </a:r>
            <a:r>
              <a:rPr lang="en-US" dirty="0" err="1"/>
              <a:t>TransportationObject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subClassOf</a:t>
            </a:r>
            <a:r>
              <a:rPr lang="en-US" dirty="0"/>
              <a:t> is not the same as “part of”</a:t>
            </a:r>
          </a:p>
          <a:p>
            <a:pPr lvl="1"/>
            <a:r>
              <a:rPr lang="en-US" dirty="0"/>
              <a:t>(see meronymy pattern later this lecture)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0EEEA-74E7-F449-B1A8-F9815D564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8686800" y="2057400"/>
            <a:ext cx="0" cy="2889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8686800" y="2971800"/>
            <a:ext cx="0" cy="3603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9669410" y="2391760"/>
            <a:ext cx="1762021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6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rdfs:subClassOf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9669410" y="3333140"/>
            <a:ext cx="1762021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rdfs:subClassOf</a:t>
            </a:r>
            <a:endParaRPr lang="en-US" sz="1600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62" name="AutoShape 16"/>
          <p:cNvSpPr>
            <a:spLocks noChangeArrowheads="1"/>
          </p:cNvSpPr>
          <p:nvPr/>
        </p:nvSpPr>
        <p:spPr bwMode="auto">
          <a:xfrm>
            <a:off x="8234216" y="3717261"/>
            <a:ext cx="2376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Car</a:t>
            </a:r>
          </a:p>
        </p:txBody>
      </p:sp>
      <p:sp>
        <p:nvSpPr>
          <p:cNvPr id="53263" name="AutoShape 17"/>
          <p:cNvSpPr>
            <a:spLocks noChangeArrowheads="1"/>
          </p:cNvSpPr>
          <p:nvPr/>
        </p:nvSpPr>
        <p:spPr bwMode="auto">
          <a:xfrm>
            <a:off x="8234216" y="1793057"/>
            <a:ext cx="2376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TransportationObject</a:t>
            </a:r>
            <a:endParaRPr lang="en-GB" sz="16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64" name="AutoShape 18"/>
          <p:cNvSpPr>
            <a:spLocks noChangeArrowheads="1"/>
          </p:cNvSpPr>
          <p:nvPr/>
        </p:nvSpPr>
        <p:spPr bwMode="auto">
          <a:xfrm>
            <a:off x="8234216" y="2774333"/>
            <a:ext cx="2376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Vehicle</a:t>
            </a:r>
          </a:p>
        </p:txBody>
      </p:sp>
      <p:sp>
        <p:nvSpPr>
          <p:cNvPr id="53255" name="Text Box 15"/>
          <p:cNvSpPr txBox="1">
            <a:spLocks noChangeArrowheads="1"/>
          </p:cNvSpPr>
          <p:nvPr/>
        </p:nvSpPr>
        <p:spPr bwMode="auto">
          <a:xfrm>
            <a:off x="9590741" y="5274537"/>
            <a:ext cx="742950" cy="3079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partOf</a:t>
            </a:r>
            <a:endParaRPr lang="en-US" sz="2000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6" name="AutoShape 21"/>
          <p:cNvSpPr>
            <a:spLocks noChangeArrowheads="1"/>
          </p:cNvSpPr>
          <p:nvPr/>
        </p:nvSpPr>
        <p:spPr bwMode="auto">
          <a:xfrm>
            <a:off x="8882216" y="4698537"/>
            <a:ext cx="108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Car</a:t>
            </a:r>
          </a:p>
        </p:txBody>
      </p:sp>
      <p:sp>
        <p:nvSpPr>
          <p:cNvPr id="53257" name="AutoShape 22"/>
          <p:cNvSpPr>
            <a:spLocks noChangeArrowheads="1"/>
          </p:cNvSpPr>
          <p:nvPr/>
        </p:nvSpPr>
        <p:spPr bwMode="auto">
          <a:xfrm>
            <a:off x="8882216" y="5670550"/>
            <a:ext cx="108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Wheel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608E6C-AB6B-C045-94C5-287C133CBAF9}"/>
              </a:ext>
            </a:extLst>
          </p:cNvPr>
          <p:cNvCxnSpPr>
            <a:stCxn id="53257" idx="0"/>
            <a:endCxn id="53256" idx="2"/>
          </p:cNvCxnSpPr>
          <p:nvPr/>
        </p:nvCxnSpPr>
        <p:spPr>
          <a:xfrm flipV="1">
            <a:off x="9422216" y="5274537"/>
            <a:ext cx="0" cy="3960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A20416-2500-274F-A6A1-B416DA1C83A7}"/>
              </a:ext>
            </a:extLst>
          </p:cNvPr>
          <p:cNvCxnSpPr>
            <a:cxnSpLocks/>
            <a:stCxn id="53262" idx="0"/>
            <a:endCxn id="53264" idx="2"/>
          </p:cNvCxnSpPr>
          <p:nvPr/>
        </p:nvCxnSpPr>
        <p:spPr>
          <a:xfrm flipV="1">
            <a:off x="9422216" y="3350333"/>
            <a:ext cx="0" cy="36692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023691-C26A-0E40-BC9B-2DABA4736435}"/>
              </a:ext>
            </a:extLst>
          </p:cNvPr>
          <p:cNvCxnSpPr>
            <a:cxnSpLocks/>
            <a:stCxn id="53264" idx="0"/>
            <a:endCxn id="53263" idx="2"/>
          </p:cNvCxnSpPr>
          <p:nvPr/>
        </p:nvCxnSpPr>
        <p:spPr>
          <a:xfrm flipV="1">
            <a:off x="9422216" y="2369057"/>
            <a:ext cx="0" cy="4052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50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Tidy Your Hierarchy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Avoid </a:t>
            </a:r>
            <a:r>
              <a:rPr lang="en-GB" dirty="0" err="1"/>
              <a:t>subClassOf</a:t>
            </a:r>
            <a:r>
              <a:rPr lang="en-GB" dirty="0"/>
              <a:t> clutter!</a:t>
            </a:r>
          </a:p>
          <a:p>
            <a:r>
              <a:rPr lang="en-GB" dirty="0"/>
              <a:t>Break down your hierarchy further if you have too many direct subclasses of a class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89076-DD7E-6547-935C-CBD9879304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C5C8AC38-F234-1F47-8C28-6C61EDDB2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000" y="267305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50" name="AutoShape 20">
            <a:extLst>
              <a:ext uri="{FF2B5EF4-FFF2-40B4-BE49-F238E27FC236}">
                <a16:creationId xmlns:a16="http://schemas.microsoft.com/office/drawing/2014/main" id="{ECACF055-FCBF-9A48-AA45-3A293B5E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193" y="3391501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51" name="AutoShape 20">
            <a:extLst>
              <a:ext uri="{FF2B5EF4-FFF2-40B4-BE49-F238E27FC236}">
                <a16:creationId xmlns:a16="http://schemas.microsoft.com/office/drawing/2014/main" id="{44D3B5C7-1780-D944-86BB-3DF344554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38922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52" name="AutoShape 20">
            <a:extLst>
              <a:ext uri="{FF2B5EF4-FFF2-40B4-BE49-F238E27FC236}">
                <a16:creationId xmlns:a16="http://schemas.microsoft.com/office/drawing/2014/main" id="{9042AD5E-F83B-D844-A38B-44E43EF27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61" y="4137353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53" name="AutoShape 20">
            <a:extLst>
              <a:ext uri="{FF2B5EF4-FFF2-40B4-BE49-F238E27FC236}">
                <a16:creationId xmlns:a16="http://schemas.microsoft.com/office/drawing/2014/main" id="{A40B0D8C-CACD-F44C-9879-D4A14C40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374" y="566102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54" name="AutoShape 20">
            <a:extLst>
              <a:ext uri="{FF2B5EF4-FFF2-40B4-BE49-F238E27FC236}">
                <a16:creationId xmlns:a16="http://schemas.microsoft.com/office/drawing/2014/main" id="{CFC43DB9-7443-C84F-B313-2126DD6F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314" y="488548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55" name="AutoShape 20">
            <a:extLst>
              <a:ext uri="{FF2B5EF4-FFF2-40B4-BE49-F238E27FC236}">
                <a16:creationId xmlns:a16="http://schemas.microsoft.com/office/drawing/2014/main" id="{09CA69F8-0764-604B-92B4-306A006B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628" y="563361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56" name="AutoShape 20">
            <a:extLst>
              <a:ext uri="{FF2B5EF4-FFF2-40B4-BE49-F238E27FC236}">
                <a16:creationId xmlns:a16="http://schemas.microsoft.com/office/drawing/2014/main" id="{58F08656-2DD9-F243-8BB9-736FF802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885486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57" name="AutoShape 20">
            <a:extLst>
              <a:ext uri="{FF2B5EF4-FFF2-40B4-BE49-F238E27FC236}">
                <a16:creationId xmlns:a16="http://schemas.microsoft.com/office/drawing/2014/main" id="{F1B450AE-19B3-DC48-BF5C-0C4995A1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687" y="41373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A36E594-53CF-044E-B431-2390C6C211F5}"/>
              </a:ext>
            </a:extLst>
          </p:cNvPr>
          <p:cNvCxnSpPr>
            <a:cxnSpLocks/>
            <a:stCxn id="53" idx="0"/>
            <a:endCxn id="49" idx="2"/>
          </p:cNvCxnSpPr>
          <p:nvPr/>
        </p:nvCxnSpPr>
        <p:spPr>
          <a:xfrm flipV="1">
            <a:off x="4910374" y="3249320"/>
            <a:ext cx="1185626" cy="24117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3130AD8-4A33-AF4A-893C-CC9636F874E2}"/>
              </a:ext>
            </a:extLst>
          </p:cNvPr>
          <p:cNvCxnSpPr>
            <a:cxnSpLocks/>
            <a:stCxn id="54" idx="3"/>
            <a:endCxn id="49" idx="2"/>
          </p:cNvCxnSpPr>
          <p:nvPr/>
        </p:nvCxnSpPr>
        <p:spPr>
          <a:xfrm flipV="1">
            <a:off x="4151313" y="3249320"/>
            <a:ext cx="1944687" cy="192429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72744B5-27D5-EE40-A671-E735F49EAC52}"/>
              </a:ext>
            </a:extLst>
          </p:cNvPr>
          <p:cNvCxnSpPr>
            <a:cxnSpLocks/>
            <a:stCxn id="52" idx="3"/>
            <a:endCxn id="49" idx="2"/>
          </p:cNvCxnSpPr>
          <p:nvPr/>
        </p:nvCxnSpPr>
        <p:spPr>
          <a:xfrm flipV="1">
            <a:off x="3286660" y="3249320"/>
            <a:ext cx="2809340" cy="1176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1936E91-87A6-7045-9DD2-CBB243FDAAF2}"/>
              </a:ext>
            </a:extLst>
          </p:cNvPr>
          <p:cNvCxnSpPr>
            <a:cxnSpLocks/>
            <a:stCxn id="50" idx="3"/>
            <a:endCxn id="49" idx="2"/>
          </p:cNvCxnSpPr>
          <p:nvPr/>
        </p:nvCxnSpPr>
        <p:spPr>
          <a:xfrm flipV="1">
            <a:off x="4137192" y="3249320"/>
            <a:ext cx="1958808" cy="4303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4367126-0870-E246-B224-DFB4ABED74BC}"/>
              </a:ext>
            </a:extLst>
          </p:cNvPr>
          <p:cNvCxnSpPr>
            <a:cxnSpLocks/>
            <a:stCxn id="55" idx="0"/>
            <a:endCxn id="49" idx="2"/>
          </p:cNvCxnSpPr>
          <p:nvPr/>
        </p:nvCxnSpPr>
        <p:spPr>
          <a:xfrm flipH="1" flipV="1">
            <a:off x="6096000" y="3249320"/>
            <a:ext cx="1185628" cy="23842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55919CB-C8A6-AB40-9C52-EB2361D44357}"/>
              </a:ext>
            </a:extLst>
          </p:cNvPr>
          <p:cNvCxnSpPr>
            <a:cxnSpLocks/>
            <a:stCxn id="56" idx="1"/>
            <a:endCxn id="49" idx="2"/>
          </p:cNvCxnSpPr>
          <p:nvPr/>
        </p:nvCxnSpPr>
        <p:spPr>
          <a:xfrm flipH="1" flipV="1">
            <a:off x="6096000" y="3249320"/>
            <a:ext cx="1944688" cy="19242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A446C3-90D1-9D42-A5BD-70A2CBDCB91C}"/>
              </a:ext>
            </a:extLst>
          </p:cNvPr>
          <p:cNvCxnSpPr>
            <a:cxnSpLocks/>
            <a:stCxn id="51" idx="1"/>
            <a:endCxn id="49" idx="2"/>
          </p:cNvCxnSpPr>
          <p:nvPr/>
        </p:nvCxnSpPr>
        <p:spPr>
          <a:xfrm flipH="1" flipV="1">
            <a:off x="6096000" y="3249320"/>
            <a:ext cx="1944688" cy="428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B36A8D-56F8-7C42-A392-75785B9FA379}"/>
              </a:ext>
            </a:extLst>
          </p:cNvPr>
          <p:cNvCxnSpPr>
            <a:cxnSpLocks/>
            <a:stCxn id="57" idx="1"/>
            <a:endCxn id="49" idx="2"/>
          </p:cNvCxnSpPr>
          <p:nvPr/>
        </p:nvCxnSpPr>
        <p:spPr>
          <a:xfrm flipH="1" flipV="1">
            <a:off x="6096000" y="3249320"/>
            <a:ext cx="2952687" cy="1176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61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Tidy Your Hierarchy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Avoid </a:t>
            </a:r>
            <a:r>
              <a:rPr lang="en-GB" dirty="0" err="1"/>
              <a:t>subClassOf</a:t>
            </a:r>
            <a:r>
              <a:rPr lang="en-GB" dirty="0"/>
              <a:t> clutter!</a:t>
            </a:r>
          </a:p>
          <a:p>
            <a:r>
              <a:rPr lang="en-GB" dirty="0"/>
              <a:t>Break down your hierarchy further if you have too many direct subclasses of a class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89076-DD7E-6547-935C-CBD9879304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C5C8AC38-F234-1F47-8C28-6C61EDDB2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000" y="267305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50" name="AutoShape 20">
            <a:extLst>
              <a:ext uri="{FF2B5EF4-FFF2-40B4-BE49-F238E27FC236}">
                <a16:creationId xmlns:a16="http://schemas.microsoft.com/office/drawing/2014/main" id="{ECACF055-FCBF-9A48-AA45-3A293B5E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193" y="3391501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51" name="AutoShape 20">
            <a:extLst>
              <a:ext uri="{FF2B5EF4-FFF2-40B4-BE49-F238E27FC236}">
                <a16:creationId xmlns:a16="http://schemas.microsoft.com/office/drawing/2014/main" id="{44D3B5C7-1780-D944-86BB-3DF344554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38922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52" name="AutoShape 20">
            <a:extLst>
              <a:ext uri="{FF2B5EF4-FFF2-40B4-BE49-F238E27FC236}">
                <a16:creationId xmlns:a16="http://schemas.microsoft.com/office/drawing/2014/main" id="{9042AD5E-F83B-D844-A38B-44E43EF27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72" y="51154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53" name="AutoShape 20">
            <a:extLst>
              <a:ext uri="{FF2B5EF4-FFF2-40B4-BE49-F238E27FC236}">
                <a16:creationId xmlns:a16="http://schemas.microsoft.com/office/drawing/2014/main" id="{A40B0D8C-CACD-F44C-9879-D4A14C40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506" y="511548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54" name="AutoShape 20">
            <a:extLst>
              <a:ext uri="{FF2B5EF4-FFF2-40B4-BE49-F238E27FC236}">
                <a16:creationId xmlns:a16="http://schemas.microsoft.com/office/drawing/2014/main" id="{CFC43DB9-7443-C84F-B313-2126DD6F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68" y="581750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55" name="AutoShape 20">
            <a:extLst>
              <a:ext uri="{FF2B5EF4-FFF2-40B4-BE49-F238E27FC236}">
                <a16:creationId xmlns:a16="http://schemas.microsoft.com/office/drawing/2014/main" id="{09CA69F8-0764-604B-92B4-306A006B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647" y="56655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56" name="AutoShape 20">
            <a:extLst>
              <a:ext uri="{FF2B5EF4-FFF2-40B4-BE49-F238E27FC236}">
                <a16:creationId xmlns:a16="http://schemas.microsoft.com/office/drawing/2014/main" id="{58F08656-2DD9-F243-8BB9-736FF802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088" y="4239271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57" name="AutoShape 20">
            <a:extLst>
              <a:ext uri="{FF2B5EF4-FFF2-40B4-BE49-F238E27FC236}">
                <a16:creationId xmlns:a16="http://schemas.microsoft.com/office/drawing/2014/main" id="{F1B450AE-19B3-DC48-BF5C-0C4995A1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262" y="50573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A446C3-90D1-9D42-A5BD-70A2CBDCB91C}"/>
              </a:ext>
            </a:extLst>
          </p:cNvPr>
          <p:cNvCxnSpPr>
            <a:cxnSpLocks/>
            <a:stCxn id="51" idx="0"/>
            <a:endCxn id="49" idx="3"/>
          </p:cNvCxnSpPr>
          <p:nvPr/>
        </p:nvCxnSpPr>
        <p:spPr>
          <a:xfrm flipH="1" flipV="1">
            <a:off x="7103999" y="2961189"/>
            <a:ext cx="1944689" cy="4280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20">
            <a:extLst>
              <a:ext uri="{FF2B5EF4-FFF2-40B4-BE49-F238E27FC236}">
                <a16:creationId xmlns:a16="http://schemas.microsoft.com/office/drawing/2014/main" id="{32A8E850-7C54-F547-B996-357680E19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352" y="388118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Academic</a:t>
            </a:r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2BA742FD-A528-EF45-9AC4-783BF2D7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69" y="44254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0C4948-BDFB-5C46-97CE-4779DACBA652}"/>
              </a:ext>
            </a:extLst>
          </p:cNvPr>
          <p:cNvCxnSpPr>
            <a:cxnSpLocks/>
            <a:stCxn id="50" idx="0"/>
            <a:endCxn id="49" idx="1"/>
          </p:cNvCxnSpPr>
          <p:nvPr/>
        </p:nvCxnSpPr>
        <p:spPr>
          <a:xfrm flipV="1">
            <a:off x="3129193" y="2961189"/>
            <a:ext cx="1958807" cy="430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D78EF5-F453-8A41-960C-EF05C6BEF259}"/>
              </a:ext>
            </a:extLst>
          </p:cNvPr>
          <p:cNvCxnSpPr>
            <a:cxnSpLocks/>
            <a:stCxn id="22" idx="0"/>
            <a:endCxn id="49" idx="2"/>
          </p:cNvCxnSpPr>
          <p:nvPr/>
        </p:nvCxnSpPr>
        <p:spPr>
          <a:xfrm flipH="1" flipV="1">
            <a:off x="6096000" y="3249320"/>
            <a:ext cx="20352" cy="631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0433A7-CEBE-6B41-B945-E8300C99F99B}"/>
              </a:ext>
            </a:extLst>
          </p:cNvPr>
          <p:cNvCxnSpPr>
            <a:cxnSpLocks/>
            <a:stCxn id="23" idx="0"/>
            <a:endCxn id="22" idx="1"/>
          </p:cNvCxnSpPr>
          <p:nvPr/>
        </p:nvCxnSpPr>
        <p:spPr>
          <a:xfrm flipV="1">
            <a:off x="3586769" y="4169320"/>
            <a:ext cx="1521583" cy="2561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9A80656-FAEA-CF4F-A84E-CC1BB62D9935}"/>
              </a:ext>
            </a:extLst>
          </p:cNvPr>
          <p:cNvCxnSpPr>
            <a:cxnSpLocks/>
            <a:stCxn id="54" idx="0"/>
            <a:endCxn id="23" idx="2"/>
          </p:cNvCxnSpPr>
          <p:nvPr/>
        </p:nvCxnSpPr>
        <p:spPr>
          <a:xfrm flipV="1">
            <a:off x="3586768" y="5001747"/>
            <a:ext cx="1" cy="8157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A362187-9519-5B4B-9496-4C0A8724D1AE}"/>
              </a:ext>
            </a:extLst>
          </p:cNvPr>
          <p:cNvCxnSpPr>
            <a:cxnSpLocks/>
            <a:stCxn id="53" idx="1"/>
            <a:endCxn id="23" idx="2"/>
          </p:cNvCxnSpPr>
          <p:nvPr/>
        </p:nvCxnSpPr>
        <p:spPr>
          <a:xfrm flipH="1" flipV="1">
            <a:off x="3586769" y="5001747"/>
            <a:ext cx="543737" cy="40187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9EFA27-F886-8746-B184-4251A3140642}"/>
              </a:ext>
            </a:extLst>
          </p:cNvPr>
          <p:cNvCxnSpPr>
            <a:cxnSpLocks/>
            <a:stCxn id="52" idx="3"/>
            <a:endCxn id="23" idx="2"/>
          </p:cNvCxnSpPr>
          <p:nvPr/>
        </p:nvCxnSpPr>
        <p:spPr>
          <a:xfrm flipV="1">
            <a:off x="2961871" y="5001747"/>
            <a:ext cx="624898" cy="4018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5D80F3-71B9-F947-B208-C07C720B148A}"/>
              </a:ext>
            </a:extLst>
          </p:cNvPr>
          <p:cNvCxnSpPr>
            <a:cxnSpLocks/>
            <a:stCxn id="55" idx="0"/>
            <a:endCxn id="22" idx="2"/>
          </p:cNvCxnSpPr>
          <p:nvPr/>
        </p:nvCxnSpPr>
        <p:spPr>
          <a:xfrm flipH="1" flipV="1">
            <a:off x="6116352" y="4457451"/>
            <a:ext cx="1441295" cy="12081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6843CD-AC13-8F41-B534-CD77FC1E2F4B}"/>
              </a:ext>
            </a:extLst>
          </p:cNvPr>
          <p:cNvCxnSpPr>
            <a:cxnSpLocks/>
            <a:stCxn id="56" idx="1"/>
            <a:endCxn id="22" idx="2"/>
          </p:cNvCxnSpPr>
          <p:nvPr/>
        </p:nvCxnSpPr>
        <p:spPr>
          <a:xfrm flipH="1" flipV="1">
            <a:off x="6116352" y="4457451"/>
            <a:ext cx="2436736" cy="6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6D57BB4-B39E-B643-97E9-8A3413E8612E}"/>
              </a:ext>
            </a:extLst>
          </p:cNvPr>
          <p:cNvCxnSpPr>
            <a:cxnSpLocks/>
            <a:stCxn id="57" idx="1"/>
            <a:endCxn id="22" idx="2"/>
          </p:cNvCxnSpPr>
          <p:nvPr/>
        </p:nvCxnSpPr>
        <p:spPr>
          <a:xfrm flipH="1" flipV="1">
            <a:off x="6116352" y="4457451"/>
            <a:ext cx="2333910" cy="888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6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Where to Point my Relation?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Relations should point to the most general class</a:t>
            </a:r>
          </a:p>
          <a:p>
            <a:pPr lvl="1"/>
            <a:r>
              <a:rPr lang="en-GB" dirty="0"/>
              <a:t>But not too general</a:t>
            </a:r>
          </a:p>
          <a:p>
            <a:pPr lvl="2"/>
            <a:r>
              <a:rPr lang="en-GB" dirty="0" err="1"/>
              <a:t>e.g</a:t>
            </a:r>
            <a:r>
              <a:rPr lang="en-GB" dirty="0"/>
              <a:t> relations pointing to Thing!</a:t>
            </a:r>
          </a:p>
          <a:p>
            <a:pPr lvl="1"/>
            <a:r>
              <a:rPr lang="en-GB" dirty="0"/>
              <a:t>And not too specific</a:t>
            </a:r>
          </a:p>
          <a:p>
            <a:pPr lvl="2"/>
            <a:r>
              <a:rPr lang="en-GB" dirty="0"/>
              <a:t>e.g. relations pointing to the bottom of the hierarchy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a rule of thumb, if the domain or range of a relation is a disjunction (union) of classes, some refactoring is probably required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329D9E-A710-204B-9E8D-E14CD84712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64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Where to Point my Relation?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DB018-D0FE-EA4C-9513-D95EEBD87E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AutoShape 20">
            <a:extLst>
              <a:ext uri="{FF2B5EF4-FFF2-40B4-BE49-F238E27FC236}">
                <a16:creationId xmlns:a16="http://schemas.microsoft.com/office/drawing/2014/main" id="{321835BF-60D3-C94A-8403-B26438CD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222" y="196860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36" name="AutoShape 20">
            <a:extLst>
              <a:ext uri="{FF2B5EF4-FFF2-40B4-BE49-F238E27FC236}">
                <a16:creationId xmlns:a16="http://schemas.microsoft.com/office/drawing/2014/main" id="{B8E49E7A-5C75-F940-952D-28F2812B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13" y="263075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37" name="AutoShape 20">
            <a:extLst>
              <a:ext uri="{FF2B5EF4-FFF2-40B4-BE49-F238E27FC236}">
                <a16:creationId xmlns:a16="http://schemas.microsoft.com/office/drawing/2014/main" id="{59F753AC-92DB-3C43-8BF1-9EE2AD0B6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512" y="255933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38" name="AutoShape 20">
            <a:extLst>
              <a:ext uri="{FF2B5EF4-FFF2-40B4-BE49-F238E27FC236}">
                <a16:creationId xmlns:a16="http://schemas.microsoft.com/office/drawing/2014/main" id="{8CF4A04C-292F-AD4F-9A31-3E7E892F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87" y="410641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39" name="AutoShape 20">
            <a:extLst>
              <a:ext uri="{FF2B5EF4-FFF2-40B4-BE49-F238E27FC236}">
                <a16:creationId xmlns:a16="http://schemas.microsoft.com/office/drawing/2014/main" id="{8EA0E781-3A8F-264E-996D-C1DA0563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768" y="4673003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40" name="AutoShape 20">
            <a:extLst>
              <a:ext uri="{FF2B5EF4-FFF2-40B4-BE49-F238E27FC236}">
                <a16:creationId xmlns:a16="http://schemas.microsoft.com/office/drawing/2014/main" id="{9AC850D7-E9F8-2242-8DD5-599C33C4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418" y="524245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41" name="AutoShape 20">
            <a:extLst>
              <a:ext uri="{FF2B5EF4-FFF2-40B4-BE49-F238E27FC236}">
                <a16:creationId xmlns:a16="http://schemas.microsoft.com/office/drawing/2014/main" id="{055B728B-EB8E-F04A-BA3F-76D24FD1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499" y="54656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7097261D-EF20-EA42-813E-0E17DF90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90" y="40945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43" name="AutoShape 20">
            <a:extLst>
              <a:ext uri="{FF2B5EF4-FFF2-40B4-BE49-F238E27FC236}">
                <a16:creationId xmlns:a16="http://schemas.microsoft.com/office/drawing/2014/main" id="{1CA874D4-4D7C-4248-A76E-CF103267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208" y="478756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77B00DF-3161-6847-9DEC-0D1DCBF6F38B}"/>
              </a:ext>
            </a:extLst>
          </p:cNvPr>
          <p:cNvCxnSpPr>
            <a:cxnSpLocks/>
            <a:stCxn id="37" idx="0"/>
            <a:endCxn id="35" idx="3"/>
          </p:cNvCxnSpPr>
          <p:nvPr/>
        </p:nvCxnSpPr>
        <p:spPr>
          <a:xfrm flipH="1" flipV="1">
            <a:off x="5890221" y="2256740"/>
            <a:ext cx="1311291" cy="30259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20">
            <a:extLst>
              <a:ext uri="{FF2B5EF4-FFF2-40B4-BE49-F238E27FC236}">
                <a16:creationId xmlns:a16="http://schemas.microsoft.com/office/drawing/2014/main" id="{C58D3D37-9863-4545-9628-88082B47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868" y="33256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Academic</a:t>
            </a:r>
          </a:p>
        </p:txBody>
      </p:sp>
      <p:sp>
        <p:nvSpPr>
          <p:cNvPr id="46" name="AutoShape 20">
            <a:extLst>
              <a:ext uri="{FF2B5EF4-FFF2-40B4-BE49-F238E27FC236}">
                <a16:creationId xmlns:a16="http://schemas.microsoft.com/office/drawing/2014/main" id="{EC736030-67F3-5F48-9FC4-8413D0AF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578" y="333782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B2304F-92F1-C340-BD37-C528356743DE}"/>
              </a:ext>
            </a:extLst>
          </p:cNvPr>
          <p:cNvCxnSpPr>
            <a:cxnSpLocks/>
            <a:stCxn id="36" idx="0"/>
            <a:endCxn id="35" idx="1"/>
          </p:cNvCxnSpPr>
          <p:nvPr/>
        </p:nvCxnSpPr>
        <p:spPr>
          <a:xfrm flipV="1">
            <a:off x="2590613" y="2256740"/>
            <a:ext cx="1283609" cy="374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A6CCA1-9AA1-A84B-BE90-26D11895B391}"/>
              </a:ext>
            </a:extLst>
          </p:cNvPr>
          <p:cNvCxnSpPr>
            <a:cxnSpLocks/>
            <a:stCxn id="45" idx="0"/>
            <a:endCxn id="35" idx="2"/>
          </p:cNvCxnSpPr>
          <p:nvPr/>
        </p:nvCxnSpPr>
        <p:spPr>
          <a:xfrm flipH="1" flipV="1">
            <a:off x="4882222" y="2544871"/>
            <a:ext cx="1159646" cy="780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253C0F-87A7-464C-84DA-7F7A3DD12C98}"/>
              </a:ext>
            </a:extLst>
          </p:cNvPr>
          <p:cNvCxnSpPr>
            <a:cxnSpLocks/>
            <a:stCxn id="46" idx="0"/>
            <a:endCxn id="35" idx="2"/>
          </p:cNvCxnSpPr>
          <p:nvPr/>
        </p:nvCxnSpPr>
        <p:spPr>
          <a:xfrm flipV="1">
            <a:off x="3722578" y="2544871"/>
            <a:ext cx="1159644" cy="792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F7940B-7A02-9445-88E2-8D647DBC48FC}"/>
              </a:ext>
            </a:extLst>
          </p:cNvPr>
          <p:cNvCxnSpPr>
            <a:cxnSpLocks/>
            <a:stCxn id="40" idx="0"/>
            <a:endCxn id="46" idx="2"/>
          </p:cNvCxnSpPr>
          <p:nvPr/>
        </p:nvCxnSpPr>
        <p:spPr>
          <a:xfrm flipV="1">
            <a:off x="2224418" y="3914090"/>
            <a:ext cx="1498160" cy="1328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4F0C77-2B68-7349-ADB9-05FC56CD599A}"/>
              </a:ext>
            </a:extLst>
          </p:cNvPr>
          <p:cNvCxnSpPr>
            <a:cxnSpLocks/>
            <a:stCxn id="39" idx="0"/>
            <a:endCxn id="46" idx="2"/>
          </p:cNvCxnSpPr>
          <p:nvPr/>
        </p:nvCxnSpPr>
        <p:spPr>
          <a:xfrm flipH="1" flipV="1">
            <a:off x="3722578" y="3914090"/>
            <a:ext cx="345190" cy="758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8B2114-3CD7-7A4F-ADF5-F4D2784C0A4B}"/>
              </a:ext>
            </a:extLst>
          </p:cNvPr>
          <p:cNvCxnSpPr>
            <a:cxnSpLocks/>
            <a:stCxn id="38" idx="3"/>
            <a:endCxn id="46" idx="2"/>
          </p:cNvCxnSpPr>
          <p:nvPr/>
        </p:nvCxnSpPr>
        <p:spPr>
          <a:xfrm flipV="1">
            <a:off x="2531186" y="3914090"/>
            <a:ext cx="1191392" cy="480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DC739F-1547-C54C-BFEE-A63846257498}"/>
              </a:ext>
            </a:extLst>
          </p:cNvPr>
          <p:cNvCxnSpPr>
            <a:cxnSpLocks/>
            <a:stCxn id="41" idx="0"/>
            <a:endCxn id="45" idx="2"/>
          </p:cNvCxnSpPr>
          <p:nvPr/>
        </p:nvCxnSpPr>
        <p:spPr>
          <a:xfrm flipV="1">
            <a:off x="5686499" y="3901941"/>
            <a:ext cx="355369" cy="1563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4955B8-35D8-2D47-959C-91C358D636FA}"/>
              </a:ext>
            </a:extLst>
          </p:cNvPr>
          <p:cNvCxnSpPr>
            <a:cxnSpLocks/>
            <a:stCxn id="42" idx="1"/>
            <a:endCxn id="45" idx="2"/>
          </p:cNvCxnSpPr>
          <p:nvPr/>
        </p:nvCxnSpPr>
        <p:spPr>
          <a:xfrm flipH="1" flipV="1">
            <a:off x="6041868" y="3901941"/>
            <a:ext cx="955922" cy="4807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B4CB733-F868-394A-A38B-6046832C83B5}"/>
              </a:ext>
            </a:extLst>
          </p:cNvPr>
          <p:cNvCxnSpPr>
            <a:cxnSpLocks/>
            <a:stCxn id="43" idx="1"/>
            <a:endCxn id="45" idx="2"/>
          </p:cNvCxnSpPr>
          <p:nvPr/>
        </p:nvCxnSpPr>
        <p:spPr>
          <a:xfrm flipH="1" flipV="1">
            <a:off x="6041868" y="3901941"/>
            <a:ext cx="427340" cy="11737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20">
            <a:extLst>
              <a:ext uri="{FF2B5EF4-FFF2-40B4-BE49-F238E27FC236}">
                <a16:creationId xmlns:a16="http://schemas.microsoft.com/office/drawing/2014/main" id="{5E375E1F-E192-3B4F-96CA-BA1C7DE4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4" y="196860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85" name="AutoShape 20">
            <a:extLst>
              <a:ext uri="{FF2B5EF4-FFF2-40B4-BE49-F238E27FC236}">
                <a16:creationId xmlns:a16="http://schemas.microsoft.com/office/drawing/2014/main" id="{4138C2A3-CFC6-D84F-9DFE-A1AB211B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3" y="332246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Module</a:t>
            </a:r>
          </a:p>
        </p:txBody>
      </p: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2E851DD8-EF99-BC49-9D92-A952998C9A8E}"/>
              </a:ext>
            </a:extLst>
          </p:cNvPr>
          <p:cNvCxnSpPr>
            <a:cxnSpLocks/>
            <a:stCxn id="35" idx="3"/>
            <a:endCxn id="84" idx="1"/>
          </p:cNvCxnSpPr>
          <p:nvPr/>
        </p:nvCxnSpPr>
        <p:spPr>
          <a:xfrm flipV="1">
            <a:off x="5890221" y="2256739"/>
            <a:ext cx="3519733" cy="1"/>
          </a:xfrm>
          <a:prstGeom prst="curvedConnector3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F12451D3-1443-5048-BC54-AA716DA52484}"/>
              </a:ext>
            </a:extLst>
          </p:cNvPr>
          <p:cNvCxnSpPr>
            <a:cxnSpLocks/>
            <a:stCxn id="45" idx="3"/>
            <a:endCxn id="85" idx="1"/>
          </p:cNvCxnSpPr>
          <p:nvPr/>
        </p:nvCxnSpPr>
        <p:spPr>
          <a:xfrm flipV="1">
            <a:off x="7049867" y="3610601"/>
            <a:ext cx="2360086" cy="3209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>
            <a:extLst>
              <a:ext uri="{FF2B5EF4-FFF2-40B4-BE49-F238E27FC236}">
                <a16:creationId xmlns:a16="http://schemas.microsoft.com/office/drawing/2014/main" id="{9DD6DF46-CC44-6246-88BC-7EECD02F964B}"/>
              </a:ext>
            </a:extLst>
          </p:cNvPr>
          <p:cNvCxnSpPr>
            <a:cxnSpLocks/>
            <a:stCxn id="46" idx="0"/>
          </p:cNvCxnSpPr>
          <p:nvPr/>
        </p:nvCxnSpPr>
        <p:spPr>
          <a:xfrm rot="16200000" flipH="1">
            <a:off x="6510566" y="549839"/>
            <a:ext cx="111400" cy="5687377"/>
          </a:xfrm>
          <a:prstGeom prst="curvedConnector4">
            <a:avLst>
              <a:gd name="adj1" fmla="val -205206"/>
              <a:gd name="adj2" fmla="val 58862"/>
            </a:avLst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8" name="TextBox 82947">
            <a:extLst>
              <a:ext uri="{FF2B5EF4-FFF2-40B4-BE49-F238E27FC236}">
                <a16:creationId xmlns:a16="http://schemas.microsoft.com/office/drawing/2014/main" id="{6E9AD484-4251-7844-A1CD-93E22C22EC44}"/>
              </a:ext>
            </a:extLst>
          </p:cNvPr>
          <p:cNvSpPr txBox="1"/>
          <p:nvPr/>
        </p:nvSpPr>
        <p:spPr>
          <a:xfrm>
            <a:off x="7274476" y="1895585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 for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8AC88-9C9A-2D4A-A11A-FD179D781A01}"/>
              </a:ext>
            </a:extLst>
          </p:cNvPr>
          <p:cNvSpPr txBox="1"/>
          <p:nvPr/>
        </p:nvSpPr>
        <p:spPr>
          <a:xfrm>
            <a:off x="7592843" y="3545451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teaches</a:t>
            </a:r>
          </a:p>
        </p:txBody>
      </p:sp>
    </p:spTree>
    <p:extLst>
      <p:ext uri="{BB962C8B-B14F-4D97-AF65-F5344CB8AC3E}">
        <p14:creationId xmlns:p14="http://schemas.microsoft.com/office/powerpoint/2010/main" val="133535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Where to Point my Relation?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DB018-D0FE-EA4C-9513-D95EEBD87E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AutoShape 20">
            <a:extLst>
              <a:ext uri="{FF2B5EF4-FFF2-40B4-BE49-F238E27FC236}">
                <a16:creationId xmlns:a16="http://schemas.microsoft.com/office/drawing/2014/main" id="{321835BF-60D3-C94A-8403-B26438CD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222" y="196860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36" name="AutoShape 20">
            <a:extLst>
              <a:ext uri="{FF2B5EF4-FFF2-40B4-BE49-F238E27FC236}">
                <a16:creationId xmlns:a16="http://schemas.microsoft.com/office/drawing/2014/main" id="{B8E49E7A-5C75-F940-952D-28F2812B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13" y="263075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37" name="AutoShape 20">
            <a:extLst>
              <a:ext uri="{FF2B5EF4-FFF2-40B4-BE49-F238E27FC236}">
                <a16:creationId xmlns:a16="http://schemas.microsoft.com/office/drawing/2014/main" id="{59F753AC-92DB-3C43-8BF1-9EE2AD0B6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512" y="255933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38" name="AutoShape 20">
            <a:extLst>
              <a:ext uri="{FF2B5EF4-FFF2-40B4-BE49-F238E27FC236}">
                <a16:creationId xmlns:a16="http://schemas.microsoft.com/office/drawing/2014/main" id="{8CF4A04C-292F-AD4F-9A31-3E7E892F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4" y="45932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39" name="AutoShape 20">
            <a:extLst>
              <a:ext uri="{FF2B5EF4-FFF2-40B4-BE49-F238E27FC236}">
                <a16:creationId xmlns:a16="http://schemas.microsoft.com/office/drawing/2014/main" id="{8EA0E781-3A8F-264E-996D-C1DA0563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082" y="480661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40" name="AutoShape 20">
            <a:extLst>
              <a:ext uri="{FF2B5EF4-FFF2-40B4-BE49-F238E27FC236}">
                <a16:creationId xmlns:a16="http://schemas.microsoft.com/office/drawing/2014/main" id="{9AC850D7-E9F8-2242-8DD5-599C33C4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273" y="540211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41" name="AutoShape 20">
            <a:extLst>
              <a:ext uri="{FF2B5EF4-FFF2-40B4-BE49-F238E27FC236}">
                <a16:creationId xmlns:a16="http://schemas.microsoft.com/office/drawing/2014/main" id="{055B728B-EB8E-F04A-BA3F-76D24FD1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499" y="54656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7097261D-EF20-EA42-813E-0E17DF90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90" y="40945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43" name="AutoShape 20">
            <a:extLst>
              <a:ext uri="{FF2B5EF4-FFF2-40B4-BE49-F238E27FC236}">
                <a16:creationId xmlns:a16="http://schemas.microsoft.com/office/drawing/2014/main" id="{1CA874D4-4D7C-4248-A76E-CF103267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208" y="478756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77B00DF-3161-6847-9DEC-0D1DCBF6F38B}"/>
              </a:ext>
            </a:extLst>
          </p:cNvPr>
          <p:cNvCxnSpPr>
            <a:cxnSpLocks/>
            <a:stCxn id="37" idx="0"/>
            <a:endCxn id="35" idx="3"/>
          </p:cNvCxnSpPr>
          <p:nvPr/>
        </p:nvCxnSpPr>
        <p:spPr>
          <a:xfrm flipH="1" flipV="1">
            <a:off x="5890221" y="2256740"/>
            <a:ext cx="1311291" cy="30259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20">
            <a:extLst>
              <a:ext uri="{FF2B5EF4-FFF2-40B4-BE49-F238E27FC236}">
                <a16:creationId xmlns:a16="http://schemas.microsoft.com/office/drawing/2014/main" id="{C58D3D37-9863-4545-9628-88082B47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868" y="33256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Academic</a:t>
            </a:r>
          </a:p>
        </p:txBody>
      </p:sp>
      <p:sp>
        <p:nvSpPr>
          <p:cNvPr id="46" name="AutoShape 20">
            <a:extLst>
              <a:ext uri="{FF2B5EF4-FFF2-40B4-BE49-F238E27FC236}">
                <a16:creationId xmlns:a16="http://schemas.microsoft.com/office/drawing/2014/main" id="{EC736030-67F3-5F48-9FC4-8413D0AF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665" y="3824693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B2304F-92F1-C340-BD37-C528356743DE}"/>
              </a:ext>
            </a:extLst>
          </p:cNvPr>
          <p:cNvCxnSpPr>
            <a:cxnSpLocks/>
            <a:stCxn id="36" idx="0"/>
            <a:endCxn id="35" idx="1"/>
          </p:cNvCxnSpPr>
          <p:nvPr/>
        </p:nvCxnSpPr>
        <p:spPr>
          <a:xfrm flipV="1">
            <a:off x="2590613" y="2256740"/>
            <a:ext cx="1283609" cy="374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A6CCA1-9AA1-A84B-BE90-26D11895B391}"/>
              </a:ext>
            </a:extLst>
          </p:cNvPr>
          <p:cNvCxnSpPr>
            <a:cxnSpLocks/>
            <a:stCxn id="45" idx="0"/>
            <a:endCxn id="35" idx="2"/>
          </p:cNvCxnSpPr>
          <p:nvPr/>
        </p:nvCxnSpPr>
        <p:spPr>
          <a:xfrm flipH="1" flipV="1">
            <a:off x="4882222" y="2544871"/>
            <a:ext cx="1159646" cy="780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253C0F-87A7-464C-84DA-7F7A3DD12C98}"/>
              </a:ext>
            </a:extLst>
          </p:cNvPr>
          <p:cNvCxnSpPr>
            <a:cxnSpLocks/>
            <a:stCxn id="46" idx="3"/>
            <a:endCxn id="45" idx="1"/>
          </p:cNvCxnSpPr>
          <p:nvPr/>
        </p:nvCxnSpPr>
        <p:spPr>
          <a:xfrm flipV="1">
            <a:off x="4293664" y="3613810"/>
            <a:ext cx="740204" cy="499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F7940B-7A02-9445-88E2-8D647DBC48FC}"/>
              </a:ext>
            </a:extLst>
          </p:cNvPr>
          <p:cNvCxnSpPr>
            <a:cxnSpLocks/>
            <a:stCxn id="40" idx="0"/>
            <a:endCxn id="46" idx="2"/>
          </p:cNvCxnSpPr>
          <p:nvPr/>
        </p:nvCxnSpPr>
        <p:spPr>
          <a:xfrm flipV="1">
            <a:off x="2094273" y="4400956"/>
            <a:ext cx="1191392" cy="100115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4F0C77-2B68-7349-ADB9-05FC56CD599A}"/>
              </a:ext>
            </a:extLst>
          </p:cNvPr>
          <p:cNvCxnSpPr>
            <a:cxnSpLocks/>
            <a:stCxn id="39" idx="0"/>
            <a:endCxn id="46" idx="2"/>
          </p:cNvCxnSpPr>
          <p:nvPr/>
        </p:nvCxnSpPr>
        <p:spPr>
          <a:xfrm flipH="1" flipV="1">
            <a:off x="3285665" y="4400956"/>
            <a:ext cx="696417" cy="4056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8B2114-3CD7-7A4F-ADF5-F4D2784C0A4B}"/>
              </a:ext>
            </a:extLst>
          </p:cNvPr>
          <p:cNvCxnSpPr>
            <a:cxnSpLocks/>
            <a:stCxn id="38" idx="3"/>
            <a:endCxn id="46" idx="2"/>
          </p:cNvCxnSpPr>
          <p:nvPr/>
        </p:nvCxnSpPr>
        <p:spPr>
          <a:xfrm flipV="1">
            <a:off x="2094273" y="4400956"/>
            <a:ext cx="1191392" cy="480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DC739F-1547-C54C-BFEE-A63846257498}"/>
              </a:ext>
            </a:extLst>
          </p:cNvPr>
          <p:cNvCxnSpPr>
            <a:cxnSpLocks/>
            <a:stCxn id="41" idx="0"/>
            <a:endCxn id="45" idx="2"/>
          </p:cNvCxnSpPr>
          <p:nvPr/>
        </p:nvCxnSpPr>
        <p:spPr>
          <a:xfrm flipV="1">
            <a:off x="5686499" y="3901941"/>
            <a:ext cx="355369" cy="1563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4955B8-35D8-2D47-959C-91C358D636FA}"/>
              </a:ext>
            </a:extLst>
          </p:cNvPr>
          <p:cNvCxnSpPr>
            <a:cxnSpLocks/>
            <a:stCxn id="42" idx="1"/>
            <a:endCxn id="45" idx="2"/>
          </p:cNvCxnSpPr>
          <p:nvPr/>
        </p:nvCxnSpPr>
        <p:spPr>
          <a:xfrm flipH="1" flipV="1">
            <a:off x="6041868" y="3901941"/>
            <a:ext cx="955922" cy="4807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B4CB733-F868-394A-A38B-6046832C83B5}"/>
              </a:ext>
            </a:extLst>
          </p:cNvPr>
          <p:cNvCxnSpPr>
            <a:cxnSpLocks/>
            <a:stCxn id="43" idx="1"/>
            <a:endCxn id="45" idx="2"/>
          </p:cNvCxnSpPr>
          <p:nvPr/>
        </p:nvCxnSpPr>
        <p:spPr>
          <a:xfrm flipH="1" flipV="1">
            <a:off x="6041868" y="3901941"/>
            <a:ext cx="427340" cy="11737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20">
            <a:extLst>
              <a:ext uri="{FF2B5EF4-FFF2-40B4-BE49-F238E27FC236}">
                <a16:creationId xmlns:a16="http://schemas.microsoft.com/office/drawing/2014/main" id="{5E375E1F-E192-3B4F-96CA-BA1C7DE4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4" y="196860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85" name="AutoShape 20">
            <a:extLst>
              <a:ext uri="{FF2B5EF4-FFF2-40B4-BE49-F238E27FC236}">
                <a16:creationId xmlns:a16="http://schemas.microsoft.com/office/drawing/2014/main" id="{4138C2A3-CFC6-D84F-9DFE-A1AB211B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3" y="332246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Module</a:t>
            </a:r>
          </a:p>
        </p:txBody>
      </p: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2E851DD8-EF99-BC49-9D92-A952998C9A8E}"/>
              </a:ext>
            </a:extLst>
          </p:cNvPr>
          <p:cNvCxnSpPr>
            <a:cxnSpLocks/>
            <a:stCxn id="35" idx="3"/>
            <a:endCxn id="84" idx="1"/>
          </p:cNvCxnSpPr>
          <p:nvPr/>
        </p:nvCxnSpPr>
        <p:spPr>
          <a:xfrm flipV="1">
            <a:off x="5890221" y="2256739"/>
            <a:ext cx="3519733" cy="1"/>
          </a:xfrm>
          <a:prstGeom prst="curvedConnector3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F12451D3-1443-5048-BC54-AA716DA52484}"/>
              </a:ext>
            </a:extLst>
          </p:cNvPr>
          <p:cNvCxnSpPr>
            <a:cxnSpLocks/>
            <a:stCxn id="45" idx="3"/>
            <a:endCxn id="85" idx="1"/>
          </p:cNvCxnSpPr>
          <p:nvPr/>
        </p:nvCxnSpPr>
        <p:spPr>
          <a:xfrm flipV="1">
            <a:off x="7049867" y="3610601"/>
            <a:ext cx="2360086" cy="3209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8" name="TextBox 82947">
            <a:extLst>
              <a:ext uri="{FF2B5EF4-FFF2-40B4-BE49-F238E27FC236}">
                <a16:creationId xmlns:a16="http://schemas.microsoft.com/office/drawing/2014/main" id="{6E9AD484-4251-7844-A1CD-93E22C22EC44}"/>
              </a:ext>
            </a:extLst>
          </p:cNvPr>
          <p:cNvSpPr txBox="1"/>
          <p:nvPr/>
        </p:nvSpPr>
        <p:spPr>
          <a:xfrm>
            <a:off x="7274476" y="1895585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 for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8AC88-9C9A-2D4A-A11A-FD179D781A01}"/>
              </a:ext>
            </a:extLst>
          </p:cNvPr>
          <p:cNvSpPr txBox="1"/>
          <p:nvPr/>
        </p:nvSpPr>
        <p:spPr>
          <a:xfrm>
            <a:off x="7592843" y="3545451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teaches</a:t>
            </a:r>
          </a:p>
        </p:txBody>
      </p:sp>
    </p:spTree>
    <p:extLst>
      <p:ext uri="{BB962C8B-B14F-4D97-AF65-F5344CB8AC3E}">
        <p14:creationId xmlns:p14="http://schemas.microsoft.com/office/powerpoint/2010/main" val="360662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Implementation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Choose a language</a:t>
            </a:r>
          </a:p>
          <a:p>
            <a:pPr lvl="2"/>
            <a:r>
              <a:rPr lang="en-GB" dirty="0"/>
              <a:t>e.g. RDFS, OWL... </a:t>
            </a:r>
          </a:p>
          <a:p>
            <a:r>
              <a:rPr lang="en-GB" dirty="0"/>
              <a:t>Implement it with an ontology editor</a:t>
            </a:r>
          </a:p>
          <a:p>
            <a:pPr lvl="2"/>
            <a:r>
              <a:rPr lang="en-GB" dirty="0"/>
              <a:t>e.g. Protégé, SWOOP, </a:t>
            </a:r>
            <a:r>
              <a:rPr lang="en-GB" dirty="0" err="1"/>
              <a:t>TopQuadrant</a:t>
            </a:r>
            <a:endParaRPr lang="en-GB" dirty="0"/>
          </a:p>
          <a:p>
            <a:r>
              <a:rPr lang="en-GB" dirty="0"/>
              <a:t>Edit the class hierarchy</a:t>
            </a:r>
          </a:p>
          <a:p>
            <a:r>
              <a:rPr lang="en-GB" dirty="0"/>
              <a:t>Add relationships</a:t>
            </a:r>
          </a:p>
          <a:p>
            <a:r>
              <a:rPr lang="en-GB" dirty="0"/>
              <a:t>Add restrictions</a:t>
            </a:r>
          </a:p>
          <a:p>
            <a:r>
              <a:rPr lang="en-GB" dirty="0"/>
              <a:t>Select appropriate value types, cardinality,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Use a reasoner to check the consistency of your ontology </a:t>
            </a:r>
          </a:p>
          <a:p>
            <a:pPr lvl="2"/>
            <a:r>
              <a:rPr lang="en-GB" dirty="0"/>
              <a:t>e.g. Racer, Pellet, Fact++, </a:t>
            </a:r>
            <a:r>
              <a:rPr lang="en-GB" dirty="0" err="1"/>
              <a:t>HermiT</a:t>
            </a:r>
            <a:endParaRPr lang="en-GB" dirty="0"/>
          </a:p>
          <a:p>
            <a:pPr lvl="2"/>
            <a:r>
              <a:rPr lang="en-GB" dirty="0"/>
              <a:t>Best to do this as you go along – easier to trace bugs in your modelling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EB5D3-EBCC-5647-B602-EFB66AD51D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7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Evaluation: Verification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 your ontology correct?</a:t>
            </a:r>
          </a:p>
          <a:p>
            <a:pPr lvl="1"/>
            <a:r>
              <a:rPr lang="en-GB" dirty="0"/>
              <a:t>Is it syntactically correct?</a:t>
            </a:r>
          </a:p>
          <a:p>
            <a:pPr lvl="1"/>
            <a:r>
              <a:rPr lang="en-GB" dirty="0"/>
              <a:t>Is it consistent?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Implementing the ontology in an ontology editor helps to get the syntax correct</a:t>
            </a:r>
          </a:p>
          <a:p>
            <a:pPr marL="0" indent="0">
              <a:buNone/>
            </a:pPr>
            <a:r>
              <a:rPr lang="en-GB" dirty="0"/>
              <a:t>Using a reasoner helps you check that it’s consistent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You can also validate your OWL ontology online:</a:t>
            </a:r>
          </a:p>
          <a:p>
            <a:r>
              <a:rPr lang="en-GB" dirty="0"/>
              <a:t>http://</a:t>
            </a:r>
            <a:r>
              <a:rPr lang="en-GB" dirty="0" err="1"/>
              <a:t>visualdataweb.de</a:t>
            </a:r>
            <a:r>
              <a:rPr lang="en-GB" dirty="0"/>
              <a:t>/validator/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81A61-F611-3F4A-8605-5810C820BE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2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Evaluation: Validation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Does your ontology successfully do what you set out to do?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Check the ontology against your competency questions</a:t>
            </a:r>
          </a:p>
          <a:p>
            <a:r>
              <a:rPr lang="en-GB" dirty="0"/>
              <a:t>Write the questions in SPARQL or in similar query languages</a:t>
            </a:r>
          </a:p>
          <a:p>
            <a:r>
              <a:rPr lang="en-GB" dirty="0"/>
              <a:t>Can you get the answers you need?</a:t>
            </a:r>
          </a:p>
          <a:p>
            <a:r>
              <a:rPr lang="en-GB" dirty="0"/>
              <a:t>Is it quick enough? </a:t>
            </a:r>
          </a:p>
          <a:p>
            <a:r>
              <a:rPr lang="en-GB" dirty="0"/>
              <a:t>Add additional properties or restructure the ontology to increase efficiency?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45F3E0-1454-2E4A-8871-D77568E0F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Documentation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Documenting the design and implementation rational is crucial for future usability and understanding of the ontology</a:t>
            </a:r>
          </a:p>
          <a:p>
            <a:pPr lvl="1"/>
            <a:r>
              <a:rPr lang="en-US" dirty="0"/>
              <a:t>Rational, design options, assumptions, decisions, examples, etc.</a:t>
            </a:r>
          </a:p>
          <a:p>
            <a:pPr marL="0" indent="0">
              <a:buNone/>
            </a:pPr>
            <a:r>
              <a:rPr lang="en-US" dirty="0"/>
              <a:t>Structured documentation may clarify these assumptions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Douglas </a:t>
            </a:r>
            <a:r>
              <a:rPr lang="en-US" dirty="0" err="1"/>
              <a:t>Skuce</a:t>
            </a:r>
            <a:r>
              <a:rPr lang="en-US" dirty="0"/>
              <a:t> proposed a convention for structured </a:t>
            </a:r>
            <a:br>
              <a:rPr lang="en-US" dirty="0"/>
            </a:br>
            <a:r>
              <a:rPr lang="en-US" dirty="0"/>
              <a:t>documentation of ontological assumptions in 1995</a:t>
            </a:r>
          </a:p>
          <a:p>
            <a:pPr lvl="1"/>
            <a:r>
              <a:rPr lang="en-US" dirty="0"/>
              <a:t>Conceptual assumptions (C) </a:t>
            </a:r>
            <a:br>
              <a:rPr lang="en-US" dirty="0"/>
            </a:br>
            <a:r>
              <a:rPr lang="en-US" dirty="0"/>
              <a:t>(long definition, comparing with other classes/properties)</a:t>
            </a:r>
          </a:p>
          <a:p>
            <a:pPr lvl="1"/>
            <a:r>
              <a:rPr lang="en-US" dirty="0"/>
              <a:t>Terminological assumptions (T) (alternative terms used)</a:t>
            </a:r>
          </a:p>
          <a:p>
            <a:pPr lvl="1"/>
            <a:r>
              <a:rPr lang="en-US" dirty="0"/>
              <a:t>Definitional assumption (D) (short definition)</a:t>
            </a:r>
          </a:p>
          <a:p>
            <a:pPr lvl="1"/>
            <a:r>
              <a:rPr lang="en-US" dirty="0"/>
              <a:t>Examples (E)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34B50E-43EC-534A-B412-94211710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skuce-layer1">
            <a:extLst>
              <a:ext uri="{FF2B5EF4-FFF2-40B4-BE49-F238E27FC236}">
                <a16:creationId xmlns:a16="http://schemas.microsoft.com/office/drawing/2014/main" id="{5DB49AAD-45EC-FD49-A6CA-F202A732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2780" t="15866" r="602" b="11763"/>
          <a:stretch/>
        </p:blipFill>
        <p:spPr bwMode="auto">
          <a:xfrm>
            <a:off x="8866188" y="2457450"/>
            <a:ext cx="27019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1270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85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Ontology Types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Representation ontologies</a:t>
            </a:r>
          </a:p>
          <a:p>
            <a:pPr lvl="1"/>
            <a:r>
              <a:rPr lang="en-GB" dirty="0"/>
              <a:t>Describe low level primitive representations</a:t>
            </a:r>
            <a:br>
              <a:rPr lang="en-GB" dirty="0"/>
            </a:br>
            <a:r>
              <a:rPr lang="en-GB" dirty="0"/>
              <a:t>e.g. RDFS, OWL</a:t>
            </a:r>
          </a:p>
          <a:p>
            <a:pPr marL="0" indent="0">
              <a:buNone/>
            </a:pPr>
            <a:r>
              <a:rPr lang="en-GB" dirty="0"/>
              <a:t>General or upper-level ontologies</a:t>
            </a:r>
          </a:p>
          <a:p>
            <a:pPr lvl="1"/>
            <a:r>
              <a:rPr lang="en-GB" dirty="0"/>
              <a:t>Describe high-level, abstract, concepts; Usually domain independent</a:t>
            </a:r>
            <a:br>
              <a:rPr lang="en-GB" dirty="0"/>
            </a:br>
            <a:r>
              <a:rPr lang="en-GB" dirty="0"/>
              <a:t>e.g. Cyc, DOLCE, WordNet, SUMO</a:t>
            </a:r>
          </a:p>
          <a:p>
            <a:pPr marL="0" indent="0">
              <a:buNone/>
            </a:pPr>
            <a:r>
              <a:rPr lang="en-GB" dirty="0"/>
              <a:t>Domain ontologies</a:t>
            </a:r>
          </a:p>
          <a:p>
            <a:pPr lvl="1"/>
            <a:r>
              <a:rPr lang="en-GB" dirty="0"/>
              <a:t>Describe a particular domain extensively </a:t>
            </a:r>
            <a:br>
              <a:rPr lang="en-GB" dirty="0"/>
            </a:br>
            <a:r>
              <a:rPr lang="en-GB" dirty="0"/>
              <a:t>e.g. Gene Ontology, CIDOC CRM</a:t>
            </a:r>
          </a:p>
          <a:p>
            <a:pPr marL="0" indent="0">
              <a:buNone/>
            </a:pPr>
            <a:r>
              <a:rPr lang="en-GB" dirty="0"/>
              <a:t>Application ontologies</a:t>
            </a:r>
          </a:p>
          <a:p>
            <a:pPr lvl="1"/>
            <a:r>
              <a:rPr lang="en-GB" dirty="0"/>
              <a:t>Designed to answer to the needs of a particular application</a:t>
            </a:r>
            <a:br>
              <a:rPr lang="en-GB" dirty="0"/>
            </a:br>
            <a:r>
              <a:rPr lang="en-GB" dirty="0"/>
              <a:t>e.g. FOAF, ESWC06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3BF1D-44D8-1541-942C-6A2C6C1AAD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18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C93F-628B-9348-A753-8F5303FB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57E3-8CDB-3C4B-97F3-9D712ED28B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Instead of putting C/T/D/E into a single </a:t>
            </a:r>
            <a:r>
              <a:rPr lang="en-US" dirty="0" err="1"/>
              <a:t>rdfs:comment</a:t>
            </a:r>
            <a:r>
              <a:rPr lang="en-US" dirty="0"/>
              <a:t>, structure the metadata using appropriate properties from RDFS and SKOS (import SKOS into your ontology)</a:t>
            </a:r>
          </a:p>
          <a:p>
            <a:pPr marL="0" indent="0">
              <a:buNone/>
            </a:pPr>
            <a:r>
              <a:rPr lang="en-US" dirty="0"/>
              <a:t>Conceptual assumptions (C)</a:t>
            </a:r>
          </a:p>
          <a:p>
            <a:pPr lvl="1"/>
            <a:r>
              <a:rPr lang="en-US" dirty="0" err="1"/>
              <a:t>skos:scopeNote</a:t>
            </a:r>
            <a:r>
              <a:rPr lang="en-US" dirty="0"/>
              <a:t>, </a:t>
            </a:r>
            <a:r>
              <a:rPr lang="en-US" dirty="0" err="1"/>
              <a:t>rdfs:comment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Terminological assumptions (T)</a:t>
            </a:r>
          </a:p>
          <a:p>
            <a:pPr lvl="1"/>
            <a:r>
              <a:rPr lang="en-US" dirty="0" err="1"/>
              <a:t>skos:prefLabel</a:t>
            </a:r>
            <a:r>
              <a:rPr lang="en-US" dirty="0"/>
              <a:t>, </a:t>
            </a:r>
            <a:r>
              <a:rPr lang="en-US" dirty="0" err="1"/>
              <a:t>skos:altLabel</a:t>
            </a:r>
            <a:r>
              <a:rPr lang="en-US" dirty="0"/>
              <a:t>, </a:t>
            </a:r>
            <a:r>
              <a:rPr lang="en-US" dirty="0" err="1"/>
              <a:t>rdfs:label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Definitional assumptions (D)</a:t>
            </a:r>
          </a:p>
          <a:p>
            <a:pPr lvl="1"/>
            <a:r>
              <a:rPr lang="en-US" dirty="0" err="1"/>
              <a:t>skos:definition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Examples (E)</a:t>
            </a:r>
          </a:p>
          <a:p>
            <a:pPr lvl="1"/>
            <a:r>
              <a:rPr lang="en-US" dirty="0" err="1"/>
              <a:t>skos:example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</a:t>
            </a:r>
            <a:r>
              <a:rPr lang="en-US" dirty="0" err="1"/>
              <a:t>rdfs:isDefinedBy</a:t>
            </a:r>
            <a:r>
              <a:rPr lang="en-US" dirty="0"/>
              <a:t> to indicate if definition is taken from an external source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D1F82-1BFD-AD49-97BE-8A80E63A4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0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BFF55-3FA1-6645-A587-4CDFEF0E65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1F508E-2487-1543-9724-44B72806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1" y="339214"/>
            <a:ext cx="7543800" cy="5925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78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Ontology construction is an iterative process</a:t>
            </a:r>
          </a:p>
          <a:p>
            <a:pPr lvl="1"/>
            <a:r>
              <a:rPr lang="en-GB" dirty="0"/>
              <a:t>Build ontology, try to use it, fix errors, extend, use again, and repeat</a:t>
            </a:r>
          </a:p>
          <a:p>
            <a:pPr marL="0" indent="0">
              <a:buNone/>
            </a:pPr>
            <a:r>
              <a:rPr lang="en-GB" dirty="0"/>
              <a:t>There is no single correct model for your domain</a:t>
            </a:r>
          </a:p>
          <a:p>
            <a:pPr lvl="1"/>
            <a:r>
              <a:rPr lang="en-GB" dirty="0"/>
              <a:t>The same domain may be modelled in several ways</a:t>
            </a:r>
          </a:p>
          <a:p>
            <a:pPr marL="0" indent="0">
              <a:buNone/>
            </a:pPr>
            <a:r>
              <a:rPr lang="en-GB" dirty="0"/>
              <a:t>Following best practices helps to build good ontologies</a:t>
            </a:r>
          </a:p>
          <a:p>
            <a:pPr lvl="1"/>
            <a:r>
              <a:rPr lang="en-GB" dirty="0"/>
              <a:t>Well scoped, documented, structured</a:t>
            </a:r>
          </a:p>
          <a:p>
            <a:pPr marL="0" indent="0">
              <a:buNone/>
            </a:pPr>
            <a:r>
              <a:rPr lang="en-GB" dirty="0"/>
              <a:t>Reuse existing ontologies if possible</a:t>
            </a:r>
          </a:p>
          <a:p>
            <a:pPr lvl="1"/>
            <a:r>
              <a:rPr lang="en-GB" dirty="0"/>
              <a:t>Check your database models and existing ontologies</a:t>
            </a:r>
          </a:p>
          <a:p>
            <a:pPr lvl="1"/>
            <a:r>
              <a:rPr lang="en-GB" dirty="0"/>
              <a:t>Reuse or learn from existing representations</a:t>
            </a:r>
          </a:p>
          <a:p>
            <a:pPr lvl="1"/>
            <a:r>
              <a:rPr lang="en-GB" dirty="0"/>
              <a:t>(most ontology editing tools don’t yet provide good support for reuse)</a:t>
            </a:r>
          </a:p>
          <a:p>
            <a:pPr lvl="1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54757F-80E8-0B4C-9A75-6A4643EB64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0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Pitfalls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Over scaling and complicating your ontology</a:t>
            </a:r>
          </a:p>
          <a:p>
            <a:pPr lvl="1"/>
            <a:r>
              <a:rPr lang="en-GB" dirty="0"/>
              <a:t>Need to learn when to stop expanding the ontology</a:t>
            </a:r>
          </a:p>
          <a:p>
            <a:pPr marL="0" indent="0">
              <a:buNone/>
            </a:pPr>
            <a:r>
              <a:rPr lang="en-GB" dirty="0"/>
              <a:t>Lack of documentation</a:t>
            </a:r>
          </a:p>
          <a:p>
            <a:pPr lvl="1"/>
            <a:r>
              <a:rPr lang="en-GB" dirty="0"/>
              <a:t>For the design rationale, vocabulary and structure decisions, intended use, etc. </a:t>
            </a:r>
          </a:p>
          <a:p>
            <a:pPr marL="0" indent="0">
              <a:buNone/>
            </a:pPr>
            <a:r>
              <a:rPr lang="en-GB" dirty="0"/>
              <a:t>Redundancy </a:t>
            </a:r>
          </a:p>
          <a:p>
            <a:pPr lvl="1"/>
            <a:r>
              <a:rPr lang="en-GB" dirty="0"/>
              <a:t>Increase chances of inconsistencies and maintenance cost</a:t>
            </a:r>
          </a:p>
          <a:p>
            <a:pPr marL="0" indent="0">
              <a:buNone/>
            </a:pPr>
            <a:r>
              <a:rPr lang="en-GB" dirty="0"/>
              <a:t>Using ambiguous terminology </a:t>
            </a:r>
          </a:p>
          <a:p>
            <a:pPr lvl="1"/>
            <a:r>
              <a:rPr lang="en-GB" dirty="0"/>
              <a:t>Others might misinterpret your ontology</a:t>
            </a:r>
          </a:p>
          <a:p>
            <a:pPr lvl="1"/>
            <a:r>
              <a:rPr lang="en-GB" dirty="0"/>
              <a:t>Mapping to other ontologies will be more difficult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268D43-0F8A-4B42-A417-B4B4C3DA2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6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21DB-3091-6B4A-A816-7B3DFCA6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  <a:r>
              <a:rPr lang="en-US"/>
              <a:t>: </a:t>
            </a:r>
            <a:br>
              <a:rPr lang="en-US"/>
            </a:br>
            <a:r>
              <a:rPr lang="en-US"/>
              <a:t>Ontology Design Patterns</a:t>
            </a:r>
          </a:p>
        </p:txBody>
      </p:sp>
    </p:spTree>
    <p:extLst>
      <p:ext uri="{BB962C8B-B14F-4D97-AF65-F5344CB8AC3E}">
        <p14:creationId xmlns:p14="http://schemas.microsoft.com/office/powerpoint/2010/main" val="270465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Building Methodologies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 standard methodology for ontology construction</a:t>
            </a:r>
          </a:p>
          <a:p>
            <a:pPr marL="0" indent="0">
              <a:buNone/>
            </a:pPr>
            <a:r>
              <a:rPr lang="en-GB" dirty="0"/>
              <a:t>There are a number of methodologies and best practices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following life cycle stages are usually shared by the methodologies:</a:t>
            </a:r>
          </a:p>
          <a:p>
            <a:pPr lvl="1"/>
            <a:r>
              <a:rPr lang="en-GB" dirty="0"/>
              <a:t>Specification  - scope and purpose</a:t>
            </a:r>
          </a:p>
          <a:p>
            <a:pPr lvl="1"/>
            <a:r>
              <a:rPr lang="en-GB" dirty="0"/>
              <a:t>Conceptualisation  - determining the concepts and relations</a:t>
            </a:r>
          </a:p>
          <a:p>
            <a:pPr lvl="1"/>
            <a:r>
              <a:rPr lang="en-GB" dirty="0"/>
              <a:t>Formalisation  - axioms, restrictions</a:t>
            </a:r>
          </a:p>
          <a:p>
            <a:pPr lvl="1"/>
            <a:r>
              <a:rPr lang="en-GB" dirty="0"/>
              <a:t>Implementation  - using some ontology editing tool</a:t>
            </a:r>
          </a:p>
          <a:p>
            <a:pPr lvl="1"/>
            <a:r>
              <a:rPr lang="en-GB" dirty="0"/>
              <a:t>Evaluation  - measure how well you did</a:t>
            </a:r>
          </a:p>
          <a:p>
            <a:pPr lvl="1"/>
            <a:r>
              <a:rPr lang="en-GB" dirty="0"/>
              <a:t>Documentation  - document what you did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7F641-2EBC-5345-8725-E8949DFE36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6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Specification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Specifying the ontology’s purpose and scope </a:t>
            </a:r>
          </a:p>
          <a:p>
            <a:endParaRPr lang="en-GB" dirty="0"/>
          </a:p>
          <a:p>
            <a:r>
              <a:rPr lang="en-GB" dirty="0"/>
              <a:t>Why are you building this ontology?</a:t>
            </a:r>
          </a:p>
          <a:p>
            <a:r>
              <a:rPr lang="en-GB" dirty="0"/>
              <a:t>What will this ontology be used for? </a:t>
            </a:r>
          </a:p>
          <a:p>
            <a:r>
              <a:rPr lang="en-GB" dirty="0"/>
              <a:t>What is the domain of interest? </a:t>
            </a:r>
          </a:p>
          <a:p>
            <a:pPr lvl="1"/>
            <a:r>
              <a:rPr lang="en-GB" dirty="0"/>
              <a:t>An ontology for car sales probably doesn't need to know much about types and prices of engine oil</a:t>
            </a:r>
          </a:p>
          <a:p>
            <a:r>
              <a:rPr lang="en-GB" dirty="0"/>
              <a:t>How much detail do you need?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17D4E-54C7-4A4B-A822-42D618CBF6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Specification: Competency Questions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questions you need the ontology to answer?</a:t>
            </a:r>
          </a:p>
          <a:p>
            <a:r>
              <a:rPr lang="en-GB" dirty="0"/>
              <a:t>These are competency questions</a:t>
            </a:r>
          </a:p>
          <a:p>
            <a:r>
              <a:rPr lang="en-GB" dirty="0"/>
              <a:t>Make a list of such questions and use as a check list when designing the ontology</a:t>
            </a:r>
          </a:p>
          <a:p>
            <a:r>
              <a:rPr lang="en-GB" dirty="0"/>
              <a:t>Helps to define scope, level of detail, evaluation, etc.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8196B-74E8-6B44-A2B6-4CDA34EC6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0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Specification: Competency Questions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questions that you REALLY need </a:t>
            </a:r>
          </a:p>
          <a:p>
            <a:r>
              <a:rPr lang="en-GB" dirty="0"/>
              <a:t>You probably don’t need to worry about the questions that “perhaps someone might need to ask someday”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The questions that CAN BE answered</a:t>
            </a:r>
          </a:p>
          <a:p>
            <a:r>
              <a:rPr lang="en-GB" dirty="0"/>
              <a:t>Can you get the necessary data to answer those questions?</a:t>
            </a:r>
          </a:p>
          <a:p>
            <a:r>
              <a:rPr lang="en-GB" dirty="0"/>
              <a:t>Permanent lack of some data may render parts of the ontology useless!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9063F7-F0BC-AE45-AD6C-7BDB26A30E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6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Conceptualisation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Identify the concepts to include in your ontology, and how they relate to each other</a:t>
            </a:r>
          </a:p>
          <a:p>
            <a:r>
              <a:rPr lang="en-GB" dirty="0"/>
              <a:t>Depends on your defined scope and competency questions</a:t>
            </a:r>
          </a:p>
          <a:p>
            <a:r>
              <a:rPr lang="en-GB" dirty="0"/>
              <a:t>Define unambiguous names and descriptions for classes and properties </a:t>
            </a:r>
            <a:br>
              <a:rPr lang="en-GB" dirty="0"/>
            </a:br>
            <a:r>
              <a:rPr lang="en-GB" dirty="0"/>
              <a:t>(more on this in Documentation)</a:t>
            </a:r>
          </a:p>
          <a:p>
            <a:r>
              <a:rPr lang="en-GB" dirty="0"/>
              <a:t>Reach agreement (the hard part!)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best tool to use: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8BE1F-05FC-9642-A1E2-085EC63A84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685F6D-5270-9D46-AF04-24EFFD512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4" b="42640"/>
          <a:stretch/>
        </p:blipFill>
        <p:spPr bwMode="auto">
          <a:xfrm>
            <a:off x="2667000" y="4583339"/>
            <a:ext cx="6858000" cy="10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1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9C1E2-1298-FC43-AC00-88FDC3475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2" name="Picture 10" descr="ebay-onto-b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lum bright="-18000"/>
          </a:blip>
          <a:srcRect l="-7" t="-30" r="50" b="-194"/>
          <a:stretch/>
        </p:blipFill>
        <p:spPr>
          <a:xfrm>
            <a:off x="1820870" y="1773238"/>
            <a:ext cx="8550259" cy="4468813"/>
          </a:xfrm>
        </p:spPr>
      </p:pic>
      <p:sp>
        <p:nvSpPr>
          <p:cNvPr id="2" name="Rectangle 1"/>
          <p:cNvSpPr/>
          <p:nvPr/>
        </p:nvSpPr>
        <p:spPr>
          <a:xfrm>
            <a:off x="6996113" y="4918612"/>
            <a:ext cx="457200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en-GB" sz="2000" dirty="0">
                <a:cs typeface="Georgia"/>
              </a:rPr>
              <a:t>Start with pen and paper, diagramming software (e.g. Visio, Mind Maps), or cards/</a:t>
            </a:r>
            <a:r>
              <a:rPr lang="en-GB" sz="2000" dirty="0" err="1">
                <a:cs typeface="Georgia"/>
              </a:rPr>
              <a:t>postit</a:t>
            </a:r>
            <a:r>
              <a:rPr lang="en-GB" sz="2000" dirty="0">
                <a:cs typeface="Georgia"/>
              </a:rPr>
              <a:t> notes</a:t>
            </a:r>
          </a:p>
        </p:txBody>
      </p:sp>
    </p:spTree>
    <p:extLst>
      <p:ext uri="{BB962C8B-B14F-4D97-AF65-F5344CB8AC3E}">
        <p14:creationId xmlns:p14="http://schemas.microsoft.com/office/powerpoint/2010/main" val="67117873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2694</TotalTime>
  <Words>1695</Words>
  <Application>Microsoft Macintosh PowerPoint</Application>
  <PresentationFormat>Widescreen</PresentationFormat>
  <Paragraphs>337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Lucida Sans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Ontology Engineering</vt:lpstr>
      <vt:lpstr>Ontology Types</vt:lpstr>
      <vt:lpstr>Ontology Building Methodologies</vt:lpstr>
      <vt:lpstr>Specification</vt:lpstr>
      <vt:lpstr>Specification: Competency Questions</vt:lpstr>
      <vt:lpstr>Specification: Competency Questions</vt:lpstr>
      <vt:lpstr>Conceptualisation</vt:lpstr>
      <vt:lpstr>Conceptualisation</vt:lpstr>
      <vt:lpstr>Conceptualisation: Reuse</vt:lpstr>
      <vt:lpstr>What can you reuse?</vt:lpstr>
      <vt:lpstr>Formalisation</vt:lpstr>
      <vt:lpstr>Formalisation: Building the Class Hierarchy</vt:lpstr>
      <vt:lpstr>Formalisation: Middle-Out Approach</vt:lpstr>
      <vt:lpstr>Formalisation: Middle-Out Approach</vt:lpstr>
      <vt:lpstr>Formalisation: Middle-Out Approach</vt:lpstr>
      <vt:lpstr>Formalisation: Naming Conventions</vt:lpstr>
      <vt:lpstr>Formalisation: Class or Relation?</vt:lpstr>
      <vt:lpstr>Formalisation: Class or Instance?</vt:lpstr>
      <vt:lpstr>Formalisation: Transitivity of Class Hierarchy</vt:lpstr>
      <vt:lpstr>Formalisation: Tidy Your Hierarchy</vt:lpstr>
      <vt:lpstr>Formalisation: Tidy Your Hierarchy</vt:lpstr>
      <vt:lpstr>Formalisation: Where to Point my Relation?</vt:lpstr>
      <vt:lpstr>Formalisation: Where to Point my Relation?</vt:lpstr>
      <vt:lpstr>Formalisation: Where to Point my Relation?</vt:lpstr>
      <vt:lpstr>Implementation</vt:lpstr>
      <vt:lpstr>Evaluation: Verification</vt:lpstr>
      <vt:lpstr>Evaluation: Validation</vt:lpstr>
      <vt:lpstr>Documentation</vt:lpstr>
      <vt:lpstr>Structured documentation</vt:lpstr>
      <vt:lpstr>PowerPoint Presentation</vt:lpstr>
      <vt:lpstr>Summary</vt:lpstr>
      <vt:lpstr>Common Pitfalls</vt:lpstr>
      <vt:lpstr>Next Lecture:  Ontology Design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7</cp:revision>
  <dcterms:created xsi:type="dcterms:W3CDTF">2022-02-16T14:45:51Z</dcterms:created>
  <dcterms:modified xsi:type="dcterms:W3CDTF">2023-02-20T09:53:06Z</dcterms:modified>
</cp:coreProperties>
</file>