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72"/>
  </p:notesMasterIdLst>
  <p:sldIdLst>
    <p:sldId id="260" r:id="rId9"/>
    <p:sldId id="512" r:id="rId10"/>
    <p:sldId id="676" r:id="rId11"/>
    <p:sldId id="581" r:id="rId12"/>
    <p:sldId id="690" r:id="rId13"/>
    <p:sldId id="674" r:id="rId14"/>
    <p:sldId id="675" r:id="rId15"/>
    <p:sldId id="720" r:id="rId16"/>
    <p:sldId id="518" r:id="rId17"/>
    <p:sldId id="519" r:id="rId18"/>
    <p:sldId id="586" r:id="rId19"/>
    <p:sldId id="677" r:id="rId20"/>
    <p:sldId id="521" r:id="rId21"/>
    <p:sldId id="524" r:id="rId22"/>
    <p:sldId id="525" r:id="rId23"/>
    <p:sldId id="678" r:id="rId24"/>
    <p:sldId id="526" r:id="rId25"/>
    <p:sldId id="528" r:id="rId26"/>
    <p:sldId id="529" r:id="rId27"/>
    <p:sldId id="530" r:id="rId28"/>
    <p:sldId id="531" r:id="rId29"/>
    <p:sldId id="598" r:id="rId30"/>
    <p:sldId id="532" r:id="rId31"/>
    <p:sldId id="533" r:id="rId32"/>
    <p:sldId id="543" r:id="rId33"/>
    <p:sldId id="544" r:id="rId34"/>
    <p:sldId id="534" r:id="rId35"/>
    <p:sldId id="536" r:id="rId36"/>
    <p:sldId id="537" r:id="rId37"/>
    <p:sldId id="667" r:id="rId38"/>
    <p:sldId id="725" r:id="rId39"/>
    <p:sldId id="715" r:id="rId40"/>
    <p:sldId id="538" r:id="rId41"/>
    <p:sldId id="539" r:id="rId42"/>
    <p:sldId id="540" r:id="rId43"/>
    <p:sldId id="541" r:id="rId44"/>
    <p:sldId id="542" r:id="rId45"/>
    <p:sldId id="545" r:id="rId46"/>
    <p:sldId id="546" r:id="rId47"/>
    <p:sldId id="550" r:id="rId48"/>
    <p:sldId id="551" r:id="rId49"/>
    <p:sldId id="552" r:id="rId50"/>
    <p:sldId id="686" r:id="rId51"/>
    <p:sldId id="691" r:id="rId52"/>
    <p:sldId id="719" r:id="rId53"/>
    <p:sldId id="693" r:id="rId54"/>
    <p:sldId id="692" r:id="rId55"/>
    <p:sldId id="730" r:id="rId56"/>
    <p:sldId id="694" r:id="rId57"/>
    <p:sldId id="695" r:id="rId58"/>
    <p:sldId id="728" r:id="rId59"/>
    <p:sldId id="696" r:id="rId60"/>
    <p:sldId id="697" r:id="rId61"/>
    <p:sldId id="698" r:id="rId62"/>
    <p:sldId id="699" r:id="rId63"/>
    <p:sldId id="700" r:id="rId64"/>
    <p:sldId id="701" r:id="rId65"/>
    <p:sldId id="702" r:id="rId66"/>
    <p:sldId id="703" r:id="rId67"/>
    <p:sldId id="706" r:id="rId68"/>
    <p:sldId id="729" r:id="rId69"/>
    <p:sldId id="710" r:id="rId70"/>
    <p:sldId id="731" r:id="rId71"/>
  </p:sldIdLst>
  <p:sldSz cx="12192000" cy="6858000"/>
  <p:notesSz cx="6858000" cy="9144000"/>
  <p:embeddedFontLst>
    <p:embeddedFont>
      <p:font typeface="Calibri" panose="020F0502020204030204" pitchFamily="34" charset="0"/>
      <p:regular r:id="rId73"/>
      <p:bold r:id="rId74"/>
      <p:italic r:id="rId75"/>
      <p:boldItalic r:id="rId76"/>
    </p:embeddedFont>
    <p:embeddedFont>
      <p:font typeface="Cambria Math" panose="02040503050406030204" pitchFamily="18" charset="0"/>
      <p:regular r:id="rId77"/>
    </p:embeddedFont>
    <p:embeddedFont>
      <p:font typeface="Courier" panose="02070309020205020404" pitchFamily="49" charset="0"/>
      <p:regular r:id="rId78"/>
      <p:bold r:id="rId79"/>
      <p:italic r:id="rId80"/>
      <p:boldItalic r:id="rId81"/>
    </p:embeddedFont>
    <p:embeddedFont>
      <p:font typeface="Georgia" panose="02040502050405020303" pitchFamily="18" charset="0"/>
      <p:regular r:id="rId82"/>
      <p:bold r:id="rId83"/>
      <p:italic r:id="rId84"/>
      <p:boldItalic r:id="rId85"/>
    </p:embeddedFont>
    <p:embeddedFont>
      <p:font typeface="Lucida Console" panose="020B0609040504020204" pitchFamily="49" charset="0"/>
      <p:regular r:id="rId86"/>
    </p:embeddedFont>
    <p:embeddedFont>
      <p:font typeface="Lucida Sans" panose="020B0602030504020204" pitchFamily="34" charset="77"/>
      <p:regular r:id="rId87"/>
      <p:bold r:id="rId88"/>
      <p:italic r:id="rId89"/>
      <p:boldItalic r:id="rId9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494531-C3E9-DC44-B7AE-80E6BDFDDA3B}" v="1" dt="2023-02-20T10:03:48.0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77"/>
    <p:restoredTop sz="96327"/>
  </p:normalViewPr>
  <p:slideViewPr>
    <p:cSldViewPr snapToGrid="0" snapToObjects="1" showGuides="1">
      <p:cViewPr varScale="1">
        <p:scale>
          <a:sx n="124" d="100"/>
          <a:sy n="124" d="100"/>
        </p:scale>
        <p:origin x="47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font" Target="fonts/font12.fntdata"/><Relationship Id="rId89" Type="http://schemas.openxmlformats.org/officeDocument/2006/relationships/font" Target="fonts/font17.fntdata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font" Target="fonts/font2.fntdata"/><Relationship Id="rId79" Type="http://schemas.openxmlformats.org/officeDocument/2006/relationships/font" Target="fonts/font7.fntdata"/><Relationship Id="rId5" Type="http://schemas.openxmlformats.org/officeDocument/2006/relationships/slideMaster" Target="slideMasters/slideMaster5.xml"/><Relationship Id="rId90" Type="http://schemas.openxmlformats.org/officeDocument/2006/relationships/font" Target="fonts/font18.fntdata"/><Relationship Id="rId95" Type="http://schemas.microsoft.com/office/2016/11/relationships/changesInfo" Target="changesInfos/changesInfo1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notesMaster" Target="notesMasters/notesMaster1.xml"/><Relationship Id="rId80" Type="http://schemas.openxmlformats.org/officeDocument/2006/relationships/font" Target="fonts/font8.fntdata"/><Relationship Id="rId85" Type="http://schemas.openxmlformats.org/officeDocument/2006/relationships/font" Target="fonts/font13.fntdata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font" Target="fonts/font3.fntdata"/><Relationship Id="rId83" Type="http://schemas.openxmlformats.org/officeDocument/2006/relationships/font" Target="fonts/font11.fntdata"/><Relationship Id="rId88" Type="http://schemas.openxmlformats.org/officeDocument/2006/relationships/font" Target="fonts/font16.fntdata"/><Relationship Id="rId91" Type="http://schemas.openxmlformats.org/officeDocument/2006/relationships/presProps" Target="presProps.xml"/><Relationship Id="rId9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font" Target="fonts/font1.fntdata"/><Relationship Id="rId78" Type="http://schemas.openxmlformats.org/officeDocument/2006/relationships/font" Target="fonts/font6.fntdata"/><Relationship Id="rId81" Type="http://schemas.openxmlformats.org/officeDocument/2006/relationships/font" Target="fonts/font9.fntdata"/><Relationship Id="rId86" Type="http://schemas.openxmlformats.org/officeDocument/2006/relationships/font" Target="fonts/font14.fntdata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font" Target="fonts/font4.fntdata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font" Target="fonts/font15.fntdata"/><Relationship Id="rId61" Type="http://schemas.openxmlformats.org/officeDocument/2006/relationships/slide" Target="slides/slide53.xml"/><Relationship Id="rId82" Type="http://schemas.openxmlformats.org/officeDocument/2006/relationships/font" Target="fonts/font10.fntdata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Gibbins" userId="6a0e944c-4d97-467d-bb7a-7c3315791fe4" providerId="ADAL" clId="{42494531-C3E9-DC44-B7AE-80E6BDFDDA3B}"/>
    <pc:docChg chg="modSld">
      <pc:chgData name="Nicholas Gibbins" userId="6a0e944c-4d97-467d-bb7a-7c3315791fe4" providerId="ADAL" clId="{42494531-C3E9-DC44-B7AE-80E6BDFDDA3B}" dt="2023-02-20T10:03:48.023" v="64" actId="120"/>
      <pc:docMkLst>
        <pc:docMk/>
      </pc:docMkLst>
      <pc:sldChg chg="modSp mod">
        <pc:chgData name="Nicholas Gibbins" userId="6a0e944c-4d97-467d-bb7a-7c3315791fe4" providerId="ADAL" clId="{42494531-C3E9-DC44-B7AE-80E6BDFDDA3B}" dt="2023-02-20T09:51:43.531" v="63" actId="20577"/>
        <pc:sldMkLst>
          <pc:docMk/>
          <pc:sldMk cId="2295808133" sldId="512"/>
        </pc:sldMkLst>
        <pc:spChg chg="mod">
          <ac:chgData name="Nicholas Gibbins" userId="6a0e944c-4d97-467d-bb7a-7c3315791fe4" providerId="ADAL" clId="{42494531-C3E9-DC44-B7AE-80E6BDFDDA3B}" dt="2023-02-20T09:51:43.531" v="63" actId="20577"/>
          <ac:spMkLst>
            <pc:docMk/>
            <pc:sldMk cId="2295808133" sldId="512"/>
            <ac:spMk id="18435" creationId="{00000000-0000-0000-0000-000000000000}"/>
          </ac:spMkLst>
        </pc:spChg>
      </pc:sldChg>
      <pc:sldChg chg="modSp">
        <pc:chgData name="Nicholas Gibbins" userId="6a0e944c-4d97-467d-bb7a-7c3315791fe4" providerId="ADAL" clId="{42494531-C3E9-DC44-B7AE-80E6BDFDDA3B}" dt="2023-02-20T10:03:48.023" v="64" actId="120"/>
        <pc:sldMkLst>
          <pc:docMk/>
          <pc:sldMk cId="3035086612" sldId="526"/>
        </pc:sldMkLst>
        <pc:spChg chg="mod">
          <ac:chgData name="Nicholas Gibbins" userId="6a0e944c-4d97-467d-bb7a-7c3315791fe4" providerId="ADAL" clId="{42494531-C3E9-DC44-B7AE-80E6BDFDDA3B}" dt="2023-02-20T10:03:48.023" v="64" actId="120"/>
          <ac:spMkLst>
            <pc:docMk/>
            <pc:sldMk cId="3035086612" sldId="526"/>
            <ac:spMk id="5427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5905F-5CF5-B041-8577-C46FC00FED57}" type="slidenum">
              <a:rPr lang="en-US"/>
              <a:pPr/>
              <a:t>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In</a:t>
            </a:r>
            <a:r>
              <a:rPr lang="en-GB" baseline="0" dirty="0">
                <a:latin typeface="Arial" charset="0"/>
                <a:ea typeface="ＭＳ Ｐゴシック" charset="-128"/>
                <a:cs typeface="ＭＳ Ｐゴシック" charset="-128"/>
              </a:rPr>
              <a:t> the future:</a:t>
            </a:r>
          </a:p>
          <a:p>
            <a:pPr marL="171450" indent="-171450" eaLnBrk="1" hangingPunct="1">
              <a:buFontTx/>
              <a:buChar char="-"/>
            </a:pPr>
            <a:r>
              <a:rPr lang="en-GB" baseline="0" dirty="0">
                <a:latin typeface="Arial" charset="0"/>
                <a:ea typeface="ＭＳ Ｐゴシック" charset="-128"/>
                <a:cs typeface="ＭＳ Ｐゴシック" charset="-128"/>
              </a:rPr>
              <a:t>Skip OWL1.0</a:t>
            </a:r>
          </a:p>
          <a:p>
            <a:pPr marL="171450" indent="-171450" eaLnBrk="1" hangingPunct="1">
              <a:buFontTx/>
              <a:buChar char="-"/>
            </a:pPr>
            <a:r>
              <a:rPr lang="en-GB" baseline="0" dirty="0">
                <a:latin typeface="Arial" charset="0"/>
                <a:ea typeface="ＭＳ Ｐゴシック" charset="-128"/>
                <a:cs typeface="ＭＳ Ｐゴシック" charset="-128"/>
              </a:rPr>
              <a:t>Skim over intricacies of computational complexities – way over their head</a:t>
            </a:r>
          </a:p>
          <a:p>
            <a:pPr marL="171450" indent="-171450" eaLnBrk="1" hangingPunct="1">
              <a:buFontTx/>
              <a:buChar char="-"/>
            </a:pPr>
            <a:r>
              <a:rPr lang="en-GB" baseline="0" dirty="0">
                <a:latin typeface="Arial" charset="0"/>
                <a:ea typeface="ＭＳ Ｐゴシック" charset="-128"/>
                <a:cs typeface="ＭＳ Ｐゴシック" charset="-128"/>
              </a:rPr>
              <a:t>Consider questioning of a knowledge base as a task in itself – This was not clear to the students</a:t>
            </a:r>
            <a:endParaRPr lang="en-GB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2881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2F2FC9-F736-FC42-A22D-8CE018F803F7}" type="slidenum">
              <a:rPr lang="en-US"/>
              <a:pPr/>
              <a:t>13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7365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6F082-7448-304A-8B48-4F14A5E92615}" type="slidenum">
              <a:rPr lang="en-US"/>
              <a:pPr/>
              <a:t>14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4239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9E345-F561-CE43-8B6E-6A0A22AE4274}" type="slidenum">
              <a:rPr lang="en-US"/>
              <a:pPr/>
              <a:t>15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2726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B2B4BC-DCBF-3444-A075-925397F48C57}" type="slidenum">
              <a:rPr lang="en-US"/>
              <a:pPr/>
              <a:t>16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1076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460BEA-B69D-094D-A939-EB1D35D51A29}" type="slidenum">
              <a:rPr lang="en-US"/>
              <a:pPr/>
              <a:t>17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2048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F72C4A-48E7-624F-88C8-7D8B28FDBCE1}" type="slidenum">
              <a:rPr lang="en-US"/>
              <a:pPr/>
              <a:t>18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7957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761967-8ED5-D949-A53C-2DD419EAD590}" type="slidenum">
              <a:rPr lang="en-US"/>
              <a:pPr/>
              <a:t>19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Write down equivalent DL notation</a:t>
            </a:r>
          </a:p>
        </p:txBody>
      </p:sp>
    </p:spTree>
    <p:extLst>
      <p:ext uri="{BB962C8B-B14F-4D97-AF65-F5344CB8AC3E}">
        <p14:creationId xmlns:p14="http://schemas.microsoft.com/office/powerpoint/2010/main" val="89222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2BBB24-2B7D-1A40-AA4C-5C36A8FDCD61}" type="slidenum">
              <a:rPr lang="en-US"/>
              <a:pPr/>
              <a:t>20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1891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F2D95-87B0-2B46-8150-F07380D014CB}" type="slidenum">
              <a:rPr lang="en-US"/>
              <a:pPr/>
              <a:t>21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01165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66C627-C6B0-2149-9053-50D2DD0C8B0E}" type="slidenum">
              <a:rPr lang="en-US"/>
              <a:pPr/>
              <a:t>22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7879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0C9DF6-A8C6-C848-A89E-8DDF9E7E50EE}" type="slidenum">
              <a:rPr lang="en-US"/>
              <a:pPr/>
              <a:t>3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40115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F57DC8-467C-7441-8532-13A9421E3CC8}" type="slidenum">
              <a:rPr lang="en-US"/>
              <a:pPr/>
              <a:t>23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3183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B7BC2B-C8C1-8147-8329-D39947043363}" type="slidenum">
              <a:rPr lang="en-US"/>
              <a:pPr/>
              <a:t>24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93493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8FBA9-69F1-D447-BD25-364E7E42D0D4}" type="slidenum">
              <a:rPr lang="en-US"/>
              <a:pPr/>
              <a:t>25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1741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B5B3ED-FE6E-2D4C-A595-6EB6881F9369}" type="slidenum">
              <a:rPr lang="en-US"/>
              <a:pPr/>
              <a:t>26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35011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62144F-4F3E-674C-B080-5E5C1F6D7533}" type="slidenum">
              <a:rPr lang="en-US"/>
              <a:pPr/>
              <a:t>27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07192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803EDF-E990-7347-8336-92925B28926B}" type="slidenum">
              <a:rPr lang="en-US"/>
              <a:pPr/>
              <a:t>28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96756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3A8CF0-9B65-8C46-8B5C-E5BEC10ED8F2}" type="slidenum">
              <a:rPr lang="en-US"/>
              <a:pPr/>
              <a:t>29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Why “</a:t>
            </a:r>
            <a:r>
              <a:rPr lang="en-GB" dirty="0" err="1">
                <a:latin typeface="Arial" charset="0"/>
                <a:ea typeface="ＭＳ Ｐゴシック" charset="-128"/>
                <a:cs typeface="ＭＳ Ｐゴシック" charset="-128"/>
              </a:rPr>
              <a:t>alldifferent</a:t>
            </a:r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” “</a:t>
            </a:r>
            <a:r>
              <a:rPr lang="en-GB" dirty="0" err="1">
                <a:latin typeface="Arial" charset="0"/>
                <a:ea typeface="ＭＳ Ｐゴシック" charset="-128"/>
                <a:cs typeface="ＭＳ Ｐゴシック" charset="-128"/>
              </a:rPr>
              <a:t>distinctmembers</a:t>
            </a:r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” ? Two keywords? Triple representation!</a:t>
            </a:r>
          </a:p>
        </p:txBody>
      </p:sp>
    </p:spTree>
    <p:extLst>
      <p:ext uri="{BB962C8B-B14F-4D97-AF65-F5344CB8AC3E}">
        <p14:creationId xmlns:p14="http://schemas.microsoft.com/office/powerpoint/2010/main" val="20214696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B6E414-FC9F-2045-8667-57BA3469B29A}" type="slidenum">
              <a:rPr lang="en-US"/>
              <a:pPr/>
              <a:t>30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95608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B6E414-FC9F-2045-8667-57BA3469B29A}" type="slidenum">
              <a:rPr lang="en-US"/>
              <a:pPr/>
              <a:t>31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03190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B6E414-FC9F-2045-8667-57BA3469B29A}" type="slidenum">
              <a:rPr lang="en-US"/>
              <a:pPr/>
              <a:t>32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9652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4FF44C-86FE-2446-9CA0-714DD5A39033}" type="slidenum">
              <a:rPr lang="en-US"/>
              <a:pPr/>
              <a:t>4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How do you express “necessary” and ”sufficient” in DL?</a:t>
            </a:r>
          </a:p>
        </p:txBody>
      </p:sp>
    </p:spTree>
    <p:extLst>
      <p:ext uri="{BB962C8B-B14F-4D97-AF65-F5344CB8AC3E}">
        <p14:creationId xmlns:p14="http://schemas.microsoft.com/office/powerpoint/2010/main" val="30989983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CD70B-1785-3740-85BF-0A2F9D23012B}" type="slidenum">
              <a:rPr lang="en-US"/>
              <a:pPr/>
              <a:t>33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38373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02AB05-DC1A-9346-828D-CADF735CFC8C}" type="slidenum">
              <a:rPr lang="en-US"/>
              <a:pPr/>
              <a:t>34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76098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F7BB4E-FC3A-D047-B8A1-5C73E4255BC9}" type="slidenum">
              <a:rPr lang="en-US"/>
              <a:pPr/>
              <a:t>35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97514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6EFA3C-0CC5-4D42-A74A-3CCFC88184EE}" type="slidenum">
              <a:rPr lang="en-US"/>
              <a:pPr/>
              <a:t>36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20554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F00446-77B8-3240-9FC2-F249136FD4CF}" type="slidenum">
              <a:rPr lang="en-US"/>
              <a:pPr/>
              <a:t>37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National Insurance Number</a:t>
            </a:r>
          </a:p>
        </p:txBody>
      </p:sp>
    </p:spTree>
    <p:extLst>
      <p:ext uri="{BB962C8B-B14F-4D97-AF65-F5344CB8AC3E}">
        <p14:creationId xmlns:p14="http://schemas.microsoft.com/office/powerpoint/2010/main" val="13694661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3BA5BE-3B00-7045-AF4A-A45A42B4AEFE}" type="slidenum">
              <a:rPr lang="en-US"/>
              <a:pPr/>
              <a:t>38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71755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1467D-9713-4A4D-B9A8-1985C276F025}" type="slidenum">
              <a:rPr lang="en-US"/>
              <a:pPr/>
              <a:t>39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44104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18D3B-3723-6143-8DA3-4D4A8B3BA7CE}" type="slidenum">
              <a:rPr lang="en-US"/>
              <a:pPr/>
              <a:t>40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48737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4F77F-AD91-BE48-9AF5-76A0715BDB0B}" type="slidenum">
              <a:rPr lang="en-US"/>
              <a:pPr/>
              <a:t>41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43607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7D138-871E-1A48-940B-F5051F32570D}" type="slidenum">
              <a:rPr lang="en-US"/>
              <a:pPr/>
              <a:t>42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821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CCDB12-2046-5740-A2AC-E34C06BF4C5B}" type="slidenum">
              <a:rPr lang="en-US"/>
              <a:pPr/>
              <a:t>6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87054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Love – </a:t>
            </a:r>
            <a:r>
              <a:rPr lang="de-DE" dirty="0" err="1"/>
              <a:t>hates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828BE-6828-3B4E-AF8A-0BF5438505B5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378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locatedIn </a:t>
            </a:r>
            <a:r>
              <a:rPr lang="en-GB">
                <a:latin typeface="Georgia" charset="0"/>
                <a:ea typeface="Georgia" charset="0"/>
                <a:cs typeface="Georgia" charset="0"/>
              </a:rPr>
              <a:t>≡ part of o locatedIn</a:t>
            </a: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F148C-78FD-7C4C-9601-FDFD97850C5E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8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FEDAB-35F8-9444-8A56-651C1C0F0905}" type="slidenum">
              <a:rPr lang="en-US"/>
              <a:pPr/>
              <a:t>7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2571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40EFE9-312E-1C4A-924F-9037027AB94B}" type="slidenum">
              <a:rPr lang="en-US"/>
              <a:pPr/>
              <a:t>9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9612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F00838-946B-624B-9357-F102A71FB0A6}" type="slidenum">
              <a:rPr lang="en-US"/>
              <a:pPr/>
              <a:t>10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7858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C68AD-4EFC-F348-9769-ED97C96A9245}" type="slidenum">
              <a:rPr lang="en-US"/>
              <a:pPr/>
              <a:t>11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669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39BBDD-E0E9-8E4D-B344-CA0AE7C17D89}" type="slidenum">
              <a:rPr lang="en-US"/>
              <a:pPr/>
              <a:t>12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3173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80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043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555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8B6604A-86A9-074D-901A-A51AF4652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8BDAF3D-6C7B-9548-BAB8-0765051D7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3A65594-303E-7642-9CB3-09C6E1958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B91455C-D067-6D41-8B42-135DE1BBBB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7FE51D9-41F8-F34A-B0C1-DAF02849A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6AE1C61-DEC1-3045-9348-AA510989F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1C00406-8E4B-894C-8D20-4A9F22E4BD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University 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85F1001B-B16B-E74E-90FF-B036DA16ADE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78" y="-279125"/>
            <a:ext cx="2880322" cy="16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F8164AF-429E-8B44-8926-15F5B2F349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C93DE68-05CE-2849-95E7-E5250A523A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35FA973-C0ED-CC4A-860A-332DE8FA6E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E358BAB-3CE0-B441-80F2-75A919C00A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C5CB4D6-7FF7-E74F-A293-FD6DF4731B9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B38F7A9-0726-AB4E-82A2-387311FBB2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308ADD2-B9A1-D943-9ECD-0824C50664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197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 DL</a:t>
            </a:r>
            <a:endParaRPr lang="en-US"/>
          </a:p>
        </p:txBody>
      </p:sp>
      <p:sp>
        <p:nvSpPr>
          <p:cNvPr id="3174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Description Logic-based</a:t>
            </a:r>
          </a:p>
          <a:p>
            <a:pPr lvl="1"/>
            <a:r>
              <a:rPr lang="en-GB" dirty="0"/>
              <a:t>SHOIN(D)</a:t>
            </a:r>
          </a:p>
          <a:p>
            <a:pPr lvl="1"/>
            <a:r>
              <a:rPr lang="en-GB" dirty="0"/>
              <a:t>Complete and decidable</a:t>
            </a:r>
          </a:p>
          <a:p>
            <a:pPr lvl="1"/>
            <a:r>
              <a:rPr lang="en-GB" dirty="0"/>
              <a:t>Higher worst-case complexity than OWL Lite – </a:t>
            </a:r>
            <a:r>
              <a:rPr lang="en-GB" dirty="0" err="1"/>
              <a:t>NExpTime</a:t>
            </a:r>
            <a:r>
              <a:rPr lang="en-GB" dirty="0"/>
              <a:t>-complete</a:t>
            </a:r>
          </a:p>
          <a:p>
            <a:pPr marL="0" indent="0">
              <a:buNone/>
            </a:pPr>
            <a:r>
              <a:rPr lang="en-GB" dirty="0"/>
              <a:t>Supports all OWL constructs, with some restrictions</a:t>
            </a:r>
          </a:p>
          <a:p>
            <a:pPr lvl="1"/>
            <a:r>
              <a:rPr lang="en-GB" dirty="0"/>
              <a:t>Properties that take datatype values cannot be marked as inverse functional</a:t>
            </a:r>
          </a:p>
          <a:p>
            <a:pPr lvl="1"/>
            <a:r>
              <a:rPr lang="en-GB" dirty="0"/>
              <a:t>Classes, properties, individuals and datatype values are disjoint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0798B8-BE19-A74E-8C69-C1772CD115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08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 Full</a:t>
            </a:r>
            <a:endParaRPr lang="en-US"/>
          </a:p>
        </p:txBody>
      </p:sp>
      <p:sp>
        <p:nvSpPr>
          <p:cNvPr id="3379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No restrictions on use of language constructs</a:t>
            </a:r>
          </a:p>
          <a:p>
            <a:pPr lvl="1"/>
            <a:r>
              <a:rPr lang="en-GB" dirty="0"/>
              <a:t>All OWL DL and RDFS constructs</a:t>
            </a:r>
          </a:p>
          <a:p>
            <a:endParaRPr lang="en-GB" dirty="0"/>
          </a:p>
          <a:p>
            <a:r>
              <a:rPr lang="en-GB" dirty="0"/>
              <a:t>Potentially undecidable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74C11C-C7CD-814C-A867-46B48888FB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26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OWL 1.0 Features and Syntax</a:t>
            </a:r>
          </a:p>
        </p:txBody>
      </p:sp>
    </p:spTree>
    <p:extLst>
      <p:ext uri="{BB962C8B-B14F-4D97-AF65-F5344CB8AC3E}">
        <p14:creationId xmlns:p14="http://schemas.microsoft.com/office/powerpoint/2010/main" val="4118991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Ontology header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latin typeface="Lucida Console" panose="020B0609040504020204" pitchFamily="49" charset="0"/>
              </a:rPr>
              <a:t>&lt;&gt; </a:t>
            </a:r>
            <a:r>
              <a:rPr lang="en-GB" sz="1800" dirty="0" err="1">
                <a:latin typeface="Lucida Console" panose="020B0609040504020204" pitchFamily="49" charset="0"/>
              </a:rPr>
              <a:t>rdf:type</a:t>
            </a:r>
            <a:r>
              <a:rPr lang="en-GB" sz="1800" dirty="0">
                <a:latin typeface="Lucida Console" panose="020B0609040504020204" pitchFamily="49" charset="0"/>
              </a:rPr>
              <a:t> </a:t>
            </a:r>
            <a:r>
              <a:rPr lang="en-GB" sz="1800" dirty="0" err="1">
                <a:latin typeface="Lucida Console" panose="020B0609040504020204" pitchFamily="49" charset="0"/>
              </a:rPr>
              <a:t>owl:Ontology</a:t>
            </a:r>
            <a:r>
              <a:rPr lang="en-GB" sz="1800" dirty="0">
                <a:latin typeface="Lucida Console" panose="020B0609040504020204" pitchFamily="49" charset="0"/>
              </a:rPr>
              <a:t> ;</a:t>
            </a:r>
            <a:br>
              <a:rPr lang="en-GB" sz="1800" dirty="0">
                <a:latin typeface="Lucida Console" panose="020B0609040504020204" pitchFamily="49" charset="0"/>
              </a:rPr>
            </a:br>
            <a:r>
              <a:rPr lang="en-GB" sz="1800" dirty="0">
                <a:latin typeface="Lucida Console" panose="020B0609040504020204" pitchFamily="49" charset="0"/>
              </a:rPr>
              <a:t>   </a:t>
            </a:r>
            <a:r>
              <a:rPr lang="en-GB" sz="1800" dirty="0" err="1">
                <a:latin typeface="Lucida Console" panose="020B0609040504020204" pitchFamily="49" charset="0"/>
              </a:rPr>
              <a:t>owl:versionInfo</a:t>
            </a:r>
            <a:r>
              <a:rPr lang="en-GB" sz="1800" dirty="0">
                <a:latin typeface="Lucida Console" panose="020B0609040504020204" pitchFamily="49" charset="0"/>
              </a:rPr>
              <a:t> “1.4” ;</a:t>
            </a:r>
            <a:br>
              <a:rPr lang="en-GB" sz="1800" dirty="0">
                <a:latin typeface="Lucida Console" panose="020B0609040504020204" pitchFamily="49" charset="0"/>
              </a:rPr>
            </a:br>
            <a:r>
              <a:rPr lang="en-GB" sz="1800" dirty="0">
                <a:latin typeface="Lucida Console" panose="020B0609040504020204" pitchFamily="49" charset="0"/>
              </a:rPr>
              <a:t>   </a:t>
            </a:r>
            <a:r>
              <a:rPr lang="en-GB" sz="1800" dirty="0" err="1">
                <a:latin typeface="Lucida Console" panose="020B0609040504020204" pitchFamily="49" charset="0"/>
              </a:rPr>
              <a:t>rdfs:comment</a:t>
            </a:r>
            <a:r>
              <a:rPr lang="en-GB" sz="1800" dirty="0">
                <a:latin typeface="Lucida Console" panose="020B0609040504020204" pitchFamily="49" charset="0"/>
              </a:rPr>
              <a:t> “An example ontology” ;</a:t>
            </a:r>
            <a:br>
              <a:rPr lang="en-GB" sz="1800" dirty="0">
                <a:latin typeface="Lucida Console" panose="020B0609040504020204" pitchFamily="49" charset="0"/>
              </a:rPr>
            </a:br>
            <a:r>
              <a:rPr lang="en-GB" sz="1800" dirty="0">
                <a:latin typeface="Lucida Console" panose="020B0609040504020204" pitchFamily="49" charset="0"/>
              </a:rPr>
              <a:t>   </a:t>
            </a:r>
            <a:r>
              <a:rPr lang="en-GB" sz="1800" dirty="0" err="1">
                <a:latin typeface="Lucida Console" panose="020B0609040504020204" pitchFamily="49" charset="0"/>
              </a:rPr>
              <a:t>owl:imports</a:t>
            </a:r>
            <a:r>
              <a:rPr lang="en-GB" sz="1800" dirty="0">
                <a:latin typeface="Lucida Console" panose="020B0609040504020204" pitchFamily="49" charset="0"/>
              </a:rPr>
              <a:t> &lt;http://</a:t>
            </a:r>
            <a:r>
              <a:rPr lang="en-GB" sz="1800" dirty="0" err="1">
                <a:latin typeface="Lucida Console" panose="020B0609040504020204" pitchFamily="49" charset="0"/>
              </a:rPr>
              <a:t>example.org</a:t>
            </a:r>
            <a:r>
              <a:rPr lang="en-GB" sz="1800" dirty="0">
                <a:latin typeface="Lucida Console" panose="020B0609040504020204" pitchFamily="49" charset="0"/>
              </a:rPr>
              <a:t>/base/&gt; .</a:t>
            </a:r>
          </a:p>
          <a:p>
            <a:endParaRPr lang="en-GB" sz="18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sz="18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sz="1800" dirty="0" err="1">
                <a:latin typeface="Lucida Console" panose="020B0609040504020204" pitchFamily="49" charset="0"/>
              </a:rPr>
              <a:t>owl:versionInfo</a:t>
            </a:r>
            <a:r>
              <a:rPr lang="en-GB" sz="1800" dirty="0">
                <a:latin typeface="Lucida Console" panose="020B0609040504020204" pitchFamily="49" charset="0"/>
              </a:rPr>
              <a:t> – </a:t>
            </a:r>
            <a:r>
              <a:rPr lang="en-GB" dirty="0"/>
              <a:t>ontology version number, etc </a:t>
            </a:r>
          </a:p>
          <a:p>
            <a:pPr marL="0" indent="0">
              <a:buNone/>
            </a:pPr>
            <a:r>
              <a:rPr lang="en-GB" sz="1800" dirty="0" err="1">
                <a:latin typeface="Lucida Console" panose="020B0609040504020204" pitchFamily="49" charset="0"/>
              </a:rPr>
              <a:t>owl:priorVersion</a:t>
            </a:r>
            <a:r>
              <a:rPr lang="en-GB" dirty="0"/>
              <a:t> – specified ontology is a previous version of this on</a:t>
            </a:r>
          </a:p>
          <a:p>
            <a:pPr marL="0" indent="0">
              <a:buNone/>
            </a:pPr>
            <a:r>
              <a:rPr lang="en-GB" sz="1800" dirty="0" err="1">
                <a:latin typeface="Lucida Console" panose="020B0609040504020204" pitchFamily="49" charset="0"/>
              </a:rPr>
              <a:t>owl:backwardCompatibleWith</a:t>
            </a:r>
            <a:r>
              <a:rPr lang="en-GB" dirty="0"/>
              <a:t> – specified ontology is a previous version of this one, and that this is compatible with it</a:t>
            </a:r>
          </a:p>
          <a:p>
            <a:pPr marL="0" indent="0">
              <a:buNone/>
            </a:pPr>
            <a:r>
              <a:rPr lang="en-GB" sz="1800" dirty="0" err="1">
                <a:latin typeface="Lucida Console" panose="020B0609040504020204" pitchFamily="49" charset="0"/>
              </a:rPr>
              <a:t>owl:incompatibleWith</a:t>
            </a:r>
            <a:r>
              <a:rPr lang="en-GB" dirty="0"/>
              <a:t> –specified ontology is a previous version of this one, but that this is incompatible with it</a:t>
            </a:r>
            <a:endParaRPr lang="en-US" dirty="0"/>
          </a:p>
          <a:p>
            <a:pPr marL="0" indent="0">
              <a:buNone/>
            </a:pPr>
            <a:endParaRPr lang="en-GB" sz="1800" dirty="0">
              <a:latin typeface="Lucida Console" panose="020B0609040504020204" pitchFamily="49" charset="0"/>
            </a:endParaRP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3AE56-4138-DB41-A2AA-F861503672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37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 class types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34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</a:rPr>
                  <a:t>owl:Class</a:t>
                </a:r>
                <a:endParaRPr lang="en-GB" sz="1800" dirty="0">
                  <a:latin typeface="Lucida Console" panose="020B0609040504020204" pitchFamily="49" charset="0"/>
                </a:endParaRPr>
              </a:p>
              <a:p>
                <a:pPr lvl="1"/>
                <a:r>
                  <a:rPr lang="en-GB" dirty="0"/>
                  <a:t>Distinct from </a:t>
                </a:r>
                <a:r>
                  <a:rPr lang="en-GB" sz="1600" dirty="0" err="1">
                    <a:latin typeface="Lucida Console" panose="020B0609040504020204" pitchFamily="49" charset="0"/>
                  </a:rPr>
                  <a:t>rdfs:Class</a:t>
                </a:r>
                <a:r>
                  <a:rPr lang="en-GB" sz="1600" dirty="0">
                    <a:latin typeface="Lucida Console" panose="020B0609040504020204" pitchFamily="49" charset="0"/>
                  </a:rPr>
                  <a:t> </a:t>
                </a:r>
                <a:r>
                  <a:rPr lang="en-GB" dirty="0"/>
                  <a:t>– needed for OWL Lite/DL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</a:rPr>
                  <a:t>owl:Thing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⊤</m:t>
                    </m:r>
                  </m:oMath>
                </a14:m>
                <a:r>
                  <a:rPr lang="en-US" dirty="0"/>
                  <a:t>)</a:t>
                </a:r>
                <a:endParaRPr lang="en-GB" dirty="0"/>
              </a:p>
              <a:p>
                <a:pPr lvl="1"/>
                <a:r>
                  <a:rPr lang="en-GB" dirty="0"/>
                  <a:t>The class that includes everything</a:t>
                </a:r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</a:rPr>
                  <a:t>owl:Nothing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dirty="0"/>
                  <a:t>(</a:t>
                </a:r>
                <a:r>
                  <a:rPr lang="en-US" dirty="0"/>
                  <a:t>⊥)</a:t>
                </a:r>
                <a:endParaRPr lang="en-GB" dirty="0"/>
              </a:p>
              <a:p>
                <a:pPr lvl="1"/>
                <a:r>
                  <a:rPr lang="en-GB" dirty="0"/>
                  <a:t>The empty class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</a:rPr>
                  <a:t>owl:DeprecatedClass</a:t>
                </a:r>
                <a:endParaRPr lang="en-US" sz="1800" dirty="0">
                  <a:latin typeface="Lucida Console" panose="020B0609040504020204" pitchFamily="49" charset="0"/>
                </a:endParaRPr>
              </a:p>
              <a:p>
                <a:pPr lvl="1"/>
                <a:r>
                  <a:rPr lang="en-US" dirty="0"/>
                  <a:t>Used to indicated that a class is deprecated and should not be used</a:t>
                </a:r>
              </a:p>
            </p:txBody>
          </p:sp>
        </mc:Choice>
        <mc:Fallback xmlns="">
          <p:sp>
            <p:nvSpPr>
              <p:cNvPr id="4403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579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AB2385-8343-8044-ABE4-C6ED14DF43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44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 property types</a:t>
            </a:r>
            <a:endParaRPr lang="en-US"/>
          </a:p>
        </p:txBody>
      </p:sp>
      <p:sp>
        <p:nvSpPr>
          <p:cNvPr id="46082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err="1">
                <a:latin typeface="Lucida Console" panose="020B0609040504020204" pitchFamily="49" charset="0"/>
              </a:rPr>
              <a:t>owl:ObjectProperty</a:t>
            </a:r>
            <a:endParaRPr lang="en-GB" sz="1800" dirty="0">
              <a:latin typeface="Lucida Console" panose="020B0609040504020204" pitchFamily="49" charset="0"/>
            </a:endParaRPr>
          </a:p>
          <a:p>
            <a:pPr lvl="1"/>
            <a:r>
              <a:rPr lang="en-GB" dirty="0"/>
              <a:t>The class of resource-valued properties</a:t>
            </a:r>
          </a:p>
          <a:p>
            <a:pPr marL="0" indent="0">
              <a:buNone/>
            </a:pPr>
            <a:r>
              <a:rPr lang="en-GB" sz="1800" dirty="0" err="1">
                <a:latin typeface="Lucida Console" panose="020B0609040504020204" pitchFamily="49" charset="0"/>
              </a:rPr>
              <a:t>owl:DatatypeProperty</a:t>
            </a:r>
            <a:endParaRPr lang="en-GB" sz="1800" dirty="0">
              <a:latin typeface="Lucida Console" panose="020B0609040504020204" pitchFamily="49" charset="0"/>
            </a:endParaRPr>
          </a:p>
          <a:p>
            <a:pPr lvl="1"/>
            <a:r>
              <a:rPr lang="en-GB" dirty="0"/>
              <a:t>The class of literal-valued properties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sz="1800" dirty="0" err="1">
                <a:latin typeface="Lucida Console" panose="020B0609040504020204" pitchFamily="49" charset="0"/>
              </a:rPr>
              <a:t>owl:AnnotationProperty</a:t>
            </a:r>
            <a:endParaRPr lang="en-GB" sz="1800" dirty="0">
              <a:latin typeface="Lucida Console" panose="020B0609040504020204" pitchFamily="49" charset="0"/>
            </a:endParaRPr>
          </a:p>
          <a:p>
            <a:pPr lvl="1"/>
            <a:r>
              <a:rPr lang="en-GB" dirty="0"/>
              <a:t>Used to type properties which annotate classes and properties (needed for OWL Lite/DL)</a:t>
            </a:r>
          </a:p>
          <a:p>
            <a:pPr lvl="1"/>
            <a:r>
              <a:rPr lang="en-GB" dirty="0"/>
              <a:t>Any triples whose predicates are typed as annotation properties are ignored by OWL reasoners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800" dirty="0" err="1">
                <a:latin typeface="Lucida Console" panose="020B0609040504020204" pitchFamily="49" charset="0"/>
              </a:rPr>
              <a:t>owl:DeprecatedProperty</a:t>
            </a:r>
            <a:endParaRPr lang="en-US" sz="1800" dirty="0">
              <a:latin typeface="Lucida Console" panose="020B0609040504020204" pitchFamily="49" charset="0"/>
            </a:endParaRPr>
          </a:p>
          <a:p>
            <a:pPr lvl="1"/>
            <a:r>
              <a:rPr lang="en-US" dirty="0"/>
              <a:t>Used to indicated that a property is deprecated and should not be used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719437-8E75-3349-AC96-5220C23084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22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 versus RDF Schema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Recall that the semantics of a description logic is specified by interpretation functions which map:</a:t>
            </a:r>
          </a:p>
          <a:p>
            <a:pPr lvl="1"/>
            <a:r>
              <a:rPr lang="en-GB" dirty="0"/>
              <a:t>Instances to members of the domain of discourse</a:t>
            </a:r>
          </a:p>
          <a:p>
            <a:pPr lvl="1"/>
            <a:r>
              <a:rPr lang="en-GB" dirty="0"/>
              <a:t>Classes to subsets of the domain of discourse</a:t>
            </a:r>
          </a:p>
          <a:p>
            <a:pPr lvl="1"/>
            <a:r>
              <a:rPr lang="en-GB" dirty="0"/>
              <a:t>Properties to sets of pairs drawn from the domain of discourse</a:t>
            </a:r>
          </a:p>
          <a:p>
            <a:pPr marL="0" indent="0">
              <a:buNone/>
            </a:pPr>
            <a:r>
              <a:rPr lang="en-GB" dirty="0"/>
              <a:t>Reflexive definitions of RDF Schema means that some resources are treated as both classes and instances, or instances and properties</a:t>
            </a:r>
          </a:p>
          <a:p>
            <a:pPr lvl="1"/>
            <a:r>
              <a:rPr lang="en-GB" dirty="0"/>
              <a:t>Ambiguous semantics for these resources</a:t>
            </a:r>
          </a:p>
          <a:p>
            <a:pPr lvl="1"/>
            <a:r>
              <a:rPr lang="en-GB" dirty="0"/>
              <a:t>Can’t tell from context whether they’re instances or classes</a:t>
            </a:r>
          </a:p>
          <a:p>
            <a:pPr lvl="1"/>
            <a:r>
              <a:rPr lang="en-GB" dirty="0"/>
              <a:t>Can’t select the appropriate interpretation function</a:t>
            </a:r>
          </a:p>
          <a:p>
            <a:pPr marL="0" indent="0">
              <a:buNone/>
            </a:pPr>
            <a:r>
              <a:rPr lang="en-GB" dirty="0"/>
              <a:t>The introduction of </a:t>
            </a:r>
            <a:r>
              <a:rPr lang="en-GB" sz="1800" dirty="0" err="1">
                <a:latin typeface="Lucida Console" panose="020B0609040504020204" pitchFamily="49" charset="0"/>
              </a:rPr>
              <a:t>owl:Class</a:t>
            </a:r>
            <a:r>
              <a:rPr lang="en-GB" dirty="0"/>
              <a:t>, </a:t>
            </a:r>
            <a:r>
              <a:rPr lang="en-GB" sz="1800" dirty="0" err="1">
                <a:latin typeface="Lucida Console" panose="020B0609040504020204" pitchFamily="49" charset="0"/>
              </a:rPr>
              <a:t>owl:ObjectProperty</a:t>
            </a:r>
            <a:r>
              <a:rPr lang="en-GB" sz="1800" dirty="0">
                <a:latin typeface="Lucida Console" panose="020B0609040504020204" pitchFamily="49" charset="0"/>
              </a:rPr>
              <a:t> </a:t>
            </a:r>
            <a:r>
              <a:rPr lang="en-GB" dirty="0"/>
              <a:t>and </a:t>
            </a:r>
            <a:r>
              <a:rPr lang="en-GB" sz="1800" dirty="0" err="1">
                <a:latin typeface="Lucida Console" panose="020B0609040504020204" pitchFamily="49" charset="0"/>
              </a:rPr>
              <a:t>owl:DatatypeProperty</a:t>
            </a:r>
            <a:r>
              <a:rPr lang="en-GB" sz="1800" dirty="0">
                <a:latin typeface="Lucida Console" panose="020B0609040504020204" pitchFamily="49" charset="0"/>
              </a:rPr>
              <a:t> </a:t>
            </a:r>
            <a:r>
              <a:rPr lang="en-GB" dirty="0"/>
              <a:t>eliminates this ambiguity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0EDED4-0660-9C44-8597-9AA5287154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0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 restrictions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274" name="Rectangle 5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Class expressions formed by constraints on properties:</a:t>
                </a:r>
              </a:p>
              <a:p>
                <a:pPr lvl="1"/>
                <a:r>
                  <a:rPr lang="en-GB" dirty="0"/>
                  <a:t>Local cardinality constraints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GB" b="0" dirty="0"/>
              </a:p>
              <a:p>
                <a:pPr lvl="1"/>
                <a:r>
                  <a:rPr lang="en-GB" dirty="0"/>
                  <a:t>Local range constraints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b="0" dirty="0"/>
              </a:p>
              <a:p>
                <a:pPr lvl="1"/>
                <a:r>
                  <a:rPr lang="en-GB" dirty="0"/>
                  <a:t>Local value constraints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.{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Common triple format for restrictions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Lucida Console" panose="020B0609040504020204" pitchFamily="49" charset="0"/>
                  </a:rPr>
                  <a:t>[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owl:Restriction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owl:onProperty</a:t>
                </a:r>
                <a:r>
                  <a:rPr lang="en-US" sz="1800" dirty="0">
                    <a:latin typeface="Lucida Console" panose="020B0609040504020204" pitchFamily="49" charset="0"/>
                  </a:rPr>
                  <a:t> &lt;</a:t>
                </a:r>
                <a:r>
                  <a:rPr lang="en-US" sz="1800" i="1" dirty="0">
                    <a:latin typeface="Lucida Console" panose="020B0609040504020204" pitchFamily="49" charset="0"/>
                  </a:rPr>
                  <a:t>property URI</a:t>
                </a:r>
                <a:r>
                  <a:rPr lang="en-US" sz="1800" dirty="0">
                    <a:latin typeface="Lucida Console" panose="020B0609040504020204" pitchFamily="49" charset="0"/>
                  </a:rPr>
                  <a:t>&gt;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</a:t>
                </a:r>
                <a:r>
                  <a:rPr lang="en-US" sz="1800" i="1" dirty="0">
                    <a:latin typeface="Lucida Console" panose="020B0609040504020204" pitchFamily="49" charset="0"/>
                  </a:rPr>
                  <a:t>constraint expression</a:t>
                </a:r>
                <a:r>
                  <a:rPr lang="en-US" sz="1800" dirty="0">
                    <a:latin typeface="Lucida Console" panose="020B0609040504020204" pitchFamily="49" charset="0"/>
                  </a:rPr>
                  <a:t> ]</a:t>
                </a:r>
              </a:p>
            </p:txBody>
          </p:sp>
        </mc:Choice>
        <mc:Fallback>
          <p:sp>
            <p:nvSpPr>
              <p:cNvPr id="54274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461BB-7F2E-4442-979A-FF4544183D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86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Local cardinality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70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Defines a class based on the number of values taken by a property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</a:rPr>
                  <a:t>owl:minCardinality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≥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“property R has at least n values”</a:t>
                </a:r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</a:rPr>
                  <a:t>owl:maxCardinality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GB" i="1" dirty="0">
                        <a:latin typeface="Cambria Math" panose="02040503050406030204" pitchFamily="18" charset="0"/>
                        <a:sym typeface="Zed" pitchFamily="2" charset="2"/>
                      </a:rPr>
                      <m:t>𝑛</m:t>
                    </m:r>
                    <m:r>
                      <a:rPr lang="en-GB" i="1" dirty="0">
                        <a:latin typeface="Cambria Math" panose="02040503050406030204" pitchFamily="18" charset="0"/>
                        <a:sym typeface="Zed" pitchFamily="2" charset="2"/>
                      </a:rPr>
                      <m:t> </m:t>
                    </m:r>
                    <m:r>
                      <a:rPr lang="en-GB" i="1" dirty="0">
                        <a:latin typeface="Cambria Math" panose="02040503050406030204" pitchFamily="18" charset="0"/>
                        <a:sym typeface="Zed" pitchFamily="2" charset="2"/>
                      </a:rPr>
                      <m:t>𝑅</m:t>
                    </m:r>
                  </m:oMath>
                </a14:m>
                <a:r>
                  <a:rPr lang="en-GB" dirty="0">
                    <a:sym typeface="Zed" pitchFamily="2" charset="2"/>
                  </a:rPr>
                  <a:t>)</a:t>
                </a:r>
                <a:endParaRPr lang="en-GB" dirty="0"/>
              </a:p>
              <a:p>
                <a:pPr lvl="1"/>
                <a:r>
                  <a:rPr lang="en-GB" dirty="0"/>
                  <a:t>“property R has at most n values”</a:t>
                </a:r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</a:rPr>
                  <a:t>owl:cardinality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“property R has exactly n values”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OWL Lite has restricted cardinalities –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837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220495-A58B-864E-BFF7-4857F152CD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01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Local cardinality constraint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418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Single malt whiskies are whiskies which are distilled by one and only one thing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𝑆𝑖𝑛𝑔𝑙𝑒𝑀𝑎𝑙𝑡𝑊h𝑖𝑠𝑘𝑦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≡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𝑊h𝑖𝑠𝑘𝑦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⊓ =1.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𝑑𝑖𝑠𝑡𝑖𝑙𝑙𝑒𝑑𝐵𝑦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800" dirty="0">
                  <a:latin typeface="Lucida Console" panose="020B0609040504020204" pitchFamily="49" charset="0"/>
                </a:endParaRPr>
              </a:p>
              <a:p>
                <a:pPr marL="0" indent="0">
                  <a:buNone/>
                </a:pPr>
                <a:r>
                  <a:rPr lang="en-US" sz="1800" dirty="0" err="1">
                    <a:latin typeface="Lucida Console" panose="020B0609040504020204" pitchFamily="49" charset="0"/>
                  </a:rPr>
                  <a:t>ont:SingleMaltWhisky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owl:Class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owl:equivalentClass</a:t>
                </a:r>
                <a:r>
                  <a:rPr lang="en-US" sz="1800" dirty="0">
                    <a:latin typeface="Lucida Console" panose="020B0609040504020204" pitchFamily="49" charset="0"/>
                  </a:rPr>
                  <a:t> [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owl:Class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                    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owl:intersectionOf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                        (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ont:Whisky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                          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[ </a:t>
                </a:r>
                <a:r>
                  <a:rPr lang="en-US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owl:Restriction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</a:b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                             </a:t>
                </a:r>
                <a:r>
                  <a:rPr lang="en-US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owl:onProperty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ont:distilledBy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</a:b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                             </a:t>
                </a:r>
                <a:r>
                  <a:rPr lang="en-US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owl:cardinality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1 ] </a:t>
                </a:r>
                <a:r>
                  <a:rPr lang="en-US" sz="1800" dirty="0">
                    <a:latin typeface="Lucida Console" panose="020B0609040504020204" pitchFamily="49" charset="0"/>
                  </a:rPr>
                  <a:t>) ] .</a:t>
                </a:r>
              </a:p>
            </p:txBody>
          </p:sp>
        </mc:Choice>
        <mc:Fallback xmlns="">
          <p:sp>
            <p:nvSpPr>
              <p:cNvPr id="6041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2CC08-D8F4-AC4F-B929-02A2AA9BDC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42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Web Ontology Language (OWL)</a:t>
            </a:r>
            <a:endParaRPr lang="en-US" dirty="0">
              <a:ea typeface="Georgia" charset="0"/>
              <a:cs typeface="Georgia" charset="0"/>
            </a:endParaRPr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COMP6256 Knowledge Graphs for AI Systems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Dr Nicholas Gibbins – </a:t>
            </a:r>
            <a:r>
              <a:rPr lang="en-US" dirty="0" err="1"/>
              <a:t>nmg@ecs.soton.ac.uk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08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Local range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466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Defines a class based on the type of property values</a:t>
                </a:r>
              </a:p>
              <a:p>
                <a:pPr marL="0" indent="0">
                  <a:buNone/>
                </a:pPr>
                <a:r>
                  <a:rPr lang="en-GB" dirty="0"/>
                  <a:t>Distinct from global range constraint (</a:t>
                </a:r>
                <a:r>
                  <a:rPr lang="en-GB" dirty="0" err="1">
                    <a:latin typeface="Lucida Console" panose="020B0609040504020204" pitchFamily="49" charset="0"/>
                  </a:rPr>
                  <a:t>rdfs:range</a:t>
                </a:r>
                <a:r>
                  <a:rPr lang="en-GB" dirty="0"/>
                  <a:t>) in RDF Schema</a:t>
                </a:r>
              </a:p>
              <a:p>
                <a:pPr marL="0" indent="0">
                  <a:buNone/>
                </a:pPr>
                <a:endParaRPr lang="en-GB" dirty="0">
                  <a:latin typeface="Lucida Console" panose="020B0609040504020204" pitchFamily="49" charset="0"/>
                </a:endParaRPr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</a:rPr>
                  <a:t>owl:someValuesFrom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“there exists a value for property R of type C”</a:t>
                </a:r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</a:rPr>
                  <a:t>owl:allValuesFrom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“property R has only values of type C”</a:t>
                </a:r>
              </a:p>
              <a:p>
                <a:pPr lvl="1"/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Can only be used with named classes or datatypes in OWL Lite</a:t>
                </a:r>
              </a:p>
            </p:txBody>
          </p:sp>
        </mc:Choice>
        <mc:Fallback xmlns="">
          <p:sp>
            <p:nvSpPr>
              <p:cNvPr id="624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AAFE37-FAE8-6F4B-A23D-4449F94766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57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Example: Existential restriction</a:t>
            </a:r>
            <a:endParaRPr lang="en-US" dirty="0">
              <a:ea typeface="Georgia" charset="0"/>
              <a:cs typeface="Georgi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514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Carnivores are things which eat some things which are animals</a:t>
                </a:r>
              </a:p>
              <a:p>
                <a:pPr marL="0" indent="0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Carnivore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eorgia" charset="0"/>
                        </a:rPr>
                        <m:t>≡∃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eorgia" charset="0"/>
                        </a:rPr>
                        <m:t>eats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eorgia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eorgia" charset="0"/>
                        </a:rPr>
                        <m:t>Animal</m:t>
                      </m:r>
                    </m:oMath>
                  </m:oMathPara>
                </a14:m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ont:Carnivore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owl:Class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 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owl:equivalentClass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[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rdf:type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owl:Restriction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               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owl:onProperty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ont:eats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               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owl:someValuesFrom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ont:Animal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] 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451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54AC28-4650-5B46-AB60-E5D29F310A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7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Example: Universal restriction</a:t>
            </a:r>
            <a:endParaRPr lang="en-US" dirty="0">
              <a:ea typeface="Georgia" charset="0"/>
              <a:cs typeface="Georgi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2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Vegetarians are things which eat only things which are plants</a:t>
                </a:r>
              </a:p>
              <a:p>
                <a:pPr marL="0" indent="0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Vegetarian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≡∀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eats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Plant</m:t>
                      </m:r>
                    </m:oMath>
                  </m:oMathPara>
                </a14:m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endParaRPr lang="en-US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ont:Vegetarian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owl:Class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  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owl:equivalentClass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[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rdf:type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owl:Restriction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                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owl:onProperty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ont:eats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                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owl:allValuesFrom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ont:Plant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] 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ea typeface="Georgia" charset="0"/>
                  <a:cs typeface="Georgia" charset="0"/>
                </a:endParaRPr>
              </a:p>
            </p:txBody>
          </p:sp>
        </mc:Choice>
        <mc:Fallback xmlns="">
          <p:sp>
            <p:nvSpPr>
              <p:cNvPr id="6656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8655B2-DEBA-4F44-A570-7F02328855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23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Local value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10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Defines a class based on the existence of a particular property value</a:t>
                </a:r>
              </a:p>
              <a:p>
                <a:pPr marL="0" indent="0">
                  <a:buNone/>
                </a:pPr>
                <a:endParaRPr lang="en-GB" dirty="0">
                  <a:latin typeface="Lucida Console" panose="020B0609040504020204" pitchFamily="49" charset="0"/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owl:hasValue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dirty="0">
                    <a:ea typeface="Georgia" charset="0"/>
                    <a:cs typeface="Georgia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∃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.{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}</m:t>
                    </m:r>
                  </m:oMath>
                </a14:m>
                <a:r>
                  <a:rPr lang="en-US" dirty="0">
                    <a:ea typeface="Georgia" charset="0"/>
                    <a:cs typeface="Georgia" charset="0"/>
                  </a:rPr>
                  <a:t>)</a:t>
                </a:r>
                <a:endParaRPr lang="en-GB" dirty="0">
                  <a:ea typeface="Georgia" charset="0"/>
                  <a:cs typeface="Georgia" charset="0"/>
                </a:endParaRPr>
              </a:p>
              <a:p>
                <a:pPr marL="539750" lvl="1" indent="-269875">
                  <a:buFont typeface="Arial" charset="0"/>
                  <a:buChar char="•"/>
                </a:pPr>
                <a:r>
                  <a:rPr lang="en-GB" dirty="0">
                    <a:ea typeface="Georgia" charset="0"/>
                    <a:cs typeface="Georgia" charset="0"/>
                  </a:rPr>
                  <a:t>“property R has a value which is X”</a:t>
                </a:r>
              </a:p>
              <a:p>
                <a:pPr marL="269875" indent="-269875">
                  <a:buFont typeface="Arial" charset="0"/>
                  <a:buChar char="•"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Cannot be used in OWL Lite</a:t>
                </a:r>
              </a:p>
            </p:txBody>
          </p:sp>
        </mc:Choice>
        <mc:Fallback xmlns="">
          <p:sp>
            <p:nvSpPr>
              <p:cNvPr id="6861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B71EE6-E27F-C64A-9912-60E8905B5B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73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0659" name="Rectangle 8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Green things are things which are coloured green </a:t>
                </a:r>
              </a:p>
              <a:p>
                <a:pPr marL="0" indent="0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GreenThing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≡∃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hasColour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.{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green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}</m:t>
                      </m:r>
                    </m:oMath>
                  </m:oMathPara>
                </a14:m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ont:GreenThing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owl:Class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  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owl:equivalentClass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[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rdf:type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owl:Restriction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                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owl:onProperty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ont:hasColour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                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owl:hasValue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ont:green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] 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0659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66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Example: Local value constraint</a:t>
            </a:r>
            <a:endParaRPr lang="en-US" dirty="0">
              <a:ea typeface="Georgia" charset="0"/>
              <a:cs typeface="Georgia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B81E45-C049-6B4A-B68A-8E90F92335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90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Set constructors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06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owl:intersectionOf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dirty="0">
                    <a:ea typeface="Georgia" charset="0"/>
                    <a:cs typeface="Georgia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⊓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𝐷</m:t>
                    </m:r>
                  </m:oMath>
                </a14:m>
                <a:r>
                  <a:rPr lang="en-US" dirty="0">
                    <a:ea typeface="Georgia" charset="0"/>
                    <a:cs typeface="Georgia" charset="0"/>
                  </a:rPr>
                  <a:t>)</a:t>
                </a: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owl:unionOf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dirty="0">
                    <a:ea typeface="Georgia" charset="0"/>
                    <a:cs typeface="Georgia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⊔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𝐷</m:t>
                    </m:r>
                  </m:oMath>
                </a14:m>
                <a:r>
                  <a:rPr lang="en-US" dirty="0">
                    <a:ea typeface="Georgia" charset="0"/>
                    <a:cs typeface="Georgia" charset="0"/>
                  </a:rPr>
                  <a:t>)</a:t>
                </a: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owl:complementOf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dirty="0">
                    <a:ea typeface="Georgia" charset="0"/>
                    <a:cs typeface="Georgia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¬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𝐶</m:t>
                    </m:r>
                  </m:oMath>
                </a14:m>
                <a:r>
                  <a:rPr lang="en-US" dirty="0">
                    <a:ea typeface="Georgia" charset="0"/>
                    <a:cs typeface="Georgia" charset="0"/>
                  </a:rPr>
                  <a:t>)</a:t>
                </a:r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buFont typeface="Arial" charset="0"/>
                  <a:buChar char="•"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Restrictions on use with OWL Lite</a:t>
                </a:r>
              </a:p>
              <a:p>
                <a:pPr marL="539750" lvl="1" indent="-269875">
                  <a:buFont typeface="Arial" charset="0"/>
                  <a:buChar char="•"/>
                </a:pPr>
                <a:r>
                  <a:rPr lang="en-GB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owl:unionOf</a:t>
                </a:r>
                <a:r>
                  <a:rPr lang="en-GB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dirty="0">
                    <a:ea typeface="Georgia" charset="0"/>
                    <a:cs typeface="Georgia" charset="0"/>
                  </a:rPr>
                  <a:t>and </a:t>
                </a:r>
                <a:r>
                  <a:rPr lang="en-GB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owl:complementOf</a:t>
                </a:r>
                <a:r>
                  <a:rPr lang="en-GB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dirty="0">
                    <a:ea typeface="Georgia" charset="0"/>
                    <a:cs typeface="Georgia" charset="0"/>
                  </a:rPr>
                  <a:t>cannot be used</a:t>
                </a:r>
              </a:p>
              <a:p>
                <a:pPr marL="539750" lvl="1" indent="-269875">
                  <a:buFont typeface="Arial" charset="0"/>
                  <a:buChar char="•"/>
                </a:pPr>
                <a:r>
                  <a:rPr lang="en-GB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owl:intersectionOf</a:t>
                </a:r>
                <a:r>
                  <a:rPr lang="en-GB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dirty="0">
                    <a:ea typeface="Georgia" charset="0"/>
                    <a:cs typeface="Georgia" charset="0"/>
                  </a:rPr>
                  <a:t>can be used with named classes (not </a:t>
                </a:r>
                <a:r>
                  <a:rPr lang="en-GB" dirty="0" err="1">
                    <a:ea typeface="Georgia" charset="0"/>
                    <a:cs typeface="Georgia" charset="0"/>
                  </a:rPr>
                  <a:t>bNodes</a:t>
                </a:r>
                <a:r>
                  <a:rPr lang="en-GB" dirty="0">
                    <a:ea typeface="Georgia" charset="0"/>
                    <a:cs typeface="Georgia" charset="0"/>
                  </a:rPr>
                  <a:t>) and OWL restrictions only</a:t>
                </a:r>
              </a:p>
            </p:txBody>
          </p:sp>
        </mc:Choice>
        <mc:Fallback xmlns="">
          <p:sp>
            <p:nvSpPr>
              <p:cNvPr id="7270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4" t="-1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446B07-E0D2-8541-99E7-F29F8A96A1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42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Example: Set constructors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F0996E7-3959-6749-B901-1266F387CA92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GreenApple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Apple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hasColour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.{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green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800" dirty="0">
                  <a:latin typeface="Lucida Console" panose="020B0609040504020204" pitchFamily="49" charset="0"/>
                </a:endParaRPr>
              </a:p>
              <a:p>
                <a:pPr marL="0" indent="0">
                  <a:buNone/>
                </a:pPr>
                <a:r>
                  <a:rPr lang="en-US" sz="1800" dirty="0" err="1">
                    <a:latin typeface="Lucida Console" panose="020B0609040504020204" pitchFamily="49" charset="0"/>
                  </a:rPr>
                  <a:t>ont:GreenApple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owl:Class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owl:equivalentClass</a:t>
                </a:r>
                <a:r>
                  <a:rPr lang="en-US" sz="1800" dirty="0">
                    <a:latin typeface="Lucida Console" panose="020B0609040504020204" pitchFamily="49" charset="0"/>
                  </a:rPr>
                  <a:t> [ </a:t>
                </a:r>
                <a:r>
                  <a:rPr lang="en-US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owl:intersectionOf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b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</a:b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                         (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ont:Apple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                          [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owl:Restriction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                          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owl:onProperty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ont:hasColour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                          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owl:hasValue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ont:green</a:t>
                </a:r>
                <a:r>
                  <a:rPr lang="en-US" sz="1800" dirty="0">
                    <a:latin typeface="Lucida Console" panose="020B0609040504020204" pitchFamily="49" charset="0"/>
                  </a:rPr>
                  <a:t> ] 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)</a:t>
                </a:r>
                <a:r>
                  <a:rPr lang="en-US" sz="1800" dirty="0">
                    <a:latin typeface="Lucida Console" panose="020B0609040504020204" pitchFamily="49" charset="0"/>
                  </a:rPr>
                  <a:t> ] 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F0996E7-3959-6749-B901-1266F387CA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7088C-4686-3C43-B303-7797D48A3C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620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Equivalence and identity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2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Useful for ontology mapping</a:t>
                </a:r>
              </a:p>
              <a:p>
                <a:pPr marL="0" indent="0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owl:sameAs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dirty="0">
                    <a:ea typeface="Georgia" charset="0"/>
                    <a:cs typeface="Georgia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MorningStar</m:t>
                    </m:r>
                    <m:r>
                      <a:rPr lang="en-GB" i="0" dirty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i="0" dirty="0" err="1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EveningStar</m:t>
                    </m:r>
                  </m:oMath>
                </a14:m>
                <a:r>
                  <a:rPr lang="en-GB" dirty="0">
                    <a:ea typeface="Georgia" charset="0"/>
                    <a:cs typeface="Georgia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owl:equivalentClass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dirty="0">
                    <a:ea typeface="Georgia" charset="0"/>
                    <a:cs typeface="Georgia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𝐶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≡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𝐷</m:t>
                    </m:r>
                  </m:oMath>
                </a14:m>
                <a:r>
                  <a:rPr lang="en-GB" dirty="0">
                    <a:ea typeface="Georgia" charset="0"/>
                    <a:cs typeface="Georgia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owl:equivalentProperty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dirty="0">
                    <a:ea typeface="Georgia" charset="0"/>
                    <a:cs typeface="Georgia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𝑅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≡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𝑆</m:t>
                    </m:r>
                  </m:oMath>
                </a14:m>
                <a:r>
                  <a:rPr lang="en-GB" dirty="0">
                    <a:ea typeface="Georgia" charset="0"/>
                    <a:cs typeface="Georgia" charset="0"/>
                  </a:rPr>
                  <a:t>)</a:t>
                </a:r>
              </a:p>
              <a:p>
                <a:pPr marL="0" indent="0">
                  <a:buNone/>
                </a:pPr>
                <a:endParaRPr lang="en-GB" sz="1800" dirty="0">
                  <a:latin typeface="Lucida Console" panose="020B0609040504020204" pitchFamily="49" charset="0"/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ont:morningStar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owl:Thing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owl:sameAs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ont:eveningStar</a:t>
                </a:r>
                <a:endParaRPr lang="en-GB" sz="1800" dirty="0">
                  <a:latin typeface="Lucida Console" panose="020B0609040504020204" pitchFamily="49" charset="0"/>
                  <a:ea typeface="Georgia" charset="0"/>
                  <a:cs typeface="Georgia" charset="0"/>
                </a:endParaRPr>
              </a:p>
            </p:txBody>
          </p:sp>
        </mc:Choice>
        <mc:Fallback xmlns="">
          <p:sp>
            <p:nvSpPr>
              <p:cNvPr id="7680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E89F13-DA43-6B49-8615-E54E79013B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94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Non-equivalence relations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owl:differentFrom</a:t>
            </a:r>
            <a:endParaRPr lang="en-GB" sz="1800" dirty="0">
              <a:latin typeface="Lucida Console" panose="020B0609040504020204" pitchFamily="49" charset="0"/>
              <a:ea typeface="Georgia" charset="0"/>
              <a:cs typeface="Georgia" charset="0"/>
            </a:endParaRPr>
          </a:p>
          <a:p>
            <a:pPr marL="539750" lvl="1" indent="-269875">
              <a:buFont typeface="Arial" charset="0"/>
              <a:buChar char="•"/>
            </a:pPr>
            <a:r>
              <a:rPr lang="en-GB" dirty="0">
                <a:ea typeface="Georgia" charset="0"/>
                <a:cs typeface="Georgia" charset="0"/>
              </a:rPr>
              <a:t>Can be used to specify a limited unique name assumption</a:t>
            </a:r>
          </a:p>
          <a:p>
            <a:pPr marL="0" indent="0">
              <a:buNone/>
            </a:pPr>
            <a:endParaRPr lang="en-GB" sz="1800" dirty="0">
              <a:latin typeface="Lucida Console" panose="020B0609040504020204" pitchFamily="49" charset="0"/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ont:HarryCorbett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rdf:type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owl:Thing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;</a:t>
            </a:r>
            <a:b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</a:b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                </a:t>
            </a:r>
            <a:r>
              <a:rPr lang="en-GB" sz="1800" dirty="0" err="1">
                <a:solidFill>
                  <a:schemeClr val="accent4"/>
                </a:solidFill>
                <a:latin typeface="Lucida Console" panose="020B0609040504020204" pitchFamily="49" charset="0"/>
                <a:ea typeface="Georgia" charset="0"/>
                <a:cs typeface="Georgia" charset="0"/>
              </a:rPr>
              <a:t>owl:differentFrom</a:t>
            </a:r>
            <a:r>
              <a:rPr lang="en-GB" sz="1800" dirty="0">
                <a:solidFill>
                  <a:schemeClr val="accent4"/>
                </a:solidFill>
                <a:latin typeface="Lucida Console" panose="020B0609040504020204" pitchFamily="49" charset="0"/>
                <a:ea typeface="Georgia" charset="0"/>
                <a:cs typeface="Georgia" charset="0"/>
              </a:rPr>
              <a:t>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ont:HarryHCorbett</a:t>
            </a:r>
            <a:endParaRPr lang="en-GB" sz="1800" dirty="0">
              <a:latin typeface="Lucida Console" panose="020B0609040504020204" pitchFamily="49" charset="0"/>
              <a:ea typeface="Georgia" charset="0"/>
              <a:cs typeface="Georgia" charset="0"/>
            </a:endParaRPr>
          </a:p>
          <a:p>
            <a:pPr marL="539750" lvl="1" indent="-269875">
              <a:buFont typeface="Arial" charset="0"/>
              <a:buChar char="•"/>
            </a:pPr>
            <a:endParaRPr lang="en-GB" dirty="0">
              <a:ea typeface="Georgia" charset="0"/>
              <a:cs typeface="Georgia" charset="0"/>
            </a:endParaRPr>
          </a:p>
          <a:p>
            <a:pPr marL="269875" lvl="1" indent="0">
              <a:buNone/>
            </a:pPr>
            <a:endParaRPr lang="en-GB" dirty="0"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OWL (and DLs in general) make the Open World Assumption</a:t>
            </a:r>
          </a:p>
          <a:p>
            <a:pPr marL="449625" lvl="1" indent="-269875">
              <a:buFont typeface="Arial" charset="0"/>
              <a:buChar char="•"/>
            </a:pPr>
            <a:r>
              <a:rPr lang="en-GB" dirty="0">
                <a:ea typeface="Georgia" charset="0"/>
                <a:cs typeface="Georgia" charset="0"/>
              </a:rPr>
              <a:t>Knowledge of world is incomplete</a:t>
            </a:r>
          </a:p>
          <a:p>
            <a:pPr marL="449625" lvl="1" indent="-269875">
              <a:buFont typeface="Arial" charset="0"/>
              <a:buChar char="•"/>
            </a:pPr>
            <a:r>
              <a:rPr lang="en-GB" dirty="0">
                <a:ea typeface="Georgia" charset="0"/>
                <a:cs typeface="Georgia" charset="0"/>
              </a:rPr>
              <a:t>If something cannot be proven true, then it isn’t assumed to be false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C8AD68-A7FF-5D4B-BF93-C1AB45A850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1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Non-equivalence relations</a:t>
            </a:r>
            <a:endParaRPr lang="en-US">
              <a:ea typeface="Georgia" charset="0"/>
              <a:cs typeface="Georgia" charset="0"/>
            </a:endParaRPr>
          </a:p>
        </p:txBody>
      </p:sp>
      <p:sp>
        <p:nvSpPr>
          <p:cNvPr id="80898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owl:AllDifferent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</a:t>
            </a:r>
            <a:r>
              <a:rPr lang="en-GB" dirty="0">
                <a:ea typeface="Georgia" charset="0"/>
                <a:cs typeface="Georgia" charset="0"/>
              </a:rPr>
              <a:t>and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owl:distinctMembers</a:t>
            </a:r>
            <a:endParaRPr lang="en-GB" sz="1800" dirty="0">
              <a:latin typeface="Lucida Console" panose="020B0609040504020204" pitchFamily="49" charset="0"/>
              <a:ea typeface="Georgia" charset="0"/>
              <a:cs typeface="Georgia" charset="0"/>
            </a:endParaRPr>
          </a:p>
          <a:p>
            <a:pPr marL="539750" lvl="1" indent="-269875">
              <a:buFont typeface="Arial" charset="0"/>
              <a:buChar char="•"/>
            </a:pPr>
            <a:r>
              <a:rPr lang="en-GB" dirty="0">
                <a:ea typeface="Georgia" charset="0"/>
                <a:cs typeface="Georgia" charset="0"/>
              </a:rPr>
              <a:t>Used to specify a group of mutually distinct individuals</a:t>
            </a:r>
          </a:p>
          <a:p>
            <a:pPr marL="539750" lvl="1" indent="-269875">
              <a:buFont typeface="Arial" charset="0"/>
              <a:buChar char="•"/>
            </a:pPr>
            <a:endParaRPr lang="en-GB" dirty="0"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[ </a:t>
            </a:r>
            <a:r>
              <a:rPr lang="en-US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rdf:type</a:t>
            </a:r>
            <a:r>
              <a:rPr lang="en-US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Lucida Console" panose="020B0609040504020204" pitchFamily="49" charset="0"/>
                <a:ea typeface="Georgia" charset="0"/>
                <a:cs typeface="Georgia" charset="0"/>
              </a:rPr>
              <a:t>owl:AllDifferent</a:t>
            </a:r>
            <a:r>
              <a:rPr lang="en-US" sz="1800" dirty="0">
                <a:solidFill>
                  <a:schemeClr val="accent4"/>
                </a:solidFill>
                <a:latin typeface="Lucida Console" panose="020B0609040504020204" pitchFamily="49" charset="0"/>
                <a:ea typeface="Georgia" charset="0"/>
                <a:cs typeface="Georgia" charset="0"/>
              </a:rPr>
              <a:t> </a:t>
            </a:r>
            <a:r>
              <a:rPr lang="en-US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;</a:t>
            </a:r>
            <a:br>
              <a:rPr lang="en-US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</a:br>
            <a:r>
              <a:rPr lang="en-US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 </a:t>
            </a:r>
            <a:r>
              <a:rPr lang="en-US" sz="1800" dirty="0" err="1">
                <a:solidFill>
                  <a:schemeClr val="accent4"/>
                </a:solidFill>
                <a:latin typeface="Lucida Console" panose="020B0609040504020204" pitchFamily="49" charset="0"/>
                <a:ea typeface="Georgia" charset="0"/>
                <a:cs typeface="Georgia" charset="0"/>
              </a:rPr>
              <a:t>owl:distinctMembers</a:t>
            </a:r>
            <a:r>
              <a:rPr lang="en-US" sz="1800" dirty="0">
                <a:solidFill>
                  <a:schemeClr val="accent4"/>
                </a:solidFill>
                <a:latin typeface="Lucida Console" panose="020B0609040504020204" pitchFamily="49" charset="0"/>
                <a:ea typeface="Georgia" charset="0"/>
                <a:cs typeface="Georgia" charset="0"/>
              </a:rPr>
              <a:t> ( </a:t>
            </a:r>
            <a:r>
              <a:rPr lang="en-US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ont:John</a:t>
            </a:r>
            <a:r>
              <a:rPr lang="en-US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ont:Paul</a:t>
            </a:r>
            <a:r>
              <a:rPr lang="en-US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ont:George</a:t>
            </a:r>
            <a:r>
              <a:rPr lang="en-US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ont:Ringo</a:t>
            </a:r>
            <a:r>
              <a:rPr lang="en-US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</a:t>
            </a:r>
            <a:r>
              <a:rPr lang="en-US" sz="1800" dirty="0">
                <a:solidFill>
                  <a:schemeClr val="accent4"/>
                </a:solidFill>
                <a:latin typeface="Lucida Console" panose="020B0609040504020204" pitchFamily="49" charset="0"/>
                <a:ea typeface="Georgia" charset="0"/>
                <a:cs typeface="Georgia" charset="0"/>
              </a:rPr>
              <a:t>)</a:t>
            </a:r>
            <a:r>
              <a:rPr lang="en-US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] 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53163C-4663-F44B-A1BC-F965296E0F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74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Introducing OWL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For many, RDF Schema is a sufficiently expressive ontology language</a:t>
            </a:r>
          </a:p>
          <a:p>
            <a:pPr marL="0" indent="0">
              <a:buNone/>
            </a:pPr>
            <a:r>
              <a:rPr lang="en-GB" dirty="0"/>
              <a:t>However, there are use cases which require a more expressive formalism:</a:t>
            </a:r>
          </a:p>
          <a:p>
            <a:pPr lvl="1"/>
            <a:r>
              <a:rPr lang="en-GB" dirty="0"/>
              <a:t>Instance classification</a:t>
            </a:r>
          </a:p>
          <a:p>
            <a:pPr lvl="1"/>
            <a:r>
              <a:rPr lang="en-GB" dirty="0"/>
              <a:t>Consistency checking</a:t>
            </a:r>
          </a:p>
          <a:p>
            <a:pPr lvl="1"/>
            <a:r>
              <a:rPr lang="en-GB" dirty="0" err="1"/>
              <a:t>Subsumption</a:t>
            </a:r>
            <a:r>
              <a:rPr lang="en-GB" dirty="0"/>
              <a:t> reasoning</a:t>
            </a:r>
          </a:p>
          <a:p>
            <a:pPr marL="0" indent="0">
              <a:buNone/>
            </a:pPr>
            <a:r>
              <a:rPr lang="en-GB" dirty="0"/>
              <a:t>OWL is a way of encoding DL axioms as RDF triples such that the semantics of the DL axioms are broadly compatible with RDF(S)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989711-988B-F644-8921-610EC49F3E2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A8589-DC2D-6B46-808B-4FE77F44A9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4" name="Picture 5" descr="w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676400"/>
            <a:ext cx="424815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9076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Necessary Class Definitions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46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Primitive / partial classes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⊑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“If we know that something is a X, then it must fulfill the conditions...”</a:t>
                </a:r>
              </a:p>
              <a:p>
                <a:pPr marL="0" indent="0">
                  <a:buNone/>
                </a:pPr>
                <a:r>
                  <a:rPr lang="en-US" dirty="0"/>
                  <a:t>Defined using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rdfs:subClassOf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mtClean="0">
                          <a:latin typeface="Cambria Math" panose="02040503050406030204" pitchFamily="18" charset="0"/>
                        </a:rPr>
                        <m:t>Person</m:t>
                      </m:r>
                      <m:r>
                        <a:rPr lang="de-DE" smtClean="0">
                          <a:latin typeface="Cambria Math" panose="02040503050406030204" pitchFamily="18" charset="0"/>
                        </a:rPr>
                        <m:t>⊑∃</m:t>
                      </m:r>
                      <m:r>
                        <m:rPr>
                          <m:sty m:val="p"/>
                        </m:rPr>
                        <a:rPr lang="de-DE" smtClean="0">
                          <a:latin typeface="Cambria Math" panose="02040503050406030204" pitchFamily="18" charset="0"/>
                        </a:rPr>
                        <m:t>hasBirthdate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⊤</m:t>
                      </m:r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sz="1800" dirty="0" err="1">
                    <a:latin typeface="Lucida Console" panose="020B0609040504020204" pitchFamily="49" charset="0"/>
                  </a:rPr>
                  <a:t>ont:Person</a:t>
                </a:r>
                <a:r>
                  <a:rPr lang="de-DE" sz="1800" dirty="0">
                    <a:latin typeface="Lucida Console" panose="020B0609040504020204" pitchFamily="49" charset="0"/>
                  </a:rPr>
                  <a:t> </a:t>
                </a:r>
                <a:r>
                  <a:rPr lang="de-DE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de-DE" sz="1800" dirty="0">
                    <a:latin typeface="Lucida Console" panose="020B0609040504020204" pitchFamily="49" charset="0"/>
                  </a:rPr>
                  <a:t> </a:t>
                </a:r>
                <a:r>
                  <a:rPr lang="de-DE" sz="1800" dirty="0" err="1">
                    <a:latin typeface="Lucida Console" panose="020B0609040504020204" pitchFamily="49" charset="0"/>
                  </a:rPr>
                  <a:t>owl:Class</a:t>
                </a:r>
                <a:r>
                  <a:rPr lang="de-DE" sz="1800" dirty="0">
                    <a:latin typeface="Lucida Console" panose="020B0609040504020204" pitchFamily="49" charset="0"/>
                  </a:rPr>
                  <a:t> ;</a:t>
                </a:r>
                <a:br>
                  <a:rPr lang="de-DE" sz="1800" dirty="0">
                    <a:latin typeface="Lucida Console" panose="020B0609040504020204" pitchFamily="49" charset="0"/>
                  </a:rPr>
                </a:br>
                <a:r>
                  <a:rPr lang="de-DE" sz="1800" dirty="0">
                    <a:latin typeface="Lucida Console" panose="020B0609040504020204" pitchFamily="49" charset="0"/>
                  </a:rPr>
                  <a:t>           </a:t>
                </a:r>
                <a:r>
                  <a:rPr lang="de-DE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rdfs:subClassOf</a:t>
                </a:r>
                <a:r>
                  <a:rPr lang="de-DE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de-DE" sz="1800" dirty="0">
                    <a:latin typeface="Lucida Console" panose="020B0609040504020204" pitchFamily="49" charset="0"/>
                  </a:rPr>
                  <a:t>[ </a:t>
                </a:r>
                <a:r>
                  <a:rPr lang="de-DE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de-DE" sz="1800" dirty="0">
                    <a:latin typeface="Lucida Console" panose="020B0609040504020204" pitchFamily="49" charset="0"/>
                  </a:rPr>
                  <a:t> </a:t>
                </a:r>
                <a:r>
                  <a:rPr lang="de-DE" sz="1800" dirty="0" err="1">
                    <a:latin typeface="Lucida Console" panose="020B0609040504020204" pitchFamily="49" charset="0"/>
                  </a:rPr>
                  <a:t>owl:Restriction</a:t>
                </a:r>
                <a:r>
                  <a:rPr lang="de-DE" sz="1800" dirty="0">
                    <a:latin typeface="Lucida Console" panose="020B0609040504020204" pitchFamily="49" charset="0"/>
                  </a:rPr>
                  <a:t> ;</a:t>
                </a:r>
                <a:br>
                  <a:rPr lang="de-DE" sz="1800" dirty="0">
                    <a:latin typeface="Lucida Console" panose="020B0609040504020204" pitchFamily="49" charset="0"/>
                  </a:rPr>
                </a:br>
                <a:r>
                  <a:rPr lang="de-DE" sz="1800" dirty="0">
                    <a:latin typeface="Lucida Console" panose="020B0609040504020204" pitchFamily="49" charset="0"/>
                  </a:rPr>
                  <a:t>                             </a:t>
                </a:r>
                <a:r>
                  <a:rPr lang="de-DE" sz="1800" dirty="0" err="1">
                    <a:latin typeface="Lucida Console" panose="020B0609040504020204" pitchFamily="49" charset="0"/>
                  </a:rPr>
                  <a:t>owl:onProperty</a:t>
                </a:r>
                <a:r>
                  <a:rPr lang="de-DE" sz="1800" dirty="0">
                    <a:latin typeface="Lucida Console" panose="020B0609040504020204" pitchFamily="49" charset="0"/>
                  </a:rPr>
                  <a:t> </a:t>
                </a:r>
                <a:r>
                  <a:rPr lang="de-DE" sz="1800" dirty="0" err="1">
                    <a:latin typeface="Lucida Console" panose="020B0609040504020204" pitchFamily="49" charset="0"/>
                  </a:rPr>
                  <a:t>ont:hasBirthdate</a:t>
                </a:r>
                <a:r>
                  <a:rPr lang="de-DE" sz="1800" dirty="0">
                    <a:latin typeface="Lucida Console" panose="020B0609040504020204" pitchFamily="49" charset="0"/>
                  </a:rPr>
                  <a:t> ;</a:t>
                </a:r>
                <a:br>
                  <a:rPr lang="de-DE" sz="1800" dirty="0">
                    <a:latin typeface="Lucida Console" panose="020B0609040504020204" pitchFamily="49" charset="0"/>
                  </a:rPr>
                </a:br>
                <a:r>
                  <a:rPr lang="de-DE" sz="1800" dirty="0">
                    <a:latin typeface="Lucida Console" panose="020B0609040504020204" pitchFamily="49" charset="0"/>
                  </a:rPr>
                  <a:t>                             </a:t>
                </a:r>
                <a:r>
                  <a:rPr lang="de-DE" sz="1800" dirty="0" err="1">
                    <a:latin typeface="Lucida Console" panose="020B0609040504020204" pitchFamily="49" charset="0"/>
                  </a:rPr>
                  <a:t>owl:SomeValuesFrom</a:t>
                </a:r>
                <a:r>
                  <a:rPr lang="de-DE" sz="1800" dirty="0">
                    <a:latin typeface="Lucida Console" panose="020B0609040504020204" pitchFamily="49" charset="0"/>
                  </a:rPr>
                  <a:t> </a:t>
                </a:r>
                <a:r>
                  <a:rPr lang="de-DE" sz="1800" dirty="0" err="1">
                    <a:latin typeface="Lucida Console" panose="020B0609040504020204" pitchFamily="49" charset="0"/>
                  </a:rPr>
                  <a:t>owl:Thing</a:t>
                </a:r>
                <a:r>
                  <a:rPr lang="de-DE" sz="1800" dirty="0">
                    <a:latin typeface="Lucida Console" panose="020B0609040504020204" pitchFamily="49" charset="0"/>
                  </a:rPr>
                  <a:t> ] .</a:t>
                </a:r>
              </a:p>
            </p:txBody>
          </p:sp>
        </mc:Choice>
        <mc:Fallback xmlns="">
          <p:sp>
            <p:nvSpPr>
              <p:cNvPr id="829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819EB3-DB05-C143-9236-3DEFD9CD38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22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Sufficient Class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46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Describes a subset of the class (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charset="0"/>
                        <a:ea typeface="Courier" charset="0"/>
                        <a:cs typeface="Courier" charset="0"/>
                      </a:rPr>
                      <m:t>⊒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“If we know that something has this property, then it belongs to this class...”</a:t>
                </a:r>
              </a:p>
              <a:p>
                <a:pPr marL="0" indent="0">
                  <a:buNone/>
                </a:pPr>
                <a:r>
                  <a:rPr lang="en-US" dirty="0"/>
                  <a:t>Defined using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rdfs:subClassOf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dirty="0"/>
                  <a:t>– in the other direction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Person</m:t>
                      </m:r>
                      <m:r>
                        <a:rPr lang="de-DE" b="0" i="1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⊒∃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hasNationalInsuranceNumber</m:t>
                      </m:r>
                      <m:r>
                        <a:rPr lang="en-GB" b="0" i="0" smtClean="0">
                          <a:latin typeface="Cambria Math" panose="02040503050406030204" pitchFamily="18" charset="0"/>
                          <a:ea typeface="Courier" charset="0"/>
                          <a:cs typeface="Courier" charset="0"/>
                        </a:rPr>
                        <m:t>.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ourier" charset="0"/>
                          <a:cs typeface="Courier" charset="0"/>
                        </a:rPr>
                        <m:t>⊤</m:t>
                      </m:r>
                    </m:oMath>
                  </m:oMathPara>
                </a14:m>
                <a:endParaRPr lang="en-GB" b="0" dirty="0">
                  <a:latin typeface="Courier" charset="0"/>
                  <a:ea typeface="Courier" charset="0"/>
                  <a:cs typeface="Courier" charset="0"/>
                </a:endParaRPr>
              </a:p>
              <a:p>
                <a:pPr marL="0" indent="0">
                  <a:buNone/>
                </a:pPr>
                <a:endParaRPr lang="de-DE" dirty="0">
                  <a:latin typeface="Courier" charset="0"/>
                  <a:ea typeface="Courier" charset="0"/>
                  <a:cs typeface="Courier" charset="0"/>
                </a:endParaRPr>
              </a:p>
              <a:p>
                <a:endParaRPr lang="de-DE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29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2DF275-F17C-2142-BB78-AF7CD10CCE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581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Necessary and Sufficient Class Definitions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46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Defined / complete classes (</a:t>
                </a:r>
                <a:r>
                  <a:rPr lang="en-GB" dirty="0"/>
                  <a:t>≡)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“If something fulfills the conditions..., then it is an X."</a:t>
                </a:r>
              </a:p>
              <a:p>
                <a:pPr marL="0" indent="0">
                  <a:buNone/>
                </a:pPr>
                <a:r>
                  <a:rPr lang="en-US" dirty="0"/>
                  <a:t>Defined using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owl:equivalentClass</a:t>
                </a:r>
                <a:r>
                  <a:rPr lang="en-US" dirty="0"/>
                  <a:t>: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Student</m:t>
                      </m:r>
                      <m:r>
                        <a:rPr lang="de-DE" b="0" i="1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Person</m:t>
                      </m:r>
                      <m:r>
                        <a:rPr lang="de-DE" b="0" i="1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⊓</m:t>
                      </m:r>
                      <m:r>
                        <a:rPr lang="de-DE" i="1">
                          <a:latin typeface="Cambria Math" charset="0"/>
                          <a:ea typeface="Courier" charset="0"/>
                          <a:cs typeface="Courier" charset="0"/>
                        </a:rPr>
                        <m:t>∃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is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ourier" charset="0"/>
                          <a:cs typeface="Courier" charset="0"/>
                        </a:rPr>
                        <m:t>Enrolled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At</m:t>
                      </m:r>
                      <m:r>
                        <a:rPr lang="en-GB" b="0" i="0" smtClean="0">
                          <a:latin typeface="Cambria Math" panose="02040503050406030204" pitchFamily="18" charset="0"/>
                          <a:ea typeface="Courier" charset="0"/>
                          <a:cs typeface="Courier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ourier" charset="0"/>
                          <a:cs typeface="Courier" charset="0"/>
                        </a:rPr>
                        <m:t>University</m:t>
                      </m:r>
                    </m:oMath>
                  </m:oMathPara>
                </a14:m>
                <a:endParaRPr lang="de-DE" b="0" dirty="0">
                  <a:latin typeface="Courier" charset="0"/>
                  <a:ea typeface="Courier" charset="0"/>
                  <a:cs typeface="Courier" charset="0"/>
                </a:endParaRPr>
              </a:p>
              <a:p>
                <a:pPr marL="0" indent="0">
                  <a:buNone/>
                </a:pPr>
                <a:endParaRPr lang="de-DE" dirty="0">
                  <a:latin typeface="Courier" charset="0"/>
                  <a:ea typeface="Courier" charset="0"/>
                  <a:cs typeface="Courier" charset="0"/>
                </a:endParaRPr>
              </a:p>
              <a:p>
                <a:pPr marL="0" indent="0">
                  <a:buNone/>
                </a:pPr>
                <a:r>
                  <a:rPr lang="de-DE" dirty="0"/>
                  <a:t>Note: </a:t>
                </a:r>
                <a:r>
                  <a:rPr lang="de-DE" dirty="0" err="1"/>
                  <a:t>It</a:t>
                </a:r>
                <a:r>
                  <a:rPr lang="de-DE" dirty="0"/>
                  <a:t> will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rather</a:t>
                </a:r>
                <a:r>
                  <a:rPr lang="de-DE" dirty="0"/>
                  <a:t> </a:t>
                </a:r>
                <a:r>
                  <a:rPr lang="de-DE" dirty="0" err="1"/>
                  <a:t>difficult</a:t>
                </a:r>
                <a:r>
                  <a:rPr lang="de-DE" dirty="0"/>
                  <a:t>, </a:t>
                </a:r>
                <a:r>
                  <a:rPr lang="de-DE" dirty="0" err="1"/>
                  <a:t>if</a:t>
                </a:r>
                <a:r>
                  <a:rPr lang="de-DE" dirty="0"/>
                  <a:t> not </a:t>
                </a:r>
                <a:r>
                  <a:rPr lang="de-DE" dirty="0" err="1"/>
                  <a:t>impossible</a:t>
                </a:r>
                <a:r>
                  <a:rPr lang="de-DE" dirty="0"/>
                  <a:t>,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give</a:t>
                </a:r>
                <a:r>
                  <a:rPr lang="de-DE" dirty="0"/>
                  <a:t> </a:t>
                </a:r>
                <a:r>
                  <a:rPr lang="de-DE" dirty="0" err="1"/>
                  <a:t>conditions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both</a:t>
                </a:r>
                <a:r>
                  <a:rPr lang="de-DE" dirty="0"/>
                  <a:t> </a:t>
                </a:r>
                <a:r>
                  <a:rPr lang="de-DE" dirty="0" err="1"/>
                  <a:t>sufficient</a:t>
                </a:r>
                <a:r>
                  <a:rPr lang="de-DE" dirty="0"/>
                  <a:t> </a:t>
                </a:r>
                <a:r>
                  <a:rPr lang="de-DE" b="1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necessary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a </a:t>
                </a:r>
                <a:r>
                  <a:rPr lang="de-DE" dirty="0" err="1"/>
                  <a:t>class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</a:t>
                </a:r>
                <a:r>
                  <a:rPr lang="de-DE" dirty="0" err="1"/>
                  <a:t>complex</a:t>
                </a:r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latin typeface="Cambria Math" charset="0"/>
                        <a:ea typeface="Courier" charset="0"/>
                        <a:cs typeface="Courier" charset="0"/>
                      </a:rPr>
                      <m:t>Person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829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E527E4-3788-624B-A371-F40C88C979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32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Property types - Inverse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994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Defines a property as the </a:t>
                </a:r>
                <a:r>
                  <a:rPr lang="en-GB" i="1" dirty="0">
                    <a:ea typeface="Georgia" charset="0"/>
                    <a:cs typeface="Georgia" charset="0"/>
                  </a:rPr>
                  <a:t>inverse</a:t>
                </a:r>
                <a:r>
                  <a:rPr lang="en-GB" dirty="0">
                    <a:ea typeface="Georgia" charset="0"/>
                    <a:cs typeface="Georgia" charset="0"/>
                  </a:rPr>
                  <a:t> of another property</a:t>
                </a:r>
              </a:p>
              <a:p>
                <a:pPr marL="269875" indent="-269875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	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𝑅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≡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𝑆</m:t>
                    </m:r>
                    <m:r>
                      <a:rPr lang="en-GB" i="1" baseline="30000" dirty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−</m:t>
                    </m:r>
                  </m:oMath>
                </a14:m>
                <a:r>
                  <a:rPr lang="en-GB" dirty="0">
                    <a:ea typeface="Georgia" charset="0"/>
                    <a:cs typeface="Georgia" charset="0"/>
                  </a:rPr>
                  <a:t>)</a:t>
                </a:r>
              </a:p>
              <a:p>
                <a:pPr marL="269875" indent="-269875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ont:hasAuthor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owl:ObjectProperty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owl:inverseOf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ont:wrote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.</a:t>
                </a:r>
              </a:p>
              <a:p>
                <a:pPr marL="269875" indent="-269875">
                  <a:buFont typeface="Arial" charset="0"/>
                  <a:buChar char="•"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</p:txBody>
          </p:sp>
        </mc:Choice>
        <mc:Fallback xmlns="">
          <p:sp>
            <p:nvSpPr>
              <p:cNvPr id="8499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6FBB52-B327-5F4D-852F-2BA8B19D22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67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Property types - Symmetric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042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A property R is </a:t>
                </a:r>
                <a:r>
                  <a:rPr lang="en-GB" i="1" dirty="0">
                    <a:ea typeface="Georgia" charset="0"/>
                    <a:cs typeface="Georgia" charset="0"/>
                  </a:rPr>
                  <a:t>symmetric</a:t>
                </a:r>
                <a:r>
                  <a:rPr lang="en-GB" dirty="0">
                    <a:ea typeface="Georgia" charset="0"/>
                    <a:cs typeface="Georgia" charset="0"/>
                  </a:rPr>
                  <a:t> if the following condition holds:</a:t>
                </a:r>
              </a:p>
              <a:p>
                <a:pPr marL="0" indent="0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𝐼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⟺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𝐼</m:t>
                          </m:r>
                        </m:sup>
                      </m:sSup>
                    </m:oMath>
                  </m:oMathPara>
                </a14:m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buNone/>
                </a:pPr>
                <a:endParaRPr lang="en-GB" dirty="0">
                  <a:ea typeface="Georgia" charset="0"/>
                  <a:cs typeface="Georgia" charset="0"/>
                  <a:sym typeface="Wingdings" charset="2"/>
                </a:endParaRPr>
              </a:p>
              <a:p>
                <a:pPr marL="269875" indent="-269875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ont:hasSibling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owl:SymmetricProperty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 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.</a:t>
                </a:r>
              </a:p>
              <a:p>
                <a:pPr marL="269875" indent="-269875">
                  <a:buNone/>
                </a:pPr>
                <a:endParaRPr lang="en-GB" sz="1800" dirty="0">
                  <a:latin typeface="Lucida Console" panose="020B0609040504020204" pitchFamily="49" charset="0"/>
                  <a:ea typeface="Georgia" charset="0"/>
                  <a:cs typeface="Georgia" charset="0"/>
                  <a:sym typeface="Wingdings" charset="2"/>
                </a:endParaRPr>
              </a:p>
              <a:p>
                <a:pPr marL="269875" indent="-269875">
                  <a:buNone/>
                </a:pPr>
                <a:r>
                  <a:rPr lang="en-GB" dirty="0">
                    <a:ea typeface="Georgia" charset="0"/>
                    <a:cs typeface="Georgia" charset="0"/>
                    <a:sym typeface="Wingdings" charset="2"/>
                  </a:rPr>
                  <a:t>In DL notation: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  <a:sym typeface="Wingdings" charset="2"/>
                      </a:rPr>
                      <m:t>𝑅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  <a:sym typeface="Wingdings" charset="2"/>
                      </a:rPr>
                      <m:t>≡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Georgia" charset="0"/>
                            <a:cs typeface="Georgia" charset="0"/>
                            <a:sym typeface="Wingdings" charset="2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Georgia" charset="0"/>
                            <a:cs typeface="Georgia" charset="0"/>
                            <a:sym typeface="Wingdings" charset="2"/>
                          </a:rPr>
                          <m:t>𝑅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Georgia" charset="0"/>
                            <a:cs typeface="Georgia" charset="0"/>
                            <a:sym typeface="Wingdings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GB" dirty="0">
                    <a:ea typeface="Georgia" charset="0"/>
                    <a:cs typeface="Georgia" charset="0"/>
                    <a:sym typeface="Wingdings" charset="2"/>
                  </a:rPr>
                  <a:t> (symmetric properties are their own inverses)</a:t>
                </a:r>
              </a:p>
            </p:txBody>
          </p:sp>
        </mc:Choice>
        <mc:Fallback xmlns="">
          <p:sp>
            <p:nvSpPr>
              <p:cNvPr id="8704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106F23-77A2-5A47-A28E-616273E35B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116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Property types – Transitive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090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A property R is </a:t>
                </a:r>
                <a:r>
                  <a:rPr lang="en-GB" i="1" dirty="0">
                    <a:ea typeface="Georgia" charset="0"/>
                    <a:cs typeface="Georgia" charset="0"/>
                  </a:rPr>
                  <a:t>transitive</a:t>
                </a:r>
                <a:r>
                  <a:rPr lang="en-GB" dirty="0">
                    <a:ea typeface="Georgia" charset="0"/>
                    <a:cs typeface="Georgia" charset="0"/>
                  </a:rPr>
                  <a:t> if the following condition holds:</a:t>
                </a:r>
              </a:p>
              <a:p>
                <a:pPr marL="0" indent="0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𝐼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∧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𝑧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𝐼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⇒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𝑧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𝐼</m:t>
                          </m:r>
                        </m:sup>
                      </m:sSup>
                    </m:oMath>
                  </m:oMathPara>
                </a14:m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ont:hasAncestor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owl:TransitiveProperty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 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.</a:t>
                </a:r>
              </a:p>
              <a:p>
                <a:pPr marL="269875" indent="-269875">
                  <a:buNone/>
                </a:pPr>
                <a:endParaRPr lang="en-GB" sz="1800" dirty="0">
                  <a:latin typeface="Lucida Console" panose="020B0609040504020204" pitchFamily="49" charset="0"/>
                  <a:ea typeface="Georgia" charset="0"/>
                  <a:cs typeface="Georgia" charset="0"/>
                  <a:sym typeface="Wingdings" charset="2"/>
                </a:endParaRPr>
              </a:p>
              <a:p>
                <a:pPr marL="269875" indent="-269875">
                  <a:buNone/>
                </a:pPr>
                <a:r>
                  <a:rPr lang="en-GB" dirty="0">
                    <a:ea typeface="Georgia" charset="0"/>
                    <a:cs typeface="Georgia" charset="0"/>
                    <a:sym typeface="Wingdings" charset="2"/>
                  </a:rPr>
                  <a:t>In DL notation: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  <a:sym typeface="Wingdings" charset="2"/>
                      </a:rPr>
                      <m:t>𝑅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  <a:sym typeface="Wingdings" charset="2"/>
                      </a:rPr>
                      <m:t>⊑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Georgia" charset="0"/>
                            <a:cs typeface="Georgia" charset="0"/>
                            <a:sym typeface="Wingdings" charset="2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Georgia" charset="0"/>
                            <a:cs typeface="Georgia" charset="0"/>
                            <a:sym typeface="Wingdings" charset="2"/>
                          </a:rPr>
                          <m:t>𝑅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Georgia" charset="0"/>
                            <a:cs typeface="Georgia" charset="0"/>
                            <a:sym typeface="Wingdings" charset="2"/>
                          </a:rPr>
                          <m:t>+</m:t>
                        </m:r>
                      </m:sup>
                    </m:sSup>
                  </m:oMath>
                </a14:m>
                <a:endParaRPr lang="en-GB" dirty="0">
                  <a:latin typeface="Lucida Console" panose="020B0609040504020204" pitchFamily="49" charset="0"/>
                  <a:ea typeface="Georgia" charset="0"/>
                  <a:cs typeface="Georgia" charset="0"/>
                  <a:sym typeface="Wingdings" charset="2"/>
                </a:endParaRPr>
              </a:p>
            </p:txBody>
          </p:sp>
        </mc:Choice>
        <mc:Fallback xmlns="">
          <p:sp>
            <p:nvSpPr>
              <p:cNvPr id="8909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33EE21-F60F-244D-A3F2-8FA67716A3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372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Property types – Functional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138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A property R is </a:t>
                </a:r>
                <a:r>
                  <a:rPr lang="en-GB" i="1" dirty="0">
                    <a:ea typeface="Georgia" charset="0"/>
                    <a:cs typeface="Georgia" charset="0"/>
                  </a:rPr>
                  <a:t>functional</a:t>
                </a:r>
                <a:r>
                  <a:rPr lang="en-GB" dirty="0">
                    <a:ea typeface="Georgia" charset="0"/>
                    <a:cs typeface="Georgia" charset="0"/>
                  </a:rPr>
                  <a:t> if the following condition holds:</a:t>
                </a:r>
              </a:p>
              <a:p>
                <a:pPr marL="0" indent="0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𝐼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∧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𝑧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𝐼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⇒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𝑧</m:t>
                      </m:r>
                    </m:oMath>
                  </m:oMathPara>
                </a14:m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ont:hasNINumber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owl:FunctionalProperty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.</a:t>
                </a:r>
              </a:p>
              <a:p>
                <a:pPr marL="269875" indent="-269875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(everyone has only one NI number)</a:t>
                </a:r>
              </a:p>
              <a:p>
                <a:pPr marL="269875" indent="-269875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(everyone has only one birthdate)</a:t>
                </a:r>
              </a:p>
              <a:p>
                <a:pPr marL="269875" indent="-269875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(but: people may have several means of identification)</a:t>
                </a:r>
              </a:p>
              <a:p>
                <a:pPr marL="269875" indent="-269875">
                  <a:buFont typeface="Arial" charset="0"/>
                  <a:buChar char="•"/>
                </a:pPr>
                <a:endParaRPr lang="en-GB" dirty="0">
                  <a:ea typeface="Georgia" charset="0"/>
                  <a:cs typeface="Georgia" charset="0"/>
                </a:endParaRPr>
              </a:p>
            </p:txBody>
          </p:sp>
        </mc:Choice>
        <mc:Fallback xmlns="">
          <p:sp>
            <p:nvSpPr>
              <p:cNvPr id="9113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74176F-B3A5-8D4B-9663-4D730B68D1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321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Property types – Inverse Functional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186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A property R is </a:t>
                </a:r>
                <a:r>
                  <a:rPr lang="en-GB" i="1" dirty="0"/>
                  <a:t>inverse functional </a:t>
                </a:r>
                <a:r>
                  <a:rPr lang="en-GB" dirty="0"/>
                  <a:t>if the following condition holds: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  <m:r>
                        <a:rPr lang="en-GB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  <m:r>
                        <a:rPr lang="en-GB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</a:rPr>
                  <a:t>ont:hasNINumber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owl:InverseFunctionalProperty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GB" sz="1800" dirty="0">
                    <a:latin typeface="Lucida Console" panose="020B0609040504020204" pitchFamily="49" charset="0"/>
                  </a:rPr>
                  <a:t>.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(people with the same NI number are the same person)</a:t>
                </a:r>
              </a:p>
              <a:p>
                <a:pPr marL="0" indent="0">
                  <a:buNone/>
                </a:pPr>
                <a:r>
                  <a:rPr lang="en-GB" dirty="0"/>
                  <a:t>(but: many people have the same birthdate)</a:t>
                </a:r>
              </a:p>
              <a:p>
                <a:pPr marL="0" indent="0">
                  <a:buNone/>
                </a:pPr>
                <a:r>
                  <a:rPr lang="en-GB" dirty="0"/>
                  <a:t>Cannot be used with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owl:DatatypeProperty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dirty="0"/>
                  <a:t>in OWL </a:t>
                </a:r>
                <a:r>
                  <a:rPr lang="en-GB" dirty="0" err="1"/>
                  <a:t>Lite</a:t>
                </a:r>
                <a:r>
                  <a:rPr lang="en-GB" dirty="0"/>
                  <a:t>/DL</a:t>
                </a:r>
              </a:p>
            </p:txBody>
          </p:sp>
        </mc:Choice>
        <mc:Fallback xmlns="">
          <p:sp>
            <p:nvSpPr>
              <p:cNvPr id="9318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20B0EA-5921-EB47-B840-5EA68BC9BB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229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Disjoint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234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1800" dirty="0">
                    <a:latin typeface="Lucida Console" panose="020B0609040504020204" pitchFamily="49" charset="0"/>
                  </a:rPr>
                  <a:t>owl:disjointWith</a:t>
                </a:r>
              </a:p>
              <a:p>
                <a:pPr lvl="1"/>
                <a:r>
                  <a:rPr lang="en-GB" dirty="0"/>
                  <a:t>members of one class cannot also be members of some specified other class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</a:rPr>
                  <a:t>ont:Duck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owl:Class</a:t>
                </a:r>
                <a:r>
                  <a:rPr lang="en-GB" sz="1800" dirty="0">
                    <a:latin typeface="Lucida Console" panose="020B0609040504020204" pitchFamily="49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</a:rPr>
                  <a:t>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owl:disjointWith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ont:Goose</a:t>
                </a:r>
                <a:r>
                  <a:rPr lang="en-GB" sz="1800" dirty="0">
                    <a:latin typeface="Lucida Console" panose="020B0609040504020204" pitchFamily="49" charset="0"/>
                  </a:rPr>
                  <a:t> .</a:t>
                </a:r>
              </a:p>
              <a:p>
                <a:pPr marL="0" indent="0">
                  <a:buNone/>
                </a:pPr>
                <a:endParaRPr lang="en-GB" sz="1800" dirty="0">
                  <a:latin typeface="Lucida Console" panose="020B0609040504020204" pitchFamily="49" charset="0"/>
                </a:endParaRPr>
              </a:p>
              <a:p>
                <a:pPr marL="0" indent="0">
                  <a:buNone/>
                </a:pPr>
                <a:r>
                  <a:rPr lang="en-GB" sz="2200" dirty="0"/>
                  <a:t>In DL notation: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200" b="0" i="0" smtClean="0">
                        <a:latin typeface="Cambria Math" panose="02040503050406030204" pitchFamily="18" charset="0"/>
                      </a:rPr>
                      <m:t>Duck</m:t>
                    </m:r>
                    <m:r>
                      <a:rPr lang="en-GB" sz="2200" b="0" i="0" smtClean="0">
                        <a:latin typeface="Cambria Math" panose="02040503050406030204" pitchFamily="18" charset="0"/>
                      </a:rPr>
                      <m:t>⊓</m:t>
                    </m:r>
                    <m:r>
                      <m:rPr>
                        <m:sty m:val="p"/>
                      </m:rPr>
                      <a:rPr lang="en-GB" sz="2200" b="0" i="0" smtClean="0">
                        <a:latin typeface="Cambria Math" panose="02040503050406030204" pitchFamily="18" charset="0"/>
                      </a:rPr>
                      <m:t>Goose</m:t>
                    </m:r>
                    <m:r>
                      <a:rPr lang="en-GB" sz="2200" b="0" i="0" smtClean="0">
                        <a:latin typeface="Cambria Math" panose="02040503050406030204" pitchFamily="18" charset="0"/>
                      </a:rPr>
                      <m:t>≡ ⊥</m:t>
                    </m:r>
                  </m:oMath>
                </a14:m>
                <a:endParaRPr lang="en-GB" sz="2200" dirty="0"/>
              </a:p>
              <a:p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GB" dirty="0"/>
                  <a:t>Cannot be used in OWL </a:t>
                </a:r>
                <a:r>
                  <a:rPr lang="en-GB" dirty="0" err="1"/>
                  <a:t>Lite</a:t>
                </a:r>
                <a:endParaRPr lang="en-GB" dirty="0"/>
              </a:p>
            </p:txBody>
          </p:sp>
        </mc:Choice>
        <mc:Fallback xmlns="">
          <p:sp>
            <p:nvSpPr>
              <p:cNvPr id="9523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811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FA353E-163B-8A47-8A0D-D5E545F998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57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Enumerated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282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Defines a class as a direct enumeration of its members</a:t>
                </a:r>
              </a:p>
              <a:p>
                <a:pPr marL="539750" lvl="1" indent="-269875">
                  <a:lnSpc>
                    <a:spcPct val="90000"/>
                  </a:lnSpc>
                  <a:buFont typeface="Arial" charset="0"/>
                  <a:buChar char="•"/>
                </a:pPr>
                <a:r>
                  <a:rPr lang="en-GB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owl:oneOf</a:t>
                </a:r>
                <a:r>
                  <a:rPr lang="en-GB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dirty="0">
                    <a:ea typeface="Georgia" charset="0"/>
                    <a:cs typeface="Georgia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𝐶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 ≡ {</m:t>
                    </m:r>
                    <m:r>
                      <a:rPr lang="en-GB" i="1" dirty="0" err="1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𝑎</m:t>
                    </m:r>
                    <m:r>
                      <a:rPr lang="en-GB" i="1" dirty="0" err="1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,</m:t>
                    </m:r>
                    <m:r>
                      <a:rPr lang="en-GB" i="1" dirty="0" err="1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𝑏</m:t>
                    </m:r>
                    <m:r>
                      <a:rPr lang="en-GB" i="1" dirty="0" err="1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,</m:t>
                    </m:r>
                    <m:r>
                      <a:rPr lang="en-GB" i="1" dirty="0" err="1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𝑐</m:t>
                    </m:r>
                    <m:r>
                      <a:rPr lang="en-GB" i="1" dirty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}</m:t>
                    </m:r>
                  </m:oMath>
                </a14:m>
                <a:r>
                  <a:rPr lang="en-GB" dirty="0">
                    <a:ea typeface="Georgia" charset="0"/>
                    <a:cs typeface="Georgia" charset="0"/>
                  </a:rPr>
                  <a:t>)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ont:Beatles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owl:Class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owl:oneOf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(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ont:John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ont:Paul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ont:George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ont:Ringo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) .</a:t>
                </a:r>
              </a:p>
              <a:p>
                <a:pPr marL="269875" indent="-269875">
                  <a:lnSpc>
                    <a:spcPct val="90000"/>
                  </a:lnSpc>
                  <a:buFont typeface="Arial" charset="0"/>
                  <a:buChar char="•"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lnSpc>
                    <a:spcPct val="90000"/>
                  </a:lnSpc>
                  <a:buFont typeface="Arial" charset="0"/>
                  <a:buChar char="•"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lnSpc>
                    <a:spcPct val="90000"/>
                  </a:lnSpc>
                  <a:buFont typeface="Arial" charset="0"/>
                  <a:buChar char="•"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lnSpc>
                    <a:spcPct val="90000"/>
                  </a:lnSpc>
                  <a:buFont typeface="Arial" charset="0"/>
                  <a:buChar char="•"/>
                </a:pPr>
                <a:r>
                  <a:rPr lang="en-GB" dirty="0">
                    <a:ea typeface="Georgia" charset="0"/>
                    <a:cs typeface="Georgia" charset="0"/>
                  </a:rPr>
                  <a:t>Cannot be used in OWL Lite</a:t>
                </a:r>
              </a:p>
            </p:txBody>
          </p:sp>
        </mc:Choice>
        <mc:Fallback xmlns="">
          <p:sp>
            <p:nvSpPr>
              <p:cNvPr id="9728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1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37E73B-91CB-8048-BCC8-897C32A67C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71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 Feature Summary</a:t>
            </a:r>
            <a:endParaRPr lang="en-US"/>
          </a:p>
        </p:txBody>
      </p:sp>
      <p:sp>
        <p:nvSpPr>
          <p:cNvPr id="22530" name="Rectangle 7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Necessary and sufficient conditions for class membership</a:t>
            </a:r>
          </a:p>
          <a:p>
            <a:r>
              <a:rPr lang="en-GB" dirty="0"/>
              <a:t>Property restrictions</a:t>
            </a:r>
          </a:p>
          <a:p>
            <a:pPr lvl="1"/>
            <a:r>
              <a:rPr lang="en-GB" dirty="0"/>
              <a:t>Local range, cardinality, value constraints</a:t>
            </a:r>
          </a:p>
          <a:p>
            <a:r>
              <a:rPr lang="en-GB" dirty="0"/>
              <a:t>Equivalence and identity relations</a:t>
            </a:r>
          </a:p>
          <a:p>
            <a:r>
              <a:rPr lang="en-GB" dirty="0"/>
              <a:t>Property characteristics</a:t>
            </a:r>
          </a:p>
          <a:p>
            <a:pPr lvl="1"/>
            <a:r>
              <a:rPr lang="en-GB" dirty="0"/>
              <a:t>Transitive, symmetric, functional</a:t>
            </a:r>
          </a:p>
          <a:p>
            <a:r>
              <a:rPr lang="en-GB" dirty="0"/>
              <a:t>Complex classes</a:t>
            </a:r>
          </a:p>
          <a:p>
            <a:pPr lvl="1"/>
            <a:r>
              <a:rPr lang="en-GB" dirty="0"/>
              <a:t>Set operators, enumerated classes, disjoint classes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A34A54-906B-034D-B8C4-4DB22E4AB6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534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Ontology modularisation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owl:imports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</a:t>
            </a:r>
            <a:r>
              <a:rPr lang="en-GB" dirty="0">
                <a:ea typeface="Georgia" charset="0"/>
                <a:cs typeface="Georgia" charset="0"/>
              </a:rPr>
              <a:t>mechanism for including other ontologies</a:t>
            </a:r>
          </a:p>
          <a:p>
            <a:pPr marL="269875" indent="-269875">
              <a:buFont typeface="Arial" charset="0"/>
              <a:buChar char="•"/>
            </a:pPr>
            <a:r>
              <a:rPr lang="en-GB" dirty="0">
                <a:ea typeface="Georgia" charset="0"/>
                <a:cs typeface="Georgia" charset="0"/>
              </a:rPr>
              <a:t>Also possible to use terms from other ontologies without explicitly importing them</a:t>
            </a:r>
          </a:p>
          <a:p>
            <a:pPr marL="269875" indent="-269875">
              <a:buFont typeface="Arial" charset="0"/>
              <a:buChar char="•"/>
            </a:pPr>
            <a:r>
              <a:rPr lang="en-GB" dirty="0">
                <a:ea typeface="Georgia" charset="0"/>
                <a:cs typeface="Georgia" charset="0"/>
              </a:rPr>
              <a:t>Importing requires certain entailments, whereas simple use does not require (but also does not prevent) those entailments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A28BCC-F824-C34E-A1EB-046F89C4CC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647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Ontology modularisation example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Ontology 1 (ont1) contains:</a:t>
            </a:r>
            <a:br>
              <a:rPr lang="en-GB" dirty="0">
                <a:ea typeface="Georgia" charset="0"/>
                <a:cs typeface="Georgia" charset="0"/>
              </a:rPr>
            </a:br>
            <a:br>
              <a:rPr lang="en-GB" dirty="0">
                <a:ea typeface="Georgia" charset="0"/>
                <a:cs typeface="Georgia" charset="0"/>
              </a:rPr>
            </a:b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BBB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rdfs:subClassOf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AAA .</a:t>
            </a:r>
          </a:p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Ontology-2 (ont2) contains:</a:t>
            </a:r>
            <a:br>
              <a:rPr lang="en-GB" dirty="0">
                <a:ea typeface="Georgia" charset="0"/>
                <a:cs typeface="Georgia" charset="0"/>
              </a:rPr>
            </a:br>
            <a:br>
              <a:rPr lang="en-GB" dirty="0">
                <a:ea typeface="Georgia" charset="0"/>
                <a:cs typeface="Georgia" charset="0"/>
              </a:rPr>
            </a:b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ont2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owl:imports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ont1 .</a:t>
            </a:r>
            <a:b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</a:b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CCC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rdfs:subClassOf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BBB .</a:t>
            </a:r>
          </a:p>
          <a:p>
            <a:pPr marL="269875" indent="-269875">
              <a:buFont typeface="Arial" charset="0"/>
              <a:buChar char="•"/>
            </a:pPr>
            <a:endParaRPr lang="en-GB" dirty="0"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Ontology-2 </a:t>
            </a:r>
            <a:r>
              <a:rPr lang="en-GB" b="1" dirty="0">
                <a:ea typeface="Georgia" charset="0"/>
                <a:cs typeface="Georgia" charset="0"/>
              </a:rPr>
              <a:t>must</a:t>
            </a:r>
            <a:r>
              <a:rPr lang="en-GB" dirty="0">
                <a:ea typeface="Georgia" charset="0"/>
                <a:cs typeface="Georgia" charset="0"/>
              </a:rPr>
              <a:t> entail:</a:t>
            </a:r>
            <a:br>
              <a:rPr lang="en-GB" dirty="0">
                <a:ea typeface="Georgia" charset="0"/>
                <a:cs typeface="Georgia" charset="0"/>
              </a:rPr>
            </a:br>
            <a:endParaRPr lang="en-GB" dirty="0"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CCC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rdfs:subClassOf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AAA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DE2D1E-E6F7-6146-91CD-C2B290C69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679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Ontology modularisation example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Ontology 1 (ont1) contains:</a:t>
            </a:r>
            <a:br>
              <a:rPr lang="en-GB" dirty="0">
                <a:ea typeface="Georgia" charset="0"/>
                <a:cs typeface="Georgia" charset="0"/>
              </a:rPr>
            </a:b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BBB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rdfs:subClassOf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AAA .</a:t>
            </a:r>
          </a:p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Ontology-3 (ont3) contains:</a:t>
            </a:r>
            <a:br>
              <a:rPr lang="en-GB" dirty="0">
                <a:ea typeface="Georgia" charset="0"/>
                <a:cs typeface="Georgia" charset="0"/>
              </a:rPr>
            </a:b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CCC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rdfs:subClassOf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ont1:BBB .</a:t>
            </a:r>
          </a:p>
          <a:p>
            <a:pPr marL="269875" indent="-269875">
              <a:buFont typeface="Arial" charset="0"/>
              <a:buChar char="•"/>
            </a:pPr>
            <a:endParaRPr lang="en-GB" dirty="0"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Ontology-3 does </a:t>
            </a:r>
            <a:r>
              <a:rPr lang="en-GB" b="1" dirty="0">
                <a:ea typeface="Georgia" charset="0"/>
                <a:cs typeface="Georgia" charset="0"/>
              </a:rPr>
              <a:t>not necessarily</a:t>
            </a:r>
            <a:r>
              <a:rPr lang="en-GB" dirty="0">
                <a:ea typeface="Georgia" charset="0"/>
                <a:cs typeface="Georgia" charset="0"/>
              </a:rPr>
              <a:t> entail</a:t>
            </a:r>
            <a:br>
              <a:rPr lang="en-GB" dirty="0">
                <a:ea typeface="Georgia" charset="0"/>
                <a:cs typeface="Georgia" charset="0"/>
              </a:rPr>
            </a:b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CCC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rdfs:subClassOf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ont1:AAA 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1CD5B5-DA34-8043-B722-46582C268C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937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OWL 2</a:t>
            </a:r>
          </a:p>
        </p:txBody>
      </p:sp>
    </p:spTree>
    <p:extLst>
      <p:ext uri="{BB962C8B-B14F-4D97-AF65-F5344CB8AC3E}">
        <p14:creationId xmlns:p14="http://schemas.microsoft.com/office/powerpoint/2010/main" val="17683726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OWL 1 to OWL 2</a:t>
            </a:r>
          </a:p>
        </p:txBody>
      </p:sp>
      <p:sp>
        <p:nvSpPr>
          <p:cNvPr id="112642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OWL 1 design based on contemporary understanding of techniques for decidable, sound and complete reasoning in description logics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Our understanding has improved since 2004</a:t>
            </a:r>
          </a:p>
          <a:p>
            <a:pPr marL="0" indent="0">
              <a:buNone/>
            </a:pPr>
            <a:r>
              <a:rPr lang="en-US" dirty="0"/>
              <a:t>Some things that looked intractable have been shown to be possible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CE0A2A-E47B-6647-9E99-134E3BD228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750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OWL 1 to OWL 2</a:t>
            </a:r>
          </a:p>
        </p:txBody>
      </p:sp>
      <p:sp>
        <p:nvSpPr>
          <p:cNvPr id="112642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Changes between 1 and 2 fall into the following categories:</a:t>
            </a:r>
          </a:p>
          <a:p>
            <a:pPr lvl="1"/>
            <a:r>
              <a:rPr lang="en-US" dirty="0"/>
              <a:t>Syntactic sugar (making it easier to say things we could already say)</a:t>
            </a:r>
          </a:p>
          <a:p>
            <a:pPr lvl="1"/>
            <a:r>
              <a:rPr lang="en-US" dirty="0"/>
              <a:t>Constructs for increased expressivity</a:t>
            </a:r>
          </a:p>
          <a:p>
            <a:pPr lvl="1"/>
            <a:r>
              <a:rPr lang="en-US" dirty="0" err="1"/>
              <a:t>Datatype</a:t>
            </a:r>
            <a:r>
              <a:rPr lang="en-US" dirty="0"/>
              <a:t> support</a:t>
            </a:r>
          </a:p>
          <a:p>
            <a:pPr lvl="1"/>
            <a:r>
              <a:rPr lang="en-US" dirty="0" err="1"/>
              <a:t>Metamodelling</a:t>
            </a:r>
            <a:endParaRPr lang="en-US" dirty="0"/>
          </a:p>
          <a:p>
            <a:pPr lvl="1"/>
            <a:r>
              <a:rPr lang="en-US" dirty="0"/>
              <a:t>Annotation</a:t>
            </a:r>
          </a:p>
          <a:p>
            <a:pPr lvl="1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D99058-81C4-7A46-BB27-17CA31D462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127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Syntactic Sugar: Disjoint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690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OWL 1 lets us state that two classes are disjoint (</a:t>
                </a:r>
                <a:r>
                  <a:rPr lang="en-US" dirty="0" err="1"/>
                  <a:t>owl:disjointWith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OWL 2 lets us state that a set of classes are pairwise disjoint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sz="1800" dirty="0">
                    <a:latin typeface="Lucida Console" panose="020B0609040504020204" pitchFamily="49" charset="0"/>
                  </a:rPr>
                  <a:t>[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owl:AllDisjointClasses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owl:members</a:t>
                </a:r>
                <a:r>
                  <a:rPr lang="en-US" sz="1800" dirty="0">
                    <a:latin typeface="Lucida Console" panose="020B0609040504020204" pitchFamily="49" charset="0"/>
                  </a:rPr>
                  <a:t> (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ont:Duck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ont:Goose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ont:Swan</a:t>
                </a:r>
                <a:r>
                  <a:rPr lang="en-US" sz="1800" dirty="0">
                    <a:latin typeface="Lucida Console" panose="020B0609040504020204" pitchFamily="49" charset="0"/>
                  </a:rPr>
                  <a:t> ) ] 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 DL notation: </a:t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Duck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⊓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Goose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≡ ⊥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Duck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⊓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Swan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≡ ⊥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Goose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⊓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Swan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≡ 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4690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5B7CFC-6F35-C749-8539-C9779B213F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434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Syntactic Sugar: Disjoint Union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666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Allows us to define a class as the union of a number of other classes, all of which are pairwise disjoint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⊔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⊔…⊔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⊓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≡ ⊥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⊓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≡ ⊥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⊓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≡ ⊥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269875" indent="-269875">
                  <a:buFont typeface="Arial" charset="0"/>
                  <a:buChar char="•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We’ll look at this modelling pattern in a later lecture</a:t>
                </a:r>
              </a:p>
              <a:p>
                <a:pPr marL="539750" lvl="1" indent="-269875">
                  <a:buFont typeface="Arial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113666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BEF4B0-C2D3-5142-AE6D-17650E1880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435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580F7-C1CA-A648-83E3-BFFAFDF82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Disjoint Union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ADA974-C045-0448-B543-C9983E20D8EF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𝑀𝑜𝑛𝑜𝑡𝑟𝑒𝑚𝑒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𝑃𝑙𝑎𝑡𝑦𝑝𝑢𝑠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𝐸𝑐h𝑖𝑑𝑛𝑎</m:t>
                      </m:r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𝑃𝑙𝑎𝑡𝑦𝑝𝑢𝑠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𝐸𝑐h𝑖𝑑𝑛𝑎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 ⊥</m:t>
                      </m:r>
                    </m:oMath>
                  </m:oMathPara>
                </a14:m>
                <a:endParaRPr lang="en-GB" b="0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sz="1800" dirty="0" err="1">
                    <a:latin typeface="Lucida Console" panose="020B0609040504020204" pitchFamily="49" charset="0"/>
                  </a:rPr>
                  <a:t>ont:Monotreme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owl:disjointUnionOf</a:t>
                </a:r>
                <a:r>
                  <a:rPr lang="en-US" sz="1800" dirty="0">
                    <a:latin typeface="Lucida Console" panose="020B0609040504020204" pitchFamily="49" charset="0"/>
                  </a:rPr>
                  <a:t> (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ont:Platypus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ont:Echidna</a:t>
                </a:r>
                <a:r>
                  <a:rPr lang="en-US" sz="1800" dirty="0">
                    <a:latin typeface="Lucida Console" panose="020B0609040504020204" pitchFamily="49" charset="0"/>
                  </a:rPr>
                  <a:t> ) 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ADA974-C045-0448-B543-C9983E20D8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AB55EE-6C2B-FF4F-892E-3F8406519E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865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Syntactic Sugar: Negative Property Assertions</a:t>
            </a:r>
          </a:p>
        </p:txBody>
      </p:sp>
      <p:sp>
        <p:nvSpPr>
          <p:cNvPr id="115714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OWL 1 lets us assert property values for an individual</a:t>
            </a:r>
          </a:p>
          <a:p>
            <a:pPr marL="0" indent="0">
              <a:buNone/>
            </a:pPr>
            <a:r>
              <a:rPr lang="en-US" dirty="0"/>
              <a:t>OWL 2 lets us assert that an individual does not have a particular property value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[ </a:t>
            </a:r>
            <a:r>
              <a:rPr lang="en-US" sz="1800" dirty="0" err="1">
                <a:latin typeface="Lucida Console" panose="020B0609040504020204" pitchFamily="49" charset="0"/>
              </a:rPr>
              <a:t>rdf:type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owl:NegativePropertyAssertion</a:t>
            </a:r>
            <a:r>
              <a:rPr lang="en-US" sz="1800" dirty="0">
                <a:latin typeface="Lucida Console" panose="020B0609040504020204" pitchFamily="49" charset="0"/>
              </a:rPr>
              <a:t> ;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</a:t>
            </a:r>
            <a:r>
              <a:rPr lang="en-US" sz="1800" dirty="0" err="1">
                <a:latin typeface="Lucida Console" panose="020B0609040504020204" pitchFamily="49" charset="0"/>
              </a:rPr>
              <a:t>owl:sourceIndividual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ont:John</a:t>
            </a:r>
            <a:r>
              <a:rPr lang="en-US" sz="1800" dirty="0">
                <a:latin typeface="Lucida Console" panose="020B0609040504020204" pitchFamily="49" charset="0"/>
              </a:rPr>
              <a:t> ;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</a:t>
            </a:r>
            <a:r>
              <a:rPr lang="en-US" sz="1800" dirty="0" err="1">
                <a:latin typeface="Lucida Console" panose="020B0609040504020204" pitchFamily="49" charset="0"/>
              </a:rPr>
              <a:t>owl:assertionProperty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ont:hasChild</a:t>
            </a:r>
            <a:r>
              <a:rPr lang="en-US" sz="1800" dirty="0">
                <a:latin typeface="Lucida Console" panose="020B0609040504020204" pitchFamily="49" charset="0"/>
              </a:rPr>
              <a:t> ;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</a:t>
            </a:r>
            <a:r>
              <a:rPr lang="en-US" sz="1800" dirty="0" err="1">
                <a:latin typeface="Lucida Console" panose="020B0609040504020204" pitchFamily="49" charset="0"/>
              </a:rPr>
              <a:t>owl:targetIndividual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ont:Susan</a:t>
            </a:r>
            <a:r>
              <a:rPr lang="en-US" sz="1800" dirty="0">
                <a:latin typeface="Lucida Console" panose="020B0609040504020204" pitchFamily="49" charset="0"/>
              </a:rPr>
              <a:t> ] 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A90707-D8CC-0649-B8BA-2698C44EB0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39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OWL Versions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versions of OWL:</a:t>
            </a:r>
          </a:p>
          <a:p>
            <a:pPr lvl="1"/>
            <a:r>
              <a:rPr lang="en-US" dirty="0"/>
              <a:t>OWL 1.0 (became Recommendation on 10 Feb 2004)</a:t>
            </a:r>
          </a:p>
          <a:p>
            <a:pPr lvl="1"/>
            <a:r>
              <a:rPr lang="en-US" dirty="0"/>
              <a:t>OWL 2 (became Recommendation on 29 Oct 2009)</a:t>
            </a:r>
          </a:p>
          <a:p>
            <a:pPr marL="0" indent="0">
              <a:buNone/>
            </a:pPr>
            <a:r>
              <a:rPr lang="en-US" dirty="0"/>
              <a:t>OWL 2 is more expressive than OWL 1.0, and takes advantage of developments in DL reasoning techniques in the intervening time</a:t>
            </a:r>
          </a:p>
          <a:p>
            <a:pPr marL="0" indent="0">
              <a:buNone/>
            </a:pPr>
            <a:r>
              <a:rPr lang="en-US" dirty="0"/>
              <a:t>We will initially concentrate on OWL 1.0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2570E1-B3F5-7241-B889-F7D977821A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629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Constructs: Self Restriction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738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Defines a class of individuals which are related to themselves by a given property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sz="1800" dirty="0">
                    <a:latin typeface="Lucida Console" panose="020B0609040504020204" pitchFamily="49" charset="0"/>
                  </a:rPr>
                  <a:t>[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owl:Restriction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owl:onProperty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i="1" dirty="0">
                    <a:latin typeface="Lucida Console" panose="020B0609040504020204" pitchFamily="49" charset="0"/>
                  </a:rPr>
                  <a:t>property </a:t>
                </a:r>
                <a:r>
                  <a:rPr lang="en-US" sz="1800" dirty="0">
                    <a:latin typeface="Lucida Console" panose="020B0609040504020204" pitchFamily="49" charset="0"/>
                  </a:rPr>
                  <a:t>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owl:hasSelf</a:t>
                </a:r>
                <a:r>
                  <a:rPr lang="en-US" sz="1800" dirty="0">
                    <a:latin typeface="Lucida Console" panose="020B0609040504020204" pitchFamily="49" charset="0"/>
                  </a:rPr>
                  <a:t> “true”^^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xsd:boolean</a:t>
                </a:r>
                <a:r>
                  <a:rPr lang="en-US" sz="1800" dirty="0">
                    <a:latin typeface="Lucida Console" panose="020B0609040504020204" pitchFamily="49" charset="0"/>
                  </a:rPr>
                  <a:t> ] 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 DL notation: </a:t>
                </a:r>
                <a14:m>
                  <m:oMath xmlns:m="http://schemas.openxmlformats.org/officeDocument/2006/math">
                    <m:r>
                      <a:rPr lang="en-GB" smtClean="0"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Self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6738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DA55C9-E27F-F243-B0F7-8933E9D579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5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Self Restriction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738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 narcissist is a person who loves themselves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𝑁𝑎𝑟𝑐𝑖𝑠𝑠𝑖𝑠𝑡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𝑃𝑒𝑟𝑠𝑜𝑛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𝑙𝑜𝑣𝑒𝑠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𝑆𝑒𝑙𝑓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</a:rPr>
                  <a:t>ont:Narcissist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owl:Class</a:t>
                </a:r>
                <a:r>
                  <a:rPr lang="en-GB" sz="1800" dirty="0">
                    <a:latin typeface="Lucida Console" panose="020B0609040504020204" pitchFamily="49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</a:rPr>
                  <a:t> 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owl:equivalentClass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br>
                  <a:rPr lang="en-GB" sz="1800" dirty="0">
                    <a:latin typeface="Lucida Console" panose="020B0609040504020204" pitchFamily="49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</a:rPr>
                  <a:t>    [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owl:Class</a:t>
                </a:r>
                <a:r>
                  <a:rPr lang="en-GB" sz="1800" dirty="0">
                    <a:latin typeface="Lucida Console" panose="020B0609040504020204" pitchFamily="49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</a:rPr>
                  <a:t>     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owl:intersectionOf</a:t>
                </a:r>
                <a:r>
                  <a:rPr lang="en-GB" sz="1800" dirty="0">
                    <a:latin typeface="Lucida Console" panose="020B0609040504020204" pitchFamily="49" charset="0"/>
                  </a:rPr>
                  <a:t> (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ont:Person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br>
                  <a:rPr lang="en-GB" sz="1800" dirty="0">
                    <a:latin typeface="Lucida Console" panose="020B0609040504020204" pitchFamily="49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</a:rPr>
                  <a:t>                           [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owl:Restriction</a:t>
                </a:r>
                <a:r>
                  <a:rPr lang="en-GB" sz="1800" dirty="0">
                    <a:latin typeface="Lucida Console" panose="020B0609040504020204" pitchFamily="49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</a:rPr>
                  <a:t>                            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owl:onProperty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ont:loves</a:t>
                </a:r>
                <a:r>
                  <a:rPr lang="en-GB" sz="1800" dirty="0">
                    <a:latin typeface="Lucida Console" panose="020B0609040504020204" pitchFamily="49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</a:rPr>
                  <a:t>                    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owl:hasSelf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“true”^^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xsd:boolean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GB" sz="1800" dirty="0">
                    <a:latin typeface="Lucida Console" panose="020B0609040504020204" pitchFamily="49" charset="0"/>
                  </a:rPr>
                  <a:t>] ) ] .</a:t>
                </a:r>
              </a:p>
            </p:txBody>
          </p:sp>
        </mc:Choice>
        <mc:Fallback xmlns="">
          <p:sp>
            <p:nvSpPr>
              <p:cNvPr id="116738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1CAB41-0400-8B46-98D2-9B877A2587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043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Constructs: Qualified Cardinality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762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OWL 1 lets us either specify either the local range of a property, or the number of values taken by the property</a:t>
                </a:r>
              </a:p>
              <a:p>
                <a:pPr marL="0" indent="0">
                  <a:buNone/>
                </a:pPr>
                <a:r>
                  <a:rPr lang="en-US" dirty="0"/>
                  <a:t>OWL 2 lets us specify both together: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1800" dirty="0">
                    <a:latin typeface="Lucida Console" panose="020B0609040504020204" pitchFamily="49" charset="0"/>
                  </a:rPr>
                  <a:t>[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owl:Restriction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owl:onProperty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ont:hasPart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owl:onClass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ont:Wheel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owl:cardinality</a:t>
                </a:r>
                <a:r>
                  <a:rPr lang="en-US" sz="1800" dirty="0">
                    <a:latin typeface="Lucida Console" panose="020B0609040504020204" pitchFamily="49" charset="0"/>
                  </a:rPr>
                  <a:t> 4 ] 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 DL notation: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ourier" charset="0"/>
                                <a:cs typeface="Courier" charset="0"/>
                              </a:rPr>
                            </m:ctrlPr>
                          </m:sSubPr>
                          <m:e>
                            <m:r>
                              <a:rPr lang="de-DE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∃</m:t>
                            </m:r>
                          </m:e>
                          <m:sub>
                            <m:r>
                              <a:rPr lang="de-DE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=4</m:t>
                            </m:r>
                          </m:sub>
                        </m:sSub>
                      </m:e>
                      <m:sub>
                        <m:r>
                          <a:rPr lang="de-DE">
                            <a:latin typeface="Cambria Math" charset="0"/>
                            <a:ea typeface="Courier" charset="0"/>
                            <a:cs typeface="Courier" charset="0"/>
                          </a:rPr>
                          <m:t> </m:t>
                        </m:r>
                      </m:sub>
                    </m:sSub>
                    <m:r>
                      <m:rPr>
                        <m:sty m:val="p"/>
                      </m:rPr>
                      <a:rPr lang="de-DE">
                        <a:latin typeface="Cambria Math" charset="0"/>
                        <a:ea typeface="Courier" charset="0"/>
                        <a:cs typeface="Courier" charset="0"/>
                      </a:rPr>
                      <m:t>hasPart</m:t>
                    </m:r>
                    <m:r>
                      <a:rPr lang="de-DE">
                        <a:latin typeface="Cambria Math" charset="0"/>
                        <a:ea typeface="Courier" charset="0"/>
                        <a:cs typeface="Courier" charset="0"/>
                      </a:rPr>
                      <m:t>.</m:t>
                    </m:r>
                    <m:r>
                      <m:rPr>
                        <m:sty m:val="p"/>
                      </m:rPr>
                      <a:rPr lang="de-DE">
                        <a:latin typeface="Cambria Math" charset="0"/>
                        <a:ea typeface="Courier" charset="0"/>
                        <a:cs typeface="Courier" charset="0"/>
                      </a:rPr>
                      <m:t>Wheel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=4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hasPart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Wheel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Similar construct for datatype properties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776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6E097-60C0-EA44-B58F-D7347740AC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692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Constructs: Reflexive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786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Allows us to assert that a property relates every object to itself</a:t>
                </a:r>
              </a:p>
              <a:p>
                <a:pPr marL="0" indent="0">
                  <a:buNone/>
                </a:pPr>
                <a:r>
                  <a:rPr lang="en-US" dirty="0"/>
                  <a:t>A property R is </a:t>
                </a:r>
                <a:r>
                  <a:rPr lang="en-US" i="1" dirty="0"/>
                  <a:t>reflexive</a:t>
                </a:r>
                <a:r>
                  <a:rPr lang="en-US" dirty="0"/>
                  <a:t> if the following condition holds: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1800" dirty="0" err="1">
                    <a:latin typeface="Lucida Console" panose="020B0609040504020204" pitchFamily="49" charset="0"/>
                  </a:rPr>
                  <a:t>ont:sameAgeAs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owl:ReflexiveProperty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US" sz="1800" dirty="0">
                    <a:latin typeface="Lucida Console" panose="020B0609040504020204" pitchFamily="49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b="1" dirty="0">
                  <a:latin typeface="Courier New"/>
                  <a:cs typeface="Courier New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Courier New"/>
                  <a:cs typeface="Courier New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Courier New"/>
                  <a:cs typeface="Courier New"/>
                </a:endParaRPr>
              </a:p>
            </p:txBody>
          </p:sp>
        </mc:Choice>
        <mc:Fallback xmlns="">
          <p:sp>
            <p:nvSpPr>
              <p:cNvPr id="118786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43C8A-8C22-2F48-81AB-6E62F0C0E4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197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Constructs: </a:t>
            </a:r>
            <a:r>
              <a:rPr lang="en-US" dirty="0" err="1"/>
              <a:t>Irreflexive</a:t>
            </a:r>
            <a:r>
              <a:rPr lang="en-US" dirty="0"/>
              <a:t>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810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Allows us to assert that a property relates no object to itself</a:t>
                </a:r>
              </a:p>
              <a:p>
                <a:pPr marL="0" indent="0">
                  <a:buNone/>
                </a:pPr>
                <a:r>
                  <a:rPr lang="en-US" dirty="0"/>
                  <a:t>A property R is </a:t>
                </a:r>
                <a:r>
                  <a:rPr lang="en-US" i="1" dirty="0"/>
                  <a:t>irreflexive</a:t>
                </a:r>
                <a:r>
                  <a:rPr lang="en-US" dirty="0"/>
                  <a:t> if the following condition holds: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1800" dirty="0" err="1">
                    <a:latin typeface="Lucida Console" panose="020B0609040504020204" pitchFamily="49" charset="0"/>
                  </a:rPr>
                  <a:t>ont:strictlyTallerThan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owl:IrreflexiveProperty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US" sz="1800" dirty="0">
                    <a:latin typeface="Lucida Console" panose="020B0609040504020204" pitchFamily="49" charset="0"/>
                  </a:rPr>
                  <a:t>.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endParaRPr lang="en-US" sz="1800" dirty="0">
                  <a:latin typeface="Lucida Console" panose="020B0609040504020204" pitchFamily="49" charset="0"/>
                </a:endParaRPr>
              </a:p>
              <a:p>
                <a:pPr marL="0" indent="0">
                  <a:buNone/>
                </a:pPr>
                <a:r>
                  <a:rPr lang="en-US" sz="1800" dirty="0" err="1">
                    <a:latin typeface="Lucida Console" panose="020B0609040504020204" pitchFamily="49" charset="0"/>
                  </a:rPr>
                  <a:t>ont:marriedTo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owl:IrreflexiveProperty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US" sz="1800" dirty="0">
                    <a:latin typeface="Lucida Console" panose="020B0609040504020204" pitchFamily="49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b="1" dirty="0">
                  <a:latin typeface="Courier New"/>
                  <a:cs typeface="Courier New"/>
                </a:endParaRPr>
              </a:p>
            </p:txBody>
          </p:sp>
        </mc:Choice>
        <mc:Fallback xmlns="">
          <p:sp>
            <p:nvSpPr>
              <p:cNvPr id="119810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33AE87-24FA-3D48-9053-CF95AF5D84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501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Constructs: Asymmetric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834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 property R is </a:t>
                </a:r>
                <a:r>
                  <a:rPr lang="en-US" i="1" dirty="0"/>
                  <a:t>asymmetric</a:t>
                </a:r>
                <a:r>
                  <a:rPr lang="en-US" dirty="0"/>
                  <a:t> if the following condition holds: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⇒⟨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⟩∉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1800" dirty="0" err="1">
                    <a:latin typeface="Lucida Console" panose="020B0609040504020204" pitchFamily="49" charset="0"/>
                  </a:rPr>
                  <a:t>ont:strictlyTallerThan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owl:AsymmetricProperty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US" sz="1800" dirty="0">
                    <a:latin typeface="Lucida Console" panose="020B0609040504020204" pitchFamily="49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Lucida Console" panose="020B0609040504020204" pitchFamily="49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but: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1800" dirty="0" err="1">
                    <a:latin typeface="Lucida Console" panose="020B0609040504020204" pitchFamily="49" charset="0"/>
                  </a:rPr>
                  <a:t>ont:marriedTo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owl:SymmetricProperty</a:t>
                </a:r>
                <a:r>
                  <a:rPr lang="en-US" sz="1800" dirty="0">
                    <a:latin typeface="Lucida Console" panose="020B0609040504020204" pitchFamily="49" charset="0"/>
                  </a:rPr>
                  <a:t> .</a:t>
                </a:r>
              </a:p>
              <a:p>
                <a:pPr marL="0" indent="0">
                  <a:buNone/>
                </a:pPr>
                <a:endParaRPr lang="en-US" sz="1800" b="1" dirty="0">
                  <a:solidFill>
                    <a:srgbClr val="C00000"/>
                  </a:solidFill>
                  <a:latin typeface="Courier New"/>
                  <a:cs typeface="Courier New"/>
                </a:endParaRPr>
              </a:p>
            </p:txBody>
          </p:sp>
        </mc:Choice>
        <mc:Fallback xmlns="">
          <p:sp>
            <p:nvSpPr>
              <p:cNvPr id="120834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D368B8-4362-5A45-A3E5-54C3A64B3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468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Constructs: Disjoint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858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We can state that two individuals cannot be related to each other by two different properties that have been declared disjoint</a:t>
                </a:r>
              </a:p>
              <a:p>
                <a:pPr marL="0" indent="0">
                  <a:buNone/>
                </a:pPr>
                <a:r>
                  <a:rPr lang="en-US" dirty="0"/>
                  <a:t>Two properties R and S are </a:t>
                </a:r>
                <a:r>
                  <a:rPr lang="en-US" i="1" dirty="0"/>
                  <a:t>disjoint</a:t>
                </a:r>
                <a:r>
                  <a:rPr lang="en-US" dirty="0"/>
                  <a:t> if the following condition holds: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∩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1800" dirty="0" err="1">
                    <a:latin typeface="Lucida Console" panose="020B0609040504020204" pitchFamily="49" charset="0"/>
                  </a:rPr>
                  <a:t>ont:separatedFrom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owl:ObjectProperty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                </a:t>
                </a:r>
                <a:r>
                  <a:rPr lang="en-US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owl:propertyDisjointWith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ont:contiguousWith</a:t>
                </a:r>
                <a:r>
                  <a:rPr lang="en-US" sz="1800" dirty="0">
                    <a:latin typeface="Lucida Console" panose="020B0609040504020204" pitchFamily="49" charset="0"/>
                  </a:rPr>
                  <a:t> .</a:t>
                </a:r>
              </a:p>
              <a:p>
                <a:pPr marL="0" indent="0">
                  <a:buNone/>
                </a:pPr>
                <a:endParaRPr lang="en-US" sz="1800" dirty="0">
                  <a:latin typeface="Lucida Console" panose="020B0609040504020204" pitchFamily="49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Typical examples include antonymic relationships: </a:t>
                </a:r>
                <a:r>
                  <a:rPr lang="en-US" dirty="0" err="1"/>
                  <a:t>closeTo</a:t>
                </a:r>
                <a:r>
                  <a:rPr lang="en-US" dirty="0"/>
                  <a:t> – </a:t>
                </a:r>
                <a:r>
                  <a:rPr lang="en-US" dirty="0" err="1"/>
                  <a:t>farFrom</a:t>
                </a:r>
                <a:endParaRPr lang="en-US" dirty="0"/>
              </a:p>
            </p:txBody>
          </p:sp>
        </mc:Choice>
        <mc:Fallback xmlns="">
          <p:sp>
            <p:nvSpPr>
              <p:cNvPr id="121858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0F4362-63C6-3C4A-BC59-B5F4E31A20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561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Constructs: Property Chain Inclusion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882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OWL 1 does not let us define a property as a composition of other properties</a:t>
                </a:r>
              </a:p>
              <a:p>
                <a:pPr lvl="1"/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hasUncle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0" dirty="0">
                        <a:latin typeface="Cambria Math" panose="02040503050406030204" pitchFamily="18" charset="0"/>
                      </a:rPr>
                      <m:t>≡ </m:t>
                    </m:r>
                    <m:r>
                      <m:rPr>
                        <m:sty m:val="p"/>
                      </m:rPr>
                      <a:rPr lang="en-GB" i="0" dirty="0" err="1">
                        <a:latin typeface="Cambria Math" panose="02040503050406030204" pitchFamily="18" charset="0"/>
                      </a:rPr>
                      <m:t>hasParent</m:t>
                    </m:r>
                    <m: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GB" i="0" dirty="0" err="1">
                        <a:latin typeface="Cambria Math" panose="02040503050406030204" pitchFamily="18" charset="0"/>
                      </a:rPr>
                      <m:t>hasBrother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OWL 2 lets us define such property compositions: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</a:rPr>
                  <a:t>ont:hasUncle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owl:ObjectProperty</a:t>
                </a:r>
                <a:r>
                  <a:rPr lang="en-GB" sz="1800" dirty="0">
                    <a:latin typeface="Lucida Console" panose="020B0609040504020204" pitchFamily="49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</a:rPr>
                  <a:t>    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owl:propertyChainAxiom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(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ont:hasParent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ont:hasBrother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) </a:t>
                </a:r>
                <a:r>
                  <a:rPr lang="en-GB" sz="1800" dirty="0">
                    <a:latin typeface="Lucida Console" panose="020B0609040504020204" pitchFamily="49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288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2AD1DA-17A6-C14C-AC69-527D5B2062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588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Constructs: Keys</a:t>
            </a:r>
          </a:p>
        </p:txBody>
      </p:sp>
      <p:sp>
        <p:nvSpPr>
          <p:cNvPr id="124930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OWL 1 lets us define a property to be functional, so that individuals can be uniquely identified by values of that property</a:t>
            </a:r>
          </a:p>
          <a:p>
            <a:pPr marL="0" indent="0">
              <a:buNone/>
            </a:pPr>
            <a:r>
              <a:rPr lang="en-US" dirty="0"/>
              <a:t>OWL 2 lets us define uniquely identifying keys that comprise several properties: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 err="1">
                <a:latin typeface="Lucida Console" panose="020B0609040504020204" pitchFamily="49" charset="0"/>
              </a:rPr>
              <a:t>ont:Person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rdf:type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owl:Class</a:t>
            </a:r>
            <a:r>
              <a:rPr lang="en-US" sz="1800" dirty="0">
                <a:latin typeface="Lucida Console" panose="020B0609040504020204" pitchFamily="49" charset="0"/>
              </a:rPr>
              <a:t> ;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         </a:t>
            </a:r>
            <a:r>
              <a:rPr lang="en-US" sz="1800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owl:hasKey</a:t>
            </a:r>
            <a:r>
              <a:rPr lang="en-US" sz="1800" dirty="0">
                <a:solidFill>
                  <a:schemeClr val="accent4"/>
                </a:solidFill>
                <a:latin typeface="Lucida Console" panose="020B0609040504020204" pitchFamily="49" charset="0"/>
              </a:rPr>
              <a:t> ( </a:t>
            </a:r>
            <a:r>
              <a:rPr lang="en-US" sz="1800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ont:hasSSN</a:t>
            </a:r>
            <a:r>
              <a:rPr lang="en-US" sz="1800" dirty="0">
                <a:solidFill>
                  <a:schemeClr val="accent4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ont:hasBirthDate</a:t>
            </a:r>
            <a:r>
              <a:rPr lang="en-US" sz="1800" dirty="0">
                <a:solidFill>
                  <a:schemeClr val="accent4"/>
                </a:solidFill>
                <a:latin typeface="Lucida Console" panose="020B0609040504020204" pitchFamily="49" charset="0"/>
              </a:rPr>
              <a:t> ) </a:t>
            </a:r>
            <a:r>
              <a:rPr lang="en-US" sz="1800" dirty="0">
                <a:latin typeface="Lucida Console" panose="020B0609040504020204" pitchFamily="49" charset="0"/>
              </a:rPr>
              <a:t>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437F69-7A04-9F40-9EE1-EE8E70B88D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728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Constructs: </a:t>
            </a:r>
            <a:r>
              <a:rPr lang="en-US" dirty="0" err="1"/>
              <a:t>Datatype</a:t>
            </a:r>
            <a:r>
              <a:rPr lang="en-US" dirty="0"/>
              <a:t> Restrictions</a:t>
            </a:r>
          </a:p>
        </p:txBody>
      </p:sp>
      <p:sp>
        <p:nvSpPr>
          <p:cNvPr id="125954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Allows us to define subsets of datatypes that constrain the range of values allowed by a datatype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example, the datatype of integers greater than or equal to 5: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 err="1">
                <a:latin typeface="Lucida Console" panose="020B0609040504020204" pitchFamily="49" charset="0"/>
              </a:rPr>
              <a:t>ont:IntGEFive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rdf:type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owl:Datatype</a:t>
            </a:r>
            <a:r>
              <a:rPr lang="en-US" sz="1800" dirty="0">
                <a:latin typeface="Lucida Console" panose="020B0609040504020204" pitchFamily="49" charset="0"/>
              </a:rPr>
              <a:t> ;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</a:t>
            </a:r>
            <a:r>
              <a:rPr lang="en-US" sz="1800" dirty="0" err="1">
                <a:latin typeface="Lucida Console" panose="020B0609040504020204" pitchFamily="49" charset="0"/>
              </a:rPr>
              <a:t>owl:withRestrictions</a:t>
            </a:r>
            <a:r>
              <a:rPr lang="en-US" sz="1800" dirty="0">
                <a:latin typeface="Lucida Console" panose="020B0609040504020204" pitchFamily="49" charset="0"/>
              </a:rPr>
              <a:t> ( [ </a:t>
            </a:r>
            <a:r>
              <a:rPr lang="en-US" sz="1800" dirty="0" err="1">
                <a:latin typeface="Lucida Console" panose="020B0609040504020204" pitchFamily="49" charset="0"/>
              </a:rPr>
              <a:t>rdf:type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xsd:minInclusive</a:t>
            </a:r>
            <a:r>
              <a:rPr lang="en-US" sz="1800" dirty="0">
                <a:latin typeface="Lucida Console" panose="020B0609040504020204" pitchFamily="49" charset="0"/>
              </a:rPr>
              <a:t> “5”^^</a:t>
            </a:r>
            <a:r>
              <a:rPr lang="en-US" sz="1800" dirty="0" err="1">
                <a:latin typeface="Lucida Console" panose="020B0609040504020204" pitchFamily="49" charset="0"/>
              </a:rPr>
              <a:t>xsd:integer</a:t>
            </a:r>
            <a:r>
              <a:rPr lang="en-US" sz="1800" dirty="0">
                <a:latin typeface="Lucida Console" panose="020B0609040504020204" pitchFamily="49" charset="0"/>
              </a:rPr>
              <a:t> ] ) 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8F82A3-8180-CE40-82A0-E4F9F116A3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50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OWL 1.0 Species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Different subsets of OWL features give rise to the following sublanguages (colloquially known as species):</a:t>
            </a:r>
          </a:p>
          <a:p>
            <a:pPr lvl="1"/>
            <a:r>
              <a:rPr lang="en-US" dirty="0"/>
              <a:t>OWL Lite</a:t>
            </a:r>
          </a:p>
          <a:p>
            <a:pPr lvl="1"/>
            <a:r>
              <a:rPr lang="en-US" dirty="0"/>
              <a:t>OWL DL</a:t>
            </a:r>
          </a:p>
          <a:p>
            <a:pPr lvl="1"/>
            <a:r>
              <a:rPr lang="en-US" dirty="0"/>
              <a:t>OWL Full</a:t>
            </a:r>
          </a:p>
          <a:p>
            <a:pPr marL="0" indent="0">
              <a:buNone/>
            </a:pPr>
            <a:r>
              <a:rPr lang="en-US" dirty="0">
                <a:sym typeface="Symbol" charset="2"/>
              </a:rPr>
              <a:t>“There is a tradeoff between the expressiveness of a representation language and the difficulty of reasoning over the representations built using that language.”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9EECA-1956-4949-9C3D-9BD6CFCED1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Brachman, R. J., and H. J. Levesque. (1984). The tractability of </a:t>
            </a:r>
            <a:r>
              <a:rPr lang="en-US" dirty="0" err="1"/>
              <a:t>subsumption</a:t>
            </a:r>
            <a:r>
              <a:rPr lang="en-US" dirty="0"/>
              <a:t> in frame-based description languages. In Proceedings of the 4th National Conference of the American Association for Artificial Intelligence (AAAI-84). Austin, TX, pp. 34-37.</a:t>
            </a:r>
          </a:p>
        </p:txBody>
      </p:sp>
    </p:spTree>
    <p:extLst>
      <p:ext uri="{BB962C8B-B14F-4D97-AF65-F5344CB8AC3E}">
        <p14:creationId xmlns:p14="http://schemas.microsoft.com/office/powerpoint/2010/main" val="13897866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Metamodelling: Punning</a:t>
            </a:r>
          </a:p>
        </p:txBody>
      </p:sp>
      <p:sp>
        <p:nvSpPr>
          <p:cNvPr id="126978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OWL 1 required the names used to identify classes, properties, individuals and </a:t>
            </a:r>
            <a:r>
              <a:rPr lang="en-US" dirty="0" err="1"/>
              <a:t>datatypes</a:t>
            </a:r>
            <a:r>
              <a:rPr lang="en-US" dirty="0"/>
              <a:t> to be disjoint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OWL 2 relaxes this</a:t>
            </a:r>
          </a:p>
          <a:p>
            <a:pPr lvl="1"/>
            <a:r>
              <a:rPr lang="en-US" dirty="0"/>
              <a:t>The same name (URI) can be used for both a class and an individual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However:</a:t>
            </a:r>
          </a:p>
          <a:p>
            <a:pPr lvl="1"/>
            <a:r>
              <a:rPr lang="en-US" dirty="0"/>
              <a:t>A name cannot be used for both a class and a </a:t>
            </a:r>
            <a:r>
              <a:rPr lang="en-US" dirty="0" err="1"/>
              <a:t>datatype</a:t>
            </a:r>
            <a:endParaRPr lang="en-US" dirty="0"/>
          </a:p>
          <a:p>
            <a:pPr lvl="1"/>
            <a:r>
              <a:rPr lang="en-US" dirty="0"/>
              <a:t>A name cannot be used for more than one type of property (</a:t>
            </a:r>
            <a:r>
              <a:rPr lang="en-US" dirty="0" err="1"/>
              <a:t>DataProperty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ObjectProperty</a:t>
            </a:r>
            <a:r>
              <a:rPr lang="en-US" dirty="0"/>
              <a:t>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04E6BE-77C8-864B-BA19-15BE46B081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880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Punning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 err="1">
                <a:latin typeface="Lucida Console" panose="020B0609040504020204" pitchFamily="49" charset="0"/>
              </a:rPr>
              <a:t>ont:Eagle</a:t>
            </a:r>
            <a:r>
              <a:rPr lang="de-DE" sz="1800" dirty="0">
                <a:latin typeface="Lucida Console" panose="020B0609040504020204" pitchFamily="49" charset="0"/>
              </a:rPr>
              <a:t> </a:t>
            </a:r>
            <a:r>
              <a:rPr lang="de-DE" sz="1800" dirty="0" err="1">
                <a:latin typeface="Lucida Console" panose="020B0609040504020204" pitchFamily="49" charset="0"/>
              </a:rPr>
              <a:t>rdf:type</a:t>
            </a:r>
            <a:r>
              <a:rPr lang="de-DE" sz="1800" dirty="0">
                <a:latin typeface="Lucida Console" panose="020B0609040504020204" pitchFamily="49" charset="0"/>
              </a:rPr>
              <a:t> </a:t>
            </a:r>
            <a:r>
              <a:rPr lang="de-DE" sz="1800" dirty="0" err="1">
                <a:latin typeface="Lucida Console" panose="020B0609040504020204" pitchFamily="49" charset="0"/>
              </a:rPr>
              <a:t>owl:Class</a:t>
            </a:r>
            <a:r>
              <a:rPr lang="de-DE" sz="1800" dirty="0">
                <a:latin typeface="Lucida Console" panose="020B0609040504020204" pitchFamily="49" charset="0"/>
              </a:rPr>
              <a:t> .</a:t>
            </a:r>
            <a:br>
              <a:rPr lang="de-DE" sz="1800" dirty="0">
                <a:latin typeface="Lucida Console" panose="020B0609040504020204" pitchFamily="49" charset="0"/>
              </a:rPr>
            </a:br>
            <a:r>
              <a:rPr lang="de-DE" sz="1800" dirty="0" err="1">
                <a:latin typeface="Lucida Console" panose="020B0609040504020204" pitchFamily="49" charset="0"/>
              </a:rPr>
              <a:t>ont:Harry</a:t>
            </a:r>
            <a:r>
              <a:rPr lang="de-DE" sz="1800" dirty="0">
                <a:latin typeface="Lucida Console" panose="020B0609040504020204" pitchFamily="49" charset="0"/>
              </a:rPr>
              <a:t> </a:t>
            </a:r>
            <a:r>
              <a:rPr lang="de-DE" sz="1800" dirty="0" err="1">
                <a:latin typeface="Lucida Console" panose="020B0609040504020204" pitchFamily="49" charset="0"/>
              </a:rPr>
              <a:t>rdf:type</a:t>
            </a:r>
            <a:r>
              <a:rPr lang="de-DE" sz="1800" dirty="0">
                <a:latin typeface="Lucida Console" panose="020B0609040504020204" pitchFamily="49" charset="0"/>
              </a:rPr>
              <a:t> </a:t>
            </a:r>
            <a:r>
              <a:rPr lang="de-DE" sz="1800" dirty="0" err="1">
                <a:latin typeface="Lucida Console" panose="020B0609040504020204" pitchFamily="49" charset="0"/>
              </a:rPr>
              <a:t>ont:Eagle</a:t>
            </a:r>
            <a:r>
              <a:rPr lang="de-DE" sz="1800" dirty="0">
                <a:latin typeface="Lucida Console" panose="020B0609040504020204" pitchFamily="49" charset="0"/>
              </a:rPr>
              <a:t> .</a:t>
            </a:r>
            <a:br>
              <a:rPr lang="de-DE" sz="1800" dirty="0">
                <a:latin typeface="Lucida Console" panose="020B0609040504020204" pitchFamily="49" charset="0"/>
              </a:rPr>
            </a:br>
            <a:r>
              <a:rPr lang="de-DE" sz="1800" dirty="0" err="1">
                <a:latin typeface="Lucida Console" panose="020B0609040504020204" pitchFamily="49" charset="0"/>
              </a:rPr>
              <a:t>ont:Eagle</a:t>
            </a:r>
            <a:r>
              <a:rPr lang="de-DE" sz="1800" dirty="0">
                <a:latin typeface="Lucida Console" panose="020B0609040504020204" pitchFamily="49" charset="0"/>
              </a:rPr>
              <a:t> </a:t>
            </a:r>
            <a:r>
              <a:rPr lang="de-DE" sz="1800" dirty="0" err="1">
                <a:latin typeface="Lucida Console" panose="020B0609040504020204" pitchFamily="49" charset="0"/>
              </a:rPr>
              <a:t>rdf:type</a:t>
            </a:r>
            <a:r>
              <a:rPr lang="de-DE" sz="1800" dirty="0">
                <a:latin typeface="Lucida Console" panose="020B0609040504020204" pitchFamily="49" charset="0"/>
              </a:rPr>
              <a:t> </a:t>
            </a:r>
            <a:r>
              <a:rPr lang="de-DE" sz="1800" dirty="0" err="1">
                <a:latin typeface="Lucida Console" panose="020B0609040504020204" pitchFamily="49" charset="0"/>
              </a:rPr>
              <a:t>ont:EndangeredSpecies</a:t>
            </a:r>
            <a:r>
              <a:rPr lang="de-DE" sz="1800" dirty="0">
                <a:latin typeface="Lucida Console" panose="020B0609040504020204" pitchFamily="49" charset="0"/>
              </a:rPr>
              <a:t> .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60AD80-5DFE-9943-83FC-36EBDA0E6C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2855999" y="4376236"/>
            <a:ext cx="6480000" cy="864000"/>
          </a:xfrm>
          <a:prstGeom prst="rect">
            <a:avLst/>
          </a:prstGeom>
          <a:noFill/>
          <a:ln w="38100">
            <a:solidFill>
              <a:schemeClr val="tx2">
                <a:lumMod val="75000"/>
                <a:lumOff val="25000"/>
              </a:schemeClr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dirty="0" err="1">
                <a:solidFill>
                  <a:srgbClr val="FF0000"/>
                </a:solidFill>
              </a:rPr>
              <a:t>a:Raptor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rdfs:subclassOf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a:Bird</a:t>
            </a:r>
            <a:endParaRPr lang="de-DE" dirty="0">
              <a:solidFill>
                <a:srgbClr val="FF0000"/>
              </a:solidFill>
            </a:endParaRPr>
          </a:p>
          <a:p>
            <a:pPr algn="ctr"/>
            <a:r>
              <a:rPr lang="de-DE" dirty="0" err="1">
                <a:solidFill>
                  <a:srgbClr val="FF0000"/>
                </a:solidFill>
              </a:rPr>
              <a:t>a:Eagle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rdfs:subclassOf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a:Raptor</a:t>
            </a:r>
            <a:endParaRPr lang="de-DE" dirty="0">
              <a:solidFill>
                <a:srgbClr val="FF0000"/>
              </a:solidFill>
            </a:endParaRPr>
          </a:p>
          <a:p>
            <a:pPr algn="ctr"/>
            <a:r>
              <a:rPr lang="de-DE" b="1" dirty="0" err="1">
                <a:solidFill>
                  <a:srgbClr val="0070C0"/>
                </a:solidFill>
              </a:rPr>
              <a:t>ont:Eagle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rdf:type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ont:EndangeredSpecies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855999" y="5373288"/>
            <a:ext cx="6480000" cy="864000"/>
          </a:xfrm>
          <a:prstGeom prst="rect">
            <a:avLst/>
          </a:prstGeom>
          <a:noFill/>
          <a:ln w="38100"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b="1" dirty="0" err="1">
                <a:solidFill>
                  <a:srgbClr val="0070C0"/>
                </a:solidFill>
              </a:rPr>
              <a:t>ont:Harry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rdf:type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ont:Eagle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856000" y="3367773"/>
            <a:ext cx="6480000" cy="864000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dirty="0" err="1">
                <a:solidFill>
                  <a:srgbClr val="FF0000"/>
                </a:solidFill>
              </a:rPr>
              <a:t>ont:EndangeredSpecies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rdfs:subclassOf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ont:Species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415839" y="463555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rgbClr val="FF0000"/>
                </a:solidFill>
              </a:rPr>
              <a:t>T-Box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415839" y="562213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>
                <a:solidFill>
                  <a:srgbClr val="0070C0"/>
                </a:solidFill>
              </a:rPr>
              <a:t>A-Box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9335999" y="363744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T-Box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9335999" y="463555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A-Box</a:t>
            </a:r>
          </a:p>
        </p:txBody>
      </p:sp>
    </p:spTree>
    <p:extLst>
      <p:ext uri="{BB962C8B-B14F-4D97-AF65-F5344CB8AC3E}">
        <p14:creationId xmlns:p14="http://schemas.microsoft.com/office/powerpoint/2010/main" val="40969591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Language Profiles</a:t>
            </a:r>
          </a:p>
        </p:txBody>
      </p:sp>
      <p:sp>
        <p:nvSpPr>
          <p:cNvPr id="12800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OWL 1 has three dialects: OWL Lite, OWL DL and OWL Full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OWL 2 introduces three profiles with useful computational properties (reasoning, conjunctive queries):</a:t>
            </a:r>
          </a:p>
          <a:p>
            <a:pPr lvl="1"/>
            <a:r>
              <a:rPr lang="en-US" dirty="0"/>
              <a:t>OWL 2 EL (PTIME-complete, PSPACE-complete)</a:t>
            </a:r>
          </a:p>
          <a:p>
            <a:pPr lvl="1"/>
            <a:r>
              <a:rPr lang="en-US" dirty="0"/>
              <a:t>OWL 2 QL (NLOGSPACE-complete, NP-complete)</a:t>
            </a:r>
          </a:p>
          <a:p>
            <a:pPr lvl="1"/>
            <a:r>
              <a:rPr lang="en-US" dirty="0"/>
              <a:t>OWL 2 RL (PTIME-complete, NP-complete)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OWL 1 DL (NEXPTIME-complete, decidability open)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D8FEF3-3669-EE4D-B258-0EAF4E1A70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098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F775E-7A11-C240-89B2-279FCD151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Lecture: Ontology Engineering</a:t>
            </a:r>
          </a:p>
        </p:txBody>
      </p:sp>
    </p:spTree>
    <p:extLst>
      <p:ext uri="{BB962C8B-B14F-4D97-AF65-F5344CB8AC3E}">
        <p14:creationId xmlns:p14="http://schemas.microsoft.com/office/powerpoint/2010/main" val="2369929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 1.0 Species</a:t>
            </a: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B690CA-7841-9F49-ACC3-F393AF296F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648201" y="4365626"/>
            <a:ext cx="2879725" cy="5048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bg1"/>
                </a:solidFill>
                <a:ea typeface="Georgia" charset="0"/>
                <a:cs typeface="Georgia" charset="0"/>
              </a:rPr>
              <a:t>RDF(S)</a:t>
            </a:r>
            <a:endParaRPr lang="en-US" b="1">
              <a:solidFill>
                <a:schemeClr val="bg1"/>
              </a:solidFill>
              <a:ea typeface="Georgia" charset="0"/>
              <a:cs typeface="Georgia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648201" y="3717926"/>
            <a:ext cx="2879725" cy="5048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bg1"/>
                </a:solidFill>
                <a:ea typeface="Georgia" charset="0"/>
                <a:cs typeface="Georgia" charset="0"/>
              </a:rPr>
              <a:t>OWL Lite</a:t>
            </a:r>
            <a:endParaRPr lang="en-US" b="1">
              <a:solidFill>
                <a:schemeClr val="bg1"/>
              </a:solidFill>
              <a:ea typeface="Georgia" charset="0"/>
              <a:cs typeface="Georgia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648201" y="3070226"/>
            <a:ext cx="2879725" cy="5048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bg1"/>
                </a:solidFill>
                <a:ea typeface="Georgia" charset="0"/>
                <a:cs typeface="Georgia" charset="0"/>
              </a:rPr>
              <a:t>OWL DL</a:t>
            </a:r>
            <a:endParaRPr lang="en-US" b="1">
              <a:solidFill>
                <a:schemeClr val="bg1"/>
              </a:solidFill>
              <a:ea typeface="Georgia" charset="0"/>
              <a:cs typeface="Georgia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648201" y="2420939"/>
            <a:ext cx="2879725" cy="5048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bg1"/>
                </a:solidFill>
                <a:ea typeface="Georgia" charset="0"/>
                <a:cs typeface="Georgia" charset="0"/>
              </a:rPr>
              <a:t>OWL Full</a:t>
            </a:r>
            <a:endParaRPr lang="en-US" b="1">
              <a:solidFill>
                <a:schemeClr val="bg1"/>
              </a:solidFill>
              <a:ea typeface="Georgia" charset="0"/>
              <a:cs typeface="Georgia" charset="0"/>
            </a:endParaRP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V="1">
            <a:off x="4343400" y="2438400"/>
            <a:ext cx="0" cy="2438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7848600" y="2438400"/>
            <a:ext cx="0" cy="2438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853612" y="3114676"/>
            <a:ext cx="15183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GB">
                <a:ea typeface="Georgia" charset="0"/>
                <a:cs typeface="Georgia" charset="0"/>
              </a:rPr>
              <a:t>Increasing</a:t>
            </a:r>
          </a:p>
          <a:p>
            <a:pPr algn="r"/>
            <a:r>
              <a:rPr lang="en-GB">
                <a:ea typeface="Georgia" charset="0"/>
                <a:cs typeface="Georgia" charset="0"/>
              </a:rPr>
              <a:t>expressivity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7848601" y="3098801"/>
            <a:ext cx="14157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ea typeface="Georgia" charset="0"/>
                <a:cs typeface="Georgia" charset="0"/>
              </a:rPr>
              <a:t>Increasing</a:t>
            </a:r>
          </a:p>
          <a:p>
            <a:r>
              <a:rPr lang="en-GB">
                <a:ea typeface="Georgia" charset="0"/>
                <a:cs typeface="Georgia" charset="0"/>
              </a:rPr>
              <a:t>complexity</a:t>
            </a:r>
          </a:p>
        </p:txBody>
      </p:sp>
    </p:spTree>
    <p:extLst>
      <p:ext uri="{BB962C8B-B14F-4D97-AF65-F5344CB8AC3E}">
        <p14:creationId xmlns:p14="http://schemas.microsoft.com/office/powerpoint/2010/main" val="2320455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8C9592-1EDC-2445-8096-EF15194B6D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www.cs.man.ac.uk</a:t>
            </a:r>
            <a:r>
              <a:rPr lang="en-US" dirty="0"/>
              <a:t>/~</a:t>
            </a:r>
            <a:r>
              <a:rPr lang="en-US" dirty="0" err="1"/>
              <a:t>ezolin</a:t>
            </a:r>
            <a:r>
              <a:rPr lang="en-US" dirty="0"/>
              <a:t>/dl/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 rotWithShape="1">
          <a:blip r:embed="rId2"/>
          <a:srcRect t="8761"/>
          <a:stretch/>
        </p:blipFill>
        <p:spPr>
          <a:xfrm>
            <a:off x="623888" y="1241112"/>
            <a:ext cx="10944226" cy="49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39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 Lite</a:t>
            </a:r>
          </a:p>
        </p:txBody>
      </p:sp>
      <p:sp>
        <p:nvSpPr>
          <p:cNvPr id="29698" name="Rectangle 7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Description Logic-based</a:t>
            </a:r>
          </a:p>
          <a:p>
            <a:pPr lvl="1"/>
            <a:r>
              <a:rPr lang="en-GB" dirty="0"/>
              <a:t>SHIF(D)</a:t>
            </a:r>
          </a:p>
          <a:p>
            <a:pPr lvl="1"/>
            <a:r>
              <a:rPr lang="en-GB" dirty="0"/>
              <a:t>Satisfiability is </a:t>
            </a:r>
            <a:r>
              <a:rPr lang="en-GB" dirty="0" err="1"/>
              <a:t>ExpTime</a:t>
            </a:r>
            <a:r>
              <a:rPr lang="en-GB" dirty="0"/>
              <a:t>-complete</a:t>
            </a:r>
          </a:p>
          <a:p>
            <a:pPr marL="0" indent="0">
              <a:buNone/>
            </a:pPr>
            <a:r>
              <a:rPr lang="en-GB" dirty="0"/>
              <a:t>Less complex reasoning at the expense of less expressive language</a:t>
            </a:r>
          </a:p>
          <a:p>
            <a:pPr lvl="1"/>
            <a:r>
              <a:rPr lang="en-GB" dirty="0"/>
              <a:t>No enumerated classes, set operators, or disjoint classes</a:t>
            </a:r>
          </a:p>
          <a:p>
            <a:pPr lvl="1"/>
            <a:r>
              <a:rPr lang="en-GB" dirty="0"/>
              <a:t>Restricted cardinality restrictions</a:t>
            </a:r>
            <a:br>
              <a:rPr lang="en-GB" dirty="0"/>
            </a:br>
            <a:r>
              <a:rPr lang="en-GB" dirty="0"/>
              <a:t>(values of 0 or 1 – required, permitted and excluded)</a:t>
            </a:r>
          </a:p>
          <a:p>
            <a:pPr lvl="1"/>
            <a:r>
              <a:rPr lang="en-GB" dirty="0"/>
              <a:t>No value restrictions</a:t>
            </a:r>
          </a:p>
          <a:p>
            <a:pPr lvl="1"/>
            <a:r>
              <a:rPr lang="en-GB" dirty="0" err="1"/>
              <a:t>equivalentClass</a:t>
            </a:r>
            <a:r>
              <a:rPr lang="en-GB" dirty="0"/>
              <a:t>/</a:t>
            </a:r>
            <a:r>
              <a:rPr lang="en-GB" dirty="0" err="1"/>
              <a:t>subClassOf</a:t>
            </a:r>
            <a:r>
              <a:rPr lang="en-GB" dirty="0"/>
              <a:t> cannot be applied to class expressions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FF16AC-6C50-F94B-8FB4-C14286A94B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4531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7A264B55-6C1A-9F4D-8B6D-0D2C150E150A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65988994-BCF6-F246-AF96-9CE26F146B8E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BC515F01-6DDA-7347-BB2E-1F3EE4EAA6D8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BAB4818-154D-1940-A16D-03ED699A1E5B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A2E53205-1EFF-F74C-A4DF-1B050D404FD3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C319F3-13E9-7245-A435-146488255DE4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D49072BF-FBA9-9B49-A266-A41AD9B8B23C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02F0B1-DCE2-C24B-8C3D-C54094A3E00C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152</TotalTime>
  <Words>3662</Words>
  <Application>Microsoft Macintosh PowerPoint</Application>
  <PresentationFormat>Widescreen</PresentationFormat>
  <Paragraphs>496</Paragraphs>
  <Slides>63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63</vt:i4>
      </vt:variant>
    </vt:vector>
  </HeadingPairs>
  <TitlesOfParts>
    <vt:vector size="79" baseType="lpstr">
      <vt:lpstr>Courier New</vt:lpstr>
      <vt:lpstr>Arial</vt:lpstr>
      <vt:lpstr>Georgia</vt:lpstr>
      <vt:lpstr>Lucida Console</vt:lpstr>
      <vt:lpstr>Courier</vt:lpstr>
      <vt:lpstr>Lucida Sans</vt:lpstr>
      <vt:lpstr>Calibri</vt:lpstr>
      <vt:lpstr>Cambria Math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Web Ontology Language (OWL)</vt:lpstr>
      <vt:lpstr>Introducing OWL</vt:lpstr>
      <vt:lpstr>OWL Feature Summary</vt:lpstr>
      <vt:lpstr>OWL Versions</vt:lpstr>
      <vt:lpstr>OWL 1.0 Species</vt:lpstr>
      <vt:lpstr>OWL 1.0 Species</vt:lpstr>
      <vt:lpstr>PowerPoint Presentation</vt:lpstr>
      <vt:lpstr>OWL Lite</vt:lpstr>
      <vt:lpstr>OWL DL</vt:lpstr>
      <vt:lpstr>OWL Full</vt:lpstr>
      <vt:lpstr>OWL 1.0 Features and Syntax</vt:lpstr>
      <vt:lpstr>Ontology header</vt:lpstr>
      <vt:lpstr>OWL class types</vt:lpstr>
      <vt:lpstr>OWL property types</vt:lpstr>
      <vt:lpstr>OWL versus RDF Schema</vt:lpstr>
      <vt:lpstr>OWL restrictions</vt:lpstr>
      <vt:lpstr>Local cardinality constraints</vt:lpstr>
      <vt:lpstr>Example: Local cardinality constraint</vt:lpstr>
      <vt:lpstr>Local range constraints</vt:lpstr>
      <vt:lpstr>Example: Existential restriction</vt:lpstr>
      <vt:lpstr>Example: Universal restriction</vt:lpstr>
      <vt:lpstr>Local value constraints</vt:lpstr>
      <vt:lpstr>Example: Local value constraint</vt:lpstr>
      <vt:lpstr>Set constructors</vt:lpstr>
      <vt:lpstr>Example: Set constructors</vt:lpstr>
      <vt:lpstr>Equivalence and identity relations</vt:lpstr>
      <vt:lpstr>Non-equivalence relations</vt:lpstr>
      <vt:lpstr>Non-equivalence relations</vt:lpstr>
      <vt:lpstr>Necessary Class Definitions</vt:lpstr>
      <vt:lpstr>Sufficient Class Definitions</vt:lpstr>
      <vt:lpstr>Necessary and Sufficient Class Definitions</vt:lpstr>
      <vt:lpstr>Property types - Inverse</vt:lpstr>
      <vt:lpstr>Property types - Symmetric</vt:lpstr>
      <vt:lpstr>Property types – Transitive</vt:lpstr>
      <vt:lpstr>Property types – Functional</vt:lpstr>
      <vt:lpstr>Property types – Inverse Functional</vt:lpstr>
      <vt:lpstr>Disjoint classes</vt:lpstr>
      <vt:lpstr>Enumerated classes</vt:lpstr>
      <vt:lpstr>Ontology modularisation</vt:lpstr>
      <vt:lpstr>Ontology modularisation example</vt:lpstr>
      <vt:lpstr>Ontology modularisation example</vt:lpstr>
      <vt:lpstr>OWL 2</vt:lpstr>
      <vt:lpstr>From OWL 1 to OWL 2</vt:lpstr>
      <vt:lpstr>From OWL 1 to OWL 2</vt:lpstr>
      <vt:lpstr>Syntactic Sugar: Disjoint Classes</vt:lpstr>
      <vt:lpstr>Syntactic Sugar: Disjoint Union</vt:lpstr>
      <vt:lpstr>Example: Disjoint Union</vt:lpstr>
      <vt:lpstr>Syntactic Sugar: Negative Property Assertions</vt:lpstr>
      <vt:lpstr>New Constructs: Self Restriction</vt:lpstr>
      <vt:lpstr>Example: Self Restriction</vt:lpstr>
      <vt:lpstr>New Constructs: Qualified Cardinality</vt:lpstr>
      <vt:lpstr>New Constructs: Reflexive Properties</vt:lpstr>
      <vt:lpstr>New Constructs: Irreflexive Properties</vt:lpstr>
      <vt:lpstr>New Constructs: Asymmetric Properties</vt:lpstr>
      <vt:lpstr>New Constructs: Disjoint Properties</vt:lpstr>
      <vt:lpstr>New Constructs: Property Chain Inclusion</vt:lpstr>
      <vt:lpstr>New Constructs: Keys</vt:lpstr>
      <vt:lpstr>New Constructs: Datatype Restrictions</vt:lpstr>
      <vt:lpstr>Metamodelling: Punning</vt:lpstr>
      <vt:lpstr>Example: Punning</vt:lpstr>
      <vt:lpstr>Language Profiles</vt:lpstr>
      <vt:lpstr>Next Lecture: Ontology Engineering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Gibbins</dc:creator>
  <cp:lastModifiedBy>Nicholas Gibbins</cp:lastModifiedBy>
  <cp:revision>4</cp:revision>
  <dcterms:created xsi:type="dcterms:W3CDTF">2022-02-16T13:05:43Z</dcterms:created>
  <dcterms:modified xsi:type="dcterms:W3CDTF">2023-02-20T10:03:54Z</dcterms:modified>
</cp:coreProperties>
</file>