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5"/>
  </p:notesMasterIdLst>
  <p:sldIdLst>
    <p:sldId id="260" r:id="rId9"/>
    <p:sldId id="257" r:id="rId10"/>
    <p:sldId id="258" r:id="rId11"/>
    <p:sldId id="315" r:id="rId12"/>
    <p:sldId id="316" r:id="rId13"/>
    <p:sldId id="261" r:id="rId14"/>
    <p:sldId id="262" r:id="rId15"/>
    <p:sldId id="263" r:id="rId16"/>
    <p:sldId id="329" r:id="rId17"/>
    <p:sldId id="265" r:id="rId18"/>
    <p:sldId id="317" r:id="rId19"/>
    <p:sldId id="318" r:id="rId20"/>
    <p:sldId id="319" r:id="rId21"/>
    <p:sldId id="320" r:id="rId22"/>
    <p:sldId id="321" r:id="rId23"/>
    <p:sldId id="322" r:id="rId24"/>
    <p:sldId id="283" r:id="rId25"/>
    <p:sldId id="284" r:id="rId26"/>
    <p:sldId id="285" r:id="rId27"/>
    <p:sldId id="286" r:id="rId28"/>
    <p:sldId id="287" r:id="rId29"/>
    <p:sldId id="288" r:id="rId30"/>
    <p:sldId id="289" r:id="rId31"/>
    <p:sldId id="290" r:id="rId32"/>
    <p:sldId id="292" r:id="rId33"/>
    <p:sldId id="323" r:id="rId34"/>
    <p:sldId id="295" r:id="rId35"/>
    <p:sldId id="325" r:id="rId36"/>
    <p:sldId id="326" r:id="rId37"/>
    <p:sldId id="327" r:id="rId38"/>
    <p:sldId id="301" r:id="rId39"/>
    <p:sldId id="303" r:id="rId40"/>
    <p:sldId id="305" r:id="rId41"/>
    <p:sldId id="307" r:id="rId42"/>
    <p:sldId id="313" r:id="rId43"/>
    <p:sldId id="328" r:id="rId44"/>
  </p:sldIdLst>
  <p:sldSz cx="12192000" cy="6858000"/>
  <p:notesSz cx="6858000" cy="9144000"/>
  <p:embeddedFontLst>
    <p:embeddedFont>
      <p:font typeface="Calibri" panose="020F0502020204030204" pitchFamily="34" charset="0"/>
      <p:regular r:id="rId46"/>
      <p:bold r:id="rId47"/>
      <p:italic r:id="rId48"/>
      <p:boldItalic r:id="rId49"/>
    </p:embeddedFont>
    <p:embeddedFont>
      <p:font typeface="Lucida Console" panose="020B0609040504020204" pitchFamily="49" charset="0"/>
      <p:regular r:id="rId50"/>
    </p:embeddedFont>
    <p:embeddedFont>
      <p:font typeface="Lucida Sans" panose="020B0602030504020204" pitchFamily="34" charset="0"/>
      <p:regular r:id="rId51"/>
      <p:bold r:id="rId52"/>
      <p:italic r:id="rId53"/>
      <p:bold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45"/>
    <p:restoredTop sz="94709"/>
  </p:normalViewPr>
  <p:slideViewPr>
    <p:cSldViewPr snapToGrid="0" snapToObjects="1" showGuides="1">
      <p:cViewPr varScale="1">
        <p:scale>
          <a:sx n="114" d="100"/>
          <a:sy n="114" d="100"/>
        </p:scale>
        <p:origin x="28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font" Target="fonts/font3.fntdata"/><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1.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4.fntdata"/><Relationship Id="rId57"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30/01/2023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52B500C-F96B-8847-BE72-EA3A0DC9685B}" type="slidenum">
              <a:rPr lang="en-GB"/>
              <a:pPr/>
              <a:t>2</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510897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14</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0386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15</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35397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E9835C4-313F-3D47-A388-29699725BEC9}" type="slidenum">
              <a:rPr lang="en-GB"/>
              <a:pPr/>
              <a:t>17</a:t>
            </a:fld>
            <a:endParaRPr lang="en-GB"/>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403532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724DC1B-D5B6-4D44-A353-466508BBFC32}" type="slidenum">
              <a:rPr lang="en-GB"/>
              <a:pPr/>
              <a:t>18</a:t>
            </a:fld>
            <a:endParaRPr lang="en-GB"/>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315362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952351A-57C2-4940-91A0-19944D75D100}" type="slidenum">
              <a:rPr lang="en-GB"/>
              <a:pPr/>
              <a:t>19</a:t>
            </a:fld>
            <a:endParaRPr lang="en-GB"/>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783291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E5B50E2-024A-0B40-9CE7-E21BB4683E9B}" type="slidenum">
              <a:rPr lang="en-GB"/>
              <a:pPr/>
              <a:t>20</a:t>
            </a:fld>
            <a:endParaRPr lang="en-GB"/>
          </a:p>
        </p:txBody>
      </p:sp>
      <p:sp>
        <p:nvSpPr>
          <p:cNvPr id="73731" name="Rectangle 2"/>
          <p:cNvSpPr>
            <a:spLocks noGrp="1" noRot="1" noChangeAspect="1" noChangeArrowheads="1" noTextEdit="1"/>
          </p:cNvSpPr>
          <p:nvPr>
            <p:ph type="sldImg"/>
          </p:nvPr>
        </p:nvSpPr>
        <p:spPr>
          <a:solidFill>
            <a:srgbClr val="FFFFFF"/>
          </a:solidFill>
          <a:ln/>
        </p:spPr>
      </p:sp>
      <p:sp>
        <p:nvSpPr>
          <p:cNvPr id="737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637420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21</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355212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22</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75581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7A83E1B-162F-0A43-BBB3-CC6604FB775F}" type="slidenum">
              <a:rPr lang="en-GB"/>
              <a:pPr/>
              <a:t>23</a:t>
            </a:fld>
            <a:endParaRPr lang="en-GB"/>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85355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8A5E2A-4476-2248-BEE1-1DAF3E6FD0C6}" type="slidenum">
              <a:rPr lang="en-GB"/>
              <a:pPr/>
              <a:t>24</a:t>
            </a:fld>
            <a:endParaRPr lang="en-GB"/>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949098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6734F6A-AB36-C748-8F7D-322521CEE13A}" type="slidenum">
              <a:rPr lang="en-GB"/>
              <a:pPr/>
              <a:t>3</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770860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C091625-C71E-424B-9478-5BDDDD238290}" type="slidenum">
              <a:rPr lang="en-GB"/>
              <a:pPr/>
              <a:t>25</a:t>
            </a:fld>
            <a:endParaRPr lang="en-GB"/>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635940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26</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a:t>Network knowledge representation</a:t>
            </a:r>
          </a:p>
          <a:p>
            <a:pPr lvl="1"/>
            <a:r>
              <a:rPr lang="en-GB" dirty="0"/>
              <a:t>Labelled, directed graph</a:t>
            </a:r>
          </a:p>
          <a:p>
            <a:pPr lvl="1"/>
            <a:r>
              <a:rPr lang="en-GB" dirty="0"/>
              <a:t>Entities as nodes, relations as edges</a:t>
            </a:r>
            <a:endParaRPr lang="en-US" dirty="0"/>
          </a:p>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085442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27</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941470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28</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84434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29</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67323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30</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748937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2DA1FE3-8884-554D-9708-310832748FB2}" type="slidenum">
              <a:rPr lang="en-GB"/>
              <a:pPr/>
              <a:t>31</a:t>
            </a:fld>
            <a:endParaRPr lang="en-GB"/>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470496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B6683C5-24BE-4D4D-BE1C-B9E6681EC315}" type="slidenum">
              <a:rPr lang="en-GB"/>
              <a:pPr/>
              <a:t>32</a:t>
            </a:fld>
            <a:endParaRPr lang="en-GB"/>
          </a:p>
        </p:txBody>
      </p:sp>
      <p:sp>
        <p:nvSpPr>
          <p:cNvPr id="108547" name="Rectangle 2"/>
          <p:cNvSpPr>
            <a:spLocks noGrp="1" noRot="1" noChangeAspect="1" noChangeArrowheads="1" noTextEdit="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895135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33</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triple-based graph model makes it possible to mix terms from different vocabularies in the same graph</a:t>
            </a:r>
          </a:p>
        </p:txBody>
      </p:sp>
    </p:spTree>
    <p:extLst>
      <p:ext uri="{BB962C8B-B14F-4D97-AF65-F5344CB8AC3E}">
        <p14:creationId xmlns:p14="http://schemas.microsoft.com/office/powerpoint/2010/main" val="2606739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93496C4-61FC-5340-9A6B-BA8873580A30}" type="slidenum">
              <a:rPr lang="en-GB"/>
              <a:pPr/>
              <a:t>34</a:t>
            </a:fld>
            <a:endParaRPr lang="en-GB"/>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60723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2DD6FD-1C8A-C84C-B33E-FDCB731A608E}" type="slidenum">
              <a:rPr lang="en-GB"/>
              <a:pPr/>
              <a:t>4</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03923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8603890-61C9-2C4C-B02F-E7B9793CCEAF}" type="slidenum">
              <a:rPr lang="en-GB"/>
              <a:pPr/>
              <a:t>35</a:t>
            </a:fld>
            <a:endParaRPr lang="en-GB"/>
          </a:p>
        </p:txBody>
      </p:sp>
      <p:sp>
        <p:nvSpPr>
          <p:cNvPr id="129027" name="Rectangle 2"/>
          <p:cNvSpPr>
            <a:spLocks noGrp="1" noRot="1" noChangeAspect="1" noChangeArrowheads="1" noTextEdit="1"/>
          </p:cNvSpPr>
          <p:nvPr>
            <p:ph type="sldImg"/>
          </p:nvPr>
        </p:nvSpPr>
        <p:spPr>
          <a:solidFill>
            <a:srgbClr val="FFFFFF"/>
          </a:solidFill>
          <a:ln/>
        </p:spPr>
      </p:sp>
      <p:sp>
        <p:nvSpPr>
          <p:cNvPr id="129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145239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E714B9B-C50B-EE42-8D0D-1A3021714598}" type="slidenum">
              <a:rPr lang="en-GB"/>
              <a:pPr/>
              <a:t>5</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32464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30E26BF-C41E-2F45-9B4F-0E77A4CFB83C}" type="slidenum">
              <a:rPr lang="en-GB"/>
              <a:pPr/>
              <a:t>6</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71769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480F960-AE9E-654E-8E2A-DE0FDED093F5}" type="slidenum">
              <a:rPr lang="en-GB"/>
              <a:pPr/>
              <a:t>7</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867737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8</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38627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20AAB32-2F20-D64B-8DD2-BEC4DBCC584D}" type="slidenum">
              <a:rPr lang="en-GB"/>
              <a:pPr/>
              <a:t>10</a:t>
            </a:fld>
            <a:endParaRPr lang="en-GB"/>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dirty="0"/>
              <a:t>The World Wide Web was invented by Tim Berners-Lee (amongst others), a physicist working at CERN</a:t>
            </a:r>
          </a:p>
          <a:p>
            <a:pPr eaLnBrk="1" hangingPunct="1"/>
            <a:endParaRPr lang="en-GB" dirty="0"/>
          </a:p>
          <a:p>
            <a:pPr eaLnBrk="1" hangingPunct="1"/>
            <a:r>
              <a:rPr lang="en-GB" dirty="0"/>
              <a:t>TBL’s original vision of the Web was much more ambitious than the reality of the existing (syntactic) Web</a:t>
            </a:r>
          </a:p>
          <a:p>
            <a:pPr eaLnBrk="1" hangingPunct="1"/>
            <a:endParaRPr lang="en-GB" dirty="0"/>
          </a:p>
          <a:p>
            <a:pPr eaLnBrk="1" hangingPunct="1"/>
            <a:r>
              <a:rPr lang="en-GB" dirty="0"/>
              <a:t>TBL (and others) have since been working towards realising this vision, which has become known as the Semantic Web</a:t>
            </a:r>
          </a:p>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707372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13</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789582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59225980"/>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04002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1929517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30/01/2023</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66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r>
              <a:rPr lang="en-US" dirty="0"/>
              <a:t>Introduction to the Semantic Web</a:t>
            </a:r>
          </a:p>
        </p:txBody>
      </p:sp>
    </p:spTree>
    <p:extLst>
      <p:ext uri="{BB962C8B-B14F-4D97-AF65-F5344CB8AC3E}">
        <p14:creationId xmlns:p14="http://schemas.microsoft.com/office/powerpoint/2010/main" val="982007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dirty="0"/>
              <a:t>The World Wide Web: </a:t>
            </a:r>
            <a:br>
              <a:rPr lang="en-US" dirty="0"/>
            </a:br>
            <a:r>
              <a:rPr lang="en-US" dirty="0"/>
              <a:t>Past, Present and Future</a:t>
            </a:r>
          </a:p>
        </p:txBody>
      </p:sp>
      <p:pic>
        <p:nvPicPr>
          <p:cNvPr id="7" name="Picture Placeholder 6" descr="A person holding a microphone&#10;&#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1"/>
            <a:ext cx="5400675" cy="476250"/>
          </a:xfrm>
        </p:spPr>
        <p:txBody>
          <a:bodyPr/>
          <a:lstStyle/>
          <a:p>
            <a:r>
              <a:rPr lang="en-US" dirty="0">
                <a:ea typeface="ＭＳ Ｐゴシック" charset="-128"/>
                <a:cs typeface="ＭＳ Ｐゴシック" charset="-128"/>
              </a:rPr>
              <a:t>Berners-Lee, T. (1996) The World Wide Web: Past, Present and Future. https://www.w3.org/People/Berners-Lee/1996/</a:t>
            </a:r>
            <a:r>
              <a:rPr lang="en-US" dirty="0" err="1">
                <a:ea typeface="ＭＳ Ｐゴシック" charset="-128"/>
                <a:cs typeface="ＭＳ Ｐゴシック" charset="-128"/>
              </a:rPr>
              <a:t>ppf.html</a:t>
            </a:r>
            <a:endParaRPr lang="en-US" dirty="0">
              <a:ea typeface="ＭＳ Ｐゴシック" charset="-128"/>
              <a:cs typeface="ＭＳ Ｐゴシック" charset="-128"/>
            </a:endParaRPr>
          </a:p>
          <a:p>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1" y="1773238"/>
            <a:ext cx="4897924"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GB" sz="2000" dirty="0">
                <a:latin typeface="Lucida Sans" panose="020B0602030504020204" pitchFamily="34" charset="77"/>
              </a:rPr>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dirty="0">
              <a:latin typeface="Lucida Sans" panose="020B0602030504020204" pitchFamily="34" charset="77"/>
            </a:endParaRPr>
          </a:p>
        </p:txBody>
      </p:sp>
    </p:spTree>
    <p:extLst>
      <p:ext uri="{BB962C8B-B14F-4D97-AF65-F5344CB8AC3E}">
        <p14:creationId xmlns:p14="http://schemas.microsoft.com/office/powerpoint/2010/main" val="1875017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dirty="0"/>
              <a:t>Weaving the Semantic Web</a:t>
            </a:r>
          </a:p>
        </p:txBody>
      </p:sp>
      <p:pic>
        <p:nvPicPr>
          <p:cNvPr id="7" name="Picture Placeholder 6" descr="A person holding a microphone&#10;&#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dirty="0">
                <a:ea typeface="ＭＳ Ｐゴシック" charset="-128"/>
                <a:cs typeface="ＭＳ Ｐゴシック" charset="-128"/>
              </a:rPr>
              <a:t>T. Berners-Lee (1999) Weaving the Web.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1" y="1973654"/>
            <a:ext cx="4897924"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hangingPunct="0"/>
            <a:r>
              <a:rPr lang="en-US" sz="2000" dirty="0">
                <a:latin typeface="Lucida Sans" panose="020B0602030504020204" pitchFamily="34" charset="77"/>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313305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dirty="0"/>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dirty="0"/>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dirty="0"/>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dirty="0"/>
              <a:t>W3C (2013) Semantic Web Activity Statement. https://www.w3.org/2001/</a:t>
            </a:r>
            <a:r>
              <a:rPr lang="en-GB" dirty="0" err="1"/>
              <a:t>sw</a:t>
            </a:r>
            <a:r>
              <a:rPr lang="en-GB" dirty="0"/>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371071026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dirty="0"/>
              <a:t>Add structure to unstructured data</a:t>
            </a:r>
          </a:p>
          <a:p>
            <a:pPr lvl="1"/>
            <a:r>
              <a:rPr lang="en-GB" dirty="0"/>
              <a:t>Annotate existing web pages</a:t>
            </a:r>
          </a:p>
          <a:p>
            <a:pPr lvl="1"/>
            <a:r>
              <a:rPr lang="en-GB" dirty="0"/>
              <a:t>Classify web pages</a:t>
            </a:r>
          </a:p>
          <a:p>
            <a:pPr lvl="1"/>
            <a:r>
              <a:rPr lang="en-GB" dirty="0"/>
              <a:t>Use natural language techniques to extract information from web pages</a:t>
            </a:r>
          </a:p>
          <a:p>
            <a:pPr marL="0" indent="0">
              <a:buNone/>
            </a:pPr>
            <a:r>
              <a:rPr lang="en-GB" dirty="0"/>
              <a:t>Annotations enable enhanced browsing and searching</a:t>
            </a:r>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dirty="0"/>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71298283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dirty="0"/>
              <a:t>Make the most of the structure you already have</a:t>
            </a:r>
          </a:p>
          <a:p>
            <a:pPr lvl="1"/>
            <a:r>
              <a:rPr lang="en-GB" dirty="0"/>
              <a:t>Expose existing databases in a common format</a:t>
            </a:r>
          </a:p>
          <a:p>
            <a:pPr lvl="1"/>
            <a:r>
              <a:rPr lang="en-GB" dirty="0"/>
              <a:t>Express database schemas in a machine-understandable form</a:t>
            </a:r>
          </a:p>
          <a:p>
            <a:pPr marL="0" indent="0">
              <a:buNone/>
            </a:pPr>
            <a:r>
              <a:rPr lang="en-GB" dirty="0"/>
              <a:t>Common format allows the integration of data in unexpected ways</a:t>
            </a:r>
          </a:p>
          <a:p>
            <a:pPr marL="0" indent="0">
              <a:buNone/>
            </a:pPr>
            <a:r>
              <a:rPr lang="en-GB" dirty="0"/>
              <a:t>Machine-understandable schemas allow reasoning about data</a:t>
            </a:r>
          </a:p>
          <a:p>
            <a:endParaRPr lang="en-US" dirty="0"/>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dirty="0"/>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7030247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B25B9B-8EBC-374A-AF13-FEEA77CE6FD1}"/>
              </a:ext>
            </a:extLst>
          </p:cNvPr>
          <p:cNvSpPr>
            <a:spLocks noGrp="1"/>
          </p:cNvSpPr>
          <p:nvPr>
            <p:ph type="title"/>
          </p:nvPr>
        </p:nvSpPr>
        <p:spPr/>
        <p:txBody>
          <a:bodyPr/>
          <a:lstStyle/>
          <a:p>
            <a:r>
              <a:rPr lang="en-US" dirty="0"/>
              <a:t>Rocket Science (not)</a:t>
            </a:r>
          </a:p>
        </p:txBody>
      </p:sp>
      <p:pic>
        <p:nvPicPr>
          <p:cNvPr id="11" name="Picture Placeholder 10" descr="A person holding a microphone&#10;&#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478387"/>
          </a:xfrm>
        </p:spPr>
        <p:txBody>
          <a:bodyPr/>
          <a:lstStyle/>
          <a:p>
            <a:r>
              <a:rPr lang="en-US" dirty="0"/>
              <a:t>Berners-Lee, T. (2001) Business Model for the Semantic Web, http://www.w3.org/</a:t>
            </a:r>
            <a:r>
              <a:rPr lang="en-US" dirty="0" err="1"/>
              <a:t>DesignIssues</a:t>
            </a:r>
            <a:r>
              <a:rPr lang="en-US" dirty="0"/>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1" y="1953418"/>
            <a:ext cx="4897924" cy="4130511"/>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US" sz="2000" dirty="0">
                <a:latin typeface="Lucida Sans" panose="020B0602030504020204" pitchFamily="34" charset="77"/>
              </a:rPr>
              <a:t>Is this rocket science? Well, not really. The Semantic Web, like the World Wide Web, is just taking well established ideas, and making them work </a:t>
            </a:r>
            <a:r>
              <a:rPr lang="en-US" sz="2000" dirty="0" err="1">
                <a:latin typeface="Lucida Sans" panose="020B0602030504020204" pitchFamily="34" charset="77"/>
              </a:rPr>
              <a:t>interoperably</a:t>
            </a:r>
            <a:r>
              <a:rPr lang="en-US" sz="2000" dirty="0">
                <a:latin typeface="Lucida Sans" panose="020B0602030504020204" pitchFamily="34" charset="77"/>
              </a:rPr>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1307698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r>
              <a:rPr lang="en-GB" dirty="0"/>
              <a:t>Basic Concepts</a:t>
            </a:r>
          </a:p>
        </p:txBody>
      </p:sp>
    </p:spTree>
    <p:extLst>
      <p:ext uri="{BB962C8B-B14F-4D97-AF65-F5344CB8AC3E}">
        <p14:creationId xmlns:p14="http://schemas.microsoft.com/office/powerpoint/2010/main" val="1429383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p:txBody>
          <a:bodyPr/>
          <a:lstStyle/>
          <a:p>
            <a:pPr eaLnBrk="1" hangingPunct="1"/>
            <a:r>
              <a:rPr lang="en-GB" dirty="0"/>
              <a:t>The World Wide Web vs. the Semantic Web</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dirty="0"/>
          </a:p>
        </p:txBody>
      </p:sp>
      <p:sp>
        <p:nvSpPr>
          <p:cNvPr id="68611" name="Rectangle 5"/>
          <p:cNvSpPr>
            <a:spLocks noGrp="1" noChangeArrowheads="1"/>
          </p:cNvSpPr>
          <p:nvPr>
            <p:ph sz="quarter" idx="13"/>
          </p:nvPr>
        </p:nvSpPr>
        <p:spPr/>
        <p:txBody>
          <a:bodyPr/>
          <a:lstStyle/>
          <a:p>
            <a:pPr marL="0" indent="0">
              <a:buNone/>
            </a:pPr>
            <a:r>
              <a:rPr lang="en-GB" dirty="0"/>
              <a:t>The World Wide Web is the Web for people</a:t>
            </a:r>
          </a:p>
          <a:p>
            <a:pPr lvl="1" eaLnBrk="1" hangingPunct="1"/>
            <a:r>
              <a:rPr lang="en-GB" dirty="0"/>
              <a:t>Information is predominantly textual</a:t>
            </a:r>
          </a:p>
          <a:p>
            <a:pPr lvl="1" eaLnBrk="1" hangingPunct="1"/>
            <a:r>
              <a:rPr lang="en-GB" dirty="0"/>
              <a:t>Technologies include URI, HTTP, XML, HTML</a:t>
            </a:r>
          </a:p>
          <a:p>
            <a:pPr eaLnBrk="1" hangingPunct="1"/>
            <a:endParaRPr lang="en-GB" dirty="0"/>
          </a:p>
          <a:p>
            <a:pPr marL="0" indent="0">
              <a:buNone/>
            </a:pPr>
            <a:r>
              <a:rPr lang="en-GB" dirty="0"/>
              <a:t>The Semantic Web is the Web for machines</a:t>
            </a:r>
          </a:p>
          <a:p>
            <a:pPr lvl="1" eaLnBrk="1" hangingPunct="1"/>
            <a:r>
              <a:rPr lang="en-GB" dirty="0"/>
              <a:t>Information needs to be structured</a:t>
            </a:r>
          </a:p>
          <a:p>
            <a:pPr lvl="1" eaLnBrk="1" hangingPunct="1"/>
            <a:r>
              <a:rPr lang="en-GB" dirty="0"/>
              <a:t>Technologies include RDF, RDFS, OWL </a:t>
            </a:r>
            <a:br>
              <a:rPr lang="en-GB" dirty="0"/>
            </a:br>
            <a:r>
              <a:rPr lang="en-GB" dirty="0"/>
              <a:t>(in addition to those for the Web)</a:t>
            </a:r>
            <a:endParaRPr lang="en-US" dirty="0"/>
          </a:p>
        </p:txBody>
      </p:sp>
      <p:sp>
        <p:nvSpPr>
          <p:cNvPr id="3" name="Text Placeholder 2">
            <a:extLst>
              <a:ext uri="{FF2B5EF4-FFF2-40B4-BE49-F238E27FC236}">
                <a16:creationId xmlns:a16="http://schemas.microsoft.com/office/drawing/2014/main" id="{1A822B2A-CA9B-314D-AD8F-0784F0296788}"/>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2774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GB" dirty="0"/>
              <a:t>Machine readable vs. machine understandable</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dirty="0"/>
          </a:p>
        </p:txBody>
      </p:sp>
      <p:sp>
        <p:nvSpPr>
          <p:cNvPr id="70659" name="Rectangle 5"/>
          <p:cNvSpPr>
            <a:spLocks noGrp="1" noChangeArrowheads="1"/>
          </p:cNvSpPr>
          <p:nvPr>
            <p:ph sz="quarter" idx="13"/>
          </p:nvPr>
        </p:nvSpPr>
        <p:spPr/>
        <p:txBody>
          <a:bodyPr/>
          <a:lstStyle/>
          <a:p>
            <a:pPr marL="0" indent="0">
              <a:lnSpc>
                <a:spcPct val="90000"/>
              </a:lnSpc>
              <a:buNone/>
            </a:pPr>
            <a:r>
              <a:rPr lang="en-GB" dirty="0"/>
              <a:t>On the World Wide Web, information needs humans to give it interpretation</a:t>
            </a:r>
          </a:p>
          <a:p>
            <a:pPr lvl="1" eaLnBrk="1" hangingPunct="1">
              <a:lnSpc>
                <a:spcPct val="80000"/>
              </a:lnSpc>
            </a:pPr>
            <a:r>
              <a:rPr lang="en-GB" dirty="0"/>
              <a:t>Information is predominantly natural language</a:t>
            </a:r>
          </a:p>
          <a:p>
            <a:pPr lvl="1" eaLnBrk="1" hangingPunct="1">
              <a:lnSpc>
                <a:spcPct val="80000"/>
              </a:lnSpc>
            </a:pPr>
            <a:r>
              <a:rPr lang="en-GB" dirty="0"/>
              <a:t>Difficult to mediate by software agents</a:t>
            </a:r>
          </a:p>
          <a:p>
            <a:pPr marL="0" indent="0">
              <a:lnSpc>
                <a:spcPct val="90000"/>
              </a:lnSpc>
              <a:buNone/>
            </a:pPr>
            <a:endParaRPr lang="en-GB" dirty="0"/>
          </a:p>
          <a:p>
            <a:pPr marL="0" indent="0">
              <a:lnSpc>
                <a:spcPct val="90000"/>
              </a:lnSpc>
              <a:buNone/>
            </a:pPr>
            <a:r>
              <a:rPr lang="en-GB" dirty="0"/>
              <a:t>On the Semantic Web, information is structured so that it can be interpreted by machines</a:t>
            </a:r>
          </a:p>
          <a:p>
            <a:pPr lvl="1" eaLnBrk="1" hangingPunct="1">
              <a:lnSpc>
                <a:spcPct val="80000"/>
              </a:lnSpc>
            </a:pPr>
            <a:r>
              <a:rPr lang="en-GB" dirty="0"/>
              <a:t>Humans need not interact directly with Semantic Web information – mediation through agents</a:t>
            </a:r>
          </a:p>
          <a:p>
            <a:pPr marL="0" indent="0">
              <a:lnSpc>
                <a:spcPct val="90000"/>
              </a:lnSpc>
              <a:buNone/>
            </a:pPr>
            <a:endParaRPr lang="en-GB" dirty="0"/>
          </a:p>
          <a:p>
            <a:pPr marL="0" indent="0">
              <a:lnSpc>
                <a:spcPct val="90000"/>
              </a:lnSpc>
              <a:buNone/>
            </a:pPr>
            <a:r>
              <a:rPr lang="en-GB" dirty="0"/>
              <a:t>Formal meaning is critical to understanding</a:t>
            </a:r>
            <a:endParaRPr lang="en-US" dirty="0"/>
          </a:p>
        </p:txBody>
      </p:sp>
      <p:sp>
        <p:nvSpPr>
          <p:cNvPr id="3" name="Text Placeholder 2">
            <a:extLst>
              <a:ext uri="{FF2B5EF4-FFF2-40B4-BE49-F238E27FC236}">
                <a16:creationId xmlns:a16="http://schemas.microsoft.com/office/drawing/2014/main" id="{483C7B31-53CD-BC47-A2E0-4DA0089ED536}"/>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96654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ctrTitle"/>
          </p:nvPr>
        </p:nvSpPr>
        <p:spPr/>
        <p:txBody>
          <a:bodyPr/>
          <a:lstStyle/>
          <a:p>
            <a:r>
              <a:rPr lang="en-US" dirty="0"/>
              <a:t>COMP6256</a:t>
            </a:r>
            <a:br>
              <a:rPr lang="en-US" dirty="0"/>
            </a:br>
            <a:r>
              <a:rPr lang="en-US" dirty="0"/>
              <a:t>Knowledge Graphs for AI Systems</a:t>
            </a:r>
          </a:p>
        </p:txBody>
      </p:sp>
      <p:sp>
        <p:nvSpPr>
          <p:cNvPr id="3" name="Subtitle 2">
            <a:extLst>
              <a:ext uri="{FF2B5EF4-FFF2-40B4-BE49-F238E27FC236}">
                <a16:creationId xmlns:a16="http://schemas.microsoft.com/office/drawing/2014/main" id="{555F2D41-1AD6-3B40-8624-6129A648596C}"/>
              </a:ext>
            </a:extLst>
          </p:cNvPr>
          <p:cNvSpPr>
            <a:spLocks noGrp="1"/>
          </p:cNvSpPr>
          <p:nvPr>
            <p:ph type="subTitle" idx="1"/>
          </p:nvPr>
        </p:nvSpPr>
        <p:spPr/>
        <p:txBody>
          <a:bodyPr/>
          <a:lstStyle/>
          <a:p>
            <a:endParaRPr lang="en-US"/>
          </a:p>
        </p:txBody>
      </p:sp>
      <p:sp>
        <p:nvSpPr>
          <p:cNvPr id="2" name="Text Placeholder 1"/>
          <p:cNvSpPr>
            <a:spLocks noGrp="1"/>
          </p:cNvSpPr>
          <p:nvPr>
            <p:ph type="body" sz="quarter" idx="13"/>
          </p:nvPr>
        </p:nvSpPr>
        <p:spPr/>
        <p:txBody>
          <a:bodyPr>
            <a:normAutofit/>
          </a:bodyPr>
          <a:lstStyle/>
          <a:p>
            <a:r>
              <a:rPr lang="en-US" dirty="0"/>
              <a:t>Dr Nicholas Gibbins - </a:t>
            </a:r>
            <a:r>
              <a:rPr lang="en-US" dirty="0" err="1"/>
              <a:t>nmg@ecs.soton.ac.uk</a:t>
            </a:r>
            <a:endParaRPr lang="en-US" dirty="0"/>
          </a:p>
        </p:txBody>
      </p:sp>
    </p:spTree>
    <p:extLst>
      <p:ext uri="{BB962C8B-B14F-4D97-AF65-F5344CB8AC3E}">
        <p14:creationId xmlns:p14="http://schemas.microsoft.com/office/powerpoint/2010/main" val="2631261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nvPr>
        </p:nvSpPr>
        <p:spPr/>
        <p:txBody>
          <a:bodyPr/>
          <a:lstStyle/>
          <a:p>
            <a:pPr eaLnBrk="1" hangingPunct="1"/>
            <a:r>
              <a:rPr lang="en-GB" dirty="0"/>
              <a:t>Machine readable vs. machine understandable</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dirty="0"/>
          </a:p>
        </p:txBody>
      </p:sp>
      <p:sp>
        <p:nvSpPr>
          <p:cNvPr id="72707" name="Rectangle 5"/>
          <p:cNvSpPr>
            <a:spLocks noGrp="1" noChangeArrowheads="1"/>
          </p:cNvSpPr>
          <p:nvPr>
            <p:ph sz="quarter" idx="13"/>
          </p:nvPr>
        </p:nvSpPr>
        <p:spPr/>
        <p:txBody>
          <a:bodyPr/>
          <a:lstStyle/>
          <a:p>
            <a:pPr eaLnBrk="1" hangingPunct="1">
              <a:buFontTx/>
              <a:buNone/>
            </a:pPr>
            <a:r>
              <a:rPr lang="en-GB" dirty="0"/>
              <a:t>XML is a machine readable format:</a:t>
            </a:r>
          </a:p>
          <a:p>
            <a:r>
              <a:rPr lang="en-GB" dirty="0"/>
              <a:t>It can be parsed to give an unambiguous document structure</a:t>
            </a:r>
          </a:p>
          <a:p>
            <a:pPr eaLnBrk="1" hangingPunct="1">
              <a:buFontTx/>
              <a:buNone/>
            </a:pPr>
            <a:endParaRPr lang="en-GB" dirty="0"/>
          </a:p>
          <a:p>
            <a:pPr eaLnBrk="1" hangingPunct="1">
              <a:buFontTx/>
              <a:buNone/>
            </a:pPr>
            <a:r>
              <a:rPr lang="en-GB" dirty="0"/>
              <a:t>but</a:t>
            </a:r>
          </a:p>
          <a:p>
            <a:endParaRPr lang="en-GB" dirty="0"/>
          </a:p>
          <a:p>
            <a:r>
              <a:rPr lang="en-GB" dirty="0"/>
              <a:t>It has no formal meaning</a:t>
            </a:r>
          </a:p>
          <a:p>
            <a:r>
              <a:rPr lang="en-GB" dirty="0"/>
              <a:t>Meanings of XML interchange formats must be explicitly agreed</a:t>
            </a:r>
          </a:p>
        </p:txBody>
      </p:sp>
      <p:sp>
        <p:nvSpPr>
          <p:cNvPr id="3" name="Text Placeholder 2">
            <a:extLst>
              <a:ext uri="{FF2B5EF4-FFF2-40B4-BE49-F238E27FC236}">
                <a16:creationId xmlns:a16="http://schemas.microsoft.com/office/drawing/2014/main" id="{BD6BB686-4A3A-C444-A1F7-76C499061433}"/>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714335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GB" dirty="0"/>
              <a:t>Machine readable: XML</a:t>
            </a:r>
            <a:endParaRPr lang="en-US" dirty="0"/>
          </a:p>
        </p:txBody>
      </p:sp>
      <p:sp>
        <p:nvSpPr>
          <p:cNvPr id="3" name="Content Placeholder 2">
            <a:extLst>
              <a:ext uri="{FF2B5EF4-FFF2-40B4-BE49-F238E27FC236}">
                <a16:creationId xmlns:a16="http://schemas.microsoft.com/office/drawing/2014/main" id="{ECA71780-CA5C-F640-90BE-73E7FCC8B428}"/>
              </a:ext>
            </a:extLst>
          </p:cNvPr>
          <p:cNvSpPr>
            <a:spLocks noGrp="1"/>
          </p:cNvSpPr>
          <p:nvPr>
            <p:ph sz="quarter" idx="13"/>
          </p:nvPr>
        </p:nvSpPr>
        <p:spPr/>
        <p:txBody>
          <a:bodyPr>
            <a:normAutofit fontScale="92500" lnSpcReduction="10000"/>
          </a:bodyPr>
          <a:lstStyle/>
          <a:p>
            <a:pPr marL="0" indent="0">
              <a:buNone/>
            </a:pPr>
            <a:r>
              <a:rPr lang="en-GB">
                <a:latin typeface="Lucida Console" panose="020B0609040504020204" pitchFamily="49" charset="0"/>
              </a:rPr>
              <a:t>&lt;foo bar=“2003386947”&gt;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baz</a:t>
            </a:r>
            <a:r>
              <a:rPr lang="en-GB">
                <a:latin typeface="Lucida Console" panose="020B0609040504020204" pitchFamily="49" charset="0"/>
              </a:rPr>
              <a:t> </a:t>
            </a:r>
            <a:r>
              <a:rPr lang="en-GB" err="1">
                <a:latin typeface="Lucida Console" panose="020B0609040504020204" pitchFamily="49" charset="0"/>
              </a:rPr>
              <a:t>qux</a:t>
            </a:r>
            <a:r>
              <a:rPr lang="en-GB">
                <a:latin typeface="Lucida Console" panose="020B0609040504020204" pitchFamily="49" charset="0"/>
              </a:rPr>
              <a:t>=“19J”&gt;502-224&lt;/</a:t>
            </a:r>
            <a:r>
              <a:rPr lang="en-GB" err="1">
                <a:latin typeface="Lucida Console" panose="020B0609040504020204" pitchFamily="49" charset="0"/>
              </a:rPr>
              <a:t>baz</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&lt;quux&gt;2&lt;/quux&gt;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quuux</a:t>
            </a:r>
            <a:r>
              <a:rPr lang="en-GB">
                <a:latin typeface="Lucida Console" panose="020B0609040504020204" pitchFamily="49" charset="0"/>
              </a:rPr>
              <a:t>&gt;3998SB&lt;/</a:t>
            </a:r>
            <a:r>
              <a:rPr lang="en-GB" err="1">
                <a:latin typeface="Lucida Console" panose="020B0609040504020204" pitchFamily="49" charset="0"/>
              </a:rPr>
              <a:t>quuux</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&lt;/foo&gt;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21</a:t>
            </a:fld>
            <a:endParaRPr lang="en-US" dirty="0"/>
          </a:p>
        </p:txBody>
      </p:sp>
      <p:cxnSp>
        <p:nvCxnSpPr>
          <p:cNvPr id="25" name="_s595974">
            <a:extLst>
              <a:ext uri="{FF2B5EF4-FFF2-40B4-BE49-F238E27FC236}">
                <a16:creationId xmlns:a16="http://schemas.microsoft.com/office/drawing/2014/main" id="{BCB14778-FE60-964B-91F2-C824DA53C8FA}"/>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C6A630D7-5D08-0043-8702-4D1C1BDC033A}"/>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E572AB3F-2639-C042-BB0E-A47625ABA7D4}"/>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9CE2E29C-8D1E-6444-B4B9-C4680FCD0CC6}"/>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0738BCDB-618E-2143-9203-FE19139C8C19}"/>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FA03EE1B-1118-BF4D-A544-BCECAE6F8214}"/>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434FE123-4191-D04F-8757-06CC6B254418}"/>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2DABB94C-FA5C-264C-984A-18EA800FCF40}"/>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E460AC99-A706-A946-A9B3-241182F7BF9D}"/>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foo</a:t>
            </a:r>
            <a:endParaRPr lang="en-US" dirty="0">
              <a:solidFill>
                <a:schemeClr val="bg1"/>
              </a:solidFill>
              <a:latin typeface="Lucida Sans" panose="020B0602030504020204" pitchFamily="34" charset="77"/>
            </a:endParaRPr>
          </a:p>
        </p:txBody>
      </p:sp>
      <p:sp>
        <p:nvSpPr>
          <p:cNvPr id="34" name="_s595983">
            <a:extLst>
              <a:ext uri="{FF2B5EF4-FFF2-40B4-BE49-F238E27FC236}">
                <a16:creationId xmlns:a16="http://schemas.microsoft.com/office/drawing/2014/main" id="{0AFAF3B4-2332-3A4D-B08E-F58D9CDFF24E}"/>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err="1">
                <a:solidFill>
                  <a:schemeClr val="bg1"/>
                </a:solidFill>
                <a:latin typeface="Lucida Sans" panose="020B0602030504020204" pitchFamily="34" charset="77"/>
              </a:rPr>
              <a:t>baz</a:t>
            </a:r>
            <a:endParaRPr lang="en-US" dirty="0">
              <a:solidFill>
                <a:schemeClr val="bg1"/>
              </a:solidFill>
              <a:latin typeface="Lucida Sans" panose="020B0602030504020204" pitchFamily="34" charset="77"/>
            </a:endParaRPr>
          </a:p>
        </p:txBody>
      </p:sp>
      <p:sp>
        <p:nvSpPr>
          <p:cNvPr id="35" name="_s595984">
            <a:extLst>
              <a:ext uri="{FF2B5EF4-FFF2-40B4-BE49-F238E27FC236}">
                <a16:creationId xmlns:a16="http://schemas.microsoft.com/office/drawing/2014/main" id="{C8FC21E3-936E-4741-8FB8-728CB79C78D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quux</a:t>
            </a:r>
            <a:endParaRPr lang="en-US" dirty="0">
              <a:solidFill>
                <a:schemeClr val="bg1"/>
              </a:solidFill>
              <a:latin typeface="Lucida Sans" panose="020B0602030504020204" pitchFamily="34" charset="77"/>
            </a:endParaRPr>
          </a:p>
        </p:txBody>
      </p:sp>
      <p:sp>
        <p:nvSpPr>
          <p:cNvPr id="36" name="_s595985">
            <a:extLst>
              <a:ext uri="{FF2B5EF4-FFF2-40B4-BE49-F238E27FC236}">
                <a16:creationId xmlns:a16="http://schemas.microsoft.com/office/drawing/2014/main" id="{06A94389-D113-4548-93E7-A90C49E1C08D}"/>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err="1">
                <a:solidFill>
                  <a:schemeClr val="bg1"/>
                </a:solidFill>
                <a:latin typeface="Lucida Sans" panose="020B0602030504020204" pitchFamily="34" charset="77"/>
              </a:rPr>
              <a:t>quuux</a:t>
            </a:r>
            <a:endParaRPr lang="en-US" dirty="0">
              <a:solidFill>
                <a:schemeClr val="bg1"/>
              </a:solidFill>
              <a:latin typeface="Lucida Sans" panose="020B0602030504020204" pitchFamily="34" charset="77"/>
            </a:endParaRPr>
          </a:p>
        </p:txBody>
      </p:sp>
      <p:sp>
        <p:nvSpPr>
          <p:cNvPr id="37" name="_s595986">
            <a:extLst>
              <a:ext uri="{FF2B5EF4-FFF2-40B4-BE49-F238E27FC236}">
                <a16:creationId xmlns:a16="http://schemas.microsoft.com/office/drawing/2014/main" id="{5D2285E3-4AAE-0249-B106-9FB6C4DAC44B}"/>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dirty="0">
                <a:latin typeface="Lucida Sans" panose="020B0602030504020204" pitchFamily="34" charset="77"/>
              </a:rPr>
              <a:t>bar=2003386947</a:t>
            </a:r>
            <a:endParaRPr lang="en-US" dirty="0">
              <a:latin typeface="Lucida Sans" panose="020B0602030504020204" pitchFamily="34" charset="77"/>
            </a:endParaRPr>
          </a:p>
        </p:txBody>
      </p:sp>
      <p:sp>
        <p:nvSpPr>
          <p:cNvPr id="38" name="_s595987">
            <a:extLst>
              <a:ext uri="{FF2B5EF4-FFF2-40B4-BE49-F238E27FC236}">
                <a16:creationId xmlns:a16="http://schemas.microsoft.com/office/drawing/2014/main" id="{4B8B77FE-EE28-1347-898B-CA056575B092}"/>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dirty="0">
                <a:latin typeface="Lucida Sans" panose="020B0602030504020204" pitchFamily="34" charset="77"/>
              </a:rPr>
              <a:t>502-224</a:t>
            </a:r>
            <a:endParaRPr lang="en-US" dirty="0">
              <a:latin typeface="Lucida Sans" panose="020B0602030504020204" pitchFamily="34" charset="77"/>
            </a:endParaRPr>
          </a:p>
        </p:txBody>
      </p:sp>
      <p:sp>
        <p:nvSpPr>
          <p:cNvPr id="39" name="_s595988">
            <a:extLst>
              <a:ext uri="{FF2B5EF4-FFF2-40B4-BE49-F238E27FC236}">
                <a16:creationId xmlns:a16="http://schemas.microsoft.com/office/drawing/2014/main" id="{03D979DB-80D2-4449-8D79-626716291C4E}"/>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2</a:t>
            </a:r>
            <a:endParaRPr lang="en-US" dirty="0">
              <a:latin typeface="Lucida Sans" panose="020B0602030504020204" pitchFamily="34" charset="77"/>
            </a:endParaRPr>
          </a:p>
        </p:txBody>
      </p:sp>
      <p:sp>
        <p:nvSpPr>
          <p:cNvPr id="40" name="_s595989">
            <a:extLst>
              <a:ext uri="{FF2B5EF4-FFF2-40B4-BE49-F238E27FC236}">
                <a16:creationId xmlns:a16="http://schemas.microsoft.com/office/drawing/2014/main" id="{7FFBAD09-3FDC-B34A-927F-E95596B0C3A3}"/>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3998SB</a:t>
            </a:r>
            <a:endParaRPr lang="en-US" dirty="0">
              <a:latin typeface="Lucida Sans" panose="020B0602030504020204" pitchFamily="34" charset="77"/>
            </a:endParaRPr>
          </a:p>
        </p:txBody>
      </p:sp>
      <p:sp>
        <p:nvSpPr>
          <p:cNvPr id="41" name="_s595990">
            <a:extLst>
              <a:ext uri="{FF2B5EF4-FFF2-40B4-BE49-F238E27FC236}">
                <a16:creationId xmlns:a16="http://schemas.microsoft.com/office/drawing/2014/main" id="{59640902-26FA-7347-BACE-019C2CAF3818}"/>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dirty="0" err="1">
                <a:latin typeface="Lucida Sans" panose="020B0602030504020204" pitchFamily="34" charset="77"/>
              </a:rPr>
              <a:t>quz</a:t>
            </a:r>
            <a:r>
              <a:rPr lang="en-GB" dirty="0">
                <a:latin typeface="Lucida Sans" panose="020B0602030504020204" pitchFamily="34" charset="77"/>
              </a:rPr>
              <a:t>=19J</a:t>
            </a:r>
            <a:endParaRPr lang="en-US" dirty="0">
              <a:latin typeface="Lucida Sans" panose="020B0602030504020204" pitchFamily="34" charset="77"/>
            </a:endParaRPr>
          </a:p>
        </p:txBody>
      </p:sp>
    </p:spTree>
    <p:extLst>
      <p:ext uri="{BB962C8B-B14F-4D97-AF65-F5344CB8AC3E}">
        <p14:creationId xmlns:p14="http://schemas.microsoft.com/office/powerpoint/2010/main" val="1882357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dirty="0"/>
              <a:t>Machine readable: XML</a:t>
            </a:r>
            <a:endParaRPr lang="en-US" dirty="0"/>
          </a:p>
        </p:txBody>
      </p:sp>
      <p:sp>
        <p:nvSpPr>
          <p:cNvPr id="3" name="Content Placeholder 2">
            <a:extLst>
              <a:ext uri="{FF2B5EF4-FFF2-40B4-BE49-F238E27FC236}">
                <a16:creationId xmlns:a16="http://schemas.microsoft.com/office/drawing/2014/main" id="{A2E9C9CC-10F0-7B4F-AED2-BDB970384537}"/>
              </a:ext>
            </a:extLst>
          </p:cNvPr>
          <p:cNvSpPr>
            <a:spLocks noGrp="1"/>
          </p:cNvSpPr>
          <p:nvPr>
            <p:ph sz="quarter" idx="13"/>
          </p:nvPr>
        </p:nvSpPr>
        <p:spPr/>
        <p:txBody>
          <a:bodyPr>
            <a:normAutofit fontScale="92500" lnSpcReduction="10000"/>
          </a:bodyPr>
          <a:lstStyle/>
          <a:p>
            <a:pPr marL="11113" indent="-11113">
              <a:spcBef>
                <a:spcPct val="20000"/>
              </a:spcBef>
              <a:buClr>
                <a:schemeClr val="tx1"/>
              </a:buClr>
              <a:buSzPct val="75000"/>
              <a:buNone/>
            </a:pPr>
            <a:r>
              <a:rPr lang="en-GB">
                <a:latin typeface="Lucida Console" panose="020B0609040504020204" pitchFamily="49" charset="0"/>
              </a:rPr>
              <a:t>&lt;order ref=“2003386947”&gt;</a:t>
            </a:r>
            <a:br>
              <a:rPr lang="en-GB">
                <a:latin typeface="Lucida Console" panose="020B0609040504020204" pitchFamily="49" charset="0"/>
              </a:rPr>
            </a:br>
            <a:r>
              <a:rPr lang="en-GB">
                <a:latin typeface="Lucida Console" panose="020B0609040504020204" pitchFamily="49" charset="0"/>
              </a:rPr>
              <a:t>  &lt;part catalogue=“19J”&gt;502-224&lt;/part&gt;</a:t>
            </a:r>
            <a:br>
              <a:rPr lang="en-GB">
                <a:latin typeface="Lucida Console" panose="020B0609040504020204" pitchFamily="49" charset="0"/>
              </a:rPr>
            </a:br>
            <a:r>
              <a:rPr lang="en-GB">
                <a:latin typeface="Lucida Console" panose="020B0609040504020204" pitchFamily="49" charset="0"/>
              </a:rPr>
              <a:t>  &lt;quantity&gt;2&lt;/quantity&gt;</a:t>
            </a:r>
            <a:br>
              <a:rPr lang="en-GB">
                <a:latin typeface="Lucida Console" panose="020B0609040504020204" pitchFamily="49" charset="0"/>
              </a:rPr>
            </a:br>
            <a:r>
              <a:rPr lang="en-GB">
                <a:latin typeface="Lucida Console" panose="020B0609040504020204" pitchFamily="49" charset="0"/>
              </a:rPr>
              <a:t>  &lt;customer&gt;3998SB&lt;/customer&gt;</a:t>
            </a:r>
            <a:br>
              <a:rPr lang="en-GB">
                <a:latin typeface="Lucida Console" panose="020B0609040504020204" pitchFamily="49" charset="0"/>
              </a:rPr>
            </a:br>
            <a:r>
              <a:rPr lang="en-GB">
                <a:latin typeface="Lucida Console" panose="020B0609040504020204" pitchFamily="49" charset="0"/>
              </a:rPr>
              <a:t>&lt;/order&gt;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22</a:t>
            </a:fld>
            <a:endParaRPr lang="en-US" dirty="0"/>
          </a:p>
        </p:txBody>
      </p:sp>
      <p:cxnSp>
        <p:nvCxnSpPr>
          <p:cNvPr id="25" name="_s595974">
            <a:extLst>
              <a:ext uri="{FF2B5EF4-FFF2-40B4-BE49-F238E27FC236}">
                <a16:creationId xmlns:a16="http://schemas.microsoft.com/office/drawing/2014/main" id="{988641F5-B92E-6C42-8044-F9609C1B2E1F}"/>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E4A00D82-7828-A648-834D-9D205A4D9D0F}"/>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05B65170-F0EF-6C43-9D81-B5AC8506A8BA}"/>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E21D0F32-36AD-6E42-8EEC-5D9AF8AC0425}"/>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7164668C-0D49-CC4E-A18C-022033E0A780}"/>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16B2710B-C95A-BD43-9AAD-E3B7137A746A}"/>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9B1010D8-0AB0-2447-961C-968FEC841629}"/>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737F83CA-5738-7C40-8E41-18860CB18AA3}"/>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16C09CEE-B032-3C47-B9E6-AF2C3294E3C7}"/>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order</a:t>
            </a:r>
            <a:endParaRPr lang="en-US" dirty="0">
              <a:solidFill>
                <a:schemeClr val="bg1"/>
              </a:solidFill>
              <a:latin typeface="Lucida Sans" panose="020B0602030504020204" pitchFamily="34" charset="77"/>
            </a:endParaRPr>
          </a:p>
        </p:txBody>
      </p:sp>
      <p:sp>
        <p:nvSpPr>
          <p:cNvPr id="34" name="_s595983">
            <a:extLst>
              <a:ext uri="{FF2B5EF4-FFF2-40B4-BE49-F238E27FC236}">
                <a16:creationId xmlns:a16="http://schemas.microsoft.com/office/drawing/2014/main" id="{4633C8F0-7E06-6E47-87CF-13A8A844DF35}"/>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part</a:t>
            </a:r>
            <a:endParaRPr lang="en-US" dirty="0">
              <a:solidFill>
                <a:schemeClr val="bg1"/>
              </a:solidFill>
              <a:latin typeface="Lucida Sans" panose="020B0602030504020204" pitchFamily="34" charset="77"/>
            </a:endParaRPr>
          </a:p>
        </p:txBody>
      </p:sp>
      <p:sp>
        <p:nvSpPr>
          <p:cNvPr id="35" name="_s595984">
            <a:extLst>
              <a:ext uri="{FF2B5EF4-FFF2-40B4-BE49-F238E27FC236}">
                <a16:creationId xmlns:a16="http://schemas.microsoft.com/office/drawing/2014/main" id="{34A0D6CF-331F-AC4A-8BFD-9DA3EA15CA5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quantity</a:t>
            </a:r>
            <a:endParaRPr lang="en-US" dirty="0">
              <a:solidFill>
                <a:schemeClr val="bg1"/>
              </a:solidFill>
              <a:latin typeface="Lucida Sans" panose="020B0602030504020204" pitchFamily="34" charset="77"/>
            </a:endParaRPr>
          </a:p>
        </p:txBody>
      </p:sp>
      <p:sp>
        <p:nvSpPr>
          <p:cNvPr id="36" name="_s595985">
            <a:extLst>
              <a:ext uri="{FF2B5EF4-FFF2-40B4-BE49-F238E27FC236}">
                <a16:creationId xmlns:a16="http://schemas.microsoft.com/office/drawing/2014/main" id="{2C6709E7-B328-B04F-BF62-2B4CF1EAB67A}"/>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customer</a:t>
            </a:r>
            <a:endParaRPr lang="en-US" dirty="0">
              <a:solidFill>
                <a:schemeClr val="bg1"/>
              </a:solidFill>
              <a:latin typeface="Lucida Sans" panose="020B0602030504020204" pitchFamily="34" charset="77"/>
            </a:endParaRPr>
          </a:p>
        </p:txBody>
      </p:sp>
      <p:sp>
        <p:nvSpPr>
          <p:cNvPr id="37" name="_s595986">
            <a:extLst>
              <a:ext uri="{FF2B5EF4-FFF2-40B4-BE49-F238E27FC236}">
                <a16:creationId xmlns:a16="http://schemas.microsoft.com/office/drawing/2014/main" id="{285BA985-A87F-F544-AEA2-0E956D82F877}"/>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dirty="0">
                <a:latin typeface="Lucida Sans" panose="020B0602030504020204" pitchFamily="34" charset="77"/>
              </a:rPr>
              <a:t>ref=2003386947</a:t>
            </a:r>
            <a:endParaRPr lang="en-US" dirty="0">
              <a:latin typeface="Lucida Sans" panose="020B0602030504020204" pitchFamily="34" charset="77"/>
            </a:endParaRPr>
          </a:p>
        </p:txBody>
      </p:sp>
      <p:sp>
        <p:nvSpPr>
          <p:cNvPr id="38" name="_s595987">
            <a:extLst>
              <a:ext uri="{FF2B5EF4-FFF2-40B4-BE49-F238E27FC236}">
                <a16:creationId xmlns:a16="http://schemas.microsoft.com/office/drawing/2014/main" id="{C31F46C8-83E2-B64D-9E74-EFA9A33C98BE}"/>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dirty="0">
                <a:latin typeface="Lucida Sans" panose="020B0602030504020204" pitchFamily="34" charset="77"/>
              </a:rPr>
              <a:t>502-224</a:t>
            </a:r>
            <a:endParaRPr lang="en-US" dirty="0">
              <a:latin typeface="Lucida Sans" panose="020B0602030504020204" pitchFamily="34" charset="77"/>
            </a:endParaRPr>
          </a:p>
        </p:txBody>
      </p:sp>
      <p:sp>
        <p:nvSpPr>
          <p:cNvPr id="39" name="_s595988">
            <a:extLst>
              <a:ext uri="{FF2B5EF4-FFF2-40B4-BE49-F238E27FC236}">
                <a16:creationId xmlns:a16="http://schemas.microsoft.com/office/drawing/2014/main" id="{A435F4FF-F93A-534F-9276-BB0C099DBCD9}"/>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2</a:t>
            </a:r>
            <a:endParaRPr lang="en-US" dirty="0">
              <a:latin typeface="Lucida Sans" panose="020B0602030504020204" pitchFamily="34" charset="77"/>
            </a:endParaRPr>
          </a:p>
        </p:txBody>
      </p:sp>
      <p:sp>
        <p:nvSpPr>
          <p:cNvPr id="40" name="_s595989">
            <a:extLst>
              <a:ext uri="{FF2B5EF4-FFF2-40B4-BE49-F238E27FC236}">
                <a16:creationId xmlns:a16="http://schemas.microsoft.com/office/drawing/2014/main" id="{20E7E745-7450-B740-99FF-2D3F1EB8AB66}"/>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3998SB</a:t>
            </a:r>
            <a:endParaRPr lang="en-US" dirty="0">
              <a:latin typeface="Lucida Sans" panose="020B0602030504020204" pitchFamily="34" charset="77"/>
            </a:endParaRPr>
          </a:p>
        </p:txBody>
      </p:sp>
      <p:sp>
        <p:nvSpPr>
          <p:cNvPr id="41" name="_s595990">
            <a:extLst>
              <a:ext uri="{FF2B5EF4-FFF2-40B4-BE49-F238E27FC236}">
                <a16:creationId xmlns:a16="http://schemas.microsoft.com/office/drawing/2014/main" id="{7AC3F388-1B59-EB42-83ED-79C249196205}"/>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catalogue=19J</a:t>
            </a:r>
            <a:endParaRPr lang="en-US" dirty="0">
              <a:latin typeface="Lucida Sans" panose="020B0602030504020204" pitchFamily="34" charset="77"/>
            </a:endParaRPr>
          </a:p>
        </p:txBody>
      </p:sp>
    </p:spTree>
    <p:extLst>
      <p:ext uri="{BB962C8B-B14F-4D97-AF65-F5344CB8AC3E}">
        <p14:creationId xmlns:p14="http://schemas.microsoft.com/office/powerpoint/2010/main" val="3544653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r>
              <a:rPr lang="en-GB" dirty="0"/>
              <a:t>Machine readable vs. machine understandable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23</a:t>
            </a:fld>
            <a:endParaRPr lang="en-US" dirty="0"/>
          </a:p>
        </p:txBody>
      </p:sp>
      <p:sp>
        <p:nvSpPr>
          <p:cNvPr id="78851" name="Rectangle 5"/>
          <p:cNvSpPr>
            <a:spLocks noGrp="1" noChangeArrowheads="1"/>
          </p:cNvSpPr>
          <p:nvPr>
            <p:ph sz="quarter" idx="13"/>
          </p:nvPr>
        </p:nvSpPr>
        <p:spPr/>
        <p:txBody>
          <a:bodyPr/>
          <a:lstStyle/>
          <a:p>
            <a:pPr marL="0" indent="0">
              <a:buNone/>
            </a:pPr>
            <a:r>
              <a:rPr lang="en-GB" dirty="0"/>
              <a:t>RDF is a machine understandable format</a:t>
            </a:r>
          </a:p>
          <a:p>
            <a:r>
              <a:rPr lang="en-GB" dirty="0"/>
              <a:t>The structures generated by an RDF parser have a formal meaning</a:t>
            </a:r>
          </a:p>
          <a:p>
            <a:r>
              <a:rPr lang="en-GB" dirty="0"/>
              <a:t>RDF is a framework for interchange formats that provides a base level of common understanding</a:t>
            </a:r>
            <a:endParaRPr lang="en-US" dirty="0"/>
          </a:p>
          <a:p>
            <a:r>
              <a:rPr lang="en-GB" dirty="0"/>
              <a:t>RDF provides basic notions of classes and properties</a:t>
            </a:r>
          </a:p>
          <a:p>
            <a:r>
              <a:rPr lang="en-GB" dirty="0"/>
              <a:t>RDF enables simple inference (certain types of deduction may be made from existing knowledge)</a:t>
            </a:r>
            <a:endParaRPr lang="en-US" dirty="0"/>
          </a:p>
        </p:txBody>
      </p:sp>
      <p:sp>
        <p:nvSpPr>
          <p:cNvPr id="2" name="Text Placeholder 1">
            <a:extLst>
              <a:ext uri="{FF2B5EF4-FFF2-40B4-BE49-F238E27FC236}">
                <a16:creationId xmlns:a16="http://schemas.microsoft.com/office/drawing/2014/main" id="{BB969870-F49B-A444-9727-CE5C72FEE1AC}"/>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837848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p:txBody>
          <a:bodyPr/>
          <a:lstStyle/>
          <a:p>
            <a:r>
              <a:rPr lang="en-GB" dirty="0"/>
              <a:t>Semantic Web Technical Architecture</a:t>
            </a:r>
          </a:p>
        </p:txBody>
      </p:sp>
    </p:spTree>
    <p:extLst>
      <p:ext uri="{BB962C8B-B14F-4D97-AF65-F5344CB8AC3E}">
        <p14:creationId xmlns:p14="http://schemas.microsoft.com/office/powerpoint/2010/main" val="2340346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 Box 3"/>
          <p:cNvSpPr txBox="1">
            <a:spLocks noChangeArrowheads="1"/>
          </p:cNvSpPr>
          <p:nvPr/>
        </p:nvSpPr>
        <p:spPr bwMode="auto">
          <a:xfrm>
            <a:off x="2454276" y="4365625"/>
            <a:ext cx="5688013" cy="376238"/>
          </a:xfrm>
          <a:prstGeom prst="rect">
            <a:avLst/>
          </a:prstGeom>
          <a:solidFill>
            <a:srgbClr val="CC99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XML + Namespaces</a:t>
            </a:r>
            <a:endParaRPr lang="en-US" dirty="0">
              <a:latin typeface="Lucida Sans" panose="020B0602030504020204" pitchFamily="34" charset="77"/>
            </a:endParaRPr>
          </a:p>
        </p:txBody>
      </p:sp>
      <p:sp>
        <p:nvSpPr>
          <p:cNvPr id="211972" name="Text Box 4"/>
          <p:cNvSpPr txBox="1">
            <a:spLocks noChangeArrowheads="1"/>
          </p:cNvSpPr>
          <p:nvPr/>
        </p:nvSpPr>
        <p:spPr bwMode="auto">
          <a:xfrm>
            <a:off x="2454275" y="4797425"/>
            <a:ext cx="3816350"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dirty="0">
                <a:solidFill>
                  <a:schemeClr val="bg1"/>
                </a:solidFill>
                <a:latin typeface="Lucida Sans" panose="020B0602030504020204" pitchFamily="34" charset="77"/>
              </a:rPr>
              <a:t>URI</a:t>
            </a:r>
            <a:endParaRPr lang="en-US" dirty="0">
              <a:solidFill>
                <a:schemeClr val="bg1"/>
              </a:solidFill>
              <a:latin typeface="Lucida Sans" panose="020B0602030504020204" pitchFamily="34" charset="77"/>
            </a:endParaRPr>
          </a:p>
        </p:txBody>
      </p:sp>
      <p:sp>
        <p:nvSpPr>
          <p:cNvPr id="211973" name="Text Box 5"/>
          <p:cNvSpPr txBox="1">
            <a:spLocks noChangeArrowheads="1"/>
          </p:cNvSpPr>
          <p:nvPr/>
        </p:nvSpPr>
        <p:spPr bwMode="auto">
          <a:xfrm>
            <a:off x="6343651" y="4797425"/>
            <a:ext cx="1800225"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dirty="0">
                <a:solidFill>
                  <a:schemeClr val="bg1"/>
                </a:solidFill>
                <a:latin typeface="Lucida Sans" panose="020B0602030504020204" pitchFamily="34" charset="77"/>
              </a:rPr>
              <a:t>Unicode</a:t>
            </a:r>
            <a:endParaRPr lang="en-US" dirty="0">
              <a:solidFill>
                <a:schemeClr val="bg1"/>
              </a:solidFill>
              <a:latin typeface="Lucida Sans" panose="020B0602030504020204" pitchFamily="34" charset="77"/>
            </a:endParaRPr>
          </a:p>
        </p:txBody>
      </p:sp>
      <p:grpSp>
        <p:nvGrpSpPr>
          <p:cNvPr id="2" name="Group 6"/>
          <p:cNvGrpSpPr>
            <a:grpSpLocks/>
          </p:cNvGrpSpPr>
          <p:nvPr/>
        </p:nvGrpSpPr>
        <p:grpSpPr bwMode="auto">
          <a:xfrm>
            <a:off x="7351714" y="2654301"/>
            <a:ext cx="808037" cy="1655763"/>
            <a:chOff x="4196" y="1389"/>
            <a:chExt cx="509" cy="1588"/>
          </a:xfrm>
        </p:grpSpPr>
        <p:sp>
          <p:nvSpPr>
            <p:cNvPr id="85013" name="Text Box 7"/>
            <p:cNvSpPr txBox="1">
              <a:spLocks noChangeArrowheads="1"/>
            </p:cNvSpPr>
            <p:nvPr/>
          </p:nvSpPr>
          <p:spPr bwMode="auto">
            <a:xfrm rot="-5400000">
              <a:off x="3521" y="2064"/>
              <a:ext cx="1588" cy="237"/>
            </a:xfrm>
            <a:prstGeom prst="rect">
              <a:avLst/>
            </a:prstGeom>
            <a:solidFill>
              <a:srgbClr val="FF6600"/>
            </a:solidFill>
            <a:ln w="9525">
              <a:solidFill>
                <a:schemeClr val="tx2"/>
              </a:solidFill>
              <a:miter lim="800000"/>
              <a:headEnd/>
              <a:tailEnd/>
            </a:ln>
          </p:spPr>
          <p:txBody>
            <a:bodyPr>
              <a:prstTxWarp prst="textNoShape">
                <a:avLst/>
              </a:prstTxWarp>
              <a:spAutoFit/>
            </a:bodyPr>
            <a:lstStyle/>
            <a:p>
              <a:r>
                <a:rPr lang="en-GB" dirty="0">
                  <a:latin typeface="Lucida Sans" panose="020B0602030504020204" pitchFamily="34" charset="77"/>
                </a:rPr>
                <a:t>Signature</a:t>
              </a:r>
              <a:endParaRPr lang="en-US" dirty="0">
                <a:latin typeface="Lucida Sans" panose="020B0602030504020204" pitchFamily="34" charset="77"/>
              </a:endParaRPr>
            </a:p>
          </p:txBody>
        </p:sp>
        <p:sp>
          <p:nvSpPr>
            <p:cNvPr id="85014" name="Text Box 8"/>
            <p:cNvSpPr txBox="1">
              <a:spLocks noChangeArrowheads="1"/>
            </p:cNvSpPr>
            <p:nvPr/>
          </p:nvSpPr>
          <p:spPr bwMode="auto">
            <a:xfrm rot="-5400000">
              <a:off x="3793" y="2064"/>
              <a:ext cx="1588" cy="237"/>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dirty="0">
                  <a:latin typeface="Lucida Sans" panose="020B0602030504020204" pitchFamily="34" charset="77"/>
                </a:rPr>
                <a:t>Encryption</a:t>
              </a:r>
              <a:endParaRPr lang="en-US" dirty="0">
                <a:latin typeface="Lucida Sans" panose="020B0602030504020204" pitchFamily="34" charset="77"/>
              </a:endParaRPr>
            </a:p>
          </p:txBody>
        </p:sp>
      </p:grpSp>
      <p:sp>
        <p:nvSpPr>
          <p:cNvPr id="211977" name="Text Box 9"/>
          <p:cNvSpPr txBox="1">
            <a:spLocks noChangeArrowheads="1"/>
          </p:cNvSpPr>
          <p:nvPr/>
        </p:nvSpPr>
        <p:spPr bwMode="auto">
          <a:xfrm>
            <a:off x="5838826" y="3070225"/>
            <a:ext cx="1439863" cy="376238"/>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dirty="0">
                <a:latin typeface="Lucida Sans" panose="020B0602030504020204" pitchFamily="34" charset="77"/>
              </a:rPr>
              <a:t>Rules</a:t>
            </a:r>
            <a:endParaRPr lang="en-US" dirty="0">
              <a:latin typeface="Lucida Sans" panose="020B0602030504020204" pitchFamily="34" charset="77"/>
            </a:endParaRPr>
          </a:p>
        </p:txBody>
      </p:sp>
      <p:sp>
        <p:nvSpPr>
          <p:cNvPr id="211978" name="Text Box 10"/>
          <p:cNvSpPr txBox="1">
            <a:spLocks noChangeArrowheads="1"/>
          </p:cNvSpPr>
          <p:nvPr/>
        </p:nvSpPr>
        <p:spPr bwMode="auto">
          <a:xfrm>
            <a:off x="2454276" y="2636839"/>
            <a:ext cx="48244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dirty="0">
                <a:latin typeface="Lucida Sans" panose="020B0602030504020204" pitchFamily="34" charset="77"/>
              </a:rPr>
              <a:t>Proof</a:t>
            </a:r>
            <a:endParaRPr lang="en-US" dirty="0">
              <a:latin typeface="Lucida Sans" panose="020B0602030504020204" pitchFamily="34" charset="77"/>
            </a:endParaRPr>
          </a:p>
        </p:txBody>
      </p:sp>
      <p:sp>
        <p:nvSpPr>
          <p:cNvPr id="211979" name="Text Box 11"/>
          <p:cNvSpPr txBox="1">
            <a:spLocks noChangeArrowheads="1"/>
          </p:cNvSpPr>
          <p:nvPr/>
        </p:nvSpPr>
        <p:spPr bwMode="auto">
          <a:xfrm>
            <a:off x="2454276" y="2205039"/>
            <a:ext cx="56880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dirty="0">
                <a:latin typeface="Lucida Sans" panose="020B0602030504020204" pitchFamily="34" charset="77"/>
              </a:rPr>
              <a:t>Trust</a:t>
            </a:r>
            <a:endParaRPr lang="en-US" dirty="0">
              <a:latin typeface="Lucida Sans" panose="020B0602030504020204" pitchFamily="34" charset="77"/>
            </a:endParaRPr>
          </a:p>
        </p:txBody>
      </p:sp>
      <p:sp>
        <p:nvSpPr>
          <p:cNvPr id="211980" name="Text Box 12"/>
          <p:cNvSpPr txBox="1">
            <a:spLocks noChangeArrowheads="1"/>
          </p:cNvSpPr>
          <p:nvPr/>
        </p:nvSpPr>
        <p:spPr bwMode="auto">
          <a:xfrm>
            <a:off x="2454276" y="3933825"/>
            <a:ext cx="4824413"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RDF</a:t>
            </a:r>
            <a:endParaRPr lang="en-US" dirty="0">
              <a:latin typeface="Lucida Sans" panose="020B0602030504020204" pitchFamily="34" charset="77"/>
            </a:endParaRPr>
          </a:p>
        </p:txBody>
      </p:sp>
      <p:sp>
        <p:nvSpPr>
          <p:cNvPr id="211981" name="Text Box 13"/>
          <p:cNvSpPr txBox="1">
            <a:spLocks noChangeArrowheads="1"/>
          </p:cNvSpPr>
          <p:nvPr/>
        </p:nvSpPr>
        <p:spPr bwMode="auto">
          <a:xfrm>
            <a:off x="4398964" y="3502025"/>
            <a:ext cx="2879725"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RDF Schema</a:t>
            </a:r>
            <a:endParaRPr lang="en-US" dirty="0">
              <a:latin typeface="Lucida Sans" panose="020B0602030504020204" pitchFamily="34" charset="77"/>
            </a:endParaRPr>
          </a:p>
        </p:txBody>
      </p:sp>
      <p:sp>
        <p:nvSpPr>
          <p:cNvPr id="211982" name="Text Box 14"/>
          <p:cNvSpPr txBox="1">
            <a:spLocks noChangeArrowheads="1"/>
          </p:cNvSpPr>
          <p:nvPr/>
        </p:nvSpPr>
        <p:spPr bwMode="auto">
          <a:xfrm>
            <a:off x="4398964" y="3070225"/>
            <a:ext cx="1366837"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OWL</a:t>
            </a:r>
            <a:endParaRPr lang="en-US" dirty="0">
              <a:latin typeface="Lucida Sans" panose="020B0602030504020204" pitchFamily="34" charset="77"/>
            </a:endParaRPr>
          </a:p>
        </p:txBody>
      </p:sp>
      <p:sp>
        <p:nvSpPr>
          <p:cNvPr id="85004" name="Text Box 15"/>
          <p:cNvSpPr txBox="1">
            <a:spLocks noChangeArrowheads="1"/>
          </p:cNvSpPr>
          <p:nvPr/>
        </p:nvSpPr>
        <p:spPr bwMode="auto">
          <a:xfrm>
            <a:off x="8575676" y="4794250"/>
            <a:ext cx="1027845"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Identity</a:t>
            </a:r>
          </a:p>
        </p:txBody>
      </p:sp>
      <p:sp>
        <p:nvSpPr>
          <p:cNvPr id="85005" name="Text Box 16"/>
          <p:cNvSpPr txBox="1">
            <a:spLocks noChangeArrowheads="1"/>
          </p:cNvSpPr>
          <p:nvPr/>
        </p:nvSpPr>
        <p:spPr bwMode="auto">
          <a:xfrm>
            <a:off x="8575676" y="4368800"/>
            <a:ext cx="1991251"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Standard syntax</a:t>
            </a:r>
          </a:p>
        </p:txBody>
      </p:sp>
      <p:sp>
        <p:nvSpPr>
          <p:cNvPr id="85006" name="Text Box 17"/>
          <p:cNvSpPr txBox="1">
            <a:spLocks noChangeArrowheads="1"/>
          </p:cNvSpPr>
          <p:nvPr/>
        </p:nvSpPr>
        <p:spPr bwMode="auto">
          <a:xfrm>
            <a:off x="8575676" y="3930650"/>
            <a:ext cx="1215397"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Metadata</a:t>
            </a:r>
          </a:p>
        </p:txBody>
      </p:sp>
      <p:sp>
        <p:nvSpPr>
          <p:cNvPr id="85007" name="Text Box 18"/>
          <p:cNvSpPr txBox="1">
            <a:spLocks noChangeArrowheads="1"/>
          </p:cNvSpPr>
          <p:nvPr/>
        </p:nvSpPr>
        <p:spPr bwMode="auto">
          <a:xfrm>
            <a:off x="8575675" y="3144839"/>
            <a:ext cx="1619354" cy="646331"/>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Ontologies +</a:t>
            </a:r>
            <a:br>
              <a:rPr lang="en-GB" dirty="0">
                <a:latin typeface="Lucida Sans" panose="020B0602030504020204" pitchFamily="34" charset="77"/>
              </a:rPr>
            </a:br>
            <a:r>
              <a:rPr lang="en-GB" dirty="0">
                <a:latin typeface="Lucida Sans" panose="020B0602030504020204" pitchFamily="34" charset="77"/>
              </a:rPr>
              <a:t>Inference</a:t>
            </a:r>
          </a:p>
        </p:txBody>
      </p:sp>
      <p:sp>
        <p:nvSpPr>
          <p:cNvPr id="85008" name="Text Box 19"/>
          <p:cNvSpPr txBox="1">
            <a:spLocks noChangeArrowheads="1"/>
          </p:cNvSpPr>
          <p:nvPr/>
        </p:nvSpPr>
        <p:spPr bwMode="auto">
          <a:xfrm>
            <a:off x="8575675" y="2706688"/>
            <a:ext cx="150073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Explanation</a:t>
            </a:r>
          </a:p>
        </p:txBody>
      </p:sp>
      <p:sp>
        <p:nvSpPr>
          <p:cNvPr id="85009" name="Text Box 20"/>
          <p:cNvSpPr txBox="1">
            <a:spLocks noChangeArrowheads="1"/>
          </p:cNvSpPr>
          <p:nvPr/>
        </p:nvSpPr>
        <p:spPr bwMode="auto">
          <a:xfrm>
            <a:off x="8575675" y="2201863"/>
            <a:ext cx="140455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Attribution</a:t>
            </a:r>
          </a:p>
        </p:txBody>
      </p:sp>
      <p:sp>
        <p:nvSpPr>
          <p:cNvPr id="211989" name="Text Box 21"/>
          <p:cNvSpPr txBox="1">
            <a:spLocks noChangeArrowheads="1"/>
          </p:cNvSpPr>
          <p:nvPr/>
        </p:nvSpPr>
        <p:spPr bwMode="auto">
          <a:xfrm>
            <a:off x="2454276" y="3086101"/>
            <a:ext cx="1871663" cy="792163"/>
          </a:xfrm>
          <a:prstGeom prst="rect">
            <a:avLst/>
          </a:prstGeom>
          <a:solidFill>
            <a:srgbClr val="FFCC00"/>
          </a:solidFill>
          <a:ln w="9525">
            <a:solidFill>
              <a:schemeClr val="tx2"/>
            </a:solidFill>
            <a:miter lim="800000"/>
            <a:headEnd/>
            <a:tailEnd/>
          </a:ln>
        </p:spPr>
        <p:txBody>
          <a:bodyPr anchor="ctr" anchorCtr="1">
            <a:prstTxWarp prst="textNoShape">
              <a:avLst/>
            </a:prstTxWarp>
          </a:bodyPr>
          <a:lstStyle/>
          <a:p>
            <a:r>
              <a:rPr lang="en-GB" dirty="0">
                <a:latin typeface="Lucida Sans" panose="020B0602030504020204" pitchFamily="34" charset="77"/>
              </a:rPr>
              <a:t>SPARQL</a:t>
            </a:r>
            <a:br>
              <a:rPr lang="en-GB" dirty="0">
                <a:latin typeface="Lucida Sans" panose="020B0602030504020204" pitchFamily="34" charset="77"/>
              </a:rPr>
            </a:br>
            <a:r>
              <a:rPr lang="en-GB" dirty="0">
                <a:latin typeface="Lucida Sans" panose="020B0602030504020204" pitchFamily="34" charset="77"/>
              </a:rPr>
              <a:t>(queries)</a:t>
            </a:r>
            <a:endParaRPr lang="en-US" dirty="0">
              <a:latin typeface="Lucida Sans" panose="020B0602030504020204" pitchFamily="34" charset="77"/>
            </a:endParaRPr>
          </a:p>
        </p:txBody>
      </p:sp>
      <p:sp>
        <p:nvSpPr>
          <p:cNvPr id="211990" name="Text Box 22"/>
          <p:cNvSpPr txBox="1">
            <a:spLocks noChangeArrowheads="1"/>
          </p:cNvSpPr>
          <p:nvPr/>
        </p:nvSpPr>
        <p:spPr bwMode="auto">
          <a:xfrm>
            <a:off x="2454276" y="1773239"/>
            <a:ext cx="5688013" cy="376237"/>
          </a:xfrm>
          <a:prstGeom prst="rect">
            <a:avLst/>
          </a:prstGeom>
          <a:no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User Interface and Applications</a:t>
            </a:r>
            <a:endParaRPr lang="en-US" dirty="0">
              <a:latin typeface="Lucida Sans" panose="020B0602030504020204" pitchFamily="34" charset="77"/>
            </a:endParaRPr>
          </a:p>
        </p:txBody>
      </p:sp>
      <p:sp>
        <p:nvSpPr>
          <p:cNvPr id="85012" name="Rectangle 23"/>
          <p:cNvSpPr>
            <a:spLocks noGrp="1" noChangeArrowheads="1"/>
          </p:cNvSpPr>
          <p:nvPr>
            <p:ph type="title"/>
          </p:nvPr>
        </p:nvSpPr>
        <p:spPr/>
        <p:txBody>
          <a:bodyPr/>
          <a:lstStyle/>
          <a:p>
            <a:pPr eaLnBrk="1" hangingPunct="1"/>
            <a:r>
              <a:rPr lang="en-GB" dirty="0"/>
              <a:t>The Semantic Web layer cake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4" name="Text Placeholder 3">
            <a:extLst>
              <a:ext uri="{FF2B5EF4-FFF2-40B4-BE49-F238E27FC236}">
                <a16:creationId xmlns:a16="http://schemas.microsoft.com/office/drawing/2014/main" id="{AE54B4D8-C92C-D744-ACA8-5083AE73F552}"/>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3937573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anim calcmode="lin" valueType="num">
                                      <p:cBhvr additive="base">
                                        <p:cTn id="7" dur="500" fill="hold"/>
                                        <p:tgtEl>
                                          <p:spTgt spid="211972"/>
                                        </p:tgtEl>
                                        <p:attrNameLst>
                                          <p:attrName>ppt_x</p:attrName>
                                        </p:attrNameLst>
                                      </p:cBhvr>
                                      <p:tavLst>
                                        <p:tav tm="0">
                                          <p:val>
                                            <p:strVal val="#ppt_x"/>
                                          </p:val>
                                        </p:tav>
                                        <p:tav tm="100000">
                                          <p:val>
                                            <p:strVal val="#ppt_x"/>
                                          </p:val>
                                        </p:tav>
                                      </p:tavLst>
                                    </p:anim>
                                    <p:anim calcmode="lin" valueType="num">
                                      <p:cBhvr additive="base">
                                        <p:cTn id="8" dur="500" fill="hold"/>
                                        <p:tgtEl>
                                          <p:spTgt spid="21197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1973"/>
                                        </p:tgtEl>
                                        <p:attrNameLst>
                                          <p:attrName>style.visibility</p:attrName>
                                        </p:attrNameLst>
                                      </p:cBhvr>
                                      <p:to>
                                        <p:strVal val="visible"/>
                                      </p:to>
                                    </p:set>
                                    <p:anim calcmode="lin" valueType="num">
                                      <p:cBhvr additive="base">
                                        <p:cTn id="11" dur="500" fill="hold"/>
                                        <p:tgtEl>
                                          <p:spTgt spid="211973"/>
                                        </p:tgtEl>
                                        <p:attrNameLst>
                                          <p:attrName>ppt_x</p:attrName>
                                        </p:attrNameLst>
                                      </p:cBhvr>
                                      <p:tavLst>
                                        <p:tav tm="0">
                                          <p:val>
                                            <p:strVal val="#ppt_x"/>
                                          </p:val>
                                        </p:tav>
                                        <p:tav tm="100000">
                                          <p:val>
                                            <p:strVal val="#ppt_x"/>
                                          </p:val>
                                        </p:tav>
                                      </p:tavLst>
                                    </p:anim>
                                    <p:anim calcmode="lin" valueType="num">
                                      <p:cBhvr additive="base">
                                        <p:cTn id="12" dur="500" fill="hold"/>
                                        <p:tgtEl>
                                          <p:spTgt spid="21197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1971"/>
                                        </p:tgtEl>
                                        <p:attrNameLst>
                                          <p:attrName>style.visibility</p:attrName>
                                        </p:attrNameLst>
                                      </p:cBhvr>
                                      <p:to>
                                        <p:strVal val="visible"/>
                                      </p:to>
                                    </p:set>
                                    <p:anim calcmode="lin" valueType="num">
                                      <p:cBhvr additive="base">
                                        <p:cTn id="17" dur="500" fill="hold"/>
                                        <p:tgtEl>
                                          <p:spTgt spid="211971"/>
                                        </p:tgtEl>
                                        <p:attrNameLst>
                                          <p:attrName>ppt_x</p:attrName>
                                        </p:attrNameLst>
                                      </p:cBhvr>
                                      <p:tavLst>
                                        <p:tav tm="0">
                                          <p:val>
                                            <p:strVal val="#ppt_x"/>
                                          </p:val>
                                        </p:tav>
                                        <p:tav tm="100000">
                                          <p:val>
                                            <p:strVal val="#ppt_x"/>
                                          </p:val>
                                        </p:tav>
                                      </p:tavLst>
                                    </p:anim>
                                    <p:anim calcmode="lin" valueType="num">
                                      <p:cBhvr additive="base">
                                        <p:cTn id="18" dur="500" fill="hold"/>
                                        <p:tgtEl>
                                          <p:spTgt spid="21197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11980"/>
                                        </p:tgtEl>
                                        <p:attrNameLst>
                                          <p:attrName>style.visibility</p:attrName>
                                        </p:attrNameLst>
                                      </p:cBhvr>
                                      <p:to>
                                        <p:strVal val="visible"/>
                                      </p:to>
                                    </p:set>
                                    <p:anim calcmode="lin" valueType="num">
                                      <p:cBhvr additive="base">
                                        <p:cTn id="23" dur="500" fill="hold"/>
                                        <p:tgtEl>
                                          <p:spTgt spid="211980"/>
                                        </p:tgtEl>
                                        <p:attrNameLst>
                                          <p:attrName>ppt_x</p:attrName>
                                        </p:attrNameLst>
                                      </p:cBhvr>
                                      <p:tavLst>
                                        <p:tav tm="0">
                                          <p:val>
                                            <p:strVal val="#ppt_x"/>
                                          </p:val>
                                        </p:tav>
                                        <p:tav tm="100000">
                                          <p:val>
                                            <p:strVal val="#ppt_x"/>
                                          </p:val>
                                        </p:tav>
                                      </p:tavLst>
                                    </p:anim>
                                    <p:anim calcmode="lin" valueType="num">
                                      <p:cBhvr additive="base">
                                        <p:cTn id="24" dur="500" fill="hold"/>
                                        <p:tgtEl>
                                          <p:spTgt spid="21198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1989"/>
                                        </p:tgtEl>
                                        <p:attrNameLst>
                                          <p:attrName>style.visibility</p:attrName>
                                        </p:attrNameLst>
                                      </p:cBhvr>
                                      <p:to>
                                        <p:strVal val="visible"/>
                                      </p:to>
                                    </p:set>
                                    <p:anim calcmode="lin" valueType="num">
                                      <p:cBhvr additive="base">
                                        <p:cTn id="29" dur="500" fill="hold"/>
                                        <p:tgtEl>
                                          <p:spTgt spid="211989"/>
                                        </p:tgtEl>
                                        <p:attrNameLst>
                                          <p:attrName>ppt_x</p:attrName>
                                        </p:attrNameLst>
                                      </p:cBhvr>
                                      <p:tavLst>
                                        <p:tav tm="0">
                                          <p:val>
                                            <p:strVal val="#ppt_x"/>
                                          </p:val>
                                        </p:tav>
                                        <p:tav tm="100000">
                                          <p:val>
                                            <p:strVal val="#ppt_x"/>
                                          </p:val>
                                        </p:tav>
                                      </p:tavLst>
                                    </p:anim>
                                    <p:anim calcmode="lin" valueType="num">
                                      <p:cBhvr additive="base">
                                        <p:cTn id="30" dur="500" fill="hold"/>
                                        <p:tgtEl>
                                          <p:spTgt spid="2119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11981"/>
                                        </p:tgtEl>
                                        <p:attrNameLst>
                                          <p:attrName>style.visibility</p:attrName>
                                        </p:attrNameLst>
                                      </p:cBhvr>
                                      <p:to>
                                        <p:strVal val="visible"/>
                                      </p:to>
                                    </p:set>
                                    <p:anim calcmode="lin" valueType="num">
                                      <p:cBhvr additive="base">
                                        <p:cTn id="35" dur="500" fill="hold"/>
                                        <p:tgtEl>
                                          <p:spTgt spid="211981"/>
                                        </p:tgtEl>
                                        <p:attrNameLst>
                                          <p:attrName>ppt_x</p:attrName>
                                        </p:attrNameLst>
                                      </p:cBhvr>
                                      <p:tavLst>
                                        <p:tav tm="0">
                                          <p:val>
                                            <p:strVal val="#ppt_x"/>
                                          </p:val>
                                        </p:tav>
                                        <p:tav tm="100000">
                                          <p:val>
                                            <p:strVal val="#ppt_x"/>
                                          </p:val>
                                        </p:tav>
                                      </p:tavLst>
                                    </p:anim>
                                    <p:anim calcmode="lin" valueType="num">
                                      <p:cBhvr additive="base">
                                        <p:cTn id="36" dur="500" fill="hold"/>
                                        <p:tgtEl>
                                          <p:spTgt spid="211981"/>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1" fill="hold" grpId="0" nodeType="afterEffect">
                                  <p:stCondLst>
                                    <p:cond delay="0"/>
                                  </p:stCondLst>
                                  <p:childTnLst>
                                    <p:set>
                                      <p:cBhvr>
                                        <p:cTn id="39" dur="1" fill="hold">
                                          <p:stCondLst>
                                            <p:cond delay="0"/>
                                          </p:stCondLst>
                                        </p:cTn>
                                        <p:tgtEl>
                                          <p:spTgt spid="211982"/>
                                        </p:tgtEl>
                                        <p:attrNameLst>
                                          <p:attrName>style.visibility</p:attrName>
                                        </p:attrNameLst>
                                      </p:cBhvr>
                                      <p:to>
                                        <p:strVal val="visible"/>
                                      </p:to>
                                    </p:set>
                                    <p:anim calcmode="lin" valueType="num">
                                      <p:cBhvr additive="base">
                                        <p:cTn id="40" dur="500" fill="hold"/>
                                        <p:tgtEl>
                                          <p:spTgt spid="211982"/>
                                        </p:tgtEl>
                                        <p:attrNameLst>
                                          <p:attrName>ppt_x</p:attrName>
                                        </p:attrNameLst>
                                      </p:cBhvr>
                                      <p:tavLst>
                                        <p:tav tm="0">
                                          <p:val>
                                            <p:strVal val="#ppt_x"/>
                                          </p:val>
                                        </p:tav>
                                        <p:tav tm="100000">
                                          <p:val>
                                            <p:strVal val="#ppt_x"/>
                                          </p:val>
                                        </p:tav>
                                      </p:tavLst>
                                    </p:anim>
                                    <p:anim calcmode="lin" valueType="num">
                                      <p:cBhvr additive="base">
                                        <p:cTn id="41" dur="500" fill="hold"/>
                                        <p:tgtEl>
                                          <p:spTgt spid="211982"/>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11977"/>
                                        </p:tgtEl>
                                        <p:attrNameLst>
                                          <p:attrName>style.visibility</p:attrName>
                                        </p:attrNameLst>
                                      </p:cBhvr>
                                      <p:to>
                                        <p:strVal val="visible"/>
                                      </p:to>
                                    </p:set>
                                    <p:anim calcmode="lin" valueType="num">
                                      <p:cBhvr additive="base">
                                        <p:cTn id="46" dur="500" fill="hold"/>
                                        <p:tgtEl>
                                          <p:spTgt spid="211977"/>
                                        </p:tgtEl>
                                        <p:attrNameLst>
                                          <p:attrName>ppt_x</p:attrName>
                                        </p:attrNameLst>
                                      </p:cBhvr>
                                      <p:tavLst>
                                        <p:tav tm="0">
                                          <p:val>
                                            <p:strVal val="#ppt_x"/>
                                          </p:val>
                                        </p:tav>
                                        <p:tav tm="100000">
                                          <p:val>
                                            <p:strVal val="#ppt_x"/>
                                          </p:val>
                                        </p:tav>
                                      </p:tavLst>
                                    </p:anim>
                                    <p:anim calcmode="lin" valueType="num">
                                      <p:cBhvr additive="base">
                                        <p:cTn id="47" dur="500" fill="hold"/>
                                        <p:tgtEl>
                                          <p:spTgt spid="211977"/>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211978"/>
                                        </p:tgtEl>
                                        <p:attrNameLst>
                                          <p:attrName>style.visibility</p:attrName>
                                        </p:attrNameLst>
                                      </p:cBhvr>
                                      <p:to>
                                        <p:strVal val="visible"/>
                                      </p:to>
                                    </p:set>
                                    <p:anim calcmode="lin" valueType="num">
                                      <p:cBhvr additive="base">
                                        <p:cTn id="52" dur="500" fill="hold"/>
                                        <p:tgtEl>
                                          <p:spTgt spid="211978"/>
                                        </p:tgtEl>
                                        <p:attrNameLst>
                                          <p:attrName>ppt_x</p:attrName>
                                        </p:attrNameLst>
                                      </p:cBhvr>
                                      <p:tavLst>
                                        <p:tav tm="0">
                                          <p:val>
                                            <p:strVal val="#ppt_x"/>
                                          </p:val>
                                        </p:tav>
                                        <p:tav tm="100000">
                                          <p:val>
                                            <p:strVal val="#ppt_x"/>
                                          </p:val>
                                        </p:tav>
                                      </p:tavLst>
                                    </p:anim>
                                    <p:anim calcmode="lin" valueType="num">
                                      <p:cBhvr additive="base">
                                        <p:cTn id="53" dur="500" fill="hold"/>
                                        <p:tgtEl>
                                          <p:spTgt spid="211978"/>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1" fill="hold" grpId="0" nodeType="clickEffect">
                                  <p:stCondLst>
                                    <p:cond delay="0"/>
                                  </p:stCondLst>
                                  <p:childTnLst>
                                    <p:set>
                                      <p:cBhvr>
                                        <p:cTn id="63" dur="1" fill="hold">
                                          <p:stCondLst>
                                            <p:cond delay="0"/>
                                          </p:stCondLst>
                                        </p:cTn>
                                        <p:tgtEl>
                                          <p:spTgt spid="211979"/>
                                        </p:tgtEl>
                                        <p:attrNameLst>
                                          <p:attrName>style.visibility</p:attrName>
                                        </p:attrNameLst>
                                      </p:cBhvr>
                                      <p:to>
                                        <p:strVal val="visible"/>
                                      </p:to>
                                    </p:set>
                                    <p:anim calcmode="lin" valueType="num">
                                      <p:cBhvr additive="base">
                                        <p:cTn id="64" dur="500" fill="hold"/>
                                        <p:tgtEl>
                                          <p:spTgt spid="211979"/>
                                        </p:tgtEl>
                                        <p:attrNameLst>
                                          <p:attrName>ppt_x</p:attrName>
                                        </p:attrNameLst>
                                      </p:cBhvr>
                                      <p:tavLst>
                                        <p:tav tm="0">
                                          <p:val>
                                            <p:strVal val="#ppt_x"/>
                                          </p:val>
                                        </p:tav>
                                        <p:tav tm="100000">
                                          <p:val>
                                            <p:strVal val="#ppt_x"/>
                                          </p:val>
                                        </p:tav>
                                      </p:tavLst>
                                    </p:anim>
                                    <p:anim calcmode="lin" valueType="num">
                                      <p:cBhvr additive="base">
                                        <p:cTn id="65" dur="500" fill="hold"/>
                                        <p:tgtEl>
                                          <p:spTgt spid="211979"/>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211990"/>
                                        </p:tgtEl>
                                        <p:attrNameLst>
                                          <p:attrName>style.visibility</p:attrName>
                                        </p:attrNameLst>
                                      </p:cBhvr>
                                      <p:to>
                                        <p:strVal val="visible"/>
                                      </p:to>
                                    </p:set>
                                    <p:anim calcmode="lin" valueType="num">
                                      <p:cBhvr additive="base">
                                        <p:cTn id="70" dur="500" fill="hold"/>
                                        <p:tgtEl>
                                          <p:spTgt spid="211990"/>
                                        </p:tgtEl>
                                        <p:attrNameLst>
                                          <p:attrName>ppt_x</p:attrName>
                                        </p:attrNameLst>
                                      </p:cBhvr>
                                      <p:tavLst>
                                        <p:tav tm="0">
                                          <p:val>
                                            <p:strVal val="#ppt_x"/>
                                          </p:val>
                                        </p:tav>
                                        <p:tav tm="100000">
                                          <p:val>
                                            <p:strVal val="#ppt_x"/>
                                          </p:val>
                                        </p:tav>
                                      </p:tavLst>
                                    </p:anim>
                                    <p:anim calcmode="lin" valueType="num">
                                      <p:cBhvr additive="base">
                                        <p:cTn id="71" dur="500" fill="hold"/>
                                        <p:tgtEl>
                                          <p:spTgt spid="2119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7" grpId="0" animBg="1"/>
      <p:bldP spid="211978" grpId="0" animBg="1"/>
      <p:bldP spid="211979" grpId="0" animBg="1"/>
      <p:bldP spid="211980" grpId="0" animBg="1"/>
      <p:bldP spid="211981" grpId="0" animBg="1"/>
      <p:bldP spid="211982" grpId="0" animBg="1"/>
      <p:bldP spid="211989" grpId="0" animBg="1"/>
      <p:bldP spid="21199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dirty="0"/>
              <a:t>Resource Description Framework</a:t>
            </a:r>
            <a:endParaRPr lang="en-US" dirty="0"/>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dirty="0"/>
              <a:t>Underlying model of triples used to describe the relations between entities</a:t>
            </a:r>
          </a:p>
          <a:p>
            <a:pPr lvl="1"/>
            <a:r>
              <a:rPr lang="en-GB" dirty="0"/>
              <a:t>Subject-Predicate-Object (compare Entity-Attribute-Value)</a:t>
            </a:r>
          </a:p>
          <a:p>
            <a:pPr lvl="1"/>
            <a:r>
              <a:rPr lang="en-GB" dirty="0"/>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dirty="0"/>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latin typeface="Lucida Sans" panose="020B0602030504020204" pitchFamily="34" charset="77"/>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latin typeface="Lucida Sans" panose="020B0602030504020204" pitchFamily="34" charset="77"/>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edited by</a:t>
            </a:r>
            <a:endParaRPr lang="en-US" dirty="0">
              <a:latin typeface="Lucida Sans" panose="020B0602030504020204" pitchFamily="34" charset="77"/>
            </a:endParaRPr>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subject</a:t>
            </a:r>
            <a:endParaRPr lang="en-US" sz="2000" dirty="0">
              <a:latin typeface="Lucida Sans" panose="020B0602030504020204" pitchFamily="34" charset="77"/>
            </a:endParaRPr>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predicate</a:t>
            </a:r>
            <a:endParaRPr lang="en-US" sz="2000" dirty="0">
              <a:latin typeface="Lucida Sans" panose="020B0602030504020204" pitchFamily="34" charset="77"/>
            </a:endParaRPr>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object</a:t>
            </a:r>
            <a:endParaRPr lang="en-US" sz="2000" dirty="0">
              <a:latin typeface="Lucida Sans" panose="020B0602030504020204" pitchFamily="34" charset="77"/>
            </a:endParaRPr>
          </a:p>
        </p:txBody>
      </p:sp>
    </p:spTree>
    <p:extLst>
      <p:ext uri="{BB962C8B-B14F-4D97-AF65-F5344CB8AC3E}">
        <p14:creationId xmlns:p14="http://schemas.microsoft.com/office/powerpoint/2010/main" val="1013675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dirty="0"/>
              <a:t>Example</a:t>
            </a:r>
          </a:p>
        </p:txBody>
      </p:sp>
      <p:sp>
        <p:nvSpPr>
          <p:cNvPr id="4" name="Slide Number Placeholder 3"/>
          <p:cNvSpPr>
            <a:spLocks noGrp="1"/>
          </p:cNvSpPr>
          <p:nvPr>
            <p:ph type="sldNum" sz="quarter" idx="12"/>
          </p:nvPr>
        </p:nvSpPr>
        <p:spPr/>
        <p:txBody>
          <a:bodyPr/>
          <a:lstStyle/>
          <a:p>
            <a:fld id="{03AC6681-E0FD-2C4C-B392-04A572FD2AAE}" type="slidenum">
              <a:rPr lang="en-US" smtClean="0"/>
              <a:pPr/>
              <a:t>27</a:t>
            </a:fld>
            <a:endParaRPr lang="en-US" dirty="0"/>
          </a:p>
        </p:txBody>
      </p:sp>
      <p:sp>
        <p:nvSpPr>
          <p:cNvPr id="91139" name="Rectangle 3"/>
          <p:cNvSpPr>
            <a:spLocks noGrp="1" noChangeArrowheads="1"/>
          </p:cNvSpPr>
          <p:nvPr>
            <p:ph sz="quarter" idx="13"/>
          </p:nvPr>
        </p:nvSpPr>
        <p:spPr/>
        <p:txBody>
          <a:bodyPr>
            <a:normAutofit/>
          </a:bodyPr>
          <a:lstStyle/>
          <a:p>
            <a:pPr marL="0" indent="0">
              <a:buNone/>
            </a:pPr>
            <a:r>
              <a:rPr lang="en-GB" dirty="0"/>
              <a:t>Take a citation:</a:t>
            </a:r>
          </a:p>
          <a:p>
            <a:pPr lvl="1"/>
            <a:r>
              <a:rPr lang="en-GB" dirty="0"/>
              <a:t>Tim Berners-Lee, James </a:t>
            </a:r>
            <a:r>
              <a:rPr lang="en-GB" dirty="0" err="1"/>
              <a:t>Hendler</a:t>
            </a:r>
            <a:r>
              <a:rPr lang="en-GB" dirty="0"/>
              <a:t> and Ora </a:t>
            </a:r>
            <a:r>
              <a:rPr lang="en-GB" dirty="0" err="1"/>
              <a:t>Lassila</a:t>
            </a:r>
            <a:r>
              <a:rPr lang="en-GB" dirty="0"/>
              <a:t>. The Semantic Web. Scientific American, May 2001</a:t>
            </a:r>
          </a:p>
          <a:p>
            <a:pPr marL="0" indent="0">
              <a:buNone/>
            </a:pPr>
            <a:endParaRPr lang="en-GB" dirty="0"/>
          </a:p>
          <a:p>
            <a:pPr marL="0" indent="0">
              <a:buNone/>
            </a:pPr>
            <a:r>
              <a:rPr lang="en-GB" dirty="0"/>
              <a:t>We can identify a number of distinct statements in this citation:</a:t>
            </a:r>
          </a:p>
          <a:p>
            <a:pPr lvl="1"/>
            <a:r>
              <a:rPr lang="en-GB" dirty="0"/>
              <a:t>There is an article titled “The Semantic Web”</a:t>
            </a:r>
          </a:p>
          <a:p>
            <a:pPr lvl="1"/>
            <a:r>
              <a:rPr lang="en-GB" dirty="0"/>
              <a:t>One of its authors is a person named “Tim Berners-Lee” (etc)</a:t>
            </a:r>
          </a:p>
          <a:p>
            <a:pPr lvl="1"/>
            <a:r>
              <a:rPr lang="en-GB" dirty="0"/>
              <a:t>It appeared in a publication titled “Scientific American”</a:t>
            </a:r>
          </a:p>
          <a:p>
            <a:pPr lvl="1"/>
            <a:r>
              <a:rPr lang="en-GB" dirty="0"/>
              <a:t>It was published in May 2001</a:t>
            </a:r>
            <a:endParaRPr lang="en-US" dirty="0"/>
          </a:p>
        </p:txBody>
      </p:sp>
      <p:sp>
        <p:nvSpPr>
          <p:cNvPr id="2" name="Text Placeholder 1">
            <a:extLst>
              <a:ext uri="{FF2B5EF4-FFF2-40B4-BE49-F238E27FC236}">
                <a16:creationId xmlns:a16="http://schemas.microsoft.com/office/drawing/2014/main" id="{958E3700-E8E4-D244-B872-473BD1AE125B}"/>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3722231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dirty="0"/>
              <a:t>We can represent these statements graphically:</a:t>
            </a:r>
            <a:endParaRPr lang="en-US" dirty="0"/>
          </a:p>
          <a:p>
            <a:endParaRPr lang="en-US" dirty="0"/>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dirty="0"/>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dirty="0">
                <a:solidFill>
                  <a:schemeClr val="bg1"/>
                </a:solidFill>
                <a:latin typeface="Lucida Sans" panose="020B0602030504020204" pitchFamily="34" charset="77"/>
              </a:rPr>
              <a:t>Tim Berners-Lee</a:t>
            </a:r>
            <a:endParaRPr lang="en-US" dirty="0">
              <a:solidFill>
                <a:schemeClr val="bg1"/>
              </a:solidFill>
              <a:latin typeface="Lucida Sans" panose="020B0602030504020204" pitchFamily="34" charset="77"/>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dirty="0">
                <a:solidFill>
                  <a:schemeClr val="bg1"/>
                </a:solidFill>
                <a:latin typeface="Lucida Sans" panose="020B0602030504020204" pitchFamily="34" charset="77"/>
              </a:rPr>
              <a:t>James </a:t>
            </a:r>
            <a:r>
              <a:rPr lang="en-GB" dirty="0" err="1">
                <a:solidFill>
                  <a:schemeClr val="bg1"/>
                </a:solidFill>
                <a:latin typeface="Lucida Sans" panose="020B0602030504020204" pitchFamily="34" charset="77"/>
              </a:rPr>
              <a:t>Hendler</a:t>
            </a:r>
            <a:endParaRPr lang="en-US" dirty="0">
              <a:solidFill>
                <a:schemeClr val="bg1"/>
              </a:solidFill>
              <a:latin typeface="Lucida Sans" panose="020B0602030504020204" pitchFamily="34" charset="77"/>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dirty="0">
                <a:solidFill>
                  <a:schemeClr val="bg1"/>
                </a:solidFill>
                <a:latin typeface="Lucida Sans" panose="020B0602030504020204" pitchFamily="34" charset="77"/>
              </a:rPr>
              <a:t>Ora </a:t>
            </a:r>
            <a:r>
              <a:rPr lang="en-GB" dirty="0" err="1">
                <a:solidFill>
                  <a:schemeClr val="bg1"/>
                </a:solidFill>
                <a:latin typeface="Lucida Sans" panose="020B0602030504020204" pitchFamily="34" charset="77"/>
              </a:rPr>
              <a:t>Lassila</a:t>
            </a:r>
            <a:endParaRPr lang="en-US" dirty="0">
              <a:solidFill>
                <a:schemeClr val="bg1"/>
              </a:solidFill>
              <a:latin typeface="Lucida Sans" panose="020B0602030504020204" pitchFamily="34" charset="77"/>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latin typeface="Lucida Sans" panose="020B0602030504020204" pitchFamily="34" charset="77"/>
              </a:rPr>
              <a:t>The Semantic Web</a:t>
            </a:r>
            <a:endParaRPr lang="en-US" dirty="0">
              <a:solidFill>
                <a:schemeClr val="bg1"/>
              </a:solidFill>
              <a:latin typeface="Lucida Sans" panose="020B0602030504020204" pitchFamily="34" charset="77"/>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name</a:t>
            </a:r>
            <a:endParaRPr lang="en-US" dirty="0">
              <a:latin typeface="Lucida Sans" panose="020B0602030504020204" pitchFamily="34" charset="77"/>
            </a:endParaRPr>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name</a:t>
            </a:r>
            <a:endParaRPr lang="en-US" dirty="0">
              <a:latin typeface="Lucida Sans" panose="020B0602030504020204" pitchFamily="34" charset="77"/>
            </a:endParaRPr>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name</a:t>
            </a:r>
            <a:endParaRPr lang="en-US" dirty="0">
              <a:latin typeface="Lucida Sans" panose="020B0602030504020204" pitchFamily="34" charset="77"/>
            </a:endParaRPr>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title</a:t>
            </a:r>
            <a:endParaRPr lang="en-US" dirty="0">
              <a:latin typeface="Lucida Sans" panose="020B0602030504020204" pitchFamily="34" charset="77"/>
            </a:endParaRPr>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title</a:t>
            </a:r>
            <a:endParaRPr lang="en-US" dirty="0">
              <a:latin typeface="Lucida Sans" panose="020B0602030504020204" pitchFamily="34" charset="77"/>
            </a:endParaRPr>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creator</a:t>
            </a:r>
            <a:endParaRPr lang="en-US" dirty="0">
              <a:latin typeface="Lucida Sans" panose="020B0602030504020204" pitchFamily="34" charset="77"/>
            </a:endParaRPr>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latin typeface="Lucida Sans" panose="020B0602030504020204" pitchFamily="34" charset="77"/>
              </a:rPr>
              <a:t>publishedIn</a:t>
            </a:r>
            <a:endParaRPr lang="en-US" dirty="0">
              <a:latin typeface="Lucida Sans" panose="020B0602030504020204" pitchFamily="34" charset="77"/>
            </a:endParaRPr>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creator</a:t>
            </a:r>
            <a:endParaRPr lang="en-US" dirty="0">
              <a:latin typeface="Lucida Sans" panose="020B0602030504020204" pitchFamily="34" charset="77"/>
            </a:endParaRPr>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creator</a:t>
            </a:r>
            <a:endParaRPr lang="en-US" dirty="0">
              <a:latin typeface="Lucida Sans" panose="020B0602030504020204" pitchFamily="34" charset="77"/>
            </a:endParaRPr>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dirty="0">
                <a:solidFill>
                  <a:schemeClr val="bg1"/>
                </a:solidFill>
                <a:latin typeface="Lucida Sans" panose="020B0602030504020204" pitchFamily="34" charset="77"/>
              </a:rPr>
              <a:t>2001-05</a:t>
            </a:r>
            <a:endParaRPr lang="en-US" dirty="0">
              <a:solidFill>
                <a:schemeClr val="bg1"/>
              </a:solidFill>
              <a:latin typeface="Lucida Sans" panose="020B0602030504020204" pitchFamily="34" charset="77"/>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date</a:t>
            </a:r>
            <a:endParaRPr lang="en-US" dirty="0">
              <a:latin typeface="Lucida Sans" panose="020B0602030504020204" pitchFamily="34" charset="77"/>
            </a:endParaRPr>
          </a:p>
        </p:txBody>
      </p:sp>
    </p:spTree>
    <p:extLst>
      <p:ext uri="{BB962C8B-B14F-4D97-AF65-F5344CB8AC3E}">
        <p14:creationId xmlns:p14="http://schemas.microsoft.com/office/powerpoint/2010/main" val="1824143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dirty="0"/>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dirty="0"/>
              <a:t>There are two types of node in this graph:</a:t>
            </a:r>
          </a:p>
          <a:p>
            <a:r>
              <a:rPr lang="en-GB" dirty="0"/>
              <a:t>Literals, which have a value but no identity</a:t>
            </a:r>
            <a:br>
              <a:rPr lang="en-GB" dirty="0"/>
            </a:br>
            <a:r>
              <a:rPr lang="en-GB" dirty="0"/>
              <a:t>(a string, a number, a date)</a:t>
            </a:r>
          </a:p>
          <a:p>
            <a:pPr lvl="1"/>
            <a:endParaRPr lang="en-GB" dirty="0"/>
          </a:p>
          <a:p>
            <a:pPr lvl="1"/>
            <a:endParaRPr lang="en-GB" dirty="0"/>
          </a:p>
          <a:p>
            <a:r>
              <a:rPr lang="en-GB" dirty="0"/>
              <a:t>Resources, which represent objects with identity</a:t>
            </a:r>
            <a:br>
              <a:rPr lang="en-GB" dirty="0"/>
            </a:br>
            <a:r>
              <a:rPr lang="en-GB" dirty="0"/>
              <a:t>(a web page, a person, a journal)</a:t>
            </a:r>
            <a:endParaRPr lang="en-US" dirty="0"/>
          </a:p>
          <a:p>
            <a:pPr marL="0" indent="0">
              <a:buNone/>
            </a:pPr>
            <a:endParaRPr lang="en-US" dirty="0"/>
          </a:p>
        </p:txBody>
      </p:sp>
      <p:sp>
        <p:nvSpPr>
          <p:cNvPr id="95235" name="Rectangle 3"/>
          <p:cNvSpPr>
            <a:spLocks noGrp="1" noChangeArrowheads="1"/>
          </p:cNvSpPr>
          <p:nvPr>
            <p:ph type="body" sz="quarter" idx="15"/>
          </p:nvPr>
        </p:nvSpPr>
        <p:spPr/>
        <p:txBody>
          <a:bodyPr/>
          <a:lstStyle/>
          <a:p>
            <a:pPr marL="0" indent="0">
              <a:buNone/>
            </a:pPr>
            <a:endParaRPr lang="en-US" dirty="0"/>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spTree>
    <p:extLst>
      <p:ext uri="{BB962C8B-B14F-4D97-AF65-F5344CB8AC3E}">
        <p14:creationId xmlns:p14="http://schemas.microsoft.com/office/powerpoint/2010/main" val="4165841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GB" dirty="0"/>
              <a:t>Course Aims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a:t>
            </a:fld>
            <a:endParaRPr lang="en-US" dirty="0"/>
          </a:p>
        </p:txBody>
      </p:sp>
      <p:sp>
        <p:nvSpPr>
          <p:cNvPr id="19459" name="Rectangle 5"/>
          <p:cNvSpPr>
            <a:spLocks noGrp="1" noChangeArrowheads="1"/>
          </p:cNvSpPr>
          <p:nvPr>
            <p:ph sz="quarter" idx="13"/>
          </p:nvPr>
        </p:nvSpPr>
        <p:spPr/>
        <p:txBody>
          <a:bodyPr/>
          <a:lstStyle/>
          <a:p>
            <a:r>
              <a:rPr lang="en-GB" dirty="0"/>
              <a:t>Understand the key ideas behind knowledge graphs and the Semantic Web</a:t>
            </a:r>
          </a:p>
          <a:p>
            <a:r>
              <a:rPr lang="en-GB" dirty="0"/>
              <a:t>Explain the state of the art in SW and knowledge graph technologies</a:t>
            </a:r>
          </a:p>
          <a:p>
            <a:r>
              <a:rPr lang="en-GB" dirty="0"/>
              <a:t>Gain practical experience of ontology design in OWL</a:t>
            </a:r>
          </a:p>
          <a:p>
            <a:r>
              <a:rPr lang="en-GB" dirty="0"/>
              <a:t>Understand the future directions of the Semantic Web, and its relationship with other Web developments</a:t>
            </a:r>
          </a:p>
        </p:txBody>
      </p:sp>
      <p:sp>
        <p:nvSpPr>
          <p:cNvPr id="3" name="Text Placeholder 2">
            <a:extLst>
              <a:ext uri="{FF2B5EF4-FFF2-40B4-BE49-F238E27FC236}">
                <a16:creationId xmlns:a16="http://schemas.microsoft.com/office/drawing/2014/main" id="{16CB75E0-7389-4845-BC2E-25ACE8841191}"/>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288136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dirty="0"/>
              <a:t>Example</a:t>
            </a:r>
            <a:endParaRPr lang="en-US" dirty="0"/>
          </a:p>
        </p:txBody>
      </p:sp>
      <p:sp>
        <p:nvSpPr>
          <p:cNvPr id="97283" name="Rectangle 3"/>
          <p:cNvSpPr>
            <a:spLocks noGrp="1" noChangeArrowheads="1"/>
          </p:cNvSpPr>
          <p:nvPr>
            <p:ph sz="quarter" idx="13"/>
          </p:nvPr>
        </p:nvSpPr>
        <p:spPr/>
        <p:txBody>
          <a:bodyPr/>
          <a:lstStyle/>
          <a:p>
            <a:pPr marL="0" indent="0">
              <a:buNone/>
            </a:pPr>
            <a:r>
              <a:rPr lang="en-GB" dirty="0"/>
              <a:t>Resources are identified by URIs</a:t>
            </a:r>
          </a:p>
          <a:p>
            <a:pPr marL="0" indent="0">
              <a:buNone/>
            </a:pPr>
            <a:r>
              <a:rPr lang="en-GB" dirty="0"/>
              <a:t>Properties are resources that are used as predicates</a:t>
            </a:r>
          </a:p>
          <a:p>
            <a:r>
              <a:rPr lang="en-GB" dirty="0"/>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dirty="0"/>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dirty="0">
                <a:latin typeface="Lucida Sans" panose="020B0602030504020204" pitchFamily="34" charset="77"/>
              </a:rPr>
              <a:t>http://</a:t>
            </a:r>
            <a:r>
              <a:rPr lang="en-US" dirty="0" err="1">
                <a:latin typeface="Lucida Sans" panose="020B0602030504020204" pitchFamily="34" charset="77"/>
              </a:rPr>
              <a:t>purl.org</a:t>
            </a:r>
            <a:r>
              <a:rPr lang="en-US" dirty="0">
                <a:latin typeface="Lucida Sans" panose="020B0602030504020204" pitchFamily="34" charset="77"/>
              </a:rPr>
              <a:t>/dc/elements/1.1/title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latin typeface="Lucida Sans" panose="020B0602030504020204" pitchFamily="34" charset="77"/>
              </a:rPr>
              <a:t>http://</a:t>
            </a:r>
            <a:r>
              <a:rPr lang="en-GB" dirty="0" err="1">
                <a:solidFill>
                  <a:schemeClr val="bg1"/>
                </a:solidFill>
                <a:latin typeface="Lucida Sans" panose="020B0602030504020204" pitchFamily="34" charset="77"/>
              </a:rPr>
              <a:t>www.scientificamericancom</a:t>
            </a:r>
            <a:r>
              <a:rPr lang="en-GB" dirty="0">
                <a:solidFill>
                  <a:schemeClr val="bg1"/>
                </a:solidFill>
                <a:latin typeface="Lucida Sans" panose="020B0602030504020204" pitchFamily="34" charset="77"/>
              </a:rPr>
              <a:t>/</a:t>
            </a:r>
            <a:endParaRPr lang="en-US" dirty="0">
              <a:solidFill>
                <a:schemeClr val="bg1"/>
              </a:solidFill>
              <a:latin typeface="Lucida Sans" panose="020B0602030504020204" pitchFamily="34" charset="77"/>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subject</a:t>
            </a:r>
            <a:endParaRPr lang="en-US" sz="2000" dirty="0">
              <a:latin typeface="Lucida Sans" panose="020B0602030504020204" pitchFamily="34" charset="77"/>
            </a:endParaRPr>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predicate</a:t>
            </a:r>
            <a:endParaRPr lang="en-US" sz="2000" dirty="0">
              <a:latin typeface="Lucida Sans" panose="020B0602030504020204" pitchFamily="34" charset="77"/>
            </a:endParaRPr>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object</a:t>
            </a:r>
            <a:endParaRPr lang="en-US" sz="2000" dirty="0">
              <a:latin typeface="Lucida Sans" panose="020B0602030504020204" pitchFamily="34" charset="77"/>
            </a:endParaRPr>
          </a:p>
        </p:txBody>
      </p:sp>
    </p:spTree>
    <p:extLst>
      <p:ext uri="{BB962C8B-B14F-4D97-AF65-F5344CB8AC3E}">
        <p14:creationId xmlns:p14="http://schemas.microsoft.com/office/powerpoint/2010/main" val="2681126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p:txBody>
          <a:bodyPr/>
          <a:lstStyle/>
          <a:p>
            <a:pPr eaLnBrk="1" hangingPunct="1"/>
            <a:r>
              <a:rPr lang="en-GB" dirty="0"/>
              <a:t>Resource Description Framework</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31</a:t>
            </a:fld>
            <a:endParaRPr lang="en-US" dirty="0"/>
          </a:p>
        </p:txBody>
      </p:sp>
      <p:sp>
        <p:nvSpPr>
          <p:cNvPr id="103427" name="Rectangle 5"/>
          <p:cNvSpPr>
            <a:spLocks noGrp="1" noChangeArrowheads="1"/>
          </p:cNvSpPr>
          <p:nvPr>
            <p:ph sz="quarter" idx="13"/>
          </p:nvPr>
        </p:nvSpPr>
        <p:spPr/>
        <p:txBody>
          <a:bodyPr/>
          <a:lstStyle/>
          <a:p>
            <a:pPr marL="0" indent="0">
              <a:buNone/>
            </a:pPr>
            <a:r>
              <a:rPr lang="en-GB" dirty="0"/>
              <a:t>RDF is a framework for representing information about resources</a:t>
            </a:r>
          </a:p>
          <a:p>
            <a:r>
              <a:rPr lang="en-GB" dirty="0"/>
              <a:t>Triple-based data model (abstract syntax)</a:t>
            </a:r>
          </a:p>
          <a:p>
            <a:r>
              <a:rPr lang="en-GB" dirty="0"/>
              <a:t>Uses URIs to identify resources and relations</a:t>
            </a:r>
          </a:p>
          <a:p>
            <a:r>
              <a:rPr lang="en-GB" dirty="0"/>
              <a:t>Model-theoretic semantics</a:t>
            </a:r>
          </a:p>
          <a:p>
            <a:r>
              <a:rPr lang="en-GB" dirty="0"/>
              <a:t>Various serialisation formats (RDF/XML, Turtle, JSON-LD, </a:t>
            </a:r>
            <a:r>
              <a:rPr lang="en-GB" dirty="0" err="1"/>
              <a:t>RDFa</a:t>
            </a:r>
            <a:r>
              <a:rPr lang="en-GB" dirty="0"/>
              <a:t>, etc)</a:t>
            </a:r>
          </a:p>
        </p:txBody>
      </p:sp>
      <p:sp>
        <p:nvSpPr>
          <p:cNvPr id="3" name="Text Placeholder 2">
            <a:extLst>
              <a:ext uri="{FF2B5EF4-FFF2-40B4-BE49-F238E27FC236}">
                <a16:creationId xmlns:a16="http://schemas.microsoft.com/office/drawing/2014/main" id="{1A27C589-9F38-3549-8F66-BD637963DB60}"/>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876561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ChangeArrowheads="1"/>
          </p:cNvSpPr>
          <p:nvPr>
            <p:ph type="title"/>
          </p:nvPr>
        </p:nvSpPr>
        <p:spPr/>
        <p:txBody>
          <a:bodyPr/>
          <a:lstStyle/>
          <a:p>
            <a:pPr eaLnBrk="1" hangingPunct="1"/>
            <a:r>
              <a:rPr lang="en-GB" dirty="0"/>
              <a:t>RDF Vocabulary Description Language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32</a:t>
            </a:fld>
            <a:endParaRPr lang="en-US" dirty="0"/>
          </a:p>
        </p:txBody>
      </p:sp>
      <p:sp>
        <p:nvSpPr>
          <p:cNvPr id="107523" name="Rectangle 5"/>
          <p:cNvSpPr>
            <a:spLocks noGrp="1" noChangeArrowheads="1"/>
          </p:cNvSpPr>
          <p:nvPr>
            <p:ph sz="quarter" idx="13"/>
          </p:nvPr>
        </p:nvSpPr>
        <p:spPr/>
        <p:txBody>
          <a:bodyPr/>
          <a:lstStyle/>
          <a:p>
            <a:pPr marL="0" indent="0">
              <a:buNone/>
            </a:pPr>
            <a:r>
              <a:rPr lang="en-GB" dirty="0"/>
              <a:t>RDF lets us make assertions about resources using a given vocabulary </a:t>
            </a:r>
          </a:p>
          <a:p>
            <a:pPr marL="0" indent="0">
              <a:buNone/>
            </a:pPr>
            <a:r>
              <a:rPr lang="en-GB" dirty="0"/>
              <a:t>RDF does not let us define these domain vocabularies by itself</a:t>
            </a:r>
          </a:p>
          <a:p>
            <a:pPr eaLnBrk="1" hangingPunct="1"/>
            <a:endParaRPr lang="en-GB" dirty="0"/>
          </a:p>
          <a:p>
            <a:pPr marL="0" indent="0">
              <a:buNone/>
            </a:pPr>
            <a:r>
              <a:rPr lang="en-GB" dirty="0"/>
              <a:t>RDF Schema is an RDF vocabulary which we can use to define other vocabularies</a:t>
            </a:r>
          </a:p>
          <a:p>
            <a:r>
              <a:rPr lang="en-GB" dirty="0"/>
              <a:t>Define classes of objects and their relationship with other classes</a:t>
            </a:r>
          </a:p>
          <a:p>
            <a:r>
              <a:rPr lang="en-GB" dirty="0"/>
              <a:t>Define properties that relate objects together and their characteristics</a:t>
            </a:r>
          </a:p>
        </p:txBody>
      </p:sp>
      <p:sp>
        <p:nvSpPr>
          <p:cNvPr id="3" name="Text Placeholder 2">
            <a:extLst>
              <a:ext uri="{FF2B5EF4-FFF2-40B4-BE49-F238E27FC236}">
                <a16:creationId xmlns:a16="http://schemas.microsoft.com/office/drawing/2014/main" id="{C4CD9DED-6C20-5748-9325-0ED6CD8801A9}"/>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9322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dirty="0">
                <a:solidFill>
                  <a:schemeClr val="bg1"/>
                </a:solidFill>
                <a:latin typeface="Lucida Sans" panose="020B0602030504020204" pitchFamily="34" charset="77"/>
              </a:rPr>
              <a:t>Tim Berners-Lee</a:t>
            </a:r>
            <a:endParaRPr lang="en-US" dirty="0">
              <a:solidFill>
                <a:schemeClr val="bg1"/>
              </a:solidFill>
              <a:latin typeface="Lucida Sans" panose="020B0602030504020204" pitchFamily="34" charset="77"/>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dirty="0">
                <a:solidFill>
                  <a:schemeClr val="bg1"/>
                </a:solidFill>
                <a:latin typeface="Lucida Sans" panose="020B0602030504020204" pitchFamily="34" charset="77"/>
              </a:rPr>
              <a:t>James </a:t>
            </a:r>
            <a:r>
              <a:rPr lang="en-GB" dirty="0" err="1">
                <a:solidFill>
                  <a:schemeClr val="bg1"/>
                </a:solidFill>
                <a:latin typeface="Lucida Sans" panose="020B0602030504020204" pitchFamily="34" charset="77"/>
              </a:rPr>
              <a:t>Hendler</a:t>
            </a:r>
            <a:endParaRPr lang="en-US" dirty="0">
              <a:solidFill>
                <a:schemeClr val="bg1"/>
              </a:solidFill>
              <a:latin typeface="Lucida Sans" panose="020B0602030504020204" pitchFamily="34" charset="77"/>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dirty="0">
                <a:solidFill>
                  <a:schemeClr val="bg1"/>
                </a:solidFill>
                <a:latin typeface="Lucida Sans" panose="020B0602030504020204" pitchFamily="34" charset="77"/>
              </a:rPr>
              <a:t>Ora </a:t>
            </a:r>
            <a:r>
              <a:rPr lang="en-GB" dirty="0" err="1">
                <a:solidFill>
                  <a:schemeClr val="bg1"/>
                </a:solidFill>
                <a:latin typeface="Lucida Sans" panose="020B0602030504020204" pitchFamily="34" charset="77"/>
              </a:rPr>
              <a:t>Lassila</a:t>
            </a:r>
            <a:endParaRPr lang="en-US" dirty="0">
              <a:solidFill>
                <a:schemeClr val="bg1"/>
              </a:solidFill>
              <a:latin typeface="Lucida Sans" panose="020B0602030504020204" pitchFamily="34" charset="77"/>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latin typeface="Lucida Sans" panose="020B0602030504020204" pitchFamily="34" charset="77"/>
              </a:rPr>
              <a:t>The Semantic Web</a:t>
            </a:r>
            <a:endParaRPr lang="en-US" dirty="0">
              <a:solidFill>
                <a:schemeClr val="bg1"/>
              </a:solidFill>
              <a:latin typeface="Lucida Sans" panose="020B0602030504020204" pitchFamily="34" charset="77"/>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latin typeface="Lucida Sans" panose="020B0602030504020204" pitchFamily="34" charset="77"/>
              </a:rPr>
              <a:t>name</a:t>
            </a:r>
            <a:endParaRPr lang="en-US" dirty="0">
              <a:solidFill>
                <a:srgbClr val="00B050"/>
              </a:solidFill>
              <a:latin typeface="Lucida Sans" panose="020B0602030504020204" pitchFamily="34" charset="77"/>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latin typeface="Lucida Sans" panose="020B0602030504020204" pitchFamily="34" charset="77"/>
              </a:rPr>
              <a:t>name</a:t>
            </a:r>
            <a:endParaRPr lang="en-US" dirty="0">
              <a:solidFill>
                <a:srgbClr val="00B050"/>
              </a:solidFill>
              <a:latin typeface="Lucida Sans" panose="020B0602030504020204" pitchFamily="34" charset="77"/>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latin typeface="Lucida Sans" panose="020B0602030504020204" pitchFamily="34" charset="77"/>
              </a:rPr>
              <a:t>name</a:t>
            </a:r>
            <a:endParaRPr lang="en-US" dirty="0">
              <a:solidFill>
                <a:srgbClr val="00B050"/>
              </a:solidFill>
              <a:latin typeface="Lucida Sans" panose="020B0602030504020204" pitchFamily="34" charset="77"/>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title</a:t>
            </a:r>
            <a:endParaRPr lang="en-US" dirty="0">
              <a:solidFill>
                <a:srgbClr val="FF0000"/>
              </a:solidFill>
              <a:latin typeface="Lucida Sans" panose="020B0602030504020204" pitchFamily="34" charset="77"/>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title</a:t>
            </a:r>
            <a:endParaRPr lang="en-US" dirty="0">
              <a:solidFill>
                <a:srgbClr val="FF0000"/>
              </a:solidFill>
              <a:latin typeface="Lucida Sans" panose="020B0602030504020204" pitchFamily="34" charset="77"/>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creator</a:t>
            </a:r>
            <a:endParaRPr lang="en-US" dirty="0">
              <a:solidFill>
                <a:srgbClr val="FF0000"/>
              </a:solidFill>
              <a:latin typeface="Lucida Sans" panose="020B0602030504020204" pitchFamily="34" charset="77"/>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solidFill>
                  <a:srgbClr val="00B0F0"/>
                </a:solidFill>
                <a:latin typeface="Lucida Sans" panose="020B0602030504020204" pitchFamily="34" charset="77"/>
              </a:rPr>
              <a:t>publishedIn</a:t>
            </a:r>
            <a:endParaRPr lang="en-US" dirty="0">
              <a:solidFill>
                <a:srgbClr val="00B0F0"/>
              </a:solidFill>
              <a:latin typeface="Lucida Sans" panose="020B0602030504020204" pitchFamily="34" charset="77"/>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creator</a:t>
            </a:r>
            <a:endParaRPr lang="en-US" dirty="0">
              <a:solidFill>
                <a:srgbClr val="FF0000"/>
              </a:solidFill>
              <a:latin typeface="Lucida Sans" panose="020B0602030504020204" pitchFamily="34" charset="77"/>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creator</a:t>
            </a:r>
            <a:endParaRPr lang="en-US" dirty="0">
              <a:solidFill>
                <a:srgbClr val="FF0000"/>
              </a:solidFill>
              <a:latin typeface="Lucida Sans" panose="020B0602030504020204" pitchFamily="34" charset="77"/>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dirty="0">
                <a:solidFill>
                  <a:schemeClr val="bg1"/>
                </a:solidFill>
                <a:latin typeface="Lucida Sans" panose="020B0602030504020204" pitchFamily="34" charset="77"/>
              </a:rPr>
              <a:t>2001-05</a:t>
            </a:r>
            <a:endParaRPr lang="en-US" dirty="0">
              <a:solidFill>
                <a:schemeClr val="bg1"/>
              </a:solidFill>
              <a:latin typeface="Lucida Sans" panose="020B0602030504020204" pitchFamily="34" charset="77"/>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date</a:t>
            </a:r>
            <a:endParaRPr lang="en-US" dirty="0">
              <a:solidFill>
                <a:srgbClr val="FF0000"/>
              </a:solidFill>
              <a:latin typeface="Lucida Sans" panose="020B0602030504020204" pitchFamily="34" charset="77"/>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50"/>
                </a:solidFill>
                <a:latin typeface="Lucida Sans" panose="020B0602030504020204" pitchFamily="34" charset="77"/>
              </a:rPr>
              <a:t>foaf</a:t>
            </a:r>
            <a:endParaRPr lang="en-US" dirty="0">
              <a:solidFill>
                <a:srgbClr val="00B050"/>
              </a:solidFill>
              <a:latin typeface="Lucida Sans" panose="020B0602030504020204" pitchFamily="34" charset="77"/>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dirty="0">
                <a:solidFill>
                  <a:srgbClr val="FF0000"/>
                </a:solidFill>
                <a:latin typeface="Lucida Sans" panose="020B0602030504020204" pitchFamily="34" charset="77"/>
              </a:rPr>
              <a:t>dc</a:t>
            </a:r>
            <a:endParaRPr lang="en-US" dirty="0">
              <a:solidFill>
                <a:srgbClr val="FF0000"/>
              </a:solidFill>
              <a:latin typeface="Lucida Sans" panose="020B0602030504020204" pitchFamily="34" charset="77"/>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F0"/>
                </a:solidFill>
                <a:latin typeface="Lucida Sans" panose="020B0602030504020204" pitchFamily="34" charset="77"/>
              </a:rPr>
              <a:t>bibo</a:t>
            </a:r>
            <a:endParaRPr lang="en-US" dirty="0">
              <a:solidFill>
                <a:srgbClr val="00B0F0"/>
              </a:solidFill>
              <a:latin typeface="Lucida Sans" panose="020B0602030504020204" pitchFamily="34" charset="77"/>
            </a:endParaRPr>
          </a:p>
        </p:txBody>
      </p:sp>
    </p:spTree>
    <p:extLst>
      <p:ext uri="{BB962C8B-B14F-4D97-AF65-F5344CB8AC3E}">
        <p14:creationId xmlns:p14="http://schemas.microsoft.com/office/powerpoint/2010/main" val="75144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ChangeArrowheads="1"/>
          </p:cNvSpPr>
          <p:nvPr>
            <p:ph type="title"/>
          </p:nvPr>
        </p:nvSpPr>
        <p:spPr/>
        <p:txBody>
          <a:bodyPr/>
          <a:lstStyle/>
          <a:p>
            <a:r>
              <a:rPr lang="en-GB" dirty="0"/>
              <a:t>OWL Web Ontology Language</a:t>
            </a:r>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34</a:t>
            </a:fld>
            <a:endParaRPr lang="en-US" dirty="0"/>
          </a:p>
        </p:txBody>
      </p:sp>
      <p:sp>
        <p:nvSpPr>
          <p:cNvPr id="115715" name="Rectangle 5"/>
          <p:cNvSpPr>
            <a:spLocks noGrp="1" noChangeArrowheads="1"/>
          </p:cNvSpPr>
          <p:nvPr>
            <p:ph sz="quarter" idx="13"/>
          </p:nvPr>
        </p:nvSpPr>
        <p:spPr/>
        <p:txBody>
          <a:bodyPr>
            <a:normAutofit/>
          </a:bodyPr>
          <a:lstStyle/>
          <a:p>
            <a:pPr marL="0" indent="0">
              <a:buNone/>
            </a:pPr>
            <a:r>
              <a:rPr lang="en-GB" dirty="0"/>
              <a:t>RDF Schema is not expressive enough for many applications</a:t>
            </a:r>
          </a:p>
          <a:p>
            <a:r>
              <a:rPr lang="en-GB" dirty="0"/>
              <a:t>Only supports explicit class/property hierarchies</a:t>
            </a:r>
          </a:p>
          <a:p>
            <a:r>
              <a:rPr lang="en-GB" dirty="0"/>
              <a:t>Only supports global range and domain constraints</a:t>
            </a:r>
          </a:p>
          <a:p>
            <a:endParaRPr lang="en-GB" dirty="0"/>
          </a:p>
          <a:p>
            <a:pPr marL="0" indent="0">
              <a:buNone/>
            </a:pPr>
            <a:r>
              <a:rPr lang="en-GB" dirty="0"/>
              <a:t>OWL provides more expressive features:</a:t>
            </a:r>
          </a:p>
          <a:p>
            <a:r>
              <a:rPr lang="en-GB" dirty="0"/>
              <a:t>Property restrictions (local range/cardinality/value constraints)</a:t>
            </a:r>
          </a:p>
          <a:p>
            <a:r>
              <a:rPr lang="en-GB" dirty="0"/>
              <a:t>Equivalence and identity relations</a:t>
            </a:r>
          </a:p>
          <a:p>
            <a:r>
              <a:rPr lang="en-GB" dirty="0"/>
              <a:t>Property characteristics (transitive/symmetric/functional)</a:t>
            </a:r>
          </a:p>
          <a:p>
            <a:r>
              <a:rPr lang="en-GB" dirty="0"/>
              <a:t>Complex classes (set operators, enumerated classes, disjoint classes)</a:t>
            </a:r>
          </a:p>
          <a:p>
            <a:endParaRPr lang="en-GB" dirty="0"/>
          </a:p>
          <a:p>
            <a:endParaRPr lang="en-US" dirty="0"/>
          </a:p>
        </p:txBody>
      </p:sp>
      <p:sp>
        <p:nvSpPr>
          <p:cNvPr id="2" name="Text Placeholder 1">
            <a:extLst>
              <a:ext uri="{FF2B5EF4-FFF2-40B4-BE49-F238E27FC236}">
                <a16:creationId xmlns:a16="http://schemas.microsoft.com/office/drawing/2014/main" id="{CE253862-B037-C945-A681-6956B3BD998E}"/>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1383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1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71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7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ChangeArrowheads="1"/>
          </p:cNvSpPr>
          <p:nvPr>
            <p:ph type="title"/>
          </p:nvPr>
        </p:nvSpPr>
        <p:spPr/>
        <p:txBody>
          <a:bodyPr/>
          <a:lstStyle/>
          <a:p>
            <a:pPr eaLnBrk="1" hangingPunct="1"/>
            <a:r>
              <a:rPr lang="en-GB" dirty="0"/>
              <a:t>SPARQL</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35</a:t>
            </a:fld>
            <a:endParaRPr lang="en-US" dirty="0"/>
          </a:p>
        </p:txBody>
      </p:sp>
      <p:sp>
        <p:nvSpPr>
          <p:cNvPr id="128003" name="Rectangle 5"/>
          <p:cNvSpPr>
            <a:spLocks noGrp="1" noChangeArrowheads="1"/>
          </p:cNvSpPr>
          <p:nvPr>
            <p:ph sz="quarter" idx="13"/>
          </p:nvPr>
        </p:nvSpPr>
        <p:spPr/>
        <p:txBody>
          <a:bodyPr/>
          <a:lstStyle/>
          <a:p>
            <a:pPr marL="0" indent="0">
              <a:buNone/>
            </a:pPr>
            <a:r>
              <a:rPr lang="en-GB" dirty="0"/>
              <a:t>The SPARQL Protocol and RDF Query Language</a:t>
            </a:r>
          </a:p>
          <a:p>
            <a:r>
              <a:rPr lang="en-GB" dirty="0"/>
              <a:t>Expressive SQL-like language for querying RDF systems</a:t>
            </a:r>
          </a:p>
          <a:p>
            <a:r>
              <a:rPr lang="en-GB" dirty="0"/>
              <a:t>HTTP-based RESTful protocol</a:t>
            </a:r>
          </a:p>
        </p:txBody>
      </p:sp>
      <p:sp>
        <p:nvSpPr>
          <p:cNvPr id="3" name="Text Placeholder 2">
            <a:extLst>
              <a:ext uri="{FF2B5EF4-FFF2-40B4-BE49-F238E27FC236}">
                <a16:creationId xmlns:a16="http://schemas.microsoft.com/office/drawing/2014/main" id="{C8324392-FEB0-E34A-9D9A-075E274B4C7A}"/>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3049494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Lecture:</a:t>
            </a:r>
            <a:br>
              <a:rPr lang="en-US" dirty="0"/>
            </a:br>
            <a:r>
              <a:rPr lang="en-US" dirty="0"/>
              <a:t>Vocabularies and Applications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spTree>
    <p:extLst>
      <p:ext uri="{BB962C8B-B14F-4D97-AF65-F5344CB8AC3E}">
        <p14:creationId xmlns:p14="http://schemas.microsoft.com/office/powerpoint/2010/main" val="1364838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dirty="0"/>
              <a:t>Lecturers</a:t>
            </a:r>
          </a:p>
        </p:txBody>
      </p:sp>
      <p:pic>
        <p:nvPicPr>
          <p:cNvPr id="12" name="Picture Placeholder 11">
            <a:extLst>
              <a:ext uri="{FF2B5EF4-FFF2-40B4-BE49-F238E27FC236}">
                <a16:creationId xmlns:a16="http://schemas.microsoft.com/office/drawing/2014/main" id="{CF3FC1EF-4DD5-3141-AC41-EEB33E13A406}"/>
              </a:ext>
            </a:extLst>
          </p:cNvPr>
          <p:cNvPicPr>
            <a:picLocks noGrp="1" noChangeAspect="1"/>
          </p:cNvPicPr>
          <p:nvPr>
            <p:ph type="pic" sz="quarter" idx="18"/>
          </p:nvPr>
        </p:nvPicPr>
        <p:blipFill rotWithShape="1">
          <a:blip r:embed="rId3"/>
          <a:srcRect b="19588"/>
          <a:stretch/>
        </p:blipFill>
        <p:spPr>
          <a:xfrm>
            <a:off x="4295775" y="1773238"/>
            <a:ext cx="3527426" cy="3666100"/>
          </a:xfrm>
          <a:prstGeom prst="rect">
            <a:avLst/>
          </a:prstGeom>
        </p:spPr>
      </p:pic>
      <p:sp>
        <p:nvSpPr>
          <p:cNvPr id="8" name="Slide Number Placeholder 7"/>
          <p:cNvSpPr>
            <a:spLocks noGrp="1"/>
          </p:cNvSpPr>
          <p:nvPr>
            <p:ph type="sldNum" sz="quarter" idx="4294967295"/>
          </p:nvPr>
        </p:nvSpPr>
        <p:spPr>
          <a:xfrm>
            <a:off x="11760200" y="6381750"/>
            <a:ext cx="431800" cy="287338"/>
          </a:xfrm>
        </p:spPr>
        <p:txBody>
          <a:bodyPr/>
          <a:lstStyle/>
          <a:p>
            <a:fld id="{03AC6681-E0FD-2C4C-B392-04A572FD2AAE}" type="slidenum">
              <a:rPr lang="en-US" smtClean="0"/>
              <a:pPr/>
              <a:t>4</a:t>
            </a:fld>
            <a:endParaRPr lang="en-US" dirty="0"/>
          </a:p>
        </p:txBody>
      </p:sp>
      <p:sp>
        <p:nvSpPr>
          <p:cNvPr id="16" name="TextBox 15">
            <a:extLst>
              <a:ext uri="{FF2B5EF4-FFF2-40B4-BE49-F238E27FC236}">
                <a16:creationId xmlns:a16="http://schemas.microsoft.com/office/drawing/2014/main" id="{239E9460-D602-6846-B3A4-B0330D74A3D5}"/>
              </a:ext>
            </a:extLst>
          </p:cNvPr>
          <p:cNvSpPr txBox="1"/>
          <p:nvPr/>
        </p:nvSpPr>
        <p:spPr>
          <a:xfrm>
            <a:off x="623490" y="5439338"/>
            <a:ext cx="3527425" cy="954107"/>
          </a:xfrm>
          <a:prstGeom prst="rect">
            <a:avLst/>
          </a:prstGeom>
          <a:noFill/>
        </p:spPr>
        <p:txBody>
          <a:bodyPr wrap="square" rtlCol="0">
            <a:spAutoFit/>
          </a:bodyPr>
          <a:lstStyle/>
          <a:p>
            <a:r>
              <a:rPr lang="en-GB" sz="2000" dirty="0">
                <a:latin typeface="Lucida Sans" panose="020B0602030504020204" pitchFamily="34" charset="77"/>
              </a:rPr>
              <a:t>Dr Nicholas Gibbins</a:t>
            </a:r>
            <a:br>
              <a:rPr lang="en-GB" sz="2000" dirty="0">
                <a:latin typeface="Lucida Sans" panose="020B0602030504020204" pitchFamily="34" charset="77"/>
              </a:rPr>
            </a:br>
            <a:r>
              <a:rPr lang="en-GB" dirty="0" err="1">
                <a:latin typeface="Lucida Sans" panose="020B0602030504020204" pitchFamily="34" charset="77"/>
              </a:rPr>
              <a:t>nmg@ecs.soton.ac.uk</a:t>
            </a:r>
            <a:endParaRPr lang="en-GB" dirty="0">
              <a:latin typeface="Lucida Sans" panose="020B0602030504020204" pitchFamily="34" charset="77"/>
            </a:endParaRPr>
          </a:p>
          <a:p>
            <a:endParaRPr lang="en-US" dirty="0">
              <a:latin typeface="Lucida Sans" panose="020B0602030504020204" pitchFamily="34" charset="77"/>
            </a:endParaRPr>
          </a:p>
        </p:txBody>
      </p:sp>
      <p:sp>
        <p:nvSpPr>
          <p:cNvPr id="19" name="TextBox 18">
            <a:extLst>
              <a:ext uri="{FF2B5EF4-FFF2-40B4-BE49-F238E27FC236}">
                <a16:creationId xmlns:a16="http://schemas.microsoft.com/office/drawing/2014/main" id="{4B37509E-3AA2-AA48-860A-A736F4FCA47F}"/>
              </a:ext>
            </a:extLst>
          </p:cNvPr>
          <p:cNvSpPr txBox="1"/>
          <p:nvPr/>
        </p:nvSpPr>
        <p:spPr>
          <a:xfrm>
            <a:off x="4295775" y="5439338"/>
            <a:ext cx="3527425" cy="677108"/>
          </a:xfrm>
          <a:prstGeom prst="rect">
            <a:avLst/>
          </a:prstGeom>
          <a:noFill/>
        </p:spPr>
        <p:txBody>
          <a:bodyPr wrap="square" rtlCol="0">
            <a:spAutoFit/>
          </a:bodyPr>
          <a:lstStyle/>
          <a:p>
            <a:r>
              <a:rPr lang="en-GB" sz="2000" dirty="0">
                <a:latin typeface="Lucida Sans" panose="020B0602030504020204" pitchFamily="34" charset="77"/>
              </a:rPr>
              <a:t>Prof. Steffen </a:t>
            </a:r>
            <a:r>
              <a:rPr lang="en-GB" sz="2000" dirty="0" err="1">
                <a:latin typeface="Lucida Sans" panose="020B0602030504020204" pitchFamily="34" charset="77"/>
              </a:rPr>
              <a:t>Staab</a:t>
            </a:r>
            <a:br>
              <a:rPr lang="en-GB" sz="2000" dirty="0">
                <a:latin typeface="Lucida Sans" panose="020B0602030504020204" pitchFamily="34" charset="77"/>
              </a:rPr>
            </a:br>
            <a:r>
              <a:rPr lang="en-GB" dirty="0">
                <a:latin typeface="Lucida Sans" panose="020B0602030504020204" pitchFamily="34" charset="77"/>
              </a:rPr>
              <a:t>srs2m14@ecs.soton.ac.uk</a:t>
            </a:r>
          </a:p>
        </p:txBody>
      </p:sp>
      <p:sp>
        <p:nvSpPr>
          <p:cNvPr id="14" name="TextBox 13">
            <a:extLst>
              <a:ext uri="{FF2B5EF4-FFF2-40B4-BE49-F238E27FC236}">
                <a16:creationId xmlns:a16="http://schemas.microsoft.com/office/drawing/2014/main" id="{65B38950-C003-F541-A53A-56076F5AE55D}"/>
              </a:ext>
            </a:extLst>
          </p:cNvPr>
          <p:cNvSpPr txBox="1"/>
          <p:nvPr/>
        </p:nvSpPr>
        <p:spPr>
          <a:xfrm>
            <a:off x="8040688" y="5439337"/>
            <a:ext cx="3600450" cy="646331"/>
          </a:xfrm>
          <a:prstGeom prst="rect">
            <a:avLst/>
          </a:prstGeom>
          <a:noFill/>
        </p:spPr>
        <p:txBody>
          <a:bodyPr wrap="square" rtlCol="0">
            <a:spAutoFit/>
          </a:bodyPr>
          <a:lstStyle/>
          <a:p>
            <a:r>
              <a:rPr lang="en-US" sz="2000" dirty="0">
                <a:latin typeface="Lucida Sans" panose="020B0602030504020204" pitchFamily="34" charset="77"/>
              </a:rPr>
              <a:t>Dr </a:t>
            </a:r>
            <a:r>
              <a:rPr lang="en-GB" sz="2000" dirty="0">
                <a:latin typeface="Lucida Sans" panose="020B0602030504020204" pitchFamily="34" charset="77"/>
              </a:rPr>
              <a:t>Shoaib Jameel</a:t>
            </a:r>
          </a:p>
          <a:p>
            <a:r>
              <a:rPr lang="en-GB" sz="1600" dirty="0" err="1">
                <a:latin typeface="Lucida Sans" panose="020B0602030504020204" pitchFamily="34" charset="77"/>
              </a:rPr>
              <a:t>M.S.Jameel@southampton.ac.uk</a:t>
            </a:r>
            <a:endParaRPr lang="en-GB" sz="1600" dirty="0">
              <a:latin typeface="Lucida Sans" panose="020B0602030504020204" pitchFamily="34" charset="77"/>
            </a:endParaRPr>
          </a:p>
        </p:txBody>
      </p:sp>
      <p:pic>
        <p:nvPicPr>
          <p:cNvPr id="5" name="Picture 4" descr="A person taking a selfie&#10;&#10;Description automatically generated">
            <a:extLst>
              <a:ext uri="{FF2B5EF4-FFF2-40B4-BE49-F238E27FC236}">
                <a16:creationId xmlns:a16="http://schemas.microsoft.com/office/drawing/2014/main" id="{0E9FE42A-0881-024D-BAF7-7FB57420193C}"/>
              </a:ext>
            </a:extLst>
          </p:cNvPr>
          <p:cNvPicPr>
            <a:picLocks noChangeAspect="1"/>
          </p:cNvPicPr>
          <p:nvPr/>
        </p:nvPicPr>
        <p:blipFill rotWithShape="1">
          <a:blip r:embed="rId4"/>
          <a:srcRect l="9008" t="12639" b="17865"/>
          <a:stretch/>
        </p:blipFill>
        <p:spPr>
          <a:xfrm>
            <a:off x="550862" y="1773239"/>
            <a:ext cx="3600052" cy="3666098"/>
          </a:xfrm>
          <a:prstGeom prst="rect">
            <a:avLst/>
          </a:prstGeom>
        </p:spPr>
      </p:pic>
    </p:spTree>
    <p:extLst>
      <p:ext uri="{BB962C8B-B14F-4D97-AF65-F5344CB8AC3E}">
        <p14:creationId xmlns:p14="http://schemas.microsoft.com/office/powerpoint/2010/main" val="384673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GB" dirty="0"/>
              <a:t>Course Structure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5</a:t>
            </a:fld>
            <a:endParaRPr lang="en-US" dirty="0"/>
          </a:p>
        </p:txBody>
      </p:sp>
      <p:sp>
        <p:nvSpPr>
          <p:cNvPr id="21507" name="Rectangle 5"/>
          <p:cNvSpPr>
            <a:spLocks noGrp="1" noChangeArrowheads="1"/>
          </p:cNvSpPr>
          <p:nvPr>
            <p:ph sz="quarter" idx="13"/>
          </p:nvPr>
        </p:nvSpPr>
        <p:spPr/>
        <p:txBody>
          <a:bodyPr/>
          <a:lstStyle/>
          <a:p>
            <a:pPr marL="0" indent="0">
              <a:buNone/>
            </a:pPr>
            <a:r>
              <a:rPr lang="en-GB" dirty="0"/>
              <a:t>Three lectures per week:</a:t>
            </a:r>
          </a:p>
          <a:p>
            <a:r>
              <a:rPr lang="en-US" dirty="0"/>
              <a:t>Monday 11.00 in 54/7035</a:t>
            </a:r>
          </a:p>
          <a:p>
            <a:r>
              <a:rPr lang="en-US" dirty="0"/>
              <a:t>Wednesday 9.00 in 54/10031</a:t>
            </a:r>
          </a:p>
          <a:p>
            <a:r>
              <a:rPr lang="en-US" dirty="0"/>
              <a:t>Thursday 11.00 in 13/3019</a:t>
            </a:r>
          </a:p>
          <a:p>
            <a:endParaRPr lang="en-US" dirty="0"/>
          </a:p>
          <a:p>
            <a:pPr lvl="1" eaLnBrk="1" hangingPunct="1"/>
            <a:endParaRPr lang="en-US" dirty="0"/>
          </a:p>
        </p:txBody>
      </p:sp>
      <p:sp>
        <p:nvSpPr>
          <p:cNvPr id="3" name="Text Placeholder 2">
            <a:extLst>
              <a:ext uri="{FF2B5EF4-FFF2-40B4-BE49-F238E27FC236}">
                <a16:creationId xmlns:a16="http://schemas.microsoft.com/office/drawing/2014/main" id="{DAE15272-E634-664D-A35F-3D245C55F680}"/>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66902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Grp="1" noChangeArrowheads="1"/>
          </p:cNvSpPr>
          <p:nvPr>
            <p:ph type="title"/>
          </p:nvPr>
        </p:nvSpPr>
        <p:spPr/>
        <p:txBody>
          <a:bodyPr/>
          <a:lstStyle/>
          <a:p>
            <a:pPr eaLnBrk="1" hangingPunct="1"/>
            <a:r>
              <a:rPr lang="en-US" dirty="0"/>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6</a:t>
            </a:fld>
            <a:endParaRPr lang="en-US" dirty="0"/>
          </a:p>
        </p:txBody>
      </p:sp>
      <p:sp>
        <p:nvSpPr>
          <p:cNvPr id="23555" name="Rectangle 45"/>
          <p:cNvSpPr>
            <a:spLocks noGrp="1" noChangeArrowheads="1"/>
          </p:cNvSpPr>
          <p:nvPr>
            <p:ph sz="quarter" idx="13"/>
          </p:nvPr>
        </p:nvSpPr>
        <p:spPr/>
        <p:txBody>
          <a:bodyPr>
            <a:normAutofit/>
          </a:bodyPr>
          <a:lstStyle/>
          <a:p>
            <a:pPr>
              <a:lnSpc>
                <a:spcPct val="90000"/>
              </a:lnSpc>
              <a:buNone/>
            </a:pPr>
            <a:r>
              <a:rPr lang="en-GB" dirty="0"/>
              <a:t>Week 18:	Introduction, RDF and Linked Data (</a:t>
            </a:r>
            <a:r>
              <a:rPr lang="en-GB" dirty="0" err="1"/>
              <a:t>nmg</a:t>
            </a:r>
            <a:r>
              <a:rPr lang="en-GB" dirty="0"/>
              <a:t>)</a:t>
            </a:r>
          </a:p>
          <a:p>
            <a:pPr eaLnBrk="1" hangingPunct="1">
              <a:lnSpc>
                <a:spcPct val="90000"/>
              </a:lnSpc>
              <a:buFontTx/>
              <a:buNone/>
            </a:pPr>
            <a:r>
              <a:rPr lang="en-GB" dirty="0"/>
              <a:t>Week 19:	Linked Data and SPARQL (</a:t>
            </a:r>
            <a:r>
              <a:rPr lang="en-GB" dirty="0" err="1"/>
              <a:t>nmg</a:t>
            </a:r>
            <a:r>
              <a:rPr lang="en-GB" dirty="0"/>
              <a:t>)</a:t>
            </a:r>
          </a:p>
          <a:p>
            <a:pPr eaLnBrk="1" hangingPunct="1">
              <a:lnSpc>
                <a:spcPct val="90000"/>
              </a:lnSpc>
              <a:buFontTx/>
              <a:buNone/>
            </a:pPr>
            <a:r>
              <a:rPr lang="en-GB" dirty="0"/>
              <a:t>Week 20:	Ontologies, RDF Schema, Description Logics (</a:t>
            </a:r>
            <a:r>
              <a:rPr lang="en-GB" dirty="0" err="1"/>
              <a:t>nmg</a:t>
            </a:r>
            <a:r>
              <a:rPr lang="en-GB" dirty="0"/>
              <a:t>)</a:t>
            </a:r>
          </a:p>
          <a:p>
            <a:pPr eaLnBrk="1" hangingPunct="1">
              <a:lnSpc>
                <a:spcPct val="90000"/>
              </a:lnSpc>
              <a:buFontTx/>
              <a:buNone/>
            </a:pPr>
            <a:r>
              <a:rPr lang="en-GB" dirty="0"/>
              <a:t>Week 21:	OWL, Protégé, Ontology Engineering (</a:t>
            </a:r>
            <a:r>
              <a:rPr lang="en-GB" dirty="0" err="1"/>
              <a:t>nmg</a:t>
            </a:r>
            <a:r>
              <a:rPr lang="en-GB" dirty="0"/>
              <a:t>)</a:t>
            </a:r>
          </a:p>
          <a:p>
            <a:pPr eaLnBrk="1" hangingPunct="1">
              <a:lnSpc>
                <a:spcPct val="90000"/>
              </a:lnSpc>
              <a:buFontTx/>
              <a:buNone/>
            </a:pPr>
            <a:r>
              <a:rPr lang="en-GB" dirty="0"/>
              <a:t>Week 22:	</a:t>
            </a:r>
            <a:r>
              <a:rPr lang="en-GB" dirty="0" err="1"/>
              <a:t>Shacl</a:t>
            </a:r>
            <a:r>
              <a:rPr lang="en-GB" dirty="0"/>
              <a:t>, </a:t>
            </a:r>
            <a:r>
              <a:rPr lang="en-GB" dirty="0" err="1"/>
              <a:t>schema.org</a:t>
            </a:r>
            <a:r>
              <a:rPr lang="en-GB" dirty="0"/>
              <a:t> (</a:t>
            </a:r>
            <a:r>
              <a:rPr lang="en-GB" dirty="0" err="1"/>
              <a:t>srs</a:t>
            </a:r>
            <a:r>
              <a:rPr lang="en-GB" dirty="0"/>
              <a:t>)</a:t>
            </a:r>
          </a:p>
          <a:p>
            <a:pPr eaLnBrk="1" hangingPunct="1">
              <a:lnSpc>
                <a:spcPct val="90000"/>
              </a:lnSpc>
              <a:buFontTx/>
              <a:buNone/>
            </a:pPr>
            <a:r>
              <a:rPr lang="en-GB" dirty="0"/>
              <a:t>Week 23:	Knowledge graphs and property graphs (</a:t>
            </a:r>
            <a:r>
              <a:rPr lang="en-GB" dirty="0" err="1"/>
              <a:t>nmg</a:t>
            </a:r>
            <a:r>
              <a:rPr lang="en-GB" dirty="0"/>
              <a:t>/</a:t>
            </a:r>
            <a:r>
              <a:rPr lang="en-GB" dirty="0" err="1"/>
              <a:t>sj</a:t>
            </a:r>
            <a:r>
              <a:rPr lang="en-GB" dirty="0"/>
              <a:t>)</a:t>
            </a:r>
          </a:p>
          <a:p>
            <a:pPr eaLnBrk="1" hangingPunct="1">
              <a:lnSpc>
                <a:spcPct val="90000"/>
              </a:lnSpc>
              <a:buFontTx/>
              <a:buNone/>
            </a:pPr>
            <a:r>
              <a:rPr lang="en-GB" dirty="0"/>
              <a:t>Week 24:	RDF query processing, ontology alignment (</a:t>
            </a:r>
            <a:r>
              <a:rPr lang="en-GB" dirty="0" err="1"/>
              <a:t>srs</a:t>
            </a:r>
            <a:r>
              <a:rPr lang="en-GB" dirty="0"/>
              <a:t>)</a:t>
            </a:r>
          </a:p>
          <a:p>
            <a:pPr>
              <a:lnSpc>
                <a:spcPct val="90000"/>
              </a:lnSpc>
              <a:buNone/>
            </a:pPr>
            <a:r>
              <a:rPr lang="en-GB" dirty="0"/>
              <a:t>Week 25:	Knowledge graph embedding (</a:t>
            </a:r>
            <a:r>
              <a:rPr lang="en-GB" dirty="0" err="1"/>
              <a:t>srs</a:t>
            </a:r>
            <a:r>
              <a:rPr lang="en-GB" dirty="0"/>
              <a:t>)</a:t>
            </a:r>
          </a:p>
          <a:p>
            <a:pPr eaLnBrk="1" hangingPunct="1">
              <a:lnSpc>
                <a:spcPct val="90000"/>
              </a:lnSpc>
              <a:buFontTx/>
              <a:buNone/>
            </a:pPr>
            <a:endParaRPr lang="en-GB" dirty="0"/>
          </a:p>
          <a:p>
            <a:pPr eaLnBrk="1" hangingPunct="1">
              <a:lnSpc>
                <a:spcPct val="90000"/>
              </a:lnSpc>
              <a:buFontTx/>
              <a:buNone/>
            </a:pPr>
            <a:r>
              <a:rPr lang="en-GB" dirty="0"/>
              <a:t>EASTER VACATION</a:t>
            </a:r>
          </a:p>
        </p:txBody>
      </p:sp>
      <p:sp>
        <p:nvSpPr>
          <p:cNvPr id="3" name="Text Placeholder 2">
            <a:extLst>
              <a:ext uri="{FF2B5EF4-FFF2-40B4-BE49-F238E27FC236}">
                <a16:creationId xmlns:a16="http://schemas.microsoft.com/office/drawing/2014/main" id="{A7E488DE-3CA3-6E41-BAD0-5D5CD699D557}"/>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608587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dirty="0"/>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7</a:t>
            </a:fld>
            <a:endParaRPr lang="en-US" dirty="0"/>
          </a:p>
        </p:txBody>
      </p:sp>
      <p:sp>
        <p:nvSpPr>
          <p:cNvPr id="25603" name="Rectangle 5"/>
          <p:cNvSpPr>
            <a:spLocks noGrp="1" noChangeArrowheads="1"/>
          </p:cNvSpPr>
          <p:nvPr>
            <p:ph sz="quarter" idx="13"/>
          </p:nvPr>
        </p:nvSpPr>
        <p:spPr/>
        <p:txBody>
          <a:bodyPr/>
          <a:lstStyle/>
          <a:p>
            <a:pPr eaLnBrk="1" hangingPunct="1">
              <a:lnSpc>
                <a:spcPct val="90000"/>
              </a:lnSpc>
              <a:buFontTx/>
              <a:buNone/>
            </a:pPr>
            <a:r>
              <a:rPr lang="en-GB" dirty="0"/>
              <a:t>Week 30:	</a:t>
            </a:r>
            <a:r>
              <a:rPr lang="en-GB" i="1" dirty="0"/>
              <a:t>Rules, OWL2 Reasoning, OWL2 EL </a:t>
            </a:r>
            <a:r>
              <a:rPr lang="en-GB" dirty="0"/>
              <a:t>(</a:t>
            </a:r>
            <a:r>
              <a:rPr lang="en-GB" dirty="0" err="1"/>
              <a:t>sj</a:t>
            </a:r>
            <a:r>
              <a:rPr lang="en-GB" dirty="0"/>
              <a:t>)</a:t>
            </a:r>
          </a:p>
          <a:p>
            <a:pPr eaLnBrk="1" hangingPunct="1">
              <a:lnSpc>
                <a:spcPct val="90000"/>
              </a:lnSpc>
              <a:buFontTx/>
              <a:buNone/>
            </a:pPr>
            <a:r>
              <a:rPr lang="en-GB" dirty="0"/>
              <a:t>Week 31:	</a:t>
            </a:r>
            <a:r>
              <a:rPr lang="en-GB" i="1" dirty="0"/>
              <a:t>Open/closed world queries, OWL2 RL and </a:t>
            </a:r>
            <a:r>
              <a:rPr lang="en-GB" i="1" dirty="0" err="1"/>
              <a:t>Datalog</a:t>
            </a:r>
            <a:r>
              <a:rPr lang="en-GB" i="1" dirty="0"/>
              <a:t> </a:t>
            </a:r>
            <a:r>
              <a:rPr lang="en-GB" dirty="0"/>
              <a:t>(</a:t>
            </a:r>
            <a:r>
              <a:rPr lang="en-GB" dirty="0" err="1"/>
              <a:t>sj</a:t>
            </a:r>
            <a:r>
              <a:rPr lang="en-GB" dirty="0"/>
              <a:t>)</a:t>
            </a:r>
          </a:p>
          <a:p>
            <a:pPr eaLnBrk="1" hangingPunct="1">
              <a:lnSpc>
                <a:spcPct val="90000"/>
              </a:lnSpc>
              <a:buFontTx/>
              <a:buNone/>
            </a:pPr>
            <a:r>
              <a:rPr lang="en-GB" dirty="0"/>
              <a:t>Week 32:	</a:t>
            </a:r>
            <a:r>
              <a:rPr lang="en-GB" i="1" dirty="0"/>
              <a:t>OWL2 QL, Chase, query rewriting, ontology-based data integration </a:t>
            </a:r>
            <a:r>
              <a:rPr lang="en-GB" dirty="0"/>
              <a:t>(</a:t>
            </a:r>
            <a:r>
              <a:rPr lang="en-GB" dirty="0" err="1"/>
              <a:t>sj</a:t>
            </a:r>
            <a:r>
              <a:rPr lang="en-GB" dirty="0"/>
              <a:t>)</a:t>
            </a:r>
          </a:p>
          <a:p>
            <a:pPr eaLnBrk="1" hangingPunct="1">
              <a:lnSpc>
                <a:spcPct val="90000"/>
              </a:lnSpc>
              <a:buFontTx/>
              <a:buNone/>
            </a:pPr>
            <a:r>
              <a:rPr lang="en-GB" dirty="0"/>
              <a:t>Week 33:	Review</a:t>
            </a:r>
          </a:p>
          <a:p>
            <a:pPr eaLnBrk="1" hangingPunct="1">
              <a:lnSpc>
                <a:spcPct val="90000"/>
              </a:lnSpc>
              <a:buFontTx/>
              <a:buNone/>
            </a:pPr>
            <a:endParaRPr lang="en-GB" dirty="0"/>
          </a:p>
          <a:p>
            <a:pPr eaLnBrk="1" hangingPunct="1">
              <a:lnSpc>
                <a:spcPct val="90000"/>
              </a:lnSpc>
              <a:buFontTx/>
              <a:buNone/>
            </a:pPr>
            <a:r>
              <a:rPr lang="en-GB" dirty="0"/>
              <a:t>Topics in </a:t>
            </a:r>
            <a:r>
              <a:rPr lang="en-GB" i="1" dirty="0"/>
              <a:t>italics</a:t>
            </a:r>
            <a:r>
              <a:rPr lang="en-GB" dirty="0"/>
              <a:t> are currently provisional</a:t>
            </a:r>
          </a:p>
          <a:p>
            <a:pPr eaLnBrk="1" hangingPunct="1">
              <a:lnSpc>
                <a:spcPct val="90000"/>
              </a:lnSpc>
              <a:buFontTx/>
              <a:buNone/>
            </a:pPr>
            <a:endParaRPr lang="en-GB" dirty="0"/>
          </a:p>
        </p:txBody>
      </p:sp>
      <p:sp>
        <p:nvSpPr>
          <p:cNvPr id="3" name="Text Placeholder 2">
            <a:extLst>
              <a:ext uri="{FF2B5EF4-FFF2-40B4-BE49-F238E27FC236}">
                <a16:creationId xmlns:a16="http://schemas.microsoft.com/office/drawing/2014/main" id="{5018B333-7CB5-5D4E-ADA0-3BFAA290467E}"/>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72857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dirty="0"/>
              <a:t>Assessment</a:t>
            </a:r>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dirty="0"/>
          </a:p>
        </p:txBody>
      </p:sp>
      <p:sp>
        <p:nvSpPr>
          <p:cNvPr id="27651" name="Rectangle 5"/>
          <p:cNvSpPr>
            <a:spLocks noGrp="1" noChangeArrowheads="1"/>
          </p:cNvSpPr>
          <p:nvPr>
            <p:ph sz="quarter" idx="13"/>
          </p:nvPr>
        </p:nvSpPr>
        <p:spPr/>
        <p:txBody>
          <a:bodyPr/>
          <a:lstStyle/>
          <a:p>
            <a:pPr marL="0" indent="0">
              <a:lnSpc>
                <a:spcPct val="90000"/>
              </a:lnSpc>
              <a:buNone/>
            </a:pPr>
            <a:r>
              <a:rPr lang="en-GB" dirty="0"/>
              <a:t>Examination: 75% (120 minutes, 3 questions from 5)</a:t>
            </a:r>
          </a:p>
          <a:p>
            <a:pPr eaLnBrk="1" hangingPunct="1">
              <a:lnSpc>
                <a:spcPct val="90000"/>
              </a:lnSpc>
            </a:pPr>
            <a:endParaRPr lang="en-GB" dirty="0"/>
          </a:p>
          <a:p>
            <a:pPr marL="0" indent="0">
              <a:lnSpc>
                <a:spcPct val="90000"/>
              </a:lnSpc>
              <a:buNone/>
            </a:pPr>
            <a:r>
              <a:rPr lang="en-GB" dirty="0"/>
              <a:t>Ontology design coursework: 25%</a:t>
            </a:r>
          </a:p>
          <a:p>
            <a:pPr>
              <a:lnSpc>
                <a:spcPct val="80000"/>
              </a:lnSpc>
            </a:pPr>
            <a:r>
              <a:rPr lang="en-GB" dirty="0"/>
              <a:t>Detailed specification published in week 21</a:t>
            </a:r>
          </a:p>
          <a:p>
            <a:pPr>
              <a:lnSpc>
                <a:spcPct val="80000"/>
              </a:lnSpc>
            </a:pPr>
            <a:r>
              <a:rPr lang="en-GB" dirty="0"/>
              <a:t>Submission due week 30</a:t>
            </a:r>
          </a:p>
          <a:p>
            <a:pPr>
              <a:lnSpc>
                <a:spcPct val="80000"/>
              </a:lnSpc>
            </a:pPr>
            <a:r>
              <a:rPr lang="en-GB" dirty="0"/>
              <a:t>Feedback due week 33</a:t>
            </a:r>
          </a:p>
        </p:txBody>
      </p:sp>
      <p:sp>
        <p:nvSpPr>
          <p:cNvPr id="3" name="Text Placeholder 2">
            <a:extLst>
              <a:ext uri="{FF2B5EF4-FFF2-40B4-BE49-F238E27FC236}">
                <a16:creationId xmlns:a16="http://schemas.microsoft.com/office/drawing/2014/main" id="{D4E295B1-ABF9-CA48-842A-ACB1E35A6877}"/>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866171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C354-7F8B-FE82-2DC2-1DF1ED2C381E}"/>
              </a:ext>
            </a:extLst>
          </p:cNvPr>
          <p:cNvSpPr>
            <a:spLocks noGrp="1"/>
          </p:cNvSpPr>
          <p:nvPr>
            <p:ph type="title"/>
          </p:nvPr>
        </p:nvSpPr>
        <p:spPr/>
        <p:txBody>
          <a:bodyPr/>
          <a:lstStyle/>
          <a:p>
            <a:r>
              <a:rPr lang="en-US" dirty="0"/>
              <a:t>Industrial Action</a:t>
            </a:r>
          </a:p>
        </p:txBody>
      </p:sp>
      <p:sp>
        <p:nvSpPr>
          <p:cNvPr id="4" name="Content Placeholder 3">
            <a:extLst>
              <a:ext uri="{FF2B5EF4-FFF2-40B4-BE49-F238E27FC236}">
                <a16:creationId xmlns:a16="http://schemas.microsoft.com/office/drawing/2014/main" id="{3962E575-15AD-48E5-0ED5-B1524F192813}"/>
              </a:ext>
            </a:extLst>
          </p:cNvPr>
          <p:cNvSpPr>
            <a:spLocks noGrp="1"/>
          </p:cNvSpPr>
          <p:nvPr>
            <p:ph sz="quarter" idx="13"/>
          </p:nvPr>
        </p:nvSpPr>
        <p:spPr/>
        <p:txBody>
          <a:bodyPr>
            <a:normAutofit/>
          </a:bodyPr>
          <a:lstStyle/>
          <a:p>
            <a:pPr marL="0" indent="0">
              <a:buNone/>
            </a:pPr>
            <a:r>
              <a:rPr lang="en-US" dirty="0"/>
              <a:t>There are 18 days of industrial action scheduled between now and Easter:</a:t>
            </a:r>
          </a:p>
          <a:p>
            <a:pPr lvl="1"/>
            <a:r>
              <a:rPr lang="en-US" dirty="0"/>
              <a:t>Week 18: </a:t>
            </a:r>
            <a:r>
              <a:rPr lang="en-US" b="1" dirty="0">
                <a:solidFill>
                  <a:srgbClr val="FF0000"/>
                </a:solidFill>
              </a:rPr>
              <a:t>1 Feb</a:t>
            </a:r>
          </a:p>
          <a:p>
            <a:pPr lvl="1"/>
            <a:r>
              <a:rPr lang="en-US" dirty="0"/>
              <a:t>Week 19: </a:t>
            </a:r>
            <a:r>
              <a:rPr lang="en-US" b="1" dirty="0">
                <a:solidFill>
                  <a:srgbClr val="FF0000"/>
                </a:solidFill>
              </a:rPr>
              <a:t>9 Feb</a:t>
            </a:r>
            <a:r>
              <a:rPr lang="en-US" dirty="0"/>
              <a:t>, 10 Feb</a:t>
            </a:r>
          </a:p>
          <a:p>
            <a:pPr lvl="1"/>
            <a:r>
              <a:rPr lang="en-US" dirty="0"/>
              <a:t>Week 20: 14 Feb, </a:t>
            </a:r>
            <a:r>
              <a:rPr lang="en-US" b="1" dirty="0">
                <a:solidFill>
                  <a:srgbClr val="FF0000"/>
                </a:solidFill>
              </a:rPr>
              <a:t>15 Feb</a:t>
            </a:r>
            <a:r>
              <a:rPr lang="en-US" dirty="0"/>
              <a:t>, </a:t>
            </a:r>
            <a:r>
              <a:rPr lang="en-US" b="1" dirty="0">
                <a:solidFill>
                  <a:srgbClr val="FF0000"/>
                </a:solidFill>
              </a:rPr>
              <a:t>16 Feb</a:t>
            </a:r>
          </a:p>
          <a:p>
            <a:pPr lvl="1"/>
            <a:r>
              <a:rPr lang="en-US" dirty="0"/>
              <a:t>Week 21: 21 Feb, </a:t>
            </a:r>
            <a:r>
              <a:rPr lang="en-US" b="1" dirty="0">
                <a:solidFill>
                  <a:srgbClr val="FF0000"/>
                </a:solidFill>
              </a:rPr>
              <a:t>22 Feb</a:t>
            </a:r>
            <a:r>
              <a:rPr lang="en-US" dirty="0"/>
              <a:t>, </a:t>
            </a:r>
            <a:r>
              <a:rPr lang="en-US" b="1" dirty="0">
                <a:solidFill>
                  <a:srgbClr val="FF0000"/>
                </a:solidFill>
              </a:rPr>
              <a:t>23 Feb</a:t>
            </a:r>
          </a:p>
          <a:p>
            <a:pPr lvl="1"/>
            <a:r>
              <a:rPr lang="en-US" dirty="0"/>
              <a:t>Week 22: </a:t>
            </a:r>
            <a:r>
              <a:rPr lang="en-US" b="1" dirty="0">
                <a:solidFill>
                  <a:srgbClr val="FF0000"/>
                </a:solidFill>
              </a:rPr>
              <a:t>27 Feb</a:t>
            </a:r>
            <a:r>
              <a:rPr lang="en-US" dirty="0"/>
              <a:t>, 28 Feb, </a:t>
            </a:r>
            <a:r>
              <a:rPr lang="en-US" b="1" dirty="0">
                <a:solidFill>
                  <a:srgbClr val="FF0000"/>
                </a:solidFill>
              </a:rPr>
              <a:t>1 Mar</a:t>
            </a:r>
            <a:r>
              <a:rPr lang="en-US" dirty="0"/>
              <a:t>, </a:t>
            </a:r>
            <a:r>
              <a:rPr lang="en-US" b="1" dirty="0">
                <a:solidFill>
                  <a:srgbClr val="FF0000"/>
                </a:solidFill>
              </a:rPr>
              <a:t>2 Mar</a:t>
            </a:r>
          </a:p>
          <a:p>
            <a:pPr lvl="1"/>
            <a:r>
              <a:rPr lang="en-US" dirty="0"/>
              <a:t>Week 24: </a:t>
            </a:r>
            <a:r>
              <a:rPr lang="en-US" b="1" dirty="0">
                <a:solidFill>
                  <a:srgbClr val="FF0000"/>
                </a:solidFill>
              </a:rPr>
              <a:t>16 Mar</a:t>
            </a:r>
            <a:r>
              <a:rPr lang="en-US" dirty="0"/>
              <a:t>, 17 Mar</a:t>
            </a:r>
          </a:p>
          <a:p>
            <a:pPr lvl="1"/>
            <a:r>
              <a:rPr lang="en-US" dirty="0"/>
              <a:t>Week 25: </a:t>
            </a:r>
            <a:r>
              <a:rPr lang="en-US" b="1" dirty="0">
                <a:solidFill>
                  <a:srgbClr val="FF0000"/>
                </a:solidFill>
              </a:rPr>
              <a:t>20 Mar</a:t>
            </a:r>
            <a:r>
              <a:rPr lang="en-US" dirty="0"/>
              <a:t>, 21 Mar, </a:t>
            </a:r>
            <a:r>
              <a:rPr lang="en-US" b="1" dirty="0">
                <a:solidFill>
                  <a:srgbClr val="FF0000"/>
                </a:solidFill>
              </a:rPr>
              <a:t>22 Mar</a:t>
            </a:r>
          </a:p>
          <a:p>
            <a:pPr marL="0" indent="0">
              <a:buNone/>
            </a:pPr>
            <a:r>
              <a:rPr lang="en-US" dirty="0"/>
              <a:t>There are COMP6256 lectures scheduled on the </a:t>
            </a:r>
            <a:r>
              <a:rPr lang="en-US" b="1" dirty="0">
                <a:solidFill>
                  <a:srgbClr val="FF0000"/>
                </a:solidFill>
              </a:rPr>
              <a:t>highlighted</a:t>
            </a:r>
            <a:r>
              <a:rPr lang="en-US" dirty="0"/>
              <a:t> dates</a:t>
            </a:r>
          </a:p>
          <a:p>
            <a:pPr marL="0" indent="0">
              <a:buNone/>
            </a:pPr>
            <a:r>
              <a:rPr lang="en-US" dirty="0"/>
              <a:t>These lectures may not take place</a:t>
            </a:r>
          </a:p>
        </p:txBody>
      </p:sp>
      <p:sp>
        <p:nvSpPr>
          <p:cNvPr id="5" name="Text Placeholder 4">
            <a:extLst>
              <a:ext uri="{FF2B5EF4-FFF2-40B4-BE49-F238E27FC236}">
                <a16:creationId xmlns:a16="http://schemas.microsoft.com/office/drawing/2014/main" id="{993B7D74-9A1F-342F-868C-CDF6CD11A49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94829065"/>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7A264B55-6C1A-9F4D-8B6D-0D2C150E150A}"/>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65988994-BCF6-F246-AF96-9CE26F146B8E}"/>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BC515F01-6DDA-7347-BB2E-1F3EE4EAA6D8}"/>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BAB4818-154D-1940-A16D-03ED699A1E5B}"/>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A2E53205-1EFF-F74C-A4DF-1B050D404FD3}"/>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C319F3-13E9-7245-A435-146488255DE4}"/>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D49072BF-FBA9-9B49-A266-A41AD9B8B23C}"/>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02F0B1-DCE2-C24B-8C3D-C54094A3E00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51</TotalTime>
  <Words>1941</Words>
  <Application>Microsoft Office PowerPoint</Application>
  <PresentationFormat>Widescreen</PresentationFormat>
  <Paragraphs>314</Paragraphs>
  <Slides>36</Slides>
  <Notes>30</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36</vt:i4>
      </vt:variant>
    </vt:vector>
  </HeadingPairs>
  <TitlesOfParts>
    <vt:vector size="48" baseType="lpstr">
      <vt:lpstr>Calibri</vt:lpstr>
      <vt:lpstr>Lucida Sans</vt:lpstr>
      <vt:lpstr>Arial</vt:lpstr>
      <vt:lpstr>Lucida Console</vt:lpstr>
      <vt:lpstr>Plain</vt:lpstr>
      <vt:lpstr>Marine 1</vt:lpstr>
      <vt:lpstr>Marine 3</vt:lpstr>
      <vt:lpstr>Marine 5</vt:lpstr>
      <vt:lpstr>Marine 6</vt:lpstr>
      <vt:lpstr>Horizon 3</vt:lpstr>
      <vt:lpstr>Horizon 4</vt:lpstr>
      <vt:lpstr>Horizon 5</vt:lpstr>
      <vt:lpstr>PowerPoint Presentation</vt:lpstr>
      <vt:lpstr>COMP6256 Knowledge Graphs for AI Systems</vt:lpstr>
      <vt:lpstr>Course Aims</vt:lpstr>
      <vt:lpstr>Lecturers</vt:lpstr>
      <vt:lpstr>Course Structure</vt:lpstr>
      <vt:lpstr>Teaching Schedule</vt:lpstr>
      <vt:lpstr>Teaching Schedule</vt:lpstr>
      <vt:lpstr>Assessment</vt:lpstr>
      <vt:lpstr>Industrial Action</vt:lpstr>
      <vt:lpstr>Introduction to the Semantic Web</vt:lpstr>
      <vt:lpstr>The World Wide Web:  Past, Present and Future</vt:lpstr>
      <vt:lpstr>Weaving the Semantic Web</vt:lpstr>
      <vt:lpstr>What is the Semantic Web?</vt:lpstr>
      <vt:lpstr>The Annotated Web</vt:lpstr>
      <vt:lpstr>The Web of (Linked) Data</vt:lpstr>
      <vt:lpstr>Rocket Science (not)</vt:lpstr>
      <vt:lpstr>Basic Concepts</vt:lpstr>
      <vt:lpstr>The World Wide Web vs. the Semantic Web</vt:lpstr>
      <vt:lpstr>Machine readable vs. machine understandable</vt:lpstr>
      <vt:lpstr>Machine readable vs. machine understandable</vt:lpstr>
      <vt:lpstr>Machine readable: XML</vt:lpstr>
      <vt:lpstr>Machine readable: XML</vt:lpstr>
      <vt:lpstr>Machine readable vs. machine understandable</vt:lpstr>
      <vt:lpstr>Semantic Web Technical Architecture</vt:lpstr>
      <vt:lpstr>The Semantic Web layer cake</vt:lpstr>
      <vt:lpstr>Resource Description Framework</vt:lpstr>
      <vt:lpstr>Example</vt:lpstr>
      <vt:lpstr>Example</vt:lpstr>
      <vt:lpstr>Example</vt:lpstr>
      <vt:lpstr>Example</vt:lpstr>
      <vt:lpstr>Resource Description Framework</vt:lpstr>
      <vt:lpstr>RDF Vocabulary Description Language</vt:lpstr>
      <vt:lpstr>Mixing Vocabularies</vt:lpstr>
      <vt:lpstr>OWL Web Ontology Language</vt:lpstr>
      <vt:lpstr>SPARQL</vt:lpstr>
      <vt:lpstr>Next Lecture: Vocabularies and Applications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4</cp:revision>
  <dcterms:created xsi:type="dcterms:W3CDTF">2022-01-31T14:26:15Z</dcterms:created>
  <dcterms:modified xsi:type="dcterms:W3CDTF">2023-01-30T11:00:28Z</dcterms:modified>
</cp:coreProperties>
</file>