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  <p:sldMasterId id="2147483698" r:id="rId3"/>
    <p:sldMasterId id="2147483702" r:id="rId4"/>
    <p:sldMasterId id="2147483706" r:id="rId5"/>
    <p:sldMasterId id="2147483710" r:id="rId6"/>
    <p:sldMasterId id="2147483714" r:id="rId7"/>
    <p:sldMasterId id="2147483718" r:id="rId8"/>
  </p:sldMasterIdLst>
  <p:notesMasterIdLst>
    <p:notesMasterId r:id="rId43"/>
  </p:notesMasterIdLst>
  <p:sldIdLst>
    <p:sldId id="260" r:id="rId9"/>
    <p:sldId id="256" r:id="rId10"/>
    <p:sldId id="325" r:id="rId11"/>
    <p:sldId id="326" r:id="rId12"/>
    <p:sldId id="306" r:id="rId13"/>
    <p:sldId id="307" r:id="rId14"/>
    <p:sldId id="308" r:id="rId15"/>
    <p:sldId id="275" r:id="rId16"/>
    <p:sldId id="274" r:id="rId17"/>
    <p:sldId id="278" r:id="rId18"/>
    <p:sldId id="261" r:id="rId19"/>
    <p:sldId id="329" r:id="rId20"/>
    <p:sldId id="287" r:id="rId21"/>
    <p:sldId id="262" r:id="rId22"/>
    <p:sldId id="303" r:id="rId23"/>
    <p:sldId id="264" r:id="rId24"/>
    <p:sldId id="265" r:id="rId25"/>
    <p:sldId id="266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</p:sldIdLst>
  <p:sldSz cx="12192000" cy="6858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Georgia" panose="02040502050405020303" pitchFamily="18" charset="0"/>
      <p:regular r:id="rId48"/>
      <p:bold r:id="rId49"/>
      <p:italic r:id="rId50"/>
      <p:boldItalic r:id="rId51"/>
    </p:embeddedFont>
    <p:embeddedFont>
      <p:font typeface="Lucida Sans" panose="020B0602030504020204" pitchFamily="34" charset="77"/>
      <p:regular r:id="rId52"/>
      <p:bold r:id="rId53"/>
      <p:italic r:id="rId54"/>
      <p:boldItalic r:id="rId55"/>
    </p:embeddedFont>
    <p:embeddedFont>
      <p:font typeface="Monotype Sorts" pitchFamily="2" charset="2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9"/>
    <p:restoredTop sz="94709"/>
  </p:normalViewPr>
  <p:slideViewPr>
    <p:cSldViewPr snapToGrid="0" snapToObjects="1" showGuides="1">
      <p:cViewPr varScale="1">
        <p:scale>
          <a:sx n="89" d="100"/>
          <a:sy n="89" d="100"/>
        </p:scale>
        <p:origin x="192" y="9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3.fntdata"/><Relationship Id="rId59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6.fntdata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11F37-1E6F-6A44-A0D2-6DE377B840E2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4DA00-7454-BF4E-9465-7D8AE93A7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0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BFE1A4-9FDF-5D4E-8733-208BDEF54E75}" type="slidenum">
              <a:rPr lang="en-GB"/>
              <a:pPr/>
              <a:t>2</a:t>
            </a:fld>
            <a:endParaRPr lang="en-GB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9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DD6FD-1C8A-C84C-B33E-FDCB731A608E}" type="slidenum">
              <a:rPr lang="en-GB"/>
              <a:pPr/>
              <a:t>3</a:t>
            </a:fld>
            <a:endParaRPr lang="en-GB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201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is usual to refer to the database and software  together as a “database system”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FF9DE-5445-9B4E-B3FF-28A55CC8008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76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07037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3955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1748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7968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47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79728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821EA71-BFDF-764B-9601-98B10F3D51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899475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3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515728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CD1A0C4-1EEA-A345-AAC3-06F0D07C5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6424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3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975F-9286-2641-8193-8DF7321C8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BC2BCE8-8683-9143-A195-36CA36A035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392" y="1773238"/>
            <a:ext cx="3528392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5F0F8BD-14D9-F54C-8643-B510466E59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216" y="1773239"/>
            <a:ext cx="3527897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22968ED-E95A-5C4A-AFD4-AFD46BE8A4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800" y="1773239"/>
            <a:ext cx="360040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667781-6711-AC4E-B59A-870436D773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45C34E7-B8FA-EE45-B82E-8F66C35813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51603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42AA-DC19-824E-AC96-5B2BE9F1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068AE28-9C85-8643-AF49-94E4EA86D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528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50EFFEC7-CADF-794D-8A8F-463A8B0D163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040689" y="5445122"/>
            <a:ext cx="1727719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A51B6D2F-C03C-364E-96D4-07089520BE8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67435" y="5445122"/>
            <a:ext cx="1728790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60F87C5-62F3-5348-A9B3-27985DEED7C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95775" y="5445122"/>
            <a:ext cx="1728787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062D462-B04F-C447-B1D0-0BC44559230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423592" y="5445122"/>
            <a:ext cx="1727718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F8F9F3D8-C529-AD4D-A368-265D78A91F73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51384" y="5445122"/>
            <a:ext cx="1727743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1E13E52-C677-7744-9232-41BF617916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12872" y="5445122"/>
            <a:ext cx="1727744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4E2EFAD-DC91-6841-A510-D79076BDE6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01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7289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1511-F3E4-724E-9385-E56C8E96E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17649E7-935E-964A-AF69-C0C4D907C8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2276475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FB0E1B-5C1F-6F40-9A46-F8BCACC6E5E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2276477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555E08-1F8E-FE4A-8984-00D0549243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88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01483EC-A312-1944-A3B6-36E2CF252F7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743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2A8D003-FCDA-0047-981A-893491C35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1537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DD746F-C60A-5F4B-A45F-63CE1F52DD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9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956CC3-5066-2E40-8C1A-C70D599F3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8586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692150"/>
            <a:ext cx="5400675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B6178A-34C0-C542-A96F-1D5AC73A1E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A79C78-B21D-F943-BA39-8360A5CA22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04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8D99ABB-BC2E-134A-A2CD-85CF5A02E72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01542" y="824986"/>
            <a:ext cx="2666571" cy="281517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DD31F4D-BE21-FB46-B0CE-AF77431BBA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67438" y="1767953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6588E56-5876-5B4A-9118-0C89AE35EB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1119" y="3789039"/>
            <a:ext cx="2877210" cy="244824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2C1FA18-66B6-1C4F-B252-BC50D7B557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4885" y="3789040"/>
            <a:ext cx="2373228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F2A8A3E-04CB-3D49-BFF9-4E8A1C7C71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80754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57BE-BD60-B043-9E76-245DD19A10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8C294F4-A6AD-1740-BEEC-61206D8F40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67439" y="1773239"/>
            <a:ext cx="540117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BA58DB-1B10-234D-9055-77566A370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391" y="1773238"/>
            <a:ext cx="5401171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0C5138F-94AF-8046-AAE7-1C99875056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9" y="4076701"/>
            <a:ext cx="5401169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81B490-0D9B-4347-9BB0-19B2C921F0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1" y="4076701"/>
            <a:ext cx="5401171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92EB63-72C1-744C-9F42-6A38D445F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193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DE22-5B82-9541-BA5A-BB368C0F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FB7F17B-6AA3-1149-BBC9-DC5B1DFC0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8" y="1773237"/>
            <a:ext cx="3527425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2245F91-9A08-D645-A795-C37F14E4AA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688" y="1773237"/>
            <a:ext cx="3527426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F425D9C-51DB-2848-9101-2FF8AF58211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775" y="1773236"/>
            <a:ext cx="3600450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C36AEF-34C3-E14F-BCD3-4CA0A0915F4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393" y="4076700"/>
            <a:ext cx="3527920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95E5B0E-4B8A-C24D-B31C-4457A16D9B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40688" y="4076700"/>
            <a:ext cx="3527425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1B113F3-BB57-AC48-9603-182BF960DC1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95775" y="4076700"/>
            <a:ext cx="3600449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A280A98-37C6-2342-830C-12DF4E52E1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216496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0019-9464-AF4F-A14A-C779F78A7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8CBA7DE-3862-DF4A-B953-467BCFD74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93" y="1773238"/>
            <a:ext cx="3527920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13F7FAA-ACCD-1D4C-B487-1D8E59569B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95775" y="1773239"/>
            <a:ext cx="3600449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6BFC2351-BCA4-634D-9FC2-1AABCF68D45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0689" y="1773238"/>
            <a:ext cx="3527424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8D0C368-497A-8B4F-9C13-C840AF3693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491501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12300D-9767-B945-AF02-1D3DEB990C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41E2F-1B0D-9748-91C5-CC974CF8E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1188DFF-7D9D-C84E-AA59-F5EB920D49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64429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E695FFE-DEC3-8945-A9DF-C9F8CC8AF4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58025-FD3D-9A45-8783-576F4EEB2C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300663"/>
            <a:ext cx="10944224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  <a:endParaRPr lang="en-GB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4003048-D4F7-6941-99F8-0109AB947C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708948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70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7429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6446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8B6604A-86A9-074D-901A-A51AF4652A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06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334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863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8BDAF3D-6C7B-9548-BAB8-0765051D7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87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194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200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3A65594-303E-7642-9CB3-09C6E1958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34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8368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398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B91455C-D067-6D41-8B42-135DE1BBB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30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884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308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7FE51D9-41F8-F34A-B0C1-DAF02849A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49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144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8303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6AE1C61-DEC1-3045-9348-AA510989F3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7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432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16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1C00406-8E4B-894C-8D20-4A9F22E4B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86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3983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45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35032-FFFC-C447-BA60-9B32DA45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692150"/>
            <a:ext cx="10944224" cy="936625"/>
          </a:xfrm>
          <a:prstGeom prst="rect">
            <a:avLst/>
          </a:prstGeom>
        </p:spPr>
        <p:txBody>
          <a:bodyPr vert="horz" lIns="72000" tIns="36000" rIns="72000" bIns="36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6C37D-9121-684D-B590-EF4A55935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73238"/>
            <a:ext cx="109442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D240F-3434-DF49-BB59-C0B86B41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889" y="6381751"/>
            <a:ext cx="3527424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1B7BC17-F0E7-7A47-8273-78D53527614D}" type="datetimeFigureOut">
              <a:rPr lang="en-GB" smtClean="0"/>
              <a:pPr/>
              <a:t>30/01/2023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1AEA1-9EFF-6040-A0DF-32F3F8CF9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95774" y="6381751"/>
            <a:ext cx="3600451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9BF26-FC66-2C46-9F3E-A7306A28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799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26078B-3553-4544-8ED2-80E83B6C7BAA}"/>
              </a:ext>
            </a:extLst>
          </p:cNvPr>
          <p:cNvSpPr txBox="1">
            <a:spLocks/>
          </p:cNvSpPr>
          <p:nvPr userDrawn="1"/>
        </p:nvSpPr>
        <p:spPr>
          <a:xfrm>
            <a:off x="11568113" y="6381750"/>
            <a:ext cx="431799" cy="287339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D0896E-602A-494F-99CF-AC1BD90019B0}" type="slidenum">
              <a:rPr lang="en-GB" smtClean="0">
                <a:solidFill>
                  <a:schemeClr val="tx1"/>
                </a:solidFill>
              </a:rPr>
              <a:pPr/>
              <a:t>‹#›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9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85F1001B-B16B-E74E-90FF-B036DA16ADEF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78" y="-279125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7" r:id="rId2"/>
    <p:sldLayoutId id="2147483676" r:id="rId3"/>
    <p:sldLayoutId id="2147483679" r:id="rId4"/>
    <p:sldLayoutId id="2147483680" r:id="rId5"/>
    <p:sldLayoutId id="2147483677" r:id="rId6"/>
    <p:sldLayoutId id="2147483678" r:id="rId7"/>
    <p:sldLayoutId id="2147483682" r:id="rId8"/>
    <p:sldLayoutId id="2147483683" r:id="rId9"/>
    <p:sldLayoutId id="2147483684" r:id="rId10"/>
    <p:sldLayoutId id="2147483685" r:id="rId11"/>
    <p:sldLayoutId id="2147483687" r:id="rId12"/>
    <p:sldLayoutId id="2147483686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722" r:id="rId20"/>
    <p:sldLayoutId id="2147483723" r:id="rId21"/>
    <p:sldLayoutId id="214748372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1344" userDrawn="1">
          <p15:clr>
            <a:srgbClr val="F26B43"/>
          </p15:clr>
        </p15:guide>
        <p15:guide id="5" orient="horz" pos="1434" userDrawn="1">
          <p15:clr>
            <a:srgbClr val="F26B43"/>
          </p15:clr>
        </p15:guide>
        <p15:guide id="6" orient="horz" pos="2478" userDrawn="1">
          <p15:clr>
            <a:srgbClr val="F26B43"/>
          </p15:clr>
        </p15:guide>
        <p15:guide id="7" orient="horz" pos="2568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orient="horz" pos="4020" userDrawn="1">
          <p15:clr>
            <a:srgbClr val="F26B43"/>
          </p15:clr>
        </p15:guide>
        <p15:guide id="10" orient="horz" pos="4201" userDrawn="1">
          <p15:clr>
            <a:srgbClr val="F26B43"/>
          </p15:clr>
        </p15:guide>
        <p15:guide id="11" pos="393" userDrawn="1">
          <p15:clr>
            <a:srgbClr val="F26B43"/>
          </p15:clr>
        </p15:guide>
        <p15:guide id="12" pos="2706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3795" userDrawn="1">
          <p15:clr>
            <a:srgbClr val="F26B43"/>
          </p15:clr>
        </p15:guide>
        <p15:guide id="15" pos="3885" userDrawn="1">
          <p15:clr>
            <a:srgbClr val="F26B43"/>
          </p15:clr>
        </p15:guide>
        <p15:guide id="16" pos="5065" userDrawn="1">
          <p15:clr>
            <a:srgbClr val="F26B43"/>
          </p15:clr>
        </p15:guide>
        <p15:guide id="17" pos="4974" userDrawn="1">
          <p15:clr>
            <a:srgbClr val="F26B43"/>
          </p15:clr>
        </p15:guide>
        <p15:guide id="18" pos="7559" userDrawn="1">
          <p15:clr>
            <a:srgbClr val="F26B43"/>
          </p15:clr>
        </p15:guide>
        <p15:guide id="19" pos="72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F8164AF-429E-8B44-8926-15F5B2F349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7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 userDrawn="1">
          <p15:clr>
            <a:srgbClr val="F26B43"/>
          </p15:clr>
        </p15:guide>
        <p15:guide id="2" pos="6199" userDrawn="1">
          <p15:clr>
            <a:srgbClr val="F26B43"/>
          </p15:clr>
        </p15:guide>
        <p15:guide id="3" orient="horz" pos="1344" userDrawn="1">
          <p15:clr>
            <a:srgbClr val="F26B43"/>
          </p15:clr>
        </p15:guide>
        <p15:guide id="4" orient="horz" pos="2115" userDrawn="1">
          <p15:clr>
            <a:srgbClr val="F26B43"/>
          </p15:clr>
        </p15:guide>
        <p15:guide id="5" orient="horz" pos="2205" userDrawn="1">
          <p15:clr>
            <a:srgbClr val="F26B43"/>
          </p15:clr>
        </p15:guide>
        <p15:guide id="6" orient="horz" pos="2840" userDrawn="1">
          <p15:clr>
            <a:srgbClr val="F26B43"/>
          </p15:clr>
        </p15:guide>
        <p15:guide id="7" orient="horz" pos="2931" userDrawn="1">
          <p15:clr>
            <a:srgbClr val="F26B43"/>
          </p15:clr>
        </p15:guide>
        <p15:guide id="8" orient="horz" pos="3158" userDrawn="1">
          <p15:clr>
            <a:srgbClr val="F26B43"/>
          </p15:clr>
        </p15:guide>
        <p15:guide id="9" pos="7287" userDrawn="1">
          <p15:clr>
            <a:srgbClr val="F26B43"/>
          </p15:clr>
        </p15:guide>
        <p15:guide id="10" pos="7559" userDrawn="1">
          <p15:clr>
            <a:srgbClr val="F26B43"/>
          </p15:clr>
        </p15:guide>
        <p15:guide id="11" orient="horz" pos="402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orient="horz" pos="436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  <p15:guide id="15" pos="393" userDrawn="1">
          <p15:clr>
            <a:srgbClr val="F26B43"/>
          </p15:clr>
        </p15:guide>
        <p15:guide id="16" orient="horz" pos="1026" userDrawn="1">
          <p15:clr>
            <a:srgbClr val="F26B43"/>
          </p15:clr>
        </p15:guide>
        <p15:guide id="17" orient="horz" pos="111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C93DE68-05CE-2849-95E7-E5250A523A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35FA973-C0ED-CC4A-860A-332DE8FA6E6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E358BAB-3CE0-B441-80F2-75A919C00A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8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C5CB4D6-7FF7-E74F-A293-FD6DF4731B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B38F7A9-0726-AB4E-82A2-387311FBB2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0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308ADD2-B9A1-D943-9ECD-0824C50664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31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Introduction</a:t>
            </a:r>
            <a:endParaRPr lang="en-GB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COMP3211 Advanced Databases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Dr Nicholas Gibbins - </a:t>
            </a:r>
            <a:r>
              <a:rPr lang="en-GB" dirty="0" err="1"/>
              <a:t>nmg@ecs.soton.ac.uk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907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Lecturers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9E9460-D602-6846-B3A4-B0330D74A3D5}"/>
              </a:ext>
            </a:extLst>
          </p:cNvPr>
          <p:cNvSpPr txBox="1"/>
          <p:nvPr/>
        </p:nvSpPr>
        <p:spPr>
          <a:xfrm>
            <a:off x="623888" y="5439337"/>
            <a:ext cx="3527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Dr Nicholas Gibbins</a:t>
            </a:r>
            <a:br>
              <a:rPr lang="en-GB" sz="2000" dirty="0"/>
            </a:br>
            <a:r>
              <a:rPr lang="en-GB" dirty="0" err="1"/>
              <a:t>nmg@soton.ac.uk</a:t>
            </a:r>
            <a:endParaRPr lang="en-GB" dirty="0"/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4A3D91-6143-8A46-9F62-F031029595A0}"/>
              </a:ext>
            </a:extLst>
          </p:cNvPr>
          <p:cNvSpPr txBox="1"/>
          <p:nvPr/>
        </p:nvSpPr>
        <p:spPr>
          <a:xfrm>
            <a:off x="4295775" y="5439337"/>
            <a:ext cx="36004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Dr </a:t>
            </a:r>
            <a:r>
              <a:rPr lang="en-GB" sz="2000" dirty="0"/>
              <a:t>Heather Packer</a:t>
            </a:r>
          </a:p>
          <a:p>
            <a:r>
              <a:rPr lang="en-GB" dirty="0"/>
              <a:t>hsp2m10@soton.ac.uk</a:t>
            </a:r>
          </a:p>
        </p:txBody>
      </p:sp>
      <p:pic>
        <p:nvPicPr>
          <p:cNvPr id="5" name="Picture Placeholder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F3FAD3D5-5793-AC4F-8578-86DB1022536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t="82" b="52"/>
          <a:stretch/>
        </p:blipFill>
        <p:spPr>
          <a:xfrm>
            <a:off x="623888" y="1773238"/>
            <a:ext cx="3527425" cy="366609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3703B4-B610-A863-52CC-CE0873426FDD}"/>
              </a:ext>
            </a:extLst>
          </p:cNvPr>
          <p:cNvSpPr txBox="1"/>
          <p:nvPr/>
        </p:nvSpPr>
        <p:spPr>
          <a:xfrm>
            <a:off x="8040688" y="5439336"/>
            <a:ext cx="36004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Dr </a:t>
            </a:r>
            <a:r>
              <a:rPr lang="en-GB" sz="2000" dirty="0"/>
              <a:t>Luis-Daniel Ibanez</a:t>
            </a:r>
          </a:p>
          <a:p>
            <a:r>
              <a:rPr lang="en-GB" dirty="0"/>
              <a:t>ldig1y14@soton.ac.uk</a:t>
            </a:r>
          </a:p>
        </p:txBody>
      </p:sp>
    </p:spTree>
    <p:extLst>
      <p:ext uri="{BB962C8B-B14F-4D97-AF65-F5344CB8AC3E}">
        <p14:creationId xmlns:p14="http://schemas.microsoft.com/office/powerpoint/2010/main" val="109409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Module Aims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Gain a better understanding of the nature of data</a:t>
            </a:r>
          </a:p>
          <a:p>
            <a:r>
              <a:rPr lang="en-US"/>
              <a:t>Understand the issues to be addressed in writing database software</a:t>
            </a:r>
          </a:p>
          <a:p>
            <a:r>
              <a:rPr lang="en-US"/>
              <a:t>Understand the variety of approaches taken so far</a:t>
            </a:r>
          </a:p>
          <a:p>
            <a:r>
              <a:rPr lang="en-US"/>
              <a:t>Be able to select an appropriate database for an application</a:t>
            </a:r>
          </a:p>
          <a:p>
            <a:r>
              <a:rPr lang="en-US"/>
              <a:t>Be aware of the latest developments in the use and application of databases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43E29-519F-C247-8F33-3F24DAF27F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7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will be able to demonstrate knowledge and understanding of:</a:t>
            </a:r>
          </a:p>
          <a:p>
            <a:r>
              <a:rPr lang="en-US" dirty="0"/>
              <a:t>The internals of a database management system </a:t>
            </a:r>
          </a:p>
          <a:p>
            <a:r>
              <a:rPr lang="en-US" dirty="0"/>
              <a:t>The issues involved in developing database management software </a:t>
            </a:r>
          </a:p>
          <a:p>
            <a:r>
              <a:rPr lang="en-US" dirty="0"/>
              <a:t>The variety of available DBMS types and the circumstances in which they're appropriate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32685-AED9-E940-8FBD-F2B47DA77D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9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will be able to:</a:t>
            </a:r>
          </a:p>
          <a:p>
            <a:r>
              <a:rPr lang="en-US" dirty="0"/>
              <a:t>Choose appropriate approaches for data storage and access </a:t>
            </a:r>
          </a:p>
          <a:p>
            <a:r>
              <a:rPr lang="en-US" dirty="0"/>
              <a:t>Demonstrate how a DBMS processes, </a:t>
            </a:r>
            <a:r>
              <a:rPr lang="en-US" dirty="0" err="1"/>
              <a:t>optimises</a:t>
            </a:r>
            <a:r>
              <a:rPr lang="en-US" dirty="0"/>
              <a:t> and executes a query </a:t>
            </a:r>
          </a:p>
          <a:p>
            <a:r>
              <a:rPr lang="en-US" dirty="0"/>
              <a:t>Identify issues arising from concurrent or distributed processing and select appropriate approaches to mitigate those issues </a:t>
            </a:r>
          </a:p>
          <a:p>
            <a:r>
              <a:rPr lang="en-US" dirty="0"/>
              <a:t>Select an appropriate DBMS for an application </a:t>
            </a:r>
          </a:p>
          <a:p>
            <a:r>
              <a:rPr lang="en-US" dirty="0"/>
              <a:t>Implement components of a DBMS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F9764-8D5D-004E-9932-8560D48855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08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Prerequisites: COMP1204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role of database systems in information management</a:t>
            </a:r>
          </a:p>
          <a:p>
            <a:r>
              <a:rPr lang="en-US" dirty="0"/>
              <a:t>The concept of data </a:t>
            </a:r>
            <a:r>
              <a:rPr lang="en-US" dirty="0" err="1"/>
              <a:t>modelling</a:t>
            </a:r>
            <a:endParaRPr lang="en-US" dirty="0"/>
          </a:p>
          <a:p>
            <a:r>
              <a:rPr lang="en-US" dirty="0"/>
              <a:t>Entity-Relationship </a:t>
            </a:r>
            <a:r>
              <a:rPr lang="en-US" dirty="0" err="1"/>
              <a:t>modelling</a:t>
            </a:r>
            <a:endParaRPr lang="en-US" dirty="0"/>
          </a:p>
          <a:p>
            <a:r>
              <a:rPr lang="en-US" dirty="0"/>
              <a:t>The relational model and other models</a:t>
            </a:r>
          </a:p>
          <a:p>
            <a:r>
              <a:rPr lang="en-US" dirty="0"/>
              <a:t>SQL</a:t>
            </a:r>
          </a:p>
          <a:p>
            <a:r>
              <a:rPr lang="en-US" dirty="0"/>
              <a:t>Database management issues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F64A2-B9D3-864D-A727-CF9D66B5BE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65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COMP3211 vs COMP1204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COMP1204, you learned how to build </a:t>
            </a:r>
            <a:r>
              <a:rPr lang="en-US" b="1" dirty="0"/>
              <a:t>databases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 COMP3211, you will learn how to build </a:t>
            </a:r>
            <a:r>
              <a:rPr lang="en-US" b="1" dirty="0"/>
              <a:t>database management systems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3EB42-576E-564E-A001-B7DBF883CB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5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Three lectures per week:</a:t>
            </a:r>
          </a:p>
          <a:p>
            <a:r>
              <a:rPr lang="en-GB" dirty="0"/>
              <a:t>Monday 16.00 in 02a/2065</a:t>
            </a:r>
          </a:p>
          <a:p>
            <a:r>
              <a:rPr lang="en-GB" dirty="0"/>
              <a:t>Tuesday 12.00 in 02a/2065</a:t>
            </a:r>
          </a:p>
          <a:p>
            <a:r>
              <a:rPr lang="en-GB" dirty="0"/>
              <a:t>Thursday 09.00 in 58/1067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Links to all module resources will be at </a:t>
            </a:r>
            <a:r>
              <a:rPr lang="en-US" dirty="0"/>
              <a:t>https://</a:t>
            </a:r>
            <a:r>
              <a:rPr lang="en-US" dirty="0" err="1"/>
              <a:t>secure.ecs.soton.ac.uk</a:t>
            </a:r>
            <a:r>
              <a:rPr lang="en-US" dirty="0"/>
              <a:t>/module/COMP3211/ 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E50A1-B612-D448-A6EF-4F7D6A7B88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4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75% examination</a:t>
            </a:r>
          </a:p>
          <a:p>
            <a:pPr lvl="1"/>
            <a:r>
              <a:rPr lang="en-US" dirty="0"/>
              <a:t>120 minutes, 3 questions from 4</a:t>
            </a:r>
          </a:p>
          <a:p>
            <a:pPr lvl="1"/>
            <a:r>
              <a:rPr lang="en-US" dirty="0"/>
              <a:t>Past papers available on the module website</a:t>
            </a:r>
          </a:p>
          <a:p>
            <a:pPr marL="0" indent="0">
              <a:buNone/>
            </a:pPr>
            <a:r>
              <a:rPr lang="en-US" dirty="0"/>
              <a:t>25% coursework</a:t>
            </a:r>
          </a:p>
          <a:p>
            <a:pPr lvl="1"/>
            <a:r>
              <a:rPr lang="en-US" dirty="0"/>
              <a:t>Due Wednesday 3 May at 16.00</a:t>
            </a:r>
          </a:p>
          <a:p>
            <a:pPr lvl="1"/>
            <a:r>
              <a:rPr lang="en-US" dirty="0"/>
              <a:t>DBMS implementation exercise – build a query estimator and </a:t>
            </a:r>
            <a:r>
              <a:rPr lang="en-US" dirty="0" err="1"/>
              <a:t>optimiser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7EAB0-9876-3943-B741-802BC34CAF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0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Books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Core Text</a:t>
            </a:r>
          </a:p>
          <a:p>
            <a:pPr lvl="1"/>
            <a:r>
              <a:rPr lang="en-US" dirty="0"/>
              <a:t>Garcia-Molina H., Ullman J.D. and </a:t>
            </a:r>
            <a:r>
              <a:rPr lang="en-US" dirty="0" err="1"/>
              <a:t>Widom</a:t>
            </a:r>
            <a:r>
              <a:rPr lang="en-US" dirty="0"/>
              <a:t> J., Database Systems: The Complete Book, 2nd ed., Pearson, 2009.</a:t>
            </a:r>
          </a:p>
          <a:p>
            <a:pPr lvl="2"/>
            <a:r>
              <a:rPr lang="en-US" dirty="0"/>
              <a:t>Parts IV and V are the basis of this module</a:t>
            </a:r>
          </a:p>
          <a:p>
            <a:pPr marL="0" indent="0">
              <a:buNone/>
            </a:pPr>
            <a:r>
              <a:rPr lang="en-US" dirty="0"/>
              <a:t>Background Texts</a:t>
            </a:r>
          </a:p>
          <a:p>
            <a:pPr lvl="1"/>
            <a:r>
              <a:rPr lang="en-US" dirty="0" err="1"/>
              <a:t>Elmasri</a:t>
            </a:r>
            <a:r>
              <a:rPr lang="en-US" dirty="0"/>
              <a:t> R. and </a:t>
            </a:r>
            <a:r>
              <a:rPr lang="en-US" dirty="0" err="1"/>
              <a:t>Navathe</a:t>
            </a:r>
            <a:r>
              <a:rPr lang="en-US" dirty="0"/>
              <a:t> S.B., Fundamentals of Database Systems, 6th ed., Addison-Wesley, 2010.</a:t>
            </a:r>
          </a:p>
          <a:p>
            <a:pPr lvl="1"/>
            <a:r>
              <a:rPr lang="en-US" dirty="0"/>
              <a:t>Connolly T. and </a:t>
            </a:r>
            <a:r>
              <a:rPr lang="en-US" dirty="0" err="1"/>
              <a:t>Begg</a:t>
            </a:r>
            <a:r>
              <a:rPr lang="en-US" dirty="0"/>
              <a:t> C., Database Systems, 5th ed., Addison-Wesley, 2009.</a:t>
            </a:r>
          </a:p>
          <a:p>
            <a:pPr lvl="1"/>
            <a:r>
              <a:rPr lang="en-US" dirty="0"/>
              <a:t>Date C.J., An Introduction to Database Systems, 8</a:t>
            </a:r>
            <a:r>
              <a:rPr lang="en-US" baseline="30000" dirty="0"/>
              <a:t>th</a:t>
            </a:r>
            <a:r>
              <a:rPr lang="en-US" dirty="0"/>
              <a:t> ed., Pearson, 2004.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FF649-93D8-AE44-93BF-E28587F158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4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DC354-7F8B-FE82-2DC2-1DF1ED2C3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Action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2E575-15AD-48E5-0ED5-B1524F1928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There are 18 days of industrial action scheduled between now and Easter:</a:t>
            </a:r>
          </a:p>
          <a:p>
            <a:pPr lvl="1"/>
            <a:r>
              <a:rPr lang="en-US" dirty="0"/>
              <a:t>Week 18: 1 Feb</a:t>
            </a:r>
          </a:p>
          <a:p>
            <a:pPr lvl="1"/>
            <a:r>
              <a:rPr lang="en-US" dirty="0"/>
              <a:t>Week 19: </a:t>
            </a:r>
            <a:r>
              <a:rPr lang="en-US" b="1" dirty="0">
                <a:solidFill>
                  <a:srgbClr val="FF0000"/>
                </a:solidFill>
              </a:rPr>
              <a:t>9 Feb</a:t>
            </a:r>
            <a:r>
              <a:rPr lang="en-US" dirty="0"/>
              <a:t>, 10 Feb</a:t>
            </a:r>
          </a:p>
          <a:p>
            <a:pPr lvl="1"/>
            <a:r>
              <a:rPr lang="en-US" dirty="0"/>
              <a:t>Week 20: </a:t>
            </a:r>
            <a:r>
              <a:rPr lang="en-US" b="1" dirty="0">
                <a:solidFill>
                  <a:srgbClr val="FF0000"/>
                </a:solidFill>
              </a:rPr>
              <a:t>14 Feb</a:t>
            </a:r>
            <a:r>
              <a:rPr lang="en-US" dirty="0"/>
              <a:t>, 15 Feb, </a:t>
            </a:r>
            <a:r>
              <a:rPr lang="en-US" b="1" dirty="0">
                <a:solidFill>
                  <a:srgbClr val="FF0000"/>
                </a:solidFill>
              </a:rPr>
              <a:t>16 Feb</a:t>
            </a:r>
          </a:p>
          <a:p>
            <a:pPr lvl="1"/>
            <a:r>
              <a:rPr lang="en-US" dirty="0"/>
              <a:t>Week 21: </a:t>
            </a:r>
            <a:r>
              <a:rPr lang="en-US" b="1" dirty="0">
                <a:solidFill>
                  <a:srgbClr val="FF0000"/>
                </a:solidFill>
              </a:rPr>
              <a:t>21 Feb</a:t>
            </a:r>
            <a:r>
              <a:rPr lang="en-US" dirty="0"/>
              <a:t>, 22 Feb, </a:t>
            </a:r>
            <a:r>
              <a:rPr lang="en-US" b="1" dirty="0">
                <a:solidFill>
                  <a:srgbClr val="FF0000"/>
                </a:solidFill>
              </a:rPr>
              <a:t>23 Feb</a:t>
            </a:r>
          </a:p>
          <a:p>
            <a:pPr lvl="1"/>
            <a:r>
              <a:rPr lang="en-US" dirty="0"/>
              <a:t>Week 22: </a:t>
            </a:r>
            <a:r>
              <a:rPr lang="en-US" b="1" dirty="0">
                <a:solidFill>
                  <a:srgbClr val="FF0000"/>
                </a:solidFill>
              </a:rPr>
              <a:t>27 Feb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28 Feb</a:t>
            </a:r>
            <a:r>
              <a:rPr lang="en-US" dirty="0"/>
              <a:t>, 1 Mar, </a:t>
            </a:r>
            <a:r>
              <a:rPr lang="en-US" b="1" dirty="0">
                <a:solidFill>
                  <a:srgbClr val="FF0000"/>
                </a:solidFill>
              </a:rPr>
              <a:t>2 Mar</a:t>
            </a:r>
          </a:p>
          <a:p>
            <a:pPr lvl="1"/>
            <a:r>
              <a:rPr lang="en-US" dirty="0"/>
              <a:t>Week 24: </a:t>
            </a:r>
            <a:r>
              <a:rPr lang="en-US" b="1" dirty="0">
                <a:solidFill>
                  <a:srgbClr val="FF0000"/>
                </a:solidFill>
              </a:rPr>
              <a:t>16 Mar</a:t>
            </a:r>
            <a:r>
              <a:rPr lang="en-US" dirty="0"/>
              <a:t>, 17 Mar</a:t>
            </a:r>
          </a:p>
          <a:p>
            <a:pPr lvl="1"/>
            <a:r>
              <a:rPr lang="en-US" dirty="0"/>
              <a:t>Week 25: </a:t>
            </a:r>
            <a:r>
              <a:rPr lang="en-US" b="1" dirty="0">
                <a:solidFill>
                  <a:srgbClr val="FF0000"/>
                </a:solidFill>
              </a:rPr>
              <a:t>20 Mar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21 Mar</a:t>
            </a:r>
            <a:r>
              <a:rPr lang="en-US" dirty="0"/>
              <a:t>, 22 Mar</a:t>
            </a:r>
          </a:p>
          <a:p>
            <a:pPr marL="0" indent="0">
              <a:buNone/>
            </a:pPr>
            <a:r>
              <a:rPr lang="en-US" dirty="0"/>
              <a:t>There are COMP3211 lectures scheduled on the </a:t>
            </a:r>
            <a:r>
              <a:rPr lang="en-US" b="1" dirty="0">
                <a:solidFill>
                  <a:srgbClr val="FF0000"/>
                </a:solidFill>
              </a:rPr>
              <a:t>highlighted</a:t>
            </a:r>
            <a:r>
              <a:rPr lang="en-US" dirty="0"/>
              <a:t> dates.</a:t>
            </a:r>
          </a:p>
          <a:p>
            <a:pPr marL="0" indent="0">
              <a:buNone/>
            </a:pPr>
            <a:r>
              <a:rPr lang="en-US" dirty="0"/>
              <a:t>These lectures may not take place.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B7D74-9A1F-342F-868C-CDF6CD11A4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29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343024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a Database?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Represents some aspect of the real world</a:t>
            </a:r>
          </a:p>
          <a:p>
            <a:r>
              <a:rPr lang="en-US" dirty="0"/>
              <a:t>A logically coherent collection of data with some inherent meaning</a:t>
            </a:r>
          </a:p>
          <a:p>
            <a:r>
              <a:rPr lang="en-US" dirty="0"/>
              <a:t>Designed, built and populated with data for a specific purpose</a:t>
            </a:r>
          </a:p>
          <a:p>
            <a:r>
              <a:rPr lang="en-US" dirty="0"/>
              <a:t>Has an intended group of users and some preconceived applications in which these users are interested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49B76-8CBE-424E-8E4E-E8CAF490F0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88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3503712" y="1772816"/>
            <a:ext cx="5112568" cy="4608512"/>
          </a:xfrm>
          <a:prstGeom prst="rect">
            <a:avLst/>
          </a:prstGeom>
          <a:noFill/>
          <a:ln w="1905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Database</a:t>
            </a:r>
            <a:b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</a:b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System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935760" y="2636912"/>
            <a:ext cx="4320480" cy="2448272"/>
          </a:xfrm>
          <a:prstGeom prst="rect">
            <a:avLst/>
          </a:prstGeom>
          <a:noFill/>
          <a:ln w="1905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DBMS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System vs. DBMS</a:t>
            </a:r>
          </a:p>
        </p:txBody>
      </p:sp>
      <p:sp>
        <p:nvSpPr>
          <p:cNvPr id="3" name="Can 2"/>
          <p:cNvSpPr/>
          <p:nvPr/>
        </p:nvSpPr>
        <p:spPr bwMode="auto">
          <a:xfrm>
            <a:off x="4727848" y="5301208"/>
            <a:ext cx="1080120" cy="864096"/>
          </a:xfrm>
          <a:prstGeom prst="can">
            <a:avLst/>
          </a:prstGeom>
          <a:solidFill>
            <a:srgbClr val="3C87BB"/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Metadata</a:t>
            </a:r>
          </a:p>
        </p:txBody>
      </p:sp>
      <p:sp>
        <p:nvSpPr>
          <p:cNvPr id="4" name="Can 3"/>
          <p:cNvSpPr/>
          <p:nvPr/>
        </p:nvSpPr>
        <p:spPr bwMode="auto">
          <a:xfrm>
            <a:off x="6384032" y="5301208"/>
            <a:ext cx="1080120" cy="864096"/>
          </a:xfrm>
          <a:prstGeom prst="can">
            <a:avLst/>
          </a:prstGeom>
          <a:solidFill>
            <a:srgbClr val="3C87BB"/>
          </a:solidFill>
          <a:ln w="1270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Stored 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015880" y="4005064"/>
            <a:ext cx="2160240" cy="86409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Software to access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stored data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5015880" y="2852936"/>
            <a:ext cx="2160240" cy="86409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Software to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process queries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015880" y="1988840"/>
            <a:ext cx="2160240" cy="4320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Application programs</a:t>
            </a:r>
          </a:p>
        </p:txBody>
      </p:sp>
      <p:cxnSp>
        <p:nvCxnSpPr>
          <p:cNvPr id="12" name="Straight Connector 11"/>
          <p:cNvCxnSpPr>
            <a:stCxn id="7" idx="2"/>
            <a:endCxn id="6" idx="0"/>
          </p:cNvCxnSpPr>
          <p:nvPr/>
        </p:nvCxnSpPr>
        <p:spPr bwMode="auto">
          <a:xfrm>
            <a:off x="6096000" y="2420888"/>
            <a:ext cx="0" cy="4320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>
            <a:stCxn id="6" idx="2"/>
            <a:endCxn id="5" idx="0"/>
          </p:cNvCxnSpPr>
          <p:nvPr/>
        </p:nvCxnSpPr>
        <p:spPr bwMode="auto">
          <a:xfrm>
            <a:off x="6096000" y="3717032"/>
            <a:ext cx="0" cy="2880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>
            <a:stCxn id="5" idx="2"/>
            <a:endCxn id="4" idx="1"/>
          </p:cNvCxnSpPr>
          <p:nvPr/>
        </p:nvCxnSpPr>
        <p:spPr bwMode="auto">
          <a:xfrm>
            <a:off x="6096000" y="4869160"/>
            <a:ext cx="828092" cy="4320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5" idx="2"/>
            <a:endCxn id="3" idx="1"/>
          </p:cNvCxnSpPr>
          <p:nvPr/>
        </p:nvCxnSpPr>
        <p:spPr bwMode="auto">
          <a:xfrm flipH="1">
            <a:off x="5267908" y="4869160"/>
            <a:ext cx="828092" cy="4320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82692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Database Management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DBMS is a set of general purpose software, that allows the user to:-</a:t>
            </a:r>
          </a:p>
          <a:p>
            <a:pPr lvl="1"/>
            <a:r>
              <a:rPr lang="en-US" dirty="0"/>
              <a:t>Define the database</a:t>
            </a:r>
          </a:p>
          <a:p>
            <a:pPr lvl="2"/>
            <a:r>
              <a:rPr lang="en-US" dirty="0"/>
              <a:t>Specifying the data types, structures and constraints for the data to be stored</a:t>
            </a:r>
          </a:p>
          <a:p>
            <a:pPr lvl="1"/>
            <a:r>
              <a:rPr lang="en-US" dirty="0"/>
              <a:t>Construct the database</a:t>
            </a:r>
          </a:p>
          <a:p>
            <a:pPr lvl="2"/>
            <a:r>
              <a:rPr lang="en-US" dirty="0"/>
              <a:t>Store the data on some storage medium that is controlled by the DBMS</a:t>
            </a:r>
          </a:p>
          <a:p>
            <a:pPr lvl="1"/>
            <a:r>
              <a:rPr lang="en-US" dirty="0"/>
              <a:t>Manipulate the database</a:t>
            </a:r>
          </a:p>
          <a:p>
            <a:pPr lvl="2"/>
            <a:r>
              <a:rPr lang="en-US" dirty="0"/>
              <a:t>Querying to retrieve specific data, updating to reflect changes in the model of the real world, and generating reports from the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CDD56-1976-534D-891B-2B631AEE24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04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should the DBMS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Store data (!)</a:t>
            </a:r>
          </a:p>
          <a:p>
            <a:r>
              <a:rPr lang="en-US" dirty="0"/>
              <a:t>Control or eliminate redundancy</a:t>
            </a:r>
          </a:p>
          <a:p>
            <a:r>
              <a:rPr lang="en-US" dirty="0"/>
              <a:t>Promote </a:t>
            </a:r>
            <a:r>
              <a:rPr lang="en-US" i="1" dirty="0"/>
              <a:t>program-data independence</a:t>
            </a:r>
          </a:p>
          <a:p>
            <a:r>
              <a:rPr lang="en-US" dirty="0"/>
              <a:t>Permit multiple views of the data</a:t>
            </a:r>
          </a:p>
          <a:p>
            <a:r>
              <a:rPr lang="en-US" dirty="0"/>
              <a:t>Support sharing by multiple users</a:t>
            </a:r>
          </a:p>
          <a:p>
            <a:r>
              <a:rPr lang="en-GB" dirty="0"/>
              <a:t>Support sharing and integration of data between multiple applications</a:t>
            </a:r>
          </a:p>
          <a:p>
            <a:r>
              <a:rPr lang="en-GB" dirty="0"/>
              <a:t>Control concurrent access to data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B0C46-F3E2-E445-8799-80FC7F413D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54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should the DBMS do?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Offer various interfaces for data retrieval and manipulation</a:t>
            </a:r>
          </a:p>
          <a:p>
            <a:r>
              <a:rPr lang="en-US" dirty="0"/>
              <a:t>Be self-describing / contain its own catalogue for metadata</a:t>
            </a:r>
          </a:p>
          <a:p>
            <a:r>
              <a:rPr lang="en-US" dirty="0"/>
              <a:t>Support data abstraction</a:t>
            </a:r>
          </a:p>
          <a:p>
            <a:r>
              <a:rPr lang="en-US" dirty="0"/>
              <a:t>Allow complex relationships between objects to be represented</a:t>
            </a:r>
          </a:p>
          <a:p>
            <a:r>
              <a:rPr lang="en-US" dirty="0"/>
              <a:t>Enforce integrity constraints on the data</a:t>
            </a:r>
          </a:p>
          <a:p>
            <a:r>
              <a:rPr lang="en-US" dirty="0"/>
              <a:t>Restrict </a:t>
            </a:r>
            <a:r>
              <a:rPr lang="en-US" dirty="0" err="1"/>
              <a:t>unauthorised</a:t>
            </a:r>
            <a:r>
              <a:rPr lang="en-US" dirty="0"/>
              <a:t> access</a:t>
            </a:r>
          </a:p>
          <a:p>
            <a:r>
              <a:rPr lang="en-US" dirty="0"/>
              <a:t>Facilitate backup and recovery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13B37-9A68-7645-9D6E-9263468DB1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01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225108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the type of data affect what we can do with it?</a:t>
            </a:r>
          </a:p>
          <a:p>
            <a:pPr marL="0" indent="0">
              <a:buNone/>
            </a:pPr>
            <a:r>
              <a:rPr lang="en-US" dirty="0"/>
              <a:t>How do we model:</a:t>
            </a:r>
          </a:p>
          <a:p>
            <a:pPr lvl="1"/>
            <a:r>
              <a:rPr lang="en-US" dirty="0"/>
              <a:t>Temporal data?</a:t>
            </a:r>
          </a:p>
          <a:p>
            <a:pPr lvl="1"/>
            <a:r>
              <a:rPr lang="en-US" dirty="0"/>
              <a:t>Spatial data?</a:t>
            </a:r>
          </a:p>
          <a:p>
            <a:pPr lvl="1"/>
            <a:r>
              <a:rPr lang="en-US" dirty="0"/>
              <a:t>Multimedia data?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FA291D-B05B-F246-8154-BEA89A3724D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5A724-F0D1-EF4C-9BAA-35B31420AC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563" y="1773236"/>
            <a:ext cx="5760115" cy="383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49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DBMS Architecture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are the functional units within a DBMS?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53721-5070-2C40-A4BF-2DE5FA423D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77ECE7-74C6-0947-96E6-2E454B089702}"/>
              </a:ext>
            </a:extLst>
          </p:cNvPr>
          <p:cNvGrpSpPr/>
          <p:nvPr/>
        </p:nvGrpSpPr>
        <p:grpSpPr>
          <a:xfrm>
            <a:off x="6240016" y="1772817"/>
            <a:ext cx="5284146" cy="4006660"/>
            <a:chOff x="6240016" y="1772817"/>
            <a:chExt cx="3988617" cy="3024336"/>
          </a:xfrm>
        </p:grpSpPr>
        <p:sp>
          <p:nvSpPr>
            <p:cNvPr id="7" name="Can 6"/>
            <p:cNvSpPr/>
            <p:nvPr/>
          </p:nvSpPr>
          <p:spPr bwMode="auto">
            <a:xfrm>
              <a:off x="7949424" y="4271182"/>
              <a:ext cx="1314929" cy="525971"/>
            </a:xfrm>
            <a:prstGeom prst="can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Stored Database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9571169" y="1772817"/>
              <a:ext cx="657464" cy="306817"/>
            </a:xfrm>
            <a:prstGeom prst="round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Application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Programs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8278155" y="1772817"/>
              <a:ext cx="657464" cy="306817"/>
            </a:xfrm>
            <a:prstGeom prst="round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Interactive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Query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7248128" y="1772817"/>
              <a:ext cx="657464" cy="306817"/>
            </a:xfrm>
            <a:prstGeom prst="round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Privileged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Commands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6240016" y="1772817"/>
              <a:ext cx="657464" cy="306817"/>
            </a:xfrm>
            <a:prstGeom prst="round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DDL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chemeClr val="tx1">
                      <a:lumMod val="50000"/>
                    </a:schemeClr>
                  </a:solidFill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Statements</a:t>
              </a: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8278155" y="3811938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Stored Data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Manager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8278155" y="3373236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Runtime DB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Processor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9571169" y="2211519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Precompiler</a:t>
              </a:r>
              <a:endParaRPr lang="en-US" sz="1200" dirty="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8278155" y="2650221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Query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Optimiser</a:t>
              </a:r>
              <a:endParaRPr lang="en-US" sz="1200" dirty="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8278155" y="2211519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Query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Compiler</a:t>
              </a: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9571169" y="2650221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DML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Compiler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6240016" y="2211519"/>
              <a:ext cx="657464" cy="306817"/>
            </a:xfrm>
            <a:prstGeom prst="rect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DDL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Compiler</a:t>
              </a:r>
            </a:p>
          </p:txBody>
        </p:sp>
        <p:sp>
          <p:nvSpPr>
            <p:cNvPr id="19" name="Can 18"/>
            <p:cNvSpPr/>
            <p:nvPr/>
          </p:nvSpPr>
          <p:spPr bwMode="auto">
            <a:xfrm>
              <a:off x="6240016" y="3482224"/>
              <a:ext cx="657464" cy="525971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none" lIns="91440" tIns="45720" rIns="9144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System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itchFamily="-106" charset="0"/>
                  <a:ea typeface="ＭＳ Ｐゴシック" pitchFamily="-106" charset="-128"/>
                  <a:cs typeface="ＭＳ Ｐゴシック" pitchFamily="-106" charset="-128"/>
                </a:rPr>
                <a:t>Catalogue</a:t>
              </a:r>
            </a:p>
          </p:txBody>
        </p:sp>
        <p:cxnSp>
          <p:nvCxnSpPr>
            <p:cNvPr id="20" name="Straight Arrow Connector 19"/>
            <p:cNvCxnSpPr>
              <a:stCxn id="11" idx="2"/>
              <a:endCxn id="18" idx="0"/>
            </p:cNvCxnSpPr>
            <p:nvPr/>
          </p:nvCxnSpPr>
          <p:spPr bwMode="auto">
            <a:xfrm>
              <a:off x="6568748" y="2079634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9" idx="2"/>
              <a:endCxn id="16" idx="0"/>
            </p:cNvCxnSpPr>
            <p:nvPr/>
          </p:nvCxnSpPr>
          <p:spPr bwMode="auto">
            <a:xfrm>
              <a:off x="8606888" y="2079634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2" name="Straight Arrow Connector 21"/>
            <p:cNvCxnSpPr>
              <a:stCxn id="16" idx="2"/>
              <a:endCxn id="15" idx="0"/>
            </p:cNvCxnSpPr>
            <p:nvPr/>
          </p:nvCxnSpPr>
          <p:spPr bwMode="auto">
            <a:xfrm>
              <a:off x="8606888" y="2518336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3" name="Straight Arrow Connector 22"/>
            <p:cNvCxnSpPr>
              <a:stCxn id="8" idx="2"/>
              <a:endCxn id="14" idx="0"/>
            </p:cNvCxnSpPr>
            <p:nvPr/>
          </p:nvCxnSpPr>
          <p:spPr bwMode="auto">
            <a:xfrm>
              <a:off x="9899901" y="2079634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2" idx="2"/>
              <a:endCxn id="7" idx="1"/>
            </p:cNvCxnSpPr>
            <p:nvPr/>
          </p:nvCxnSpPr>
          <p:spPr bwMode="auto">
            <a:xfrm>
              <a:off x="8606888" y="4118755"/>
              <a:ext cx="0" cy="1524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arrow" w="sm" len="sm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4" idx="2"/>
              <a:endCxn id="17" idx="0"/>
            </p:cNvCxnSpPr>
            <p:nvPr/>
          </p:nvCxnSpPr>
          <p:spPr bwMode="auto">
            <a:xfrm>
              <a:off x="9899901" y="2518336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13" idx="2"/>
              <a:endCxn id="12" idx="0"/>
            </p:cNvCxnSpPr>
            <p:nvPr/>
          </p:nvCxnSpPr>
          <p:spPr bwMode="auto">
            <a:xfrm>
              <a:off x="8606888" y="3680053"/>
              <a:ext cx="0" cy="13188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arrow" w="sm" len="sm"/>
              <a:tailEnd type="arrow"/>
            </a:ln>
            <a:effectLst/>
          </p:spPr>
        </p:cxnSp>
        <p:sp>
          <p:nvSpPr>
            <p:cNvPr id="27" name="Oval 26"/>
            <p:cNvSpPr/>
            <p:nvPr/>
          </p:nvSpPr>
          <p:spPr bwMode="auto">
            <a:xfrm>
              <a:off x="8544272" y="3140968"/>
              <a:ext cx="144016" cy="245012"/>
            </a:xfrm>
            <a:prstGeom prst="ellipse">
              <a:avLst/>
            </a:prstGeom>
            <a:solidFill>
              <a:srgbClr val="D9D9D9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none" w="med" len="med"/>
            </a:ln>
            <a:effectLst/>
          </p:spPr>
          <p:txBody>
            <a:bodyPr vert="horz" wrap="squar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cxnSp>
          <p:nvCxnSpPr>
            <p:cNvPr id="28" name="Straight Arrow Connector 27"/>
            <p:cNvCxnSpPr>
              <a:stCxn id="15" idx="2"/>
              <a:endCxn id="27" idx="0"/>
            </p:cNvCxnSpPr>
            <p:nvPr/>
          </p:nvCxnSpPr>
          <p:spPr bwMode="auto">
            <a:xfrm>
              <a:off x="8606888" y="2957038"/>
              <a:ext cx="9392" cy="18393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29" name="Straight Arrow Connector 28"/>
            <p:cNvCxnSpPr>
              <a:stCxn id="27" idx="4"/>
              <a:endCxn id="13" idx="0"/>
            </p:cNvCxnSpPr>
            <p:nvPr/>
          </p:nvCxnSpPr>
          <p:spPr bwMode="auto">
            <a:xfrm flipH="1" flipV="1">
              <a:off x="8606888" y="3373236"/>
              <a:ext cx="9392" cy="1274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0" name="Straight Arrow Connector 29"/>
            <p:cNvCxnSpPr>
              <a:stCxn id="18" idx="2"/>
              <a:endCxn id="19" idx="1"/>
            </p:cNvCxnSpPr>
            <p:nvPr/>
          </p:nvCxnSpPr>
          <p:spPr bwMode="auto">
            <a:xfrm>
              <a:off x="6568748" y="2518335"/>
              <a:ext cx="0" cy="9638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dash"/>
              <a:round/>
              <a:headEnd type="none" w="sm" len="sm"/>
              <a:tailEnd type="arrow"/>
            </a:ln>
            <a:effectLst/>
          </p:spPr>
        </p:cxnSp>
        <p:cxnSp>
          <p:nvCxnSpPr>
            <p:cNvPr id="31" name="Elbow Connector 30"/>
            <p:cNvCxnSpPr>
              <a:stCxn id="17" idx="2"/>
              <a:endCxn id="27" idx="6"/>
            </p:cNvCxnSpPr>
            <p:nvPr/>
          </p:nvCxnSpPr>
          <p:spPr bwMode="auto">
            <a:xfrm rot="5400000">
              <a:off x="9140876" y="2504449"/>
              <a:ext cx="306436" cy="1211614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2" name="Elbow Connector 31"/>
            <p:cNvCxnSpPr>
              <a:stCxn id="10" idx="2"/>
              <a:endCxn id="27" idx="2"/>
            </p:cNvCxnSpPr>
            <p:nvPr/>
          </p:nvCxnSpPr>
          <p:spPr bwMode="auto">
            <a:xfrm rot="16200000" flipH="1">
              <a:off x="7468646" y="2187847"/>
              <a:ext cx="1183840" cy="967411"/>
            </a:xfrm>
            <a:prstGeom prst="bentConnector2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3" name="Straight Arrow Connector 32"/>
            <p:cNvCxnSpPr>
              <a:stCxn id="15" idx="1"/>
              <a:endCxn id="19" idx="4"/>
            </p:cNvCxnSpPr>
            <p:nvPr/>
          </p:nvCxnSpPr>
          <p:spPr bwMode="auto">
            <a:xfrm flipH="1">
              <a:off x="6897481" y="2803629"/>
              <a:ext cx="1380675" cy="9415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dash"/>
              <a:round/>
              <a:headEnd type="triangle" w="sm" len="sm"/>
              <a:tailEnd type="triangle"/>
            </a:ln>
            <a:effectLst/>
          </p:spPr>
        </p:cxnSp>
        <p:cxnSp>
          <p:nvCxnSpPr>
            <p:cNvPr id="34" name="Straight Arrow Connector 33"/>
            <p:cNvCxnSpPr>
              <a:stCxn id="17" idx="1"/>
              <a:endCxn id="19" idx="4"/>
            </p:cNvCxnSpPr>
            <p:nvPr/>
          </p:nvCxnSpPr>
          <p:spPr bwMode="auto">
            <a:xfrm flipH="1">
              <a:off x="6897480" y="2803629"/>
              <a:ext cx="2673688" cy="94158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dash"/>
              <a:round/>
              <a:headEnd type="triangle" w="sm" len="sm"/>
              <a:tailEnd type="triangle"/>
            </a:ln>
            <a:effectLst/>
          </p:spPr>
        </p:cxnSp>
        <p:cxnSp>
          <p:nvCxnSpPr>
            <p:cNvPr id="35" name="Straight Arrow Connector 34"/>
            <p:cNvCxnSpPr>
              <a:stCxn id="13" idx="1"/>
              <a:endCxn id="19" idx="4"/>
            </p:cNvCxnSpPr>
            <p:nvPr/>
          </p:nvCxnSpPr>
          <p:spPr bwMode="auto">
            <a:xfrm flipH="1">
              <a:off x="6897481" y="3526643"/>
              <a:ext cx="1380675" cy="21856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dash"/>
              <a:round/>
              <a:headEnd type="triangle" w="sm" len="sm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80824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Storage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does a DBMS </a:t>
            </a:r>
            <a:r>
              <a:rPr lang="en-US" dirty="0" err="1"/>
              <a:t>organise</a:t>
            </a:r>
            <a:r>
              <a:rPr lang="en-US" dirty="0"/>
              <a:t> data:</a:t>
            </a:r>
          </a:p>
          <a:p>
            <a:r>
              <a:rPr lang="en-US" dirty="0"/>
              <a:t>On disc?</a:t>
            </a:r>
          </a:p>
          <a:p>
            <a:r>
              <a:rPr lang="en-US" dirty="0"/>
              <a:t>In records?</a:t>
            </a:r>
          </a:p>
          <a:p>
            <a:r>
              <a:rPr lang="en-US" dirty="0"/>
              <a:t>In fields?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813E64C-5C31-6443-9BBB-E5F2050724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4293877-D018-B245-B801-67F9C95FF030}"/>
              </a:ext>
            </a:extLst>
          </p:cNvPr>
          <p:cNvGrpSpPr/>
          <p:nvPr/>
        </p:nvGrpSpPr>
        <p:grpSpPr>
          <a:xfrm>
            <a:off x="6472239" y="1805487"/>
            <a:ext cx="4817084" cy="2943774"/>
            <a:chOff x="5364088" y="2420888"/>
            <a:chExt cx="2592288" cy="1584176"/>
          </a:xfrm>
        </p:grpSpPr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48EE609C-EFB6-C345-AA18-4858EC6E5410}"/>
                </a:ext>
              </a:extLst>
            </p:cNvPr>
            <p:cNvSpPr/>
            <p:nvPr/>
          </p:nvSpPr>
          <p:spPr bwMode="auto">
            <a:xfrm>
              <a:off x="5508104" y="3645024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F74D0B6-3C23-634C-A735-0C1DBA33645C}"/>
                </a:ext>
              </a:extLst>
            </p:cNvPr>
            <p:cNvSpPr/>
            <p:nvPr/>
          </p:nvSpPr>
          <p:spPr bwMode="auto">
            <a:xfrm>
              <a:off x="5796136" y="3284984"/>
              <a:ext cx="2160240" cy="7200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tx1">
                    <a:lumMod val="50000"/>
                  </a:schemeClr>
                </a:gs>
                <a:gs pos="12000">
                  <a:schemeClr val="tx1">
                    <a:lumMod val="50000"/>
                  </a:schemeClr>
                </a:gs>
                <a:gs pos="14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A8A0B7C9-210A-AC46-9C46-C450229BB97D}"/>
                </a:ext>
              </a:extLst>
            </p:cNvPr>
            <p:cNvSpPr/>
            <p:nvPr/>
          </p:nvSpPr>
          <p:spPr bwMode="auto">
            <a:xfrm>
              <a:off x="5508104" y="3212976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497361E-B1BD-B149-B282-DBEBCF59182E}"/>
                </a:ext>
              </a:extLst>
            </p:cNvPr>
            <p:cNvSpPr/>
            <p:nvPr/>
          </p:nvSpPr>
          <p:spPr bwMode="auto">
            <a:xfrm>
              <a:off x="5796136" y="2852936"/>
              <a:ext cx="2160240" cy="7200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tx1">
                    <a:lumMod val="50000"/>
                  </a:schemeClr>
                </a:gs>
                <a:gs pos="12000">
                  <a:schemeClr val="tx1">
                    <a:lumMod val="50000"/>
                  </a:schemeClr>
                </a:gs>
                <a:gs pos="14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92238DBD-BD0B-3648-9941-A478ECE99964}"/>
                </a:ext>
              </a:extLst>
            </p:cNvPr>
            <p:cNvSpPr/>
            <p:nvPr/>
          </p:nvSpPr>
          <p:spPr bwMode="auto">
            <a:xfrm>
              <a:off x="5508104" y="2780928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E8925D5-25D4-804A-AF93-A9E0CA71CFB8}"/>
                </a:ext>
              </a:extLst>
            </p:cNvPr>
            <p:cNvSpPr/>
            <p:nvPr/>
          </p:nvSpPr>
          <p:spPr bwMode="auto">
            <a:xfrm>
              <a:off x="5796136" y="2420888"/>
              <a:ext cx="2160240" cy="7200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tx1">
                    <a:lumMod val="50000"/>
                  </a:schemeClr>
                </a:gs>
                <a:gs pos="12000">
                  <a:schemeClr val="tx1">
                    <a:lumMod val="50000"/>
                  </a:schemeClr>
                </a:gs>
                <a:gs pos="14000">
                  <a:schemeClr val="bg1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54C09746-49B3-994A-A0ED-08FF2BFE434F}"/>
                </a:ext>
              </a:extLst>
            </p:cNvPr>
            <p:cNvSpPr/>
            <p:nvPr/>
          </p:nvSpPr>
          <p:spPr bwMode="auto">
            <a:xfrm>
              <a:off x="5508104" y="2636912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E8EEC240-AF71-9A40-9321-5CC8540334BA}"/>
                </a:ext>
              </a:extLst>
            </p:cNvPr>
            <p:cNvSpPr/>
            <p:nvPr/>
          </p:nvSpPr>
          <p:spPr bwMode="auto">
            <a:xfrm>
              <a:off x="5508104" y="3068960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4" name="Right Triangle 23">
              <a:extLst>
                <a:ext uri="{FF2B5EF4-FFF2-40B4-BE49-F238E27FC236}">
                  <a16:creationId xmlns:a16="http://schemas.microsoft.com/office/drawing/2014/main" id="{01E7F787-3EE3-914D-9D19-E1537B32537F}"/>
                </a:ext>
              </a:extLst>
            </p:cNvPr>
            <p:cNvSpPr/>
            <p:nvPr/>
          </p:nvSpPr>
          <p:spPr bwMode="auto">
            <a:xfrm>
              <a:off x="5508104" y="3501008"/>
              <a:ext cx="1008112" cy="7200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B1C34A9-FACD-2D47-A778-C85D1FA04140}"/>
                </a:ext>
              </a:extLst>
            </p:cNvPr>
            <p:cNvSpPr/>
            <p:nvPr/>
          </p:nvSpPr>
          <p:spPr bwMode="auto">
            <a:xfrm>
              <a:off x="5364088" y="2636912"/>
              <a:ext cx="144016" cy="1080120"/>
            </a:xfrm>
            <a:prstGeom prst="rect">
              <a:avLst/>
            </a:prstGeom>
            <a:solidFill>
              <a:srgbClr val="7F7F7F"/>
            </a:solidFill>
            <a:ln w="1270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106" charset="0"/>
                <a:ea typeface="ＭＳ Ｐゴシック" pitchFamily="-106" charset="-128"/>
                <a:cs typeface="ＭＳ Ｐゴシック" pitchFamily="-106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585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Structures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improve the speed of access to data in a DBMS?</a:t>
            </a:r>
          </a:p>
          <a:p>
            <a:r>
              <a:rPr lang="en-US" dirty="0"/>
              <a:t>Indexes, hash tables, B-trees</a:t>
            </a:r>
          </a:p>
        </p:txBody>
      </p: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B3795DF3-BE14-8745-BB7E-64EDA6D444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9422223" y="177725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20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9422223" y="206528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40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9422223" y="249733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9854271" y="1777257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854271" y="2065289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854271" y="2497337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422223" y="2794075"/>
            <a:ext cx="432048" cy="2880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80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9422223" y="321741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70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9422223" y="350544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50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9854271" y="2794125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9854271" y="3217417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9854271" y="3505449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422223" y="3937497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60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9422223" y="4225529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100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9422223" y="4648871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90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9854271" y="3937497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9854271" y="4225529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854271" y="4648871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9422223" y="4945609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120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9422223" y="5377657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110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9422223" y="5665689"/>
            <a:ext cx="43204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30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9854271" y="4945609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9854271" y="5377657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854271" y="5665689"/>
            <a:ext cx="1152128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9431229" y="177725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9431229" y="249733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9431229" y="321741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9431229" y="393749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9431229" y="465757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431229" y="5377657"/>
            <a:ext cx="1593182" cy="576064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8144091" y="1776885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10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8144091" y="206491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20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8144091" y="235294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30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8576139" y="177725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8576139" y="206486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8576139" y="2352899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8144091" y="2640981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40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8144091" y="2929013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50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8576139" y="2640931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8576139" y="2928963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8144091" y="3361433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60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8144091" y="3649465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70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8144091" y="393749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80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8576139" y="3361805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8576139" y="3649415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8576139" y="393744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144091" y="422552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90</a:t>
            </a:r>
          </a:p>
        </p:txBody>
      </p:sp>
      <p:sp>
        <p:nvSpPr>
          <p:cNvPr id="52" name="Rectangle 51"/>
          <p:cNvSpPr/>
          <p:nvPr/>
        </p:nvSpPr>
        <p:spPr bwMode="auto">
          <a:xfrm>
            <a:off x="8144091" y="4513561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100</a:t>
            </a:r>
          </a:p>
        </p:txBody>
      </p:sp>
      <p:sp>
        <p:nvSpPr>
          <p:cNvPr id="53" name="Rectangle 52"/>
          <p:cNvSpPr/>
          <p:nvPr/>
        </p:nvSpPr>
        <p:spPr bwMode="auto">
          <a:xfrm>
            <a:off x="8576139" y="4225479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8576139" y="4513511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144091" y="494560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110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8144091" y="5233641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120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8144091" y="5521673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...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8576139" y="4945981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8576139" y="5233591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8576139" y="5521623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8144091" y="5809705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...</a:t>
            </a:r>
          </a:p>
        </p:txBody>
      </p:sp>
      <p:sp>
        <p:nvSpPr>
          <p:cNvPr id="62" name="Rectangle 61"/>
          <p:cNvSpPr/>
          <p:nvPr/>
        </p:nvSpPr>
        <p:spPr bwMode="auto">
          <a:xfrm>
            <a:off x="8144091" y="609773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...</a:t>
            </a:r>
          </a:p>
        </p:txBody>
      </p:sp>
      <p:sp>
        <p:nvSpPr>
          <p:cNvPr id="63" name="Rectangle 62"/>
          <p:cNvSpPr/>
          <p:nvPr/>
        </p:nvSpPr>
        <p:spPr bwMode="auto">
          <a:xfrm>
            <a:off x="8576139" y="5809655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8576139" y="609768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cxnSp>
        <p:nvCxnSpPr>
          <p:cNvPr id="65" name="Straight Arrow Connector 64"/>
          <p:cNvCxnSpPr>
            <a:stCxn id="38" idx="3"/>
            <a:endCxn id="7" idx="1"/>
          </p:cNvCxnSpPr>
          <p:nvPr/>
        </p:nvCxnSpPr>
        <p:spPr bwMode="auto">
          <a:xfrm>
            <a:off x="8864171" y="1921274"/>
            <a:ext cx="558052" cy="72005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>
            <a:stCxn id="39" idx="3"/>
            <a:endCxn id="5" idx="1"/>
          </p:cNvCxnSpPr>
          <p:nvPr/>
        </p:nvCxnSpPr>
        <p:spPr bwMode="auto">
          <a:xfrm flipV="1">
            <a:off x="8864171" y="1921249"/>
            <a:ext cx="558052" cy="2876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7" name="Straight Arrow Connector 66"/>
          <p:cNvCxnSpPr>
            <a:stCxn id="40" idx="3"/>
            <a:endCxn id="25" idx="1"/>
          </p:cNvCxnSpPr>
          <p:nvPr/>
        </p:nvCxnSpPr>
        <p:spPr bwMode="auto">
          <a:xfrm>
            <a:off x="8864171" y="2496915"/>
            <a:ext cx="558052" cy="33127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>
            <a:stCxn id="43" idx="3"/>
            <a:endCxn id="6" idx="1"/>
          </p:cNvCxnSpPr>
          <p:nvPr/>
        </p:nvCxnSpPr>
        <p:spPr bwMode="auto">
          <a:xfrm flipV="1">
            <a:off x="8864171" y="2209281"/>
            <a:ext cx="558052" cy="5756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>
            <a:stCxn id="44" idx="3"/>
            <a:endCxn id="13" idx="1"/>
          </p:cNvCxnSpPr>
          <p:nvPr/>
        </p:nvCxnSpPr>
        <p:spPr bwMode="auto">
          <a:xfrm>
            <a:off x="8864171" y="3072980"/>
            <a:ext cx="558052" cy="57646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Straight Arrow Connector 69"/>
          <p:cNvCxnSpPr>
            <a:stCxn id="48" idx="3"/>
            <a:endCxn id="17" idx="1"/>
          </p:cNvCxnSpPr>
          <p:nvPr/>
        </p:nvCxnSpPr>
        <p:spPr bwMode="auto">
          <a:xfrm>
            <a:off x="8864171" y="3505821"/>
            <a:ext cx="558052" cy="5756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>
            <a:stCxn id="49" idx="3"/>
            <a:endCxn id="12" idx="1"/>
          </p:cNvCxnSpPr>
          <p:nvPr/>
        </p:nvCxnSpPr>
        <p:spPr bwMode="auto">
          <a:xfrm flipV="1">
            <a:off x="8864171" y="3361409"/>
            <a:ext cx="558052" cy="4320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Straight Arrow Connector 71"/>
          <p:cNvCxnSpPr>
            <a:stCxn id="50" idx="3"/>
            <a:endCxn id="11" idx="1"/>
          </p:cNvCxnSpPr>
          <p:nvPr/>
        </p:nvCxnSpPr>
        <p:spPr bwMode="auto">
          <a:xfrm flipV="1">
            <a:off x="8864171" y="2938117"/>
            <a:ext cx="558052" cy="114334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53" idx="3"/>
            <a:endCxn id="19" idx="1"/>
          </p:cNvCxnSpPr>
          <p:nvPr/>
        </p:nvCxnSpPr>
        <p:spPr bwMode="auto">
          <a:xfrm>
            <a:off x="8864171" y="4369495"/>
            <a:ext cx="558052" cy="42339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4" name="Straight Arrow Connector 73"/>
          <p:cNvCxnSpPr>
            <a:stCxn id="54" idx="3"/>
            <a:endCxn id="18" idx="1"/>
          </p:cNvCxnSpPr>
          <p:nvPr/>
        </p:nvCxnSpPr>
        <p:spPr bwMode="auto">
          <a:xfrm flipV="1">
            <a:off x="8864171" y="4369545"/>
            <a:ext cx="558052" cy="2879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>
            <a:stCxn id="58" idx="3"/>
            <a:endCxn id="24" idx="1"/>
          </p:cNvCxnSpPr>
          <p:nvPr/>
        </p:nvCxnSpPr>
        <p:spPr bwMode="auto">
          <a:xfrm>
            <a:off x="8864171" y="5089997"/>
            <a:ext cx="558052" cy="43167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6" name="Straight Arrow Connector 75"/>
          <p:cNvCxnSpPr>
            <a:stCxn id="59" idx="3"/>
            <a:endCxn id="23" idx="1"/>
          </p:cNvCxnSpPr>
          <p:nvPr/>
        </p:nvCxnSpPr>
        <p:spPr bwMode="auto">
          <a:xfrm flipV="1">
            <a:off x="8864171" y="5089625"/>
            <a:ext cx="558052" cy="28798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7" name="Curved Connector 76"/>
          <p:cNvCxnSpPr>
            <a:stCxn id="60" idx="3"/>
          </p:cNvCxnSpPr>
          <p:nvPr/>
        </p:nvCxnSpPr>
        <p:spPr bwMode="auto">
          <a:xfrm>
            <a:off x="8864171" y="5665639"/>
            <a:ext cx="216024" cy="432098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Curved Connector 77"/>
          <p:cNvCxnSpPr>
            <a:stCxn id="63" idx="3"/>
          </p:cNvCxnSpPr>
          <p:nvPr/>
        </p:nvCxnSpPr>
        <p:spPr bwMode="auto">
          <a:xfrm>
            <a:off x="8864171" y="5953671"/>
            <a:ext cx="216024" cy="432098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9" name="Curved Connector 78"/>
          <p:cNvCxnSpPr>
            <a:stCxn id="64" idx="3"/>
          </p:cNvCxnSpPr>
          <p:nvPr/>
        </p:nvCxnSpPr>
        <p:spPr bwMode="auto">
          <a:xfrm>
            <a:off x="8864171" y="6241703"/>
            <a:ext cx="216024" cy="504106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79"/>
          <p:cNvSpPr/>
          <p:nvPr/>
        </p:nvSpPr>
        <p:spPr bwMode="auto">
          <a:xfrm>
            <a:off x="8144091" y="1776835"/>
            <a:ext cx="720080" cy="1440160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8144091" y="3361433"/>
            <a:ext cx="720080" cy="1440160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8144091" y="4945609"/>
            <a:ext cx="720080" cy="1440160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6847947" y="1776885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 bwMode="auto">
          <a:xfrm>
            <a:off x="6847947" y="2064917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60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6847947" y="2352949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110</a:t>
            </a:r>
          </a:p>
        </p:txBody>
      </p:sp>
      <p:sp>
        <p:nvSpPr>
          <p:cNvPr id="86" name="Rectangle 85"/>
          <p:cNvSpPr/>
          <p:nvPr/>
        </p:nvSpPr>
        <p:spPr bwMode="auto">
          <a:xfrm>
            <a:off x="7279995" y="177725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7279995" y="2064867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7279995" y="2352899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6847947" y="2640981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...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6847947" y="2929013"/>
            <a:ext cx="432048" cy="28798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rPr>
              <a:t>...</a:t>
            </a:r>
          </a:p>
        </p:txBody>
      </p:sp>
      <p:sp>
        <p:nvSpPr>
          <p:cNvPr id="91" name="Rectangle 90"/>
          <p:cNvSpPr/>
          <p:nvPr/>
        </p:nvSpPr>
        <p:spPr bwMode="auto">
          <a:xfrm>
            <a:off x="7279995" y="2640931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7279995" y="2928963"/>
            <a:ext cx="288032" cy="28803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6847947" y="1776835"/>
            <a:ext cx="720080" cy="1440160"/>
          </a:xfrm>
          <a:prstGeom prst="rect">
            <a:avLst/>
          </a:prstGeom>
          <a:noFill/>
          <a:ln w="381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latin typeface="Lucida Sans" panose="020B0602030504020204" pitchFamily="34" charset="77"/>
              <a:ea typeface="ＭＳ Ｐゴシック" pitchFamily="-106" charset="-128"/>
              <a:cs typeface="Georgia"/>
            </a:endParaRPr>
          </a:p>
        </p:txBody>
      </p:sp>
      <p:cxnSp>
        <p:nvCxnSpPr>
          <p:cNvPr id="94" name="Straight Arrow Connector 93"/>
          <p:cNvCxnSpPr>
            <a:stCxn id="86" idx="3"/>
          </p:cNvCxnSpPr>
          <p:nvPr/>
        </p:nvCxnSpPr>
        <p:spPr bwMode="auto">
          <a:xfrm flipV="1">
            <a:off x="7568027" y="1920877"/>
            <a:ext cx="576064" cy="39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5" name="Straight Arrow Connector 94"/>
          <p:cNvCxnSpPr>
            <a:stCxn id="87" idx="3"/>
          </p:cNvCxnSpPr>
          <p:nvPr/>
        </p:nvCxnSpPr>
        <p:spPr bwMode="auto">
          <a:xfrm>
            <a:off x="7568027" y="2208884"/>
            <a:ext cx="576064" cy="129654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6" name="Curved Connector 95"/>
          <p:cNvCxnSpPr>
            <a:stCxn id="91" idx="3"/>
          </p:cNvCxnSpPr>
          <p:nvPr/>
        </p:nvCxnSpPr>
        <p:spPr bwMode="auto">
          <a:xfrm>
            <a:off x="7568027" y="2784947"/>
            <a:ext cx="216024" cy="432520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7" name="Curved Connector 96"/>
          <p:cNvCxnSpPr>
            <a:stCxn id="92" idx="3"/>
          </p:cNvCxnSpPr>
          <p:nvPr/>
        </p:nvCxnSpPr>
        <p:spPr bwMode="auto">
          <a:xfrm>
            <a:off x="7568027" y="3072979"/>
            <a:ext cx="216024" cy="504528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>
            <a:stCxn id="88" idx="3"/>
            <a:endCxn id="55" idx="1"/>
          </p:cNvCxnSpPr>
          <p:nvPr/>
        </p:nvCxnSpPr>
        <p:spPr bwMode="auto">
          <a:xfrm>
            <a:off x="7568027" y="2496916"/>
            <a:ext cx="576064" cy="259268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191F2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89194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Multidimensional Access Structures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 we improve the speed of access to multidimensional data in a DBMS?</a:t>
            </a:r>
          </a:p>
        </p:txBody>
      </p:sp>
      <p:sp>
        <p:nvSpPr>
          <p:cNvPr id="100" name="Text Placeholder 99">
            <a:extLst>
              <a:ext uri="{FF2B5EF4-FFF2-40B4-BE49-F238E27FC236}">
                <a16:creationId xmlns:a16="http://schemas.microsoft.com/office/drawing/2014/main" id="{26976B23-022F-464A-90A0-6FB1FB10BB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193"/>
          <p:cNvGrpSpPr>
            <a:grpSpLocks/>
          </p:cNvGrpSpPr>
          <p:nvPr/>
        </p:nvGrpSpPr>
        <p:grpSpPr bwMode="auto">
          <a:xfrm>
            <a:off x="7105523" y="1773238"/>
            <a:ext cx="3592550" cy="3592550"/>
            <a:chOff x="720" y="288"/>
            <a:chExt cx="1536" cy="1536"/>
          </a:xfrm>
        </p:grpSpPr>
        <p:sp>
          <p:nvSpPr>
            <p:cNvPr id="6" name="Rectangle 194"/>
            <p:cNvSpPr>
              <a:spLocks noChangeArrowheads="1"/>
            </p:cNvSpPr>
            <p:nvPr/>
          </p:nvSpPr>
          <p:spPr bwMode="auto">
            <a:xfrm>
              <a:off x="720" y="288"/>
              <a:ext cx="1536" cy="15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195"/>
            <p:cNvGrpSpPr>
              <a:grpSpLocks/>
            </p:cNvGrpSpPr>
            <p:nvPr/>
          </p:nvGrpSpPr>
          <p:grpSpPr bwMode="auto">
            <a:xfrm>
              <a:off x="720" y="288"/>
              <a:ext cx="1536" cy="1536"/>
              <a:chOff x="720" y="288"/>
              <a:chExt cx="1536" cy="1536"/>
            </a:xfrm>
          </p:grpSpPr>
          <p:grpSp>
            <p:nvGrpSpPr>
              <p:cNvPr id="8" name="Group 196"/>
              <p:cNvGrpSpPr>
                <a:grpSpLocks/>
              </p:cNvGrpSpPr>
              <p:nvPr/>
            </p:nvGrpSpPr>
            <p:grpSpPr bwMode="auto">
              <a:xfrm>
                <a:off x="720" y="288"/>
                <a:ext cx="1536" cy="1536"/>
                <a:chOff x="1200" y="624"/>
                <a:chExt cx="1536" cy="1536"/>
              </a:xfrm>
            </p:grpSpPr>
            <p:grpSp>
              <p:nvGrpSpPr>
                <p:cNvPr id="10" name="Group 197"/>
                <p:cNvGrpSpPr>
                  <a:grpSpLocks/>
                </p:cNvGrpSpPr>
                <p:nvPr/>
              </p:nvGrpSpPr>
              <p:grpSpPr bwMode="auto">
                <a:xfrm>
                  <a:off x="1200" y="624"/>
                  <a:ext cx="1536" cy="1536"/>
                  <a:chOff x="1200" y="624"/>
                  <a:chExt cx="1536" cy="3072"/>
                </a:xfrm>
              </p:grpSpPr>
              <p:sp>
                <p:nvSpPr>
                  <p:cNvPr id="29" name="Line 198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Line 199"/>
                  <p:cNvSpPr>
                    <a:spLocks noChangeShapeType="1"/>
                  </p:cNvSpPr>
                  <p:nvPr/>
                </p:nvSpPr>
                <p:spPr bwMode="auto">
                  <a:xfrm>
                    <a:off x="1296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1392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Line 201"/>
                  <p:cNvSpPr>
                    <a:spLocks noChangeShapeType="1"/>
                  </p:cNvSpPr>
                  <p:nvPr/>
                </p:nvSpPr>
                <p:spPr bwMode="auto">
                  <a:xfrm>
                    <a:off x="1488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Line 202"/>
                  <p:cNvSpPr>
                    <a:spLocks noChangeShapeType="1"/>
                  </p:cNvSpPr>
                  <p:nvPr/>
                </p:nvSpPr>
                <p:spPr bwMode="auto">
                  <a:xfrm>
                    <a:off x="1584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1680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Line 204"/>
                  <p:cNvSpPr>
                    <a:spLocks noChangeShapeType="1"/>
                  </p:cNvSpPr>
                  <p:nvPr/>
                </p:nvSpPr>
                <p:spPr bwMode="auto">
                  <a:xfrm>
                    <a:off x="1776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Line 205"/>
                  <p:cNvSpPr>
                    <a:spLocks noChangeShapeType="1"/>
                  </p:cNvSpPr>
                  <p:nvPr/>
                </p:nvSpPr>
                <p:spPr bwMode="auto">
                  <a:xfrm>
                    <a:off x="1872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Line 206"/>
                  <p:cNvSpPr>
                    <a:spLocks noChangeShapeType="1"/>
                  </p:cNvSpPr>
                  <p:nvPr/>
                </p:nvSpPr>
                <p:spPr bwMode="auto">
                  <a:xfrm>
                    <a:off x="1968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Line 20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Line 208"/>
                  <p:cNvSpPr>
                    <a:spLocks noChangeShapeType="1"/>
                  </p:cNvSpPr>
                  <p:nvPr/>
                </p:nvSpPr>
                <p:spPr bwMode="auto">
                  <a:xfrm>
                    <a:off x="2160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Line 209"/>
                  <p:cNvSpPr>
                    <a:spLocks noChangeShapeType="1"/>
                  </p:cNvSpPr>
                  <p:nvPr/>
                </p:nvSpPr>
                <p:spPr bwMode="auto">
                  <a:xfrm>
                    <a:off x="2256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Line 210"/>
                  <p:cNvSpPr>
                    <a:spLocks noChangeShapeType="1"/>
                  </p:cNvSpPr>
                  <p:nvPr/>
                </p:nvSpPr>
                <p:spPr bwMode="auto">
                  <a:xfrm>
                    <a:off x="2352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Line 211"/>
                  <p:cNvSpPr>
                    <a:spLocks noChangeShapeType="1"/>
                  </p:cNvSpPr>
                  <p:nvPr/>
                </p:nvSpPr>
                <p:spPr bwMode="auto">
                  <a:xfrm>
                    <a:off x="2448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Line 212"/>
                  <p:cNvSpPr>
                    <a:spLocks noChangeShapeType="1"/>
                  </p:cNvSpPr>
                  <p:nvPr/>
                </p:nvSpPr>
                <p:spPr bwMode="auto">
                  <a:xfrm>
                    <a:off x="2544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Line 213"/>
                  <p:cNvSpPr>
                    <a:spLocks noChangeShapeType="1"/>
                  </p:cNvSpPr>
                  <p:nvPr/>
                </p:nvSpPr>
                <p:spPr bwMode="auto">
                  <a:xfrm>
                    <a:off x="2640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Line 214"/>
                  <p:cNvSpPr>
                    <a:spLocks noChangeShapeType="1"/>
                  </p:cNvSpPr>
                  <p:nvPr/>
                </p:nvSpPr>
                <p:spPr bwMode="auto">
                  <a:xfrm>
                    <a:off x="2736" y="624"/>
                    <a:ext cx="0" cy="3072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" name="Group 215"/>
                <p:cNvGrpSpPr>
                  <a:grpSpLocks/>
                </p:cNvGrpSpPr>
                <p:nvPr/>
              </p:nvGrpSpPr>
              <p:grpSpPr bwMode="auto">
                <a:xfrm>
                  <a:off x="1200" y="624"/>
                  <a:ext cx="1536" cy="1536"/>
                  <a:chOff x="1200" y="624"/>
                  <a:chExt cx="3072" cy="1536"/>
                </a:xfrm>
              </p:grpSpPr>
              <p:sp>
                <p:nvSpPr>
                  <p:cNvPr id="12" name="Line 216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624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" name="Line 217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720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" name="Line 218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816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Line 219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912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Line 220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008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Line 221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104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Line 222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200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Line 223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296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Line 224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392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Line 225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488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Line 226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584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Line 227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680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Line 228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776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Line 229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872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Line 230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968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Line 231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2064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Line 232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2160"/>
                    <a:ext cx="307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" name="Freeform 233"/>
              <p:cNvSpPr>
                <a:spLocks/>
              </p:cNvSpPr>
              <p:nvPr/>
            </p:nvSpPr>
            <p:spPr bwMode="auto">
              <a:xfrm>
                <a:off x="768" y="336"/>
                <a:ext cx="1440" cy="1440"/>
              </a:xfrm>
              <a:custGeom>
                <a:avLst/>
                <a:gdLst>
                  <a:gd name="T0" fmla="*/ 192 w 1440"/>
                  <a:gd name="T1" fmla="*/ 0 h 1440"/>
                  <a:gd name="T2" fmla="*/ 96 w 1440"/>
                  <a:gd name="T3" fmla="*/ 192 h 1440"/>
                  <a:gd name="T4" fmla="*/ 192 w 1440"/>
                  <a:gd name="T5" fmla="*/ 288 h 1440"/>
                  <a:gd name="T6" fmla="*/ 480 w 1440"/>
                  <a:gd name="T7" fmla="*/ 96 h 1440"/>
                  <a:gd name="T8" fmla="*/ 384 w 1440"/>
                  <a:gd name="T9" fmla="*/ 192 h 1440"/>
                  <a:gd name="T10" fmla="*/ 672 w 1440"/>
                  <a:gd name="T11" fmla="*/ 192 h 1440"/>
                  <a:gd name="T12" fmla="*/ 0 w 1440"/>
                  <a:gd name="T13" fmla="*/ 480 h 1440"/>
                  <a:gd name="T14" fmla="*/ 288 w 1440"/>
                  <a:gd name="T15" fmla="*/ 480 h 1440"/>
                  <a:gd name="T16" fmla="*/ 192 w 1440"/>
                  <a:gd name="T17" fmla="*/ 576 h 1440"/>
                  <a:gd name="T18" fmla="*/ 480 w 1440"/>
                  <a:gd name="T19" fmla="*/ 384 h 1440"/>
                  <a:gd name="T20" fmla="*/ 576 w 1440"/>
                  <a:gd name="T21" fmla="*/ 480 h 1440"/>
                  <a:gd name="T22" fmla="*/ 480 w 1440"/>
                  <a:gd name="T23" fmla="*/ 672 h 1440"/>
                  <a:gd name="T24" fmla="*/ 768 w 1440"/>
                  <a:gd name="T25" fmla="*/ 0 h 1440"/>
                  <a:gd name="T26" fmla="*/ 1056 w 1440"/>
                  <a:gd name="T27" fmla="*/ 0 h 1440"/>
                  <a:gd name="T28" fmla="*/ 768 w 1440"/>
                  <a:gd name="T29" fmla="*/ 288 h 1440"/>
                  <a:gd name="T30" fmla="*/ 1056 w 1440"/>
                  <a:gd name="T31" fmla="*/ 288 h 1440"/>
                  <a:gd name="T32" fmla="*/ 1344 w 1440"/>
                  <a:gd name="T33" fmla="*/ 0 h 1440"/>
                  <a:gd name="T34" fmla="*/ 1248 w 1440"/>
                  <a:gd name="T35" fmla="*/ 192 h 1440"/>
                  <a:gd name="T36" fmla="*/ 1344 w 1440"/>
                  <a:gd name="T37" fmla="*/ 288 h 1440"/>
                  <a:gd name="T38" fmla="*/ 864 w 1440"/>
                  <a:gd name="T39" fmla="*/ 480 h 1440"/>
                  <a:gd name="T40" fmla="*/ 768 w 1440"/>
                  <a:gd name="T41" fmla="*/ 576 h 1440"/>
                  <a:gd name="T42" fmla="*/ 1056 w 1440"/>
                  <a:gd name="T43" fmla="*/ 576 h 1440"/>
                  <a:gd name="T44" fmla="*/ 1152 w 1440"/>
                  <a:gd name="T45" fmla="*/ 480 h 1440"/>
                  <a:gd name="T46" fmla="*/ 1440 w 1440"/>
                  <a:gd name="T47" fmla="*/ 480 h 1440"/>
                  <a:gd name="T48" fmla="*/ 1344 w 1440"/>
                  <a:gd name="T49" fmla="*/ 576 h 1440"/>
                  <a:gd name="T50" fmla="*/ 96 w 1440"/>
                  <a:gd name="T51" fmla="*/ 768 h 1440"/>
                  <a:gd name="T52" fmla="*/ 192 w 1440"/>
                  <a:gd name="T53" fmla="*/ 864 h 1440"/>
                  <a:gd name="T54" fmla="*/ 96 w 1440"/>
                  <a:gd name="T55" fmla="*/ 1056 h 1440"/>
                  <a:gd name="T56" fmla="*/ 384 w 1440"/>
                  <a:gd name="T57" fmla="*/ 768 h 1440"/>
                  <a:gd name="T58" fmla="*/ 672 w 1440"/>
                  <a:gd name="T59" fmla="*/ 768 h 1440"/>
                  <a:gd name="T60" fmla="*/ 384 w 1440"/>
                  <a:gd name="T61" fmla="*/ 1056 h 1440"/>
                  <a:gd name="T62" fmla="*/ 672 w 1440"/>
                  <a:gd name="T63" fmla="*/ 1056 h 1440"/>
                  <a:gd name="T64" fmla="*/ 192 w 1440"/>
                  <a:gd name="T65" fmla="*/ 1152 h 1440"/>
                  <a:gd name="T66" fmla="*/ 96 w 1440"/>
                  <a:gd name="T67" fmla="*/ 1344 h 1440"/>
                  <a:gd name="T68" fmla="*/ 192 w 1440"/>
                  <a:gd name="T69" fmla="*/ 1440 h 1440"/>
                  <a:gd name="T70" fmla="*/ 480 w 1440"/>
                  <a:gd name="T71" fmla="*/ 1248 h 1440"/>
                  <a:gd name="T72" fmla="*/ 384 w 1440"/>
                  <a:gd name="T73" fmla="*/ 1344 h 1440"/>
                  <a:gd name="T74" fmla="*/ 672 w 1440"/>
                  <a:gd name="T75" fmla="*/ 1344 h 1440"/>
                  <a:gd name="T76" fmla="*/ 768 w 1440"/>
                  <a:gd name="T77" fmla="*/ 864 h 1440"/>
                  <a:gd name="T78" fmla="*/ 1056 w 1440"/>
                  <a:gd name="T79" fmla="*/ 864 h 1440"/>
                  <a:gd name="T80" fmla="*/ 960 w 1440"/>
                  <a:gd name="T81" fmla="*/ 960 h 1440"/>
                  <a:gd name="T82" fmla="*/ 1248 w 1440"/>
                  <a:gd name="T83" fmla="*/ 768 h 1440"/>
                  <a:gd name="T84" fmla="*/ 1344 w 1440"/>
                  <a:gd name="T85" fmla="*/ 864 h 1440"/>
                  <a:gd name="T86" fmla="*/ 1248 w 1440"/>
                  <a:gd name="T87" fmla="*/ 1056 h 1440"/>
                  <a:gd name="T88" fmla="*/ 768 w 1440"/>
                  <a:gd name="T89" fmla="*/ 1152 h 1440"/>
                  <a:gd name="T90" fmla="*/ 1056 w 1440"/>
                  <a:gd name="T91" fmla="*/ 1152 h 1440"/>
                  <a:gd name="T92" fmla="*/ 768 w 1440"/>
                  <a:gd name="T93" fmla="*/ 1440 h 1440"/>
                  <a:gd name="T94" fmla="*/ 1056 w 1440"/>
                  <a:gd name="T95" fmla="*/ 1440 h 1440"/>
                  <a:gd name="T96" fmla="*/ 1344 w 1440"/>
                  <a:gd name="T97" fmla="*/ 1152 h 1440"/>
                  <a:gd name="T98" fmla="*/ 1248 w 1440"/>
                  <a:gd name="T99" fmla="*/ 1344 h 1440"/>
                  <a:gd name="T100" fmla="*/ 1344 w 1440"/>
                  <a:gd name="T101" fmla="*/ 1440 h 144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440"/>
                  <a:gd name="T154" fmla="*/ 0 h 1440"/>
                  <a:gd name="T155" fmla="*/ 1440 w 1440"/>
                  <a:gd name="T156" fmla="*/ 1440 h 144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440" h="1440">
                    <a:moveTo>
                      <a:pt x="0" y="0"/>
                    </a:moveTo>
                    <a:lnTo>
                      <a:pt x="96" y="0"/>
                    </a:lnTo>
                    <a:lnTo>
                      <a:pt x="0" y="96"/>
                    </a:lnTo>
                    <a:lnTo>
                      <a:pt x="96" y="96"/>
                    </a:lnTo>
                    <a:lnTo>
                      <a:pt x="192" y="0"/>
                    </a:lnTo>
                    <a:lnTo>
                      <a:pt x="288" y="0"/>
                    </a:lnTo>
                    <a:lnTo>
                      <a:pt x="192" y="96"/>
                    </a:lnTo>
                    <a:lnTo>
                      <a:pt x="288" y="96"/>
                    </a:lnTo>
                    <a:lnTo>
                      <a:pt x="0" y="192"/>
                    </a:lnTo>
                    <a:lnTo>
                      <a:pt x="96" y="192"/>
                    </a:lnTo>
                    <a:lnTo>
                      <a:pt x="0" y="288"/>
                    </a:lnTo>
                    <a:lnTo>
                      <a:pt x="96" y="288"/>
                    </a:lnTo>
                    <a:lnTo>
                      <a:pt x="192" y="192"/>
                    </a:lnTo>
                    <a:lnTo>
                      <a:pt x="288" y="192"/>
                    </a:lnTo>
                    <a:lnTo>
                      <a:pt x="192" y="288"/>
                    </a:lnTo>
                    <a:lnTo>
                      <a:pt x="288" y="288"/>
                    </a:lnTo>
                    <a:lnTo>
                      <a:pt x="384" y="0"/>
                    </a:lnTo>
                    <a:lnTo>
                      <a:pt x="480" y="0"/>
                    </a:lnTo>
                    <a:lnTo>
                      <a:pt x="384" y="96"/>
                    </a:lnTo>
                    <a:lnTo>
                      <a:pt x="480" y="96"/>
                    </a:lnTo>
                    <a:lnTo>
                      <a:pt x="576" y="0"/>
                    </a:lnTo>
                    <a:lnTo>
                      <a:pt x="672" y="0"/>
                    </a:lnTo>
                    <a:lnTo>
                      <a:pt x="576" y="96"/>
                    </a:lnTo>
                    <a:lnTo>
                      <a:pt x="672" y="96"/>
                    </a:lnTo>
                    <a:lnTo>
                      <a:pt x="384" y="192"/>
                    </a:lnTo>
                    <a:lnTo>
                      <a:pt x="480" y="192"/>
                    </a:lnTo>
                    <a:lnTo>
                      <a:pt x="384" y="288"/>
                    </a:lnTo>
                    <a:lnTo>
                      <a:pt x="480" y="288"/>
                    </a:lnTo>
                    <a:lnTo>
                      <a:pt x="576" y="192"/>
                    </a:lnTo>
                    <a:lnTo>
                      <a:pt x="672" y="192"/>
                    </a:lnTo>
                    <a:lnTo>
                      <a:pt x="576" y="288"/>
                    </a:lnTo>
                    <a:lnTo>
                      <a:pt x="672" y="288"/>
                    </a:lnTo>
                    <a:lnTo>
                      <a:pt x="0" y="384"/>
                    </a:lnTo>
                    <a:lnTo>
                      <a:pt x="96" y="384"/>
                    </a:lnTo>
                    <a:lnTo>
                      <a:pt x="0" y="480"/>
                    </a:lnTo>
                    <a:lnTo>
                      <a:pt x="96" y="480"/>
                    </a:lnTo>
                    <a:lnTo>
                      <a:pt x="192" y="384"/>
                    </a:lnTo>
                    <a:lnTo>
                      <a:pt x="288" y="384"/>
                    </a:lnTo>
                    <a:lnTo>
                      <a:pt x="192" y="480"/>
                    </a:lnTo>
                    <a:lnTo>
                      <a:pt x="288" y="480"/>
                    </a:lnTo>
                    <a:lnTo>
                      <a:pt x="0" y="576"/>
                    </a:lnTo>
                    <a:lnTo>
                      <a:pt x="96" y="576"/>
                    </a:lnTo>
                    <a:lnTo>
                      <a:pt x="0" y="672"/>
                    </a:lnTo>
                    <a:lnTo>
                      <a:pt x="96" y="672"/>
                    </a:lnTo>
                    <a:lnTo>
                      <a:pt x="192" y="576"/>
                    </a:lnTo>
                    <a:lnTo>
                      <a:pt x="288" y="576"/>
                    </a:lnTo>
                    <a:lnTo>
                      <a:pt x="192" y="672"/>
                    </a:lnTo>
                    <a:lnTo>
                      <a:pt x="288" y="672"/>
                    </a:lnTo>
                    <a:lnTo>
                      <a:pt x="384" y="384"/>
                    </a:lnTo>
                    <a:lnTo>
                      <a:pt x="480" y="384"/>
                    </a:lnTo>
                    <a:lnTo>
                      <a:pt x="384" y="480"/>
                    </a:lnTo>
                    <a:lnTo>
                      <a:pt x="480" y="480"/>
                    </a:lnTo>
                    <a:lnTo>
                      <a:pt x="576" y="384"/>
                    </a:lnTo>
                    <a:lnTo>
                      <a:pt x="672" y="384"/>
                    </a:lnTo>
                    <a:lnTo>
                      <a:pt x="576" y="480"/>
                    </a:lnTo>
                    <a:lnTo>
                      <a:pt x="672" y="480"/>
                    </a:lnTo>
                    <a:lnTo>
                      <a:pt x="384" y="576"/>
                    </a:lnTo>
                    <a:lnTo>
                      <a:pt x="480" y="576"/>
                    </a:lnTo>
                    <a:lnTo>
                      <a:pt x="384" y="672"/>
                    </a:lnTo>
                    <a:lnTo>
                      <a:pt x="480" y="672"/>
                    </a:lnTo>
                    <a:lnTo>
                      <a:pt x="576" y="576"/>
                    </a:lnTo>
                    <a:lnTo>
                      <a:pt x="672" y="576"/>
                    </a:lnTo>
                    <a:lnTo>
                      <a:pt x="576" y="672"/>
                    </a:lnTo>
                    <a:lnTo>
                      <a:pt x="672" y="672"/>
                    </a:lnTo>
                    <a:lnTo>
                      <a:pt x="768" y="0"/>
                    </a:lnTo>
                    <a:lnTo>
                      <a:pt x="864" y="0"/>
                    </a:lnTo>
                    <a:lnTo>
                      <a:pt x="768" y="96"/>
                    </a:lnTo>
                    <a:lnTo>
                      <a:pt x="864" y="96"/>
                    </a:lnTo>
                    <a:lnTo>
                      <a:pt x="960" y="0"/>
                    </a:lnTo>
                    <a:lnTo>
                      <a:pt x="1056" y="0"/>
                    </a:lnTo>
                    <a:lnTo>
                      <a:pt x="960" y="96"/>
                    </a:lnTo>
                    <a:lnTo>
                      <a:pt x="1056" y="96"/>
                    </a:lnTo>
                    <a:lnTo>
                      <a:pt x="768" y="192"/>
                    </a:lnTo>
                    <a:lnTo>
                      <a:pt x="864" y="192"/>
                    </a:lnTo>
                    <a:lnTo>
                      <a:pt x="768" y="288"/>
                    </a:lnTo>
                    <a:lnTo>
                      <a:pt x="864" y="288"/>
                    </a:lnTo>
                    <a:lnTo>
                      <a:pt x="960" y="192"/>
                    </a:lnTo>
                    <a:lnTo>
                      <a:pt x="1056" y="192"/>
                    </a:lnTo>
                    <a:lnTo>
                      <a:pt x="960" y="288"/>
                    </a:lnTo>
                    <a:lnTo>
                      <a:pt x="1056" y="288"/>
                    </a:lnTo>
                    <a:lnTo>
                      <a:pt x="1152" y="0"/>
                    </a:lnTo>
                    <a:lnTo>
                      <a:pt x="1248" y="0"/>
                    </a:lnTo>
                    <a:lnTo>
                      <a:pt x="1152" y="96"/>
                    </a:lnTo>
                    <a:lnTo>
                      <a:pt x="1248" y="96"/>
                    </a:lnTo>
                    <a:lnTo>
                      <a:pt x="1344" y="0"/>
                    </a:lnTo>
                    <a:lnTo>
                      <a:pt x="1440" y="0"/>
                    </a:lnTo>
                    <a:lnTo>
                      <a:pt x="1344" y="96"/>
                    </a:lnTo>
                    <a:lnTo>
                      <a:pt x="1440" y="96"/>
                    </a:lnTo>
                    <a:lnTo>
                      <a:pt x="1152" y="192"/>
                    </a:lnTo>
                    <a:lnTo>
                      <a:pt x="1248" y="192"/>
                    </a:lnTo>
                    <a:lnTo>
                      <a:pt x="1152" y="288"/>
                    </a:lnTo>
                    <a:lnTo>
                      <a:pt x="1248" y="288"/>
                    </a:lnTo>
                    <a:lnTo>
                      <a:pt x="1344" y="192"/>
                    </a:lnTo>
                    <a:lnTo>
                      <a:pt x="1440" y="192"/>
                    </a:lnTo>
                    <a:lnTo>
                      <a:pt x="1344" y="288"/>
                    </a:lnTo>
                    <a:lnTo>
                      <a:pt x="1440" y="288"/>
                    </a:lnTo>
                    <a:lnTo>
                      <a:pt x="768" y="384"/>
                    </a:lnTo>
                    <a:lnTo>
                      <a:pt x="864" y="384"/>
                    </a:lnTo>
                    <a:lnTo>
                      <a:pt x="768" y="480"/>
                    </a:lnTo>
                    <a:lnTo>
                      <a:pt x="864" y="480"/>
                    </a:lnTo>
                    <a:lnTo>
                      <a:pt x="960" y="384"/>
                    </a:lnTo>
                    <a:lnTo>
                      <a:pt x="1056" y="384"/>
                    </a:lnTo>
                    <a:lnTo>
                      <a:pt x="960" y="480"/>
                    </a:lnTo>
                    <a:lnTo>
                      <a:pt x="1056" y="480"/>
                    </a:lnTo>
                    <a:lnTo>
                      <a:pt x="768" y="576"/>
                    </a:lnTo>
                    <a:lnTo>
                      <a:pt x="864" y="576"/>
                    </a:lnTo>
                    <a:lnTo>
                      <a:pt x="768" y="672"/>
                    </a:lnTo>
                    <a:lnTo>
                      <a:pt x="864" y="672"/>
                    </a:lnTo>
                    <a:lnTo>
                      <a:pt x="960" y="576"/>
                    </a:lnTo>
                    <a:lnTo>
                      <a:pt x="1056" y="576"/>
                    </a:lnTo>
                    <a:lnTo>
                      <a:pt x="960" y="672"/>
                    </a:lnTo>
                    <a:lnTo>
                      <a:pt x="1056" y="672"/>
                    </a:lnTo>
                    <a:lnTo>
                      <a:pt x="1152" y="384"/>
                    </a:lnTo>
                    <a:lnTo>
                      <a:pt x="1248" y="384"/>
                    </a:lnTo>
                    <a:lnTo>
                      <a:pt x="1152" y="480"/>
                    </a:lnTo>
                    <a:lnTo>
                      <a:pt x="1248" y="480"/>
                    </a:lnTo>
                    <a:lnTo>
                      <a:pt x="1344" y="384"/>
                    </a:lnTo>
                    <a:lnTo>
                      <a:pt x="1440" y="384"/>
                    </a:lnTo>
                    <a:lnTo>
                      <a:pt x="1344" y="480"/>
                    </a:lnTo>
                    <a:lnTo>
                      <a:pt x="1440" y="480"/>
                    </a:lnTo>
                    <a:lnTo>
                      <a:pt x="1152" y="576"/>
                    </a:lnTo>
                    <a:lnTo>
                      <a:pt x="1248" y="576"/>
                    </a:lnTo>
                    <a:lnTo>
                      <a:pt x="1152" y="672"/>
                    </a:lnTo>
                    <a:lnTo>
                      <a:pt x="1248" y="672"/>
                    </a:lnTo>
                    <a:lnTo>
                      <a:pt x="1344" y="576"/>
                    </a:lnTo>
                    <a:lnTo>
                      <a:pt x="1440" y="576"/>
                    </a:lnTo>
                    <a:lnTo>
                      <a:pt x="1344" y="672"/>
                    </a:lnTo>
                    <a:lnTo>
                      <a:pt x="1440" y="672"/>
                    </a:lnTo>
                    <a:lnTo>
                      <a:pt x="0" y="768"/>
                    </a:lnTo>
                    <a:lnTo>
                      <a:pt x="96" y="768"/>
                    </a:lnTo>
                    <a:lnTo>
                      <a:pt x="0" y="864"/>
                    </a:lnTo>
                    <a:lnTo>
                      <a:pt x="96" y="864"/>
                    </a:lnTo>
                    <a:lnTo>
                      <a:pt x="192" y="768"/>
                    </a:lnTo>
                    <a:lnTo>
                      <a:pt x="288" y="768"/>
                    </a:lnTo>
                    <a:lnTo>
                      <a:pt x="192" y="864"/>
                    </a:lnTo>
                    <a:lnTo>
                      <a:pt x="288" y="864"/>
                    </a:lnTo>
                    <a:lnTo>
                      <a:pt x="0" y="960"/>
                    </a:lnTo>
                    <a:lnTo>
                      <a:pt x="96" y="960"/>
                    </a:lnTo>
                    <a:lnTo>
                      <a:pt x="0" y="1056"/>
                    </a:lnTo>
                    <a:lnTo>
                      <a:pt x="96" y="1056"/>
                    </a:lnTo>
                    <a:lnTo>
                      <a:pt x="192" y="960"/>
                    </a:lnTo>
                    <a:lnTo>
                      <a:pt x="288" y="960"/>
                    </a:lnTo>
                    <a:lnTo>
                      <a:pt x="192" y="1056"/>
                    </a:lnTo>
                    <a:lnTo>
                      <a:pt x="288" y="1056"/>
                    </a:lnTo>
                    <a:lnTo>
                      <a:pt x="384" y="768"/>
                    </a:lnTo>
                    <a:lnTo>
                      <a:pt x="480" y="768"/>
                    </a:lnTo>
                    <a:lnTo>
                      <a:pt x="384" y="864"/>
                    </a:lnTo>
                    <a:lnTo>
                      <a:pt x="480" y="864"/>
                    </a:lnTo>
                    <a:lnTo>
                      <a:pt x="576" y="768"/>
                    </a:lnTo>
                    <a:lnTo>
                      <a:pt x="672" y="768"/>
                    </a:lnTo>
                    <a:lnTo>
                      <a:pt x="576" y="864"/>
                    </a:lnTo>
                    <a:lnTo>
                      <a:pt x="672" y="864"/>
                    </a:lnTo>
                    <a:lnTo>
                      <a:pt x="384" y="960"/>
                    </a:lnTo>
                    <a:lnTo>
                      <a:pt x="480" y="960"/>
                    </a:lnTo>
                    <a:lnTo>
                      <a:pt x="384" y="1056"/>
                    </a:lnTo>
                    <a:lnTo>
                      <a:pt x="480" y="1056"/>
                    </a:lnTo>
                    <a:lnTo>
                      <a:pt x="576" y="960"/>
                    </a:lnTo>
                    <a:lnTo>
                      <a:pt x="672" y="960"/>
                    </a:lnTo>
                    <a:lnTo>
                      <a:pt x="576" y="1056"/>
                    </a:lnTo>
                    <a:lnTo>
                      <a:pt x="672" y="1056"/>
                    </a:lnTo>
                    <a:lnTo>
                      <a:pt x="0" y="1152"/>
                    </a:lnTo>
                    <a:lnTo>
                      <a:pt x="96" y="1152"/>
                    </a:lnTo>
                    <a:lnTo>
                      <a:pt x="0" y="1248"/>
                    </a:lnTo>
                    <a:lnTo>
                      <a:pt x="96" y="1248"/>
                    </a:lnTo>
                    <a:lnTo>
                      <a:pt x="192" y="1152"/>
                    </a:lnTo>
                    <a:lnTo>
                      <a:pt x="288" y="1152"/>
                    </a:lnTo>
                    <a:lnTo>
                      <a:pt x="192" y="1248"/>
                    </a:lnTo>
                    <a:lnTo>
                      <a:pt x="288" y="1248"/>
                    </a:lnTo>
                    <a:lnTo>
                      <a:pt x="0" y="1344"/>
                    </a:lnTo>
                    <a:lnTo>
                      <a:pt x="96" y="1344"/>
                    </a:lnTo>
                    <a:lnTo>
                      <a:pt x="0" y="1440"/>
                    </a:lnTo>
                    <a:lnTo>
                      <a:pt x="96" y="1440"/>
                    </a:lnTo>
                    <a:lnTo>
                      <a:pt x="192" y="1344"/>
                    </a:lnTo>
                    <a:lnTo>
                      <a:pt x="288" y="1344"/>
                    </a:lnTo>
                    <a:lnTo>
                      <a:pt x="192" y="1440"/>
                    </a:lnTo>
                    <a:lnTo>
                      <a:pt x="288" y="1440"/>
                    </a:lnTo>
                    <a:lnTo>
                      <a:pt x="384" y="1152"/>
                    </a:lnTo>
                    <a:lnTo>
                      <a:pt x="480" y="1152"/>
                    </a:lnTo>
                    <a:lnTo>
                      <a:pt x="384" y="1248"/>
                    </a:lnTo>
                    <a:lnTo>
                      <a:pt x="480" y="1248"/>
                    </a:lnTo>
                    <a:lnTo>
                      <a:pt x="576" y="1152"/>
                    </a:lnTo>
                    <a:lnTo>
                      <a:pt x="672" y="1152"/>
                    </a:lnTo>
                    <a:lnTo>
                      <a:pt x="576" y="1248"/>
                    </a:lnTo>
                    <a:lnTo>
                      <a:pt x="672" y="1248"/>
                    </a:lnTo>
                    <a:lnTo>
                      <a:pt x="384" y="1344"/>
                    </a:lnTo>
                    <a:lnTo>
                      <a:pt x="480" y="1344"/>
                    </a:lnTo>
                    <a:lnTo>
                      <a:pt x="384" y="1440"/>
                    </a:lnTo>
                    <a:lnTo>
                      <a:pt x="480" y="1440"/>
                    </a:lnTo>
                    <a:lnTo>
                      <a:pt x="576" y="1344"/>
                    </a:lnTo>
                    <a:lnTo>
                      <a:pt x="672" y="1344"/>
                    </a:lnTo>
                    <a:lnTo>
                      <a:pt x="576" y="1440"/>
                    </a:lnTo>
                    <a:lnTo>
                      <a:pt x="672" y="1440"/>
                    </a:lnTo>
                    <a:lnTo>
                      <a:pt x="768" y="768"/>
                    </a:lnTo>
                    <a:lnTo>
                      <a:pt x="864" y="768"/>
                    </a:lnTo>
                    <a:lnTo>
                      <a:pt x="768" y="864"/>
                    </a:lnTo>
                    <a:lnTo>
                      <a:pt x="864" y="864"/>
                    </a:lnTo>
                    <a:lnTo>
                      <a:pt x="960" y="768"/>
                    </a:lnTo>
                    <a:lnTo>
                      <a:pt x="1056" y="768"/>
                    </a:lnTo>
                    <a:lnTo>
                      <a:pt x="960" y="864"/>
                    </a:lnTo>
                    <a:lnTo>
                      <a:pt x="1056" y="864"/>
                    </a:lnTo>
                    <a:lnTo>
                      <a:pt x="768" y="960"/>
                    </a:lnTo>
                    <a:lnTo>
                      <a:pt x="864" y="960"/>
                    </a:lnTo>
                    <a:lnTo>
                      <a:pt x="768" y="1056"/>
                    </a:lnTo>
                    <a:lnTo>
                      <a:pt x="864" y="1056"/>
                    </a:lnTo>
                    <a:lnTo>
                      <a:pt x="960" y="960"/>
                    </a:lnTo>
                    <a:lnTo>
                      <a:pt x="1056" y="960"/>
                    </a:lnTo>
                    <a:lnTo>
                      <a:pt x="960" y="1056"/>
                    </a:lnTo>
                    <a:lnTo>
                      <a:pt x="1056" y="1056"/>
                    </a:lnTo>
                    <a:lnTo>
                      <a:pt x="1152" y="768"/>
                    </a:lnTo>
                    <a:lnTo>
                      <a:pt x="1248" y="768"/>
                    </a:lnTo>
                    <a:lnTo>
                      <a:pt x="1152" y="864"/>
                    </a:lnTo>
                    <a:lnTo>
                      <a:pt x="1248" y="864"/>
                    </a:lnTo>
                    <a:lnTo>
                      <a:pt x="1344" y="768"/>
                    </a:lnTo>
                    <a:lnTo>
                      <a:pt x="1440" y="768"/>
                    </a:lnTo>
                    <a:lnTo>
                      <a:pt x="1344" y="864"/>
                    </a:lnTo>
                    <a:lnTo>
                      <a:pt x="1440" y="864"/>
                    </a:lnTo>
                    <a:lnTo>
                      <a:pt x="1152" y="960"/>
                    </a:lnTo>
                    <a:lnTo>
                      <a:pt x="1248" y="960"/>
                    </a:lnTo>
                    <a:lnTo>
                      <a:pt x="1152" y="1056"/>
                    </a:lnTo>
                    <a:lnTo>
                      <a:pt x="1248" y="1056"/>
                    </a:lnTo>
                    <a:lnTo>
                      <a:pt x="1344" y="960"/>
                    </a:lnTo>
                    <a:lnTo>
                      <a:pt x="1440" y="960"/>
                    </a:lnTo>
                    <a:lnTo>
                      <a:pt x="1344" y="1056"/>
                    </a:lnTo>
                    <a:lnTo>
                      <a:pt x="1440" y="1056"/>
                    </a:lnTo>
                    <a:lnTo>
                      <a:pt x="768" y="1152"/>
                    </a:lnTo>
                    <a:lnTo>
                      <a:pt x="864" y="1152"/>
                    </a:lnTo>
                    <a:lnTo>
                      <a:pt x="768" y="1248"/>
                    </a:lnTo>
                    <a:lnTo>
                      <a:pt x="864" y="1248"/>
                    </a:lnTo>
                    <a:lnTo>
                      <a:pt x="960" y="1152"/>
                    </a:lnTo>
                    <a:lnTo>
                      <a:pt x="1056" y="1152"/>
                    </a:lnTo>
                    <a:lnTo>
                      <a:pt x="960" y="1248"/>
                    </a:lnTo>
                    <a:lnTo>
                      <a:pt x="1056" y="1248"/>
                    </a:lnTo>
                    <a:lnTo>
                      <a:pt x="768" y="1344"/>
                    </a:lnTo>
                    <a:lnTo>
                      <a:pt x="864" y="1344"/>
                    </a:lnTo>
                    <a:lnTo>
                      <a:pt x="768" y="1440"/>
                    </a:lnTo>
                    <a:lnTo>
                      <a:pt x="864" y="1440"/>
                    </a:lnTo>
                    <a:lnTo>
                      <a:pt x="960" y="1344"/>
                    </a:lnTo>
                    <a:lnTo>
                      <a:pt x="1056" y="1344"/>
                    </a:lnTo>
                    <a:lnTo>
                      <a:pt x="960" y="1440"/>
                    </a:lnTo>
                    <a:lnTo>
                      <a:pt x="1056" y="1440"/>
                    </a:lnTo>
                    <a:lnTo>
                      <a:pt x="1152" y="1152"/>
                    </a:lnTo>
                    <a:lnTo>
                      <a:pt x="1248" y="1152"/>
                    </a:lnTo>
                    <a:lnTo>
                      <a:pt x="1152" y="1248"/>
                    </a:lnTo>
                    <a:lnTo>
                      <a:pt x="1248" y="1248"/>
                    </a:lnTo>
                    <a:lnTo>
                      <a:pt x="1344" y="1152"/>
                    </a:lnTo>
                    <a:lnTo>
                      <a:pt x="1440" y="1152"/>
                    </a:lnTo>
                    <a:lnTo>
                      <a:pt x="1344" y="1248"/>
                    </a:lnTo>
                    <a:lnTo>
                      <a:pt x="1440" y="1248"/>
                    </a:lnTo>
                    <a:lnTo>
                      <a:pt x="1152" y="1344"/>
                    </a:lnTo>
                    <a:lnTo>
                      <a:pt x="1248" y="1344"/>
                    </a:lnTo>
                    <a:lnTo>
                      <a:pt x="1152" y="1440"/>
                    </a:lnTo>
                    <a:lnTo>
                      <a:pt x="1248" y="1440"/>
                    </a:lnTo>
                    <a:lnTo>
                      <a:pt x="1344" y="1344"/>
                    </a:lnTo>
                    <a:lnTo>
                      <a:pt x="1440" y="1344"/>
                    </a:lnTo>
                    <a:lnTo>
                      <a:pt x="1344" y="1440"/>
                    </a:lnTo>
                    <a:lnTo>
                      <a:pt x="1440" y="144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6" name="Group 234"/>
          <p:cNvGrpSpPr>
            <a:grpSpLocks/>
          </p:cNvGrpSpPr>
          <p:nvPr/>
        </p:nvGrpSpPr>
        <p:grpSpPr bwMode="auto">
          <a:xfrm>
            <a:off x="7105523" y="1773238"/>
            <a:ext cx="3592550" cy="3592550"/>
            <a:chOff x="2880" y="336"/>
            <a:chExt cx="1536" cy="1536"/>
          </a:xfrm>
        </p:grpSpPr>
        <p:sp>
          <p:nvSpPr>
            <p:cNvPr id="47" name="Freeform 235"/>
            <p:cNvSpPr>
              <a:spLocks/>
            </p:cNvSpPr>
            <p:nvPr/>
          </p:nvSpPr>
          <p:spPr bwMode="auto">
            <a:xfrm>
              <a:off x="2880" y="336"/>
              <a:ext cx="768" cy="384"/>
            </a:xfrm>
            <a:custGeom>
              <a:avLst/>
              <a:gdLst>
                <a:gd name="T0" fmla="*/ 0 w 768"/>
                <a:gd name="T1" fmla="*/ 0 h 384"/>
                <a:gd name="T2" fmla="*/ 768 w 768"/>
                <a:gd name="T3" fmla="*/ 0 h 384"/>
                <a:gd name="T4" fmla="*/ 768 w 768"/>
                <a:gd name="T5" fmla="*/ 192 h 384"/>
                <a:gd name="T6" fmla="*/ 480 w 768"/>
                <a:gd name="T7" fmla="*/ 192 h 384"/>
                <a:gd name="T8" fmla="*/ 480 w 768"/>
                <a:gd name="T9" fmla="*/ 288 h 384"/>
                <a:gd name="T10" fmla="*/ 384 w 768"/>
                <a:gd name="T11" fmla="*/ 288 h 384"/>
                <a:gd name="T12" fmla="*/ 384 w 768"/>
                <a:gd name="T13" fmla="*/ 384 h 384"/>
                <a:gd name="T14" fmla="*/ 0 w 768"/>
                <a:gd name="T15" fmla="*/ 384 h 384"/>
                <a:gd name="T16" fmla="*/ 0 w 768"/>
                <a:gd name="T17" fmla="*/ 0 h 3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8"/>
                <a:gd name="T28" fmla="*/ 0 h 384"/>
                <a:gd name="T29" fmla="*/ 768 w 768"/>
                <a:gd name="T30" fmla="*/ 384 h 3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8" h="384">
                  <a:moveTo>
                    <a:pt x="0" y="0"/>
                  </a:moveTo>
                  <a:lnTo>
                    <a:pt x="768" y="0"/>
                  </a:lnTo>
                  <a:lnTo>
                    <a:pt x="768" y="192"/>
                  </a:lnTo>
                  <a:lnTo>
                    <a:pt x="480" y="192"/>
                  </a:lnTo>
                  <a:lnTo>
                    <a:pt x="480" y="288"/>
                  </a:lnTo>
                  <a:lnTo>
                    <a:pt x="384" y="288"/>
                  </a:lnTo>
                  <a:lnTo>
                    <a:pt x="384" y="384"/>
                  </a:lnTo>
                  <a:lnTo>
                    <a:pt x="0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Freeform 236"/>
            <p:cNvSpPr>
              <a:spLocks/>
            </p:cNvSpPr>
            <p:nvPr/>
          </p:nvSpPr>
          <p:spPr bwMode="auto">
            <a:xfrm>
              <a:off x="2880" y="528"/>
              <a:ext cx="768" cy="576"/>
            </a:xfrm>
            <a:custGeom>
              <a:avLst/>
              <a:gdLst>
                <a:gd name="T0" fmla="*/ 480 w 768"/>
                <a:gd name="T1" fmla="*/ 0 h 576"/>
                <a:gd name="T2" fmla="*/ 768 w 768"/>
                <a:gd name="T3" fmla="*/ 0 h 576"/>
                <a:gd name="T4" fmla="*/ 768 w 768"/>
                <a:gd name="T5" fmla="*/ 192 h 576"/>
                <a:gd name="T6" fmla="*/ 672 w 768"/>
                <a:gd name="T7" fmla="*/ 192 h 576"/>
                <a:gd name="T8" fmla="*/ 672 w 768"/>
                <a:gd name="T9" fmla="*/ 288 h 576"/>
                <a:gd name="T10" fmla="*/ 576 w 768"/>
                <a:gd name="T11" fmla="*/ 288 h 576"/>
                <a:gd name="T12" fmla="*/ 576 w 768"/>
                <a:gd name="T13" fmla="*/ 384 h 576"/>
                <a:gd name="T14" fmla="*/ 384 w 768"/>
                <a:gd name="T15" fmla="*/ 384 h 576"/>
                <a:gd name="T16" fmla="*/ 384 w 768"/>
                <a:gd name="T17" fmla="*/ 576 h 576"/>
                <a:gd name="T18" fmla="*/ 0 w 768"/>
                <a:gd name="T19" fmla="*/ 576 h 576"/>
                <a:gd name="T20" fmla="*/ 0 w 768"/>
                <a:gd name="T21" fmla="*/ 192 h 576"/>
                <a:gd name="T22" fmla="*/ 384 w 768"/>
                <a:gd name="T23" fmla="*/ 192 h 576"/>
                <a:gd name="T24" fmla="*/ 384 w 768"/>
                <a:gd name="T25" fmla="*/ 96 h 576"/>
                <a:gd name="T26" fmla="*/ 480 w 768"/>
                <a:gd name="T27" fmla="*/ 96 h 576"/>
                <a:gd name="T28" fmla="*/ 480 w 768"/>
                <a:gd name="T29" fmla="*/ 0 h 5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576"/>
                <a:gd name="T47" fmla="*/ 768 w 768"/>
                <a:gd name="T48" fmla="*/ 576 h 5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576">
                  <a:moveTo>
                    <a:pt x="480" y="0"/>
                  </a:moveTo>
                  <a:lnTo>
                    <a:pt x="768" y="0"/>
                  </a:lnTo>
                  <a:lnTo>
                    <a:pt x="768" y="192"/>
                  </a:lnTo>
                  <a:lnTo>
                    <a:pt x="672" y="192"/>
                  </a:lnTo>
                  <a:lnTo>
                    <a:pt x="672" y="288"/>
                  </a:lnTo>
                  <a:lnTo>
                    <a:pt x="576" y="288"/>
                  </a:lnTo>
                  <a:lnTo>
                    <a:pt x="576" y="384"/>
                  </a:lnTo>
                  <a:lnTo>
                    <a:pt x="384" y="384"/>
                  </a:lnTo>
                  <a:lnTo>
                    <a:pt x="384" y="576"/>
                  </a:lnTo>
                  <a:lnTo>
                    <a:pt x="0" y="576"/>
                  </a:lnTo>
                  <a:lnTo>
                    <a:pt x="0" y="192"/>
                  </a:lnTo>
                  <a:lnTo>
                    <a:pt x="384" y="192"/>
                  </a:lnTo>
                  <a:lnTo>
                    <a:pt x="384" y="96"/>
                  </a:lnTo>
                  <a:lnTo>
                    <a:pt x="480" y="96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Freeform 237"/>
            <p:cNvSpPr>
              <a:spLocks/>
            </p:cNvSpPr>
            <p:nvPr/>
          </p:nvSpPr>
          <p:spPr bwMode="auto">
            <a:xfrm>
              <a:off x="3264" y="336"/>
              <a:ext cx="768" cy="768"/>
            </a:xfrm>
            <a:custGeom>
              <a:avLst/>
              <a:gdLst>
                <a:gd name="T0" fmla="*/ 288 w 768"/>
                <a:gd name="T1" fmla="*/ 384 h 768"/>
                <a:gd name="T2" fmla="*/ 288 w 768"/>
                <a:gd name="T3" fmla="*/ 480 h 768"/>
                <a:gd name="T4" fmla="*/ 192 w 768"/>
                <a:gd name="T5" fmla="*/ 480 h 768"/>
                <a:gd name="T6" fmla="*/ 192 w 768"/>
                <a:gd name="T7" fmla="*/ 576 h 768"/>
                <a:gd name="T8" fmla="*/ 0 w 768"/>
                <a:gd name="T9" fmla="*/ 576 h 768"/>
                <a:gd name="T10" fmla="*/ 0 w 768"/>
                <a:gd name="T11" fmla="*/ 768 h 768"/>
                <a:gd name="T12" fmla="*/ 384 w 768"/>
                <a:gd name="T13" fmla="*/ 768 h 768"/>
                <a:gd name="T14" fmla="*/ 384 w 768"/>
                <a:gd name="T15" fmla="*/ 0 h 768"/>
                <a:gd name="T16" fmla="*/ 768 w 768"/>
                <a:gd name="T17" fmla="*/ 0 h 768"/>
                <a:gd name="T18" fmla="*/ 768 w 768"/>
                <a:gd name="T19" fmla="*/ 288 h 768"/>
                <a:gd name="T20" fmla="*/ 576 w 768"/>
                <a:gd name="T21" fmla="*/ 288 h 768"/>
                <a:gd name="T22" fmla="*/ 576 w 768"/>
                <a:gd name="T23" fmla="*/ 384 h 768"/>
                <a:gd name="T24" fmla="*/ 288 w 768"/>
                <a:gd name="T25" fmla="*/ 384 h 7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68"/>
                <a:gd name="T40" fmla="*/ 0 h 768"/>
                <a:gd name="T41" fmla="*/ 768 w 768"/>
                <a:gd name="T42" fmla="*/ 768 h 76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68" h="768">
                  <a:moveTo>
                    <a:pt x="288" y="384"/>
                  </a:moveTo>
                  <a:lnTo>
                    <a:pt x="288" y="480"/>
                  </a:lnTo>
                  <a:lnTo>
                    <a:pt x="192" y="480"/>
                  </a:lnTo>
                  <a:lnTo>
                    <a:pt x="192" y="576"/>
                  </a:lnTo>
                  <a:lnTo>
                    <a:pt x="0" y="576"/>
                  </a:lnTo>
                  <a:lnTo>
                    <a:pt x="0" y="768"/>
                  </a:lnTo>
                  <a:lnTo>
                    <a:pt x="384" y="768"/>
                  </a:lnTo>
                  <a:lnTo>
                    <a:pt x="384" y="0"/>
                  </a:lnTo>
                  <a:lnTo>
                    <a:pt x="768" y="0"/>
                  </a:lnTo>
                  <a:lnTo>
                    <a:pt x="768" y="288"/>
                  </a:lnTo>
                  <a:lnTo>
                    <a:pt x="576" y="288"/>
                  </a:lnTo>
                  <a:lnTo>
                    <a:pt x="576" y="384"/>
                  </a:lnTo>
                  <a:lnTo>
                    <a:pt x="288" y="384"/>
                  </a:lnTo>
                  <a:close/>
                </a:path>
              </a:pathLst>
            </a:custGeom>
            <a:solidFill>
              <a:schemeClr val="tx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238"/>
            <p:cNvSpPr>
              <a:spLocks/>
            </p:cNvSpPr>
            <p:nvPr/>
          </p:nvSpPr>
          <p:spPr bwMode="auto">
            <a:xfrm>
              <a:off x="3648" y="336"/>
              <a:ext cx="768" cy="768"/>
            </a:xfrm>
            <a:custGeom>
              <a:avLst/>
              <a:gdLst>
                <a:gd name="T0" fmla="*/ 192 w 768"/>
                <a:gd name="T1" fmla="*/ 288 h 768"/>
                <a:gd name="T2" fmla="*/ 384 w 768"/>
                <a:gd name="T3" fmla="*/ 288 h 768"/>
                <a:gd name="T4" fmla="*/ 384 w 768"/>
                <a:gd name="T5" fmla="*/ 0 h 768"/>
                <a:gd name="T6" fmla="*/ 768 w 768"/>
                <a:gd name="T7" fmla="*/ 0 h 768"/>
                <a:gd name="T8" fmla="*/ 768 w 768"/>
                <a:gd name="T9" fmla="*/ 384 h 768"/>
                <a:gd name="T10" fmla="*/ 384 w 768"/>
                <a:gd name="T11" fmla="*/ 384 h 768"/>
                <a:gd name="T12" fmla="*/ 384 w 768"/>
                <a:gd name="T13" fmla="*/ 576 h 768"/>
                <a:gd name="T14" fmla="*/ 192 w 768"/>
                <a:gd name="T15" fmla="*/ 576 h 768"/>
                <a:gd name="T16" fmla="*/ 192 w 768"/>
                <a:gd name="T17" fmla="*/ 768 h 768"/>
                <a:gd name="T18" fmla="*/ 0 w 768"/>
                <a:gd name="T19" fmla="*/ 768 h 768"/>
                <a:gd name="T20" fmla="*/ 0 w 768"/>
                <a:gd name="T21" fmla="*/ 384 h 768"/>
                <a:gd name="T22" fmla="*/ 192 w 768"/>
                <a:gd name="T23" fmla="*/ 384 h 768"/>
                <a:gd name="T24" fmla="*/ 192 w 768"/>
                <a:gd name="T25" fmla="*/ 288 h 7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68"/>
                <a:gd name="T40" fmla="*/ 0 h 768"/>
                <a:gd name="T41" fmla="*/ 768 w 768"/>
                <a:gd name="T42" fmla="*/ 768 h 76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68" h="768">
                  <a:moveTo>
                    <a:pt x="192" y="288"/>
                  </a:moveTo>
                  <a:lnTo>
                    <a:pt x="384" y="288"/>
                  </a:lnTo>
                  <a:lnTo>
                    <a:pt x="384" y="0"/>
                  </a:lnTo>
                  <a:lnTo>
                    <a:pt x="768" y="0"/>
                  </a:lnTo>
                  <a:lnTo>
                    <a:pt x="768" y="384"/>
                  </a:lnTo>
                  <a:lnTo>
                    <a:pt x="384" y="384"/>
                  </a:lnTo>
                  <a:lnTo>
                    <a:pt x="384" y="576"/>
                  </a:lnTo>
                  <a:lnTo>
                    <a:pt x="192" y="576"/>
                  </a:lnTo>
                  <a:lnTo>
                    <a:pt x="192" y="768"/>
                  </a:lnTo>
                  <a:lnTo>
                    <a:pt x="0" y="768"/>
                  </a:lnTo>
                  <a:lnTo>
                    <a:pt x="0" y="384"/>
                  </a:lnTo>
                  <a:lnTo>
                    <a:pt x="192" y="384"/>
                  </a:lnTo>
                  <a:lnTo>
                    <a:pt x="192" y="288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Freeform 239"/>
            <p:cNvSpPr>
              <a:spLocks/>
            </p:cNvSpPr>
            <p:nvPr/>
          </p:nvSpPr>
          <p:spPr bwMode="auto">
            <a:xfrm>
              <a:off x="2880" y="720"/>
              <a:ext cx="1536" cy="576"/>
            </a:xfrm>
            <a:custGeom>
              <a:avLst/>
              <a:gdLst>
                <a:gd name="T0" fmla="*/ 960 w 1536"/>
                <a:gd name="T1" fmla="*/ 288 h 576"/>
                <a:gd name="T2" fmla="*/ 960 w 1536"/>
                <a:gd name="T3" fmla="*/ 192 h 576"/>
                <a:gd name="T4" fmla="*/ 1152 w 1536"/>
                <a:gd name="T5" fmla="*/ 192 h 576"/>
                <a:gd name="T6" fmla="*/ 1152 w 1536"/>
                <a:gd name="T7" fmla="*/ 0 h 576"/>
                <a:gd name="T8" fmla="*/ 1536 w 1536"/>
                <a:gd name="T9" fmla="*/ 0 h 576"/>
                <a:gd name="T10" fmla="*/ 1536 w 1536"/>
                <a:gd name="T11" fmla="*/ 384 h 576"/>
                <a:gd name="T12" fmla="*/ 384 w 1536"/>
                <a:gd name="T13" fmla="*/ 384 h 576"/>
                <a:gd name="T14" fmla="*/ 384 w 1536"/>
                <a:gd name="T15" fmla="*/ 480 h 576"/>
                <a:gd name="T16" fmla="*/ 192 w 1536"/>
                <a:gd name="T17" fmla="*/ 480 h 576"/>
                <a:gd name="T18" fmla="*/ 192 w 1536"/>
                <a:gd name="T19" fmla="*/ 576 h 576"/>
                <a:gd name="T20" fmla="*/ 0 w 1536"/>
                <a:gd name="T21" fmla="*/ 576 h 576"/>
                <a:gd name="T22" fmla="*/ 0 w 1536"/>
                <a:gd name="T23" fmla="*/ 384 h 576"/>
                <a:gd name="T24" fmla="*/ 960 w 1536"/>
                <a:gd name="T25" fmla="*/ 384 h 576"/>
                <a:gd name="T26" fmla="*/ 960 w 1536"/>
                <a:gd name="T27" fmla="*/ 192 h 576"/>
                <a:gd name="T28" fmla="*/ 960 w 1536"/>
                <a:gd name="T29" fmla="*/ 288 h 5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36"/>
                <a:gd name="T46" fmla="*/ 0 h 576"/>
                <a:gd name="T47" fmla="*/ 1536 w 1536"/>
                <a:gd name="T48" fmla="*/ 576 h 5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36" h="576">
                  <a:moveTo>
                    <a:pt x="960" y="288"/>
                  </a:moveTo>
                  <a:lnTo>
                    <a:pt x="960" y="192"/>
                  </a:lnTo>
                  <a:lnTo>
                    <a:pt x="1152" y="192"/>
                  </a:lnTo>
                  <a:lnTo>
                    <a:pt x="1152" y="0"/>
                  </a:lnTo>
                  <a:lnTo>
                    <a:pt x="1536" y="0"/>
                  </a:lnTo>
                  <a:lnTo>
                    <a:pt x="1536" y="384"/>
                  </a:lnTo>
                  <a:lnTo>
                    <a:pt x="384" y="384"/>
                  </a:lnTo>
                  <a:lnTo>
                    <a:pt x="384" y="480"/>
                  </a:lnTo>
                  <a:lnTo>
                    <a:pt x="192" y="480"/>
                  </a:lnTo>
                  <a:lnTo>
                    <a:pt x="192" y="576"/>
                  </a:lnTo>
                  <a:lnTo>
                    <a:pt x="0" y="576"/>
                  </a:lnTo>
                  <a:lnTo>
                    <a:pt x="0" y="384"/>
                  </a:lnTo>
                  <a:lnTo>
                    <a:pt x="960" y="384"/>
                  </a:lnTo>
                  <a:lnTo>
                    <a:pt x="960" y="192"/>
                  </a:lnTo>
                  <a:lnTo>
                    <a:pt x="960" y="288"/>
                  </a:ln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240"/>
            <p:cNvSpPr>
              <a:spLocks/>
            </p:cNvSpPr>
            <p:nvPr/>
          </p:nvSpPr>
          <p:spPr bwMode="auto">
            <a:xfrm>
              <a:off x="2880" y="1104"/>
              <a:ext cx="768" cy="576"/>
            </a:xfrm>
            <a:custGeom>
              <a:avLst/>
              <a:gdLst>
                <a:gd name="T0" fmla="*/ 192 w 768"/>
                <a:gd name="T1" fmla="*/ 96 h 576"/>
                <a:gd name="T2" fmla="*/ 384 w 768"/>
                <a:gd name="T3" fmla="*/ 96 h 576"/>
                <a:gd name="T4" fmla="*/ 384 w 768"/>
                <a:gd name="T5" fmla="*/ 0 h 576"/>
                <a:gd name="T6" fmla="*/ 768 w 768"/>
                <a:gd name="T7" fmla="*/ 0 h 576"/>
                <a:gd name="T8" fmla="*/ 768 w 768"/>
                <a:gd name="T9" fmla="*/ 384 h 576"/>
                <a:gd name="T10" fmla="*/ 384 w 768"/>
                <a:gd name="T11" fmla="*/ 384 h 576"/>
                <a:gd name="T12" fmla="*/ 384 w 768"/>
                <a:gd name="T13" fmla="*/ 576 h 576"/>
                <a:gd name="T14" fmla="*/ 0 w 768"/>
                <a:gd name="T15" fmla="*/ 576 h 576"/>
                <a:gd name="T16" fmla="*/ 0 w 768"/>
                <a:gd name="T17" fmla="*/ 192 h 576"/>
                <a:gd name="T18" fmla="*/ 192 w 768"/>
                <a:gd name="T19" fmla="*/ 192 h 576"/>
                <a:gd name="T20" fmla="*/ 192 w 768"/>
                <a:gd name="T21" fmla="*/ 96 h 5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8"/>
                <a:gd name="T34" fmla="*/ 0 h 576"/>
                <a:gd name="T35" fmla="*/ 768 w 768"/>
                <a:gd name="T36" fmla="*/ 576 h 5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8" h="576">
                  <a:moveTo>
                    <a:pt x="192" y="96"/>
                  </a:moveTo>
                  <a:lnTo>
                    <a:pt x="384" y="96"/>
                  </a:lnTo>
                  <a:lnTo>
                    <a:pt x="384" y="0"/>
                  </a:lnTo>
                  <a:lnTo>
                    <a:pt x="768" y="0"/>
                  </a:lnTo>
                  <a:lnTo>
                    <a:pt x="768" y="384"/>
                  </a:lnTo>
                  <a:lnTo>
                    <a:pt x="384" y="384"/>
                  </a:lnTo>
                  <a:lnTo>
                    <a:pt x="384" y="576"/>
                  </a:lnTo>
                  <a:lnTo>
                    <a:pt x="0" y="576"/>
                  </a:lnTo>
                  <a:lnTo>
                    <a:pt x="0" y="192"/>
                  </a:lnTo>
                  <a:lnTo>
                    <a:pt x="192" y="192"/>
                  </a:lnTo>
                  <a:lnTo>
                    <a:pt x="192" y="96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Freeform 241"/>
            <p:cNvSpPr>
              <a:spLocks/>
            </p:cNvSpPr>
            <p:nvPr/>
          </p:nvSpPr>
          <p:spPr bwMode="auto">
            <a:xfrm>
              <a:off x="2880" y="1488"/>
              <a:ext cx="768" cy="384"/>
            </a:xfrm>
            <a:custGeom>
              <a:avLst/>
              <a:gdLst>
                <a:gd name="T0" fmla="*/ 0 w 768"/>
                <a:gd name="T1" fmla="*/ 192 h 384"/>
                <a:gd name="T2" fmla="*/ 0 w 768"/>
                <a:gd name="T3" fmla="*/ 384 h 384"/>
                <a:gd name="T4" fmla="*/ 384 w 768"/>
                <a:gd name="T5" fmla="*/ 384 h 384"/>
                <a:gd name="T6" fmla="*/ 384 w 768"/>
                <a:gd name="T7" fmla="*/ 0 h 384"/>
                <a:gd name="T8" fmla="*/ 768 w 768"/>
                <a:gd name="T9" fmla="*/ 0 h 384"/>
                <a:gd name="T10" fmla="*/ 768 w 768"/>
                <a:gd name="T11" fmla="*/ 96 h 384"/>
                <a:gd name="T12" fmla="*/ 576 w 768"/>
                <a:gd name="T13" fmla="*/ 96 h 384"/>
                <a:gd name="T14" fmla="*/ 576 w 768"/>
                <a:gd name="T15" fmla="*/ 192 h 384"/>
                <a:gd name="T16" fmla="*/ 0 w 768"/>
                <a:gd name="T17" fmla="*/ 192 h 3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8"/>
                <a:gd name="T28" fmla="*/ 0 h 384"/>
                <a:gd name="T29" fmla="*/ 768 w 768"/>
                <a:gd name="T30" fmla="*/ 384 h 3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8" h="384">
                  <a:moveTo>
                    <a:pt x="0" y="192"/>
                  </a:moveTo>
                  <a:lnTo>
                    <a:pt x="0" y="384"/>
                  </a:lnTo>
                  <a:lnTo>
                    <a:pt x="384" y="384"/>
                  </a:lnTo>
                  <a:lnTo>
                    <a:pt x="384" y="0"/>
                  </a:lnTo>
                  <a:lnTo>
                    <a:pt x="768" y="0"/>
                  </a:lnTo>
                  <a:lnTo>
                    <a:pt x="768" y="96"/>
                  </a:lnTo>
                  <a:lnTo>
                    <a:pt x="576" y="96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242"/>
            <p:cNvSpPr>
              <a:spLocks/>
            </p:cNvSpPr>
            <p:nvPr/>
          </p:nvSpPr>
          <p:spPr bwMode="auto">
            <a:xfrm>
              <a:off x="3264" y="1584"/>
              <a:ext cx="384" cy="288"/>
            </a:xfrm>
            <a:custGeom>
              <a:avLst/>
              <a:gdLst>
                <a:gd name="T0" fmla="*/ 192 w 384"/>
                <a:gd name="T1" fmla="*/ 0 h 288"/>
                <a:gd name="T2" fmla="*/ 384 w 384"/>
                <a:gd name="T3" fmla="*/ 0 h 288"/>
                <a:gd name="T4" fmla="*/ 384 w 384"/>
                <a:gd name="T5" fmla="*/ 96 h 288"/>
                <a:gd name="T6" fmla="*/ 0 w 384"/>
                <a:gd name="T7" fmla="*/ 96 h 288"/>
                <a:gd name="T8" fmla="*/ 0 w 384"/>
                <a:gd name="T9" fmla="*/ 288 h 288"/>
                <a:gd name="T10" fmla="*/ 192 w 384"/>
                <a:gd name="T11" fmla="*/ 288 h 288"/>
                <a:gd name="T12" fmla="*/ 192 w 384"/>
                <a:gd name="T13" fmla="*/ 0 h 2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4"/>
                <a:gd name="T22" fmla="*/ 0 h 288"/>
                <a:gd name="T23" fmla="*/ 384 w 384"/>
                <a:gd name="T24" fmla="*/ 288 h 2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4" h="288">
                  <a:moveTo>
                    <a:pt x="192" y="0"/>
                  </a:moveTo>
                  <a:lnTo>
                    <a:pt x="384" y="0"/>
                  </a:lnTo>
                  <a:lnTo>
                    <a:pt x="384" y="96"/>
                  </a:lnTo>
                  <a:lnTo>
                    <a:pt x="0" y="96"/>
                  </a:lnTo>
                  <a:lnTo>
                    <a:pt x="0" y="288"/>
                  </a:lnTo>
                  <a:lnTo>
                    <a:pt x="192" y="28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243"/>
            <p:cNvSpPr>
              <a:spLocks/>
            </p:cNvSpPr>
            <p:nvPr/>
          </p:nvSpPr>
          <p:spPr bwMode="auto">
            <a:xfrm>
              <a:off x="3456" y="1104"/>
              <a:ext cx="768" cy="768"/>
            </a:xfrm>
            <a:custGeom>
              <a:avLst/>
              <a:gdLst>
                <a:gd name="T0" fmla="*/ 0 w 768"/>
                <a:gd name="T1" fmla="*/ 576 h 768"/>
                <a:gd name="T2" fmla="*/ 0 w 768"/>
                <a:gd name="T3" fmla="*/ 768 h 768"/>
                <a:gd name="T4" fmla="*/ 192 w 768"/>
                <a:gd name="T5" fmla="*/ 768 h 768"/>
                <a:gd name="T6" fmla="*/ 192 w 768"/>
                <a:gd name="T7" fmla="*/ 0 h 768"/>
                <a:gd name="T8" fmla="*/ 768 w 768"/>
                <a:gd name="T9" fmla="*/ 0 h 768"/>
                <a:gd name="T10" fmla="*/ 768 w 768"/>
                <a:gd name="T11" fmla="*/ 192 h 768"/>
                <a:gd name="T12" fmla="*/ 576 w 768"/>
                <a:gd name="T13" fmla="*/ 192 h 768"/>
                <a:gd name="T14" fmla="*/ 576 w 768"/>
                <a:gd name="T15" fmla="*/ 384 h 768"/>
                <a:gd name="T16" fmla="*/ 192 w 768"/>
                <a:gd name="T17" fmla="*/ 384 h 768"/>
                <a:gd name="T18" fmla="*/ 192 w 768"/>
                <a:gd name="T19" fmla="*/ 576 h 768"/>
                <a:gd name="T20" fmla="*/ 0 w 768"/>
                <a:gd name="T21" fmla="*/ 576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68"/>
                <a:gd name="T34" fmla="*/ 0 h 768"/>
                <a:gd name="T35" fmla="*/ 768 w 768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68" h="768">
                  <a:moveTo>
                    <a:pt x="0" y="576"/>
                  </a:moveTo>
                  <a:lnTo>
                    <a:pt x="0" y="768"/>
                  </a:lnTo>
                  <a:lnTo>
                    <a:pt x="192" y="768"/>
                  </a:lnTo>
                  <a:lnTo>
                    <a:pt x="192" y="0"/>
                  </a:lnTo>
                  <a:lnTo>
                    <a:pt x="768" y="0"/>
                  </a:lnTo>
                  <a:lnTo>
                    <a:pt x="768" y="192"/>
                  </a:lnTo>
                  <a:lnTo>
                    <a:pt x="576" y="192"/>
                  </a:lnTo>
                  <a:lnTo>
                    <a:pt x="576" y="384"/>
                  </a:lnTo>
                  <a:lnTo>
                    <a:pt x="192" y="384"/>
                  </a:lnTo>
                  <a:lnTo>
                    <a:pt x="192" y="576"/>
                  </a:lnTo>
                  <a:lnTo>
                    <a:pt x="0" y="576"/>
                  </a:lnTo>
                  <a:close/>
                </a:path>
              </a:pathLst>
            </a:custGeom>
            <a:solidFill>
              <a:schemeClr val="tx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244"/>
            <p:cNvSpPr>
              <a:spLocks/>
            </p:cNvSpPr>
            <p:nvPr/>
          </p:nvSpPr>
          <p:spPr bwMode="auto">
            <a:xfrm>
              <a:off x="3648" y="1104"/>
              <a:ext cx="768" cy="576"/>
            </a:xfrm>
            <a:custGeom>
              <a:avLst/>
              <a:gdLst>
                <a:gd name="T0" fmla="*/ 384 w 768"/>
                <a:gd name="T1" fmla="*/ 576 h 576"/>
                <a:gd name="T2" fmla="*/ 0 w 768"/>
                <a:gd name="T3" fmla="*/ 576 h 576"/>
                <a:gd name="T4" fmla="*/ 0 w 768"/>
                <a:gd name="T5" fmla="*/ 384 h 576"/>
                <a:gd name="T6" fmla="*/ 768 w 768"/>
                <a:gd name="T7" fmla="*/ 384 h 576"/>
                <a:gd name="T8" fmla="*/ 768 w 768"/>
                <a:gd name="T9" fmla="*/ 0 h 576"/>
                <a:gd name="T10" fmla="*/ 576 w 768"/>
                <a:gd name="T11" fmla="*/ 0 h 576"/>
                <a:gd name="T12" fmla="*/ 576 w 768"/>
                <a:gd name="T13" fmla="*/ 192 h 576"/>
                <a:gd name="T14" fmla="*/ 384 w 768"/>
                <a:gd name="T15" fmla="*/ 192 h 576"/>
                <a:gd name="T16" fmla="*/ 384 w 768"/>
                <a:gd name="T17" fmla="*/ 576 h 5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8"/>
                <a:gd name="T28" fmla="*/ 0 h 576"/>
                <a:gd name="T29" fmla="*/ 768 w 768"/>
                <a:gd name="T30" fmla="*/ 576 h 5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8" h="576">
                  <a:moveTo>
                    <a:pt x="384" y="576"/>
                  </a:moveTo>
                  <a:lnTo>
                    <a:pt x="0" y="576"/>
                  </a:lnTo>
                  <a:lnTo>
                    <a:pt x="0" y="384"/>
                  </a:lnTo>
                  <a:lnTo>
                    <a:pt x="768" y="384"/>
                  </a:lnTo>
                  <a:lnTo>
                    <a:pt x="768" y="0"/>
                  </a:lnTo>
                  <a:lnTo>
                    <a:pt x="576" y="0"/>
                  </a:lnTo>
                  <a:lnTo>
                    <a:pt x="576" y="192"/>
                  </a:lnTo>
                  <a:lnTo>
                    <a:pt x="384" y="192"/>
                  </a:lnTo>
                  <a:lnTo>
                    <a:pt x="384" y="576"/>
                  </a:ln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245"/>
            <p:cNvSpPr>
              <a:spLocks/>
            </p:cNvSpPr>
            <p:nvPr/>
          </p:nvSpPr>
          <p:spPr bwMode="auto">
            <a:xfrm>
              <a:off x="3648" y="1488"/>
              <a:ext cx="768" cy="384"/>
            </a:xfrm>
            <a:custGeom>
              <a:avLst/>
              <a:gdLst>
                <a:gd name="T0" fmla="*/ 0 w 768"/>
                <a:gd name="T1" fmla="*/ 192 h 384"/>
                <a:gd name="T2" fmla="*/ 0 w 768"/>
                <a:gd name="T3" fmla="*/ 384 h 384"/>
                <a:gd name="T4" fmla="*/ 768 w 768"/>
                <a:gd name="T5" fmla="*/ 384 h 384"/>
                <a:gd name="T6" fmla="*/ 768 w 768"/>
                <a:gd name="T7" fmla="*/ 0 h 384"/>
                <a:gd name="T8" fmla="*/ 384 w 768"/>
                <a:gd name="T9" fmla="*/ 0 h 384"/>
                <a:gd name="T10" fmla="*/ 384 w 768"/>
                <a:gd name="T11" fmla="*/ 192 h 384"/>
                <a:gd name="T12" fmla="*/ 0 w 768"/>
                <a:gd name="T13" fmla="*/ 192 h 3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68"/>
                <a:gd name="T22" fmla="*/ 0 h 384"/>
                <a:gd name="T23" fmla="*/ 768 w 768"/>
                <a:gd name="T24" fmla="*/ 384 h 3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68" h="384">
                  <a:moveTo>
                    <a:pt x="0" y="192"/>
                  </a:moveTo>
                  <a:lnTo>
                    <a:pt x="0" y="384"/>
                  </a:lnTo>
                  <a:lnTo>
                    <a:pt x="768" y="384"/>
                  </a:lnTo>
                  <a:lnTo>
                    <a:pt x="768" y="0"/>
                  </a:lnTo>
                  <a:lnTo>
                    <a:pt x="384" y="0"/>
                  </a:lnTo>
                  <a:lnTo>
                    <a:pt x="384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" name="Group 253"/>
          <p:cNvGrpSpPr>
            <a:grpSpLocks/>
          </p:cNvGrpSpPr>
          <p:nvPr/>
        </p:nvGrpSpPr>
        <p:grpSpPr bwMode="auto">
          <a:xfrm>
            <a:off x="7330058" y="2222307"/>
            <a:ext cx="3164969" cy="4295316"/>
            <a:chOff x="2976" y="528"/>
            <a:chExt cx="1344" cy="1824"/>
          </a:xfrm>
        </p:grpSpPr>
        <p:grpSp>
          <p:nvGrpSpPr>
            <p:cNvPr id="59" name="Group 254"/>
            <p:cNvGrpSpPr>
              <a:grpSpLocks/>
            </p:cNvGrpSpPr>
            <p:nvPr/>
          </p:nvGrpSpPr>
          <p:grpSpPr bwMode="auto">
            <a:xfrm>
              <a:off x="3168" y="528"/>
              <a:ext cx="1056" cy="1344"/>
              <a:chOff x="4464" y="336"/>
              <a:chExt cx="1056" cy="1344"/>
            </a:xfrm>
          </p:grpSpPr>
          <p:sp>
            <p:nvSpPr>
              <p:cNvPr id="80" name="Rectangle 255"/>
              <p:cNvSpPr>
                <a:spLocks noChangeArrowheads="1"/>
              </p:cNvSpPr>
              <p:nvPr/>
            </p:nvSpPr>
            <p:spPr bwMode="auto">
              <a:xfrm>
                <a:off x="4560" y="336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256"/>
              <p:cNvSpPr>
                <a:spLocks noChangeArrowheads="1"/>
              </p:cNvSpPr>
              <p:nvPr/>
            </p:nvSpPr>
            <p:spPr bwMode="auto">
              <a:xfrm>
                <a:off x="4584" y="360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Rectangle 257"/>
              <p:cNvSpPr>
                <a:spLocks noChangeArrowheads="1"/>
              </p:cNvSpPr>
              <p:nvPr/>
            </p:nvSpPr>
            <p:spPr bwMode="auto">
              <a:xfrm>
                <a:off x="4752" y="528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258"/>
              <p:cNvSpPr>
                <a:spLocks noChangeArrowheads="1"/>
              </p:cNvSpPr>
              <p:nvPr/>
            </p:nvSpPr>
            <p:spPr bwMode="auto">
              <a:xfrm>
                <a:off x="4776" y="552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Rectangle 259"/>
              <p:cNvSpPr>
                <a:spLocks noChangeArrowheads="1"/>
              </p:cNvSpPr>
              <p:nvPr/>
            </p:nvSpPr>
            <p:spPr bwMode="auto">
              <a:xfrm>
                <a:off x="5232" y="336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Oval 260"/>
              <p:cNvSpPr>
                <a:spLocks noChangeArrowheads="1"/>
              </p:cNvSpPr>
              <p:nvPr/>
            </p:nvSpPr>
            <p:spPr bwMode="auto">
              <a:xfrm>
                <a:off x="5256" y="360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Rectangle 261"/>
              <p:cNvSpPr>
                <a:spLocks noChangeArrowheads="1"/>
              </p:cNvSpPr>
              <p:nvPr/>
            </p:nvSpPr>
            <p:spPr bwMode="auto">
              <a:xfrm>
                <a:off x="4464" y="912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Oval 262"/>
              <p:cNvSpPr>
                <a:spLocks noChangeArrowheads="1"/>
              </p:cNvSpPr>
              <p:nvPr/>
            </p:nvSpPr>
            <p:spPr bwMode="auto">
              <a:xfrm>
                <a:off x="4488" y="936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Rectangle 263"/>
              <p:cNvSpPr>
                <a:spLocks noChangeArrowheads="1"/>
              </p:cNvSpPr>
              <p:nvPr/>
            </p:nvSpPr>
            <p:spPr bwMode="auto">
              <a:xfrm>
                <a:off x="4464" y="1392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264"/>
              <p:cNvSpPr>
                <a:spLocks noChangeArrowheads="1"/>
              </p:cNvSpPr>
              <p:nvPr/>
            </p:nvSpPr>
            <p:spPr bwMode="auto">
              <a:xfrm>
                <a:off x="4488" y="1416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Rectangle 265"/>
              <p:cNvSpPr>
                <a:spLocks noChangeArrowheads="1"/>
              </p:cNvSpPr>
              <p:nvPr/>
            </p:nvSpPr>
            <p:spPr bwMode="auto">
              <a:xfrm>
                <a:off x="4848" y="1296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Oval 266"/>
              <p:cNvSpPr>
                <a:spLocks noChangeArrowheads="1"/>
              </p:cNvSpPr>
              <p:nvPr/>
            </p:nvSpPr>
            <p:spPr bwMode="auto">
              <a:xfrm>
                <a:off x="4872" y="1320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Rectangle 267"/>
              <p:cNvSpPr>
                <a:spLocks noChangeArrowheads="1"/>
              </p:cNvSpPr>
              <p:nvPr/>
            </p:nvSpPr>
            <p:spPr bwMode="auto">
              <a:xfrm>
                <a:off x="4656" y="1584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Oval 268"/>
              <p:cNvSpPr>
                <a:spLocks noChangeArrowheads="1"/>
              </p:cNvSpPr>
              <p:nvPr/>
            </p:nvSpPr>
            <p:spPr bwMode="auto">
              <a:xfrm>
                <a:off x="4680" y="1608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Rectangle 269"/>
              <p:cNvSpPr>
                <a:spLocks noChangeArrowheads="1"/>
              </p:cNvSpPr>
              <p:nvPr/>
            </p:nvSpPr>
            <p:spPr bwMode="auto">
              <a:xfrm>
                <a:off x="5232" y="1392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270"/>
              <p:cNvSpPr>
                <a:spLocks noChangeArrowheads="1"/>
              </p:cNvSpPr>
              <p:nvPr/>
            </p:nvSpPr>
            <p:spPr bwMode="auto">
              <a:xfrm>
                <a:off x="5256" y="1416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Rectangle 271"/>
              <p:cNvSpPr>
                <a:spLocks noChangeArrowheads="1"/>
              </p:cNvSpPr>
              <p:nvPr/>
            </p:nvSpPr>
            <p:spPr bwMode="auto">
              <a:xfrm>
                <a:off x="5040" y="816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Oval 272"/>
              <p:cNvSpPr>
                <a:spLocks noChangeArrowheads="1"/>
              </p:cNvSpPr>
              <p:nvPr/>
            </p:nvSpPr>
            <p:spPr bwMode="auto">
              <a:xfrm>
                <a:off x="5064" y="840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Rectangle 273"/>
              <p:cNvSpPr>
                <a:spLocks noChangeArrowheads="1"/>
              </p:cNvSpPr>
              <p:nvPr/>
            </p:nvSpPr>
            <p:spPr bwMode="auto">
              <a:xfrm>
                <a:off x="5424" y="1008"/>
                <a:ext cx="9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Oval 274"/>
              <p:cNvSpPr>
                <a:spLocks noChangeArrowheads="1"/>
              </p:cNvSpPr>
              <p:nvPr/>
            </p:nvSpPr>
            <p:spPr bwMode="auto">
              <a:xfrm>
                <a:off x="5448" y="1032"/>
                <a:ext cx="48" cy="48"/>
              </a:xfrm>
              <a:prstGeom prst="ellipse">
                <a:avLst/>
              </a:prstGeom>
              <a:solidFill>
                <a:srgbClr val="FF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0" name="Line 275"/>
            <p:cNvSpPr>
              <a:spLocks noChangeShapeType="1"/>
            </p:cNvSpPr>
            <p:nvPr/>
          </p:nvSpPr>
          <p:spPr bwMode="auto">
            <a:xfrm flipH="1">
              <a:off x="2976" y="576"/>
              <a:ext cx="336" cy="1584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276"/>
            <p:cNvSpPr>
              <a:spLocks noChangeShapeType="1"/>
            </p:cNvSpPr>
            <p:nvPr/>
          </p:nvSpPr>
          <p:spPr bwMode="auto">
            <a:xfrm flipH="1">
              <a:off x="3168" y="768"/>
              <a:ext cx="336" cy="1392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277"/>
            <p:cNvSpPr>
              <a:spLocks noChangeShapeType="1"/>
            </p:cNvSpPr>
            <p:nvPr/>
          </p:nvSpPr>
          <p:spPr bwMode="auto">
            <a:xfrm flipH="1">
              <a:off x="3360" y="576"/>
              <a:ext cx="624" cy="1584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278"/>
            <p:cNvSpPr>
              <a:spLocks noChangeShapeType="1"/>
            </p:cNvSpPr>
            <p:nvPr/>
          </p:nvSpPr>
          <p:spPr bwMode="auto">
            <a:xfrm flipH="1">
              <a:off x="3552" y="1056"/>
              <a:ext cx="240" cy="1104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279"/>
            <p:cNvSpPr>
              <a:spLocks noChangeShapeType="1"/>
            </p:cNvSpPr>
            <p:nvPr/>
          </p:nvSpPr>
          <p:spPr bwMode="auto">
            <a:xfrm>
              <a:off x="3216" y="1152"/>
              <a:ext cx="432" cy="1008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280"/>
            <p:cNvSpPr>
              <a:spLocks noChangeShapeType="1"/>
            </p:cNvSpPr>
            <p:nvPr/>
          </p:nvSpPr>
          <p:spPr bwMode="auto">
            <a:xfrm>
              <a:off x="3216" y="1632"/>
              <a:ext cx="528" cy="528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281"/>
            <p:cNvSpPr>
              <a:spLocks noChangeShapeType="1"/>
            </p:cNvSpPr>
            <p:nvPr/>
          </p:nvSpPr>
          <p:spPr bwMode="auto">
            <a:xfrm>
              <a:off x="3600" y="1536"/>
              <a:ext cx="240" cy="624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82"/>
            <p:cNvSpPr>
              <a:spLocks noChangeShapeType="1"/>
            </p:cNvSpPr>
            <p:nvPr/>
          </p:nvSpPr>
          <p:spPr bwMode="auto">
            <a:xfrm>
              <a:off x="3408" y="1824"/>
              <a:ext cx="528" cy="336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283"/>
            <p:cNvSpPr>
              <a:spLocks noChangeShapeType="1"/>
            </p:cNvSpPr>
            <p:nvPr/>
          </p:nvSpPr>
          <p:spPr bwMode="auto">
            <a:xfrm flipH="1">
              <a:off x="4128" y="1248"/>
              <a:ext cx="48" cy="912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284"/>
            <p:cNvSpPr>
              <a:spLocks noChangeShapeType="1"/>
            </p:cNvSpPr>
            <p:nvPr/>
          </p:nvSpPr>
          <p:spPr bwMode="auto">
            <a:xfrm>
              <a:off x="3984" y="1632"/>
              <a:ext cx="336" cy="528"/>
            </a:xfrm>
            <a:prstGeom prst="line">
              <a:avLst/>
            </a:pr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Freeform 285"/>
            <p:cNvSpPr>
              <a:spLocks/>
            </p:cNvSpPr>
            <p:nvPr/>
          </p:nvSpPr>
          <p:spPr bwMode="auto">
            <a:xfrm>
              <a:off x="2976" y="576"/>
              <a:ext cx="336" cy="1776"/>
            </a:xfrm>
            <a:custGeom>
              <a:avLst/>
              <a:gdLst>
                <a:gd name="T0" fmla="*/ 336 w 336"/>
                <a:gd name="T1" fmla="*/ 0 h 1776"/>
                <a:gd name="T2" fmla="*/ 0 w 336"/>
                <a:gd name="T3" fmla="*/ 1584 h 1776"/>
                <a:gd name="T4" fmla="*/ 0 w 336"/>
                <a:gd name="T5" fmla="*/ 1776 h 1776"/>
                <a:gd name="T6" fmla="*/ 0 60000 65536"/>
                <a:gd name="T7" fmla="*/ 0 60000 65536"/>
                <a:gd name="T8" fmla="*/ 0 60000 65536"/>
                <a:gd name="T9" fmla="*/ 0 w 336"/>
                <a:gd name="T10" fmla="*/ 0 h 1776"/>
                <a:gd name="T11" fmla="*/ 336 w 336"/>
                <a:gd name="T12" fmla="*/ 1776 h 17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776">
                  <a:moveTo>
                    <a:pt x="336" y="0"/>
                  </a:moveTo>
                  <a:lnTo>
                    <a:pt x="0" y="1584"/>
                  </a:lnTo>
                  <a:lnTo>
                    <a:pt x="0" y="1776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Freeform 286"/>
            <p:cNvSpPr>
              <a:spLocks/>
            </p:cNvSpPr>
            <p:nvPr/>
          </p:nvSpPr>
          <p:spPr bwMode="auto">
            <a:xfrm>
              <a:off x="3168" y="768"/>
              <a:ext cx="336" cy="1584"/>
            </a:xfrm>
            <a:custGeom>
              <a:avLst/>
              <a:gdLst>
                <a:gd name="T0" fmla="*/ 336 w 336"/>
                <a:gd name="T1" fmla="*/ 0 h 1584"/>
                <a:gd name="T2" fmla="*/ 0 w 336"/>
                <a:gd name="T3" fmla="*/ 1392 h 1584"/>
                <a:gd name="T4" fmla="*/ 0 w 336"/>
                <a:gd name="T5" fmla="*/ 1584 h 1584"/>
                <a:gd name="T6" fmla="*/ 0 60000 65536"/>
                <a:gd name="T7" fmla="*/ 0 60000 65536"/>
                <a:gd name="T8" fmla="*/ 0 60000 65536"/>
                <a:gd name="T9" fmla="*/ 0 w 336"/>
                <a:gd name="T10" fmla="*/ 0 h 1584"/>
                <a:gd name="T11" fmla="*/ 336 w 336"/>
                <a:gd name="T12" fmla="*/ 1584 h 15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584">
                  <a:moveTo>
                    <a:pt x="336" y="0"/>
                  </a:moveTo>
                  <a:lnTo>
                    <a:pt x="0" y="1392"/>
                  </a:lnTo>
                  <a:lnTo>
                    <a:pt x="0" y="1584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Freeform 287"/>
            <p:cNvSpPr>
              <a:spLocks/>
            </p:cNvSpPr>
            <p:nvPr/>
          </p:nvSpPr>
          <p:spPr bwMode="auto">
            <a:xfrm>
              <a:off x="3360" y="576"/>
              <a:ext cx="624" cy="1776"/>
            </a:xfrm>
            <a:custGeom>
              <a:avLst/>
              <a:gdLst>
                <a:gd name="T0" fmla="*/ 624 w 624"/>
                <a:gd name="T1" fmla="*/ 0 h 1776"/>
                <a:gd name="T2" fmla="*/ 0 w 624"/>
                <a:gd name="T3" fmla="*/ 1584 h 1776"/>
                <a:gd name="T4" fmla="*/ 0 w 624"/>
                <a:gd name="T5" fmla="*/ 1776 h 1776"/>
                <a:gd name="T6" fmla="*/ 0 60000 65536"/>
                <a:gd name="T7" fmla="*/ 0 60000 65536"/>
                <a:gd name="T8" fmla="*/ 0 60000 65536"/>
                <a:gd name="T9" fmla="*/ 0 w 624"/>
                <a:gd name="T10" fmla="*/ 0 h 1776"/>
                <a:gd name="T11" fmla="*/ 624 w 624"/>
                <a:gd name="T12" fmla="*/ 1776 h 17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1776">
                  <a:moveTo>
                    <a:pt x="624" y="0"/>
                  </a:moveTo>
                  <a:lnTo>
                    <a:pt x="0" y="1584"/>
                  </a:lnTo>
                  <a:lnTo>
                    <a:pt x="0" y="1776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Freeform 288"/>
            <p:cNvSpPr>
              <a:spLocks/>
            </p:cNvSpPr>
            <p:nvPr/>
          </p:nvSpPr>
          <p:spPr bwMode="auto">
            <a:xfrm>
              <a:off x="3552" y="1056"/>
              <a:ext cx="240" cy="1296"/>
            </a:xfrm>
            <a:custGeom>
              <a:avLst/>
              <a:gdLst>
                <a:gd name="T0" fmla="*/ 240 w 240"/>
                <a:gd name="T1" fmla="*/ 0 h 1296"/>
                <a:gd name="T2" fmla="*/ 0 w 240"/>
                <a:gd name="T3" fmla="*/ 1104 h 1296"/>
                <a:gd name="T4" fmla="*/ 0 w 240"/>
                <a:gd name="T5" fmla="*/ 1296 h 1296"/>
                <a:gd name="T6" fmla="*/ 0 60000 65536"/>
                <a:gd name="T7" fmla="*/ 0 60000 65536"/>
                <a:gd name="T8" fmla="*/ 0 60000 65536"/>
                <a:gd name="T9" fmla="*/ 0 w 240"/>
                <a:gd name="T10" fmla="*/ 0 h 1296"/>
                <a:gd name="T11" fmla="*/ 240 w 240"/>
                <a:gd name="T12" fmla="*/ 1296 h 1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96">
                  <a:moveTo>
                    <a:pt x="240" y="0"/>
                  </a:moveTo>
                  <a:lnTo>
                    <a:pt x="0" y="1104"/>
                  </a:lnTo>
                  <a:lnTo>
                    <a:pt x="0" y="1296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" name="Freeform 289"/>
            <p:cNvSpPr>
              <a:spLocks/>
            </p:cNvSpPr>
            <p:nvPr/>
          </p:nvSpPr>
          <p:spPr bwMode="auto">
            <a:xfrm>
              <a:off x="3216" y="1152"/>
              <a:ext cx="432" cy="1200"/>
            </a:xfrm>
            <a:custGeom>
              <a:avLst/>
              <a:gdLst>
                <a:gd name="T0" fmla="*/ 0 w 432"/>
                <a:gd name="T1" fmla="*/ 0 h 1200"/>
                <a:gd name="T2" fmla="*/ 432 w 432"/>
                <a:gd name="T3" fmla="*/ 1008 h 1200"/>
                <a:gd name="T4" fmla="*/ 432 w 432"/>
                <a:gd name="T5" fmla="*/ 1200 h 1200"/>
                <a:gd name="T6" fmla="*/ 0 60000 65536"/>
                <a:gd name="T7" fmla="*/ 0 60000 65536"/>
                <a:gd name="T8" fmla="*/ 0 60000 65536"/>
                <a:gd name="T9" fmla="*/ 0 w 432"/>
                <a:gd name="T10" fmla="*/ 0 h 1200"/>
                <a:gd name="T11" fmla="*/ 432 w 432"/>
                <a:gd name="T12" fmla="*/ 1200 h 1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1200">
                  <a:moveTo>
                    <a:pt x="0" y="0"/>
                  </a:moveTo>
                  <a:lnTo>
                    <a:pt x="432" y="1008"/>
                  </a:lnTo>
                  <a:lnTo>
                    <a:pt x="432" y="1200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Freeform 290"/>
            <p:cNvSpPr>
              <a:spLocks/>
            </p:cNvSpPr>
            <p:nvPr/>
          </p:nvSpPr>
          <p:spPr bwMode="auto">
            <a:xfrm>
              <a:off x="3216" y="1632"/>
              <a:ext cx="528" cy="720"/>
            </a:xfrm>
            <a:custGeom>
              <a:avLst/>
              <a:gdLst>
                <a:gd name="T0" fmla="*/ 0 w 528"/>
                <a:gd name="T1" fmla="*/ 0 h 720"/>
                <a:gd name="T2" fmla="*/ 528 w 528"/>
                <a:gd name="T3" fmla="*/ 528 h 720"/>
                <a:gd name="T4" fmla="*/ 528 w 528"/>
                <a:gd name="T5" fmla="*/ 720 h 720"/>
                <a:gd name="T6" fmla="*/ 0 60000 65536"/>
                <a:gd name="T7" fmla="*/ 0 60000 65536"/>
                <a:gd name="T8" fmla="*/ 0 60000 65536"/>
                <a:gd name="T9" fmla="*/ 0 w 528"/>
                <a:gd name="T10" fmla="*/ 0 h 720"/>
                <a:gd name="T11" fmla="*/ 528 w 528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720">
                  <a:moveTo>
                    <a:pt x="0" y="0"/>
                  </a:moveTo>
                  <a:lnTo>
                    <a:pt x="528" y="528"/>
                  </a:lnTo>
                  <a:lnTo>
                    <a:pt x="528" y="720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Freeform 291"/>
            <p:cNvSpPr>
              <a:spLocks/>
            </p:cNvSpPr>
            <p:nvPr/>
          </p:nvSpPr>
          <p:spPr bwMode="auto">
            <a:xfrm>
              <a:off x="3600" y="1536"/>
              <a:ext cx="240" cy="816"/>
            </a:xfrm>
            <a:custGeom>
              <a:avLst/>
              <a:gdLst>
                <a:gd name="T0" fmla="*/ 0 w 240"/>
                <a:gd name="T1" fmla="*/ 0 h 816"/>
                <a:gd name="T2" fmla="*/ 240 w 240"/>
                <a:gd name="T3" fmla="*/ 624 h 816"/>
                <a:gd name="T4" fmla="*/ 240 w 240"/>
                <a:gd name="T5" fmla="*/ 816 h 816"/>
                <a:gd name="T6" fmla="*/ 0 60000 65536"/>
                <a:gd name="T7" fmla="*/ 0 60000 65536"/>
                <a:gd name="T8" fmla="*/ 0 60000 65536"/>
                <a:gd name="T9" fmla="*/ 0 w 240"/>
                <a:gd name="T10" fmla="*/ 0 h 816"/>
                <a:gd name="T11" fmla="*/ 240 w 240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816">
                  <a:moveTo>
                    <a:pt x="0" y="0"/>
                  </a:moveTo>
                  <a:lnTo>
                    <a:pt x="240" y="624"/>
                  </a:lnTo>
                  <a:lnTo>
                    <a:pt x="240" y="816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Freeform 292"/>
            <p:cNvSpPr>
              <a:spLocks/>
            </p:cNvSpPr>
            <p:nvPr/>
          </p:nvSpPr>
          <p:spPr bwMode="auto">
            <a:xfrm>
              <a:off x="3408" y="1824"/>
              <a:ext cx="528" cy="528"/>
            </a:xfrm>
            <a:custGeom>
              <a:avLst/>
              <a:gdLst>
                <a:gd name="T0" fmla="*/ 0 w 528"/>
                <a:gd name="T1" fmla="*/ 0 h 528"/>
                <a:gd name="T2" fmla="*/ 528 w 528"/>
                <a:gd name="T3" fmla="*/ 336 h 528"/>
                <a:gd name="T4" fmla="*/ 528 w 528"/>
                <a:gd name="T5" fmla="*/ 528 h 528"/>
                <a:gd name="T6" fmla="*/ 0 60000 65536"/>
                <a:gd name="T7" fmla="*/ 0 60000 65536"/>
                <a:gd name="T8" fmla="*/ 0 60000 65536"/>
                <a:gd name="T9" fmla="*/ 0 w 528"/>
                <a:gd name="T10" fmla="*/ 0 h 528"/>
                <a:gd name="T11" fmla="*/ 528 w 52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528">
                  <a:moveTo>
                    <a:pt x="0" y="0"/>
                  </a:moveTo>
                  <a:lnTo>
                    <a:pt x="528" y="336"/>
                  </a:lnTo>
                  <a:lnTo>
                    <a:pt x="528" y="528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Freeform 293"/>
            <p:cNvSpPr>
              <a:spLocks/>
            </p:cNvSpPr>
            <p:nvPr/>
          </p:nvSpPr>
          <p:spPr bwMode="auto">
            <a:xfrm>
              <a:off x="4128" y="1248"/>
              <a:ext cx="48" cy="1104"/>
            </a:xfrm>
            <a:custGeom>
              <a:avLst/>
              <a:gdLst>
                <a:gd name="T0" fmla="*/ 48 w 48"/>
                <a:gd name="T1" fmla="*/ 0 h 1104"/>
                <a:gd name="T2" fmla="*/ 0 w 48"/>
                <a:gd name="T3" fmla="*/ 912 h 1104"/>
                <a:gd name="T4" fmla="*/ 0 w 48"/>
                <a:gd name="T5" fmla="*/ 1104 h 1104"/>
                <a:gd name="T6" fmla="*/ 0 60000 65536"/>
                <a:gd name="T7" fmla="*/ 0 60000 65536"/>
                <a:gd name="T8" fmla="*/ 0 60000 65536"/>
                <a:gd name="T9" fmla="*/ 0 w 48"/>
                <a:gd name="T10" fmla="*/ 0 h 1104"/>
                <a:gd name="T11" fmla="*/ 48 w 48"/>
                <a:gd name="T12" fmla="*/ 1104 h 1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" h="1104">
                  <a:moveTo>
                    <a:pt x="48" y="0"/>
                  </a:moveTo>
                  <a:lnTo>
                    <a:pt x="0" y="912"/>
                  </a:lnTo>
                  <a:lnTo>
                    <a:pt x="0" y="1104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Freeform 294"/>
            <p:cNvSpPr>
              <a:spLocks/>
            </p:cNvSpPr>
            <p:nvPr/>
          </p:nvSpPr>
          <p:spPr bwMode="auto">
            <a:xfrm>
              <a:off x="3984" y="1632"/>
              <a:ext cx="336" cy="720"/>
            </a:xfrm>
            <a:custGeom>
              <a:avLst/>
              <a:gdLst>
                <a:gd name="T0" fmla="*/ 0 w 336"/>
                <a:gd name="T1" fmla="*/ 0 h 720"/>
                <a:gd name="T2" fmla="*/ 336 w 336"/>
                <a:gd name="T3" fmla="*/ 528 h 720"/>
                <a:gd name="T4" fmla="*/ 336 w 336"/>
                <a:gd name="T5" fmla="*/ 720 h 720"/>
                <a:gd name="T6" fmla="*/ 0 60000 65536"/>
                <a:gd name="T7" fmla="*/ 0 60000 65536"/>
                <a:gd name="T8" fmla="*/ 0 60000 65536"/>
                <a:gd name="T9" fmla="*/ 0 w 336"/>
                <a:gd name="T10" fmla="*/ 0 h 720"/>
                <a:gd name="T11" fmla="*/ 336 w 336"/>
                <a:gd name="T12" fmla="*/ 720 h 7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720">
                  <a:moveTo>
                    <a:pt x="0" y="0"/>
                  </a:moveTo>
                  <a:lnTo>
                    <a:pt x="336" y="528"/>
                  </a:lnTo>
                  <a:lnTo>
                    <a:pt x="336" y="720"/>
                  </a:lnTo>
                </a:path>
              </a:pathLst>
            </a:custGeom>
            <a:noFill/>
            <a:ln w="9525">
              <a:solidFill>
                <a:srgbClr val="FF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2933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Processing and </a:t>
            </a:r>
            <a:r>
              <a:rPr lang="en-US" dirty="0" err="1"/>
              <a:t>Optimisation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are queries executed in a DBMS?</a:t>
            </a:r>
          </a:p>
          <a:p>
            <a:pPr marL="0" indent="0">
              <a:buNone/>
            </a:pPr>
            <a:r>
              <a:rPr lang="en-US" dirty="0"/>
              <a:t>How can we modify queries to reduce their execution time?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E356EC4-75E3-1144-B15C-DD17B06D35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5732530" y="1700807"/>
            <a:ext cx="6114393" cy="3809039"/>
            <a:chOff x="611560" y="1700808"/>
            <a:chExt cx="7560866" cy="4710137"/>
          </a:xfrm>
        </p:grpSpPr>
        <p:sp>
          <p:nvSpPr>
            <p:cNvPr id="5" name="TextBox 4"/>
            <p:cNvSpPr txBox="1"/>
            <p:nvPr/>
          </p:nvSpPr>
          <p:spPr>
            <a:xfrm>
              <a:off x="3635896" y="1700808"/>
              <a:ext cx="2160000" cy="4616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π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LNAME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35896" y="234888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⨝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ESSN=SSN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594928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PROJECT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12160" y="4397608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EMPLOYEE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63888" y="5157192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WORKS_ON</a:t>
              </a:r>
            </a:p>
          </p:txBody>
        </p:sp>
        <p:cxnSp>
          <p:nvCxnSpPr>
            <p:cNvPr id="10" name="Straight Connector 9"/>
            <p:cNvCxnSpPr>
              <a:stCxn id="5" idx="2"/>
              <a:endCxn id="6" idx="0"/>
            </p:cNvCxnSpPr>
            <p:nvPr/>
          </p:nvCxnSpPr>
          <p:spPr bwMode="auto">
            <a:xfrm>
              <a:off x="4715896" y="2162473"/>
              <a:ext cx="0" cy="1864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>
              <a:stCxn id="15" idx="2"/>
              <a:endCxn id="21" idx="0"/>
            </p:cNvCxnSpPr>
            <p:nvPr/>
          </p:nvCxnSpPr>
          <p:spPr bwMode="auto">
            <a:xfrm>
              <a:off x="3203728" y="4195465"/>
              <a:ext cx="1440160" cy="3136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>
              <a:stCxn id="6" idx="2"/>
              <a:endCxn id="22" idx="0"/>
            </p:cNvCxnSpPr>
            <p:nvPr/>
          </p:nvCxnSpPr>
          <p:spPr bwMode="auto">
            <a:xfrm flipH="1">
              <a:off x="3203728" y="2810545"/>
              <a:ext cx="1512168" cy="25841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>
              <a:stCxn id="6" idx="2"/>
              <a:endCxn id="23" idx="0"/>
            </p:cNvCxnSpPr>
            <p:nvPr/>
          </p:nvCxnSpPr>
          <p:spPr bwMode="auto">
            <a:xfrm>
              <a:off x="4715896" y="2810545"/>
              <a:ext cx="2376264" cy="25841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>
              <a:stCxn id="17" idx="2"/>
              <a:endCxn id="7" idx="0"/>
            </p:cNvCxnSpPr>
            <p:nvPr/>
          </p:nvCxnSpPr>
          <p:spPr bwMode="auto">
            <a:xfrm>
              <a:off x="1691560" y="5618857"/>
              <a:ext cx="0" cy="33042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2123728" y="3733800"/>
              <a:ext cx="2160000" cy="4616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⨝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PNUMBER=PNO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12426" y="373380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 err="1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σ</a:t>
              </a:r>
              <a:r>
                <a:rPr lang="en-GB" sz="1400" baseline="-25000" dirty="0" err="1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BDATE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 &gt; ‘1957-12-31’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1560" y="5157192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 err="1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σ</a:t>
              </a:r>
              <a:r>
                <a:rPr lang="en-GB" sz="1400" baseline="-25000" dirty="0" err="1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PNAME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=‘Aquarius’</a:t>
              </a:r>
            </a:p>
          </p:txBody>
        </p:sp>
        <p:cxnSp>
          <p:nvCxnSpPr>
            <p:cNvPr id="18" name="Straight Connector 17"/>
            <p:cNvCxnSpPr>
              <a:stCxn id="15" idx="2"/>
              <a:endCxn id="20" idx="0"/>
            </p:cNvCxnSpPr>
            <p:nvPr/>
          </p:nvCxnSpPr>
          <p:spPr bwMode="auto">
            <a:xfrm flipH="1">
              <a:off x="1691560" y="4195465"/>
              <a:ext cx="1512168" cy="31365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>
              <a:stCxn id="16" idx="2"/>
              <a:endCxn id="8" idx="0"/>
            </p:cNvCxnSpPr>
            <p:nvPr/>
          </p:nvCxnSpPr>
          <p:spPr bwMode="auto">
            <a:xfrm flipH="1">
              <a:off x="7092160" y="4195465"/>
              <a:ext cx="266" cy="20214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611560" y="450912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π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PNUMBER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63888" y="450912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π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ESSN,PNO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23728" y="306896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π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ESSN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12160" y="3068960"/>
              <a:ext cx="2160000" cy="46166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π</a:t>
              </a:r>
              <a:r>
                <a:rPr lang="en-GB" sz="1400" baseline="-25000" dirty="0">
                  <a:solidFill>
                    <a:schemeClr val="tx1">
                      <a:lumMod val="50000"/>
                    </a:schemeClr>
                  </a:solidFill>
                  <a:latin typeface="Lucida Sans" panose="020B0602030504020204" pitchFamily="34" charset="77"/>
                  <a:cs typeface="Georgia"/>
                </a:rPr>
                <a:t>SSN,LNAME</a:t>
              </a:r>
            </a:p>
          </p:txBody>
        </p:sp>
        <p:cxnSp>
          <p:nvCxnSpPr>
            <p:cNvPr id="24" name="Straight Connector 23"/>
            <p:cNvCxnSpPr>
              <a:stCxn id="20" idx="2"/>
              <a:endCxn id="17" idx="0"/>
            </p:cNvCxnSpPr>
            <p:nvPr/>
          </p:nvCxnSpPr>
          <p:spPr bwMode="auto">
            <a:xfrm>
              <a:off x="1691560" y="4970785"/>
              <a:ext cx="0" cy="1864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>
              <a:stCxn id="21" idx="2"/>
              <a:endCxn id="9" idx="0"/>
            </p:cNvCxnSpPr>
            <p:nvPr/>
          </p:nvCxnSpPr>
          <p:spPr bwMode="auto">
            <a:xfrm>
              <a:off x="4643888" y="4970785"/>
              <a:ext cx="0" cy="1864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>
              <a:stCxn id="22" idx="2"/>
              <a:endCxn id="15" idx="0"/>
            </p:cNvCxnSpPr>
            <p:nvPr/>
          </p:nvCxnSpPr>
          <p:spPr bwMode="auto">
            <a:xfrm>
              <a:off x="3203728" y="3530625"/>
              <a:ext cx="0" cy="2031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>
              <a:stCxn id="23" idx="2"/>
              <a:endCxn id="16" idx="0"/>
            </p:cNvCxnSpPr>
            <p:nvPr/>
          </p:nvCxnSpPr>
          <p:spPr bwMode="auto">
            <a:xfrm>
              <a:off x="7092160" y="3530625"/>
              <a:ext cx="266" cy="2031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50059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Transactions and Concurrency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 we provide users with concurrent access to a DBMS?</a:t>
            </a:r>
          </a:p>
          <a:p>
            <a:pPr marL="0" indent="0">
              <a:buNone/>
            </a:pPr>
            <a:r>
              <a:rPr lang="en-US" dirty="0"/>
              <a:t>What problems can arise?</a:t>
            </a:r>
          </a:p>
          <a:p>
            <a:pPr marL="0" indent="0">
              <a:buNone/>
            </a:pPr>
            <a:r>
              <a:rPr lang="en-US" dirty="0"/>
              <a:t>How can we prevent or mitigate those problems?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C4A99-FDBF-AE4B-A1A2-C22CCA5AF1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6119367" y="1916832"/>
            <a:ext cx="5376837" cy="2159868"/>
            <a:chOff x="107950" y="2060575"/>
            <a:chExt cx="8785225" cy="3529013"/>
          </a:xfrm>
        </p:grpSpPr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>
              <a:off x="1692275" y="2708275"/>
              <a:ext cx="1439863" cy="720725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1200" dirty="0">
                  <a:latin typeface="Lucida Sans" panose="020B0602030504020204" pitchFamily="34" charset="77"/>
                  <a:cs typeface="Georgia"/>
                </a:rPr>
                <a:t>Active</a:t>
              </a:r>
              <a:endParaRPr lang="en-US" sz="1200" dirty="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4572000" y="4868863"/>
              <a:ext cx="1439863" cy="720725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1200">
                  <a:latin typeface="Lucida Sans" panose="020B0602030504020204" pitchFamily="34" charset="77"/>
                  <a:cs typeface="Georgia"/>
                </a:rPr>
                <a:t>Failed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26" name="AutoShape 6"/>
            <p:cNvSpPr>
              <a:spLocks noChangeArrowheads="1"/>
            </p:cNvSpPr>
            <p:nvPr/>
          </p:nvSpPr>
          <p:spPr bwMode="auto">
            <a:xfrm>
              <a:off x="4572000" y="2708275"/>
              <a:ext cx="1439863" cy="720725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1200">
                  <a:latin typeface="Lucida Sans" panose="020B0602030504020204" pitchFamily="34" charset="77"/>
                  <a:cs typeface="Georgia"/>
                </a:rPr>
                <a:t>Partially</a:t>
              </a:r>
              <a:br>
                <a:rPr lang="en-GB" sz="1200">
                  <a:latin typeface="Lucida Sans" panose="020B0602030504020204" pitchFamily="34" charset="77"/>
                  <a:cs typeface="Georgia"/>
                </a:rPr>
              </a:br>
              <a:r>
                <a:rPr lang="en-GB" sz="1200">
                  <a:latin typeface="Lucida Sans" panose="020B0602030504020204" pitchFamily="34" charset="77"/>
                  <a:cs typeface="Georgia"/>
                </a:rPr>
                <a:t>Committed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27" name="AutoShape 7"/>
            <p:cNvSpPr>
              <a:spLocks noChangeArrowheads="1"/>
            </p:cNvSpPr>
            <p:nvPr/>
          </p:nvSpPr>
          <p:spPr bwMode="auto">
            <a:xfrm>
              <a:off x="7453313" y="2708275"/>
              <a:ext cx="1439862" cy="720725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1200">
                  <a:latin typeface="Lucida Sans" panose="020B0602030504020204" pitchFamily="34" charset="77"/>
                  <a:cs typeface="Georgia"/>
                </a:rPr>
                <a:t>Committed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28" name="AutoShape 8"/>
            <p:cNvSpPr>
              <a:spLocks noChangeArrowheads="1"/>
            </p:cNvSpPr>
            <p:nvPr/>
          </p:nvSpPr>
          <p:spPr bwMode="auto">
            <a:xfrm>
              <a:off x="7453313" y="4868863"/>
              <a:ext cx="1439862" cy="720725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1200">
                  <a:latin typeface="Lucida Sans" panose="020B0602030504020204" pitchFamily="34" charset="77"/>
                  <a:cs typeface="Georgia"/>
                </a:rPr>
                <a:t>Terminated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cxnSp>
          <p:nvCxnSpPr>
            <p:cNvPr id="29" name="AutoShape 15"/>
            <p:cNvCxnSpPr>
              <a:cxnSpLocks noChangeShapeType="1"/>
              <a:stCxn id="24" idx="2"/>
              <a:endCxn id="25" idx="1"/>
            </p:cNvCxnSpPr>
            <p:nvPr/>
          </p:nvCxnSpPr>
          <p:spPr bwMode="auto">
            <a:xfrm>
              <a:off x="2413000" y="3429000"/>
              <a:ext cx="2159000" cy="18002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0" name="AutoShape 16"/>
            <p:cNvCxnSpPr>
              <a:cxnSpLocks noChangeShapeType="1"/>
              <a:stCxn id="24" idx="3"/>
              <a:endCxn id="26" idx="1"/>
            </p:cNvCxnSpPr>
            <p:nvPr/>
          </p:nvCxnSpPr>
          <p:spPr bwMode="auto">
            <a:xfrm>
              <a:off x="3132138" y="3068638"/>
              <a:ext cx="143986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1" name="AutoShape 18"/>
            <p:cNvCxnSpPr>
              <a:cxnSpLocks noChangeShapeType="1"/>
              <a:stCxn id="26" idx="2"/>
              <a:endCxn id="25" idx="0"/>
            </p:cNvCxnSpPr>
            <p:nvPr/>
          </p:nvCxnSpPr>
          <p:spPr bwMode="auto">
            <a:xfrm>
              <a:off x="5292725" y="3429000"/>
              <a:ext cx="0" cy="14398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2" name="AutoShape 19"/>
            <p:cNvCxnSpPr>
              <a:cxnSpLocks noChangeShapeType="1"/>
              <a:stCxn id="26" idx="3"/>
              <a:endCxn id="27" idx="1"/>
            </p:cNvCxnSpPr>
            <p:nvPr/>
          </p:nvCxnSpPr>
          <p:spPr bwMode="auto">
            <a:xfrm>
              <a:off x="6011863" y="3068638"/>
              <a:ext cx="144145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3" name="AutoShape 20"/>
            <p:cNvCxnSpPr>
              <a:cxnSpLocks noChangeShapeType="1"/>
              <a:stCxn id="27" idx="2"/>
              <a:endCxn id="28" idx="0"/>
            </p:cNvCxnSpPr>
            <p:nvPr/>
          </p:nvCxnSpPr>
          <p:spPr bwMode="auto">
            <a:xfrm>
              <a:off x="8174038" y="3429000"/>
              <a:ext cx="0" cy="14398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4" name="AutoShape 21"/>
            <p:cNvCxnSpPr>
              <a:cxnSpLocks noChangeShapeType="1"/>
              <a:stCxn id="25" idx="3"/>
              <a:endCxn id="28" idx="1"/>
            </p:cNvCxnSpPr>
            <p:nvPr/>
          </p:nvCxnSpPr>
          <p:spPr bwMode="auto">
            <a:xfrm>
              <a:off x="6011863" y="5229225"/>
              <a:ext cx="144145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5" name="AutoShape 22"/>
            <p:cNvCxnSpPr>
              <a:cxnSpLocks noChangeShapeType="1"/>
              <a:endCxn id="24" idx="1"/>
            </p:cNvCxnSpPr>
            <p:nvPr/>
          </p:nvCxnSpPr>
          <p:spPr bwMode="auto">
            <a:xfrm>
              <a:off x="250825" y="3068638"/>
              <a:ext cx="144145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36" name="AutoShape 23"/>
            <p:cNvCxnSpPr>
              <a:cxnSpLocks noChangeShapeType="1"/>
              <a:stCxn id="24" idx="3"/>
              <a:endCxn id="24" idx="0"/>
            </p:cNvCxnSpPr>
            <p:nvPr/>
          </p:nvCxnSpPr>
          <p:spPr bwMode="auto">
            <a:xfrm flipH="1" flipV="1">
              <a:off x="2413000" y="2708275"/>
              <a:ext cx="719138" cy="360363"/>
            </a:xfrm>
            <a:prstGeom prst="curvedConnector4">
              <a:avLst>
                <a:gd name="adj1" fmla="val -31569"/>
                <a:gd name="adj2" fmla="val 163435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</p:cxnSp>
        <p:sp>
          <p:nvSpPr>
            <p:cNvPr id="37" name="Text Box 24"/>
            <p:cNvSpPr txBox="1">
              <a:spLocks noChangeArrowheads="1"/>
            </p:cNvSpPr>
            <p:nvPr/>
          </p:nvSpPr>
          <p:spPr bwMode="auto">
            <a:xfrm>
              <a:off x="107950" y="3141663"/>
              <a:ext cx="2077510" cy="754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BEGIN</a:t>
              </a:r>
              <a:br>
                <a:rPr lang="en-GB" sz="1200">
                  <a:latin typeface="Lucida Sans" panose="020B0602030504020204" pitchFamily="34" charset="77"/>
                  <a:cs typeface="Georgia"/>
                </a:rPr>
              </a:br>
              <a:r>
                <a:rPr lang="en-GB" sz="1200">
                  <a:latin typeface="Lucida Sans" panose="020B0602030504020204" pitchFamily="34" charset="77"/>
                  <a:cs typeface="Georgia"/>
                </a:rPr>
                <a:t>TRANSACTION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1619251" y="2060575"/>
              <a:ext cx="1860121" cy="45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READ, WRITE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39" name="Text Box 26"/>
            <p:cNvSpPr txBox="1">
              <a:spLocks noChangeArrowheads="1"/>
            </p:cNvSpPr>
            <p:nvPr/>
          </p:nvSpPr>
          <p:spPr bwMode="auto">
            <a:xfrm>
              <a:off x="3059114" y="3141663"/>
              <a:ext cx="2077510" cy="754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END</a:t>
              </a:r>
              <a:br>
                <a:rPr lang="en-GB" sz="1200">
                  <a:latin typeface="Lucida Sans" panose="020B0602030504020204" pitchFamily="34" charset="77"/>
                  <a:cs typeface="Georgia"/>
                </a:rPr>
              </a:br>
              <a:r>
                <a:rPr lang="en-GB" sz="1200">
                  <a:latin typeface="Lucida Sans" panose="020B0602030504020204" pitchFamily="34" charset="77"/>
                  <a:cs typeface="Georgia"/>
                </a:rPr>
                <a:t>TRANSACTION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40" name="Text Box 27"/>
            <p:cNvSpPr txBox="1">
              <a:spLocks noChangeArrowheads="1"/>
            </p:cNvSpPr>
            <p:nvPr/>
          </p:nvSpPr>
          <p:spPr bwMode="auto">
            <a:xfrm>
              <a:off x="6156325" y="3213102"/>
              <a:ext cx="1338909" cy="45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COMMIT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41" name="Text Box 28"/>
            <p:cNvSpPr txBox="1">
              <a:spLocks noChangeArrowheads="1"/>
            </p:cNvSpPr>
            <p:nvPr/>
          </p:nvSpPr>
          <p:spPr bwMode="auto">
            <a:xfrm>
              <a:off x="5364162" y="4005263"/>
              <a:ext cx="1134616" cy="45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ABORT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42" name="Text Box 29"/>
            <p:cNvSpPr txBox="1">
              <a:spLocks noChangeArrowheads="1"/>
            </p:cNvSpPr>
            <p:nvPr/>
          </p:nvSpPr>
          <p:spPr bwMode="auto">
            <a:xfrm>
              <a:off x="2392364" y="4168774"/>
              <a:ext cx="1134616" cy="45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GB" sz="1200">
                  <a:latin typeface="Lucida Sans" panose="020B0602030504020204" pitchFamily="34" charset="77"/>
                  <a:cs typeface="Georgia"/>
                </a:rPr>
                <a:t>ABORT</a:t>
              </a:r>
              <a:endParaRPr lang="en-US" sz="1200">
                <a:latin typeface="Lucida Sans" panose="020B0602030504020204" pitchFamily="34" charset="77"/>
                <a:cs typeface="Georg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2023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Databases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distribute a DBMS across the machines in a cluster?</a:t>
            </a:r>
          </a:p>
          <a:p>
            <a:pPr marL="0" indent="0">
              <a:buNone/>
            </a:pPr>
            <a:r>
              <a:rPr lang="en-US" dirty="0"/>
              <a:t>How does parallelism affect:</a:t>
            </a:r>
          </a:p>
          <a:p>
            <a:pPr lvl="1"/>
            <a:r>
              <a:rPr lang="en-US" dirty="0"/>
              <a:t>Query processing?</a:t>
            </a:r>
          </a:p>
          <a:p>
            <a:pPr lvl="1"/>
            <a:r>
              <a:rPr lang="en-US" dirty="0"/>
              <a:t>Deadlock detection?</a:t>
            </a:r>
          </a:p>
          <a:p>
            <a:pPr lvl="1"/>
            <a:r>
              <a:rPr lang="en-US" dirty="0"/>
              <a:t>Reliability?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F834FB0-5E18-224A-BA8B-9BC20E18A7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281335" y="1987550"/>
            <a:ext cx="4000500" cy="2667000"/>
            <a:chOff x="1828800" y="1981200"/>
            <a:chExt cx="5486400" cy="3657600"/>
          </a:xfrm>
        </p:grpSpPr>
        <p:sp>
          <p:nvSpPr>
            <p:cNvPr id="6" name="Can 5"/>
            <p:cNvSpPr/>
            <p:nvPr/>
          </p:nvSpPr>
          <p:spPr bwMode="auto">
            <a:xfrm>
              <a:off x="4114800" y="4648200"/>
              <a:ext cx="914400" cy="990600"/>
            </a:xfrm>
            <a:prstGeom prst="can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600">
                <a:solidFill>
                  <a:schemeClr val="tx1"/>
                </a:solidFill>
                <a:latin typeface="Lucida Sans" panose="020B0602030504020204" pitchFamily="34" charset="77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7" name="Can 6"/>
            <p:cNvSpPr/>
            <p:nvPr/>
          </p:nvSpPr>
          <p:spPr bwMode="auto">
            <a:xfrm>
              <a:off x="6400800" y="4648200"/>
              <a:ext cx="914400" cy="990600"/>
            </a:xfrm>
            <a:prstGeom prst="can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600" dirty="0">
                <a:solidFill>
                  <a:schemeClr val="tx1"/>
                </a:solidFill>
                <a:latin typeface="Lucida Sans" panose="020B0602030504020204" pitchFamily="34" charset="77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8" name="Can 7"/>
            <p:cNvSpPr/>
            <p:nvPr/>
          </p:nvSpPr>
          <p:spPr bwMode="auto">
            <a:xfrm>
              <a:off x="1828800" y="4648200"/>
              <a:ext cx="914400" cy="990600"/>
            </a:xfrm>
            <a:prstGeom prst="can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600">
                <a:solidFill>
                  <a:schemeClr val="tx1"/>
                </a:solidFill>
                <a:latin typeface="Lucida Sans" panose="020B0602030504020204" pitchFamily="34" charset="77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400800" y="19812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P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114800" y="19812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P</a:t>
              </a: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828800" y="19812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P</a:t>
              </a:r>
            </a:p>
          </p:txBody>
        </p:sp>
        <p:cxnSp>
          <p:nvCxnSpPr>
            <p:cNvPr id="12" name="Straight Connector 11"/>
            <p:cNvCxnSpPr>
              <a:stCxn id="11" idx="3"/>
              <a:endCxn id="10" idx="1"/>
            </p:cNvCxnSpPr>
            <p:nvPr/>
          </p:nvCxnSpPr>
          <p:spPr bwMode="auto">
            <a:xfrm>
              <a:off x="2743200" y="2324100"/>
              <a:ext cx="1371600" cy="1588"/>
            </a:xfrm>
            <a:prstGeom prst="line">
              <a:avLst/>
            </a:prstGeom>
            <a:solidFill>
              <a:schemeClr val="accent1"/>
            </a:solidFill>
            <a:ln w="762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>
              <a:stCxn id="10" idx="3"/>
              <a:endCxn id="9" idx="1"/>
            </p:cNvCxnSpPr>
            <p:nvPr/>
          </p:nvCxnSpPr>
          <p:spPr bwMode="auto">
            <a:xfrm>
              <a:off x="5029200" y="2324100"/>
              <a:ext cx="1371600" cy="1588"/>
            </a:xfrm>
            <a:prstGeom prst="line">
              <a:avLst/>
            </a:prstGeom>
            <a:solidFill>
              <a:schemeClr val="accent1"/>
            </a:solidFill>
            <a:ln w="762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Rectangle 13"/>
            <p:cNvSpPr/>
            <p:nvPr/>
          </p:nvSpPr>
          <p:spPr bwMode="auto">
            <a:xfrm>
              <a:off x="6400800" y="32766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M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114800" y="32766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M</a:t>
              </a: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828800" y="3276600"/>
              <a:ext cx="914400" cy="685800"/>
            </a:xfrm>
            <a:prstGeom prst="rect">
              <a:avLst/>
            </a:prstGeom>
            <a:ln w="190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>
                  <a:solidFill>
                    <a:schemeClr val="tx1"/>
                  </a:solidFill>
                  <a:latin typeface="Lucida Sans" panose="020B0602030504020204" pitchFamily="34" charset="77"/>
                  <a:ea typeface="ＭＳ Ｐゴシック" charset="-128"/>
                  <a:cs typeface="Georgia"/>
                </a:rPr>
                <a:t>M</a:t>
              </a:r>
            </a:p>
          </p:txBody>
        </p:sp>
        <p:cxnSp>
          <p:nvCxnSpPr>
            <p:cNvPr id="17" name="Straight Connector 16"/>
            <p:cNvCxnSpPr>
              <a:stCxn id="11" idx="2"/>
              <a:endCxn id="16" idx="0"/>
            </p:cNvCxnSpPr>
            <p:nvPr/>
          </p:nvCxnSpPr>
          <p:spPr bwMode="auto">
            <a:xfrm rot="5400000">
              <a:off x="1981200" y="2971800"/>
              <a:ext cx="6096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>
              <a:stCxn id="16" idx="2"/>
              <a:endCxn id="8" idx="1"/>
            </p:cNvCxnSpPr>
            <p:nvPr/>
          </p:nvCxnSpPr>
          <p:spPr bwMode="auto">
            <a:xfrm rot="5400000">
              <a:off x="1943100" y="4305300"/>
              <a:ext cx="6858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>
              <a:stCxn id="10" idx="2"/>
              <a:endCxn id="15" idx="0"/>
            </p:cNvCxnSpPr>
            <p:nvPr/>
          </p:nvCxnSpPr>
          <p:spPr bwMode="auto">
            <a:xfrm rot="5400000">
              <a:off x="4267200" y="2971800"/>
              <a:ext cx="6096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>
              <a:stCxn id="15" idx="2"/>
              <a:endCxn id="6" idx="1"/>
            </p:cNvCxnSpPr>
            <p:nvPr/>
          </p:nvCxnSpPr>
          <p:spPr bwMode="auto">
            <a:xfrm rot="5400000">
              <a:off x="4229100" y="4305300"/>
              <a:ext cx="6858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>
              <a:stCxn id="9" idx="2"/>
              <a:endCxn id="14" idx="0"/>
            </p:cNvCxnSpPr>
            <p:nvPr/>
          </p:nvCxnSpPr>
          <p:spPr bwMode="auto">
            <a:xfrm rot="5400000">
              <a:off x="6553200" y="2971800"/>
              <a:ext cx="6096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>
              <a:stCxn id="14" idx="2"/>
              <a:endCxn id="7" idx="1"/>
            </p:cNvCxnSpPr>
            <p:nvPr/>
          </p:nvCxnSpPr>
          <p:spPr bwMode="auto">
            <a:xfrm rot="5400000">
              <a:off x="6515100" y="4305300"/>
              <a:ext cx="685800" cy="158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08944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Databases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distribute a DBMS across a WAN?</a:t>
            </a:r>
          </a:p>
          <a:p>
            <a:pPr marL="0" indent="0">
              <a:buNone/>
            </a:pPr>
            <a:r>
              <a:rPr lang="en-US" dirty="0"/>
              <a:t>How does distribution affect:</a:t>
            </a:r>
          </a:p>
          <a:p>
            <a:pPr lvl="1"/>
            <a:r>
              <a:rPr lang="en-US" dirty="0"/>
              <a:t>Query processing?</a:t>
            </a:r>
          </a:p>
          <a:p>
            <a:pPr lvl="1"/>
            <a:r>
              <a:rPr lang="en-US" dirty="0"/>
              <a:t>Concurrency control?</a:t>
            </a:r>
          </a:p>
          <a:p>
            <a:pPr lvl="1"/>
            <a:r>
              <a:rPr lang="en-US" dirty="0"/>
              <a:t>Reliability?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026A3D0-C64F-6B41-BF01-5402A435E4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A73FAC7-3FF0-DB4F-9DB9-1CE0B2C7A6F5}"/>
              </a:ext>
            </a:extLst>
          </p:cNvPr>
          <p:cNvGrpSpPr/>
          <p:nvPr/>
        </p:nvGrpSpPr>
        <p:grpSpPr>
          <a:xfrm>
            <a:off x="7604911" y="1773238"/>
            <a:ext cx="2470722" cy="3350924"/>
            <a:chOff x="8040688" y="1797678"/>
            <a:chExt cx="1745234" cy="2366979"/>
          </a:xfrm>
        </p:grpSpPr>
        <p:sp>
          <p:nvSpPr>
            <p:cNvPr id="5" name="Rectangle 4"/>
            <p:cNvSpPr/>
            <p:nvPr/>
          </p:nvSpPr>
          <p:spPr>
            <a:xfrm>
              <a:off x="8741865" y="1797678"/>
              <a:ext cx="3946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dirty="0">
                  <a:cs typeface="Georgia"/>
                </a:rPr>
                <a:t>∪</a:t>
              </a:r>
              <a:endParaRPr lang="en-US" sz="2400" baseline="-250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260889" y="2778259"/>
              <a:ext cx="5036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dirty="0">
                  <a:cs typeface="Georgia"/>
                </a:rPr>
                <a:t>⨝</a:t>
              </a:r>
              <a:endParaRPr lang="en-US" sz="2400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40688" y="3702992"/>
              <a:ext cx="513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R</a:t>
              </a:r>
              <a:r>
                <a:rPr lang="en-US" sz="2400" baseline="-25000" dirty="0"/>
                <a:t>3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32174" y="3702992"/>
              <a:ext cx="3573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endParaRPr lang="en-US" sz="2400" baseline="-25000" dirty="0"/>
            </a:p>
          </p:txBody>
        </p:sp>
        <p:cxnSp>
          <p:nvCxnSpPr>
            <p:cNvPr id="9" name="Straight Arrow Connector 8"/>
            <p:cNvCxnSpPr>
              <a:stCxn id="8" idx="0"/>
              <a:endCxn id="6" idx="2"/>
            </p:cNvCxnSpPr>
            <p:nvPr/>
          </p:nvCxnSpPr>
          <p:spPr bwMode="auto">
            <a:xfrm flipH="1" flipV="1">
              <a:off x="8512721" y="3239923"/>
              <a:ext cx="198122" cy="4630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Straight Arrow Connector 9"/>
            <p:cNvCxnSpPr>
              <a:stCxn id="7" idx="0"/>
              <a:endCxn id="6" idx="2"/>
            </p:cNvCxnSpPr>
            <p:nvPr/>
          </p:nvCxnSpPr>
          <p:spPr bwMode="auto">
            <a:xfrm flipV="1">
              <a:off x="8297605" y="3239923"/>
              <a:ext cx="215117" cy="4630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9157298" y="2778259"/>
              <a:ext cx="5036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dirty="0">
                  <a:cs typeface="Georgia"/>
                </a:rPr>
                <a:t>⨝</a:t>
              </a:r>
              <a:endParaRPr lang="en-US" sz="2400" baseline="-25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39500" y="3702992"/>
              <a:ext cx="509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R</a:t>
              </a:r>
              <a:r>
                <a:rPr lang="en-US" sz="2400" baseline="-25000" dirty="0"/>
                <a:t>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428583" y="3702992"/>
              <a:ext cx="3573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S</a:t>
              </a:r>
              <a:endParaRPr lang="en-US" sz="2400" baseline="-25000" dirty="0"/>
            </a:p>
          </p:txBody>
        </p:sp>
        <p:cxnSp>
          <p:nvCxnSpPr>
            <p:cNvPr id="14" name="Straight Arrow Connector 13"/>
            <p:cNvCxnSpPr>
              <a:stCxn id="13" idx="0"/>
              <a:endCxn id="11" idx="2"/>
            </p:cNvCxnSpPr>
            <p:nvPr/>
          </p:nvCxnSpPr>
          <p:spPr bwMode="auto">
            <a:xfrm flipH="1" flipV="1">
              <a:off x="9409130" y="3239923"/>
              <a:ext cx="198122" cy="4630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/>
            <p:cNvCxnSpPr>
              <a:stCxn id="12" idx="0"/>
              <a:endCxn id="11" idx="2"/>
            </p:cNvCxnSpPr>
            <p:nvPr/>
          </p:nvCxnSpPr>
          <p:spPr bwMode="auto">
            <a:xfrm flipV="1">
              <a:off x="9194012" y="3239923"/>
              <a:ext cx="215118" cy="4630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6" idx="0"/>
              <a:endCxn id="5" idx="2"/>
            </p:cNvCxnSpPr>
            <p:nvPr/>
          </p:nvCxnSpPr>
          <p:spPr bwMode="auto">
            <a:xfrm flipV="1">
              <a:off x="8512721" y="2259342"/>
              <a:ext cx="426474" cy="5189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11" idx="0"/>
              <a:endCxn id="5" idx="2"/>
            </p:cNvCxnSpPr>
            <p:nvPr/>
          </p:nvCxnSpPr>
          <p:spPr bwMode="auto">
            <a:xfrm flipH="1" flipV="1">
              <a:off x="8939196" y="2259342"/>
              <a:ext cx="469935" cy="5189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607372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Retrieval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do we support queries over free text data?</a:t>
            </a:r>
          </a:p>
          <a:p>
            <a:pPr marL="0" indent="0">
              <a:buNone/>
            </a:pPr>
            <a:r>
              <a:rPr lang="en-US" dirty="0"/>
              <a:t>How do we evaluate the effectiveness of an IR engine?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ADED76F-7412-6A45-956F-86536D418B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6314914" y="2133600"/>
            <a:ext cx="5020024" cy="3482953"/>
            <a:chOff x="1523556" y="1847186"/>
            <a:chExt cx="6213239" cy="4310820"/>
          </a:xfrm>
        </p:grpSpPr>
        <p:sp>
          <p:nvSpPr>
            <p:cNvPr id="5" name="Can 4"/>
            <p:cNvSpPr/>
            <p:nvPr/>
          </p:nvSpPr>
          <p:spPr bwMode="auto">
            <a:xfrm>
              <a:off x="1523556" y="2918006"/>
              <a:ext cx="1440000" cy="720000"/>
            </a:xfrm>
            <a:prstGeom prst="can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document collection</a:t>
              </a:r>
            </a:p>
          </p:txBody>
        </p:sp>
        <p:sp>
          <p:nvSpPr>
            <p:cNvPr id="6" name="Manual Input 5"/>
            <p:cNvSpPr/>
            <p:nvPr/>
          </p:nvSpPr>
          <p:spPr bwMode="auto">
            <a:xfrm>
              <a:off x="6656795" y="1847186"/>
              <a:ext cx="720000" cy="720000"/>
            </a:xfrm>
            <a:prstGeom prst="flowChartManualInput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query</a:t>
              </a:r>
            </a:p>
          </p:txBody>
        </p:sp>
        <p:sp>
          <p:nvSpPr>
            <p:cNvPr id="7" name="Process 6"/>
            <p:cNvSpPr/>
            <p:nvPr/>
          </p:nvSpPr>
          <p:spPr bwMode="auto">
            <a:xfrm>
              <a:off x="6296795" y="2918006"/>
              <a:ext cx="1440000" cy="720000"/>
            </a:xfrm>
            <a:prstGeom prst="flowChartProcess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query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parsing</a:t>
              </a:r>
            </a:p>
          </p:txBody>
        </p:sp>
        <p:sp>
          <p:nvSpPr>
            <p:cNvPr id="8" name="Process 7"/>
            <p:cNvSpPr/>
            <p:nvPr/>
          </p:nvSpPr>
          <p:spPr bwMode="auto">
            <a:xfrm>
              <a:off x="6296795" y="3998006"/>
              <a:ext cx="1440000" cy="720000"/>
            </a:xfrm>
            <a:prstGeom prst="flowChartProcess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retrieval and ranking</a:t>
              </a:r>
            </a:p>
          </p:txBody>
        </p:sp>
        <p:sp>
          <p:nvSpPr>
            <p:cNvPr id="9" name="Process 8"/>
            <p:cNvSpPr/>
            <p:nvPr/>
          </p:nvSpPr>
          <p:spPr bwMode="auto">
            <a:xfrm>
              <a:off x="1523556" y="3998006"/>
              <a:ext cx="1440000" cy="720000"/>
            </a:xfrm>
            <a:prstGeom prst="flowChartProcess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indexer</a:t>
              </a:r>
            </a:p>
          </p:txBody>
        </p:sp>
        <p:sp>
          <p:nvSpPr>
            <p:cNvPr id="10" name="Document 9"/>
            <p:cNvSpPr/>
            <p:nvPr/>
          </p:nvSpPr>
          <p:spPr bwMode="auto">
            <a:xfrm>
              <a:off x="6656795" y="5078006"/>
              <a:ext cx="720000" cy="1080000"/>
            </a:xfrm>
            <a:prstGeom prst="flowChartDocumen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answerset</a:t>
              </a:r>
              <a:endParaRPr lang="en-US" sz="1200" dirty="0">
                <a:latin typeface="Lucida Sans" panose="020B0602030504020204" pitchFamily="34" charset="77"/>
                <a:ea typeface="ＭＳ Ｐゴシック" pitchFamily="-106" charset="-128"/>
                <a:cs typeface="Georgia"/>
              </a:endParaRPr>
            </a:p>
          </p:txBody>
        </p:sp>
        <p:cxnSp>
          <p:nvCxnSpPr>
            <p:cNvPr id="11" name="Straight Arrow Connector 10"/>
            <p:cNvCxnSpPr>
              <a:stCxn id="7" idx="2"/>
              <a:endCxn id="8" idx="0"/>
            </p:cNvCxnSpPr>
            <p:nvPr/>
          </p:nvCxnSpPr>
          <p:spPr bwMode="auto">
            <a:xfrm>
              <a:off x="7016795" y="3638006"/>
              <a:ext cx="0" cy="360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Straight Arrow Connector 11"/>
            <p:cNvCxnSpPr>
              <a:stCxn id="6" idx="2"/>
              <a:endCxn id="7" idx="0"/>
            </p:cNvCxnSpPr>
            <p:nvPr/>
          </p:nvCxnSpPr>
          <p:spPr bwMode="auto">
            <a:xfrm>
              <a:off x="7016795" y="2567186"/>
              <a:ext cx="0" cy="35082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/>
            <p:cNvCxnSpPr>
              <a:stCxn id="8" idx="2"/>
              <a:endCxn id="10" idx="0"/>
            </p:cNvCxnSpPr>
            <p:nvPr/>
          </p:nvCxnSpPr>
          <p:spPr bwMode="auto">
            <a:xfrm>
              <a:off x="7016795" y="4718006"/>
              <a:ext cx="0" cy="360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>
              <a:stCxn id="5" idx="3"/>
              <a:endCxn id="9" idx="0"/>
            </p:cNvCxnSpPr>
            <p:nvPr/>
          </p:nvCxnSpPr>
          <p:spPr bwMode="auto">
            <a:xfrm>
              <a:off x="2243556" y="3638006"/>
              <a:ext cx="0" cy="360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Internal Storage 14"/>
            <p:cNvSpPr/>
            <p:nvPr/>
          </p:nvSpPr>
          <p:spPr bwMode="auto">
            <a:xfrm>
              <a:off x="3929788" y="3998006"/>
              <a:ext cx="1440000" cy="720000"/>
            </a:xfrm>
            <a:prstGeom prst="flowChartInternalStorage">
              <a:avLst/>
            </a:prstGeom>
            <a:solidFill>
              <a:schemeClr val="bg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index</a:t>
              </a:r>
            </a:p>
          </p:txBody>
        </p:sp>
        <p:cxnSp>
          <p:nvCxnSpPr>
            <p:cNvPr id="16" name="Straight Arrow Connector 15"/>
            <p:cNvCxnSpPr>
              <a:stCxn id="9" idx="3"/>
              <a:endCxn id="15" idx="1"/>
            </p:cNvCxnSpPr>
            <p:nvPr/>
          </p:nvCxnSpPr>
          <p:spPr bwMode="auto">
            <a:xfrm>
              <a:off x="2963556" y="4358006"/>
              <a:ext cx="96623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15" idx="3"/>
              <a:endCxn id="8" idx="1"/>
            </p:cNvCxnSpPr>
            <p:nvPr/>
          </p:nvCxnSpPr>
          <p:spPr bwMode="auto">
            <a:xfrm>
              <a:off x="5369788" y="4358006"/>
              <a:ext cx="9270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169577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Queues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use asynchronous communications for reliable distributed DB applications?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677C2F5-DCB0-4E45-A372-9E05B8355A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6252768" y="2897109"/>
            <a:ext cx="5234749" cy="1252019"/>
            <a:chOff x="792000" y="4312613"/>
            <a:chExt cx="7560000" cy="1808159"/>
          </a:xfrm>
        </p:grpSpPr>
        <p:grpSp>
          <p:nvGrpSpPr>
            <p:cNvPr id="5" name="Group 4"/>
            <p:cNvGrpSpPr/>
            <p:nvPr/>
          </p:nvGrpSpPr>
          <p:grpSpPr>
            <a:xfrm>
              <a:off x="3492000" y="5040772"/>
              <a:ext cx="2160000" cy="360000"/>
              <a:chOff x="1661833" y="4860772"/>
              <a:chExt cx="2160000" cy="360000"/>
            </a:xfrm>
          </p:grpSpPr>
          <p:sp>
            <p:nvSpPr>
              <p:cNvPr id="6" name="Rectangle 5"/>
              <p:cNvSpPr>
                <a:spLocks noChangeAspect="1"/>
              </p:cNvSpPr>
              <p:nvPr/>
            </p:nvSpPr>
            <p:spPr bwMode="auto">
              <a:xfrm>
                <a:off x="166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7" name="Rectangle 6"/>
              <p:cNvSpPr>
                <a:spLocks noChangeAspect="1"/>
              </p:cNvSpPr>
              <p:nvPr/>
            </p:nvSpPr>
            <p:spPr bwMode="auto">
              <a:xfrm>
                <a:off x="202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8" name="Rectangle 7"/>
              <p:cNvSpPr>
                <a:spLocks noChangeAspect="1"/>
              </p:cNvSpPr>
              <p:nvPr/>
            </p:nvSpPr>
            <p:spPr bwMode="auto">
              <a:xfrm>
                <a:off x="238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9" name="Rectangle 8"/>
              <p:cNvSpPr>
                <a:spLocks noChangeAspect="1"/>
              </p:cNvSpPr>
              <p:nvPr/>
            </p:nvSpPr>
            <p:spPr bwMode="auto">
              <a:xfrm>
                <a:off x="274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>
                <a:off x="310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>
                <a:off x="3461833" y="4860772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 bwMode="auto">
              <a:xfrm>
                <a:off x="1835063" y="5039006"/>
                <a:ext cx="1817585" cy="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191F2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</p:grpSp>
        <p:sp>
          <p:nvSpPr>
            <p:cNvPr id="13" name="Rectangle 12"/>
            <p:cNvSpPr/>
            <p:nvPr/>
          </p:nvSpPr>
          <p:spPr bwMode="auto">
            <a:xfrm>
              <a:off x="792000" y="4312613"/>
              <a:ext cx="1080000" cy="72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Client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7272000" y="4312613"/>
              <a:ext cx="1080000" cy="72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Server</a:t>
              </a:r>
            </a:p>
          </p:txBody>
        </p:sp>
        <p:cxnSp>
          <p:nvCxnSpPr>
            <p:cNvPr id="15" name="Straight Arrow Connector 14"/>
            <p:cNvCxnSpPr>
              <a:stCxn id="13" idx="3"/>
              <a:endCxn id="6" idx="1"/>
            </p:cNvCxnSpPr>
            <p:nvPr/>
          </p:nvCxnSpPr>
          <p:spPr bwMode="auto">
            <a:xfrm>
              <a:off x="1872000" y="4672613"/>
              <a:ext cx="1620000" cy="5481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191F2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11" idx="3"/>
              <a:endCxn id="14" idx="1"/>
            </p:cNvCxnSpPr>
            <p:nvPr/>
          </p:nvCxnSpPr>
          <p:spPr bwMode="auto">
            <a:xfrm flipV="1">
              <a:off x="5652000" y="4672613"/>
              <a:ext cx="1620000" cy="5481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191F2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3461706" y="5400772"/>
              <a:ext cx="2220595" cy="444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Lucida Sans" panose="020B0602030504020204" pitchFamily="34" charset="77"/>
                </a:rPr>
                <a:t>message queue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65605" y="5006728"/>
              <a:ext cx="1345506" cy="444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Lucida Sans" panose="020B0602030504020204" pitchFamily="34" charset="77"/>
                </a:rPr>
                <a:t>enqueue</a:t>
              </a:r>
              <a:endParaRPr lang="en-US" sz="1400" dirty="0">
                <a:latin typeface="Lucida Sans" panose="020B0602030504020204" pitchFamily="34" charset="7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71309" y="4995989"/>
              <a:ext cx="1345506" cy="4444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>
                  <a:latin typeface="Lucida Sans" panose="020B0602030504020204" pitchFamily="34" charset="77"/>
                </a:rPr>
                <a:t>dequeue</a:t>
              </a:r>
              <a:endParaRPr lang="en-US" sz="1400" dirty="0">
                <a:latin typeface="Lucida Sans" panose="020B0602030504020204" pitchFamily="34" charset="77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92000" y="5400772"/>
              <a:ext cx="1080000" cy="72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Client</a:t>
              </a:r>
            </a:p>
          </p:txBody>
        </p:sp>
        <p:cxnSp>
          <p:nvCxnSpPr>
            <p:cNvPr id="21" name="Straight Arrow Connector 20"/>
            <p:cNvCxnSpPr>
              <a:stCxn id="20" idx="3"/>
              <a:endCxn id="6" idx="1"/>
            </p:cNvCxnSpPr>
            <p:nvPr/>
          </p:nvCxnSpPr>
          <p:spPr bwMode="auto">
            <a:xfrm flipV="1">
              <a:off x="1872000" y="5220772"/>
              <a:ext cx="1620000" cy="540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191F2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Rectangle 21"/>
            <p:cNvSpPr/>
            <p:nvPr/>
          </p:nvSpPr>
          <p:spPr bwMode="auto">
            <a:xfrm>
              <a:off x="7272000" y="5400772"/>
              <a:ext cx="1080000" cy="720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Lucida Sans" panose="020B0602030504020204" pitchFamily="34" charset="77"/>
                  <a:ea typeface="ＭＳ Ｐゴシック" pitchFamily="-106" charset="-128"/>
                  <a:cs typeface="Georgia"/>
                </a:rPr>
                <a:t>Server</a:t>
              </a:r>
            </a:p>
          </p:txBody>
        </p:sp>
        <p:cxnSp>
          <p:nvCxnSpPr>
            <p:cNvPr id="23" name="Straight Arrow Connector 22"/>
            <p:cNvCxnSpPr>
              <a:stCxn id="11" idx="3"/>
              <a:endCxn id="22" idx="1"/>
            </p:cNvCxnSpPr>
            <p:nvPr/>
          </p:nvCxnSpPr>
          <p:spPr bwMode="auto">
            <a:xfrm>
              <a:off x="5652000" y="5220772"/>
              <a:ext cx="1620000" cy="540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191F2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934093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 Processing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can we query data when there’s more data than we can store?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ECDD3B5-EB2A-724B-8E15-2F0B12912D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6189242" y="2199992"/>
            <a:ext cx="5309780" cy="2806573"/>
            <a:chOff x="2087278" y="3849337"/>
            <a:chExt cx="4980549" cy="2646693"/>
          </a:xfrm>
        </p:grpSpPr>
        <p:grpSp>
          <p:nvGrpSpPr>
            <p:cNvPr id="5" name="Group 4"/>
            <p:cNvGrpSpPr/>
            <p:nvPr/>
          </p:nvGrpSpPr>
          <p:grpSpPr>
            <a:xfrm>
              <a:off x="2986937" y="3849337"/>
              <a:ext cx="360000" cy="1402674"/>
              <a:chOff x="1731452" y="3792541"/>
              <a:chExt cx="360000" cy="1402674"/>
            </a:xfrm>
          </p:grpSpPr>
          <p:sp>
            <p:nvSpPr>
              <p:cNvPr id="6" name="Right Arrow 5"/>
              <p:cNvSpPr/>
              <p:nvPr/>
            </p:nvSpPr>
            <p:spPr>
              <a:xfrm rot="5400000">
                <a:off x="1210115" y="4313878"/>
                <a:ext cx="1402674" cy="360000"/>
              </a:xfrm>
              <a:prstGeom prst="rightArrow">
                <a:avLst/>
              </a:prstGeom>
              <a:solidFill>
                <a:srgbClr val="FFFFFF"/>
              </a:solidFill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>
                  <a:latin typeface="Lucida Sans" panose="020B0602030504020204" pitchFamily="34" charset="77"/>
                  <a:cs typeface="Georgia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 bwMode="auto">
              <a:xfrm>
                <a:off x="1731452" y="4057214"/>
                <a:ext cx="360000" cy="246707"/>
              </a:xfrm>
              <a:prstGeom prst="rect">
                <a:avLst/>
              </a:prstGeom>
              <a:solidFill>
                <a:srgbClr val="FFFFFF">
                  <a:alpha val="75000"/>
                </a:srgb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Georgia"/>
                </a:endParaRPr>
              </a:p>
            </p:txBody>
          </p:sp>
        </p:grpSp>
        <p:sp>
          <p:nvSpPr>
            <p:cNvPr id="8" name="Oval 7"/>
            <p:cNvSpPr/>
            <p:nvPr/>
          </p:nvSpPr>
          <p:spPr bwMode="auto">
            <a:xfrm>
              <a:off x="4222437" y="4903859"/>
              <a:ext cx="692776" cy="72000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latin typeface="Lucida Sans" panose="020B0602030504020204" pitchFamily="34" charset="77"/>
                  <a:cs typeface="Georgia"/>
                </a:rPr>
                <a:t>⨝</a:t>
              </a:r>
              <a:endParaRPr lang="en-US" sz="1400" dirty="0">
                <a:latin typeface="Lucida Sans" panose="020B0602030504020204" pitchFamily="34" charset="77"/>
                <a:ea typeface="ＭＳ Ｐゴシック" pitchFamily="-106" charset="-128"/>
                <a:cs typeface="Georgia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25302" y="3849337"/>
              <a:ext cx="360000" cy="1402674"/>
              <a:chOff x="1731452" y="3792541"/>
              <a:chExt cx="360000" cy="1402674"/>
            </a:xfrm>
          </p:grpSpPr>
          <p:sp>
            <p:nvSpPr>
              <p:cNvPr id="10" name="Right Arrow 9"/>
              <p:cNvSpPr/>
              <p:nvPr/>
            </p:nvSpPr>
            <p:spPr>
              <a:xfrm rot="5400000">
                <a:off x="1210115" y="4313878"/>
                <a:ext cx="1402674" cy="360000"/>
              </a:xfrm>
              <a:prstGeom prst="rightArrow">
                <a:avLst/>
              </a:prstGeom>
              <a:solidFill>
                <a:srgbClr val="FFFFFF"/>
              </a:solidFill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400">
                  <a:latin typeface="Lucida Sans" panose="020B0602030504020204" pitchFamily="34" charset="77"/>
                  <a:cs typeface="Georgia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1731452" y="4057214"/>
                <a:ext cx="360000" cy="246707"/>
              </a:xfrm>
              <a:prstGeom prst="rect">
                <a:avLst/>
              </a:prstGeom>
              <a:solidFill>
                <a:srgbClr val="FFFFFF">
                  <a:alpha val="75000"/>
                </a:srgb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latin typeface="Lucida Sans" panose="020B0602030504020204" pitchFamily="34" charset="77"/>
                  <a:ea typeface="ＭＳ Ｐゴシック" pitchFamily="-106" charset="-128"/>
                  <a:cs typeface="Georgia"/>
                </a:endParaRPr>
              </a:p>
            </p:txBody>
          </p:sp>
        </p:grpSp>
        <p:cxnSp>
          <p:nvCxnSpPr>
            <p:cNvPr id="12" name="Curved Connector 11"/>
            <p:cNvCxnSpPr>
              <a:stCxn id="7" idx="3"/>
              <a:endCxn id="8" idx="1"/>
            </p:cNvCxnSpPr>
            <p:nvPr/>
          </p:nvCxnSpPr>
          <p:spPr bwMode="auto">
            <a:xfrm>
              <a:off x="3346937" y="4237363"/>
              <a:ext cx="976954" cy="771937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" name="Curved Connector 12"/>
            <p:cNvCxnSpPr>
              <a:stCxn id="11" idx="1"/>
              <a:endCxn id="8" idx="7"/>
            </p:cNvCxnSpPr>
            <p:nvPr/>
          </p:nvCxnSpPr>
          <p:spPr bwMode="auto">
            <a:xfrm rot="10800000" flipV="1">
              <a:off x="4813758" y="4237363"/>
              <a:ext cx="1011544" cy="771937"/>
            </a:xfrm>
            <a:prstGeom prst="curvedConnector2">
              <a:avLst/>
            </a:prstGeom>
            <a:solidFill>
              <a:schemeClr val="accent1"/>
            </a:solidFill>
            <a:ln w="28575" cap="flat" cmpd="sng" algn="ctr">
              <a:solidFill>
                <a:srgbClr val="323D43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2087278" y="4149641"/>
              <a:ext cx="735567" cy="4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input</a:t>
              </a:r>
            </a:p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stream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32260" y="4149641"/>
              <a:ext cx="735567" cy="493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input</a:t>
              </a:r>
            </a:p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stream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 rot="5400000">
              <a:off x="4227714" y="5974920"/>
              <a:ext cx="682221" cy="360000"/>
            </a:xfrm>
            <a:prstGeom prst="rightArrow">
              <a:avLst/>
            </a:prstGeom>
            <a:solidFill>
              <a:srgbClr val="FFFFFF"/>
            </a:solidFill>
            <a:ln w="28575" cmpd="sng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latin typeface="Lucida Sans" panose="020B0602030504020204" pitchFamily="34" charset="77"/>
                <a:cs typeface="Georgi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03583" y="5810695"/>
              <a:ext cx="735567" cy="493414"/>
            </a:xfrm>
            <a:prstGeom prst="rect">
              <a:avLst/>
            </a:prstGeom>
            <a:noFill/>
            <a:ln w="28575" cmpd="sng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output</a:t>
              </a:r>
            </a:p>
            <a:p>
              <a:pPr algn="ctr"/>
              <a:r>
                <a:rPr lang="en-US" sz="1400" dirty="0">
                  <a:latin typeface="Lucida Sans" panose="020B0602030504020204" pitchFamily="34" charset="77"/>
                  <a:cs typeface="Georgia"/>
                </a:rPr>
                <a:t>stream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1955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Warehousing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can we best support the analysis of complex, multidimensional data?</a:t>
            </a:r>
          </a:p>
          <a:p>
            <a:pPr lvl="1"/>
            <a:r>
              <a:rPr lang="en-US" dirty="0"/>
              <a:t>OLAP </a:t>
            </a:r>
            <a:r>
              <a:rPr lang="en-US" dirty="0" err="1"/>
              <a:t>vs</a:t>
            </a:r>
            <a:r>
              <a:rPr lang="en-US" dirty="0"/>
              <a:t> OLTP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A9F6724D-DB40-2F4F-8470-67D0180984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 flipV="1">
            <a:off x="7899103" y="2779529"/>
            <a:ext cx="2046432" cy="1987643"/>
          </a:xfrm>
          <a:prstGeom prst="roundRect">
            <a:avLst>
              <a:gd name="adj" fmla="val 0"/>
            </a:avLst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896217" y="4433796"/>
            <a:ext cx="204210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7896217" y="4103222"/>
            <a:ext cx="204210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7896217" y="3772649"/>
            <a:ext cx="204210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7896217" y="3442075"/>
            <a:ext cx="204210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7896217" y="3111501"/>
            <a:ext cx="204210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V="1">
            <a:off x="8241137" y="2779529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 flipV="1">
            <a:off x="8581728" y="2779529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V="1">
            <a:off x="8922319" y="2779529"/>
            <a:ext cx="0" cy="19834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V="1">
            <a:off x="9262910" y="2779528"/>
            <a:ext cx="0" cy="198064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9604943" y="2779529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>
            <a:off x="8070842" y="2614241"/>
            <a:ext cx="2044988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8241137" y="2448954"/>
            <a:ext cx="2044988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8411433" y="2283667"/>
            <a:ext cx="2037773" cy="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V="1">
            <a:off x="7899103" y="2283668"/>
            <a:ext cx="512330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V="1">
            <a:off x="9945535" y="2283668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V="1">
            <a:off x="9945535" y="4268509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2" name="Text Box 25"/>
          <p:cNvSpPr txBox="1">
            <a:spLocks noChangeArrowheads="1"/>
          </p:cNvSpPr>
          <p:nvPr/>
        </p:nvSpPr>
        <p:spPr bwMode="auto">
          <a:xfrm>
            <a:off x="7953944" y="2845363"/>
            <a:ext cx="23235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10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10456420" y="2283669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>
            <a:off x="10286125" y="2448956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10115830" y="2614243"/>
            <a:ext cx="0" cy="198484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V="1">
            <a:off x="8241137" y="2283668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V="1">
            <a:off x="8581729" y="2283668"/>
            <a:ext cx="512329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V="1">
            <a:off x="8922320" y="2283668"/>
            <a:ext cx="512329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 flipV="1">
            <a:off x="9262911" y="2283668"/>
            <a:ext cx="512329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 flipV="1">
            <a:off x="9604944" y="2283668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 flipV="1">
            <a:off x="9945535" y="3937936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9945535" y="3276789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9945535" y="2614242"/>
            <a:ext cx="510886" cy="497261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4" name="Line 37"/>
          <p:cNvSpPr>
            <a:spLocks noChangeShapeType="1"/>
          </p:cNvSpPr>
          <p:nvPr/>
        </p:nvSpPr>
        <p:spPr bwMode="auto">
          <a:xfrm flipV="1">
            <a:off x="9945535" y="3607362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5" name="Line 38"/>
          <p:cNvSpPr>
            <a:spLocks noChangeShapeType="1"/>
          </p:cNvSpPr>
          <p:nvPr/>
        </p:nvSpPr>
        <p:spPr bwMode="auto">
          <a:xfrm flipV="1">
            <a:off x="9945535" y="2946215"/>
            <a:ext cx="510886" cy="495860"/>
          </a:xfrm>
          <a:prstGeom prst="line">
            <a:avLst/>
          </a:prstGeom>
          <a:noFill/>
          <a:ln w="1876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7953944" y="3163330"/>
            <a:ext cx="23235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50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7953944" y="3500907"/>
            <a:ext cx="23235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20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38" name="Text Box 41"/>
          <p:cNvSpPr txBox="1">
            <a:spLocks noChangeArrowheads="1"/>
          </p:cNvSpPr>
          <p:nvPr/>
        </p:nvSpPr>
        <p:spPr bwMode="auto">
          <a:xfrm>
            <a:off x="7953944" y="3839885"/>
            <a:ext cx="232353" cy="21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12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7953944" y="4178863"/>
            <a:ext cx="232353" cy="21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15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7953944" y="4495430"/>
            <a:ext cx="232353" cy="21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10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1" name="Text Box 44"/>
          <p:cNvSpPr txBox="1">
            <a:spLocks noChangeArrowheads="1"/>
          </p:cNvSpPr>
          <p:nvPr/>
        </p:nvSpPr>
        <p:spPr bwMode="auto">
          <a:xfrm>
            <a:off x="6782081" y="2845363"/>
            <a:ext cx="69705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Juice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2" name="Text Box 45"/>
          <p:cNvSpPr txBox="1">
            <a:spLocks noChangeArrowheads="1"/>
          </p:cNvSpPr>
          <p:nvPr/>
        </p:nvSpPr>
        <p:spPr bwMode="auto">
          <a:xfrm>
            <a:off x="6782081" y="3184341"/>
            <a:ext cx="611909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Cola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3" name="Text Box 46"/>
          <p:cNvSpPr txBox="1">
            <a:spLocks noChangeArrowheads="1"/>
          </p:cNvSpPr>
          <p:nvPr/>
        </p:nvSpPr>
        <p:spPr bwMode="auto">
          <a:xfrm>
            <a:off x="6782079" y="3500907"/>
            <a:ext cx="536864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Milk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4" name="Text Box 47"/>
          <p:cNvSpPr txBox="1">
            <a:spLocks noChangeArrowheads="1"/>
          </p:cNvSpPr>
          <p:nvPr/>
        </p:nvSpPr>
        <p:spPr bwMode="auto">
          <a:xfrm>
            <a:off x="6782081" y="3817473"/>
            <a:ext cx="89910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Cream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5" name="Text Box 48"/>
          <p:cNvSpPr txBox="1">
            <a:spLocks noChangeArrowheads="1"/>
          </p:cNvSpPr>
          <p:nvPr/>
        </p:nvSpPr>
        <p:spPr bwMode="auto">
          <a:xfrm>
            <a:off x="6767649" y="4155050"/>
            <a:ext cx="116897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Toothpaste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6" name="Text Box 49"/>
          <p:cNvSpPr txBox="1">
            <a:spLocks noChangeArrowheads="1"/>
          </p:cNvSpPr>
          <p:nvPr/>
        </p:nvSpPr>
        <p:spPr bwMode="auto">
          <a:xfrm>
            <a:off x="6782080" y="4470216"/>
            <a:ext cx="695614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Soap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7" name="Text Box 50"/>
          <p:cNvSpPr txBox="1">
            <a:spLocks noChangeArrowheads="1"/>
          </p:cNvSpPr>
          <p:nvPr/>
        </p:nvSpPr>
        <p:spPr bwMode="auto">
          <a:xfrm>
            <a:off x="8018887" y="4840009"/>
            <a:ext cx="1887682" cy="44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1    2    3    4    5    6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48" name="Text Box 51"/>
          <p:cNvSpPr txBox="1">
            <a:spLocks noChangeArrowheads="1"/>
          </p:cNvSpPr>
          <p:nvPr/>
        </p:nvSpPr>
        <p:spPr bwMode="auto">
          <a:xfrm>
            <a:off x="8616364" y="5131363"/>
            <a:ext cx="991466" cy="38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 b="1" dirty="0">
                <a:solidFill>
                  <a:srgbClr val="000000"/>
                </a:solidFill>
                <a:latin typeface="Georgia"/>
                <a:cs typeface="Georgia"/>
              </a:rPr>
              <a:t>Month</a:t>
            </a:r>
            <a:endParaRPr lang="en-GB" sz="1200" b="1" dirty="0">
              <a:latin typeface="Georgia"/>
              <a:cs typeface="Georgia"/>
            </a:endParaRPr>
          </a:p>
        </p:txBody>
      </p:sp>
      <p:sp>
        <p:nvSpPr>
          <p:cNvPr id="49" name="Text Box 52"/>
          <p:cNvSpPr txBox="1">
            <a:spLocks noChangeArrowheads="1"/>
          </p:cNvSpPr>
          <p:nvPr/>
        </p:nvSpPr>
        <p:spPr bwMode="auto">
          <a:xfrm>
            <a:off x="7786536" y="2570819"/>
            <a:ext cx="154421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N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50" name="Text Box 53"/>
          <p:cNvSpPr txBox="1">
            <a:spLocks noChangeArrowheads="1"/>
          </p:cNvSpPr>
          <p:nvPr/>
        </p:nvSpPr>
        <p:spPr bwMode="auto">
          <a:xfrm>
            <a:off x="8112694" y="2201025"/>
            <a:ext cx="21070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W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51" name="Text Box 54"/>
          <p:cNvSpPr txBox="1">
            <a:spLocks noChangeArrowheads="1"/>
          </p:cNvSpPr>
          <p:nvPr/>
        </p:nvSpPr>
        <p:spPr bwMode="auto">
          <a:xfrm>
            <a:off x="7968377" y="2387323"/>
            <a:ext cx="142875" cy="21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>
                <a:solidFill>
                  <a:srgbClr val="000000"/>
                </a:solidFill>
                <a:latin typeface="Georgia"/>
                <a:cs typeface="Georgia"/>
              </a:rPr>
              <a:t>S</a:t>
            </a:r>
            <a:endParaRPr lang="en-GB" sz="1200">
              <a:latin typeface="Georgia"/>
              <a:cs typeface="Georgia"/>
            </a:endParaRPr>
          </a:p>
        </p:txBody>
      </p:sp>
      <p:sp>
        <p:nvSpPr>
          <p:cNvPr id="52" name="Text Box 55"/>
          <p:cNvSpPr txBox="1">
            <a:spLocks noChangeArrowheads="1"/>
          </p:cNvSpPr>
          <p:nvPr/>
        </p:nvSpPr>
        <p:spPr bwMode="auto">
          <a:xfrm rot="18660000">
            <a:off x="7255886" y="2096024"/>
            <a:ext cx="923931" cy="25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 b="1" dirty="0">
                <a:solidFill>
                  <a:srgbClr val="000000"/>
                </a:solidFill>
                <a:latin typeface="Georgia"/>
                <a:cs typeface="Georgia"/>
              </a:rPr>
              <a:t>Region</a:t>
            </a:r>
            <a:endParaRPr lang="en-GB" sz="1200" b="1" dirty="0">
              <a:latin typeface="Georgia"/>
              <a:cs typeface="Georgia"/>
            </a:endParaRPr>
          </a:p>
        </p:txBody>
      </p:sp>
      <p:sp>
        <p:nvSpPr>
          <p:cNvPr id="53" name="Text Box 56"/>
          <p:cNvSpPr txBox="1">
            <a:spLocks noChangeArrowheads="1"/>
          </p:cNvSpPr>
          <p:nvPr/>
        </p:nvSpPr>
        <p:spPr bwMode="auto">
          <a:xfrm rot="16200000">
            <a:off x="5878289" y="3314758"/>
            <a:ext cx="1262063" cy="32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82588" indent="74613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768350" indent="146050"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defTabSz="43497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defTabSz="434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  <a:buSzPct val="90000"/>
              <a:buFont typeface="Monotype Sorts" charset="0"/>
              <a:buNone/>
            </a:pPr>
            <a:r>
              <a:rPr lang="en-GB" sz="1200" b="1" dirty="0">
                <a:solidFill>
                  <a:srgbClr val="000000"/>
                </a:solidFill>
                <a:latin typeface="Georgia"/>
                <a:cs typeface="Georgia"/>
              </a:rPr>
              <a:t>Product</a:t>
            </a:r>
            <a:endParaRPr lang="en-GB" sz="1200" b="1" dirty="0">
              <a:latin typeface="Georgia"/>
              <a:cs typeface="Georgia"/>
            </a:endParaRPr>
          </a:p>
        </p:txBody>
      </p:sp>
      <p:sp>
        <p:nvSpPr>
          <p:cNvPr id="54" name="AutoShape 57"/>
          <p:cNvSpPr>
            <a:spLocks noChangeArrowheads="1"/>
          </p:cNvSpPr>
          <p:nvPr/>
        </p:nvSpPr>
        <p:spPr bwMode="auto">
          <a:xfrm flipV="1">
            <a:off x="8925205" y="2782330"/>
            <a:ext cx="1016000" cy="991721"/>
          </a:xfrm>
          <a:prstGeom prst="roundRect">
            <a:avLst>
              <a:gd name="adj" fmla="val 0"/>
            </a:avLst>
          </a:prstGeom>
          <a:gradFill rotWithShape="0">
            <a:gsLst>
              <a:gs pos="0">
                <a:srgbClr val="008000"/>
              </a:gs>
              <a:gs pos="100000">
                <a:srgbClr val="FFFFFF"/>
              </a:gs>
            </a:gsLst>
            <a:lin ang="2700000" scaled="1"/>
          </a:gradFill>
          <a:ln w="3146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55" name="Line 58"/>
          <p:cNvSpPr>
            <a:spLocks noChangeShapeType="1"/>
          </p:cNvSpPr>
          <p:nvPr/>
        </p:nvSpPr>
        <p:spPr bwMode="auto">
          <a:xfrm flipV="1">
            <a:off x="8917990" y="2450356"/>
            <a:ext cx="344921" cy="333375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56" name="Line 59"/>
          <p:cNvSpPr>
            <a:spLocks noChangeShapeType="1"/>
          </p:cNvSpPr>
          <p:nvPr/>
        </p:nvSpPr>
        <p:spPr bwMode="auto">
          <a:xfrm>
            <a:off x="9262910" y="2450354"/>
            <a:ext cx="1021773" cy="0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57" name="Line 60"/>
          <p:cNvSpPr>
            <a:spLocks noChangeShapeType="1"/>
          </p:cNvSpPr>
          <p:nvPr/>
        </p:nvSpPr>
        <p:spPr bwMode="auto">
          <a:xfrm>
            <a:off x="10287569" y="2453157"/>
            <a:ext cx="0" cy="987519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58" name="Line 61"/>
          <p:cNvSpPr>
            <a:spLocks noChangeShapeType="1"/>
          </p:cNvSpPr>
          <p:nvPr/>
        </p:nvSpPr>
        <p:spPr bwMode="auto">
          <a:xfrm flipV="1">
            <a:off x="9945535" y="3443478"/>
            <a:ext cx="342035" cy="326371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59" name="Line 62"/>
          <p:cNvSpPr>
            <a:spLocks noChangeShapeType="1"/>
          </p:cNvSpPr>
          <p:nvPr/>
        </p:nvSpPr>
        <p:spPr bwMode="auto">
          <a:xfrm>
            <a:off x="8919433" y="3107300"/>
            <a:ext cx="1010227" cy="0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>
            <a:off x="8919432" y="3437875"/>
            <a:ext cx="1014556" cy="2801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1" name="Line 64"/>
          <p:cNvSpPr>
            <a:spLocks noChangeShapeType="1"/>
          </p:cNvSpPr>
          <p:nvPr/>
        </p:nvSpPr>
        <p:spPr bwMode="auto">
          <a:xfrm>
            <a:off x="9264352" y="2780928"/>
            <a:ext cx="0" cy="986118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2" name="Line 65"/>
          <p:cNvSpPr>
            <a:spLocks noChangeShapeType="1"/>
          </p:cNvSpPr>
          <p:nvPr/>
        </p:nvSpPr>
        <p:spPr bwMode="auto">
          <a:xfrm>
            <a:off x="9600614" y="2780929"/>
            <a:ext cx="0" cy="990320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3" name="Line 66"/>
          <p:cNvSpPr>
            <a:spLocks noChangeShapeType="1"/>
          </p:cNvSpPr>
          <p:nvPr/>
        </p:nvSpPr>
        <p:spPr bwMode="auto">
          <a:xfrm flipV="1">
            <a:off x="9933989" y="2454557"/>
            <a:ext cx="350694" cy="329172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4" name="Freeform 67"/>
          <p:cNvSpPr>
            <a:spLocks/>
          </p:cNvSpPr>
          <p:nvPr/>
        </p:nvSpPr>
        <p:spPr bwMode="auto">
          <a:xfrm>
            <a:off x="8928092" y="2446154"/>
            <a:ext cx="1356591" cy="337577"/>
          </a:xfrm>
          <a:custGeom>
            <a:avLst/>
            <a:gdLst>
              <a:gd name="T0" fmla="*/ 0 w 940"/>
              <a:gd name="T1" fmla="*/ 234 h 241"/>
              <a:gd name="T2" fmla="*/ 234 w 940"/>
              <a:gd name="T3" fmla="*/ 0 h 241"/>
              <a:gd name="T4" fmla="*/ 939 w 940"/>
              <a:gd name="T5" fmla="*/ 2 h 241"/>
              <a:gd name="T6" fmla="*/ 699 w 940"/>
              <a:gd name="T7" fmla="*/ 240 h 241"/>
              <a:gd name="T8" fmla="*/ 0 w 940"/>
              <a:gd name="T9" fmla="*/ 234 h 241"/>
              <a:gd name="T10" fmla="*/ 0 w 940"/>
              <a:gd name="T11" fmla="*/ 234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40" h="241">
                <a:moveTo>
                  <a:pt x="0" y="234"/>
                </a:moveTo>
                <a:lnTo>
                  <a:pt x="234" y="0"/>
                </a:lnTo>
                <a:lnTo>
                  <a:pt x="939" y="2"/>
                </a:lnTo>
                <a:lnTo>
                  <a:pt x="699" y="240"/>
                </a:lnTo>
                <a:lnTo>
                  <a:pt x="0" y="234"/>
                </a:lnTo>
                <a:lnTo>
                  <a:pt x="0" y="234"/>
                </a:lnTo>
              </a:path>
            </a:pathLst>
          </a:custGeom>
          <a:pattFill prst="pct25">
            <a:fgClr>
              <a:srgbClr val="008000"/>
            </a:fgClr>
            <a:bgClr>
              <a:srgbClr val="FFFFFF"/>
            </a:bgClr>
          </a:pattFill>
          <a:ln w="1876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5" name="Freeform 68"/>
          <p:cNvSpPr>
            <a:spLocks/>
          </p:cNvSpPr>
          <p:nvPr/>
        </p:nvSpPr>
        <p:spPr bwMode="auto">
          <a:xfrm>
            <a:off x="9941205" y="2460161"/>
            <a:ext cx="349250" cy="1305485"/>
          </a:xfrm>
          <a:custGeom>
            <a:avLst/>
            <a:gdLst>
              <a:gd name="T0" fmla="*/ 3 w 242"/>
              <a:gd name="T1" fmla="*/ 233 h 932"/>
              <a:gd name="T2" fmla="*/ 0 w 242"/>
              <a:gd name="T3" fmla="*/ 233 h 932"/>
              <a:gd name="T4" fmla="*/ 241 w 242"/>
              <a:gd name="T5" fmla="*/ 0 h 932"/>
              <a:gd name="T6" fmla="*/ 241 w 242"/>
              <a:gd name="T7" fmla="*/ 698 h 932"/>
              <a:gd name="T8" fmla="*/ 3 w 242"/>
              <a:gd name="T9" fmla="*/ 931 h 932"/>
              <a:gd name="T10" fmla="*/ 3 w 242"/>
              <a:gd name="T11" fmla="*/ 233 h 932"/>
              <a:gd name="T12" fmla="*/ 3 w 242"/>
              <a:gd name="T13" fmla="*/ 23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932">
                <a:moveTo>
                  <a:pt x="3" y="233"/>
                </a:moveTo>
                <a:lnTo>
                  <a:pt x="0" y="233"/>
                </a:lnTo>
                <a:lnTo>
                  <a:pt x="241" y="0"/>
                </a:lnTo>
                <a:lnTo>
                  <a:pt x="241" y="698"/>
                </a:lnTo>
                <a:lnTo>
                  <a:pt x="3" y="931"/>
                </a:lnTo>
                <a:lnTo>
                  <a:pt x="3" y="233"/>
                </a:lnTo>
                <a:lnTo>
                  <a:pt x="3" y="233"/>
                </a:lnTo>
              </a:path>
            </a:pathLst>
          </a:custGeom>
          <a:pattFill prst="pct25">
            <a:fgClr>
              <a:srgbClr val="008000"/>
            </a:fgClr>
            <a:bgClr>
              <a:srgbClr val="FFFFFF"/>
            </a:bgClr>
          </a:pattFill>
          <a:ln w="1876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6" name="Line 69"/>
          <p:cNvSpPr>
            <a:spLocks noChangeShapeType="1"/>
          </p:cNvSpPr>
          <p:nvPr/>
        </p:nvSpPr>
        <p:spPr bwMode="auto">
          <a:xfrm flipV="1">
            <a:off x="9258580" y="2446153"/>
            <a:ext cx="349250" cy="336176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7" name="Line 70"/>
          <p:cNvSpPr>
            <a:spLocks noChangeShapeType="1"/>
          </p:cNvSpPr>
          <p:nvPr/>
        </p:nvSpPr>
        <p:spPr bwMode="auto">
          <a:xfrm flipV="1">
            <a:off x="9599171" y="2448956"/>
            <a:ext cx="356466" cy="333375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8" name="Line 71"/>
          <p:cNvSpPr>
            <a:spLocks noChangeShapeType="1"/>
          </p:cNvSpPr>
          <p:nvPr/>
        </p:nvSpPr>
        <p:spPr bwMode="auto">
          <a:xfrm>
            <a:off x="9091170" y="2608638"/>
            <a:ext cx="0" cy="4202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69" name="Line 72"/>
          <p:cNvSpPr>
            <a:spLocks noChangeShapeType="1"/>
          </p:cNvSpPr>
          <p:nvPr/>
        </p:nvSpPr>
        <p:spPr bwMode="auto">
          <a:xfrm>
            <a:off x="9094057" y="2615641"/>
            <a:ext cx="1023216" cy="0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70" name="Line 73"/>
          <p:cNvSpPr>
            <a:spLocks noChangeShapeType="1"/>
          </p:cNvSpPr>
          <p:nvPr/>
        </p:nvSpPr>
        <p:spPr bwMode="auto">
          <a:xfrm>
            <a:off x="10117273" y="2612841"/>
            <a:ext cx="0" cy="991721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71" name="Line 74"/>
          <p:cNvSpPr>
            <a:spLocks noChangeShapeType="1"/>
          </p:cNvSpPr>
          <p:nvPr/>
        </p:nvSpPr>
        <p:spPr bwMode="auto">
          <a:xfrm flipV="1">
            <a:off x="9933989" y="3104499"/>
            <a:ext cx="4330" cy="1400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72" name="Line 75"/>
          <p:cNvSpPr>
            <a:spLocks noChangeShapeType="1"/>
          </p:cNvSpPr>
          <p:nvPr/>
        </p:nvSpPr>
        <p:spPr bwMode="auto">
          <a:xfrm flipV="1">
            <a:off x="9941205" y="2776728"/>
            <a:ext cx="344920" cy="333375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  <p:sp>
        <p:nvSpPr>
          <p:cNvPr id="73" name="Line 76"/>
          <p:cNvSpPr>
            <a:spLocks noChangeShapeType="1"/>
          </p:cNvSpPr>
          <p:nvPr/>
        </p:nvSpPr>
        <p:spPr bwMode="auto">
          <a:xfrm flipV="1">
            <a:off x="9933990" y="3110101"/>
            <a:ext cx="355023" cy="330574"/>
          </a:xfrm>
          <a:prstGeom prst="line">
            <a:avLst/>
          </a:prstGeom>
          <a:noFill/>
          <a:ln w="31468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2058" tIns="41029" rIns="82058" bIns="41029"/>
          <a:lstStyle/>
          <a:p>
            <a:endParaRPr lang="en-US" sz="120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093207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Non-Relational Databases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What’s out there apart from RDBMS?</a:t>
            </a:r>
          </a:p>
          <a:p>
            <a:r>
              <a:rPr lang="en-US" dirty="0"/>
              <a:t>Hierarchical, XML</a:t>
            </a:r>
          </a:p>
          <a:p>
            <a:r>
              <a:rPr lang="en-US" dirty="0"/>
              <a:t>Network, Object</a:t>
            </a:r>
          </a:p>
          <a:p>
            <a:r>
              <a:rPr lang="en-US" dirty="0"/>
              <a:t>Graph</a:t>
            </a:r>
          </a:p>
          <a:p>
            <a:r>
              <a:rPr lang="en-US" dirty="0" err="1"/>
              <a:t>NoSQL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42CD5-54E9-B844-A78A-FCBD62D5B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Picture 2" descr="http://gigaom2.files.wordpress.com/2012/09/basho-transparent-vertical-logo.jpg?w=279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676" y="3870133"/>
            <a:ext cx="948423" cy="101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ed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19" y="4266858"/>
            <a:ext cx="1804443" cy="5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mongoD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435" y="1891225"/>
            <a:ext cx="2729567" cy="113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couchdb.apache.org/image/couch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429" y="4761863"/>
            <a:ext cx="1470891" cy="165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772" y="1945206"/>
            <a:ext cx="1933735" cy="47800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9186" y="2984614"/>
            <a:ext cx="2238980" cy="52989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5619" y="3473191"/>
            <a:ext cx="2386179" cy="477236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663441" y="5305545"/>
            <a:ext cx="2320675" cy="56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10665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8ED3-4146-684C-B26A-7905F147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Lecture:</a:t>
            </a:r>
            <a:br>
              <a:rPr lang="en-GB" dirty="0"/>
            </a:br>
            <a:r>
              <a:rPr lang="en-GB" dirty="0"/>
              <a:t>DBMS Architecture</a:t>
            </a:r>
          </a:p>
        </p:txBody>
      </p:sp>
    </p:spTree>
    <p:extLst>
      <p:ext uri="{BB962C8B-B14F-4D97-AF65-F5344CB8AC3E}">
        <p14:creationId xmlns:p14="http://schemas.microsoft.com/office/powerpoint/2010/main" val="265405317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7A264B55-6C1A-9F4D-8B6D-0D2C150E150A}"/>
    </a:ext>
  </a:extLst>
</a:theme>
</file>

<file path=ppt/theme/theme2.xml><?xml version="1.0" encoding="utf-8"?>
<a:theme xmlns:a="http://schemas.openxmlformats.org/drawingml/2006/main" name="Marine 1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65988994-BCF6-F246-AF96-9CE26F146B8E}"/>
    </a:ext>
  </a:extLst>
</a:theme>
</file>

<file path=ppt/theme/theme3.xml><?xml version="1.0" encoding="utf-8"?>
<a:theme xmlns:a="http://schemas.openxmlformats.org/drawingml/2006/main" name="Marine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BC515F01-6DDA-7347-BB2E-1F3EE4EAA6D8}"/>
    </a:ext>
  </a:extLst>
</a:theme>
</file>

<file path=ppt/theme/theme4.xml><?xml version="1.0" encoding="utf-8"?>
<a:theme xmlns:a="http://schemas.openxmlformats.org/drawingml/2006/main" name="Marine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BAB4818-154D-1940-A16D-03ED699A1E5B}"/>
    </a:ext>
  </a:extLst>
</a:theme>
</file>

<file path=ppt/theme/theme5.xml><?xml version="1.0" encoding="utf-8"?>
<a:theme xmlns:a="http://schemas.openxmlformats.org/drawingml/2006/main" name="Marine 6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A2E53205-1EFF-F74C-A4DF-1B050D404FD3}"/>
    </a:ext>
  </a:extLst>
</a:theme>
</file>

<file path=ppt/theme/theme6.xml><?xml version="1.0" encoding="utf-8"?>
<a:theme xmlns:a="http://schemas.openxmlformats.org/drawingml/2006/main" name="Horizon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5C319F3-13E9-7245-A435-146488255DE4}"/>
    </a:ext>
  </a:extLst>
</a:theme>
</file>

<file path=ppt/theme/theme7.xml><?xml version="1.0" encoding="utf-8"?>
<a:theme xmlns:a="http://schemas.openxmlformats.org/drawingml/2006/main" name="Horizon 4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D49072BF-FBA9-9B49-A266-A41AD9B8B23C}"/>
    </a:ext>
  </a:extLst>
</a:theme>
</file>

<file path=ppt/theme/theme8.xml><?xml version="1.0" encoding="utf-8"?>
<a:theme xmlns:a="http://schemas.openxmlformats.org/drawingml/2006/main" name="Horizon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502F0B1-DCE2-C24B-8C3D-C54094A3E00C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74</TotalTime>
  <Words>1264</Words>
  <Application>Microsoft Macintosh PowerPoint</Application>
  <PresentationFormat>Widescreen</PresentationFormat>
  <Paragraphs>305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Arial</vt:lpstr>
      <vt:lpstr>Georgia</vt:lpstr>
      <vt:lpstr>Lucida Sans</vt:lpstr>
      <vt:lpstr>Calibri</vt:lpstr>
      <vt:lpstr>Monotype Sorts</vt:lpstr>
      <vt:lpstr>Plain</vt:lpstr>
      <vt:lpstr>Marine 1</vt:lpstr>
      <vt:lpstr>Marine 3</vt:lpstr>
      <vt:lpstr>Marine 5</vt:lpstr>
      <vt:lpstr>Marine 6</vt:lpstr>
      <vt:lpstr>Horizon 3</vt:lpstr>
      <vt:lpstr>Horizon 4</vt:lpstr>
      <vt:lpstr>Horizon 5</vt:lpstr>
      <vt:lpstr>PowerPoint Presentation</vt:lpstr>
      <vt:lpstr>Introduction</vt:lpstr>
      <vt:lpstr>Lecturers</vt:lpstr>
      <vt:lpstr>Module Aims and Objectives</vt:lpstr>
      <vt:lpstr>Learning Outcomes</vt:lpstr>
      <vt:lpstr>Learning Outcomes</vt:lpstr>
      <vt:lpstr>Prerequisites: COMP1204</vt:lpstr>
      <vt:lpstr>COMP3211 vs COMP1204</vt:lpstr>
      <vt:lpstr>Course Structure</vt:lpstr>
      <vt:lpstr>Assessment</vt:lpstr>
      <vt:lpstr>Books</vt:lpstr>
      <vt:lpstr>Industrial Action</vt:lpstr>
      <vt:lpstr>Database Management Systems</vt:lpstr>
      <vt:lpstr>What is a Database?</vt:lpstr>
      <vt:lpstr>Database System vs. DBMS</vt:lpstr>
      <vt:lpstr>Database Management System</vt:lpstr>
      <vt:lpstr>What should the DBMS do?</vt:lpstr>
      <vt:lpstr>What should the DBMS do?</vt:lpstr>
      <vt:lpstr>Topics</vt:lpstr>
      <vt:lpstr>Datatypes</vt:lpstr>
      <vt:lpstr>DBMS Architecture</vt:lpstr>
      <vt:lpstr>Data Storage</vt:lpstr>
      <vt:lpstr>Access Structures</vt:lpstr>
      <vt:lpstr>Multidimensional Access Structures</vt:lpstr>
      <vt:lpstr>Query Processing and Optimisation</vt:lpstr>
      <vt:lpstr>Transactions and Concurrency</vt:lpstr>
      <vt:lpstr>Parallel Databases</vt:lpstr>
      <vt:lpstr>Distributed Databases</vt:lpstr>
      <vt:lpstr>Information Retrieval</vt:lpstr>
      <vt:lpstr>Message Queues</vt:lpstr>
      <vt:lpstr>Stream Processing</vt:lpstr>
      <vt:lpstr>Data Warehousing</vt:lpstr>
      <vt:lpstr>Non-Relational Databases</vt:lpstr>
      <vt:lpstr>Next Lecture: DBMS Architecture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Gibbins</dc:creator>
  <cp:lastModifiedBy>Nicholas Gibbins</cp:lastModifiedBy>
  <cp:revision>6</cp:revision>
  <dcterms:created xsi:type="dcterms:W3CDTF">2022-01-31T20:28:01Z</dcterms:created>
  <dcterms:modified xsi:type="dcterms:W3CDTF">2023-01-30T14:41:59Z</dcterms:modified>
</cp:coreProperties>
</file>