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Lst>
  <p:notesMasterIdLst>
    <p:notesMasterId r:id="rId37"/>
  </p:notesMasterIdLst>
  <p:handoutMasterIdLst>
    <p:handoutMasterId r:id="rId38"/>
  </p:handoutMasterIdLst>
  <p:sldIdLst>
    <p:sldId id="256" r:id="rId6"/>
    <p:sldId id="336" r:id="rId7"/>
    <p:sldId id="306" r:id="rId8"/>
    <p:sldId id="320" r:id="rId9"/>
    <p:sldId id="262" r:id="rId10"/>
    <p:sldId id="312" r:id="rId11"/>
    <p:sldId id="313" r:id="rId12"/>
    <p:sldId id="319" r:id="rId13"/>
    <p:sldId id="705" r:id="rId14"/>
    <p:sldId id="321" r:id="rId15"/>
    <p:sldId id="318" r:id="rId16"/>
    <p:sldId id="315" r:id="rId17"/>
    <p:sldId id="316" r:id="rId18"/>
    <p:sldId id="703" r:id="rId19"/>
    <p:sldId id="308" r:id="rId20"/>
    <p:sldId id="309" r:id="rId21"/>
    <p:sldId id="310" r:id="rId22"/>
    <p:sldId id="277" r:id="rId23"/>
    <p:sldId id="314" r:id="rId24"/>
    <p:sldId id="700" r:id="rId25"/>
    <p:sldId id="701" r:id="rId26"/>
    <p:sldId id="702" r:id="rId27"/>
    <p:sldId id="297" r:id="rId28"/>
    <p:sldId id="274" r:id="rId29"/>
    <p:sldId id="706" r:id="rId30"/>
    <p:sldId id="704" r:id="rId31"/>
    <p:sldId id="292" r:id="rId32"/>
    <p:sldId id="278" r:id="rId33"/>
    <p:sldId id="299" r:id="rId34"/>
    <p:sldId id="281" r:id="rId35"/>
    <p:sldId id="6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BFF"/>
    <a:srgbClr val="000000"/>
    <a:srgbClr val="495961"/>
    <a:srgbClr val="CA287A"/>
    <a:srgbClr val="4A103D"/>
    <a:srgbClr val="005C84"/>
    <a:srgbClr val="2E444E"/>
    <a:srgbClr val="063D5F"/>
    <a:srgbClr val="662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p:restoredTop sz="54647"/>
  </p:normalViewPr>
  <p:slideViewPr>
    <p:cSldViewPr>
      <p:cViewPr varScale="1">
        <p:scale>
          <a:sx n="51" d="100"/>
          <a:sy n="51" d="100"/>
        </p:scale>
        <p:origin x="1120" y="184"/>
      </p:cViewPr>
      <p:guideLst>
        <p:guide orient="horz" pos="2160"/>
        <p:guide pos="3840"/>
      </p:guideLst>
    </p:cSldViewPr>
  </p:slideViewPr>
  <p:notesTextViewPr>
    <p:cViewPr>
      <p:scale>
        <a:sx n="80" d="100"/>
        <a:sy n="80" d="100"/>
      </p:scale>
      <p:origin x="0" y="0"/>
    </p:cViewPr>
  </p:notesTextViewPr>
  <p:sorterViewPr>
    <p:cViewPr>
      <p:scale>
        <a:sx n="100" d="100"/>
        <a:sy n="100" d="100"/>
      </p:scale>
      <p:origin x="0" y="0"/>
    </p:cViewPr>
  </p:sorterViewPr>
  <p:notesViewPr>
    <p:cSldViewPr>
      <p:cViewPr varScale="1">
        <p:scale>
          <a:sx n="99" d="100"/>
          <a:sy n="99"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54761-1460-C44E-8EE9-132392DCD1C4}" type="datetimeFigureOut">
              <a:rPr lang="en-US" smtClean="0"/>
              <a:t>12/5/22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D421-3143-47CA-ACA9-5443A0940D94}" type="datetimeFigureOut">
              <a:rPr lang="en-GB" smtClean="0"/>
              <a:t>05/12/2022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a:t>
            </a:fld>
            <a:endParaRPr lang="en-GB"/>
          </a:p>
        </p:txBody>
      </p:sp>
    </p:spTree>
    <p:extLst>
      <p:ext uri="{BB962C8B-B14F-4D97-AF65-F5344CB8AC3E}">
        <p14:creationId xmlns:p14="http://schemas.microsoft.com/office/powerpoint/2010/main" val="280820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10</a:t>
            </a:fld>
            <a:endParaRPr lang="en-GB"/>
          </a:p>
        </p:txBody>
      </p:sp>
    </p:spTree>
    <p:extLst>
      <p:ext uri="{BB962C8B-B14F-4D97-AF65-F5344CB8AC3E}">
        <p14:creationId xmlns:p14="http://schemas.microsoft.com/office/powerpoint/2010/main" val="223618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11</a:t>
            </a:fld>
            <a:endParaRPr lang="en-US"/>
          </a:p>
        </p:txBody>
      </p:sp>
    </p:spTree>
    <p:extLst>
      <p:ext uri="{BB962C8B-B14F-4D97-AF65-F5344CB8AC3E}">
        <p14:creationId xmlns:p14="http://schemas.microsoft.com/office/powerpoint/2010/main" val="2072100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12</a:t>
            </a:fld>
            <a:endParaRPr lang="en-GB"/>
          </a:p>
        </p:txBody>
      </p:sp>
    </p:spTree>
    <p:extLst>
      <p:ext uri="{BB962C8B-B14F-4D97-AF65-F5344CB8AC3E}">
        <p14:creationId xmlns:p14="http://schemas.microsoft.com/office/powerpoint/2010/main" val="354174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13</a:t>
            </a:fld>
            <a:endParaRPr lang="en-GB"/>
          </a:p>
        </p:txBody>
      </p:sp>
    </p:spTree>
    <p:extLst>
      <p:ext uri="{BB962C8B-B14F-4D97-AF65-F5344CB8AC3E}">
        <p14:creationId xmlns:p14="http://schemas.microsoft.com/office/powerpoint/2010/main" val="2355193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15</a:t>
            </a:fld>
            <a:endParaRPr lang="en-GB"/>
          </a:p>
        </p:txBody>
      </p:sp>
    </p:spTree>
    <p:extLst>
      <p:ext uri="{BB962C8B-B14F-4D97-AF65-F5344CB8AC3E}">
        <p14:creationId xmlns:p14="http://schemas.microsoft.com/office/powerpoint/2010/main" val="12344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16</a:t>
            </a:fld>
            <a:endParaRPr lang="en-US"/>
          </a:p>
        </p:txBody>
      </p:sp>
    </p:spTree>
    <p:extLst>
      <p:ext uri="{BB962C8B-B14F-4D97-AF65-F5344CB8AC3E}">
        <p14:creationId xmlns:p14="http://schemas.microsoft.com/office/powerpoint/2010/main" val="1931684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17</a:t>
            </a:fld>
            <a:endParaRPr lang="en-GB"/>
          </a:p>
        </p:txBody>
      </p:sp>
    </p:spTree>
    <p:extLst>
      <p:ext uri="{BB962C8B-B14F-4D97-AF65-F5344CB8AC3E}">
        <p14:creationId xmlns:p14="http://schemas.microsoft.com/office/powerpoint/2010/main" val="1108629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18</a:t>
            </a:fld>
            <a:endParaRPr lang="en-GB"/>
          </a:p>
        </p:txBody>
      </p:sp>
    </p:spTree>
    <p:extLst>
      <p:ext uri="{BB962C8B-B14F-4D97-AF65-F5344CB8AC3E}">
        <p14:creationId xmlns:p14="http://schemas.microsoft.com/office/powerpoint/2010/main" val="3313747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19</a:t>
            </a:fld>
            <a:endParaRPr lang="en-GB"/>
          </a:p>
        </p:txBody>
      </p:sp>
    </p:spTree>
    <p:extLst>
      <p:ext uri="{BB962C8B-B14F-4D97-AF65-F5344CB8AC3E}">
        <p14:creationId xmlns:p14="http://schemas.microsoft.com/office/powerpoint/2010/main" val="2209040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20</a:t>
            </a:fld>
            <a:endParaRPr lang="en-US"/>
          </a:p>
        </p:txBody>
      </p:sp>
    </p:spTree>
    <p:extLst>
      <p:ext uri="{BB962C8B-B14F-4D97-AF65-F5344CB8AC3E}">
        <p14:creationId xmlns:p14="http://schemas.microsoft.com/office/powerpoint/2010/main" val="80255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a:t>
            </a:fld>
            <a:endParaRPr lang="en-GB"/>
          </a:p>
        </p:txBody>
      </p:sp>
    </p:spTree>
    <p:extLst>
      <p:ext uri="{BB962C8B-B14F-4D97-AF65-F5344CB8AC3E}">
        <p14:creationId xmlns:p14="http://schemas.microsoft.com/office/powerpoint/2010/main" val="759400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21</a:t>
            </a:fld>
            <a:endParaRPr lang="en-GB"/>
          </a:p>
        </p:txBody>
      </p:sp>
    </p:spTree>
    <p:extLst>
      <p:ext uri="{BB962C8B-B14F-4D97-AF65-F5344CB8AC3E}">
        <p14:creationId xmlns:p14="http://schemas.microsoft.com/office/powerpoint/2010/main" val="3861914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22</a:t>
            </a:fld>
            <a:endParaRPr lang="en-GB"/>
          </a:p>
        </p:txBody>
      </p:sp>
    </p:spTree>
    <p:extLst>
      <p:ext uri="{BB962C8B-B14F-4D97-AF65-F5344CB8AC3E}">
        <p14:creationId xmlns:p14="http://schemas.microsoft.com/office/powerpoint/2010/main" val="921355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23</a:t>
            </a:fld>
            <a:endParaRPr lang="en-GB"/>
          </a:p>
        </p:txBody>
      </p:sp>
    </p:spTree>
    <p:extLst>
      <p:ext uri="{BB962C8B-B14F-4D97-AF65-F5344CB8AC3E}">
        <p14:creationId xmlns:p14="http://schemas.microsoft.com/office/powerpoint/2010/main" val="1560940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24</a:t>
            </a:fld>
            <a:endParaRPr lang="en-GB"/>
          </a:p>
        </p:txBody>
      </p:sp>
    </p:spTree>
    <p:extLst>
      <p:ext uri="{BB962C8B-B14F-4D97-AF65-F5344CB8AC3E}">
        <p14:creationId xmlns:p14="http://schemas.microsoft.com/office/powerpoint/2010/main" val="328722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25</a:t>
            </a:fld>
            <a:endParaRPr lang="en-GB"/>
          </a:p>
        </p:txBody>
      </p:sp>
    </p:spTree>
    <p:extLst>
      <p:ext uri="{BB962C8B-B14F-4D97-AF65-F5344CB8AC3E}">
        <p14:creationId xmlns:p14="http://schemas.microsoft.com/office/powerpoint/2010/main" val="3274294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27</a:t>
            </a:fld>
            <a:endParaRPr lang="en-GB"/>
          </a:p>
        </p:txBody>
      </p:sp>
    </p:spTree>
    <p:extLst>
      <p:ext uri="{BB962C8B-B14F-4D97-AF65-F5344CB8AC3E}">
        <p14:creationId xmlns:p14="http://schemas.microsoft.com/office/powerpoint/2010/main" val="1363244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28</a:t>
            </a:fld>
            <a:endParaRPr lang="en-GB"/>
          </a:p>
        </p:txBody>
      </p:sp>
    </p:spTree>
    <p:extLst>
      <p:ext uri="{BB962C8B-B14F-4D97-AF65-F5344CB8AC3E}">
        <p14:creationId xmlns:p14="http://schemas.microsoft.com/office/powerpoint/2010/main" val="3239390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29</a:t>
            </a:fld>
            <a:endParaRPr lang="en-GB"/>
          </a:p>
        </p:txBody>
      </p:sp>
    </p:spTree>
    <p:extLst>
      <p:ext uri="{BB962C8B-B14F-4D97-AF65-F5344CB8AC3E}">
        <p14:creationId xmlns:p14="http://schemas.microsoft.com/office/powerpoint/2010/main" val="210340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30</a:t>
            </a:fld>
            <a:endParaRPr lang="en-GB"/>
          </a:p>
        </p:txBody>
      </p:sp>
    </p:spTree>
    <p:extLst>
      <p:ext uri="{BB962C8B-B14F-4D97-AF65-F5344CB8AC3E}">
        <p14:creationId xmlns:p14="http://schemas.microsoft.com/office/powerpoint/2010/main" val="334912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3</a:t>
            </a:fld>
            <a:endParaRPr lang="en-GB"/>
          </a:p>
        </p:txBody>
      </p:sp>
    </p:spTree>
    <p:extLst>
      <p:ext uri="{BB962C8B-B14F-4D97-AF65-F5344CB8AC3E}">
        <p14:creationId xmlns:p14="http://schemas.microsoft.com/office/powerpoint/2010/main" val="260024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4</a:t>
            </a:fld>
            <a:endParaRPr lang="en-GB"/>
          </a:p>
        </p:txBody>
      </p:sp>
    </p:spTree>
    <p:extLst>
      <p:ext uri="{BB962C8B-B14F-4D97-AF65-F5344CB8AC3E}">
        <p14:creationId xmlns:p14="http://schemas.microsoft.com/office/powerpoint/2010/main" val="147684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5</a:t>
            </a:fld>
            <a:endParaRPr lang="en-GB"/>
          </a:p>
        </p:txBody>
      </p:sp>
    </p:spTree>
    <p:extLst>
      <p:ext uri="{BB962C8B-B14F-4D97-AF65-F5344CB8AC3E}">
        <p14:creationId xmlns:p14="http://schemas.microsoft.com/office/powerpoint/2010/main" val="265198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6</a:t>
            </a:fld>
            <a:endParaRPr lang="en-GB"/>
          </a:p>
        </p:txBody>
      </p:sp>
    </p:spTree>
    <p:extLst>
      <p:ext uri="{BB962C8B-B14F-4D97-AF65-F5344CB8AC3E}">
        <p14:creationId xmlns:p14="http://schemas.microsoft.com/office/powerpoint/2010/main" val="335209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7</a:t>
            </a:fld>
            <a:endParaRPr lang="en-GB"/>
          </a:p>
        </p:txBody>
      </p:sp>
    </p:spTree>
    <p:extLst>
      <p:ext uri="{BB962C8B-B14F-4D97-AF65-F5344CB8AC3E}">
        <p14:creationId xmlns:p14="http://schemas.microsoft.com/office/powerpoint/2010/main" val="375122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8</a:t>
            </a:fld>
            <a:endParaRPr lang="en-GB"/>
          </a:p>
        </p:txBody>
      </p:sp>
    </p:spTree>
    <p:extLst>
      <p:ext uri="{BB962C8B-B14F-4D97-AF65-F5344CB8AC3E}">
        <p14:creationId xmlns:p14="http://schemas.microsoft.com/office/powerpoint/2010/main" val="1296947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9</a:t>
            </a:fld>
            <a:endParaRPr lang="en-GB"/>
          </a:p>
        </p:txBody>
      </p:sp>
    </p:spTree>
    <p:extLst>
      <p:ext uri="{BB962C8B-B14F-4D97-AF65-F5344CB8AC3E}">
        <p14:creationId xmlns:p14="http://schemas.microsoft.com/office/powerpoint/2010/main" val="2602330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Logo Slide">
    <p:bg>
      <p:bgPr>
        <a:solidFill>
          <a:srgbClr val="005C84"/>
        </a:solidFill>
        <a:effectLst/>
      </p:bgPr>
    </p:bg>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BDBBA8B1-FB70-5047-82C7-77FEF36734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7495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54560" y="2060849"/>
            <a:ext cx="7591573"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2351584" y="3287415"/>
            <a:ext cx="7584843"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6" name="Text Placeholder 3"/>
          <p:cNvSpPr>
            <a:spLocks noGrp="1"/>
          </p:cNvSpPr>
          <p:nvPr>
            <p:ph type="body" sz="quarter" idx="10" hasCustomPrompt="1"/>
          </p:nvPr>
        </p:nvSpPr>
        <p:spPr>
          <a:xfrm>
            <a:off x="2351584" y="4149081"/>
            <a:ext cx="3071283" cy="359395"/>
          </a:xfrm>
          <a:prstGeom prst="rect">
            <a:avLst/>
          </a:prstGeom>
        </p:spPr>
        <p:txBody>
          <a:bodyPr/>
          <a:lstStyle>
            <a:lvl1pPr marL="0" indent="0">
              <a:buNone/>
              <a:defRPr sz="1400">
                <a:solidFill>
                  <a:schemeClr val="bg1"/>
                </a:solidFill>
              </a:defRPr>
            </a:lvl1pPr>
          </a:lstStyle>
          <a:p>
            <a:pPr lvl="0"/>
            <a:r>
              <a:rPr lang="en-GB" dirty="0"/>
              <a:t>22 June 2021</a:t>
            </a:r>
          </a:p>
        </p:txBody>
      </p:sp>
      <p:pic>
        <p:nvPicPr>
          <p:cNvPr id="7" name="University Logo (White)" descr="Graphical user interface&#10;&#10;Description automatically generated with medium confidence">
            <a:extLst>
              <a:ext uri="{FF2B5EF4-FFF2-40B4-BE49-F238E27FC236}">
                <a16:creationId xmlns:a16="http://schemas.microsoft.com/office/drawing/2014/main" id="{13715225-994B-F847-BBCD-98E6DC60B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2398703511"/>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End Slide">
    <p:spTree>
      <p:nvGrpSpPr>
        <p:cNvPr id="1" name=""/>
        <p:cNvGrpSpPr/>
        <p:nvPr/>
      </p:nvGrpSpPr>
      <p:grpSpPr>
        <a:xfrm>
          <a:off x="0" y="0"/>
          <a:ext cx="0" cy="0"/>
          <a:chOff x="0" y="0"/>
          <a:chExt cx="0" cy="0"/>
        </a:xfrm>
      </p:grpSpPr>
      <p:sp>
        <p:nvSpPr>
          <p:cNvPr id="8" name="Title 1"/>
          <p:cNvSpPr txBox="1"/>
          <p:nvPr userDrawn="1"/>
        </p:nvSpPr>
        <p:spPr>
          <a:xfrm>
            <a:off x="2351584" y="2700210"/>
            <a:ext cx="7584843"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
        <p:nvSpPr>
          <p:cNvPr id="6" name="Content Placeholder 2"/>
          <p:cNvSpPr>
            <a:spLocks noGrp="1"/>
          </p:cNvSpPr>
          <p:nvPr>
            <p:ph sz="quarter" idx="11" hasCustomPrompt="1"/>
          </p:nvPr>
        </p:nvSpPr>
        <p:spPr>
          <a:xfrm>
            <a:off x="2351584" y="3356522"/>
            <a:ext cx="7584843"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7" name="University Logo (White)" descr="Graphical user interface&#10;&#10;Description automatically generated with medium confidence">
            <a:extLst>
              <a:ext uri="{FF2B5EF4-FFF2-40B4-BE49-F238E27FC236}">
                <a16:creationId xmlns:a16="http://schemas.microsoft.com/office/drawing/2014/main" id="{132411DA-15FA-804A-A497-A21BA241F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61885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dirty="0"/>
              <a:t>TITLE</a:t>
            </a:r>
            <a:endParaRPr lang="en-GB" dirty="0"/>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69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5647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85376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E94B3CE-C217-6742-B79F-D260DE782BA1}"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762E-A278-9E44-860E-56746098D1EF}" type="slidenum">
              <a:rPr lang="en-US" smtClean="0"/>
              <a:t>‹#›</a:t>
            </a:fld>
            <a:endParaRPr lang="en-US"/>
          </a:p>
        </p:txBody>
      </p:sp>
    </p:spTree>
    <p:extLst>
      <p:ext uri="{BB962C8B-B14F-4D97-AF65-F5344CB8AC3E}">
        <p14:creationId xmlns:p14="http://schemas.microsoft.com/office/powerpoint/2010/main" val="1858028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71369"/>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70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3"/>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dirty="0"/>
          </a:p>
        </p:txBody>
      </p:sp>
      <p:pic>
        <p:nvPicPr>
          <p:cNvPr id="8" name="University Logo" descr="Logo&#10;&#10;Description automatically generated with medium confidence">
            <a:extLst>
              <a:ext uri="{FF2B5EF4-FFF2-40B4-BE49-F238E27FC236}">
                <a16:creationId xmlns:a16="http://schemas.microsoft.com/office/drawing/2014/main" id="{87826CD3-130D-D440-8ABD-6248D8758AC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15" r:id="rId3"/>
    <p:sldLayoutId id="2147483716" r:id="rId4"/>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unpaywall.org/" TargetMode="External"/><Relationship Id="rId2" Type="http://schemas.openxmlformats.org/officeDocument/2006/relationships/hyperlink" Target="https://www.elsevier.com/solutions/scopus"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herpa.ac.uk/romeo"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elsevier.com/solutions/scopu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unpaywall.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13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B425-1A44-5C40-986F-6927A200120B}"/>
              </a:ext>
            </a:extLst>
          </p:cNvPr>
          <p:cNvSpPr>
            <a:spLocks noGrp="1"/>
          </p:cNvSpPr>
          <p:nvPr>
            <p:ph type="title"/>
          </p:nvPr>
        </p:nvSpPr>
        <p:spPr/>
        <p:txBody>
          <a:bodyPr/>
          <a:lstStyle/>
          <a:p>
            <a:r>
              <a:rPr lang="en-US" dirty="0"/>
              <a:t>The Problem with Paywalls</a:t>
            </a:r>
          </a:p>
        </p:txBody>
      </p:sp>
      <p:sp>
        <p:nvSpPr>
          <p:cNvPr id="3" name="Content Placeholder 2">
            <a:extLst>
              <a:ext uri="{FF2B5EF4-FFF2-40B4-BE49-F238E27FC236}">
                <a16:creationId xmlns:a16="http://schemas.microsoft.com/office/drawing/2014/main" id="{F231C670-82F6-9B4C-BCCF-C0CD0FDA9CDC}"/>
              </a:ext>
            </a:extLst>
          </p:cNvPr>
          <p:cNvSpPr>
            <a:spLocks noGrp="1"/>
          </p:cNvSpPr>
          <p:nvPr>
            <p:ph idx="1"/>
          </p:nvPr>
        </p:nvSpPr>
        <p:spPr/>
        <p:txBody>
          <a:bodyPr/>
          <a:lstStyle/>
          <a:p>
            <a:r>
              <a:rPr lang="en-US" dirty="0"/>
              <a:t>Restricts access to research papers</a:t>
            </a:r>
          </a:p>
          <a:p>
            <a:r>
              <a:rPr lang="en-US" dirty="0"/>
              <a:t>Prevents research being used</a:t>
            </a:r>
          </a:p>
          <a:p>
            <a:r>
              <a:rPr lang="en-US" dirty="0"/>
              <a:t>Prevents research from being built upon</a:t>
            </a:r>
          </a:p>
          <a:p>
            <a:endParaRPr lang="en-US" dirty="0"/>
          </a:p>
          <a:p>
            <a:endParaRPr lang="en-US" dirty="0"/>
          </a:p>
        </p:txBody>
      </p:sp>
    </p:spTree>
    <p:extLst>
      <p:ext uri="{BB962C8B-B14F-4D97-AF65-F5344CB8AC3E}">
        <p14:creationId xmlns:p14="http://schemas.microsoft.com/office/powerpoint/2010/main" val="400403666"/>
      </p:ext>
    </p:extLst>
  </p:cSld>
  <p:clrMapOvr>
    <a:masterClrMapping/>
  </p:clrMapOvr>
  <mc:AlternateContent xmlns:mc="http://schemas.openxmlformats.org/markup-compatibility/2006" xmlns:p14="http://schemas.microsoft.com/office/powerpoint/2010/main">
    <mc:Choice Requires="p14">
      <p:transition spd="slow" p14:dur="2000" advTm="89710"/>
    </mc:Choice>
    <mc:Fallback xmlns="">
      <p:transition spd="slow" advTm="8971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Twin Peaks Problem</a:t>
            </a:r>
          </a:p>
        </p:txBody>
      </p:sp>
      <p:sp>
        <p:nvSpPr>
          <p:cNvPr id="3" name="Content Placeholder 2"/>
          <p:cNvSpPr>
            <a:spLocks noGrp="1"/>
          </p:cNvSpPr>
          <p:nvPr>
            <p:ph idx="1"/>
          </p:nvPr>
        </p:nvSpPr>
        <p:spPr/>
        <p:txBody>
          <a:bodyPr/>
          <a:lstStyle/>
          <a:p>
            <a:r>
              <a:rPr lang="en-US" dirty="0"/>
              <a:t>≈24,000 journals with 2,500,000 article/</a:t>
            </a:r>
            <a:r>
              <a:rPr lang="en-US" dirty="0" err="1"/>
              <a:t>yr</a:t>
            </a:r>
            <a:endParaRPr lang="en-US" dirty="0"/>
          </a:p>
          <a:p>
            <a:r>
              <a:rPr lang="en-US" dirty="0"/>
              <a:t>Pay wall for access</a:t>
            </a:r>
          </a:p>
          <a:p>
            <a:r>
              <a:rPr lang="en-US" dirty="0"/>
              <a:t>Limited access based on universities budgets</a:t>
            </a:r>
          </a:p>
          <a:p>
            <a:pPr lvl="1"/>
            <a:r>
              <a:rPr lang="en-US" dirty="0"/>
              <a:t>Well funded universities can only afford a fraction of subscriptions</a:t>
            </a:r>
          </a:p>
          <a:p>
            <a:pPr lvl="1"/>
            <a:r>
              <a:rPr lang="en-US" dirty="0"/>
              <a:t>Less well funded universities can afford even fewer subscriptions </a:t>
            </a:r>
          </a:p>
          <a:p>
            <a:r>
              <a:rPr lang="en-US" dirty="0"/>
              <a:t>≈£10,000 per year for access to some journals, and prices increasing</a:t>
            </a:r>
          </a:p>
          <a:p>
            <a:r>
              <a:rPr lang="en-US" dirty="0"/>
              <a:t>Universities are measured by their impact</a:t>
            </a:r>
          </a:p>
          <a:p>
            <a:r>
              <a:rPr lang="en-US" dirty="0"/>
              <a:t>Fewer readers means less impact (fewer citations)</a:t>
            </a:r>
          </a:p>
        </p:txBody>
      </p:sp>
    </p:spTree>
    <p:extLst>
      <p:ext uri="{BB962C8B-B14F-4D97-AF65-F5344CB8AC3E}">
        <p14:creationId xmlns:p14="http://schemas.microsoft.com/office/powerpoint/2010/main" val="3461711068"/>
      </p:ext>
    </p:extLst>
  </p:cSld>
  <p:clrMapOvr>
    <a:masterClrMapping/>
  </p:clrMapOvr>
  <mc:AlternateContent xmlns:mc="http://schemas.openxmlformats.org/markup-compatibility/2006" xmlns:p14="http://schemas.microsoft.com/office/powerpoint/2010/main">
    <mc:Choice Requires="p14">
      <p:transition spd="slow" p14:dur="2000" advTm="72270"/>
    </mc:Choice>
    <mc:Fallback xmlns="">
      <p:transition spd="slow" advTm="722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Screen Shot 2019-09-23 at 09.55.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030" y="1196753"/>
            <a:ext cx="6247161" cy="5040536"/>
          </a:xfrm>
          <a:prstGeom prst="rect">
            <a:avLst/>
          </a:prstGeom>
        </p:spPr>
      </p:pic>
      <p:sp>
        <p:nvSpPr>
          <p:cNvPr id="2" name="Title 1"/>
          <p:cNvSpPr>
            <a:spLocks noGrp="1"/>
          </p:cNvSpPr>
          <p:nvPr>
            <p:ph type="title"/>
          </p:nvPr>
        </p:nvSpPr>
        <p:spPr/>
        <p:txBody>
          <a:bodyPr/>
          <a:lstStyle/>
          <a:p>
            <a:r>
              <a:rPr lang="en-US" dirty="0"/>
              <a:t>The Literature: As We Imagine</a:t>
            </a:r>
          </a:p>
        </p:txBody>
      </p:sp>
      <p:sp>
        <p:nvSpPr>
          <p:cNvPr id="3" name="Content Placeholder 2"/>
          <p:cNvSpPr>
            <a:spLocks noGrp="1"/>
          </p:cNvSpPr>
          <p:nvPr>
            <p:ph idx="1"/>
          </p:nvPr>
        </p:nvSpPr>
        <p:spPr>
          <a:xfrm>
            <a:off x="623887" y="1773238"/>
            <a:ext cx="4906293" cy="4464050"/>
          </a:xfrm>
        </p:spPr>
        <p:txBody>
          <a:bodyPr/>
          <a:lstStyle/>
          <a:p>
            <a:r>
              <a:rPr lang="en-US" dirty="0"/>
              <a:t>Integrated</a:t>
            </a:r>
          </a:p>
          <a:p>
            <a:pPr lvl="1"/>
            <a:r>
              <a:rPr lang="en-US" dirty="0"/>
              <a:t>Citations</a:t>
            </a:r>
          </a:p>
          <a:p>
            <a:r>
              <a:rPr lang="en-US" dirty="0"/>
              <a:t>Readily available</a:t>
            </a:r>
          </a:p>
          <a:p>
            <a:r>
              <a:rPr lang="en-US" dirty="0"/>
              <a:t>Standing on the shoulders of giants</a:t>
            </a:r>
          </a:p>
          <a:p>
            <a:pPr marL="0" indent="0" algn="ctr">
              <a:buNone/>
            </a:pPr>
            <a:r>
              <a:rPr lang="en-US" sz="1800" i="1" dirty="0"/>
              <a:t>“we see more and farther than our predecessors, not because we have keener vision or greater height, but because we are lifted up and borne aloft on their gigantic stature”</a:t>
            </a:r>
          </a:p>
        </p:txBody>
      </p:sp>
    </p:spTree>
    <p:extLst>
      <p:ext uri="{BB962C8B-B14F-4D97-AF65-F5344CB8AC3E}">
        <p14:creationId xmlns:p14="http://schemas.microsoft.com/office/powerpoint/2010/main" val="4227069739"/>
      </p:ext>
    </p:extLst>
  </p:cSld>
  <p:clrMapOvr>
    <a:masterClrMapping/>
  </p:clrMapOvr>
  <mc:AlternateContent xmlns:mc="http://schemas.openxmlformats.org/markup-compatibility/2006" xmlns:p14="http://schemas.microsoft.com/office/powerpoint/2010/main">
    <mc:Choice Requires="p14">
      <p:transition spd="slow" p14:dur="2000" advTm="56412"/>
    </mc:Choice>
    <mc:Fallback xmlns="">
      <p:transition spd="slow" advTm="5641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Literature: As It Is</a:t>
            </a:r>
          </a:p>
        </p:txBody>
      </p:sp>
      <p:sp>
        <p:nvSpPr>
          <p:cNvPr id="3" name="Content Placeholder 2"/>
          <p:cNvSpPr>
            <a:spLocks noGrp="1"/>
          </p:cNvSpPr>
          <p:nvPr>
            <p:ph idx="1"/>
          </p:nvPr>
        </p:nvSpPr>
        <p:spPr/>
        <p:txBody>
          <a:bodyPr/>
          <a:lstStyle/>
          <a:p>
            <a:r>
              <a:rPr lang="en-US" dirty="0"/>
              <a:t>Inaccessible</a:t>
            </a:r>
          </a:p>
          <a:p>
            <a:pPr lvl="1"/>
            <a:r>
              <a:rPr lang="en-US" dirty="0"/>
              <a:t>Hidden behind pay walls</a:t>
            </a:r>
          </a:p>
          <a:p>
            <a:pPr lvl="1"/>
            <a:r>
              <a:rPr lang="en-US" dirty="0"/>
              <a:t>Not subscribed too</a:t>
            </a:r>
          </a:p>
          <a:p>
            <a:r>
              <a:rPr lang="en-US" dirty="0"/>
              <a:t>Disjoint</a:t>
            </a:r>
          </a:p>
          <a:p>
            <a:pPr lvl="1"/>
            <a:r>
              <a:rPr lang="en-US" dirty="0"/>
              <a:t>Books</a:t>
            </a:r>
          </a:p>
          <a:p>
            <a:pPr lvl="1"/>
            <a:r>
              <a:rPr lang="en-US" dirty="0"/>
              <a:t>Online journals</a:t>
            </a:r>
          </a:p>
          <a:p>
            <a:pPr lvl="1"/>
            <a:r>
              <a:rPr lang="en-US" dirty="0"/>
              <a:t>Scientific magazines</a:t>
            </a:r>
          </a:p>
          <a:p>
            <a:endParaRPr lang="en-US" dirty="0"/>
          </a:p>
          <a:p>
            <a:pPr marL="0" indent="0">
              <a:buNone/>
            </a:pPr>
            <a:endParaRPr lang="en-US" dirty="0"/>
          </a:p>
        </p:txBody>
      </p:sp>
      <p:pic>
        <p:nvPicPr>
          <p:cNvPr id="4" name="Picture 3" descr="Screen Shot 2019-09-23 at 09.56.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663" y="1793416"/>
            <a:ext cx="5885289" cy="4097734"/>
          </a:xfrm>
          <a:prstGeom prst="rect">
            <a:avLst/>
          </a:prstGeom>
        </p:spPr>
      </p:pic>
    </p:spTree>
    <p:extLst>
      <p:ext uri="{BB962C8B-B14F-4D97-AF65-F5344CB8AC3E}">
        <p14:creationId xmlns:p14="http://schemas.microsoft.com/office/powerpoint/2010/main" val="3649195651"/>
      </p:ext>
    </p:extLst>
  </p:cSld>
  <p:clrMapOvr>
    <a:masterClrMapping/>
  </p:clrMapOvr>
  <mc:AlternateContent xmlns:mc="http://schemas.openxmlformats.org/markup-compatibility/2006" xmlns:p14="http://schemas.microsoft.com/office/powerpoint/2010/main">
    <mc:Choice Requires="p14">
      <p:transition spd="slow" p14:dur="2000" advTm="26785"/>
    </mc:Choice>
    <mc:Fallback xmlns="">
      <p:transition spd="slow" advTm="2678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375D-366A-D84D-85C3-E372D5290ED3}"/>
              </a:ext>
            </a:extLst>
          </p:cNvPr>
          <p:cNvSpPr>
            <a:spLocks noGrp="1"/>
          </p:cNvSpPr>
          <p:nvPr>
            <p:ph type="ctrTitle"/>
          </p:nvPr>
        </p:nvSpPr>
        <p:spPr/>
        <p:txBody>
          <a:bodyPr/>
          <a:lstStyle/>
          <a:p>
            <a:r>
              <a:rPr lang="en-US" dirty="0"/>
              <a:t>Open Access</a:t>
            </a:r>
          </a:p>
        </p:txBody>
      </p:sp>
    </p:spTree>
    <p:extLst>
      <p:ext uri="{BB962C8B-B14F-4D97-AF65-F5344CB8AC3E}">
        <p14:creationId xmlns:p14="http://schemas.microsoft.com/office/powerpoint/2010/main" val="351794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(OA)</a:t>
            </a:r>
          </a:p>
        </p:txBody>
      </p:sp>
      <p:sp>
        <p:nvSpPr>
          <p:cNvPr id="3" name="Content Placeholder 2"/>
          <p:cNvSpPr>
            <a:spLocks noGrp="1"/>
          </p:cNvSpPr>
          <p:nvPr>
            <p:ph idx="1"/>
          </p:nvPr>
        </p:nvSpPr>
        <p:spPr>
          <a:xfrm>
            <a:off x="623887" y="1773238"/>
            <a:ext cx="7618241" cy="4464050"/>
          </a:xfrm>
        </p:spPr>
        <p:txBody>
          <a:bodyPr/>
          <a:lstStyle/>
          <a:p>
            <a:r>
              <a:rPr lang="en-US" dirty="0"/>
              <a:t>Open Access to Scientific and Scholarly Research Literature</a:t>
            </a:r>
          </a:p>
          <a:p>
            <a:r>
              <a:rPr lang="en-US" dirty="0"/>
              <a:t>OA is movement for </a:t>
            </a:r>
            <a:r>
              <a:rPr lang="en-US" dirty="0" err="1"/>
              <a:t>organising</a:t>
            </a:r>
            <a:r>
              <a:rPr lang="en-US" dirty="0"/>
              <a:t> and disseminating the worlds research knowledge through Web technology</a:t>
            </a:r>
          </a:p>
          <a:p>
            <a:pPr lvl="1"/>
            <a:r>
              <a:rPr lang="en-US" dirty="0"/>
              <a:t>Free of cost</a:t>
            </a:r>
          </a:p>
          <a:p>
            <a:pPr lvl="1"/>
            <a:r>
              <a:rPr lang="en-US" dirty="0"/>
              <a:t>Other access barriers</a:t>
            </a:r>
          </a:p>
          <a:p>
            <a:r>
              <a:rPr lang="en-US" dirty="0"/>
              <a:t>Focuses on Peer Reviewed Literature</a:t>
            </a:r>
          </a:p>
        </p:txBody>
      </p:sp>
      <p:pic>
        <p:nvPicPr>
          <p:cNvPr id="5" name="Picture 4" descr="213px-Open_Access_logo_PLoS_transparent.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1763" y="1383690"/>
            <a:ext cx="2705100" cy="4229100"/>
          </a:xfrm>
          <a:prstGeom prst="rect">
            <a:avLst/>
          </a:prstGeom>
        </p:spPr>
      </p:pic>
      <p:sp>
        <p:nvSpPr>
          <p:cNvPr id="6" name="TextBox 5"/>
          <p:cNvSpPr txBox="1"/>
          <p:nvPr/>
        </p:nvSpPr>
        <p:spPr>
          <a:xfrm>
            <a:off x="8516036" y="5737310"/>
            <a:ext cx="3224639" cy="923330"/>
          </a:xfrm>
          <a:prstGeom prst="rect">
            <a:avLst/>
          </a:prstGeom>
          <a:noFill/>
        </p:spPr>
        <p:txBody>
          <a:bodyPr wrap="square" rtlCol="0">
            <a:spAutoFit/>
          </a:bodyPr>
          <a:lstStyle/>
          <a:p>
            <a:r>
              <a:rPr lang="en-US" dirty="0">
                <a:solidFill>
                  <a:srgbClr val="FF6600"/>
                </a:solidFill>
              </a:rPr>
              <a:t>Open access logo, designed by Public Library of Science</a:t>
            </a:r>
          </a:p>
        </p:txBody>
      </p:sp>
    </p:spTree>
    <p:extLst>
      <p:ext uri="{BB962C8B-B14F-4D97-AF65-F5344CB8AC3E}">
        <p14:creationId xmlns:p14="http://schemas.microsoft.com/office/powerpoint/2010/main" val="880079929"/>
      </p:ext>
    </p:extLst>
  </p:cSld>
  <p:clrMapOvr>
    <a:masterClrMapping/>
  </p:clrMapOvr>
  <mc:AlternateContent xmlns:mc="http://schemas.openxmlformats.org/markup-compatibility/2006" xmlns:p14="http://schemas.microsoft.com/office/powerpoint/2010/main">
    <mc:Choice Requires="p14">
      <p:transition spd="slow" p14:dur="2000" advTm="38172"/>
    </mc:Choice>
    <mc:Fallback xmlns="">
      <p:transition spd="slow" advTm="381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Budapest Open Access Initiative (BOAI)</a:t>
            </a:r>
          </a:p>
        </p:txBody>
      </p:sp>
      <p:sp>
        <p:nvSpPr>
          <p:cNvPr id="3" name="Content Placeholder 2"/>
          <p:cNvSpPr>
            <a:spLocks noGrp="1"/>
          </p:cNvSpPr>
          <p:nvPr>
            <p:ph idx="1"/>
          </p:nvPr>
        </p:nvSpPr>
        <p:spPr/>
        <p:txBody>
          <a:bodyPr>
            <a:normAutofit/>
          </a:bodyPr>
          <a:lstStyle/>
          <a:p>
            <a:r>
              <a:rPr lang="en-US" dirty="0"/>
              <a:t>The BOAI publishes a set of principles for open access and research literature</a:t>
            </a:r>
          </a:p>
          <a:p>
            <a:r>
              <a:rPr lang="en-US" dirty="0"/>
              <a:t>Released February 14th, 2002</a:t>
            </a:r>
          </a:p>
          <a:p>
            <a:r>
              <a:rPr lang="en-US" dirty="0"/>
              <a:t>It arose from a conference hosted in Budapest by the Open Society Institute in 2001</a:t>
            </a:r>
          </a:p>
          <a:p>
            <a:pPr lvl="1"/>
            <a:r>
              <a:rPr lang="en-US" sz="2000" dirty="0"/>
              <a:t>This small gathering of individuals is </a:t>
            </a:r>
            <a:r>
              <a:rPr lang="en-US" sz="2000" dirty="0" err="1"/>
              <a:t>recognised</a:t>
            </a:r>
            <a:r>
              <a:rPr lang="en-US" sz="2000" dirty="0"/>
              <a:t> as one of the major defining events of the open access movement.</a:t>
            </a:r>
          </a:p>
          <a:p>
            <a:pPr marL="0" indent="0" algn="ctr">
              <a:buNone/>
            </a:pPr>
            <a:r>
              <a:rPr lang="en-US" dirty="0">
                <a:solidFill>
                  <a:schemeClr val="tx2">
                    <a:lumMod val="75000"/>
                  </a:schemeClr>
                </a:solidFill>
              </a:rPr>
              <a:t>Old tradition of scholarly publishing + New technology of the Internet =</a:t>
            </a:r>
          </a:p>
          <a:p>
            <a:pPr marL="0" indent="0" algn="ctr">
              <a:buNone/>
            </a:pPr>
            <a:r>
              <a:rPr lang="en-US" dirty="0">
                <a:solidFill>
                  <a:schemeClr val="tx2">
                    <a:lumMod val="75000"/>
                  </a:schemeClr>
                </a:solidFill>
              </a:rPr>
              <a:t>Public good: free and unrestrictive access to peer-reviewed journal literature</a:t>
            </a:r>
          </a:p>
          <a:p>
            <a:pPr marL="360000" lvl="1" indent="0">
              <a:buNone/>
            </a:pPr>
            <a:endParaRPr lang="en-US" sz="2000" dirty="0"/>
          </a:p>
        </p:txBody>
      </p:sp>
    </p:spTree>
    <p:extLst>
      <p:ext uri="{BB962C8B-B14F-4D97-AF65-F5344CB8AC3E}">
        <p14:creationId xmlns:p14="http://schemas.microsoft.com/office/powerpoint/2010/main" val="3566817279"/>
      </p:ext>
    </p:extLst>
  </p:cSld>
  <p:clrMapOvr>
    <a:masterClrMapping/>
  </p:clrMapOvr>
  <mc:AlternateContent xmlns:mc="http://schemas.openxmlformats.org/markup-compatibility/2006" xmlns:p14="http://schemas.microsoft.com/office/powerpoint/2010/main">
    <mc:Choice Requires="p14">
      <p:transition spd="slow" p14:dur="2000" advTm="53558"/>
    </mc:Choice>
    <mc:Fallback xmlns="">
      <p:transition spd="slow" advTm="5355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Definition</a:t>
            </a:r>
          </a:p>
        </p:txBody>
      </p:sp>
      <p:sp>
        <p:nvSpPr>
          <p:cNvPr id="3" name="Content Placeholder 2"/>
          <p:cNvSpPr>
            <a:spLocks noGrp="1"/>
          </p:cNvSpPr>
          <p:nvPr>
            <p:ph idx="1"/>
          </p:nvPr>
        </p:nvSpPr>
        <p:spPr/>
        <p:txBody>
          <a:bodyPr/>
          <a:lstStyle/>
          <a:p>
            <a:pPr marL="0" indent="0" algn="ctr">
              <a:buNone/>
            </a:pPr>
            <a:r>
              <a:rPr lang="en-US" sz="2400" i="1" dirty="0"/>
              <a:t>“By "open access" to this literature, we mean </a:t>
            </a:r>
            <a:r>
              <a:rPr lang="en-US" sz="2400" b="1" i="1" dirty="0"/>
              <a:t>its free availability on the public internet, permitting any users to read, download, copy, distribute, print, search, or link to the full texts of these articles, crawl them for indexing, pass them as data to software</a:t>
            </a:r>
            <a:r>
              <a:rPr lang="en-US" sz="2400" i="1" dirty="0"/>
              <a:t>, or use them for any other lawful purpose, without financial, legal, or technical barriers other than those inseparable from gaining access to the internet itself. The only constraint on reproduction and distribution, and the only role for copyright in this domain, should be to give authors control over the integrity of their work and the right to be properly acknowledged and cited.”</a:t>
            </a:r>
          </a:p>
          <a:p>
            <a:pPr marL="0" indent="0" algn="r">
              <a:buNone/>
            </a:pPr>
            <a:r>
              <a:rPr lang="en-US" dirty="0"/>
              <a:t>	- The Budapest Open Access Initiative</a:t>
            </a:r>
            <a:endParaRPr lang="en-US" i="1" dirty="0"/>
          </a:p>
        </p:txBody>
      </p:sp>
    </p:spTree>
    <p:extLst>
      <p:ext uri="{BB962C8B-B14F-4D97-AF65-F5344CB8AC3E}">
        <p14:creationId xmlns:p14="http://schemas.microsoft.com/office/powerpoint/2010/main" val="54447230"/>
      </p:ext>
    </p:extLst>
  </p:cSld>
  <p:clrMapOvr>
    <a:masterClrMapping/>
  </p:clrMapOvr>
  <mc:AlternateContent xmlns:mc="http://schemas.openxmlformats.org/markup-compatibility/2006" xmlns:p14="http://schemas.microsoft.com/office/powerpoint/2010/main">
    <mc:Choice Requires="p14">
      <p:transition spd="slow" p14:dur="2000" advTm="52601"/>
    </mc:Choice>
    <mc:Fallback xmlns="">
      <p:transition spd="slow" advTm="5260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A70349-28D5-47E3-BB13-CD3436B7B1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5821" r="13696" b="-206"/>
          <a:stretch/>
        </p:blipFill>
        <p:spPr bwMode="auto">
          <a:xfrm>
            <a:off x="4198706" y="692150"/>
            <a:ext cx="7215526" cy="5897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Full Open Access Ideal</a:t>
            </a:r>
          </a:p>
        </p:txBody>
      </p:sp>
      <p:sp>
        <p:nvSpPr>
          <p:cNvPr id="6" name="Content Placeholder 2">
            <a:extLst>
              <a:ext uri="{FF2B5EF4-FFF2-40B4-BE49-F238E27FC236}">
                <a16:creationId xmlns:a16="http://schemas.microsoft.com/office/drawing/2014/main" id="{4FECD8C5-E7A5-40F2-A507-391E89F207B9}"/>
              </a:ext>
            </a:extLst>
          </p:cNvPr>
          <p:cNvSpPr>
            <a:spLocks noGrp="1"/>
          </p:cNvSpPr>
          <p:nvPr>
            <p:ph idx="1"/>
          </p:nvPr>
        </p:nvSpPr>
        <p:spPr>
          <a:xfrm>
            <a:off x="623887" y="1773238"/>
            <a:ext cx="4755307" cy="4464050"/>
          </a:xfrm>
        </p:spPr>
        <p:txBody>
          <a:bodyPr/>
          <a:lstStyle/>
          <a:p>
            <a:r>
              <a:rPr lang="en-US" dirty="0"/>
              <a:t>The entire full-text refereed corpus online</a:t>
            </a:r>
          </a:p>
          <a:p>
            <a:r>
              <a:rPr lang="en-US" dirty="0"/>
              <a:t>On every researcher’s desktop, everywhere</a:t>
            </a:r>
          </a:p>
          <a:p>
            <a:r>
              <a:rPr lang="en-US" dirty="0"/>
              <a:t>24 hours a day</a:t>
            </a:r>
          </a:p>
          <a:p>
            <a:r>
              <a:rPr lang="en-US" dirty="0"/>
              <a:t>All papers citation-interlinked</a:t>
            </a:r>
          </a:p>
          <a:p>
            <a:r>
              <a:rPr lang="en-US" dirty="0"/>
              <a:t>Fully searchable, navigable, retrievable</a:t>
            </a:r>
          </a:p>
          <a:p>
            <a:pPr marL="0" indent="0">
              <a:buNone/>
            </a:pPr>
            <a:endParaRPr lang="en-GB" dirty="0"/>
          </a:p>
        </p:txBody>
      </p:sp>
    </p:spTree>
    <p:extLst>
      <p:ext uri="{BB962C8B-B14F-4D97-AF65-F5344CB8AC3E}">
        <p14:creationId xmlns:p14="http://schemas.microsoft.com/office/powerpoint/2010/main" val="1222665772"/>
      </p:ext>
    </p:extLst>
  </p:cSld>
  <p:clrMapOvr>
    <a:masterClrMapping/>
  </p:clrMapOvr>
  <mc:AlternateContent xmlns:mc="http://schemas.openxmlformats.org/markup-compatibility/2006" xmlns:p14="http://schemas.microsoft.com/office/powerpoint/2010/main">
    <mc:Choice Requires="p14">
      <p:transition spd="slow" p14:dur="2000" advTm="33979"/>
    </mc:Choice>
    <mc:Fallback xmlns="">
      <p:transition spd="slow" advTm="3397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2" descr="traditional_publishing-2">
            <a:extLst>
              <a:ext uri="{FF2B5EF4-FFF2-40B4-BE49-F238E27FC236}">
                <a16:creationId xmlns:a16="http://schemas.microsoft.com/office/drawing/2014/main" id="{F8764E4E-9504-4A6E-801A-A7738DAD5E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67" t="21977" r="-280" b="-1483"/>
          <a:stretch/>
        </p:blipFill>
        <p:spPr bwMode="auto">
          <a:xfrm>
            <a:off x="3589328" y="1443667"/>
            <a:ext cx="8538751" cy="5001269"/>
          </a:xfrm>
          <a:prstGeom prst="rect">
            <a:avLst/>
          </a:prstGeom>
          <a:solidFill>
            <a:srgbClr val="FFFFFF"/>
          </a:solidFill>
        </p:spPr>
      </p:pic>
      <p:sp>
        <p:nvSpPr>
          <p:cNvPr id="9" name="Title 1">
            <a:extLst>
              <a:ext uri="{FF2B5EF4-FFF2-40B4-BE49-F238E27FC236}">
                <a16:creationId xmlns:a16="http://schemas.microsoft.com/office/drawing/2014/main" id="{EF68A107-AC6A-4788-AE24-A22B6A79CA6F}"/>
              </a:ext>
            </a:extLst>
          </p:cNvPr>
          <p:cNvSpPr>
            <a:spLocks noGrp="1"/>
          </p:cNvSpPr>
          <p:nvPr>
            <p:ph type="title"/>
          </p:nvPr>
        </p:nvSpPr>
        <p:spPr>
          <a:xfrm>
            <a:off x="623889" y="692150"/>
            <a:ext cx="10944224" cy="936625"/>
          </a:xfrm>
        </p:spPr>
        <p:txBody>
          <a:bodyPr/>
          <a:lstStyle/>
          <a:p>
            <a:r>
              <a:rPr lang="en-US" dirty="0"/>
              <a:t>Traditional Subscription Publishing</a:t>
            </a:r>
          </a:p>
        </p:txBody>
      </p:sp>
      <p:sp>
        <p:nvSpPr>
          <p:cNvPr id="7" name="Content Placeholder 2">
            <a:extLst>
              <a:ext uri="{FF2B5EF4-FFF2-40B4-BE49-F238E27FC236}">
                <a16:creationId xmlns:a16="http://schemas.microsoft.com/office/drawing/2014/main" id="{48D3F2BC-AE77-4867-9E32-6E0CA2F6211B}"/>
              </a:ext>
            </a:extLst>
          </p:cNvPr>
          <p:cNvSpPr txBox="1">
            <a:spLocks/>
          </p:cNvSpPr>
          <p:nvPr/>
        </p:nvSpPr>
        <p:spPr>
          <a:xfrm>
            <a:off x="623888" y="1773238"/>
            <a:ext cx="2951732" cy="4464050"/>
          </a:xfrm>
          <a:prstGeom prst="rect">
            <a:avLst/>
          </a:prstGeom>
        </p:spPr>
        <p:txBody>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Limited Dissemination, economic efficiency &amp; social impact</a:t>
            </a:r>
          </a:p>
          <a:p>
            <a:r>
              <a:rPr lang="en-US" dirty="0"/>
              <a:t>Paywall</a:t>
            </a:r>
          </a:p>
          <a:p>
            <a:r>
              <a:rPr lang="en-US" dirty="0"/>
              <a:t>Libraries purchase subscriptions</a:t>
            </a:r>
          </a:p>
          <a:p>
            <a:r>
              <a:rPr lang="en-US" dirty="0"/>
              <a:t>Very limited permissions</a:t>
            </a:r>
          </a:p>
          <a:p>
            <a:r>
              <a:rPr lang="en-US" dirty="0"/>
              <a:t>Slow process</a:t>
            </a:r>
            <a:endParaRPr lang="en-GB" dirty="0"/>
          </a:p>
        </p:txBody>
      </p:sp>
    </p:spTree>
    <p:extLst>
      <p:ext uri="{BB962C8B-B14F-4D97-AF65-F5344CB8AC3E}">
        <p14:creationId xmlns:p14="http://schemas.microsoft.com/office/powerpoint/2010/main" val="83134677"/>
      </p:ext>
    </p:extLst>
  </p:cSld>
  <p:clrMapOvr>
    <a:masterClrMapping/>
  </p:clrMapOvr>
  <mc:AlternateContent xmlns:mc="http://schemas.openxmlformats.org/markup-compatibility/2006" xmlns:p14="http://schemas.microsoft.com/office/powerpoint/2010/main">
    <mc:Choice Requires="p14">
      <p:transition spd="slow" p14:dur="2000" advTm="42694"/>
    </mc:Choice>
    <mc:Fallback xmlns="">
      <p:transition spd="slow" advTm="4269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7706-DFD4-2D4E-8C5A-797830018FF2}"/>
              </a:ext>
            </a:extLst>
          </p:cNvPr>
          <p:cNvSpPr>
            <a:spLocks noGrp="1"/>
          </p:cNvSpPr>
          <p:nvPr>
            <p:ph type="ctrTitle"/>
          </p:nvPr>
        </p:nvSpPr>
        <p:spPr/>
        <p:txBody>
          <a:bodyPr/>
          <a:lstStyle/>
          <a:p>
            <a:r>
              <a:rPr lang="en-US" dirty="0"/>
              <a:t>Open Access: The Web and Scientific Knowledge </a:t>
            </a:r>
          </a:p>
        </p:txBody>
      </p:sp>
      <p:sp>
        <p:nvSpPr>
          <p:cNvPr id="3" name="Subtitle 2">
            <a:extLst>
              <a:ext uri="{FF2B5EF4-FFF2-40B4-BE49-F238E27FC236}">
                <a16:creationId xmlns:a16="http://schemas.microsoft.com/office/drawing/2014/main" id="{DB8E8ED7-97E0-8047-8142-C4955DE022A3}"/>
              </a:ext>
            </a:extLst>
          </p:cNvPr>
          <p:cNvSpPr>
            <a:spLocks noGrp="1"/>
          </p:cNvSpPr>
          <p:nvPr>
            <p:ph type="subTitle" idx="1"/>
          </p:nvPr>
        </p:nvSpPr>
        <p:spPr/>
        <p:txBody>
          <a:bodyPr/>
          <a:lstStyle/>
          <a:p>
            <a:r>
              <a:rPr lang="en-US" dirty="0"/>
              <a:t>COMP3227 Web Architecture &amp; Hypertext Technologies</a:t>
            </a:r>
          </a:p>
        </p:txBody>
      </p:sp>
      <p:sp>
        <p:nvSpPr>
          <p:cNvPr id="4" name="Text Placeholder 3">
            <a:extLst>
              <a:ext uri="{FF2B5EF4-FFF2-40B4-BE49-F238E27FC236}">
                <a16:creationId xmlns:a16="http://schemas.microsoft.com/office/drawing/2014/main" id="{3F74FE84-A1F7-9446-A15B-B77848D28B28}"/>
              </a:ext>
            </a:extLst>
          </p:cNvPr>
          <p:cNvSpPr>
            <a:spLocks noGrp="1"/>
          </p:cNvSpPr>
          <p:nvPr>
            <p:ph type="body" sz="quarter" idx="10"/>
          </p:nvPr>
        </p:nvSpPr>
        <p:spPr>
          <a:xfrm>
            <a:off x="2351584" y="4149081"/>
            <a:ext cx="4104456" cy="432047"/>
          </a:xfrm>
        </p:spPr>
        <p:txBody>
          <a:bodyPr/>
          <a:lstStyle/>
          <a:p>
            <a:r>
              <a:rPr lang="en-US" dirty="0"/>
              <a:t>Dr Heather Packer – hp3@ecs.soton</a:t>
            </a:r>
            <a:r>
              <a:rPr lang="en-US"/>
              <a:t>.ac.</a:t>
            </a:r>
            <a:r>
              <a:rPr lang="en-US" dirty="0"/>
              <a:t>uk</a:t>
            </a:r>
          </a:p>
          <a:p>
            <a:endParaRPr lang="en-US" dirty="0"/>
          </a:p>
        </p:txBody>
      </p:sp>
    </p:spTree>
    <p:extLst>
      <p:ext uri="{BB962C8B-B14F-4D97-AF65-F5344CB8AC3E}">
        <p14:creationId xmlns:p14="http://schemas.microsoft.com/office/powerpoint/2010/main" val="339281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Screen Shot 2019-09-23 at 09.48.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56" y="1611319"/>
            <a:ext cx="8971794" cy="5147911"/>
          </a:xfrm>
          <a:prstGeom prst="rect">
            <a:avLst/>
          </a:prstGeom>
        </p:spPr>
      </p:pic>
      <p:sp>
        <p:nvSpPr>
          <p:cNvPr id="2" name="Title 1"/>
          <p:cNvSpPr>
            <a:spLocks noGrp="1"/>
          </p:cNvSpPr>
          <p:nvPr>
            <p:ph type="title"/>
          </p:nvPr>
        </p:nvSpPr>
        <p:spPr/>
        <p:txBody>
          <a:bodyPr>
            <a:normAutofit/>
          </a:bodyPr>
          <a:lstStyle/>
          <a:p>
            <a:r>
              <a:rPr lang="en-US" sz="3600" dirty="0"/>
              <a:t>Limited Access: Limited Research Impact</a:t>
            </a:r>
          </a:p>
        </p:txBody>
      </p:sp>
      <p:sp>
        <p:nvSpPr>
          <p:cNvPr id="3" name="TextBox 2"/>
          <p:cNvSpPr txBox="1"/>
          <p:nvPr/>
        </p:nvSpPr>
        <p:spPr>
          <a:xfrm>
            <a:off x="7001162" y="1824887"/>
            <a:ext cx="4236984" cy="1015663"/>
          </a:xfrm>
          <a:prstGeom prst="rect">
            <a:avLst/>
          </a:prstGeom>
          <a:noFill/>
        </p:spPr>
        <p:txBody>
          <a:bodyPr wrap="square" rtlCol="0">
            <a:spAutoFit/>
          </a:bodyPr>
          <a:lstStyle/>
          <a:p>
            <a:pPr marL="285750" indent="-285750">
              <a:buFont typeface="Arial"/>
              <a:buChar char="•"/>
            </a:pPr>
            <a:r>
              <a:rPr lang="en-US" sz="2000" dirty="0"/>
              <a:t>Research is a process</a:t>
            </a:r>
          </a:p>
          <a:p>
            <a:pPr marL="285750" indent="-285750">
              <a:buFont typeface="Arial"/>
              <a:buChar char="•"/>
            </a:pPr>
            <a:r>
              <a:rPr lang="en-US" sz="2000" dirty="0"/>
              <a:t>Can take more than a year and a half for a journal</a:t>
            </a:r>
          </a:p>
        </p:txBody>
      </p:sp>
    </p:spTree>
    <p:extLst>
      <p:ext uri="{BB962C8B-B14F-4D97-AF65-F5344CB8AC3E}">
        <p14:creationId xmlns:p14="http://schemas.microsoft.com/office/powerpoint/2010/main" val="800637866"/>
      </p:ext>
    </p:extLst>
  </p:cSld>
  <p:clrMapOvr>
    <a:masterClrMapping/>
  </p:clrMapOvr>
  <mc:AlternateContent xmlns:mc="http://schemas.openxmlformats.org/markup-compatibility/2006" xmlns:p14="http://schemas.microsoft.com/office/powerpoint/2010/main">
    <mc:Choice Requires="p14">
      <p:transition spd="slow" p14:dur="2000" advTm="13804"/>
    </mc:Choice>
    <mc:Fallback xmlns="">
      <p:transition spd="slow" advTm="1380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2" descr="gold_oa">
            <a:extLst>
              <a:ext uri="{FF2B5EF4-FFF2-40B4-BE49-F238E27FC236}">
                <a16:creationId xmlns:a16="http://schemas.microsoft.com/office/drawing/2014/main" id="{97DC9A51-2A65-4326-A58E-C2A088892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6" t="21978" r="-738" b="-2130"/>
          <a:stretch/>
        </p:blipFill>
        <p:spPr bwMode="auto">
          <a:xfrm>
            <a:off x="3518861" y="1470547"/>
            <a:ext cx="8468142" cy="5000237"/>
          </a:xfrm>
          <a:prstGeom prst="rect">
            <a:avLst/>
          </a:prstGeom>
          <a:solidFill>
            <a:srgbClr val="FFFFFF"/>
          </a:solidFill>
        </p:spPr>
      </p:pic>
      <p:sp>
        <p:nvSpPr>
          <p:cNvPr id="9" name="Title 1">
            <a:extLst>
              <a:ext uri="{FF2B5EF4-FFF2-40B4-BE49-F238E27FC236}">
                <a16:creationId xmlns:a16="http://schemas.microsoft.com/office/drawing/2014/main" id="{6C1CA94F-6A32-4836-B733-69B1BA4E8043}"/>
              </a:ext>
            </a:extLst>
          </p:cNvPr>
          <p:cNvSpPr>
            <a:spLocks noGrp="1"/>
          </p:cNvSpPr>
          <p:nvPr>
            <p:ph type="title"/>
          </p:nvPr>
        </p:nvSpPr>
        <p:spPr>
          <a:xfrm>
            <a:off x="623889" y="692150"/>
            <a:ext cx="10944224" cy="936625"/>
          </a:xfrm>
        </p:spPr>
        <p:txBody>
          <a:bodyPr/>
          <a:lstStyle/>
          <a:p>
            <a:r>
              <a:rPr lang="en-US" dirty="0"/>
              <a:t>Gold Open Access</a:t>
            </a:r>
          </a:p>
        </p:txBody>
      </p:sp>
      <p:sp>
        <p:nvSpPr>
          <p:cNvPr id="8" name="Content Placeholder 2">
            <a:extLst>
              <a:ext uri="{FF2B5EF4-FFF2-40B4-BE49-F238E27FC236}">
                <a16:creationId xmlns:a16="http://schemas.microsoft.com/office/drawing/2014/main" id="{619EDC12-0A8D-48F0-82B2-5913409801A2}"/>
              </a:ext>
            </a:extLst>
          </p:cNvPr>
          <p:cNvSpPr txBox="1">
            <a:spLocks/>
          </p:cNvSpPr>
          <p:nvPr/>
        </p:nvSpPr>
        <p:spPr>
          <a:xfrm>
            <a:off x="623888" y="1773238"/>
            <a:ext cx="2951732" cy="4464050"/>
          </a:xfrm>
          <a:prstGeom prst="rect">
            <a:avLst/>
          </a:prstGeom>
        </p:spPr>
        <p:txBody>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Maximised</a:t>
            </a:r>
            <a:r>
              <a:rPr lang="en-US" dirty="0"/>
              <a:t> Dissemination, economic efficiency &amp; social impact</a:t>
            </a:r>
          </a:p>
          <a:p>
            <a:r>
              <a:rPr lang="en-GB" dirty="0"/>
              <a:t>Articles freely, permanently and immediately accessible by everyone</a:t>
            </a:r>
          </a:p>
          <a:p>
            <a:r>
              <a:rPr lang="en-GB" dirty="0"/>
              <a:t>Copyright retained by authors</a:t>
            </a:r>
          </a:p>
          <a:p>
            <a:r>
              <a:rPr lang="en-GB" dirty="0"/>
              <a:t>Very few restrictions on use</a:t>
            </a:r>
          </a:p>
        </p:txBody>
      </p:sp>
    </p:spTree>
    <p:extLst>
      <p:ext uri="{BB962C8B-B14F-4D97-AF65-F5344CB8AC3E}">
        <p14:creationId xmlns:p14="http://schemas.microsoft.com/office/powerpoint/2010/main" val="3006540052"/>
      </p:ext>
    </p:extLst>
  </p:cSld>
  <p:clrMapOvr>
    <a:masterClrMapping/>
  </p:clrMapOvr>
  <mc:AlternateContent xmlns:mc="http://schemas.openxmlformats.org/markup-compatibility/2006" xmlns:p14="http://schemas.microsoft.com/office/powerpoint/2010/main">
    <mc:Choice Requires="p14">
      <p:transition spd="slow" p14:dur="2000" advTm="46294"/>
    </mc:Choice>
    <mc:Fallback xmlns="">
      <p:transition spd="slow" advTm="4629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2" descr="green_oa">
            <a:extLst>
              <a:ext uri="{FF2B5EF4-FFF2-40B4-BE49-F238E27FC236}">
                <a16:creationId xmlns:a16="http://schemas.microsoft.com/office/drawing/2014/main" id="{048EFC76-F9B5-44FF-A54F-674E7672E5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7" t="21977" r="-722" b="-1483"/>
          <a:stretch/>
        </p:blipFill>
        <p:spPr bwMode="auto">
          <a:xfrm>
            <a:off x="3405352" y="1526507"/>
            <a:ext cx="8685749" cy="5039374"/>
          </a:xfrm>
          <a:prstGeom prst="rect">
            <a:avLst/>
          </a:prstGeom>
          <a:solidFill>
            <a:srgbClr val="FFFFFF"/>
          </a:solidFill>
        </p:spPr>
      </p:pic>
      <p:sp>
        <p:nvSpPr>
          <p:cNvPr id="7" name="Title 1">
            <a:extLst>
              <a:ext uri="{FF2B5EF4-FFF2-40B4-BE49-F238E27FC236}">
                <a16:creationId xmlns:a16="http://schemas.microsoft.com/office/drawing/2014/main" id="{0BF91F23-BA68-4DE5-BB62-5442138F34A3}"/>
              </a:ext>
            </a:extLst>
          </p:cNvPr>
          <p:cNvSpPr>
            <a:spLocks noGrp="1"/>
          </p:cNvSpPr>
          <p:nvPr>
            <p:ph type="title"/>
          </p:nvPr>
        </p:nvSpPr>
        <p:spPr>
          <a:xfrm>
            <a:off x="623889" y="692150"/>
            <a:ext cx="10944224" cy="936625"/>
          </a:xfrm>
        </p:spPr>
        <p:txBody>
          <a:bodyPr/>
          <a:lstStyle/>
          <a:p>
            <a:r>
              <a:rPr lang="en-US" dirty="0"/>
              <a:t>Green Open Access</a:t>
            </a:r>
          </a:p>
        </p:txBody>
      </p:sp>
      <p:sp>
        <p:nvSpPr>
          <p:cNvPr id="8" name="Content Placeholder 2">
            <a:extLst>
              <a:ext uri="{FF2B5EF4-FFF2-40B4-BE49-F238E27FC236}">
                <a16:creationId xmlns:a16="http://schemas.microsoft.com/office/drawing/2014/main" id="{C0381DCC-7E26-4EC3-BD96-B4A926909551}"/>
              </a:ext>
            </a:extLst>
          </p:cNvPr>
          <p:cNvSpPr txBox="1">
            <a:spLocks/>
          </p:cNvSpPr>
          <p:nvPr/>
        </p:nvSpPr>
        <p:spPr>
          <a:xfrm>
            <a:off x="623888" y="1773238"/>
            <a:ext cx="2951732" cy="4464050"/>
          </a:xfrm>
          <a:prstGeom prst="rect">
            <a:avLst/>
          </a:prstGeom>
        </p:spPr>
        <p:txBody>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Increased Dissemination, economic efficiency &amp; social impact</a:t>
            </a:r>
          </a:p>
          <a:p>
            <a:r>
              <a:rPr lang="en-GB" dirty="0"/>
              <a:t>Self Archiving</a:t>
            </a:r>
          </a:p>
          <a:p>
            <a:r>
              <a:rPr lang="en-GB" dirty="0"/>
              <a:t>A version is freely available</a:t>
            </a:r>
          </a:p>
          <a:p>
            <a:r>
              <a:rPr lang="en-GB" dirty="0"/>
              <a:t>Publish pre or post publication</a:t>
            </a:r>
            <a:endParaRPr lang="en-US"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958239372"/>
      </p:ext>
    </p:extLst>
  </p:cSld>
  <p:clrMapOvr>
    <a:masterClrMapping/>
  </p:clrMapOvr>
  <mc:AlternateContent xmlns:mc="http://schemas.openxmlformats.org/markup-compatibility/2006" xmlns:p14="http://schemas.microsoft.com/office/powerpoint/2010/main">
    <mc:Choice Requires="p14">
      <p:transition spd="slow" p14:dur="2000" advTm="44300"/>
    </mc:Choice>
    <mc:Fallback xmlns="">
      <p:transition spd="slow" advTm="443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Green Open Access Pre-Prints </a:t>
            </a:r>
          </a:p>
        </p:txBody>
      </p:sp>
      <p:pic>
        <p:nvPicPr>
          <p:cNvPr id="4" name="Picture 3" descr="Screen Shot 2019-09-23 at 09.49.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39" y="1707494"/>
            <a:ext cx="8146091" cy="4887711"/>
          </a:xfrm>
          <a:prstGeom prst="rect">
            <a:avLst/>
          </a:prstGeom>
        </p:spPr>
      </p:pic>
      <p:sp>
        <p:nvSpPr>
          <p:cNvPr id="6" name="TextBox 5"/>
          <p:cNvSpPr txBox="1"/>
          <p:nvPr/>
        </p:nvSpPr>
        <p:spPr>
          <a:xfrm>
            <a:off x="8184929" y="2059669"/>
            <a:ext cx="3383184" cy="1938992"/>
          </a:xfrm>
          <a:prstGeom prst="rect">
            <a:avLst/>
          </a:prstGeom>
          <a:noFill/>
        </p:spPr>
        <p:txBody>
          <a:bodyPr wrap="square" rtlCol="0">
            <a:spAutoFit/>
          </a:bodyPr>
          <a:lstStyle/>
          <a:p>
            <a:pPr marL="285750" indent="-285750">
              <a:buFont typeface="Arial"/>
              <a:buChar char="•"/>
            </a:pPr>
            <a:r>
              <a:rPr lang="en-US" sz="2000" dirty="0"/>
              <a:t>Preprints allow people to view work immediately</a:t>
            </a:r>
          </a:p>
          <a:p>
            <a:pPr marL="285750" indent="-285750">
              <a:buFont typeface="Arial"/>
              <a:buChar char="•"/>
            </a:pPr>
            <a:r>
              <a:rPr lang="en-US" sz="2000" dirty="0"/>
              <a:t>However, impact is greater after peer reviewed publications</a:t>
            </a:r>
          </a:p>
        </p:txBody>
      </p:sp>
    </p:spTree>
    <p:extLst>
      <p:ext uri="{BB962C8B-B14F-4D97-AF65-F5344CB8AC3E}">
        <p14:creationId xmlns:p14="http://schemas.microsoft.com/office/powerpoint/2010/main" val="828543751"/>
      </p:ext>
    </p:extLst>
  </p:cSld>
  <p:clrMapOvr>
    <a:masterClrMapping/>
  </p:clrMapOvr>
  <mc:AlternateContent xmlns:mc="http://schemas.openxmlformats.org/markup-compatibility/2006" xmlns:p14="http://schemas.microsoft.com/office/powerpoint/2010/main">
    <mc:Choice Requires="p14">
      <p:transition spd="slow" p14:dur="2000" advTm="27285"/>
    </mc:Choice>
    <mc:Fallback xmlns="">
      <p:transition spd="slow" advTm="2728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OA Advantages</a:t>
            </a:r>
          </a:p>
        </p:txBody>
      </p:sp>
      <p:sp>
        <p:nvSpPr>
          <p:cNvPr id="3" name="Content Placeholder 2"/>
          <p:cNvSpPr>
            <a:spLocks noGrp="1"/>
          </p:cNvSpPr>
          <p:nvPr>
            <p:ph idx="1"/>
          </p:nvPr>
        </p:nvSpPr>
        <p:spPr>
          <a:xfrm>
            <a:off x="623888" y="1773238"/>
            <a:ext cx="11088736" cy="4464050"/>
          </a:xfrm>
        </p:spPr>
        <p:txBody>
          <a:bodyPr>
            <a:normAutofit/>
          </a:bodyPr>
          <a:lstStyle/>
          <a:p>
            <a:r>
              <a:rPr lang="en-US" sz="2400" b="1" dirty="0"/>
              <a:t>Early Advantage</a:t>
            </a:r>
            <a:r>
              <a:rPr lang="en-US" sz="2400" dirty="0"/>
              <a:t>: Self archiving </a:t>
            </a:r>
            <a:r>
              <a:rPr lang="en-US" sz="2400" b="1" dirty="0"/>
              <a:t>preprints</a:t>
            </a:r>
            <a:r>
              <a:rPr lang="en-US" sz="2400" dirty="0"/>
              <a:t> before publications hastens and </a:t>
            </a:r>
            <a:r>
              <a:rPr lang="en-US" sz="2400" b="1" dirty="0"/>
              <a:t>increases usage and citations </a:t>
            </a:r>
          </a:p>
          <a:p>
            <a:r>
              <a:rPr lang="en-US" sz="2400" b="1" dirty="0"/>
              <a:t>Quality Advantage</a:t>
            </a:r>
            <a:r>
              <a:rPr lang="en-US" sz="2400" dirty="0"/>
              <a:t>: Self-archiving </a:t>
            </a:r>
            <a:r>
              <a:rPr lang="en-US" sz="2400" b="1" dirty="0" err="1"/>
              <a:t>postprints</a:t>
            </a:r>
            <a:r>
              <a:rPr lang="en-US" sz="2400" dirty="0"/>
              <a:t> immediately upon publication hastens and </a:t>
            </a:r>
            <a:r>
              <a:rPr lang="en-US" sz="2400" b="1" dirty="0"/>
              <a:t>increases usage and citation </a:t>
            </a:r>
          </a:p>
          <a:p>
            <a:pPr lvl="1"/>
            <a:r>
              <a:rPr lang="en-US" sz="2400" dirty="0"/>
              <a:t>Higher quality articles benefit more</a:t>
            </a:r>
          </a:p>
          <a:p>
            <a:r>
              <a:rPr lang="en-US" sz="2400" b="1" dirty="0"/>
              <a:t>Usage Advantage: </a:t>
            </a:r>
            <a:r>
              <a:rPr lang="en-US" sz="2400" dirty="0"/>
              <a:t>Self-archiving both </a:t>
            </a:r>
            <a:r>
              <a:rPr lang="en-US" sz="2400" b="1" dirty="0"/>
              <a:t>pre/post prints </a:t>
            </a:r>
            <a:r>
              <a:rPr lang="en-US" sz="2400" dirty="0"/>
              <a:t>increases downloads </a:t>
            </a:r>
          </a:p>
          <a:p>
            <a:pPr lvl="1"/>
            <a:r>
              <a:rPr lang="en-US" sz="2400" dirty="0"/>
              <a:t>Higher quality articles benefits more!</a:t>
            </a:r>
          </a:p>
        </p:txBody>
      </p:sp>
      <p:sp>
        <p:nvSpPr>
          <p:cNvPr id="7" name="TextBox 6">
            <a:extLst>
              <a:ext uri="{FF2B5EF4-FFF2-40B4-BE49-F238E27FC236}">
                <a16:creationId xmlns:a16="http://schemas.microsoft.com/office/drawing/2014/main" id="{CE9E752B-5F7A-4164-9C84-3966463A8F4E}"/>
              </a:ext>
            </a:extLst>
          </p:cNvPr>
          <p:cNvSpPr txBox="1"/>
          <p:nvPr/>
        </p:nvSpPr>
        <p:spPr>
          <a:xfrm>
            <a:off x="467782" y="6277478"/>
            <a:ext cx="9289032" cy="369332"/>
          </a:xfrm>
          <a:prstGeom prst="rect">
            <a:avLst/>
          </a:prstGeom>
          <a:noFill/>
        </p:spPr>
        <p:txBody>
          <a:bodyPr wrap="square">
            <a:spAutoFit/>
          </a:bodyPr>
          <a:lstStyle/>
          <a:p>
            <a:pPr marL="0" indent="0">
              <a:buNone/>
            </a:pPr>
            <a:r>
              <a:rPr lang="en-US" dirty="0"/>
              <a:t>Full </a:t>
            </a:r>
            <a:r>
              <a:rPr lang="en-US" dirty="0" err="1"/>
              <a:t>bibilograhy</a:t>
            </a:r>
            <a:r>
              <a:rPr lang="en-US" dirty="0"/>
              <a:t>, see http://opcit.eprints.org/oacitation-biblio.html</a:t>
            </a:r>
          </a:p>
        </p:txBody>
      </p:sp>
    </p:spTree>
    <p:extLst>
      <p:ext uri="{BB962C8B-B14F-4D97-AF65-F5344CB8AC3E}">
        <p14:creationId xmlns:p14="http://schemas.microsoft.com/office/powerpoint/2010/main" val="118641026"/>
      </p:ext>
    </p:extLst>
  </p:cSld>
  <p:clrMapOvr>
    <a:masterClrMapping/>
  </p:clrMapOvr>
  <mc:AlternateContent xmlns:mc="http://schemas.openxmlformats.org/markup-compatibility/2006" xmlns:p14="http://schemas.microsoft.com/office/powerpoint/2010/main">
    <mc:Choice Requires="p14">
      <p:transition spd="slow" p14:dur="2000" advTm="64033"/>
    </mc:Choice>
    <mc:Fallback xmlns="">
      <p:transition spd="slow" advTm="6403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a:t>
            </a:r>
          </a:p>
        </p:txBody>
      </p:sp>
      <p:pic>
        <p:nvPicPr>
          <p:cNvPr id="5" name="Picture 4" descr="Screen Shot 2019-09-23 at 09.50.13.png">
            <a:extLst>
              <a:ext uri="{FF2B5EF4-FFF2-40B4-BE49-F238E27FC236}">
                <a16:creationId xmlns:a16="http://schemas.microsoft.com/office/drawing/2014/main" id="{6A3961B1-2B7A-4C53-ADA1-AC6F5CBCD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862" y="1772816"/>
            <a:ext cx="9660666" cy="4310926"/>
          </a:xfrm>
          <a:prstGeom prst="rect">
            <a:avLst/>
          </a:prstGeom>
        </p:spPr>
      </p:pic>
      <p:sp>
        <p:nvSpPr>
          <p:cNvPr id="7" name="TextBox 6">
            <a:extLst>
              <a:ext uri="{FF2B5EF4-FFF2-40B4-BE49-F238E27FC236}">
                <a16:creationId xmlns:a16="http://schemas.microsoft.com/office/drawing/2014/main" id="{CE9E752B-5F7A-4164-9C84-3966463A8F4E}"/>
              </a:ext>
            </a:extLst>
          </p:cNvPr>
          <p:cNvSpPr txBox="1"/>
          <p:nvPr/>
        </p:nvSpPr>
        <p:spPr>
          <a:xfrm>
            <a:off x="467782" y="6277478"/>
            <a:ext cx="9289032" cy="369332"/>
          </a:xfrm>
          <a:prstGeom prst="rect">
            <a:avLst/>
          </a:prstGeom>
          <a:noFill/>
        </p:spPr>
        <p:txBody>
          <a:bodyPr wrap="square">
            <a:spAutoFit/>
          </a:bodyPr>
          <a:lstStyle/>
          <a:p>
            <a:pPr marL="0" indent="0">
              <a:buNone/>
            </a:pPr>
            <a:r>
              <a:rPr lang="en-US" dirty="0"/>
              <a:t>Full </a:t>
            </a:r>
            <a:r>
              <a:rPr lang="en-US" dirty="0" err="1"/>
              <a:t>bibilograhy</a:t>
            </a:r>
            <a:r>
              <a:rPr lang="en-US" dirty="0"/>
              <a:t>, see http://opcit.eprints.org/oacitation-biblio.html</a:t>
            </a:r>
          </a:p>
        </p:txBody>
      </p:sp>
    </p:spTree>
    <p:extLst>
      <p:ext uri="{BB962C8B-B14F-4D97-AF65-F5344CB8AC3E}">
        <p14:creationId xmlns:p14="http://schemas.microsoft.com/office/powerpoint/2010/main" val="230364953"/>
      </p:ext>
    </p:extLst>
  </p:cSld>
  <p:clrMapOvr>
    <a:masterClrMapping/>
  </p:clrMapOvr>
  <mc:AlternateContent xmlns:mc="http://schemas.openxmlformats.org/markup-compatibility/2006" xmlns:p14="http://schemas.microsoft.com/office/powerpoint/2010/main">
    <mc:Choice Requires="p14">
      <p:transition spd="slow" p14:dur="2000" advTm="64033"/>
    </mc:Choice>
    <mc:Fallback xmlns="">
      <p:transition spd="slow" advTm="6403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269AA7-6646-903B-AF57-64FCF444306F}"/>
              </a:ext>
            </a:extLst>
          </p:cNvPr>
          <p:cNvSpPr>
            <a:spLocks noGrp="1"/>
          </p:cNvSpPr>
          <p:nvPr>
            <p:ph type="title"/>
          </p:nvPr>
        </p:nvSpPr>
        <p:spPr>
          <a:xfrm>
            <a:off x="575387" y="-27384"/>
            <a:ext cx="10849205" cy="936104"/>
          </a:xfrm>
        </p:spPr>
        <p:txBody>
          <a:bodyPr/>
          <a:lstStyle/>
          <a:p>
            <a:r>
              <a:rPr lang="en-US" dirty="0"/>
              <a:t>Publications</a:t>
            </a:r>
          </a:p>
        </p:txBody>
      </p:sp>
      <p:graphicFrame>
        <p:nvGraphicFramePr>
          <p:cNvPr id="6" name="Table 5">
            <a:extLst>
              <a:ext uri="{FF2B5EF4-FFF2-40B4-BE49-F238E27FC236}">
                <a16:creationId xmlns:a16="http://schemas.microsoft.com/office/drawing/2014/main" id="{3D51F2C2-36BC-CA48-B51D-CC43C4EB16E1}"/>
              </a:ext>
            </a:extLst>
          </p:cNvPr>
          <p:cNvGraphicFramePr>
            <a:graphicFrameLocks noGrp="1"/>
          </p:cNvGraphicFramePr>
          <p:nvPr>
            <p:extLst>
              <p:ext uri="{D42A27DB-BD31-4B8C-83A1-F6EECF244321}">
                <p14:modId xmlns:p14="http://schemas.microsoft.com/office/powerpoint/2010/main" val="1287571641"/>
              </p:ext>
            </p:extLst>
          </p:nvPr>
        </p:nvGraphicFramePr>
        <p:xfrm>
          <a:off x="1371312" y="1047047"/>
          <a:ext cx="9449375" cy="4877653"/>
        </p:xfrm>
        <a:graphic>
          <a:graphicData uri="http://schemas.openxmlformats.org/drawingml/2006/table">
            <a:tbl>
              <a:tblPr firstRow="1" bandRow="1">
                <a:noFill/>
              </a:tblPr>
              <a:tblGrid>
                <a:gridCol w="1843963">
                  <a:extLst>
                    <a:ext uri="{9D8B030D-6E8A-4147-A177-3AD203B41FA5}">
                      <a16:colId xmlns:a16="http://schemas.microsoft.com/office/drawing/2014/main" val="255525140"/>
                    </a:ext>
                  </a:extLst>
                </a:gridCol>
                <a:gridCol w="1843963">
                  <a:extLst>
                    <a:ext uri="{9D8B030D-6E8A-4147-A177-3AD203B41FA5}">
                      <a16:colId xmlns:a16="http://schemas.microsoft.com/office/drawing/2014/main" val="1854075722"/>
                    </a:ext>
                  </a:extLst>
                </a:gridCol>
                <a:gridCol w="1843963">
                  <a:extLst>
                    <a:ext uri="{9D8B030D-6E8A-4147-A177-3AD203B41FA5}">
                      <a16:colId xmlns:a16="http://schemas.microsoft.com/office/drawing/2014/main" val="2443365921"/>
                    </a:ext>
                  </a:extLst>
                </a:gridCol>
                <a:gridCol w="1856364">
                  <a:extLst>
                    <a:ext uri="{9D8B030D-6E8A-4147-A177-3AD203B41FA5}">
                      <a16:colId xmlns:a16="http://schemas.microsoft.com/office/drawing/2014/main" val="2658814996"/>
                    </a:ext>
                  </a:extLst>
                </a:gridCol>
                <a:gridCol w="2061122">
                  <a:extLst>
                    <a:ext uri="{9D8B030D-6E8A-4147-A177-3AD203B41FA5}">
                      <a16:colId xmlns:a16="http://schemas.microsoft.com/office/drawing/2014/main" val="2352166093"/>
                    </a:ext>
                  </a:extLst>
                </a:gridCol>
              </a:tblGrid>
              <a:tr h="581448">
                <a:tc>
                  <a:txBody>
                    <a:bodyPr/>
                    <a:lstStyle/>
                    <a:p>
                      <a:pPr algn="ctr" fontAlgn="b"/>
                      <a:r>
                        <a:rPr lang="en-GB" sz="2700" b="0" i="0" u="none" strike="noStrike" dirty="0">
                          <a:solidFill>
                            <a:schemeClr val="bg1"/>
                          </a:solidFill>
                          <a:effectLst/>
                          <a:latin typeface="Calibri" panose="020F0502020204030204" pitchFamily="34" charset="0"/>
                        </a:rPr>
                        <a:t>Year</a:t>
                      </a:r>
                    </a:p>
                  </a:txBody>
                  <a:tcPr marL="10621" marR="10621" marT="10621" marB="0" anchor="b">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GB" sz="2700" b="0" i="0" u="none" strike="noStrike" dirty="0">
                          <a:solidFill>
                            <a:schemeClr val="bg1"/>
                          </a:solidFill>
                          <a:effectLst/>
                          <a:latin typeface="Calibri" panose="020F0502020204030204" pitchFamily="34" charset="0"/>
                        </a:rPr>
                        <a:t>Not OA (%)</a:t>
                      </a:r>
                    </a:p>
                  </a:txBody>
                  <a:tcPr marL="10621" marR="10621" marT="10621" marB="0" anchor="b">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GB" sz="2700" b="0" i="0" u="none" strike="noStrike" dirty="0">
                          <a:solidFill>
                            <a:schemeClr val="bg1"/>
                          </a:solidFill>
                          <a:effectLst/>
                          <a:latin typeface="Calibri" panose="020F0502020204030204" pitchFamily="34" charset="0"/>
                        </a:rPr>
                        <a:t>OA (%)</a:t>
                      </a:r>
                    </a:p>
                  </a:txBody>
                  <a:tcPr marL="10621" marR="10621" marT="10621" marB="0" anchor="b">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GB" sz="2700" b="0" i="0" u="none" strike="noStrike" dirty="0">
                          <a:solidFill>
                            <a:schemeClr val="bg1"/>
                          </a:solidFill>
                          <a:effectLst/>
                          <a:latin typeface="Calibri" panose="020F0502020204030204" pitchFamily="34" charset="0"/>
                        </a:rPr>
                        <a:t>Gold OA(%)</a:t>
                      </a:r>
                    </a:p>
                  </a:txBody>
                  <a:tcPr marL="10621" marR="10621" marT="10621" marB="0" anchor="b">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GB" sz="2700" b="0" i="0" u="none" strike="noStrike" dirty="0">
                          <a:solidFill>
                            <a:schemeClr val="bg1"/>
                          </a:solidFill>
                          <a:effectLst/>
                          <a:latin typeface="Calibri" panose="020F0502020204030204" pitchFamily="34" charset="0"/>
                        </a:rPr>
                        <a:t>Green OA(%)</a:t>
                      </a:r>
                    </a:p>
                  </a:txBody>
                  <a:tcPr marL="10621" marR="10621" marT="10621" marB="0" anchor="b">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051545109"/>
                  </a:ext>
                </a:extLst>
              </a:tr>
              <a:tr h="430456">
                <a:tc>
                  <a:txBody>
                    <a:bodyPr/>
                    <a:lstStyle/>
                    <a:p>
                      <a:pPr algn="ctr" fontAlgn="b"/>
                      <a:r>
                        <a:rPr lang="en-GB" sz="2700" b="0" i="0" u="none" strike="noStrike" dirty="0">
                          <a:solidFill>
                            <a:srgbClr val="000000"/>
                          </a:solidFill>
                          <a:effectLst/>
                          <a:latin typeface="Calibri" panose="020F0502020204030204" pitchFamily="34" charset="0"/>
                        </a:rPr>
                        <a:t>2009</a:t>
                      </a:r>
                    </a:p>
                  </a:txBody>
                  <a:tcPr marL="10621" marR="10621" marT="10621" marB="0"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69.1</a:t>
                      </a:r>
                    </a:p>
                  </a:txBody>
                  <a:tcPr marL="10621" marR="10621" marT="10621" marB="0"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30.9</a:t>
                      </a:r>
                    </a:p>
                  </a:txBody>
                  <a:tcPr marL="10621" marR="10621" marT="10621" marB="0"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4.69</a:t>
                      </a:r>
                    </a:p>
                  </a:txBody>
                  <a:tcPr marL="10621" marR="10621" marT="10621" marB="0"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20.44</a:t>
                      </a:r>
                    </a:p>
                  </a:txBody>
                  <a:tcPr marL="10621" marR="10621" marT="10621" marB="0" anchor="b">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3854865512"/>
                  </a:ext>
                </a:extLst>
              </a:tr>
              <a:tr h="430456">
                <a:tc>
                  <a:txBody>
                    <a:bodyPr/>
                    <a:lstStyle/>
                    <a:p>
                      <a:pPr algn="ctr" fontAlgn="b"/>
                      <a:r>
                        <a:rPr lang="en-GB" sz="2700" b="0" i="0" u="none" strike="noStrike" dirty="0">
                          <a:solidFill>
                            <a:srgbClr val="000000"/>
                          </a:solidFill>
                          <a:effectLst/>
                          <a:latin typeface="Calibri" panose="020F0502020204030204" pitchFamily="34" charset="0"/>
                        </a:rPr>
                        <a:t>2010</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67.9</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32.1</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5.98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21.8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372746050"/>
                  </a:ext>
                </a:extLst>
              </a:tr>
              <a:tr h="141816">
                <a:tc>
                  <a:txBody>
                    <a:bodyPr/>
                    <a:lstStyle/>
                    <a:p>
                      <a:pPr algn="ctr" fontAlgn="b"/>
                      <a:r>
                        <a:rPr lang="en-GB" sz="2700" b="0" i="0" u="none" strike="noStrike" dirty="0">
                          <a:solidFill>
                            <a:srgbClr val="000000"/>
                          </a:solidFill>
                          <a:effectLst/>
                          <a:latin typeface="Calibri" panose="020F0502020204030204" pitchFamily="34" charset="0"/>
                        </a:rPr>
                        <a:t>2011</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66.3</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33.7</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7.7</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22.92</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2080264348"/>
                  </a:ext>
                </a:extLst>
              </a:tr>
              <a:tr h="430456">
                <a:tc>
                  <a:txBody>
                    <a:bodyPr/>
                    <a:lstStyle/>
                    <a:p>
                      <a:pPr algn="ctr" fontAlgn="b"/>
                      <a:r>
                        <a:rPr lang="en-GB" sz="2700" b="0" i="0" u="none" strike="noStrike" dirty="0">
                          <a:solidFill>
                            <a:srgbClr val="000000"/>
                          </a:solidFill>
                          <a:effectLst/>
                          <a:latin typeface="Calibri" panose="020F0502020204030204" pitchFamily="34" charset="0"/>
                        </a:rPr>
                        <a:t>2012</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64.6</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35.4</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9.86</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24.24</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47441198"/>
                  </a:ext>
                </a:extLst>
              </a:tr>
              <a:tr h="430456">
                <a:tc>
                  <a:txBody>
                    <a:bodyPr/>
                    <a:lstStyle/>
                    <a:p>
                      <a:pPr algn="ctr" fontAlgn="b"/>
                      <a:r>
                        <a:rPr lang="en-GB" sz="2700" b="0" i="0" u="none" strike="noStrike" dirty="0">
                          <a:solidFill>
                            <a:srgbClr val="000000"/>
                          </a:solidFill>
                          <a:effectLst/>
                          <a:latin typeface="Calibri" panose="020F0502020204030204" pitchFamily="34" charset="0"/>
                        </a:rPr>
                        <a:t>2013</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63.0</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37.0</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11.37</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25.64</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226567435"/>
                  </a:ext>
                </a:extLst>
              </a:tr>
              <a:tr h="430456">
                <a:tc>
                  <a:txBody>
                    <a:bodyPr/>
                    <a:lstStyle/>
                    <a:p>
                      <a:pPr algn="ctr" fontAlgn="b"/>
                      <a:r>
                        <a:rPr lang="en-GB" sz="2700" b="0" i="0" u="none" strike="noStrike" dirty="0">
                          <a:solidFill>
                            <a:srgbClr val="000000"/>
                          </a:solidFill>
                          <a:effectLst/>
                          <a:latin typeface="Calibri" panose="020F0502020204030204" pitchFamily="34" charset="0"/>
                        </a:rPr>
                        <a:t>2014</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61.8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38.2</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13.02</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27.15</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500120981"/>
                  </a:ext>
                </a:extLst>
              </a:tr>
              <a:tr h="430456">
                <a:tc>
                  <a:txBody>
                    <a:bodyPr/>
                    <a:lstStyle/>
                    <a:p>
                      <a:pPr algn="ctr" fontAlgn="b"/>
                      <a:r>
                        <a:rPr lang="en-GB" sz="2700" b="0" i="0" u="none" strike="noStrike" dirty="0">
                          <a:solidFill>
                            <a:srgbClr val="000000"/>
                          </a:solidFill>
                          <a:effectLst/>
                          <a:latin typeface="Calibri" panose="020F0502020204030204" pitchFamily="34" charset="0"/>
                        </a:rPr>
                        <a:t>2015</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60.0</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40.0</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14.32</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28.22</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741131637"/>
                  </a:ext>
                </a:extLst>
              </a:tr>
              <a:tr h="430456">
                <a:tc>
                  <a:txBody>
                    <a:bodyPr/>
                    <a:lstStyle/>
                    <a:p>
                      <a:pPr algn="ctr" fontAlgn="b"/>
                      <a:r>
                        <a:rPr lang="en-GB" sz="2700" b="0" i="0" u="none" strike="noStrike" dirty="0">
                          <a:solidFill>
                            <a:srgbClr val="000000"/>
                          </a:solidFill>
                          <a:effectLst/>
                          <a:latin typeface="Calibri" panose="020F0502020204030204" pitchFamily="34" charset="0"/>
                        </a:rPr>
                        <a:t>2016</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58.8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41.2</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15.16</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28.99</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324636627"/>
                  </a:ext>
                </a:extLst>
              </a:tr>
              <a:tr h="430456">
                <a:tc>
                  <a:txBody>
                    <a:bodyPr/>
                    <a:lstStyle/>
                    <a:p>
                      <a:pPr algn="ctr" fontAlgn="b"/>
                      <a:r>
                        <a:rPr lang="en-GB" sz="2700" b="0" i="0" u="none" strike="noStrike" dirty="0">
                          <a:solidFill>
                            <a:srgbClr val="000000"/>
                          </a:solidFill>
                          <a:effectLst/>
                          <a:latin typeface="Calibri" panose="020F0502020204030204" pitchFamily="34" charset="0"/>
                        </a:rPr>
                        <a:t>2017</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59.6</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40.4</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16.98</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26.91</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289201673"/>
                  </a:ext>
                </a:extLst>
              </a:tr>
              <a:tr h="430456">
                <a:tc>
                  <a:txBody>
                    <a:bodyPr/>
                    <a:lstStyle/>
                    <a:p>
                      <a:pPr algn="ctr" fontAlgn="b"/>
                      <a:r>
                        <a:rPr lang="en-GB" sz="2700" b="0" i="0" u="none" strike="noStrike" dirty="0">
                          <a:solidFill>
                            <a:srgbClr val="000000"/>
                          </a:solidFill>
                          <a:effectLst/>
                          <a:latin typeface="Calibri" panose="020F0502020204030204" pitchFamily="34" charset="0"/>
                        </a:rPr>
                        <a:t>2018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63.8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36.2</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18.47</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15.29</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81384555"/>
                  </a:ext>
                </a:extLst>
              </a:tr>
            </a:tbl>
          </a:graphicData>
        </a:graphic>
      </p:graphicFrame>
      <p:sp>
        <p:nvSpPr>
          <p:cNvPr id="9" name="Text Placeholder 4">
            <a:extLst>
              <a:ext uri="{FF2B5EF4-FFF2-40B4-BE49-F238E27FC236}">
                <a16:creationId xmlns:a16="http://schemas.microsoft.com/office/drawing/2014/main" id="{FB2ED820-B396-6E47-B4DC-6C19722FEADE}"/>
              </a:ext>
            </a:extLst>
          </p:cNvPr>
          <p:cNvSpPr>
            <a:spLocks noGrp="1"/>
          </p:cNvSpPr>
          <p:nvPr>
            <p:ph type="body" sz="quarter" idx="15"/>
          </p:nvPr>
        </p:nvSpPr>
        <p:spPr>
          <a:xfrm>
            <a:off x="623888" y="6381750"/>
            <a:ext cx="10944225" cy="293721"/>
          </a:xfrm>
          <a:solidFill>
            <a:srgbClr val="F9FBFF"/>
          </a:solidFill>
        </p:spPr>
        <p:txBody>
          <a:bodyPr/>
          <a:lstStyle/>
          <a:p>
            <a:r>
              <a:rPr lang="en-GB" dirty="0"/>
              <a:t>Data</a:t>
            </a:r>
            <a:r>
              <a:rPr lang="en-GB" b="0" i="0" dirty="0">
                <a:solidFill>
                  <a:srgbClr val="404040"/>
                </a:solidFill>
                <a:effectLst/>
                <a:latin typeface="arial" panose="020B0604020202020204" pitchFamily="34" charset="0"/>
              </a:rPr>
              <a:t>, gathered through the analysis of </a:t>
            </a:r>
            <a:r>
              <a:rPr lang="en-GB" b="0" i="0" u="none" strike="noStrike" dirty="0">
                <a:solidFill>
                  <a:srgbClr val="004494"/>
                </a:solidFill>
                <a:effectLst/>
                <a:latin typeface="arial" panose="020B0604020202020204" pitchFamily="34" charset="0"/>
                <a:hlinkClick r:id="rId2"/>
              </a:rPr>
              <a:t>Scopus data</a:t>
            </a:r>
            <a:r>
              <a:rPr lang="en-GB" b="0" i="0" dirty="0">
                <a:solidFill>
                  <a:srgbClr val="404040"/>
                </a:solidFill>
                <a:effectLst/>
                <a:latin typeface="arial" panose="020B0604020202020204" pitchFamily="34" charset="0"/>
              </a:rPr>
              <a:t> and </a:t>
            </a:r>
            <a:r>
              <a:rPr lang="en-GB" b="0" i="0" u="sng" dirty="0">
                <a:solidFill>
                  <a:srgbClr val="004494"/>
                </a:solidFill>
                <a:effectLst/>
                <a:latin typeface="arial" panose="020B0604020202020204" pitchFamily="34" charset="0"/>
                <a:hlinkClick r:id="rId3"/>
              </a:rPr>
              <a:t>Unpaywall data</a:t>
            </a:r>
            <a:endParaRPr lang="en-US" dirty="0"/>
          </a:p>
        </p:txBody>
      </p:sp>
    </p:spTree>
    <p:extLst>
      <p:ext uri="{BB962C8B-B14F-4D97-AF65-F5344CB8AC3E}">
        <p14:creationId xmlns:p14="http://schemas.microsoft.com/office/powerpoint/2010/main" val="2548098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Strategies</a:t>
            </a:r>
          </a:p>
        </p:txBody>
      </p:sp>
      <p:graphicFrame>
        <p:nvGraphicFramePr>
          <p:cNvPr id="4" name="Content Placeholder 3"/>
          <p:cNvGraphicFramePr>
            <a:graphicFrameLocks noGrp="1"/>
          </p:cNvGraphicFramePr>
          <p:nvPr>
            <p:ph idx="1"/>
          </p:nvPr>
        </p:nvGraphicFramePr>
        <p:xfrm>
          <a:off x="623888" y="2085151"/>
          <a:ext cx="10944226" cy="3657600"/>
        </p:xfrm>
        <a:graphic>
          <a:graphicData uri="http://schemas.openxmlformats.org/drawingml/2006/table">
            <a:tbl>
              <a:tblPr firstRow="1" bandRow="1">
                <a:tableStyleId>{5C22544A-7EE6-4342-B048-85BDC9FD1C3A}</a:tableStyleId>
              </a:tblPr>
              <a:tblGrid>
                <a:gridCol w="5472113">
                  <a:extLst>
                    <a:ext uri="{9D8B030D-6E8A-4147-A177-3AD203B41FA5}">
                      <a16:colId xmlns:a16="http://schemas.microsoft.com/office/drawing/2014/main" val="20000"/>
                    </a:ext>
                  </a:extLst>
                </a:gridCol>
                <a:gridCol w="5472113">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Green: Self Archiving</a:t>
                      </a:r>
                    </a:p>
                  </a:txBody>
                  <a:tcPr>
                    <a:solidFill>
                      <a:schemeClr val="accent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Gold: Publishing </a:t>
                      </a:r>
                    </a:p>
                  </a:txBody>
                  <a:tcPr>
                    <a:solidFill>
                      <a:schemeClr val="accent3">
                        <a:lumMod val="75000"/>
                      </a:schemeClr>
                    </a:solidFill>
                  </a:tcPr>
                </a:tc>
                <a:extLst>
                  <a:ext uri="{0D108BD9-81ED-4DB2-BD59-A6C34878D82A}">
                    <a16:rowId xmlns:a16="http://schemas.microsoft.com/office/drawing/2014/main" val="10000"/>
                  </a:ext>
                </a:extLst>
              </a:tr>
              <a:tr h="370840">
                <a:tc>
                  <a:txBody>
                    <a:bodyPr/>
                    <a:lstStyle/>
                    <a:p>
                      <a:pPr marL="36000" lvl="1" algn="l"/>
                      <a:r>
                        <a:rPr lang="en-US" sz="2400" dirty="0"/>
                        <a:t>Journal processes continue as normal</a:t>
                      </a:r>
                    </a:p>
                  </a:txBody>
                  <a:tcPr>
                    <a:solidFill>
                      <a:schemeClr val="accent2">
                        <a:lumMod val="40000"/>
                        <a:lumOff val="60000"/>
                      </a:schemeClr>
                    </a:solidFill>
                  </a:tcPr>
                </a:tc>
                <a:tc>
                  <a:txBody>
                    <a:bodyPr/>
                    <a:lstStyle/>
                    <a:p>
                      <a:pPr marL="0" lvl="1" algn="l"/>
                      <a:r>
                        <a:rPr lang="en-US" sz="2400" dirty="0"/>
                        <a:t>Journal changes business model</a:t>
                      </a:r>
                    </a:p>
                  </a:txBody>
                  <a:tcPr>
                    <a:solidFill>
                      <a:schemeClr val="accent3">
                        <a:lumMod val="40000"/>
                        <a:lumOff val="60000"/>
                      </a:schemeClr>
                    </a:solidFill>
                  </a:tcPr>
                </a:tc>
                <a:extLst>
                  <a:ext uri="{0D108BD9-81ED-4DB2-BD59-A6C34878D82A}">
                    <a16:rowId xmlns:a16="http://schemas.microsoft.com/office/drawing/2014/main" val="10001"/>
                  </a:ext>
                </a:extLst>
              </a:tr>
              <a:tr h="370840">
                <a:tc>
                  <a:txBody>
                    <a:bodyPr/>
                    <a:lstStyle/>
                    <a:p>
                      <a:pPr marL="36000" lvl="1" algn="l"/>
                      <a:r>
                        <a:rPr lang="en-US" sz="2400" dirty="0"/>
                        <a:t>Authors deposit a copy of their papers into an </a:t>
                      </a:r>
                      <a:r>
                        <a:rPr lang="en-US" sz="2400" b="1" dirty="0"/>
                        <a:t>‘open access repository’</a:t>
                      </a:r>
                    </a:p>
                  </a:txBody>
                  <a:tcPr>
                    <a:solidFill>
                      <a:schemeClr val="accent2">
                        <a:lumMod val="20000"/>
                        <a:lumOff val="80000"/>
                      </a:schemeClr>
                    </a:solidFill>
                  </a:tcPr>
                </a:tc>
                <a:tc>
                  <a:txBody>
                    <a:bodyPr/>
                    <a:lstStyle/>
                    <a:p>
                      <a:pPr marL="0" lvl="1" algn="l"/>
                      <a:r>
                        <a:rPr lang="en-US" sz="2400" dirty="0"/>
                        <a:t>Readers no longer pay to read</a:t>
                      </a:r>
                    </a:p>
                  </a:txBody>
                  <a:tcP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marL="36000" lvl="1" algn="l"/>
                      <a:r>
                        <a:rPr lang="en-US" sz="2400" dirty="0"/>
                        <a:t>Public copy is a supplement to the publishers official article for those who</a:t>
                      </a:r>
                      <a:r>
                        <a:rPr lang="en-US" sz="2400" baseline="0" dirty="0"/>
                        <a:t> </a:t>
                      </a:r>
                      <a:r>
                        <a:rPr lang="en-US" sz="2400" dirty="0"/>
                        <a:t>can’t afford a subscription</a:t>
                      </a:r>
                    </a:p>
                  </a:txBody>
                  <a:tcPr>
                    <a:solidFill>
                      <a:schemeClr val="accent2">
                        <a:lumMod val="40000"/>
                        <a:lumOff val="60000"/>
                      </a:schemeClr>
                    </a:solidFill>
                  </a:tcPr>
                </a:tc>
                <a:tc>
                  <a:txBody>
                    <a:bodyPr/>
                    <a:lstStyle/>
                    <a:p>
                      <a:pPr marL="0" lvl="1" algn="l"/>
                      <a:r>
                        <a:rPr lang="en-US" sz="2400" dirty="0"/>
                        <a:t>Instead, authors pay to publish</a:t>
                      </a:r>
                      <a:r>
                        <a:rPr lang="en-US" sz="2400" baseline="0" dirty="0"/>
                        <a:t> o</a:t>
                      </a:r>
                      <a:r>
                        <a:rPr lang="en-US" sz="2400" dirty="0"/>
                        <a:t>r their funders</a:t>
                      </a:r>
                    </a:p>
                    <a:p>
                      <a:pPr marL="0" algn="l"/>
                      <a:endParaRPr lang="en-US" sz="2400" dirty="0"/>
                    </a:p>
                  </a:txBody>
                  <a:tcP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37928768"/>
      </p:ext>
    </p:extLst>
  </p:cSld>
  <p:clrMapOvr>
    <a:masterClrMapping/>
  </p:clrMapOvr>
  <mc:AlternateContent xmlns:mc="http://schemas.openxmlformats.org/markup-compatibility/2006" xmlns:p14="http://schemas.microsoft.com/office/powerpoint/2010/main">
    <mc:Choice Requires="p14">
      <p:transition spd="slow" p14:dur="2000" advTm="30010"/>
    </mc:Choice>
    <mc:Fallback xmlns="">
      <p:transition spd="slow" advTm="3001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OA</a:t>
            </a:r>
          </a:p>
        </p:txBody>
      </p:sp>
      <p:sp>
        <p:nvSpPr>
          <p:cNvPr id="3" name="Content Placeholder 2"/>
          <p:cNvSpPr>
            <a:spLocks noGrp="1"/>
          </p:cNvSpPr>
          <p:nvPr>
            <p:ph idx="1"/>
          </p:nvPr>
        </p:nvSpPr>
        <p:spPr/>
        <p:txBody>
          <a:bodyPr/>
          <a:lstStyle/>
          <a:p>
            <a:r>
              <a:rPr lang="en-US" sz="2400" dirty="0"/>
              <a:t>20% of new papers are Open Access 2019</a:t>
            </a:r>
          </a:p>
          <a:p>
            <a:r>
              <a:rPr lang="en-US" sz="2400" dirty="0"/>
              <a:t>50% of new papers, all versions, are behind a paywall</a:t>
            </a:r>
          </a:p>
          <a:p>
            <a:r>
              <a:rPr lang="en-US" sz="2400" dirty="0"/>
              <a:t>Green OA relies on publishers polices</a:t>
            </a:r>
          </a:p>
          <a:p>
            <a:r>
              <a:rPr lang="en-US" sz="2400" dirty="0"/>
              <a:t>Romeo service tracks publisher policies</a:t>
            </a:r>
          </a:p>
          <a:p>
            <a:pPr lvl="1"/>
            <a:r>
              <a:rPr lang="en-US" sz="2000" dirty="0">
                <a:hlinkClick r:id="rId3"/>
              </a:rPr>
              <a:t>http://www.sherpa.ac.uk/romeo</a:t>
            </a:r>
            <a:endParaRPr lang="en-US" sz="2000" dirty="0"/>
          </a:p>
          <a:p>
            <a:r>
              <a:rPr lang="en-US" sz="2400" dirty="0"/>
              <a:t>Gold OA relies on publishers changing their model</a:t>
            </a:r>
          </a:p>
          <a:p>
            <a:r>
              <a:rPr lang="en-US" sz="2400" dirty="0"/>
              <a:t>Scientific publications is lucrative (18% profits)</a:t>
            </a:r>
          </a:p>
          <a:p>
            <a:r>
              <a:rPr lang="en-US" sz="2400" dirty="0"/>
              <a:t>Academia highly values the peer review process</a:t>
            </a:r>
          </a:p>
          <a:p>
            <a:endParaRPr lang="en-US" sz="2400" dirty="0"/>
          </a:p>
        </p:txBody>
      </p:sp>
    </p:spTree>
    <p:extLst>
      <p:ext uri="{BB962C8B-B14F-4D97-AF65-F5344CB8AC3E}">
        <p14:creationId xmlns:p14="http://schemas.microsoft.com/office/powerpoint/2010/main" val="3484460474"/>
      </p:ext>
    </p:extLst>
  </p:cSld>
  <p:clrMapOvr>
    <a:masterClrMapping/>
  </p:clrMapOvr>
  <mc:AlternateContent xmlns:mc="http://schemas.openxmlformats.org/markup-compatibility/2006" xmlns:p14="http://schemas.microsoft.com/office/powerpoint/2010/main">
    <mc:Choice Requires="p14">
      <p:transition spd="slow" p14:dur="2000" advTm="86626"/>
    </mc:Choice>
    <mc:Fallback xmlns="">
      <p:transition spd="slow" advTm="8662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Repositories</a:t>
            </a:r>
          </a:p>
        </p:txBody>
      </p:sp>
      <p:sp>
        <p:nvSpPr>
          <p:cNvPr id="3" name="Content Placeholder 2"/>
          <p:cNvSpPr>
            <a:spLocks noGrp="1"/>
          </p:cNvSpPr>
          <p:nvPr>
            <p:ph idx="1"/>
          </p:nvPr>
        </p:nvSpPr>
        <p:spPr/>
        <p:txBody>
          <a:bodyPr>
            <a:normAutofit fontScale="92500" lnSpcReduction="10000"/>
          </a:bodyPr>
          <a:lstStyle/>
          <a:p>
            <a:r>
              <a:rPr lang="en-US" dirty="0"/>
              <a:t>Open-access repository or open archive </a:t>
            </a:r>
          </a:p>
          <a:p>
            <a:r>
              <a:rPr lang="en-US" dirty="0"/>
              <a:t>Free, immediate and permanent access for anyone to use, download and distribute</a:t>
            </a:r>
          </a:p>
          <a:p>
            <a:r>
              <a:rPr lang="en-US" dirty="0"/>
              <a:t>Institutional or disciplinary </a:t>
            </a:r>
          </a:p>
          <a:p>
            <a:r>
              <a:rPr lang="en-US" dirty="0"/>
              <a:t>They provide free access to research for users outside the institutional community</a:t>
            </a:r>
          </a:p>
          <a:p>
            <a:pPr marL="0" indent="0">
              <a:buNone/>
            </a:pPr>
            <a:endParaRPr lang="en-US" dirty="0"/>
          </a:p>
          <a:p>
            <a:pPr marL="0" indent="0">
              <a:buNone/>
            </a:pPr>
            <a:r>
              <a:rPr lang="en-US" b="1" dirty="0"/>
              <a:t>Open Archives Initiative Protocol for Metadata Harvesting (OAI-PMH)</a:t>
            </a:r>
          </a:p>
          <a:p>
            <a:r>
              <a:rPr lang="en-US" dirty="0"/>
              <a:t>A protocol developed for harvesting metadata descriptions of records in an archive so that services can be built using metadata from many archives</a:t>
            </a:r>
          </a:p>
          <a:p>
            <a:r>
              <a:rPr lang="en-US" dirty="0"/>
              <a:t>Repositories must be interoperable according to OAI-PMH</a:t>
            </a:r>
          </a:p>
          <a:p>
            <a:r>
              <a:rPr lang="en-US" dirty="0"/>
              <a:t>Search engines harvest the content of open access repositories, constructing a database of worldwide, free of charge available research</a:t>
            </a:r>
          </a:p>
          <a:p>
            <a:pPr marL="0" indent="0">
              <a:buNone/>
            </a:pPr>
            <a:endParaRPr lang="en-US" dirty="0"/>
          </a:p>
        </p:txBody>
      </p:sp>
    </p:spTree>
    <p:extLst>
      <p:ext uri="{BB962C8B-B14F-4D97-AF65-F5344CB8AC3E}">
        <p14:creationId xmlns:p14="http://schemas.microsoft.com/office/powerpoint/2010/main" val="737783516"/>
      </p:ext>
    </p:extLst>
  </p:cSld>
  <p:clrMapOvr>
    <a:masterClrMapping/>
  </p:clrMapOvr>
  <mc:AlternateContent xmlns:mc="http://schemas.openxmlformats.org/markup-compatibility/2006" xmlns:p14="http://schemas.microsoft.com/office/powerpoint/2010/main">
    <mc:Choice Requires="p14">
      <p:transition spd="slow" p14:dur="2000" advTm="73139"/>
    </mc:Choice>
    <mc:Fallback xmlns="">
      <p:transition spd="slow" advTm="731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04703" y="2493813"/>
            <a:ext cx="6167362" cy="2519363"/>
          </a:xfrm>
        </p:spPr>
        <p:txBody>
          <a:bodyPr>
            <a:noAutofit/>
          </a:bodyPr>
          <a:lstStyle/>
          <a:p>
            <a:r>
              <a:rPr lang="en-US" sz="2400" dirty="0"/>
              <a:t>The Original Web Challenge?</a:t>
            </a:r>
            <a:br>
              <a:rPr lang="en-US" sz="2400" dirty="0"/>
            </a:br>
            <a:br>
              <a:rPr lang="en-US" sz="2400" dirty="0"/>
            </a:br>
            <a:r>
              <a:rPr lang="en-US" sz="2400" dirty="0"/>
              <a:t>“In those days, there was different information on different computers, but you had to log on to different computers to get at it. Also, sometimes you had to learn a different program on each computer. Often it was just easier to go and ask people when they were having coffee…” </a:t>
            </a:r>
            <a:br>
              <a:rPr lang="en-US" sz="2400" dirty="0"/>
            </a:br>
            <a:br>
              <a:rPr lang="en-US" sz="2400" dirty="0"/>
            </a:br>
            <a:r>
              <a:rPr lang="en-US" sz="2400" dirty="0"/>
              <a:t>Sir Tim Burners-Lee</a:t>
            </a:r>
          </a:p>
        </p:txBody>
      </p:sp>
      <p:pic>
        <p:nvPicPr>
          <p:cNvPr id="3" name="Picture Placeholder 4" descr="file.jpg">
            <a:extLst>
              <a:ext uri="{FF2B5EF4-FFF2-40B4-BE49-F238E27FC236}">
                <a16:creationId xmlns:a16="http://schemas.microsoft.com/office/drawing/2014/main" id="{A6F81C68-67BC-F04F-BBC5-CEA6C3FA382A}"/>
              </a:ext>
            </a:extLst>
          </p:cNvPr>
          <p:cNvPicPr>
            <a:picLocks noChangeAspect="1"/>
          </p:cNvPicPr>
          <p:nvPr/>
        </p:nvPicPr>
        <p:blipFill>
          <a:blip r:embed="rId3">
            <a:extLst>
              <a:ext uri="{28A0092B-C50C-407E-A947-70E740481C1C}">
                <a14:useLocalDpi xmlns:a14="http://schemas.microsoft.com/office/drawing/2010/main" val="0"/>
              </a:ext>
            </a:extLst>
          </a:blip>
          <a:srcRect t="6156" b="6156"/>
          <a:stretch>
            <a:fillRect/>
          </a:stretch>
        </p:blipFill>
        <p:spPr>
          <a:xfrm>
            <a:off x="7032104" y="1896528"/>
            <a:ext cx="5156665" cy="2900624"/>
          </a:xfrm>
          <a:prstGeom prst="rect">
            <a:avLst/>
          </a:prstGeom>
        </p:spPr>
      </p:pic>
    </p:spTree>
    <p:extLst>
      <p:ext uri="{BB962C8B-B14F-4D97-AF65-F5344CB8AC3E}">
        <p14:creationId xmlns:p14="http://schemas.microsoft.com/office/powerpoint/2010/main" val="754434245"/>
      </p:ext>
    </p:extLst>
  </p:cSld>
  <p:clrMapOvr>
    <a:masterClrMapping/>
  </p:clrMapOvr>
  <mc:AlternateContent xmlns:mc="http://schemas.openxmlformats.org/markup-compatibility/2006" xmlns:p14="http://schemas.microsoft.com/office/powerpoint/2010/main">
    <mc:Choice Requires="p14">
      <p:transition spd="slow" p14:dur="2000" advTm="30400"/>
    </mc:Choice>
    <mc:Fallback xmlns="">
      <p:transition spd="slow" advTm="304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Repository</a:t>
            </a:r>
          </a:p>
        </p:txBody>
      </p:sp>
      <p:sp>
        <p:nvSpPr>
          <p:cNvPr id="3" name="Content Placeholder 2"/>
          <p:cNvSpPr>
            <a:spLocks noGrp="1"/>
          </p:cNvSpPr>
          <p:nvPr>
            <p:ph idx="1"/>
          </p:nvPr>
        </p:nvSpPr>
        <p:spPr/>
        <p:txBody>
          <a:bodyPr>
            <a:normAutofit/>
          </a:bodyPr>
          <a:lstStyle/>
          <a:p>
            <a:r>
              <a:rPr lang="en-US" dirty="0"/>
              <a:t>Who takes responsibility for curating the research knowledge of the world?</a:t>
            </a:r>
          </a:p>
          <a:p>
            <a:pPr lvl="1"/>
            <a:r>
              <a:rPr lang="en-US" dirty="0"/>
              <a:t>Privately owned, profit making, publishing industry</a:t>
            </a:r>
          </a:p>
          <a:p>
            <a:pPr lvl="1"/>
            <a:r>
              <a:rPr lang="en-US" dirty="0"/>
              <a:t>University, research institution, knowledge creator</a:t>
            </a:r>
          </a:p>
        </p:txBody>
      </p:sp>
    </p:spTree>
    <p:extLst>
      <p:ext uri="{BB962C8B-B14F-4D97-AF65-F5344CB8AC3E}">
        <p14:creationId xmlns:p14="http://schemas.microsoft.com/office/powerpoint/2010/main" val="885797384"/>
      </p:ext>
    </p:extLst>
  </p:cSld>
  <p:clrMapOvr>
    <a:masterClrMapping/>
  </p:clrMapOvr>
  <mc:AlternateContent xmlns:mc="http://schemas.openxmlformats.org/markup-compatibility/2006" xmlns:p14="http://schemas.microsoft.com/office/powerpoint/2010/main">
    <mc:Choice Requires="p14">
      <p:transition spd="slow" p14:dur="2000" advTm="32274"/>
    </mc:Choice>
    <mc:Fallback xmlns="">
      <p:transition spd="slow" advTm="3227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375D-366A-D84D-85C3-E372D5290ED3}"/>
              </a:ext>
            </a:extLst>
          </p:cNvPr>
          <p:cNvSpPr>
            <a:spLocks noGrp="1"/>
          </p:cNvSpPr>
          <p:nvPr>
            <p:ph type="ctrTitle"/>
          </p:nvPr>
        </p:nvSpPr>
        <p:spPr/>
        <p:txBody>
          <a:bodyPr/>
          <a:lstStyle/>
          <a:p>
            <a:r>
              <a:rPr lang="en-US" dirty="0"/>
              <a:t>Next: Telling Tales part 2</a:t>
            </a:r>
          </a:p>
        </p:txBody>
      </p:sp>
    </p:spTree>
    <p:extLst>
      <p:ext uri="{BB962C8B-B14F-4D97-AF65-F5344CB8AC3E}">
        <p14:creationId xmlns:p14="http://schemas.microsoft.com/office/powerpoint/2010/main" val="306446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7" name="TextBox 6">
            <a:extLst>
              <a:ext uri="{FF2B5EF4-FFF2-40B4-BE49-F238E27FC236}">
                <a16:creationId xmlns:a16="http://schemas.microsoft.com/office/drawing/2014/main" id="{5474240E-895F-A042-A166-EF5F8D346552}"/>
              </a:ext>
            </a:extLst>
          </p:cNvPr>
          <p:cNvSpPr txBox="1"/>
          <p:nvPr/>
        </p:nvSpPr>
        <p:spPr>
          <a:xfrm>
            <a:off x="11693769" y="3305908"/>
            <a:ext cx="184731" cy="369332"/>
          </a:xfrm>
          <a:prstGeom prst="rect">
            <a:avLst/>
          </a:prstGeom>
        </p:spPr>
        <p:txBody>
          <a:bodyPr wrap="none" rtlCol="0">
            <a:spAutoFit/>
          </a:bodyPr>
          <a:lstStyle/>
          <a:p>
            <a:endParaRPr lang="en-US" dirty="0"/>
          </a:p>
        </p:txBody>
      </p:sp>
      <p:sp>
        <p:nvSpPr>
          <p:cNvPr id="8" name="Content Placeholder 7">
            <a:extLst>
              <a:ext uri="{FF2B5EF4-FFF2-40B4-BE49-F238E27FC236}">
                <a16:creationId xmlns:a16="http://schemas.microsoft.com/office/drawing/2014/main" id="{42178818-F793-B04C-B105-FC97E5EE7358}"/>
              </a:ext>
            </a:extLst>
          </p:cNvPr>
          <p:cNvSpPr>
            <a:spLocks noGrp="1"/>
          </p:cNvSpPr>
          <p:nvPr>
            <p:ph idx="1"/>
          </p:nvPr>
        </p:nvSpPr>
        <p:spPr/>
        <p:txBody>
          <a:bodyPr/>
          <a:lstStyle/>
          <a:p>
            <a:endParaRPr lang="en-US"/>
          </a:p>
        </p:txBody>
      </p:sp>
      <p:pic>
        <p:nvPicPr>
          <p:cNvPr id="9" name="Content Placeholder 4">
            <a:extLst>
              <a:ext uri="{FF2B5EF4-FFF2-40B4-BE49-F238E27FC236}">
                <a16:creationId xmlns:a16="http://schemas.microsoft.com/office/drawing/2014/main" id="{DB0F0BA2-0935-FD4E-9E57-3868BC93D2B8}"/>
              </a:ext>
            </a:extLst>
          </p:cNvPr>
          <p:cNvPicPr>
            <a:picLocks noChangeAspect="1"/>
          </p:cNvPicPr>
          <p:nvPr/>
        </p:nvPicPr>
        <p:blipFill>
          <a:blip r:embed="rId3"/>
          <a:stretch>
            <a:fillRect/>
          </a:stretch>
        </p:blipFill>
        <p:spPr>
          <a:xfrm>
            <a:off x="495963" y="37761"/>
            <a:ext cx="11288669" cy="6820239"/>
          </a:xfrm>
          <a:prstGeom prst="rect">
            <a:avLst/>
          </a:prstGeom>
        </p:spPr>
      </p:pic>
    </p:spTree>
    <p:extLst>
      <p:ext uri="{BB962C8B-B14F-4D97-AF65-F5344CB8AC3E}">
        <p14:creationId xmlns:p14="http://schemas.microsoft.com/office/powerpoint/2010/main" val="4183904585"/>
      </p:ext>
    </p:extLst>
  </p:cSld>
  <p:clrMapOvr>
    <a:masterClrMapping/>
  </p:clrMapOvr>
  <mc:AlternateContent xmlns:mc="http://schemas.openxmlformats.org/markup-compatibility/2006" xmlns:p14="http://schemas.microsoft.com/office/powerpoint/2010/main">
    <mc:Choice Requires="p14">
      <p:transition spd="slow" p14:dur="2000" advTm="33732"/>
    </mc:Choice>
    <mc:Fallback xmlns="">
      <p:transition spd="slow" advTm="337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Tim’s Problem</a:t>
            </a:r>
          </a:p>
        </p:txBody>
      </p:sp>
      <p:sp>
        <p:nvSpPr>
          <p:cNvPr id="3" name="Content Placeholder 2"/>
          <p:cNvSpPr>
            <a:spLocks noGrp="1"/>
          </p:cNvSpPr>
          <p:nvPr>
            <p:ph idx="1"/>
          </p:nvPr>
        </p:nvSpPr>
        <p:spPr>
          <a:xfrm>
            <a:off x="623888" y="1773238"/>
            <a:ext cx="11160743" cy="4785824"/>
          </a:xfrm>
        </p:spPr>
        <p:txBody>
          <a:bodyPr>
            <a:normAutofit lnSpcReduction="10000"/>
          </a:bodyPr>
          <a:lstStyle/>
          <a:p>
            <a:r>
              <a:rPr lang="en-US" dirty="0"/>
              <a:t>Publishers owned the academic publications</a:t>
            </a:r>
          </a:p>
          <a:p>
            <a:r>
              <a:rPr lang="en-US" dirty="0"/>
              <a:t>Authors writes article</a:t>
            </a:r>
          </a:p>
          <a:p>
            <a:pPr lvl="1"/>
            <a:r>
              <a:rPr lang="en-US" dirty="0"/>
              <a:t>Author signs over copyright to publishing company </a:t>
            </a:r>
          </a:p>
          <a:p>
            <a:pPr lvl="1"/>
            <a:r>
              <a:rPr lang="en-US" dirty="0"/>
              <a:t>Publishing company publishes article</a:t>
            </a:r>
          </a:p>
          <a:p>
            <a:pPr lvl="1"/>
            <a:r>
              <a:rPr lang="en-US" dirty="0"/>
              <a:t>Publishing company payment from university libraries </a:t>
            </a:r>
          </a:p>
          <a:p>
            <a:r>
              <a:rPr lang="en-US" dirty="0"/>
              <a:t>Author receives academic credit</a:t>
            </a:r>
          </a:p>
          <a:p>
            <a:pPr lvl="1"/>
            <a:r>
              <a:rPr lang="en-US" dirty="0"/>
              <a:t>Publication glory</a:t>
            </a:r>
          </a:p>
          <a:p>
            <a:pPr lvl="1"/>
            <a:r>
              <a:rPr lang="en-US" dirty="0"/>
              <a:t>Citations</a:t>
            </a:r>
            <a:endParaRPr lang="en-US" sz="1800" dirty="0"/>
          </a:p>
          <a:p>
            <a:r>
              <a:rPr lang="en-US" dirty="0"/>
              <a:t>Universities created a whole new industry and students read and write paid for by external company</a:t>
            </a:r>
          </a:p>
          <a:p>
            <a:r>
              <a:rPr lang="en-US" dirty="0"/>
              <a:t>Universities and researchers are knowledge producers and knowledge consumers</a:t>
            </a:r>
          </a:p>
          <a:p>
            <a:pPr lvl="1"/>
            <a:endParaRPr lang="en-US" dirty="0"/>
          </a:p>
        </p:txBody>
      </p:sp>
      <p:grpSp>
        <p:nvGrpSpPr>
          <p:cNvPr id="21" name="Group 20"/>
          <p:cNvGrpSpPr/>
          <p:nvPr/>
        </p:nvGrpSpPr>
        <p:grpSpPr>
          <a:xfrm>
            <a:off x="7642008" y="1965880"/>
            <a:ext cx="3830589" cy="2926239"/>
            <a:chOff x="7417389" y="4482179"/>
            <a:chExt cx="3020319" cy="2070339"/>
          </a:xfrm>
        </p:grpSpPr>
        <p:sp>
          <p:nvSpPr>
            <p:cNvPr id="5" name="Rectangle 4"/>
            <p:cNvSpPr/>
            <p:nvPr/>
          </p:nvSpPr>
          <p:spPr>
            <a:xfrm>
              <a:off x="8975576" y="4482179"/>
              <a:ext cx="1462132" cy="2070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rgbClr val="231F20"/>
                  </a:solidFill>
                </a:rPr>
                <a:t>publishers</a:t>
              </a:r>
            </a:p>
          </p:txBody>
        </p:sp>
        <p:sp>
          <p:nvSpPr>
            <p:cNvPr id="6" name="Rectangle 5"/>
            <p:cNvSpPr/>
            <p:nvPr/>
          </p:nvSpPr>
          <p:spPr>
            <a:xfrm>
              <a:off x="7417389" y="4482179"/>
              <a:ext cx="1465132" cy="2070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chemeClr val="tx1"/>
                  </a:solidFill>
                </a:rPr>
                <a:t>researchers</a:t>
              </a:r>
            </a:p>
          </p:txBody>
        </p:sp>
        <p:sp>
          <p:nvSpPr>
            <p:cNvPr id="12" name="Folded Corner 11"/>
            <p:cNvSpPr/>
            <p:nvPr/>
          </p:nvSpPr>
          <p:spPr>
            <a:xfrm>
              <a:off x="9060952" y="4766298"/>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lded Corner 12"/>
            <p:cNvSpPr/>
            <p:nvPr/>
          </p:nvSpPr>
          <p:spPr>
            <a:xfrm>
              <a:off x="9060952" y="5332844"/>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3"/>
            <p:cNvSpPr/>
            <p:nvPr/>
          </p:nvSpPr>
          <p:spPr>
            <a:xfrm>
              <a:off x="9060952" y="5929740"/>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rved Left Arrow 15"/>
            <p:cNvSpPr/>
            <p:nvPr/>
          </p:nvSpPr>
          <p:spPr>
            <a:xfrm>
              <a:off x="9588785" y="4975935"/>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Curved Right Arrow 16"/>
            <p:cNvSpPr/>
            <p:nvPr/>
          </p:nvSpPr>
          <p:spPr>
            <a:xfrm>
              <a:off x="8015053" y="4975935"/>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8185825" y="4901231"/>
              <a:ext cx="902284" cy="369332"/>
            </a:xfrm>
            <a:prstGeom prst="rect">
              <a:avLst/>
            </a:prstGeom>
            <a:noFill/>
          </p:spPr>
          <p:txBody>
            <a:bodyPr wrap="square" rtlCol="0">
              <a:spAutoFit/>
            </a:bodyPr>
            <a:lstStyle/>
            <a:p>
              <a:r>
                <a:rPr lang="en-US" dirty="0"/>
                <a:t>read</a:t>
              </a:r>
            </a:p>
          </p:txBody>
        </p:sp>
        <p:sp>
          <p:nvSpPr>
            <p:cNvPr id="20" name="TextBox 19"/>
            <p:cNvSpPr txBox="1"/>
            <p:nvPr/>
          </p:nvSpPr>
          <p:spPr>
            <a:xfrm>
              <a:off x="8127591" y="5793252"/>
              <a:ext cx="1109940" cy="369332"/>
            </a:xfrm>
            <a:prstGeom prst="rect">
              <a:avLst/>
            </a:prstGeom>
            <a:noFill/>
          </p:spPr>
          <p:txBody>
            <a:bodyPr wrap="square" rtlCol="0">
              <a:spAutoFit/>
            </a:bodyPr>
            <a:lstStyle/>
            <a:p>
              <a:r>
                <a:rPr lang="en-US" dirty="0"/>
                <a:t>write</a:t>
              </a:r>
            </a:p>
          </p:txBody>
        </p:sp>
      </p:grpSp>
    </p:spTree>
    <p:extLst>
      <p:ext uri="{BB962C8B-B14F-4D97-AF65-F5344CB8AC3E}">
        <p14:creationId xmlns:p14="http://schemas.microsoft.com/office/powerpoint/2010/main" val="3746087455"/>
      </p:ext>
    </p:extLst>
  </p:cSld>
  <p:clrMapOvr>
    <a:masterClrMapping/>
  </p:clrMapOvr>
  <mc:AlternateContent xmlns:mc="http://schemas.openxmlformats.org/markup-compatibility/2006" xmlns:p14="http://schemas.microsoft.com/office/powerpoint/2010/main">
    <mc:Choice Requires="p14">
      <p:transition spd="slow" p14:dur="2000" advTm="54584"/>
    </mc:Choice>
    <mc:Fallback xmlns="">
      <p:transition spd="slow" advTm="545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 Publishing 1665-1960</a:t>
            </a:r>
          </a:p>
        </p:txBody>
      </p:sp>
      <p:sp>
        <p:nvSpPr>
          <p:cNvPr id="3" name="Content Placeholder 2"/>
          <p:cNvSpPr>
            <a:spLocks noGrp="1"/>
          </p:cNvSpPr>
          <p:nvPr>
            <p:ph idx="1"/>
          </p:nvPr>
        </p:nvSpPr>
        <p:spPr>
          <a:xfrm>
            <a:off x="623887" y="1773238"/>
            <a:ext cx="6974935" cy="4464050"/>
          </a:xfrm>
        </p:spPr>
        <p:txBody>
          <a:bodyPr>
            <a:normAutofit/>
          </a:bodyPr>
          <a:lstStyle/>
          <a:p>
            <a:r>
              <a:rPr lang="en-US" sz="2400" dirty="0"/>
              <a:t>Scientific and scholarly societies publish their own journals </a:t>
            </a:r>
          </a:p>
          <a:p>
            <a:r>
              <a:rPr lang="en-US" sz="2400" dirty="0"/>
              <a:t>First scientific journal March 1665</a:t>
            </a:r>
          </a:p>
          <a:p>
            <a:pPr marL="457200" lvl="1" indent="0">
              <a:buNone/>
            </a:pPr>
            <a:r>
              <a:rPr lang="en-US" sz="2000" dirty="0"/>
              <a:t>The Royal Society publishes “Philosophical Transactions”</a:t>
            </a:r>
          </a:p>
          <a:p>
            <a:r>
              <a:rPr lang="en-US" sz="2400" dirty="0"/>
              <a:t>University Presses not for profit but were for prestige</a:t>
            </a:r>
          </a:p>
          <a:p>
            <a:r>
              <a:rPr lang="en-US" sz="2400" dirty="0"/>
              <a:t>For the benefit of their members, for the benefit of science</a:t>
            </a:r>
          </a:p>
        </p:txBody>
      </p:sp>
      <p:pic>
        <p:nvPicPr>
          <p:cNvPr id="5" name="Picture 4" descr="Philosophical_Transactions_Volume_1_frontispie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832" y="1049056"/>
            <a:ext cx="3810262" cy="5217519"/>
          </a:xfrm>
          <a:prstGeom prst="rect">
            <a:avLst/>
          </a:prstGeom>
        </p:spPr>
      </p:pic>
    </p:spTree>
    <p:extLst>
      <p:ext uri="{BB962C8B-B14F-4D97-AF65-F5344CB8AC3E}">
        <p14:creationId xmlns:p14="http://schemas.microsoft.com/office/powerpoint/2010/main" val="2111906173"/>
      </p:ext>
    </p:extLst>
  </p:cSld>
  <p:clrMapOvr>
    <a:masterClrMapping/>
  </p:clrMapOvr>
  <mc:AlternateContent xmlns:mc="http://schemas.openxmlformats.org/markup-compatibility/2006" xmlns:p14="http://schemas.microsoft.com/office/powerpoint/2010/main">
    <mc:Choice Requires="p14">
      <p:transition spd="slow" p14:dur="2000" advTm="143689"/>
    </mc:Choice>
    <mc:Fallback xmlns="">
      <p:transition spd="slow" advTm="1436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623887" y="5362325"/>
            <a:ext cx="10944226" cy="802979"/>
          </a:xfrm>
          <a:prstGeom prst="rect">
            <a:avLst/>
          </a:prstGeom>
          <a:gradFill>
            <a:gsLst>
              <a:gs pos="100000">
                <a:schemeClr val="bg1">
                  <a:lumMod val="85000"/>
                </a:schemeClr>
              </a:gs>
              <a:gs pos="100000">
                <a:schemeClr val="bg1">
                  <a:lumMod val="75000"/>
                </a:schemeClr>
              </a:gs>
              <a:gs pos="100000">
                <a:schemeClr val="bg1">
                  <a:lumMod val="6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3392" y="1844825"/>
            <a:ext cx="10862997" cy="4752527"/>
          </a:xfrm>
        </p:spPr>
        <p:txBody>
          <a:bodyPr>
            <a:normAutofit/>
          </a:bodyPr>
          <a:lstStyle/>
          <a:p>
            <a:r>
              <a:rPr lang="en-US" dirty="0"/>
              <a:t>After the war 1948 </a:t>
            </a:r>
            <a:r>
              <a:rPr lang="en-US" b="1" dirty="0"/>
              <a:t>Robert Maxwell</a:t>
            </a:r>
            <a:r>
              <a:rPr lang="en-US" dirty="0"/>
              <a:t> decided to publish scientific journals and set up </a:t>
            </a:r>
            <a:r>
              <a:rPr lang="en-US" b="1" dirty="0" err="1"/>
              <a:t>Pergamon</a:t>
            </a:r>
            <a:r>
              <a:rPr lang="en-US" b="1" dirty="0"/>
              <a:t> Press </a:t>
            </a:r>
            <a:r>
              <a:rPr lang="en-US" dirty="0"/>
              <a:t>which was quickly and hugely profitable</a:t>
            </a:r>
          </a:p>
          <a:p>
            <a:pPr lvl="1"/>
            <a:r>
              <a:rPr lang="en-US" dirty="0"/>
              <a:t>Bringing “aggressive publishing in science”</a:t>
            </a:r>
          </a:p>
          <a:p>
            <a:r>
              <a:rPr lang="en-US" dirty="0"/>
              <a:t>In 1960’s Universities were expanding</a:t>
            </a:r>
          </a:p>
          <a:p>
            <a:r>
              <a:rPr lang="en-US" dirty="0"/>
              <a:t>UK Robbins Report/expansion of higher education &amp; science budget</a:t>
            </a:r>
          </a:p>
          <a:p>
            <a:r>
              <a:rPr lang="en-US" dirty="0"/>
              <a:t>In 1968/9 STM Association founded for publishers</a:t>
            </a:r>
          </a:p>
          <a:p>
            <a:r>
              <a:rPr lang="en-US" dirty="0"/>
              <a:t>The </a:t>
            </a:r>
            <a:r>
              <a:rPr lang="en-US" b="1" dirty="0"/>
              <a:t>new demand </a:t>
            </a:r>
            <a:r>
              <a:rPr lang="en-US" dirty="0"/>
              <a:t>made for a very profitable system </a:t>
            </a:r>
            <a:r>
              <a:rPr lang="mr-IN" dirty="0"/>
              <a:t>–</a:t>
            </a:r>
            <a:r>
              <a:rPr lang="en-US" dirty="0"/>
              <a:t> with an increasing number of commercial publishers moving into STM</a:t>
            </a:r>
          </a:p>
          <a:p>
            <a:pPr marL="0" indent="0">
              <a:buNone/>
            </a:pPr>
            <a:endParaRPr lang="en-US" dirty="0"/>
          </a:p>
          <a:p>
            <a:pPr marL="0" indent="0" algn="ctr">
              <a:buNone/>
            </a:pPr>
            <a:r>
              <a:rPr lang="en-US" dirty="0"/>
              <a:t>STM - The International Association of </a:t>
            </a:r>
            <a:r>
              <a:rPr lang="en-US" b="1" dirty="0"/>
              <a:t>S</a:t>
            </a:r>
            <a:r>
              <a:rPr lang="en-US" dirty="0"/>
              <a:t>cientific, </a:t>
            </a:r>
            <a:r>
              <a:rPr lang="en-US" b="1" dirty="0"/>
              <a:t>T</a:t>
            </a:r>
            <a:r>
              <a:rPr lang="en-US" dirty="0"/>
              <a:t>echnical and </a:t>
            </a:r>
            <a:r>
              <a:rPr lang="en-US" b="1" dirty="0"/>
              <a:t>M</a:t>
            </a:r>
            <a:r>
              <a:rPr lang="en-US" dirty="0"/>
              <a:t>edical Publishers</a:t>
            </a:r>
          </a:p>
          <a:p>
            <a:pPr marL="0" indent="0">
              <a:buNone/>
            </a:pPr>
            <a:endParaRPr lang="en-US" dirty="0"/>
          </a:p>
        </p:txBody>
      </p:sp>
      <p:sp>
        <p:nvSpPr>
          <p:cNvPr id="2" name="Title 1"/>
          <p:cNvSpPr>
            <a:spLocks noGrp="1"/>
          </p:cNvSpPr>
          <p:nvPr>
            <p:ph type="title"/>
          </p:nvPr>
        </p:nvSpPr>
        <p:spPr/>
        <p:txBody>
          <a:bodyPr/>
          <a:lstStyle/>
          <a:p>
            <a:r>
              <a:rPr lang="en-US" dirty="0"/>
              <a:t>Private Sector</a:t>
            </a:r>
          </a:p>
        </p:txBody>
      </p:sp>
    </p:spTree>
    <p:extLst>
      <p:ext uri="{BB962C8B-B14F-4D97-AF65-F5344CB8AC3E}">
        <p14:creationId xmlns:p14="http://schemas.microsoft.com/office/powerpoint/2010/main" val="229737207"/>
      </p:ext>
    </p:extLst>
  </p:cSld>
  <p:clrMapOvr>
    <a:masterClrMapping/>
  </p:clrMapOvr>
  <mc:AlternateContent xmlns:mc="http://schemas.openxmlformats.org/markup-compatibility/2006" xmlns:p14="http://schemas.microsoft.com/office/powerpoint/2010/main">
    <mc:Choice Requires="p14">
      <p:transition spd="slow" p14:dur="2000" advTm="124377"/>
    </mc:Choice>
    <mc:Fallback xmlns="">
      <p:transition spd="slow" advTm="12437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6275B95-D4F2-3547-9703-E1C646565E94}"/>
              </a:ext>
            </a:extLst>
          </p:cNvPr>
          <p:cNvGrpSpPr/>
          <p:nvPr/>
        </p:nvGrpSpPr>
        <p:grpSpPr>
          <a:xfrm>
            <a:off x="5375919" y="3013795"/>
            <a:ext cx="6789839" cy="2431430"/>
            <a:chOff x="1343472" y="3717032"/>
            <a:chExt cx="8080618" cy="2893655"/>
          </a:xfrm>
        </p:grpSpPr>
        <p:grpSp>
          <p:nvGrpSpPr>
            <p:cNvPr id="11" name="Group 10">
              <a:extLst>
                <a:ext uri="{FF2B5EF4-FFF2-40B4-BE49-F238E27FC236}">
                  <a16:creationId xmlns:a16="http://schemas.microsoft.com/office/drawing/2014/main" id="{B714AFD1-82D4-BC44-8997-0806D83B7184}"/>
                </a:ext>
              </a:extLst>
            </p:cNvPr>
            <p:cNvGrpSpPr/>
            <p:nvPr/>
          </p:nvGrpSpPr>
          <p:grpSpPr>
            <a:xfrm>
              <a:off x="1343472" y="3717032"/>
              <a:ext cx="4032448" cy="2893655"/>
              <a:chOff x="1343472" y="3717032"/>
              <a:chExt cx="4032448" cy="2893655"/>
            </a:xfrm>
          </p:grpSpPr>
          <p:pic>
            <p:nvPicPr>
              <p:cNvPr id="6" name="Picture 5" descr="Chart, pie chart&#10;&#10;Description automatically generated">
                <a:extLst>
                  <a:ext uri="{FF2B5EF4-FFF2-40B4-BE49-F238E27FC236}">
                    <a16:creationId xmlns:a16="http://schemas.microsoft.com/office/drawing/2014/main" id="{645443BD-2AD4-7740-B5E6-DCC6E2A9A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72" y="3717032"/>
                <a:ext cx="4032448" cy="2893655"/>
              </a:xfrm>
              <a:prstGeom prst="rect">
                <a:avLst/>
              </a:prstGeom>
            </p:spPr>
          </p:pic>
          <p:sp>
            <p:nvSpPr>
              <p:cNvPr id="9" name="TextBox 8">
                <a:extLst>
                  <a:ext uri="{FF2B5EF4-FFF2-40B4-BE49-F238E27FC236}">
                    <a16:creationId xmlns:a16="http://schemas.microsoft.com/office/drawing/2014/main" id="{55EBF3A3-1E24-EA44-9F25-3E50D5F2F06F}"/>
                  </a:ext>
                </a:extLst>
              </p:cNvPr>
              <p:cNvSpPr txBox="1"/>
              <p:nvPr/>
            </p:nvSpPr>
            <p:spPr>
              <a:xfrm>
                <a:off x="1619842" y="3851756"/>
                <a:ext cx="983432" cy="369332"/>
              </a:xfrm>
              <a:prstGeom prst="rect">
                <a:avLst/>
              </a:prstGeom>
              <a:noFill/>
            </p:spPr>
            <p:txBody>
              <a:bodyPr wrap="square" rtlCol="0">
                <a:spAutoFit/>
              </a:bodyPr>
              <a:lstStyle/>
              <a:p>
                <a:r>
                  <a:rPr lang="en-US" dirty="0"/>
                  <a:t>1986</a:t>
                </a:r>
              </a:p>
            </p:txBody>
          </p:sp>
        </p:grpSp>
        <p:grpSp>
          <p:nvGrpSpPr>
            <p:cNvPr id="12" name="Group 11">
              <a:extLst>
                <a:ext uri="{FF2B5EF4-FFF2-40B4-BE49-F238E27FC236}">
                  <a16:creationId xmlns:a16="http://schemas.microsoft.com/office/drawing/2014/main" id="{7E9A04CC-D420-7B4E-A61A-129EE9B3CC15}"/>
                </a:ext>
              </a:extLst>
            </p:cNvPr>
            <p:cNvGrpSpPr/>
            <p:nvPr/>
          </p:nvGrpSpPr>
          <p:grpSpPr>
            <a:xfrm>
              <a:off x="5391642" y="3866019"/>
              <a:ext cx="4032448" cy="2590012"/>
              <a:chOff x="5391642" y="3866019"/>
              <a:chExt cx="4032448" cy="2590012"/>
            </a:xfrm>
          </p:grpSpPr>
          <p:pic>
            <p:nvPicPr>
              <p:cNvPr id="8" name="Picture 7" descr="Chart, pie chart&#10;&#10;Description automatically generated">
                <a:extLst>
                  <a:ext uri="{FF2B5EF4-FFF2-40B4-BE49-F238E27FC236}">
                    <a16:creationId xmlns:a16="http://schemas.microsoft.com/office/drawing/2014/main" id="{57362B1A-8C2D-9F45-BAA4-1B9709345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642" y="3866019"/>
                <a:ext cx="4032448" cy="2590012"/>
              </a:xfrm>
              <a:prstGeom prst="rect">
                <a:avLst/>
              </a:prstGeom>
            </p:spPr>
          </p:pic>
          <p:sp>
            <p:nvSpPr>
              <p:cNvPr id="10" name="TextBox 9">
                <a:extLst>
                  <a:ext uri="{FF2B5EF4-FFF2-40B4-BE49-F238E27FC236}">
                    <a16:creationId xmlns:a16="http://schemas.microsoft.com/office/drawing/2014/main" id="{DD8134BA-FBE9-A646-8405-83CCC478ECD9}"/>
                  </a:ext>
                </a:extLst>
              </p:cNvPr>
              <p:cNvSpPr txBox="1"/>
              <p:nvPr/>
            </p:nvSpPr>
            <p:spPr>
              <a:xfrm>
                <a:off x="5587561" y="3868381"/>
                <a:ext cx="983432" cy="369332"/>
              </a:xfrm>
              <a:prstGeom prst="rect">
                <a:avLst/>
              </a:prstGeom>
              <a:noFill/>
            </p:spPr>
            <p:txBody>
              <a:bodyPr wrap="square" rtlCol="0">
                <a:spAutoFit/>
              </a:bodyPr>
              <a:lstStyle/>
              <a:p>
                <a:r>
                  <a:rPr lang="en-US" dirty="0"/>
                  <a:t>1998</a:t>
                </a:r>
              </a:p>
            </p:txBody>
          </p:sp>
        </p:grpSp>
      </p:grpSp>
      <p:sp>
        <p:nvSpPr>
          <p:cNvPr id="2" name="Title 1">
            <a:extLst>
              <a:ext uri="{FF2B5EF4-FFF2-40B4-BE49-F238E27FC236}">
                <a16:creationId xmlns:a16="http://schemas.microsoft.com/office/drawing/2014/main" id="{559653E2-4002-FD4A-A0AC-62F2D4ECDDA2}"/>
              </a:ext>
            </a:extLst>
          </p:cNvPr>
          <p:cNvSpPr>
            <a:spLocks noGrp="1"/>
          </p:cNvSpPr>
          <p:nvPr>
            <p:ph type="title"/>
          </p:nvPr>
        </p:nvSpPr>
        <p:spPr/>
        <p:txBody>
          <a:bodyPr/>
          <a:lstStyle/>
          <a:p>
            <a:r>
              <a:rPr lang="en-US" dirty="0"/>
              <a:t>The Serial Crisis</a:t>
            </a:r>
          </a:p>
        </p:txBody>
      </p:sp>
      <p:sp>
        <p:nvSpPr>
          <p:cNvPr id="3" name="Content Placeholder 2">
            <a:extLst>
              <a:ext uri="{FF2B5EF4-FFF2-40B4-BE49-F238E27FC236}">
                <a16:creationId xmlns:a16="http://schemas.microsoft.com/office/drawing/2014/main" id="{DC343F90-DC4F-F14E-A645-C0573030ACA0}"/>
              </a:ext>
            </a:extLst>
          </p:cNvPr>
          <p:cNvSpPr>
            <a:spLocks noGrp="1"/>
          </p:cNvSpPr>
          <p:nvPr>
            <p:ph idx="1"/>
          </p:nvPr>
        </p:nvSpPr>
        <p:spPr/>
        <p:txBody>
          <a:bodyPr/>
          <a:lstStyle/>
          <a:p>
            <a:r>
              <a:rPr lang="en-US" dirty="0"/>
              <a:t>Subscription prices continued to rise</a:t>
            </a:r>
          </a:p>
          <a:p>
            <a:r>
              <a:rPr lang="en-US" dirty="0"/>
              <a:t>Some research fields were more affected than others</a:t>
            </a:r>
          </a:p>
          <a:p>
            <a:r>
              <a:rPr lang="en-US" dirty="0"/>
              <a:t>Association of Research Libraries</a:t>
            </a:r>
          </a:p>
          <a:p>
            <a:pPr marL="0" indent="0">
              <a:buNone/>
            </a:pPr>
            <a:r>
              <a:rPr lang="en-US" dirty="0"/>
              <a:t>    investigated budgets</a:t>
            </a:r>
          </a:p>
          <a:p>
            <a:r>
              <a:rPr lang="en-US" dirty="0"/>
              <a:t>In 2002 the Modern Language </a:t>
            </a:r>
          </a:p>
          <a:p>
            <a:pPr marL="0" indent="0">
              <a:buNone/>
            </a:pPr>
            <a:r>
              <a:rPr lang="en-US" dirty="0"/>
              <a:t>    Association hoped that electronic</a:t>
            </a:r>
          </a:p>
          <a:p>
            <a:pPr marL="0" indent="0">
              <a:buNone/>
            </a:pPr>
            <a:r>
              <a:rPr lang="en-US" dirty="0"/>
              <a:t>    publishing would solve the crisis</a:t>
            </a:r>
          </a:p>
          <a:p>
            <a:r>
              <a:rPr lang="en-US" dirty="0"/>
              <a:t>2009-2010 saw 70% budget cuts </a:t>
            </a:r>
          </a:p>
          <a:p>
            <a:endParaRPr lang="en-US" dirty="0"/>
          </a:p>
        </p:txBody>
      </p:sp>
    </p:spTree>
    <p:extLst>
      <p:ext uri="{BB962C8B-B14F-4D97-AF65-F5344CB8AC3E}">
        <p14:creationId xmlns:p14="http://schemas.microsoft.com/office/powerpoint/2010/main" val="3155984934"/>
      </p:ext>
    </p:extLst>
  </p:cSld>
  <p:clrMapOvr>
    <a:masterClrMapping/>
  </p:clrMapOvr>
  <mc:AlternateContent xmlns:mc="http://schemas.openxmlformats.org/markup-compatibility/2006" xmlns:p14="http://schemas.microsoft.com/office/powerpoint/2010/main">
    <mc:Choice Requires="p14">
      <p:transition spd="slow" p14:dur="2000" advTm="156792"/>
    </mc:Choice>
    <mc:Fallback xmlns="">
      <p:transition spd="slow" advTm="15679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269AA7-6646-903B-AF57-64FCF444306F}"/>
              </a:ext>
            </a:extLst>
          </p:cNvPr>
          <p:cNvSpPr>
            <a:spLocks noGrp="1"/>
          </p:cNvSpPr>
          <p:nvPr>
            <p:ph type="title"/>
          </p:nvPr>
        </p:nvSpPr>
        <p:spPr>
          <a:xfrm>
            <a:off x="623392" y="692696"/>
            <a:ext cx="10849205" cy="936104"/>
          </a:xfrm>
        </p:spPr>
        <p:txBody>
          <a:bodyPr/>
          <a:lstStyle/>
          <a:p>
            <a:r>
              <a:rPr lang="en-US" dirty="0"/>
              <a:t>Publications</a:t>
            </a:r>
          </a:p>
        </p:txBody>
      </p:sp>
      <p:sp>
        <p:nvSpPr>
          <p:cNvPr id="13" name="Text Placeholder 4">
            <a:extLst>
              <a:ext uri="{FF2B5EF4-FFF2-40B4-BE49-F238E27FC236}">
                <a16:creationId xmlns:a16="http://schemas.microsoft.com/office/drawing/2014/main" id="{D7C5FB79-9C33-35A9-535C-10FF99899C5A}"/>
              </a:ext>
            </a:extLst>
          </p:cNvPr>
          <p:cNvSpPr>
            <a:spLocks noGrp="1"/>
          </p:cNvSpPr>
          <p:nvPr>
            <p:ph type="body" sz="quarter" idx="15"/>
          </p:nvPr>
        </p:nvSpPr>
        <p:spPr>
          <a:xfrm>
            <a:off x="623888" y="6381750"/>
            <a:ext cx="10944225" cy="293721"/>
          </a:xfrm>
          <a:solidFill>
            <a:srgbClr val="F9FBFF"/>
          </a:solidFill>
        </p:spPr>
        <p:txBody>
          <a:bodyPr/>
          <a:lstStyle/>
          <a:p>
            <a:r>
              <a:rPr lang="en-GB" dirty="0"/>
              <a:t>Data</a:t>
            </a:r>
            <a:r>
              <a:rPr lang="en-GB" b="0" i="0" dirty="0">
                <a:solidFill>
                  <a:srgbClr val="404040"/>
                </a:solidFill>
                <a:effectLst/>
                <a:latin typeface="arial" panose="020B0604020202020204" pitchFamily="34" charset="0"/>
              </a:rPr>
              <a:t>, gathered through the analysis of </a:t>
            </a:r>
            <a:r>
              <a:rPr lang="en-GB" b="0" i="0" u="none" strike="noStrike" dirty="0">
                <a:solidFill>
                  <a:srgbClr val="004494"/>
                </a:solidFill>
                <a:effectLst/>
                <a:latin typeface="arial" panose="020B0604020202020204" pitchFamily="34" charset="0"/>
                <a:hlinkClick r:id="rId3"/>
              </a:rPr>
              <a:t>Scopus data</a:t>
            </a:r>
            <a:r>
              <a:rPr lang="en-GB" b="0" i="0" dirty="0">
                <a:solidFill>
                  <a:srgbClr val="404040"/>
                </a:solidFill>
                <a:effectLst/>
                <a:latin typeface="arial" panose="020B0604020202020204" pitchFamily="34" charset="0"/>
              </a:rPr>
              <a:t> and </a:t>
            </a:r>
            <a:r>
              <a:rPr lang="en-GB" b="0" i="0" u="sng" dirty="0">
                <a:solidFill>
                  <a:srgbClr val="004494"/>
                </a:solidFill>
                <a:effectLst/>
                <a:latin typeface="arial" panose="020B0604020202020204" pitchFamily="34" charset="0"/>
                <a:hlinkClick r:id="rId4"/>
              </a:rPr>
              <a:t>Unpaywall data</a:t>
            </a:r>
            <a:endParaRPr lang="en-US" dirty="0"/>
          </a:p>
        </p:txBody>
      </p:sp>
      <p:graphicFrame>
        <p:nvGraphicFramePr>
          <p:cNvPr id="6" name="Table 5">
            <a:extLst>
              <a:ext uri="{FF2B5EF4-FFF2-40B4-BE49-F238E27FC236}">
                <a16:creationId xmlns:a16="http://schemas.microsoft.com/office/drawing/2014/main" id="{3D51F2C2-36BC-CA48-B51D-CC43C4EB16E1}"/>
              </a:ext>
            </a:extLst>
          </p:cNvPr>
          <p:cNvGraphicFramePr>
            <a:graphicFrameLocks noGrp="1"/>
          </p:cNvGraphicFramePr>
          <p:nvPr>
            <p:extLst>
              <p:ext uri="{D42A27DB-BD31-4B8C-83A1-F6EECF244321}">
                <p14:modId xmlns:p14="http://schemas.microsoft.com/office/powerpoint/2010/main" val="3250748932"/>
              </p:ext>
            </p:extLst>
          </p:nvPr>
        </p:nvGraphicFramePr>
        <p:xfrm>
          <a:off x="3113762" y="595093"/>
          <a:ext cx="6294606" cy="5559676"/>
        </p:xfrm>
        <a:graphic>
          <a:graphicData uri="http://schemas.openxmlformats.org/drawingml/2006/table">
            <a:tbl>
              <a:tblPr firstRow="1" bandRow="1">
                <a:noFill/>
              </a:tblPr>
              <a:tblGrid>
                <a:gridCol w="2098202">
                  <a:extLst>
                    <a:ext uri="{9D8B030D-6E8A-4147-A177-3AD203B41FA5}">
                      <a16:colId xmlns:a16="http://schemas.microsoft.com/office/drawing/2014/main" val="255525140"/>
                    </a:ext>
                  </a:extLst>
                </a:gridCol>
                <a:gridCol w="2098202">
                  <a:extLst>
                    <a:ext uri="{9D8B030D-6E8A-4147-A177-3AD203B41FA5}">
                      <a16:colId xmlns:a16="http://schemas.microsoft.com/office/drawing/2014/main" val="1854075722"/>
                    </a:ext>
                  </a:extLst>
                </a:gridCol>
                <a:gridCol w="2098202">
                  <a:extLst>
                    <a:ext uri="{9D8B030D-6E8A-4147-A177-3AD203B41FA5}">
                      <a16:colId xmlns:a16="http://schemas.microsoft.com/office/drawing/2014/main" val="2443365921"/>
                    </a:ext>
                  </a:extLst>
                </a:gridCol>
              </a:tblGrid>
              <a:tr h="661616">
                <a:tc>
                  <a:txBody>
                    <a:bodyPr/>
                    <a:lstStyle/>
                    <a:p>
                      <a:pPr algn="ctr" fontAlgn="b"/>
                      <a:r>
                        <a:rPr lang="en-GB" sz="2400" b="1" i="0" u="none" strike="noStrike">
                          <a:solidFill>
                            <a:schemeClr val="bg1"/>
                          </a:solidFill>
                          <a:effectLst/>
                          <a:latin typeface="Calibri" panose="020F0502020204030204" pitchFamily="34" charset="0"/>
                        </a:rPr>
                        <a:t>Year</a:t>
                      </a:r>
                    </a:p>
                  </a:txBody>
                  <a:tcPr marL="12085" marR="12085" marT="12085" marB="0" anchor="b">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GB" sz="2400" b="1" i="0" u="none" strike="noStrike" dirty="0">
                          <a:solidFill>
                            <a:schemeClr val="bg1"/>
                          </a:solidFill>
                          <a:effectLst/>
                          <a:latin typeface="Calibri" panose="020F0502020204030204" pitchFamily="34" charset="0"/>
                        </a:rPr>
                        <a:t>Not OA</a:t>
                      </a:r>
                    </a:p>
                  </a:txBody>
                  <a:tcPr marL="12085" marR="12085" marT="12085" marB="0" anchor="b">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GB" sz="2400" b="1" i="0" u="none" strike="noStrike" dirty="0">
                          <a:solidFill>
                            <a:schemeClr val="bg1"/>
                          </a:solidFill>
                          <a:effectLst/>
                          <a:latin typeface="Calibri" panose="020F0502020204030204" pitchFamily="34" charset="0"/>
                        </a:rPr>
                        <a:t>OA</a:t>
                      </a:r>
                    </a:p>
                  </a:txBody>
                  <a:tcPr marL="12085" marR="12085" marT="12085" marB="0" anchor="b">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051545109"/>
                  </a:ext>
                </a:extLst>
              </a:tr>
              <a:tr h="489806">
                <a:tc>
                  <a:txBody>
                    <a:bodyPr/>
                    <a:lstStyle/>
                    <a:p>
                      <a:pPr algn="ctr" fontAlgn="b"/>
                      <a:r>
                        <a:rPr lang="en-GB" sz="2400" b="0" i="0" u="none" strike="noStrike" dirty="0">
                          <a:solidFill>
                            <a:srgbClr val="000000"/>
                          </a:solidFill>
                          <a:effectLst/>
                          <a:latin typeface="Calibri" panose="020F0502020204030204" pitchFamily="34" charset="0"/>
                        </a:rPr>
                        <a:t>2009</a:t>
                      </a:r>
                    </a:p>
                  </a:txBody>
                  <a:tcPr marL="12085" marR="12085" marT="12085" marB="0"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b"/>
                      <a:r>
                        <a:rPr lang="en-GB" sz="2400" b="0" i="0" u="none" strike="noStrike" dirty="0">
                          <a:solidFill>
                            <a:srgbClr val="000000"/>
                          </a:solidFill>
                          <a:effectLst/>
                          <a:latin typeface="Calibri" panose="020F0502020204030204" pitchFamily="34" charset="0"/>
                        </a:rPr>
                        <a:t>807,672</a:t>
                      </a:r>
                    </a:p>
                  </a:txBody>
                  <a:tcPr marL="12085" marR="12085" marT="12085" marB="0"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b"/>
                      <a:r>
                        <a:rPr lang="en-GB" sz="2400" b="0" i="0" u="none" strike="noStrike">
                          <a:solidFill>
                            <a:srgbClr val="000000"/>
                          </a:solidFill>
                          <a:effectLst/>
                          <a:latin typeface="Calibri" panose="020F0502020204030204" pitchFamily="34" charset="0"/>
                        </a:rPr>
                        <a:t>361,932</a:t>
                      </a:r>
                    </a:p>
                  </a:txBody>
                  <a:tcPr marL="12085" marR="12085" marT="12085" marB="0" anchor="b">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3854865512"/>
                  </a:ext>
                </a:extLst>
              </a:tr>
              <a:tr h="489806">
                <a:tc>
                  <a:txBody>
                    <a:bodyPr/>
                    <a:lstStyle/>
                    <a:p>
                      <a:pPr algn="ctr" fontAlgn="b"/>
                      <a:r>
                        <a:rPr lang="en-GB" sz="2400" b="0" i="0" u="none" strike="noStrike">
                          <a:solidFill>
                            <a:srgbClr val="000000"/>
                          </a:solidFill>
                          <a:effectLst/>
                          <a:latin typeface="Calibri" panose="020F0502020204030204" pitchFamily="34" charset="0"/>
                        </a:rPr>
                        <a:t>2010</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400" b="0" i="0" u="none" strike="noStrike" dirty="0">
                          <a:solidFill>
                            <a:srgbClr val="000000"/>
                          </a:solidFill>
                          <a:effectLst/>
                          <a:latin typeface="Calibri" panose="020F0502020204030204" pitchFamily="34" charset="0"/>
                        </a:rPr>
                        <a:t>824,427</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400" b="0" i="0" u="none" strike="noStrike">
                          <a:solidFill>
                            <a:srgbClr val="000000"/>
                          </a:solidFill>
                          <a:effectLst/>
                          <a:latin typeface="Calibri" panose="020F0502020204030204" pitchFamily="34" charset="0"/>
                        </a:rPr>
                        <a:t>389,100</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372746050"/>
                  </a:ext>
                </a:extLst>
              </a:tr>
              <a:tr h="489806">
                <a:tc>
                  <a:txBody>
                    <a:bodyPr/>
                    <a:lstStyle/>
                    <a:p>
                      <a:pPr algn="ctr" fontAlgn="b"/>
                      <a:r>
                        <a:rPr lang="en-GB" sz="2400" b="0" i="0" u="none" strike="noStrike">
                          <a:solidFill>
                            <a:srgbClr val="000000"/>
                          </a:solidFill>
                          <a:effectLst/>
                          <a:latin typeface="Calibri" panose="020F0502020204030204" pitchFamily="34" charset="0"/>
                        </a:rPr>
                        <a:t>2011</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400" b="0" i="0" u="none" strike="noStrike" dirty="0">
                          <a:solidFill>
                            <a:srgbClr val="000000"/>
                          </a:solidFill>
                          <a:effectLst/>
                          <a:latin typeface="Calibri" panose="020F0502020204030204" pitchFamily="34" charset="0"/>
                        </a:rPr>
                        <a:t>876,706</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400" b="0" i="0" u="none" strike="noStrike">
                          <a:solidFill>
                            <a:srgbClr val="000000"/>
                          </a:solidFill>
                          <a:effectLst/>
                          <a:latin typeface="Calibri" panose="020F0502020204030204" pitchFamily="34" charset="0"/>
                        </a:rPr>
                        <a:t>445,341</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2080264348"/>
                  </a:ext>
                </a:extLst>
              </a:tr>
              <a:tr h="489806">
                <a:tc>
                  <a:txBody>
                    <a:bodyPr/>
                    <a:lstStyle/>
                    <a:p>
                      <a:pPr algn="ctr" fontAlgn="b"/>
                      <a:r>
                        <a:rPr lang="en-GB" sz="2400" b="0" i="0" u="none" strike="noStrike">
                          <a:solidFill>
                            <a:srgbClr val="000000"/>
                          </a:solidFill>
                          <a:effectLst/>
                          <a:latin typeface="Calibri" panose="020F0502020204030204" pitchFamily="34" charset="0"/>
                        </a:rPr>
                        <a:t>2012</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400" b="0" i="0" u="none" strike="noStrike" dirty="0">
                          <a:solidFill>
                            <a:srgbClr val="000000"/>
                          </a:solidFill>
                          <a:effectLst/>
                          <a:latin typeface="Calibri" panose="020F0502020204030204" pitchFamily="34" charset="0"/>
                        </a:rPr>
                        <a:t>917,504</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400" b="0" i="0" u="none" strike="noStrike">
                          <a:solidFill>
                            <a:srgbClr val="000000"/>
                          </a:solidFill>
                          <a:effectLst/>
                          <a:latin typeface="Calibri" panose="020F0502020204030204" pitchFamily="34" charset="0"/>
                        </a:rPr>
                        <a:t>503,875</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47441198"/>
                  </a:ext>
                </a:extLst>
              </a:tr>
              <a:tr h="489806">
                <a:tc>
                  <a:txBody>
                    <a:bodyPr/>
                    <a:lstStyle/>
                    <a:p>
                      <a:pPr algn="ctr" fontAlgn="b"/>
                      <a:r>
                        <a:rPr lang="en-GB" sz="2400" b="0" i="0" u="none" strike="noStrike">
                          <a:solidFill>
                            <a:srgbClr val="000000"/>
                          </a:solidFill>
                          <a:effectLst/>
                          <a:latin typeface="Calibri" panose="020F0502020204030204" pitchFamily="34" charset="0"/>
                        </a:rPr>
                        <a:t>2013</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400" b="0" i="0" u="none" strike="noStrike">
                          <a:solidFill>
                            <a:srgbClr val="000000"/>
                          </a:solidFill>
                          <a:effectLst/>
                          <a:latin typeface="Calibri" panose="020F0502020204030204" pitchFamily="34" charset="0"/>
                        </a:rPr>
                        <a:t>971,428</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400" b="0" i="0" u="none" strike="noStrike" dirty="0">
                          <a:solidFill>
                            <a:srgbClr val="000000"/>
                          </a:solidFill>
                          <a:effectLst/>
                          <a:latin typeface="Calibri" panose="020F0502020204030204" pitchFamily="34" charset="0"/>
                        </a:rPr>
                        <a:t>569,939</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226567435"/>
                  </a:ext>
                </a:extLst>
              </a:tr>
              <a:tr h="489806">
                <a:tc>
                  <a:txBody>
                    <a:bodyPr/>
                    <a:lstStyle/>
                    <a:p>
                      <a:pPr algn="ctr" fontAlgn="b"/>
                      <a:r>
                        <a:rPr lang="en-GB" sz="2400" b="0" i="0" u="none" strike="noStrike">
                          <a:solidFill>
                            <a:srgbClr val="000000"/>
                          </a:solidFill>
                          <a:effectLst/>
                          <a:latin typeface="Calibri" panose="020F0502020204030204" pitchFamily="34" charset="0"/>
                        </a:rPr>
                        <a:t>2014</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400" b="0" i="0" u="none" strike="noStrike">
                          <a:solidFill>
                            <a:srgbClr val="000000"/>
                          </a:solidFill>
                          <a:effectLst/>
                          <a:latin typeface="Calibri" panose="020F0502020204030204" pitchFamily="34" charset="0"/>
                        </a:rPr>
                        <a:t>1,010,275</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400" b="0" i="0" u="none" strike="noStrike" dirty="0">
                          <a:solidFill>
                            <a:srgbClr val="000000"/>
                          </a:solidFill>
                          <a:effectLst/>
                          <a:latin typeface="Calibri" panose="020F0502020204030204" pitchFamily="34" charset="0"/>
                        </a:rPr>
                        <a:t>625,503</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500120981"/>
                  </a:ext>
                </a:extLst>
              </a:tr>
              <a:tr h="489806">
                <a:tc>
                  <a:txBody>
                    <a:bodyPr/>
                    <a:lstStyle/>
                    <a:p>
                      <a:pPr algn="ctr" fontAlgn="b"/>
                      <a:r>
                        <a:rPr lang="en-GB" sz="2400" b="0" i="0" u="none" strike="noStrike">
                          <a:solidFill>
                            <a:srgbClr val="000000"/>
                          </a:solidFill>
                          <a:effectLst/>
                          <a:latin typeface="Calibri" panose="020F0502020204030204" pitchFamily="34" charset="0"/>
                        </a:rPr>
                        <a:t>2015</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400" b="0" i="0" u="none" strike="noStrike">
                          <a:solidFill>
                            <a:srgbClr val="000000"/>
                          </a:solidFill>
                          <a:effectLst/>
                          <a:latin typeface="Calibri" panose="020F0502020204030204" pitchFamily="34" charset="0"/>
                        </a:rPr>
                        <a:t>1,017,187</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400" b="0" i="0" u="none" strike="noStrike" dirty="0">
                          <a:solidFill>
                            <a:srgbClr val="000000"/>
                          </a:solidFill>
                          <a:effectLst/>
                          <a:latin typeface="Calibri" panose="020F0502020204030204" pitchFamily="34" charset="0"/>
                        </a:rPr>
                        <a:t>677,841</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741131637"/>
                  </a:ext>
                </a:extLst>
              </a:tr>
              <a:tr h="489806">
                <a:tc>
                  <a:txBody>
                    <a:bodyPr/>
                    <a:lstStyle/>
                    <a:p>
                      <a:pPr algn="ctr" fontAlgn="b"/>
                      <a:r>
                        <a:rPr lang="en-GB" sz="2400" b="0" i="0" u="none" strike="noStrike">
                          <a:solidFill>
                            <a:srgbClr val="000000"/>
                          </a:solidFill>
                          <a:effectLst/>
                          <a:latin typeface="Calibri" panose="020F0502020204030204" pitchFamily="34" charset="0"/>
                        </a:rPr>
                        <a:t>2016</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400" b="0" i="0" u="none" strike="noStrike">
                          <a:solidFill>
                            <a:srgbClr val="000000"/>
                          </a:solidFill>
                          <a:effectLst/>
                          <a:latin typeface="Calibri" panose="020F0502020204030204" pitchFamily="34" charset="0"/>
                        </a:rPr>
                        <a:t>1,044,540</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400" b="0" i="0" u="none" strike="noStrike" dirty="0">
                          <a:solidFill>
                            <a:srgbClr val="000000"/>
                          </a:solidFill>
                          <a:effectLst/>
                          <a:latin typeface="Calibri" panose="020F0502020204030204" pitchFamily="34" charset="0"/>
                        </a:rPr>
                        <a:t>731,812</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324636627"/>
                  </a:ext>
                </a:extLst>
              </a:tr>
              <a:tr h="489806">
                <a:tc>
                  <a:txBody>
                    <a:bodyPr/>
                    <a:lstStyle/>
                    <a:p>
                      <a:pPr algn="ctr" fontAlgn="b"/>
                      <a:r>
                        <a:rPr lang="en-GB" sz="2400" b="0" i="0" u="none" strike="noStrike">
                          <a:solidFill>
                            <a:srgbClr val="000000"/>
                          </a:solidFill>
                          <a:effectLst/>
                          <a:latin typeface="Calibri" panose="020F0502020204030204" pitchFamily="34" charset="0"/>
                        </a:rPr>
                        <a:t>2017</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400" b="0" i="0" u="none" strike="noStrike">
                          <a:solidFill>
                            <a:srgbClr val="000000"/>
                          </a:solidFill>
                          <a:effectLst/>
                          <a:latin typeface="Calibri" panose="020F0502020204030204" pitchFamily="34" charset="0"/>
                        </a:rPr>
                        <a:t>1,086,564</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400" b="0" i="0" u="none" strike="noStrike" dirty="0">
                          <a:solidFill>
                            <a:srgbClr val="000000"/>
                          </a:solidFill>
                          <a:effectLst/>
                          <a:latin typeface="Calibri" panose="020F0502020204030204" pitchFamily="34" charset="0"/>
                        </a:rPr>
                        <a:t>736,656</a:t>
                      </a:r>
                    </a:p>
                  </a:txBody>
                  <a:tcPr marL="12085" marR="12085" marT="12085"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289201673"/>
                  </a:ext>
                </a:extLst>
              </a:tr>
              <a:tr h="489806">
                <a:tc>
                  <a:txBody>
                    <a:bodyPr/>
                    <a:lstStyle/>
                    <a:p>
                      <a:pPr algn="ctr" fontAlgn="b"/>
                      <a:r>
                        <a:rPr lang="en-GB" sz="2400" b="0" i="0" u="none" strike="noStrike">
                          <a:solidFill>
                            <a:srgbClr val="000000"/>
                          </a:solidFill>
                          <a:effectLst/>
                          <a:latin typeface="Calibri" panose="020F0502020204030204" pitchFamily="34" charset="0"/>
                        </a:rPr>
                        <a:t>2018</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400" b="0" i="0" u="none" strike="noStrike">
                          <a:solidFill>
                            <a:srgbClr val="000000"/>
                          </a:solidFill>
                          <a:effectLst/>
                          <a:latin typeface="Calibri" panose="020F0502020204030204" pitchFamily="34" charset="0"/>
                        </a:rPr>
                        <a:t>1,208,464</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400" b="0" i="0" u="none" strike="noStrike" dirty="0">
                          <a:solidFill>
                            <a:srgbClr val="000000"/>
                          </a:solidFill>
                          <a:effectLst/>
                          <a:latin typeface="Calibri" panose="020F0502020204030204" pitchFamily="34" charset="0"/>
                        </a:rPr>
                        <a:t>684,636</a:t>
                      </a:r>
                    </a:p>
                  </a:txBody>
                  <a:tcPr marL="12085" marR="12085" marT="12085"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81384555"/>
                  </a:ext>
                </a:extLst>
              </a:tr>
            </a:tbl>
          </a:graphicData>
        </a:graphic>
      </p:graphicFrame>
    </p:spTree>
    <p:extLst>
      <p:ext uri="{BB962C8B-B14F-4D97-AF65-F5344CB8AC3E}">
        <p14:creationId xmlns:p14="http://schemas.microsoft.com/office/powerpoint/2010/main" val="486134404"/>
      </p:ext>
    </p:extLst>
  </p:cSld>
  <p:clrMapOvr>
    <a:masterClrMapping/>
  </p:clrMapOvr>
</p:sld>
</file>

<file path=ppt/theme/theme1.xml><?xml version="1.0" encoding="utf-8"?>
<a:theme xmlns:a="http://schemas.openxmlformats.org/drawingml/2006/main" name="UoS_Powerpoint_template WIDESCREEN">
  <a:themeElements>
    <a:clrScheme name="Rich Black">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671753E0-2D72-0A42-810F-2669D10CC1B4}"/>
    </a:ext>
  </a:extLst>
</a:theme>
</file>

<file path=ppt/theme/theme2.xml><?xml version="1.0" encoding="utf-8"?>
<a:theme xmlns:a="http://schemas.openxmlformats.org/drawingml/2006/main" name="Title and content">
  <a:themeElements>
    <a:clrScheme name="Custom 6">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F81E0AD6-EF14-2A4C-975C-394B6C331C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596EA4FAEC4442816FD0897DB0514A" ma:contentTypeVersion="13" ma:contentTypeDescription="Create a new document." ma:contentTypeScope="" ma:versionID="19cf72db43a81d775c8901429e401c5a">
  <xsd:schema xmlns:xsd="http://www.w3.org/2001/XMLSchema" xmlns:xs="http://www.w3.org/2001/XMLSchema" xmlns:p="http://schemas.microsoft.com/office/2006/metadata/properties" xmlns:ns2="993a5681-5c5b-4cef-91da-e6501083dd4a" xmlns:ns3="1fc98906-40c9-4f56-92bd-f396bbed9311" targetNamespace="http://schemas.microsoft.com/office/2006/metadata/properties" ma:root="true" ma:fieldsID="a4c787b164d9c75c816d41075a9c596f" ns2:_="" ns3:_="">
    <xsd:import namespace="993a5681-5c5b-4cef-91da-e6501083dd4a"/>
    <xsd:import namespace="1fc98906-40c9-4f56-92bd-f396bbed93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Indicato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a5681-5c5b-4cef-91da-e6501083d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Indicator" ma:index="15" nillable="true" ma:displayName="Indicator" ma:internalName="Indicator">
      <xsd:simpleType>
        <xsd:restriction base="dms:Text">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c98906-40c9-4f56-92bd-f396bbed931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0bfaa32-be88-4c32-8520-a8dac6cdd59d}" ma:internalName="TaxCatchAll" ma:showField="CatchAllData" ma:web="1fc98906-40c9-4f56-92bd-f396bbed93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dicator xmlns="993a5681-5c5b-4cef-91da-e6501083dd4a" xsi:nil="true"/>
    <lcf76f155ced4ddcb4097134ff3c332f xmlns="993a5681-5c5b-4cef-91da-e6501083dd4a">
      <Terms xmlns="http://schemas.microsoft.com/office/infopath/2007/PartnerControls"/>
    </lcf76f155ced4ddcb4097134ff3c332f>
    <TaxCatchAll xmlns="1fc98906-40c9-4f56-92bd-f396bbed9311" xsi:nil="true"/>
  </documentManagement>
</p:properties>
</file>

<file path=customXml/itemProps1.xml><?xml version="1.0" encoding="utf-8"?>
<ds:datastoreItem xmlns:ds="http://schemas.openxmlformats.org/officeDocument/2006/customXml" ds:itemID="{961EDD41-1F66-4EF4-8A75-80007FEDAC90}">
  <ds:schemaRefs>
    <ds:schemaRef ds:uri="http://schemas.microsoft.com/sharepoint/v3/contenttype/forms"/>
  </ds:schemaRefs>
</ds:datastoreItem>
</file>

<file path=customXml/itemProps2.xml><?xml version="1.0" encoding="utf-8"?>
<ds:datastoreItem xmlns:ds="http://schemas.openxmlformats.org/officeDocument/2006/customXml" ds:itemID="{E579B0F0-C3A9-4BC0-B389-E7D095D68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3a5681-5c5b-4cef-91da-e6501083dd4a"/>
    <ds:schemaRef ds:uri="1fc98906-40c9-4f56-92bd-f396bbed9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DF738F-AE3A-4E19-A611-E274842A57A2}">
  <ds:schemaRefs>
    <ds:schemaRef ds:uri="http://schemas.microsoft.com/office/2006/metadata/properties"/>
    <ds:schemaRef ds:uri="http://schemas.microsoft.com/office/infopath/2007/PartnerControls"/>
    <ds:schemaRef ds:uri="993a5681-5c5b-4cef-91da-e6501083dd4a"/>
    <ds:schemaRef ds:uri="1fc98906-40c9-4f56-92bd-f396bbed9311"/>
  </ds:schemaRefs>
</ds:datastoreItem>
</file>

<file path=docProps/app.xml><?xml version="1.0" encoding="utf-8"?>
<Properties xmlns="http://schemas.openxmlformats.org/officeDocument/2006/extended-properties" xmlns:vt="http://schemas.openxmlformats.org/officeDocument/2006/docPropsVTypes">
  <TotalTime>2712</TotalTime>
  <Words>1419</Words>
  <Application>Microsoft Macintosh PowerPoint</Application>
  <PresentationFormat>Widescreen</PresentationFormat>
  <Paragraphs>280</Paragraphs>
  <Slides>31</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Arial</vt:lpstr>
      <vt:lpstr>Calibri</vt:lpstr>
      <vt:lpstr>Lucida Sans</vt:lpstr>
      <vt:lpstr>UoS_Powerpoint_template WIDESCREEN</vt:lpstr>
      <vt:lpstr>Title and content</vt:lpstr>
      <vt:lpstr>PowerPoint Presentation</vt:lpstr>
      <vt:lpstr>Open Access: The Web and Scientific Knowledge </vt:lpstr>
      <vt:lpstr>The Original Web Challenge?  “In those days, there was different information on different computers, but you had to log on to different computers to get at it. Also, sometimes you had to learn a different program on each computer. Often it was just easier to go and ask people when they were having coffee…”   Sir Tim Burners-Lee</vt:lpstr>
      <vt:lpstr>PowerPoint Presentation</vt:lpstr>
      <vt:lpstr>Open Access: Tim’s Problem</vt:lpstr>
      <vt:lpstr>Scholarly Publishing 1665-1960</vt:lpstr>
      <vt:lpstr>Private Sector</vt:lpstr>
      <vt:lpstr>The Serial Crisis</vt:lpstr>
      <vt:lpstr>Publications</vt:lpstr>
      <vt:lpstr>The Problem with Paywalls</vt:lpstr>
      <vt:lpstr>The Twin Peaks Problem</vt:lpstr>
      <vt:lpstr>The Literature: As We Imagine</vt:lpstr>
      <vt:lpstr>The Literature: As It Is</vt:lpstr>
      <vt:lpstr>Open Access</vt:lpstr>
      <vt:lpstr>Open Access (OA)</vt:lpstr>
      <vt:lpstr>The Budapest Open Access Initiative (BOAI)</vt:lpstr>
      <vt:lpstr>Open Access Definition</vt:lpstr>
      <vt:lpstr>Full Open Access Ideal</vt:lpstr>
      <vt:lpstr>Traditional Subscription Publishing</vt:lpstr>
      <vt:lpstr>Limited Access: Limited Research Impact</vt:lpstr>
      <vt:lpstr>Gold Open Access</vt:lpstr>
      <vt:lpstr>Green Open Access</vt:lpstr>
      <vt:lpstr>Green Open Access Pre-Prints </vt:lpstr>
      <vt:lpstr>Green OA Advantages</vt:lpstr>
      <vt:lpstr>Open Access</vt:lpstr>
      <vt:lpstr>Publications</vt:lpstr>
      <vt:lpstr>Open Access Strategies</vt:lpstr>
      <vt:lpstr>Problems with OA</vt:lpstr>
      <vt:lpstr>Open Access Repositories</vt:lpstr>
      <vt:lpstr>Role of the Repository</vt:lpstr>
      <vt:lpstr>Next: Telling Tales part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Packer</dc:creator>
  <cp:lastModifiedBy>Heather Packer</cp:lastModifiedBy>
  <cp:revision>6</cp:revision>
  <dcterms:created xsi:type="dcterms:W3CDTF">2022-12-05T11:58:09Z</dcterms:created>
  <dcterms:modified xsi:type="dcterms:W3CDTF">2022-12-07T09:10:32Z</dcterms:modified>
</cp:coreProperties>
</file>