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4" r:id="rId5"/>
  </p:sldMasterIdLst>
  <p:notesMasterIdLst>
    <p:notesMasterId r:id="rId49"/>
  </p:notesMasterIdLst>
  <p:handoutMasterIdLst>
    <p:handoutMasterId r:id="rId50"/>
  </p:handoutMasterIdLst>
  <p:sldIdLst>
    <p:sldId id="256" r:id="rId6"/>
    <p:sldId id="336" r:id="rId7"/>
    <p:sldId id="259" r:id="rId8"/>
    <p:sldId id="264" r:id="rId9"/>
    <p:sldId id="269" r:id="rId10"/>
    <p:sldId id="266" r:id="rId11"/>
    <p:sldId id="668" r:id="rId12"/>
    <p:sldId id="669" r:id="rId13"/>
    <p:sldId id="275" r:id="rId14"/>
    <p:sldId id="670" r:id="rId15"/>
    <p:sldId id="268" r:id="rId16"/>
    <p:sldId id="671" r:id="rId17"/>
    <p:sldId id="274" r:id="rId18"/>
    <p:sldId id="692" r:id="rId19"/>
    <p:sldId id="661" r:id="rId20"/>
    <p:sldId id="662" r:id="rId21"/>
    <p:sldId id="695" r:id="rId22"/>
    <p:sldId id="304" r:id="rId23"/>
    <p:sldId id="305" r:id="rId24"/>
    <p:sldId id="306" r:id="rId25"/>
    <p:sldId id="664" r:id="rId26"/>
    <p:sldId id="302" r:id="rId27"/>
    <p:sldId id="303" r:id="rId28"/>
    <p:sldId id="301" r:id="rId29"/>
    <p:sldId id="690" r:id="rId30"/>
    <p:sldId id="676" r:id="rId31"/>
    <p:sldId id="677" r:id="rId32"/>
    <p:sldId id="678" r:id="rId33"/>
    <p:sldId id="694" r:id="rId34"/>
    <p:sldId id="679" r:id="rId35"/>
    <p:sldId id="680" r:id="rId36"/>
    <p:sldId id="287" r:id="rId37"/>
    <p:sldId id="290" r:id="rId38"/>
    <p:sldId id="681" r:id="rId39"/>
    <p:sldId id="682" r:id="rId40"/>
    <p:sldId id="293" r:id="rId41"/>
    <p:sldId id="683" r:id="rId42"/>
    <p:sldId id="684" r:id="rId43"/>
    <p:sldId id="685" r:id="rId44"/>
    <p:sldId id="686" r:id="rId45"/>
    <p:sldId id="687" r:id="rId46"/>
    <p:sldId id="688" r:id="rId47"/>
    <p:sldId id="659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9FBFF"/>
    <a:srgbClr val="495961"/>
    <a:srgbClr val="CA287A"/>
    <a:srgbClr val="4A103D"/>
    <a:srgbClr val="005C84"/>
    <a:srgbClr val="2E444E"/>
    <a:srgbClr val="063D5F"/>
    <a:srgbClr val="662953"/>
    <a:srgbClr val="DE2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/>
    <p:restoredTop sz="78744"/>
  </p:normalViewPr>
  <p:slideViewPr>
    <p:cSldViewPr>
      <p:cViewPr varScale="1">
        <p:scale>
          <a:sx n="75" d="100"/>
          <a:sy n="75" d="100"/>
        </p:scale>
        <p:origin x="160" y="208"/>
      </p:cViewPr>
      <p:guideLst>
        <p:guide orient="horz" pos="2160"/>
        <p:guide pos="384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40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54761-1460-C44E-8EE9-132392DCD1C4}" type="datetimeFigureOut">
              <a:rPr lang="en-US" smtClean="0"/>
              <a:t>11/23/22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82BE9-307A-AB49-B561-9E71E3CE8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29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3D421-3143-47CA-ACA9-5443A0940D94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A50D6-6132-4FF4-AFC5-01B946DDB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69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207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554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667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062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117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997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189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938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499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2539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493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4004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8874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0292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715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3A1692-9A7A-4F49-AEE8-8E443CB9912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19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www.chegg.com</a:t>
            </a:r>
            <a:r>
              <a:rPr lang="en-US" dirty="0"/>
              <a:t>/homework-help/questions-and-answers/question-4-2-pts-consider-example-cdn-operation-described-slide-153-replicated-convenience-q47761303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1126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298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799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126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519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023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377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76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474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Logo Slide">
    <p:bg>
      <p:bgPr>
        <a:solidFill>
          <a:srgbClr val="005C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DBBA8B1-FB70-5047-82C7-77FEF36734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5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o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54560" y="2060849"/>
            <a:ext cx="7591573" cy="1226567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spc="-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584" y="3287415"/>
            <a:ext cx="7584843" cy="864096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51584" y="4149081"/>
            <a:ext cx="3071283" cy="359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22 June 2021</a:t>
            </a:r>
          </a:p>
        </p:txBody>
      </p:sp>
      <p:pic>
        <p:nvPicPr>
          <p:cNvPr id="7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3715225-994B-F847-BBCD-98E6DC60B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03511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 userDrawn="1"/>
        </p:nvSpPr>
        <p:spPr>
          <a:xfrm>
            <a:off x="2351584" y="2700210"/>
            <a:ext cx="7584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spc="-150" dirty="0">
                <a:solidFill>
                  <a:schemeClr val="bg1"/>
                </a:solidFill>
              </a:rPr>
              <a:t>YOUR</a:t>
            </a:r>
            <a:r>
              <a:rPr lang="en-GB" sz="3200" b="1" spc="-150" baseline="0" dirty="0">
                <a:solidFill>
                  <a:schemeClr val="bg1"/>
                </a:solidFill>
              </a:rPr>
              <a:t> QUESTIONS</a:t>
            </a:r>
            <a:endParaRPr lang="en-GB" sz="3200" b="1" spc="-15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2351584" y="3356522"/>
            <a:ext cx="7584843" cy="1800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Copy here</a:t>
            </a:r>
            <a:endParaRPr lang="en-GB" dirty="0"/>
          </a:p>
        </p:txBody>
      </p:sp>
      <p:pic>
        <p:nvPicPr>
          <p:cNvPr id="7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32411DA-15FA-804A-A497-A21BA241FF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5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2E444E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3393" y="1844825"/>
            <a:ext cx="10847916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solidFill>
                  <a:srgbClr val="2E444E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rgbClr val="2E444E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69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59288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15834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07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0" r:id="rId2"/>
    <p:sldLayoutId id="2147483706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23392" y="1844825"/>
            <a:ext cx="10862997" cy="438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3"/>
          <p:cNvSpPr txBox="1"/>
          <p:nvPr/>
        </p:nvSpPr>
        <p:spPr>
          <a:xfrm>
            <a:off x="10992544" y="6400135"/>
            <a:ext cx="960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4274112-3819-4E3C-A2C8-15D563C4EB1E}" type="slidenum">
              <a:rPr lang="en-GB" sz="1000" smtClean="0"/>
              <a:t>‹#›</a:t>
            </a:fld>
            <a:endParaRPr lang="en-GB" sz="1000" dirty="0"/>
          </a:p>
        </p:txBody>
      </p:sp>
      <p:pic>
        <p:nvPicPr>
          <p:cNvPr id="8" name="University 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87826CD3-130D-D440-8ABD-6248D8758AC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78" y="-279125"/>
            <a:ext cx="2880322" cy="16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8" r:id="rId2"/>
    <p:sldLayoutId id="2147483711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spc="-150">
          <a:solidFill>
            <a:srgbClr val="49596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rgbClr val="49596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rgbClr val="49596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rgbClr val="49596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600" kern="1200">
          <a:solidFill>
            <a:srgbClr val="49596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sz="1400" kern="1200">
          <a:solidFill>
            <a:srgbClr val="49596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kingcdn.com/NetC6Y7B23V" TargetMode="External"/><Relationship Id="rId4" Type="http://schemas.openxmlformats.org/officeDocument/2006/relationships/hyperlink" Target="http://video.netcinema.com/6Y7B23V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cinema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video.netcinema.com/6Y7B23V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kingcdn.com/NetC6Y7B23V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138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with Cache-Control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245669" y="2294050"/>
            <a:ext cx="5779103" cy="4469088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ndale Mono"/>
                <a:cs typeface="Andale Mono"/>
              </a:rPr>
              <a:t>GET / HTTP/1.1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ndale Mono"/>
                <a:cs typeface="Andale Mono"/>
              </a:rPr>
              <a:t>Host: comp3220.ecs.soton.ac.uk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ndale Mono"/>
                <a:cs typeface="Andale Mono"/>
              </a:rPr>
              <a:t>Accept: */*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ndale Mono"/>
                <a:cs typeface="Andale Mono"/>
              </a:rPr>
              <a:t>HTTP/1.1 200 OK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ndale Mono"/>
                <a:cs typeface="Andale Mono"/>
              </a:rPr>
              <a:t>Date: Wed 18 Nov 2017 17:43:20 GMT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ndale Mono"/>
                <a:cs typeface="Andale Mono"/>
              </a:rPr>
              <a:t>Connection: keep-alive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ndale Mono"/>
                <a:cs typeface="Andale Mono"/>
              </a:rPr>
              <a:t>Content-Type: text/html; charset=UTF-8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ndale Mono"/>
                <a:cs typeface="Andale Mono"/>
              </a:rPr>
              <a:t>Content-Length: 4003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323D43"/>
                </a:solidFill>
                <a:latin typeface="Andale Mono"/>
                <a:cs typeface="Andale Mono"/>
              </a:rPr>
              <a:t>Last-Modified: </a:t>
            </a:r>
            <a:r>
              <a:rPr lang="fr-FR" sz="1600" dirty="0">
                <a:solidFill>
                  <a:srgbClr val="323D43"/>
                </a:solidFill>
                <a:latin typeface="Andale Mono"/>
                <a:cs typeface="Andale Mono"/>
              </a:rPr>
              <a:t>Tue 17 </a:t>
            </a:r>
            <a:r>
              <a:rPr lang="fr-FR" sz="1600" dirty="0" err="1">
                <a:solidFill>
                  <a:srgbClr val="323D43"/>
                </a:solidFill>
                <a:latin typeface="Andale Mono"/>
                <a:cs typeface="Andale Mono"/>
              </a:rPr>
              <a:t>Nov</a:t>
            </a:r>
            <a:r>
              <a:rPr lang="fr-FR" sz="1600" dirty="0">
                <a:solidFill>
                  <a:srgbClr val="323D43"/>
                </a:solidFill>
                <a:latin typeface="Andale Mono"/>
                <a:cs typeface="Andale Mono"/>
              </a:rPr>
              <a:t> 2020 08:00:20 GMT</a:t>
            </a:r>
            <a:endParaRPr lang="en-US" sz="1600" dirty="0">
              <a:solidFill>
                <a:srgbClr val="323D43"/>
              </a:solidFill>
              <a:latin typeface="Andale Mono"/>
              <a:cs typeface="Andale Mono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FF0000"/>
                </a:solidFill>
                <a:latin typeface="Andale Mono"/>
                <a:cs typeface="Andale Mono"/>
              </a:rPr>
              <a:t>Cache-Control: max-age=86400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6178629" y="2369790"/>
            <a:ext cx="4458068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1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5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Andale Mono"/>
                <a:cs typeface="Andale Mono"/>
              </a:rPr>
              <a:t>* No request sent *</a:t>
            </a:r>
            <a:endParaRPr lang="en-US" sz="16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327085" y="1617051"/>
            <a:ext cx="10121916" cy="52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1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5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/>
              <a:t>GET                                                       GET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28CBC8-469F-41AE-A711-955393670274}"/>
              </a:ext>
            </a:extLst>
          </p:cNvPr>
          <p:cNvCxnSpPr/>
          <p:nvPr/>
        </p:nvCxnSpPr>
        <p:spPr bwMode="auto">
          <a:xfrm>
            <a:off x="5692241" y="1628030"/>
            <a:ext cx="1" cy="49178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83983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Web Caching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Caches can be located at various points in a network</a:t>
            </a:r>
          </a:p>
          <a:p>
            <a:pPr lvl="1"/>
            <a:r>
              <a:rPr lang="en-US" sz="2200" dirty="0"/>
              <a:t>Browser Cache</a:t>
            </a:r>
          </a:p>
          <a:p>
            <a:pPr lvl="2"/>
            <a:r>
              <a:rPr lang="en-US" sz="2200" dirty="0"/>
              <a:t>Embedded in the browser</a:t>
            </a:r>
          </a:p>
          <a:p>
            <a:pPr lvl="1"/>
            <a:r>
              <a:rPr lang="en-US" sz="2200" dirty="0"/>
              <a:t>Proxy Cache</a:t>
            </a:r>
          </a:p>
          <a:p>
            <a:pPr lvl="1"/>
            <a:r>
              <a:rPr lang="en-US" sz="2200" dirty="0"/>
              <a:t>Reverse Proxy Cache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19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Proxy Cache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3755416" cy="4464050"/>
          </a:xfrm>
        </p:spPr>
        <p:txBody>
          <a:bodyPr>
            <a:normAutofit fontScale="92500"/>
          </a:bodyPr>
          <a:lstStyle/>
          <a:p>
            <a:r>
              <a:rPr lang="en-US" sz="1800" dirty="0"/>
              <a:t>Cache located close to the clients (hosted by University or Internet Service Provider)</a:t>
            </a:r>
          </a:p>
          <a:p>
            <a:pPr lvl="1"/>
            <a:r>
              <a:rPr lang="en-US" dirty="0"/>
              <a:t>Decrease bandwidth usage</a:t>
            </a:r>
          </a:p>
          <a:p>
            <a:pPr lvl="1"/>
            <a:r>
              <a:rPr lang="en-US" dirty="0"/>
              <a:t>Decreases network latency</a:t>
            </a:r>
          </a:p>
          <a:p>
            <a:r>
              <a:rPr lang="en-US" sz="1800" dirty="0"/>
              <a:t>Scale provides the main advantage: many users within the ISP may all be asking for the same web pages</a:t>
            </a:r>
          </a:p>
          <a:p>
            <a:r>
              <a:rPr lang="en-US" sz="1800" dirty="0"/>
              <a:t>ISPs use this approach to decrease bandwidth across their networks</a:t>
            </a:r>
          </a:p>
          <a:p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444411" y="1804389"/>
            <a:ext cx="6644451" cy="4016583"/>
            <a:chOff x="2890204" y="1980153"/>
            <a:chExt cx="6644451" cy="4016583"/>
          </a:xfrm>
        </p:grpSpPr>
        <p:sp>
          <p:nvSpPr>
            <p:cNvPr id="6" name="Cloud 5"/>
            <p:cNvSpPr/>
            <p:nvPr/>
          </p:nvSpPr>
          <p:spPr bwMode="auto">
            <a:xfrm>
              <a:off x="4628524" y="1980153"/>
              <a:ext cx="2666054" cy="2154116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144711" y="2507621"/>
              <a:ext cx="822960" cy="82296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8548137" y="2507621"/>
              <a:ext cx="822960" cy="82296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9" name="Curved Connector 8"/>
            <p:cNvCxnSpPr/>
            <p:nvPr/>
          </p:nvCxnSpPr>
          <p:spPr bwMode="auto">
            <a:xfrm rot="16200000" flipV="1">
              <a:off x="4248368" y="2678136"/>
              <a:ext cx="1511602" cy="2072993"/>
            </a:xfrm>
            <a:prstGeom prst="curvedConnector2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>
              <a:glow rad="63500">
                <a:schemeClr val="bg1"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0" name="Curved Connector 9"/>
            <p:cNvCxnSpPr>
              <a:stCxn id="8" idx="1"/>
            </p:cNvCxnSpPr>
            <p:nvPr/>
          </p:nvCxnSpPr>
          <p:spPr bwMode="auto">
            <a:xfrm rot="10800000" flipV="1">
              <a:off x="6040665" y="2919100"/>
              <a:ext cx="2507472" cy="1551333"/>
            </a:xfrm>
            <a:prstGeom prst="curvedConnector2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>
              <a:glow rad="63500">
                <a:schemeClr val="bg1"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1" name="Straight Arrow Connector 10"/>
            <p:cNvCxnSpPr>
              <a:endCxn id="8" idx="2"/>
            </p:cNvCxnSpPr>
            <p:nvPr/>
          </p:nvCxnSpPr>
          <p:spPr bwMode="auto">
            <a:xfrm flipV="1">
              <a:off x="8959617" y="3330581"/>
              <a:ext cx="0" cy="768104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>
              <a:glow rad="63500">
                <a:schemeClr val="bg1"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grpSp>
          <p:nvGrpSpPr>
            <p:cNvPr id="12" name="Group 11"/>
            <p:cNvGrpSpPr/>
            <p:nvPr/>
          </p:nvGrpSpPr>
          <p:grpSpPr>
            <a:xfrm>
              <a:off x="5321847" y="4490395"/>
              <a:ext cx="1843073" cy="1506341"/>
              <a:chOff x="1177174" y="3540802"/>
              <a:chExt cx="1843073" cy="1506341"/>
            </a:xfrm>
          </p:grpSpPr>
          <p:sp>
            <p:nvSpPr>
              <p:cNvPr id="18" name="Can 17"/>
              <p:cNvSpPr/>
              <p:nvPr/>
            </p:nvSpPr>
            <p:spPr bwMode="auto">
              <a:xfrm>
                <a:off x="1285542" y="3540802"/>
                <a:ext cx="1201392" cy="1106064"/>
              </a:xfrm>
              <a:prstGeom prst="ca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n>
                    <a:solidFill>
                      <a:srgbClr val="000000"/>
                    </a:solidFill>
                  </a:ln>
                </a:endParaRPr>
              </a:p>
            </p:txBody>
          </p:sp>
          <p:cxnSp>
            <p:nvCxnSpPr>
              <p:cNvPr id="19" name="Straight Arrow Connector 18"/>
              <p:cNvCxnSpPr>
                <a:stCxn id="21" idx="0"/>
                <a:endCxn id="18" idx="0"/>
              </p:cNvCxnSpPr>
              <p:nvPr/>
            </p:nvCxnSpPr>
            <p:spPr bwMode="auto">
              <a:xfrm flipV="1">
                <a:off x="1882919" y="3817318"/>
                <a:ext cx="3319" cy="360433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arrow"/>
              </a:ln>
              <a:effectLst>
                <a:glow rad="63500">
                  <a:schemeClr val="bg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20" name="TextBox 19"/>
              <p:cNvSpPr txBox="1"/>
              <p:nvPr/>
            </p:nvSpPr>
            <p:spPr>
              <a:xfrm>
                <a:off x="1177174" y="4677811"/>
                <a:ext cx="18430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Proxy Cache</a:t>
                </a:r>
              </a:p>
            </p:txBody>
          </p:sp>
          <p:sp>
            <p:nvSpPr>
              <p:cNvPr id="21" name="Folded Corner 20"/>
              <p:cNvSpPr/>
              <p:nvPr/>
            </p:nvSpPr>
            <p:spPr bwMode="auto">
              <a:xfrm>
                <a:off x="1705890" y="4177751"/>
                <a:ext cx="354057" cy="354057"/>
              </a:xfrm>
              <a:prstGeom prst="foldedCorner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890204" y="3443349"/>
              <a:ext cx="1936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Local Machine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496928" y="2157674"/>
              <a:ext cx="10377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Server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435034" y="4117994"/>
              <a:ext cx="1058741" cy="639596"/>
              <a:chOff x="6954297" y="3571141"/>
              <a:chExt cx="1058741" cy="639596"/>
            </a:xfrm>
          </p:grpSpPr>
          <p:sp>
            <p:nvSpPr>
              <p:cNvPr id="16" name="Folded Corner 15"/>
              <p:cNvSpPr/>
              <p:nvPr/>
            </p:nvSpPr>
            <p:spPr bwMode="auto">
              <a:xfrm>
                <a:off x="7294578" y="3571141"/>
                <a:ext cx="354057" cy="354057"/>
              </a:xfrm>
              <a:prstGeom prst="foldedCorner">
                <a:avLst/>
              </a:prstGeom>
              <a:solidFill>
                <a:srgbClr val="D5F4FF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954297" y="3841405"/>
                <a:ext cx="10587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resource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9961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Proxy Cache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4038735" cy="446405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Cache proxy located closer to the origin web server</a:t>
            </a:r>
          </a:p>
          <a:p>
            <a:r>
              <a:rPr lang="en-US" dirty="0"/>
              <a:t>Usually deployed by a Web host</a:t>
            </a:r>
          </a:p>
          <a:p>
            <a:r>
              <a:rPr lang="en-US" dirty="0"/>
              <a:t>Decreases load on the Web service (e.g. database)</a:t>
            </a:r>
          </a:p>
          <a:p>
            <a:r>
              <a:rPr lang="en-US" dirty="0"/>
              <a:t>Several reverse proxy caches implemented together can for a Content Delivery Network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512525" y="2646111"/>
            <a:ext cx="7062627" cy="2661449"/>
            <a:chOff x="1967730" y="2546345"/>
            <a:chExt cx="7062627" cy="2661449"/>
          </a:xfrm>
        </p:grpSpPr>
        <p:sp>
          <p:nvSpPr>
            <p:cNvPr id="6" name="Cloud 5"/>
            <p:cNvSpPr/>
            <p:nvPr/>
          </p:nvSpPr>
          <p:spPr bwMode="auto">
            <a:xfrm>
              <a:off x="4127269" y="2546345"/>
              <a:ext cx="1743488" cy="1743488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299677" y="2957825"/>
              <a:ext cx="822960" cy="82296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8043839" y="2957825"/>
              <a:ext cx="822960" cy="82296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9" name="Straight Arrow Connector 8"/>
            <p:cNvCxnSpPr>
              <a:stCxn id="8" idx="1"/>
            </p:cNvCxnSpPr>
            <p:nvPr/>
          </p:nvCxnSpPr>
          <p:spPr bwMode="auto">
            <a:xfrm flipH="1">
              <a:off x="7538238" y="3369305"/>
              <a:ext cx="505601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>
              <a:glow rad="63500">
                <a:schemeClr val="bg1"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0" name="Straight Arrow Connector 9"/>
            <p:cNvCxnSpPr>
              <a:endCxn id="7" idx="3"/>
            </p:cNvCxnSpPr>
            <p:nvPr/>
          </p:nvCxnSpPr>
          <p:spPr bwMode="auto">
            <a:xfrm flipH="1">
              <a:off x="3122637" y="3369305"/>
              <a:ext cx="3251905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>
              <a:glow rad="63500">
                <a:schemeClr val="bg1"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V="1">
              <a:off x="8455319" y="3780785"/>
              <a:ext cx="0" cy="768104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>
              <a:glow rad="63500">
                <a:schemeClr val="bg1"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grpSp>
          <p:nvGrpSpPr>
            <p:cNvPr id="12" name="Group 11"/>
            <p:cNvGrpSpPr/>
            <p:nvPr/>
          </p:nvGrpSpPr>
          <p:grpSpPr>
            <a:xfrm>
              <a:off x="6149517" y="2849449"/>
              <a:ext cx="1593293" cy="1783340"/>
              <a:chOff x="1084246" y="3540802"/>
              <a:chExt cx="1593293" cy="1783340"/>
            </a:xfrm>
          </p:grpSpPr>
          <p:sp>
            <p:nvSpPr>
              <p:cNvPr id="18" name="Can 17"/>
              <p:cNvSpPr/>
              <p:nvPr/>
            </p:nvSpPr>
            <p:spPr bwMode="auto">
              <a:xfrm>
                <a:off x="1285542" y="3540802"/>
                <a:ext cx="1201392" cy="1106064"/>
              </a:xfrm>
              <a:prstGeom prst="ca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n>
                    <a:solidFill>
                      <a:srgbClr val="000000"/>
                    </a:solidFill>
                  </a:ln>
                </a:endParaRPr>
              </a:p>
            </p:txBody>
          </p:sp>
          <p:cxnSp>
            <p:nvCxnSpPr>
              <p:cNvPr id="19" name="Straight Arrow Connector 18"/>
              <p:cNvCxnSpPr>
                <a:stCxn id="21" idx="0"/>
                <a:endCxn id="18" idx="0"/>
              </p:cNvCxnSpPr>
              <p:nvPr/>
            </p:nvCxnSpPr>
            <p:spPr bwMode="auto">
              <a:xfrm flipV="1">
                <a:off x="1882919" y="3817318"/>
                <a:ext cx="3319" cy="360433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arrow"/>
              </a:ln>
              <a:effectLst>
                <a:glow rad="63500">
                  <a:schemeClr val="bg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20" name="TextBox 19"/>
              <p:cNvSpPr txBox="1"/>
              <p:nvPr/>
            </p:nvSpPr>
            <p:spPr>
              <a:xfrm>
                <a:off x="1084246" y="4677811"/>
                <a:ext cx="15932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Reverse </a:t>
                </a:r>
              </a:p>
              <a:p>
                <a:pPr algn="ctr"/>
                <a:r>
                  <a:rPr lang="en-US" dirty="0"/>
                  <a:t>Proxy Cache</a:t>
                </a:r>
              </a:p>
            </p:txBody>
          </p:sp>
          <p:sp>
            <p:nvSpPr>
              <p:cNvPr id="21" name="Folded Corner 20"/>
              <p:cNvSpPr/>
              <p:nvPr/>
            </p:nvSpPr>
            <p:spPr bwMode="auto">
              <a:xfrm>
                <a:off x="1705890" y="4177751"/>
                <a:ext cx="354057" cy="354057"/>
              </a:xfrm>
              <a:prstGeom prst="foldedCorner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967730" y="3878063"/>
              <a:ext cx="1936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Local Machine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92630" y="2607878"/>
              <a:ext cx="10377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Server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930736" y="4568198"/>
              <a:ext cx="1058741" cy="639596"/>
              <a:chOff x="6954297" y="3571141"/>
              <a:chExt cx="1058741" cy="639596"/>
            </a:xfrm>
          </p:grpSpPr>
          <p:sp>
            <p:nvSpPr>
              <p:cNvPr id="16" name="Folded Corner 15"/>
              <p:cNvSpPr/>
              <p:nvPr/>
            </p:nvSpPr>
            <p:spPr bwMode="auto">
              <a:xfrm>
                <a:off x="7294578" y="3571141"/>
                <a:ext cx="354057" cy="354057"/>
              </a:xfrm>
              <a:prstGeom prst="foldedCorner">
                <a:avLst/>
              </a:prstGeom>
              <a:solidFill>
                <a:srgbClr val="D5F4FF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954297" y="3841405"/>
                <a:ext cx="10587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resource</a:t>
                </a:r>
              </a:p>
            </p:txBody>
          </p:sp>
        </p:grp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B72D255-8A98-0C4F-ACA9-B3B522ACE171}"/>
              </a:ext>
            </a:extLst>
          </p:cNvPr>
          <p:cNvSpPr/>
          <p:nvPr/>
        </p:nvSpPr>
        <p:spPr>
          <a:xfrm>
            <a:off x="8694312" y="2420888"/>
            <a:ext cx="3018312" cy="3096344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51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E375D-366A-D84D-85C3-E372D5290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Proxies</a:t>
            </a:r>
          </a:p>
        </p:txBody>
      </p:sp>
    </p:spTree>
    <p:extLst>
      <p:ext uri="{BB962C8B-B14F-4D97-AF65-F5344CB8AC3E}">
        <p14:creationId xmlns:p14="http://schemas.microsoft.com/office/powerpoint/2010/main" val="150241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04AA1-C6A6-4B53-AA52-B60CD3A34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Proxy Architecture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43A5C6-7AEF-4B6A-BB23-327006A36792}"/>
              </a:ext>
            </a:extLst>
          </p:cNvPr>
          <p:cNvSpPr txBox="1">
            <a:spLocks/>
          </p:cNvSpPr>
          <p:nvPr/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 web proxy is a network service </a:t>
            </a:r>
          </a:p>
          <a:p>
            <a:r>
              <a:rPr lang="en-GB" dirty="0"/>
              <a:t>They receive web requests from clients and make requests on their behalf to web servers</a:t>
            </a:r>
          </a:p>
          <a:p>
            <a:r>
              <a:rPr lang="en-GB" dirty="0"/>
              <a:t>A web proxies behaviour differs depending on their function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8C8E8A-DD6B-344E-9111-7544EB2B9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704" y="3284984"/>
            <a:ext cx="4758296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74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CD696-E5ED-4189-A130-62EFBBFB1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 Proxy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985C0-2D7A-427F-AF32-8343286205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Graphic 5" descr="User">
            <a:extLst>
              <a:ext uri="{FF2B5EF4-FFF2-40B4-BE49-F238E27FC236}">
                <a16:creationId xmlns:a16="http://schemas.microsoft.com/office/drawing/2014/main" id="{46E64B83-1F9B-4193-B986-44D4B9AF2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888" y="2971799"/>
            <a:ext cx="914400" cy="9144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1DF3A28-FC67-4E50-A441-8743AFEF6367}"/>
              </a:ext>
            </a:extLst>
          </p:cNvPr>
          <p:cNvGrpSpPr/>
          <p:nvPr/>
        </p:nvGrpSpPr>
        <p:grpSpPr>
          <a:xfrm>
            <a:off x="1538288" y="2892019"/>
            <a:ext cx="797799" cy="1073959"/>
            <a:chOff x="2006770" y="3123689"/>
            <a:chExt cx="797799" cy="107395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F0DD7D-E811-4917-B54D-312349EB4BF6}"/>
                </a:ext>
              </a:extLst>
            </p:cNvPr>
            <p:cNvSpPr/>
            <p:nvPr/>
          </p:nvSpPr>
          <p:spPr>
            <a:xfrm>
              <a:off x="2006770" y="3123689"/>
              <a:ext cx="797799" cy="107395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1096B59-6788-458D-BB12-6641E5B7678C}"/>
                </a:ext>
              </a:extLst>
            </p:cNvPr>
            <p:cNvCxnSpPr/>
            <p:nvPr/>
          </p:nvCxnSpPr>
          <p:spPr>
            <a:xfrm>
              <a:off x="2006770" y="3260309"/>
              <a:ext cx="797799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lowchart: Magnetic Disk 13">
            <a:extLst>
              <a:ext uri="{FF2B5EF4-FFF2-40B4-BE49-F238E27FC236}">
                <a16:creationId xmlns:a16="http://schemas.microsoft.com/office/drawing/2014/main" id="{A7F8F790-58EA-4CAC-B4B1-C890B7D3E5C9}"/>
              </a:ext>
            </a:extLst>
          </p:cNvPr>
          <p:cNvSpPr/>
          <p:nvPr/>
        </p:nvSpPr>
        <p:spPr>
          <a:xfrm flipH="1">
            <a:off x="10770314" y="2892018"/>
            <a:ext cx="797799" cy="1073959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5985845-8E93-432A-A11A-B50B9A3A0753}"/>
              </a:ext>
            </a:extLst>
          </p:cNvPr>
          <p:cNvCxnSpPr>
            <a:cxnSpLocks/>
          </p:cNvCxnSpPr>
          <p:nvPr/>
        </p:nvCxnSpPr>
        <p:spPr>
          <a:xfrm>
            <a:off x="2657395" y="3428994"/>
            <a:ext cx="7791610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EF61529-8AF4-42B5-B4FD-5480B984E3E1}"/>
              </a:ext>
            </a:extLst>
          </p:cNvPr>
          <p:cNvCxnSpPr>
            <a:cxnSpLocks/>
          </p:cNvCxnSpPr>
          <p:nvPr/>
        </p:nvCxnSpPr>
        <p:spPr>
          <a:xfrm>
            <a:off x="4100713" y="3428994"/>
            <a:ext cx="6348292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loud 44">
            <a:extLst>
              <a:ext uri="{FF2B5EF4-FFF2-40B4-BE49-F238E27FC236}">
                <a16:creationId xmlns:a16="http://schemas.microsoft.com/office/drawing/2014/main" id="{9B3D8125-1286-4E38-B0DF-10637ACDDC92}"/>
              </a:ext>
            </a:extLst>
          </p:cNvPr>
          <p:cNvSpPr/>
          <p:nvPr/>
        </p:nvSpPr>
        <p:spPr>
          <a:xfrm>
            <a:off x="4779632" y="2464576"/>
            <a:ext cx="3547136" cy="1928848"/>
          </a:xfrm>
          <a:prstGeom prst="cloud">
            <a:avLst/>
          </a:prstGeom>
          <a:noFill/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197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ECB34-F5FE-6A4E-8EED-8BFDF2B6F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Proxy Types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989BA-8C98-2346-B926-8FC46DACFC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74B383-558D-E148-8E69-2E1AF850F2F5}"/>
              </a:ext>
            </a:extLst>
          </p:cNvPr>
          <p:cNvSpPr txBox="1"/>
          <p:nvPr/>
        </p:nvSpPr>
        <p:spPr>
          <a:xfrm>
            <a:off x="623393" y="2060848"/>
            <a:ext cx="25698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Forward Proxy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Open Proxy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Reverse Proxy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03F5B4-0F4F-DB4F-A3D3-AC7E3F32152C}"/>
              </a:ext>
            </a:extLst>
          </p:cNvPr>
          <p:cNvGrpSpPr/>
          <p:nvPr/>
        </p:nvGrpSpPr>
        <p:grpSpPr>
          <a:xfrm>
            <a:off x="4007768" y="4129448"/>
            <a:ext cx="6912272" cy="2179872"/>
            <a:chOff x="623888" y="1703298"/>
            <a:chExt cx="10944225" cy="345139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BC82453-E253-5644-92B1-F3E09D7E0741}"/>
                </a:ext>
              </a:extLst>
            </p:cNvPr>
            <p:cNvCxnSpPr>
              <a:cxnSpLocks/>
            </p:cNvCxnSpPr>
            <p:nvPr/>
          </p:nvCxnSpPr>
          <p:spPr>
            <a:xfrm>
              <a:off x="2714671" y="3429631"/>
              <a:ext cx="6191124" cy="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FDD43EF-1811-824A-A6A1-1CEAAA272685}"/>
                </a:ext>
              </a:extLst>
            </p:cNvPr>
            <p:cNvCxnSpPr>
              <a:cxnSpLocks/>
            </p:cNvCxnSpPr>
            <p:nvPr/>
          </p:nvCxnSpPr>
          <p:spPr>
            <a:xfrm>
              <a:off x="10223411" y="3424508"/>
              <a:ext cx="357610" cy="2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Graphic 27" descr="User">
              <a:extLst>
                <a:ext uri="{FF2B5EF4-FFF2-40B4-BE49-F238E27FC236}">
                  <a16:creationId xmlns:a16="http://schemas.microsoft.com/office/drawing/2014/main" id="{014D64FE-B741-464D-8BF3-0350E0375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3888" y="2971799"/>
              <a:ext cx="914400" cy="914400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431B585-A102-1143-B20B-290FF028428C}"/>
                </a:ext>
              </a:extLst>
            </p:cNvPr>
            <p:cNvGrpSpPr/>
            <p:nvPr/>
          </p:nvGrpSpPr>
          <p:grpSpPr>
            <a:xfrm>
              <a:off x="1538288" y="2892019"/>
              <a:ext cx="797799" cy="1073959"/>
              <a:chOff x="2006770" y="3123689"/>
              <a:chExt cx="797799" cy="1073959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8829E5F-BC81-954A-8A21-90C4C25D47F0}"/>
                  </a:ext>
                </a:extLst>
              </p:cNvPr>
              <p:cNvSpPr/>
              <p:nvPr/>
            </p:nvSpPr>
            <p:spPr>
              <a:xfrm>
                <a:off x="2006770" y="3123689"/>
                <a:ext cx="797799" cy="107395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552ABF6-B2B9-9A41-8358-35233028E9DE}"/>
                  </a:ext>
                </a:extLst>
              </p:cNvPr>
              <p:cNvCxnSpPr/>
              <p:nvPr/>
            </p:nvCxnSpPr>
            <p:spPr>
              <a:xfrm>
                <a:off x="2006770" y="3260309"/>
                <a:ext cx="797799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Flowchart: Magnetic Disk 13">
              <a:extLst>
                <a:ext uri="{FF2B5EF4-FFF2-40B4-BE49-F238E27FC236}">
                  <a16:creationId xmlns:a16="http://schemas.microsoft.com/office/drawing/2014/main" id="{00C6F8F3-9957-894B-AF0A-832D32D017D4}"/>
                </a:ext>
              </a:extLst>
            </p:cNvPr>
            <p:cNvSpPr/>
            <p:nvPr/>
          </p:nvSpPr>
          <p:spPr>
            <a:xfrm flipH="1">
              <a:off x="10770313" y="1703298"/>
              <a:ext cx="797799" cy="1073959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: Rounded Corners 18">
              <a:extLst>
                <a:ext uri="{FF2B5EF4-FFF2-40B4-BE49-F238E27FC236}">
                  <a16:creationId xmlns:a16="http://schemas.microsoft.com/office/drawing/2014/main" id="{ECA1B8DE-A85A-9F40-A3F6-0B0CA01DB5D0}"/>
                </a:ext>
              </a:extLst>
            </p:cNvPr>
            <p:cNvSpPr/>
            <p:nvPr/>
          </p:nvSpPr>
          <p:spPr>
            <a:xfrm>
              <a:off x="9062963" y="2892015"/>
              <a:ext cx="971156" cy="107395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32" name="Cloud 31">
              <a:extLst>
                <a:ext uri="{FF2B5EF4-FFF2-40B4-BE49-F238E27FC236}">
                  <a16:creationId xmlns:a16="http://schemas.microsoft.com/office/drawing/2014/main" id="{F23BAB6E-F552-AD4F-978B-1EED66EC1CFD}"/>
                </a:ext>
              </a:extLst>
            </p:cNvPr>
            <p:cNvSpPr/>
            <p:nvPr/>
          </p:nvSpPr>
          <p:spPr>
            <a:xfrm>
              <a:off x="4779632" y="2464576"/>
              <a:ext cx="3547136" cy="1928848"/>
            </a:xfrm>
            <a:prstGeom prst="cloud">
              <a:avLst/>
            </a:prstGeom>
            <a:noFill/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lowchart: Magnetic Disk 14">
              <a:extLst>
                <a:ext uri="{FF2B5EF4-FFF2-40B4-BE49-F238E27FC236}">
                  <a16:creationId xmlns:a16="http://schemas.microsoft.com/office/drawing/2014/main" id="{B6832C1A-34FD-954C-9B2D-27DC330657CD}"/>
                </a:ext>
              </a:extLst>
            </p:cNvPr>
            <p:cNvSpPr/>
            <p:nvPr/>
          </p:nvSpPr>
          <p:spPr>
            <a:xfrm flipH="1">
              <a:off x="10770314" y="2892018"/>
              <a:ext cx="797799" cy="1073959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lowchart: Magnetic Disk 15">
              <a:extLst>
                <a:ext uri="{FF2B5EF4-FFF2-40B4-BE49-F238E27FC236}">
                  <a16:creationId xmlns:a16="http://schemas.microsoft.com/office/drawing/2014/main" id="{8EC08AFE-880F-704F-B505-A8B4CB60F8C1}"/>
                </a:ext>
              </a:extLst>
            </p:cNvPr>
            <p:cNvSpPr/>
            <p:nvPr/>
          </p:nvSpPr>
          <p:spPr>
            <a:xfrm flipH="1">
              <a:off x="10770314" y="4080738"/>
              <a:ext cx="797799" cy="1073959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7B2516B-A8D2-5F4A-B3E0-A79A066B4E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23411" y="2713465"/>
              <a:ext cx="357610" cy="330954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7CF356D-03AE-464C-AD9D-6463A4B4BB7B}"/>
                </a:ext>
              </a:extLst>
            </p:cNvPr>
            <p:cNvCxnSpPr>
              <a:cxnSpLocks/>
            </p:cNvCxnSpPr>
            <p:nvPr/>
          </p:nvCxnSpPr>
          <p:spPr>
            <a:xfrm>
              <a:off x="10296102" y="3952900"/>
              <a:ext cx="357610" cy="330954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453084A-DD43-4840-841C-174BF128B900}"/>
              </a:ext>
            </a:extLst>
          </p:cNvPr>
          <p:cNvGrpSpPr/>
          <p:nvPr/>
        </p:nvGrpSpPr>
        <p:grpSpPr>
          <a:xfrm>
            <a:off x="4007768" y="2873005"/>
            <a:ext cx="6840760" cy="1205639"/>
            <a:chOff x="623888" y="2464576"/>
            <a:chExt cx="10944225" cy="1928848"/>
          </a:xfrm>
        </p:grpSpPr>
        <p:sp>
          <p:nvSpPr>
            <p:cNvPr id="49" name="Cloud 48">
              <a:extLst>
                <a:ext uri="{FF2B5EF4-FFF2-40B4-BE49-F238E27FC236}">
                  <a16:creationId xmlns:a16="http://schemas.microsoft.com/office/drawing/2014/main" id="{9965D4DB-EF9A-7547-8903-A5F7F2280383}"/>
                </a:ext>
              </a:extLst>
            </p:cNvPr>
            <p:cNvSpPr/>
            <p:nvPr/>
          </p:nvSpPr>
          <p:spPr>
            <a:xfrm>
              <a:off x="4779632" y="2464576"/>
              <a:ext cx="3547136" cy="1928848"/>
            </a:xfrm>
            <a:prstGeom prst="cloud">
              <a:avLst/>
            </a:prstGeom>
            <a:noFill/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B8B23A8-5DA6-B74B-BBF4-A46D90F8C9FF}"/>
                </a:ext>
              </a:extLst>
            </p:cNvPr>
            <p:cNvGrpSpPr/>
            <p:nvPr/>
          </p:nvGrpSpPr>
          <p:grpSpPr>
            <a:xfrm>
              <a:off x="623888" y="2892018"/>
              <a:ext cx="10944225" cy="1083755"/>
              <a:chOff x="623888" y="2892018"/>
              <a:chExt cx="10944225" cy="1083755"/>
            </a:xfrm>
          </p:grpSpPr>
          <p:pic>
            <p:nvPicPr>
              <p:cNvPr id="51" name="Graphic 50" descr="User">
                <a:extLst>
                  <a:ext uri="{FF2B5EF4-FFF2-40B4-BE49-F238E27FC236}">
                    <a16:creationId xmlns:a16="http://schemas.microsoft.com/office/drawing/2014/main" id="{BDD19507-66AA-9143-8ACE-5933C08F13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23888" y="2971799"/>
                <a:ext cx="914400" cy="914400"/>
              </a:xfrm>
              <a:prstGeom prst="rect">
                <a:avLst/>
              </a:prstGeom>
            </p:spPr>
          </p:pic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5D7977E2-8576-3D4C-9F46-CCC54F1880E2}"/>
                  </a:ext>
                </a:extLst>
              </p:cNvPr>
              <p:cNvGrpSpPr/>
              <p:nvPr/>
            </p:nvGrpSpPr>
            <p:grpSpPr>
              <a:xfrm>
                <a:off x="1538288" y="2892019"/>
                <a:ext cx="797799" cy="1073959"/>
                <a:chOff x="2006770" y="3123689"/>
                <a:chExt cx="797799" cy="1073959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F6AE1A2-57EC-5B4B-B9BB-1D779E405614}"/>
                    </a:ext>
                  </a:extLst>
                </p:cNvPr>
                <p:cNvSpPr/>
                <p:nvPr/>
              </p:nvSpPr>
              <p:spPr>
                <a:xfrm>
                  <a:off x="2006770" y="3123689"/>
                  <a:ext cx="797799" cy="1073959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23B59C50-7B6E-8343-BEC3-D21FE5E7CC26}"/>
                    </a:ext>
                  </a:extLst>
                </p:cNvPr>
                <p:cNvCxnSpPr/>
                <p:nvPr/>
              </p:nvCxnSpPr>
              <p:spPr>
                <a:xfrm>
                  <a:off x="2006770" y="3260309"/>
                  <a:ext cx="797799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Flowchart: Magnetic Disk 13">
                <a:extLst>
                  <a:ext uri="{FF2B5EF4-FFF2-40B4-BE49-F238E27FC236}">
                    <a16:creationId xmlns:a16="http://schemas.microsoft.com/office/drawing/2014/main" id="{82DB7E96-0841-FD43-B5B1-82E66975F10A}"/>
                  </a:ext>
                </a:extLst>
              </p:cNvPr>
              <p:cNvSpPr/>
              <p:nvPr/>
            </p:nvSpPr>
            <p:spPr>
              <a:xfrm flipH="1">
                <a:off x="10770314" y="2892018"/>
                <a:ext cx="797799" cy="1073959"/>
              </a:xfrm>
              <a:prstGeom prst="flowChartMagneticDisk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: Rounded Corners 14">
                <a:extLst>
                  <a:ext uri="{FF2B5EF4-FFF2-40B4-BE49-F238E27FC236}">
                    <a16:creationId xmlns:a16="http://schemas.microsoft.com/office/drawing/2014/main" id="{B57A0FB1-2D80-4142-9763-BCD80B69D451}"/>
                  </a:ext>
                </a:extLst>
              </p:cNvPr>
              <p:cNvSpPr/>
              <p:nvPr/>
            </p:nvSpPr>
            <p:spPr>
              <a:xfrm>
                <a:off x="6067622" y="2901814"/>
                <a:ext cx="971156" cy="107395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000" dirty="0">
                    <a:solidFill>
                      <a:schemeClr val="tx1"/>
                    </a:solidFill>
                  </a:rPr>
                  <a:t>P</a:t>
                </a:r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C0FC4D55-E8C2-C940-95FD-DAC71B027A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9251" y="3434099"/>
                <a:ext cx="3243243" cy="0"/>
              </a:xfrm>
              <a:prstGeom prst="straightConnector1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1AB1A470-14C4-9A44-8FFC-0AA9AD27D0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5379" y="3416813"/>
                <a:ext cx="3249528" cy="0"/>
              </a:xfrm>
              <a:prstGeom prst="straightConnector1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2251485-A120-BF40-96CC-685764E2F5E7}"/>
              </a:ext>
            </a:extLst>
          </p:cNvPr>
          <p:cNvGrpSpPr/>
          <p:nvPr/>
        </p:nvGrpSpPr>
        <p:grpSpPr>
          <a:xfrm>
            <a:off x="4007768" y="1577670"/>
            <a:ext cx="6827248" cy="1203258"/>
            <a:chOff x="623888" y="2464576"/>
            <a:chExt cx="10944225" cy="1928848"/>
          </a:xfrm>
        </p:grpSpPr>
        <p:pic>
          <p:nvPicPr>
            <p:cNvPr id="60" name="Graphic 59" descr="User">
              <a:extLst>
                <a:ext uri="{FF2B5EF4-FFF2-40B4-BE49-F238E27FC236}">
                  <a16:creationId xmlns:a16="http://schemas.microsoft.com/office/drawing/2014/main" id="{4A58F113-2DFF-3D42-8247-A479F09E2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3888" y="2971799"/>
              <a:ext cx="914400" cy="914400"/>
            </a:xfrm>
            <a:prstGeom prst="rect">
              <a:avLst/>
            </a:prstGeom>
          </p:spPr>
        </p:pic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F914F822-ADE0-F54E-B19D-55FE77041FB4}"/>
                </a:ext>
              </a:extLst>
            </p:cNvPr>
            <p:cNvGrpSpPr/>
            <p:nvPr/>
          </p:nvGrpSpPr>
          <p:grpSpPr>
            <a:xfrm>
              <a:off x="1538288" y="2892019"/>
              <a:ext cx="797799" cy="1073959"/>
              <a:chOff x="2006770" y="3123689"/>
              <a:chExt cx="797799" cy="1073959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ABD07CC-7B82-E846-9174-E965786B90A1}"/>
                  </a:ext>
                </a:extLst>
              </p:cNvPr>
              <p:cNvSpPr/>
              <p:nvPr/>
            </p:nvSpPr>
            <p:spPr>
              <a:xfrm>
                <a:off x="2006770" y="3123689"/>
                <a:ext cx="797799" cy="107395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DCE474B4-D87F-8C4E-B3E4-C29B666868C6}"/>
                  </a:ext>
                </a:extLst>
              </p:cNvPr>
              <p:cNvCxnSpPr/>
              <p:nvPr/>
            </p:nvCxnSpPr>
            <p:spPr>
              <a:xfrm>
                <a:off x="2006770" y="3260309"/>
                <a:ext cx="797799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Flowchart: Magnetic Disk 13">
              <a:extLst>
                <a:ext uri="{FF2B5EF4-FFF2-40B4-BE49-F238E27FC236}">
                  <a16:creationId xmlns:a16="http://schemas.microsoft.com/office/drawing/2014/main" id="{C91F520E-2F8C-6F49-B27C-C38FC2F64355}"/>
                </a:ext>
              </a:extLst>
            </p:cNvPr>
            <p:cNvSpPr/>
            <p:nvPr/>
          </p:nvSpPr>
          <p:spPr>
            <a:xfrm flipH="1">
              <a:off x="10770314" y="2892018"/>
              <a:ext cx="797799" cy="1073959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: Rounded Corners 14">
              <a:extLst>
                <a:ext uri="{FF2B5EF4-FFF2-40B4-BE49-F238E27FC236}">
                  <a16:creationId xmlns:a16="http://schemas.microsoft.com/office/drawing/2014/main" id="{199AA07B-032B-0C4E-9192-B8D96EC27955}"/>
                </a:ext>
              </a:extLst>
            </p:cNvPr>
            <p:cNvSpPr/>
            <p:nvPr/>
          </p:nvSpPr>
          <p:spPr>
            <a:xfrm>
              <a:off x="3072281" y="2892016"/>
              <a:ext cx="971156" cy="107395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P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DB569A7A-CFA1-E349-967E-EA62C562DC3D}"/>
                </a:ext>
              </a:extLst>
            </p:cNvPr>
            <p:cNvCxnSpPr>
              <a:cxnSpLocks/>
            </p:cNvCxnSpPr>
            <p:nvPr/>
          </p:nvCxnSpPr>
          <p:spPr>
            <a:xfrm>
              <a:off x="4351370" y="3434099"/>
              <a:ext cx="6191124" cy="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41779885-1807-974C-B106-C900E5A64FDC}"/>
                </a:ext>
              </a:extLst>
            </p:cNvPr>
            <p:cNvCxnSpPr>
              <a:cxnSpLocks/>
            </p:cNvCxnSpPr>
            <p:nvPr/>
          </p:nvCxnSpPr>
          <p:spPr>
            <a:xfrm>
              <a:off x="2525379" y="3416813"/>
              <a:ext cx="357610" cy="2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Cloud 65">
              <a:extLst>
                <a:ext uri="{FF2B5EF4-FFF2-40B4-BE49-F238E27FC236}">
                  <a16:creationId xmlns:a16="http://schemas.microsoft.com/office/drawing/2014/main" id="{2A70DEBB-AED9-F34C-A5FD-23C28C68E8E4}"/>
                </a:ext>
              </a:extLst>
            </p:cNvPr>
            <p:cNvSpPr/>
            <p:nvPr/>
          </p:nvSpPr>
          <p:spPr>
            <a:xfrm>
              <a:off x="4779632" y="2464576"/>
              <a:ext cx="3547136" cy="1928848"/>
            </a:xfrm>
            <a:prstGeom prst="cloud">
              <a:avLst/>
            </a:prstGeom>
            <a:noFill/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02951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CD696-E5ED-4189-A130-62EFBBFB1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Forward Proxy – Content Filtering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985C0-2D7A-427F-AF32-8343286205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AE6384-BAA4-6440-9188-04F5006E1633}"/>
              </a:ext>
            </a:extLst>
          </p:cNvPr>
          <p:cNvGrpSpPr/>
          <p:nvPr/>
        </p:nvGrpSpPr>
        <p:grpSpPr>
          <a:xfrm>
            <a:off x="623888" y="2464576"/>
            <a:ext cx="10944225" cy="1928848"/>
            <a:chOff x="623888" y="2464576"/>
            <a:chExt cx="10944225" cy="1928848"/>
          </a:xfrm>
        </p:grpSpPr>
        <p:pic>
          <p:nvPicPr>
            <p:cNvPr id="6" name="Graphic 5" descr="User">
              <a:extLst>
                <a:ext uri="{FF2B5EF4-FFF2-40B4-BE49-F238E27FC236}">
                  <a16:creationId xmlns:a16="http://schemas.microsoft.com/office/drawing/2014/main" id="{46E64B83-1F9B-4193-B986-44D4B9AF2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3888" y="2971799"/>
              <a:ext cx="914400" cy="914400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1DF3A28-FC67-4E50-A441-8743AFEF6367}"/>
                </a:ext>
              </a:extLst>
            </p:cNvPr>
            <p:cNvGrpSpPr/>
            <p:nvPr/>
          </p:nvGrpSpPr>
          <p:grpSpPr>
            <a:xfrm>
              <a:off x="1538288" y="2892019"/>
              <a:ext cx="797799" cy="1073959"/>
              <a:chOff x="2006770" y="3123689"/>
              <a:chExt cx="797799" cy="107395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1F0DD7D-E811-4917-B54D-312349EB4BF6}"/>
                  </a:ext>
                </a:extLst>
              </p:cNvPr>
              <p:cNvSpPr/>
              <p:nvPr/>
            </p:nvSpPr>
            <p:spPr>
              <a:xfrm>
                <a:off x="2006770" y="3123689"/>
                <a:ext cx="797799" cy="107395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1096B59-6788-458D-BB12-6641E5B7678C}"/>
                  </a:ext>
                </a:extLst>
              </p:cNvPr>
              <p:cNvCxnSpPr/>
              <p:nvPr/>
            </p:nvCxnSpPr>
            <p:spPr>
              <a:xfrm>
                <a:off x="2006770" y="3260309"/>
                <a:ext cx="797799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Flowchart: Magnetic Disk 13">
              <a:extLst>
                <a:ext uri="{FF2B5EF4-FFF2-40B4-BE49-F238E27FC236}">
                  <a16:creationId xmlns:a16="http://schemas.microsoft.com/office/drawing/2014/main" id="{A7F8F790-58EA-4CAC-B4B1-C890B7D3E5C9}"/>
                </a:ext>
              </a:extLst>
            </p:cNvPr>
            <p:cNvSpPr/>
            <p:nvPr/>
          </p:nvSpPr>
          <p:spPr>
            <a:xfrm flipH="1">
              <a:off x="10770314" y="2892018"/>
              <a:ext cx="797799" cy="1073959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EB33D21-7AB5-4A11-957D-EA60273E42C2}"/>
                </a:ext>
              </a:extLst>
            </p:cNvPr>
            <p:cNvSpPr/>
            <p:nvPr/>
          </p:nvSpPr>
          <p:spPr>
            <a:xfrm>
              <a:off x="3072281" y="2892016"/>
              <a:ext cx="971156" cy="107395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P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56458CC-4207-42C9-8058-90E905F0DF9B}"/>
                </a:ext>
              </a:extLst>
            </p:cNvPr>
            <p:cNvCxnSpPr>
              <a:cxnSpLocks/>
            </p:cNvCxnSpPr>
            <p:nvPr/>
          </p:nvCxnSpPr>
          <p:spPr>
            <a:xfrm>
              <a:off x="4351370" y="3434099"/>
              <a:ext cx="6191124" cy="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918B403-CA7C-4E1A-9ABD-21DF368387A8}"/>
                </a:ext>
              </a:extLst>
            </p:cNvPr>
            <p:cNvCxnSpPr>
              <a:cxnSpLocks/>
            </p:cNvCxnSpPr>
            <p:nvPr/>
          </p:nvCxnSpPr>
          <p:spPr>
            <a:xfrm>
              <a:off x="2525379" y="3416813"/>
              <a:ext cx="357610" cy="2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B321EC4E-5AC0-46F4-8955-D40B46DABAE4}"/>
                </a:ext>
              </a:extLst>
            </p:cNvPr>
            <p:cNvSpPr/>
            <p:nvPr/>
          </p:nvSpPr>
          <p:spPr>
            <a:xfrm>
              <a:off x="4779632" y="2464576"/>
              <a:ext cx="3547136" cy="1928848"/>
            </a:xfrm>
            <a:prstGeom prst="cloud">
              <a:avLst/>
            </a:prstGeom>
            <a:noFill/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A7BBA72-CEF1-45EF-882B-BBCBDE0CD99E}"/>
              </a:ext>
            </a:extLst>
          </p:cNvPr>
          <p:cNvSpPr txBox="1"/>
          <p:nvPr/>
        </p:nvSpPr>
        <p:spPr>
          <a:xfrm>
            <a:off x="623889" y="4477633"/>
            <a:ext cx="9599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Restricts requests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Blocks blacklisted URLs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Response can be scanned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Unwanted content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Malware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4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CD696-E5ED-4189-A130-62EFBBFB1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Forward Proxy – Content Translation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985C0-2D7A-427F-AF32-8343286205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Graphic 5" descr="User">
            <a:extLst>
              <a:ext uri="{FF2B5EF4-FFF2-40B4-BE49-F238E27FC236}">
                <a16:creationId xmlns:a16="http://schemas.microsoft.com/office/drawing/2014/main" id="{46E64B83-1F9B-4193-B986-44D4B9AF2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888" y="2971799"/>
            <a:ext cx="914400" cy="9144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1DF3A28-FC67-4E50-A441-8743AFEF6367}"/>
              </a:ext>
            </a:extLst>
          </p:cNvPr>
          <p:cNvGrpSpPr/>
          <p:nvPr/>
        </p:nvGrpSpPr>
        <p:grpSpPr>
          <a:xfrm>
            <a:off x="1538288" y="2892019"/>
            <a:ext cx="797799" cy="1073959"/>
            <a:chOff x="2006770" y="3123689"/>
            <a:chExt cx="797799" cy="107395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F0DD7D-E811-4917-B54D-312349EB4BF6}"/>
                </a:ext>
              </a:extLst>
            </p:cNvPr>
            <p:cNvSpPr/>
            <p:nvPr/>
          </p:nvSpPr>
          <p:spPr>
            <a:xfrm>
              <a:off x="2006770" y="3123689"/>
              <a:ext cx="797799" cy="107395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1096B59-6788-458D-BB12-6641E5B7678C}"/>
                </a:ext>
              </a:extLst>
            </p:cNvPr>
            <p:cNvCxnSpPr/>
            <p:nvPr/>
          </p:nvCxnSpPr>
          <p:spPr>
            <a:xfrm>
              <a:off x="2006770" y="3260309"/>
              <a:ext cx="797799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lowchart: Magnetic Disk 13">
            <a:extLst>
              <a:ext uri="{FF2B5EF4-FFF2-40B4-BE49-F238E27FC236}">
                <a16:creationId xmlns:a16="http://schemas.microsoft.com/office/drawing/2014/main" id="{A7F8F790-58EA-4CAC-B4B1-C890B7D3E5C9}"/>
              </a:ext>
            </a:extLst>
          </p:cNvPr>
          <p:cNvSpPr/>
          <p:nvPr/>
        </p:nvSpPr>
        <p:spPr>
          <a:xfrm flipH="1">
            <a:off x="10770314" y="2892018"/>
            <a:ext cx="797799" cy="1073959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EB33D21-7AB5-4A11-957D-EA60273E42C2}"/>
              </a:ext>
            </a:extLst>
          </p:cNvPr>
          <p:cNvSpPr/>
          <p:nvPr/>
        </p:nvSpPr>
        <p:spPr>
          <a:xfrm>
            <a:off x="3072281" y="2892016"/>
            <a:ext cx="971156" cy="10739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P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56458CC-4207-42C9-8058-90E905F0DF9B}"/>
              </a:ext>
            </a:extLst>
          </p:cNvPr>
          <p:cNvCxnSpPr>
            <a:cxnSpLocks/>
          </p:cNvCxnSpPr>
          <p:nvPr/>
        </p:nvCxnSpPr>
        <p:spPr>
          <a:xfrm>
            <a:off x="4351370" y="3434099"/>
            <a:ext cx="6191124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918B403-CA7C-4E1A-9ABD-21DF368387A8}"/>
              </a:ext>
            </a:extLst>
          </p:cNvPr>
          <p:cNvCxnSpPr>
            <a:cxnSpLocks/>
          </p:cNvCxnSpPr>
          <p:nvPr/>
        </p:nvCxnSpPr>
        <p:spPr>
          <a:xfrm>
            <a:off x="2525379" y="3416813"/>
            <a:ext cx="357610" cy="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loud 6">
            <a:extLst>
              <a:ext uri="{FF2B5EF4-FFF2-40B4-BE49-F238E27FC236}">
                <a16:creationId xmlns:a16="http://schemas.microsoft.com/office/drawing/2014/main" id="{B321EC4E-5AC0-46F4-8955-D40B46DABAE4}"/>
              </a:ext>
            </a:extLst>
          </p:cNvPr>
          <p:cNvSpPr/>
          <p:nvPr/>
        </p:nvSpPr>
        <p:spPr>
          <a:xfrm>
            <a:off x="4779632" y="2464576"/>
            <a:ext cx="3547136" cy="1928848"/>
          </a:xfrm>
          <a:prstGeom prst="cloud">
            <a:avLst/>
          </a:prstGeom>
          <a:noFill/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F0A0BB-70D2-434F-B072-C61B362A0FF3}"/>
              </a:ext>
            </a:extLst>
          </p:cNvPr>
          <p:cNvSpPr txBox="1"/>
          <p:nvPr/>
        </p:nvSpPr>
        <p:spPr>
          <a:xfrm>
            <a:off x="623889" y="4477633"/>
            <a:ext cx="9599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Transform responses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Reduce bandwidth usage by client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Commonly used by mobile phone networks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Recompress images at lower resolution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Minimising HTML, CSS and JavaScript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Inject content into web pages e.g. adverts </a:t>
            </a:r>
          </a:p>
        </p:txBody>
      </p:sp>
    </p:spTree>
    <p:extLst>
      <p:ext uri="{BB962C8B-B14F-4D97-AF65-F5344CB8AC3E}">
        <p14:creationId xmlns:p14="http://schemas.microsoft.com/office/powerpoint/2010/main" val="4011321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F7706-DFD4-2D4E-8C5A-797830018F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Caching, Proxies and CDNs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8E8ED7-97E0-8047-8142-C4955DE022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COMP3227 Web Architecture &amp; Hypertext Technologies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4FE84-A1F7-9446-A15B-B77848D28B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1584" y="4149081"/>
            <a:ext cx="4104456" cy="432047"/>
          </a:xfrm>
        </p:spPr>
        <p:txBody>
          <a:bodyPr/>
          <a:lstStyle/>
          <a:p>
            <a:r>
              <a:rPr lang="en-US" dirty="0"/>
              <a:t>Dr Heather Packer – hp3@ecs.soton</a:t>
            </a:r>
            <a:r>
              <a:rPr lang="en-US"/>
              <a:t>.ac.</a:t>
            </a:r>
            <a:r>
              <a:rPr lang="en-US" dirty="0"/>
              <a:t>uk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812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CD696-E5ED-4189-A130-62EFBBFB1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Forward Proxy - </a:t>
            </a:r>
            <a:r>
              <a:rPr lang="en-US" dirty="0"/>
              <a:t>Access Services Anonymously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985C0-2D7A-427F-AF32-8343286205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ED8026-656B-674A-B04B-5C4980BB16EA}"/>
              </a:ext>
            </a:extLst>
          </p:cNvPr>
          <p:cNvGrpSpPr/>
          <p:nvPr/>
        </p:nvGrpSpPr>
        <p:grpSpPr>
          <a:xfrm>
            <a:off x="623888" y="2464576"/>
            <a:ext cx="10944225" cy="1928848"/>
            <a:chOff x="623888" y="2464576"/>
            <a:chExt cx="10944225" cy="1928848"/>
          </a:xfrm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AAC7E370-5937-468A-A0A3-99FB6DA2CF7A}"/>
                </a:ext>
              </a:extLst>
            </p:cNvPr>
            <p:cNvSpPr/>
            <p:nvPr/>
          </p:nvSpPr>
          <p:spPr>
            <a:xfrm>
              <a:off x="4779632" y="2464576"/>
              <a:ext cx="3547136" cy="1928848"/>
            </a:xfrm>
            <a:prstGeom prst="cloud">
              <a:avLst/>
            </a:prstGeom>
            <a:noFill/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23EA759-299D-2848-85CE-F5994B3DC795}"/>
                </a:ext>
              </a:extLst>
            </p:cNvPr>
            <p:cNvGrpSpPr/>
            <p:nvPr/>
          </p:nvGrpSpPr>
          <p:grpSpPr>
            <a:xfrm>
              <a:off x="623888" y="2892018"/>
              <a:ext cx="10944225" cy="1083755"/>
              <a:chOff x="623888" y="2892018"/>
              <a:chExt cx="10944225" cy="1083755"/>
            </a:xfrm>
          </p:grpSpPr>
          <p:pic>
            <p:nvPicPr>
              <p:cNvPr id="6" name="Graphic 5" descr="User">
                <a:extLst>
                  <a:ext uri="{FF2B5EF4-FFF2-40B4-BE49-F238E27FC236}">
                    <a16:creationId xmlns:a16="http://schemas.microsoft.com/office/drawing/2014/main" id="{46E64B83-1F9B-4193-B986-44D4B9AF2B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23888" y="2971799"/>
                <a:ext cx="914400" cy="914400"/>
              </a:xfrm>
              <a:prstGeom prst="rect">
                <a:avLst/>
              </a:prstGeom>
            </p:spPr>
          </p:pic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1DF3A28-FC67-4E50-A441-8743AFEF6367}"/>
                  </a:ext>
                </a:extLst>
              </p:cNvPr>
              <p:cNvGrpSpPr/>
              <p:nvPr/>
            </p:nvGrpSpPr>
            <p:grpSpPr>
              <a:xfrm>
                <a:off x="1538288" y="2892019"/>
                <a:ext cx="797799" cy="1073959"/>
                <a:chOff x="2006770" y="3123689"/>
                <a:chExt cx="797799" cy="1073959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1F0DD7D-E811-4917-B54D-312349EB4BF6}"/>
                    </a:ext>
                  </a:extLst>
                </p:cNvPr>
                <p:cNvSpPr/>
                <p:nvPr/>
              </p:nvSpPr>
              <p:spPr>
                <a:xfrm>
                  <a:off x="2006770" y="3123689"/>
                  <a:ext cx="797799" cy="1073959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21096B59-6788-458D-BB12-6641E5B7678C}"/>
                    </a:ext>
                  </a:extLst>
                </p:cNvPr>
                <p:cNvCxnSpPr/>
                <p:nvPr/>
              </p:nvCxnSpPr>
              <p:spPr>
                <a:xfrm>
                  <a:off x="2006770" y="3260309"/>
                  <a:ext cx="797799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Flowchart: Magnetic Disk 13">
                <a:extLst>
                  <a:ext uri="{FF2B5EF4-FFF2-40B4-BE49-F238E27FC236}">
                    <a16:creationId xmlns:a16="http://schemas.microsoft.com/office/drawing/2014/main" id="{A7F8F790-58EA-4CAC-B4B1-C890B7D3E5C9}"/>
                  </a:ext>
                </a:extLst>
              </p:cNvPr>
              <p:cNvSpPr/>
              <p:nvPr/>
            </p:nvSpPr>
            <p:spPr>
              <a:xfrm flipH="1">
                <a:off x="10770314" y="2892018"/>
                <a:ext cx="797799" cy="1073959"/>
              </a:xfrm>
              <a:prstGeom prst="flowChartMagneticDisk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9FF786AE-77A9-4358-A36A-1CA5E7BBE463}"/>
                  </a:ext>
                </a:extLst>
              </p:cNvPr>
              <p:cNvSpPr/>
              <p:nvPr/>
            </p:nvSpPr>
            <p:spPr>
              <a:xfrm>
                <a:off x="6067622" y="2901814"/>
                <a:ext cx="971156" cy="107395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000" dirty="0">
                    <a:solidFill>
                      <a:schemeClr val="tx1"/>
                    </a:solidFill>
                  </a:rPr>
                  <a:t>P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277DB78A-9B64-4436-BD90-2D65972299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9251" y="3434099"/>
                <a:ext cx="3243243" cy="0"/>
              </a:xfrm>
              <a:prstGeom prst="straightConnector1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5130B010-5653-48AA-97A3-27549852C1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5379" y="3416813"/>
                <a:ext cx="3249528" cy="0"/>
              </a:xfrm>
              <a:prstGeom prst="straightConnector1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0E30089-755E-4A2B-A55D-A18CB18906A4}"/>
              </a:ext>
            </a:extLst>
          </p:cNvPr>
          <p:cNvSpPr txBox="1"/>
          <p:nvPr/>
        </p:nvSpPr>
        <p:spPr>
          <a:xfrm>
            <a:off x="623889" y="4477633"/>
            <a:ext cx="9599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Client accessing website via proxy: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Masks their IP address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Modifies their location (via </a:t>
            </a:r>
            <a:r>
              <a:rPr lang="en-GB" dirty="0" err="1">
                <a:solidFill>
                  <a:schemeClr val="bg2"/>
                </a:solidFill>
              </a:rPr>
              <a:t>GeoIP</a:t>
            </a:r>
            <a:r>
              <a:rPr lang="en-GB" dirty="0">
                <a:solidFill>
                  <a:schemeClr val="bg2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Improve anonymity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Defeat geo-blocking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No filtering, encryption, or checks over content</a:t>
            </a:r>
          </a:p>
        </p:txBody>
      </p:sp>
    </p:spTree>
    <p:extLst>
      <p:ext uri="{BB962C8B-B14F-4D97-AF65-F5344CB8AC3E}">
        <p14:creationId xmlns:p14="http://schemas.microsoft.com/office/powerpoint/2010/main" val="2901823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CD696-E5ED-4189-A130-62EFBBFB1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Reverse Proxy – Load-balancing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985C0-2D7A-427F-AF32-8343286205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D6D95A-E3E4-7E47-8B20-A5CB66A9A4E4}"/>
              </a:ext>
            </a:extLst>
          </p:cNvPr>
          <p:cNvGrpSpPr/>
          <p:nvPr/>
        </p:nvGrpSpPr>
        <p:grpSpPr>
          <a:xfrm>
            <a:off x="623888" y="1703298"/>
            <a:ext cx="10944225" cy="3451399"/>
            <a:chOff x="623888" y="1703298"/>
            <a:chExt cx="10944225" cy="3451399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85342E9-86CA-4B1E-9B4D-200966881235}"/>
                </a:ext>
              </a:extLst>
            </p:cNvPr>
            <p:cNvCxnSpPr>
              <a:cxnSpLocks/>
            </p:cNvCxnSpPr>
            <p:nvPr/>
          </p:nvCxnSpPr>
          <p:spPr>
            <a:xfrm>
              <a:off x="2714671" y="3429631"/>
              <a:ext cx="6191124" cy="0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B0DFC4A-1702-4314-B7D3-C60DE901FCDC}"/>
                </a:ext>
              </a:extLst>
            </p:cNvPr>
            <p:cNvCxnSpPr>
              <a:cxnSpLocks/>
            </p:cNvCxnSpPr>
            <p:nvPr/>
          </p:nvCxnSpPr>
          <p:spPr>
            <a:xfrm>
              <a:off x="10223411" y="3424508"/>
              <a:ext cx="357610" cy="2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Graphic 5" descr="User">
              <a:extLst>
                <a:ext uri="{FF2B5EF4-FFF2-40B4-BE49-F238E27FC236}">
                  <a16:creationId xmlns:a16="http://schemas.microsoft.com/office/drawing/2014/main" id="{46E64B83-1F9B-4193-B986-44D4B9AF2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3888" y="2971799"/>
              <a:ext cx="914400" cy="914400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1DF3A28-FC67-4E50-A441-8743AFEF6367}"/>
                </a:ext>
              </a:extLst>
            </p:cNvPr>
            <p:cNvGrpSpPr/>
            <p:nvPr/>
          </p:nvGrpSpPr>
          <p:grpSpPr>
            <a:xfrm>
              <a:off x="1538288" y="2892019"/>
              <a:ext cx="797799" cy="1073959"/>
              <a:chOff x="2006770" y="3123689"/>
              <a:chExt cx="797799" cy="107395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1F0DD7D-E811-4917-B54D-312349EB4BF6}"/>
                  </a:ext>
                </a:extLst>
              </p:cNvPr>
              <p:cNvSpPr/>
              <p:nvPr/>
            </p:nvSpPr>
            <p:spPr>
              <a:xfrm>
                <a:off x="2006770" y="3123689"/>
                <a:ext cx="797799" cy="107395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1096B59-6788-458D-BB12-6641E5B7678C}"/>
                  </a:ext>
                </a:extLst>
              </p:cNvPr>
              <p:cNvCxnSpPr/>
              <p:nvPr/>
            </p:nvCxnSpPr>
            <p:spPr>
              <a:xfrm>
                <a:off x="2006770" y="3260309"/>
                <a:ext cx="797799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Flowchart: Magnetic Disk 13">
              <a:extLst>
                <a:ext uri="{FF2B5EF4-FFF2-40B4-BE49-F238E27FC236}">
                  <a16:creationId xmlns:a16="http://schemas.microsoft.com/office/drawing/2014/main" id="{A7F8F790-58EA-4CAC-B4B1-C890B7D3E5C9}"/>
                </a:ext>
              </a:extLst>
            </p:cNvPr>
            <p:cNvSpPr/>
            <p:nvPr/>
          </p:nvSpPr>
          <p:spPr>
            <a:xfrm flipH="1">
              <a:off x="10770313" y="1703298"/>
              <a:ext cx="797799" cy="1073959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56847A1-0F43-4755-9296-0330B8A9EFC6}"/>
                </a:ext>
              </a:extLst>
            </p:cNvPr>
            <p:cNvSpPr/>
            <p:nvPr/>
          </p:nvSpPr>
          <p:spPr>
            <a:xfrm>
              <a:off x="9062963" y="2892015"/>
              <a:ext cx="971156" cy="107395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18" name="Cloud 17">
              <a:extLst>
                <a:ext uri="{FF2B5EF4-FFF2-40B4-BE49-F238E27FC236}">
                  <a16:creationId xmlns:a16="http://schemas.microsoft.com/office/drawing/2014/main" id="{D025977C-0080-4EBD-A879-ED92C4956C02}"/>
                </a:ext>
              </a:extLst>
            </p:cNvPr>
            <p:cNvSpPr/>
            <p:nvPr/>
          </p:nvSpPr>
          <p:spPr>
            <a:xfrm>
              <a:off x="4779632" y="2464576"/>
              <a:ext cx="3547136" cy="1928848"/>
            </a:xfrm>
            <a:prstGeom prst="cloud">
              <a:avLst/>
            </a:prstGeom>
            <a:noFill/>
            <a:ln>
              <a:solidFill>
                <a:schemeClr val="accent1">
                  <a:shade val="50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lowchart: Magnetic Disk 14">
              <a:extLst>
                <a:ext uri="{FF2B5EF4-FFF2-40B4-BE49-F238E27FC236}">
                  <a16:creationId xmlns:a16="http://schemas.microsoft.com/office/drawing/2014/main" id="{1E8AA0CB-A856-4368-91D7-ADE8FE83DF7A}"/>
                </a:ext>
              </a:extLst>
            </p:cNvPr>
            <p:cNvSpPr/>
            <p:nvPr/>
          </p:nvSpPr>
          <p:spPr>
            <a:xfrm flipH="1">
              <a:off x="10770314" y="2892018"/>
              <a:ext cx="797799" cy="1073959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lowchart: Magnetic Disk 15">
              <a:extLst>
                <a:ext uri="{FF2B5EF4-FFF2-40B4-BE49-F238E27FC236}">
                  <a16:creationId xmlns:a16="http://schemas.microsoft.com/office/drawing/2014/main" id="{49301433-9944-4E11-886E-6214F63D42FE}"/>
                </a:ext>
              </a:extLst>
            </p:cNvPr>
            <p:cNvSpPr/>
            <p:nvPr/>
          </p:nvSpPr>
          <p:spPr>
            <a:xfrm flipH="1">
              <a:off x="10770314" y="4080738"/>
              <a:ext cx="797799" cy="1073959"/>
            </a:xfrm>
            <a:prstGeom prst="flowChartMagneticDisk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DB84EA0-4A6B-4CB3-9DF0-6876240053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23411" y="2713465"/>
              <a:ext cx="357610" cy="330954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64136A3-1B2B-4B4D-96F4-EA8129167535}"/>
                </a:ext>
              </a:extLst>
            </p:cNvPr>
            <p:cNvCxnSpPr>
              <a:cxnSpLocks/>
            </p:cNvCxnSpPr>
            <p:nvPr/>
          </p:nvCxnSpPr>
          <p:spPr>
            <a:xfrm>
              <a:off x="10296102" y="3952900"/>
              <a:ext cx="357610" cy="330954"/>
            </a:xfrm>
            <a:prstGeom prst="straightConnector1">
              <a:avLst/>
            </a:prstGeom>
            <a:ln w="381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3704B38-75D3-42BA-A547-20B206397340}"/>
              </a:ext>
            </a:extLst>
          </p:cNvPr>
          <p:cNvSpPr txBox="1"/>
          <p:nvPr/>
        </p:nvSpPr>
        <p:spPr>
          <a:xfrm>
            <a:off x="623889" y="4477633"/>
            <a:ext cx="95995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Distributes incoming web requests to a pool of web servers (targets)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Performance and 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Many strategies including: round robin, weighted round robin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Health checks ensure resilience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29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85342E9-86CA-4B1E-9B4D-200966881235}"/>
              </a:ext>
            </a:extLst>
          </p:cNvPr>
          <p:cNvCxnSpPr>
            <a:cxnSpLocks/>
          </p:cNvCxnSpPr>
          <p:nvPr/>
        </p:nvCxnSpPr>
        <p:spPr>
          <a:xfrm>
            <a:off x="2714671" y="3429631"/>
            <a:ext cx="6191124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B0DFC4A-1702-4314-B7D3-C60DE901FCDC}"/>
              </a:ext>
            </a:extLst>
          </p:cNvPr>
          <p:cNvCxnSpPr>
            <a:cxnSpLocks/>
          </p:cNvCxnSpPr>
          <p:nvPr/>
        </p:nvCxnSpPr>
        <p:spPr>
          <a:xfrm>
            <a:off x="10223411" y="3424508"/>
            <a:ext cx="357610" cy="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B7CD696-E5ED-4189-A130-62EFBBFB1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Reverse Proxy – Content Switching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985C0-2D7A-427F-AF32-8343286205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Graphic 5" descr="User">
            <a:extLst>
              <a:ext uri="{FF2B5EF4-FFF2-40B4-BE49-F238E27FC236}">
                <a16:creationId xmlns:a16="http://schemas.microsoft.com/office/drawing/2014/main" id="{46E64B83-1F9B-4193-B986-44D4B9AF2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888" y="2971799"/>
            <a:ext cx="914400" cy="9144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1DF3A28-FC67-4E50-A441-8743AFEF6367}"/>
              </a:ext>
            </a:extLst>
          </p:cNvPr>
          <p:cNvGrpSpPr/>
          <p:nvPr/>
        </p:nvGrpSpPr>
        <p:grpSpPr>
          <a:xfrm>
            <a:off x="1538288" y="2892019"/>
            <a:ext cx="797799" cy="1073959"/>
            <a:chOff x="2006770" y="3123689"/>
            <a:chExt cx="797799" cy="107395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F0DD7D-E811-4917-B54D-312349EB4BF6}"/>
                </a:ext>
              </a:extLst>
            </p:cNvPr>
            <p:cNvSpPr/>
            <p:nvPr/>
          </p:nvSpPr>
          <p:spPr>
            <a:xfrm>
              <a:off x="2006770" y="3123689"/>
              <a:ext cx="797799" cy="107395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1096B59-6788-458D-BB12-6641E5B7678C}"/>
                </a:ext>
              </a:extLst>
            </p:cNvPr>
            <p:cNvCxnSpPr/>
            <p:nvPr/>
          </p:nvCxnSpPr>
          <p:spPr>
            <a:xfrm>
              <a:off x="2006770" y="3260309"/>
              <a:ext cx="797799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lowchart: Magnetic Disk 13">
            <a:extLst>
              <a:ext uri="{FF2B5EF4-FFF2-40B4-BE49-F238E27FC236}">
                <a16:creationId xmlns:a16="http://schemas.microsoft.com/office/drawing/2014/main" id="{A7F8F790-58EA-4CAC-B4B1-C890B7D3E5C9}"/>
              </a:ext>
            </a:extLst>
          </p:cNvPr>
          <p:cNvSpPr/>
          <p:nvPr/>
        </p:nvSpPr>
        <p:spPr>
          <a:xfrm flipH="1">
            <a:off x="10770313" y="1703298"/>
            <a:ext cx="797799" cy="1073959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static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56847A1-0F43-4755-9296-0330B8A9EFC6}"/>
              </a:ext>
            </a:extLst>
          </p:cNvPr>
          <p:cNvSpPr/>
          <p:nvPr/>
        </p:nvSpPr>
        <p:spPr>
          <a:xfrm>
            <a:off x="9062963" y="2892015"/>
            <a:ext cx="971156" cy="10739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D025977C-0080-4EBD-A879-ED92C4956C02}"/>
              </a:ext>
            </a:extLst>
          </p:cNvPr>
          <p:cNvSpPr/>
          <p:nvPr/>
        </p:nvSpPr>
        <p:spPr>
          <a:xfrm>
            <a:off x="4779632" y="2464576"/>
            <a:ext cx="3547136" cy="1928848"/>
          </a:xfrm>
          <a:prstGeom prst="cloud">
            <a:avLst/>
          </a:prstGeom>
          <a:noFill/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Magnetic Disk 14">
            <a:extLst>
              <a:ext uri="{FF2B5EF4-FFF2-40B4-BE49-F238E27FC236}">
                <a16:creationId xmlns:a16="http://schemas.microsoft.com/office/drawing/2014/main" id="{1E8AA0CB-A856-4368-91D7-ADE8FE83DF7A}"/>
              </a:ext>
            </a:extLst>
          </p:cNvPr>
          <p:cNvSpPr/>
          <p:nvPr/>
        </p:nvSpPr>
        <p:spPr>
          <a:xfrm flipH="1">
            <a:off x="10770314" y="2892018"/>
            <a:ext cx="797799" cy="1073959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html</a:t>
            </a:r>
          </a:p>
        </p:txBody>
      </p:sp>
      <p:sp>
        <p:nvSpPr>
          <p:cNvPr id="16" name="Flowchart: Magnetic Disk 15">
            <a:extLst>
              <a:ext uri="{FF2B5EF4-FFF2-40B4-BE49-F238E27FC236}">
                <a16:creationId xmlns:a16="http://schemas.microsoft.com/office/drawing/2014/main" id="{49301433-9944-4E11-886E-6214F63D42FE}"/>
              </a:ext>
            </a:extLst>
          </p:cNvPr>
          <p:cNvSpPr/>
          <p:nvPr/>
        </p:nvSpPr>
        <p:spPr>
          <a:xfrm flipH="1">
            <a:off x="10770314" y="4080738"/>
            <a:ext cx="797799" cy="1073959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api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DB84EA0-4A6B-4CB3-9DF0-68762400530C}"/>
              </a:ext>
            </a:extLst>
          </p:cNvPr>
          <p:cNvCxnSpPr>
            <a:cxnSpLocks/>
          </p:cNvCxnSpPr>
          <p:nvPr/>
        </p:nvCxnSpPr>
        <p:spPr>
          <a:xfrm flipV="1">
            <a:off x="10223411" y="2713465"/>
            <a:ext cx="357610" cy="33095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64136A3-1B2B-4B4D-96F4-EA8129167535}"/>
              </a:ext>
            </a:extLst>
          </p:cNvPr>
          <p:cNvCxnSpPr>
            <a:cxnSpLocks/>
          </p:cNvCxnSpPr>
          <p:nvPr/>
        </p:nvCxnSpPr>
        <p:spPr>
          <a:xfrm>
            <a:off x="10296102" y="3952900"/>
            <a:ext cx="357610" cy="33095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ED16A5C-EEE0-4041-86BC-B30A6112F902}"/>
              </a:ext>
            </a:extLst>
          </p:cNvPr>
          <p:cNvSpPr txBox="1"/>
          <p:nvPr/>
        </p:nvSpPr>
        <p:spPr>
          <a:xfrm>
            <a:off x="623889" y="4477633"/>
            <a:ext cx="95995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2"/>
                </a:solidFill>
              </a:rPr>
              <a:t>Examine incoming request and direct traffic to specific web servers</a:t>
            </a:r>
          </a:p>
          <a:p>
            <a:r>
              <a:rPr lang="en-GB" sz="2000" dirty="0">
                <a:solidFill>
                  <a:schemeClr val="bg2"/>
                </a:solidFill>
              </a:rPr>
              <a:t>Can use: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/>
                </a:solidFill>
              </a:rPr>
              <a:t>Host or path based e.g. https://example.com/static -&gt; static webserver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/>
                </a:solidFill>
              </a:rPr>
              <a:t>IP address, cookie or user-agent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458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85342E9-86CA-4B1E-9B4D-200966881235}"/>
              </a:ext>
            </a:extLst>
          </p:cNvPr>
          <p:cNvCxnSpPr>
            <a:cxnSpLocks/>
          </p:cNvCxnSpPr>
          <p:nvPr/>
        </p:nvCxnSpPr>
        <p:spPr>
          <a:xfrm>
            <a:off x="2714671" y="3429631"/>
            <a:ext cx="6191124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B0DFC4A-1702-4314-B7D3-C60DE901FCDC}"/>
              </a:ext>
            </a:extLst>
          </p:cNvPr>
          <p:cNvCxnSpPr>
            <a:cxnSpLocks/>
          </p:cNvCxnSpPr>
          <p:nvPr/>
        </p:nvCxnSpPr>
        <p:spPr>
          <a:xfrm>
            <a:off x="10223411" y="3424508"/>
            <a:ext cx="357610" cy="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B7CD696-E5ED-4189-A130-62EFBBFB1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Reverse Proxy – Protocol Translation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985C0-2D7A-427F-AF32-8343286205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Graphic 5" descr="User">
            <a:extLst>
              <a:ext uri="{FF2B5EF4-FFF2-40B4-BE49-F238E27FC236}">
                <a16:creationId xmlns:a16="http://schemas.microsoft.com/office/drawing/2014/main" id="{46E64B83-1F9B-4193-B986-44D4B9AF2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888" y="2971799"/>
            <a:ext cx="914400" cy="9144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1DF3A28-FC67-4E50-A441-8743AFEF6367}"/>
              </a:ext>
            </a:extLst>
          </p:cNvPr>
          <p:cNvGrpSpPr/>
          <p:nvPr/>
        </p:nvGrpSpPr>
        <p:grpSpPr>
          <a:xfrm>
            <a:off x="1538288" y="2892019"/>
            <a:ext cx="797799" cy="1073959"/>
            <a:chOff x="2006770" y="3123689"/>
            <a:chExt cx="797799" cy="107395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F0DD7D-E811-4917-B54D-312349EB4BF6}"/>
                </a:ext>
              </a:extLst>
            </p:cNvPr>
            <p:cNvSpPr/>
            <p:nvPr/>
          </p:nvSpPr>
          <p:spPr>
            <a:xfrm>
              <a:off x="2006770" y="3123689"/>
              <a:ext cx="797799" cy="107395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1096B59-6788-458D-BB12-6641E5B7678C}"/>
                </a:ext>
              </a:extLst>
            </p:cNvPr>
            <p:cNvCxnSpPr/>
            <p:nvPr/>
          </p:nvCxnSpPr>
          <p:spPr>
            <a:xfrm>
              <a:off x="2006770" y="3260309"/>
              <a:ext cx="797799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56847A1-0F43-4755-9296-0330B8A9EFC6}"/>
              </a:ext>
            </a:extLst>
          </p:cNvPr>
          <p:cNvSpPr/>
          <p:nvPr/>
        </p:nvSpPr>
        <p:spPr>
          <a:xfrm>
            <a:off x="9062963" y="2892015"/>
            <a:ext cx="971156" cy="10739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D025977C-0080-4EBD-A879-ED92C4956C02}"/>
              </a:ext>
            </a:extLst>
          </p:cNvPr>
          <p:cNvSpPr/>
          <p:nvPr/>
        </p:nvSpPr>
        <p:spPr>
          <a:xfrm>
            <a:off x="4779632" y="2464576"/>
            <a:ext cx="3547136" cy="1928848"/>
          </a:xfrm>
          <a:prstGeom prst="cloud">
            <a:avLst/>
          </a:prstGeom>
          <a:noFill/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Magnetic Disk 14">
            <a:extLst>
              <a:ext uri="{FF2B5EF4-FFF2-40B4-BE49-F238E27FC236}">
                <a16:creationId xmlns:a16="http://schemas.microsoft.com/office/drawing/2014/main" id="{1E8AA0CB-A856-4368-91D7-ADE8FE83DF7A}"/>
              </a:ext>
            </a:extLst>
          </p:cNvPr>
          <p:cNvSpPr/>
          <p:nvPr/>
        </p:nvSpPr>
        <p:spPr>
          <a:xfrm flipH="1">
            <a:off x="10770314" y="2892018"/>
            <a:ext cx="797799" cy="1073959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FFDA8F-F35E-44DE-A3E7-1BCC5A4A69B7}"/>
              </a:ext>
            </a:extLst>
          </p:cNvPr>
          <p:cNvSpPr txBox="1"/>
          <p:nvPr/>
        </p:nvSpPr>
        <p:spPr>
          <a:xfrm>
            <a:off x="623889" y="4477633"/>
            <a:ext cx="9599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HTTPS  SSL/TLS off-loading (OSI Layer 6)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Incoming web requests over https, internal communications via http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HTTP/2 to HTTP/1.x (OSI Layer 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IPv6 &lt;-&gt; IPv4 (OSI Layer 3)</a:t>
            </a:r>
          </a:p>
        </p:txBody>
      </p:sp>
    </p:spTree>
    <p:extLst>
      <p:ext uri="{BB962C8B-B14F-4D97-AF65-F5344CB8AC3E}">
        <p14:creationId xmlns:p14="http://schemas.microsoft.com/office/powerpoint/2010/main" val="492604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85342E9-86CA-4B1E-9B4D-200966881235}"/>
              </a:ext>
            </a:extLst>
          </p:cNvPr>
          <p:cNvCxnSpPr>
            <a:cxnSpLocks/>
          </p:cNvCxnSpPr>
          <p:nvPr/>
        </p:nvCxnSpPr>
        <p:spPr>
          <a:xfrm>
            <a:off x="2714671" y="3429631"/>
            <a:ext cx="6191124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B0DFC4A-1702-4314-B7D3-C60DE901FCDC}"/>
              </a:ext>
            </a:extLst>
          </p:cNvPr>
          <p:cNvCxnSpPr>
            <a:cxnSpLocks/>
          </p:cNvCxnSpPr>
          <p:nvPr/>
        </p:nvCxnSpPr>
        <p:spPr>
          <a:xfrm>
            <a:off x="10223411" y="3424508"/>
            <a:ext cx="357610" cy="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B7CD696-E5ED-4189-A130-62EFBBFB1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Reverse Proxy – Monitoring and filtering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985C0-2D7A-427F-AF32-8343286205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Graphic 5" descr="User">
            <a:extLst>
              <a:ext uri="{FF2B5EF4-FFF2-40B4-BE49-F238E27FC236}">
                <a16:creationId xmlns:a16="http://schemas.microsoft.com/office/drawing/2014/main" id="{46E64B83-1F9B-4193-B986-44D4B9AF2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888" y="2971799"/>
            <a:ext cx="914400" cy="9144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1DF3A28-FC67-4E50-A441-8743AFEF6367}"/>
              </a:ext>
            </a:extLst>
          </p:cNvPr>
          <p:cNvGrpSpPr/>
          <p:nvPr/>
        </p:nvGrpSpPr>
        <p:grpSpPr>
          <a:xfrm>
            <a:off x="1538288" y="2892019"/>
            <a:ext cx="797799" cy="1073959"/>
            <a:chOff x="2006770" y="3123689"/>
            <a:chExt cx="797799" cy="107395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F0DD7D-E811-4917-B54D-312349EB4BF6}"/>
                </a:ext>
              </a:extLst>
            </p:cNvPr>
            <p:cNvSpPr/>
            <p:nvPr/>
          </p:nvSpPr>
          <p:spPr>
            <a:xfrm>
              <a:off x="2006770" y="3123689"/>
              <a:ext cx="797799" cy="107395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1096B59-6788-458D-BB12-6641E5B7678C}"/>
                </a:ext>
              </a:extLst>
            </p:cNvPr>
            <p:cNvCxnSpPr/>
            <p:nvPr/>
          </p:nvCxnSpPr>
          <p:spPr>
            <a:xfrm>
              <a:off x="2006770" y="3260309"/>
              <a:ext cx="797799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56847A1-0F43-4755-9296-0330B8A9EFC6}"/>
              </a:ext>
            </a:extLst>
          </p:cNvPr>
          <p:cNvSpPr/>
          <p:nvPr/>
        </p:nvSpPr>
        <p:spPr>
          <a:xfrm>
            <a:off x="9062963" y="2892015"/>
            <a:ext cx="971156" cy="10739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D025977C-0080-4EBD-A879-ED92C4956C02}"/>
              </a:ext>
            </a:extLst>
          </p:cNvPr>
          <p:cNvSpPr/>
          <p:nvPr/>
        </p:nvSpPr>
        <p:spPr>
          <a:xfrm>
            <a:off x="4779632" y="2464576"/>
            <a:ext cx="3547136" cy="1928848"/>
          </a:xfrm>
          <a:prstGeom prst="cloud">
            <a:avLst/>
          </a:prstGeom>
          <a:noFill/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Magnetic Disk 14">
            <a:extLst>
              <a:ext uri="{FF2B5EF4-FFF2-40B4-BE49-F238E27FC236}">
                <a16:creationId xmlns:a16="http://schemas.microsoft.com/office/drawing/2014/main" id="{1E8AA0CB-A856-4368-91D7-ADE8FE83DF7A}"/>
              </a:ext>
            </a:extLst>
          </p:cNvPr>
          <p:cNvSpPr/>
          <p:nvPr/>
        </p:nvSpPr>
        <p:spPr>
          <a:xfrm flipH="1">
            <a:off x="10770314" y="2892018"/>
            <a:ext cx="797799" cy="1073959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FFDA8F-F35E-44DE-A3E7-1BCC5A4A69B7}"/>
              </a:ext>
            </a:extLst>
          </p:cNvPr>
          <p:cNvSpPr txBox="1"/>
          <p:nvPr/>
        </p:nvSpPr>
        <p:spPr>
          <a:xfrm>
            <a:off x="623889" y="4477633"/>
            <a:ext cx="95995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Monitor incoming requests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Access logs /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Filter incoming requests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Check security credentials (</a:t>
            </a:r>
            <a:r>
              <a:rPr lang="en-GB" dirty="0" err="1">
                <a:solidFill>
                  <a:schemeClr val="bg2"/>
                </a:solidFill>
              </a:rPr>
              <a:t>eg</a:t>
            </a:r>
            <a:r>
              <a:rPr lang="en-GB" dirty="0">
                <a:solidFill>
                  <a:schemeClr val="bg2"/>
                </a:solidFill>
              </a:rPr>
              <a:t> valid API tokens)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Rate limit requests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Intrusion detection and handling DDoS attacks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Applying security policies (WAF)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57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E375D-366A-D84D-85C3-E372D5290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Content Delivery Networks</a:t>
            </a:r>
          </a:p>
        </p:txBody>
      </p:sp>
    </p:spTree>
    <p:extLst>
      <p:ext uri="{BB962C8B-B14F-4D97-AF65-F5344CB8AC3E}">
        <p14:creationId xmlns:p14="http://schemas.microsoft.com/office/powerpoint/2010/main" val="250339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Stream video content to 100,000+ simultaneous users</a:t>
            </a:r>
          </a:p>
          <a:p>
            <a:r>
              <a:rPr lang="en-US" dirty="0"/>
              <a:t>You could use a single large “mega-server”</a:t>
            </a:r>
          </a:p>
          <a:p>
            <a:pPr lvl="1"/>
            <a:r>
              <a:rPr lang="en-US" dirty="0"/>
              <a:t>Single point of failure</a:t>
            </a:r>
          </a:p>
          <a:p>
            <a:pPr lvl="1"/>
            <a:r>
              <a:rPr lang="en-US" dirty="0"/>
              <a:t>Point of network congestion</a:t>
            </a:r>
          </a:p>
          <a:p>
            <a:pPr lvl="1"/>
            <a:r>
              <a:rPr lang="en-US" dirty="0"/>
              <a:t>Long path to distant clients</a:t>
            </a:r>
          </a:p>
          <a:p>
            <a:pPr lvl="1"/>
            <a:r>
              <a:rPr lang="en-US" dirty="0"/>
              <a:t>Multiple copies of video sent over outgoing link</a:t>
            </a:r>
          </a:p>
          <a:p>
            <a:r>
              <a:rPr lang="en-US" dirty="0"/>
              <a:t>This solution </a:t>
            </a:r>
            <a:r>
              <a:rPr lang="en-US" b="1" dirty="0"/>
              <a:t>doesn’t</a:t>
            </a:r>
            <a:r>
              <a:rPr lang="en-US" dirty="0"/>
              <a:t> work in practice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7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Delivery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CDN a geographically distributed network of proxy servers (edge nodes)</a:t>
            </a:r>
          </a:p>
          <a:p>
            <a:r>
              <a:rPr lang="en-US" dirty="0"/>
              <a:t>Hosts static content (such as images, videos, CSS and JS)</a:t>
            </a:r>
          </a:p>
          <a:p>
            <a:r>
              <a:rPr lang="en-US" dirty="0"/>
              <a:t>Data travels to user via the shortest path (reduced latency)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95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CDN</a:t>
            </a:r>
          </a:p>
        </p:txBody>
      </p:sp>
      <p:pic>
        <p:nvPicPr>
          <p:cNvPr id="4" name="Picture 3" descr="BlankMap-World-noborder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r="5489"/>
          <a:stretch/>
        </p:blipFill>
        <p:spPr>
          <a:xfrm>
            <a:off x="1320106" y="2250161"/>
            <a:ext cx="9104400" cy="4563215"/>
          </a:xfrm>
          <a:prstGeom prst="rect">
            <a:avLst/>
          </a:prstGeom>
        </p:spPr>
      </p:pic>
      <p:pic>
        <p:nvPicPr>
          <p:cNvPr id="6" name="Picture 5" descr="Elliot_Grieves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13" y="5465914"/>
            <a:ext cx="369695" cy="369695"/>
          </a:xfrm>
          <a:prstGeom prst="rect">
            <a:avLst/>
          </a:prstGeom>
        </p:spPr>
      </p:pic>
      <p:pic>
        <p:nvPicPr>
          <p:cNvPr id="7" name="Picture 6" descr="Map_pin_icon_gree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64" y="1723127"/>
            <a:ext cx="277321" cy="377629"/>
          </a:xfrm>
          <a:prstGeom prst="rect">
            <a:avLst/>
          </a:prstGeom>
        </p:spPr>
      </p:pic>
      <p:pic>
        <p:nvPicPr>
          <p:cNvPr id="8" name="Picture 7" descr="Map_pin_ico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071" y="1723128"/>
            <a:ext cx="281760" cy="383617"/>
          </a:xfrm>
          <a:prstGeom prst="rect">
            <a:avLst/>
          </a:prstGeom>
        </p:spPr>
      </p:pic>
      <p:pic>
        <p:nvPicPr>
          <p:cNvPr id="9" name="Picture 8" descr="Map_pin_ico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23" y="2927454"/>
            <a:ext cx="281760" cy="383617"/>
          </a:xfrm>
          <a:prstGeom prst="rect">
            <a:avLst/>
          </a:prstGeom>
        </p:spPr>
      </p:pic>
      <p:pic>
        <p:nvPicPr>
          <p:cNvPr id="10" name="Picture 9" descr="Map_pin_icon_gree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064" y="5312913"/>
            <a:ext cx="277321" cy="377629"/>
          </a:xfrm>
          <a:prstGeom prst="rect">
            <a:avLst/>
          </a:prstGeom>
        </p:spPr>
      </p:pic>
      <p:pic>
        <p:nvPicPr>
          <p:cNvPr id="11" name="Picture 10" descr="Map_pin_icon_gree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08" y="2710593"/>
            <a:ext cx="277321" cy="377629"/>
          </a:xfrm>
          <a:prstGeom prst="rect">
            <a:avLst/>
          </a:prstGeom>
        </p:spPr>
      </p:pic>
      <p:pic>
        <p:nvPicPr>
          <p:cNvPr id="12" name="Picture 11" descr="Map_pin_icon_gree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960" y="3423133"/>
            <a:ext cx="277321" cy="377629"/>
          </a:xfrm>
          <a:prstGeom prst="rect">
            <a:avLst/>
          </a:prstGeom>
        </p:spPr>
      </p:pic>
      <p:pic>
        <p:nvPicPr>
          <p:cNvPr id="13" name="Picture 12" descr="Map_pin_icon_gree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20" y="4941153"/>
            <a:ext cx="277321" cy="377629"/>
          </a:xfrm>
          <a:prstGeom prst="rect">
            <a:avLst/>
          </a:prstGeom>
        </p:spPr>
      </p:pic>
      <p:pic>
        <p:nvPicPr>
          <p:cNvPr id="14" name="Picture 13" descr="Map_pin_icon_gree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096" y="2741573"/>
            <a:ext cx="277321" cy="377629"/>
          </a:xfrm>
          <a:prstGeom prst="rect">
            <a:avLst/>
          </a:prstGeom>
        </p:spPr>
      </p:pic>
      <p:pic>
        <p:nvPicPr>
          <p:cNvPr id="15" name="Picture 14" descr="Map_pin_icon_gree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608" y="3980773"/>
            <a:ext cx="277321" cy="377629"/>
          </a:xfrm>
          <a:prstGeom prst="rect">
            <a:avLst/>
          </a:prstGeom>
        </p:spPr>
      </p:pic>
      <p:pic>
        <p:nvPicPr>
          <p:cNvPr id="16" name="Picture 15" descr="Map_pin_icon_gree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312" y="4662333"/>
            <a:ext cx="277321" cy="377629"/>
          </a:xfrm>
          <a:prstGeom prst="rect">
            <a:avLst/>
          </a:prstGeom>
        </p:spPr>
      </p:pic>
      <p:pic>
        <p:nvPicPr>
          <p:cNvPr id="17" name="Picture 16" descr="Map_pin_icon_gree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40" y="2679613"/>
            <a:ext cx="277321" cy="377629"/>
          </a:xfrm>
          <a:prstGeom prst="rect">
            <a:avLst/>
          </a:prstGeom>
        </p:spPr>
      </p:pic>
      <p:pic>
        <p:nvPicPr>
          <p:cNvPr id="18" name="Picture 17" descr="Map_pin_icon_gree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568" y="3407643"/>
            <a:ext cx="277321" cy="377629"/>
          </a:xfrm>
          <a:prstGeom prst="rect">
            <a:avLst/>
          </a:prstGeom>
        </p:spPr>
      </p:pic>
      <p:pic>
        <p:nvPicPr>
          <p:cNvPr id="19" name="Picture 18" descr="Elliot_Grieves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57" y="1716228"/>
            <a:ext cx="369695" cy="369695"/>
          </a:xfrm>
          <a:prstGeom prst="rect">
            <a:avLst/>
          </a:prstGeom>
        </p:spPr>
      </p:pic>
      <p:pic>
        <p:nvPicPr>
          <p:cNvPr id="20" name="Picture 19" descr="Elliot_Grieves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005" y="3465204"/>
            <a:ext cx="369695" cy="369695"/>
          </a:xfrm>
          <a:prstGeom prst="rect">
            <a:avLst/>
          </a:prstGeom>
        </p:spPr>
      </p:pic>
      <p:pic>
        <p:nvPicPr>
          <p:cNvPr id="21" name="Picture 20" descr="Elliot_Grieves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181" y="3232854"/>
            <a:ext cx="369695" cy="369695"/>
          </a:xfrm>
          <a:prstGeom prst="rect">
            <a:avLst/>
          </a:prstGeom>
        </p:spPr>
      </p:pic>
      <p:cxnSp>
        <p:nvCxnSpPr>
          <p:cNvPr id="22" name="Straight Connector 21"/>
          <p:cNvCxnSpPr>
            <a:stCxn id="9" idx="3"/>
            <a:endCxn id="17" idx="1"/>
          </p:cNvCxnSpPr>
          <p:nvPr/>
        </p:nvCxnSpPr>
        <p:spPr bwMode="auto">
          <a:xfrm flipV="1">
            <a:off x="2009383" y="2868428"/>
            <a:ext cx="405457" cy="25083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9" idx="2"/>
            <a:endCxn id="18" idx="1"/>
          </p:cNvCxnSpPr>
          <p:nvPr/>
        </p:nvCxnSpPr>
        <p:spPr bwMode="auto">
          <a:xfrm>
            <a:off x="1868503" y="3311071"/>
            <a:ext cx="252065" cy="2853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6741206" y="1920538"/>
            <a:ext cx="38052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2363127" y="3689894"/>
            <a:ext cx="733185" cy="101890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12" idx="1"/>
          </p:cNvCxnSpPr>
          <p:nvPr/>
        </p:nvCxnSpPr>
        <p:spPr bwMode="auto">
          <a:xfrm>
            <a:off x="5228407" y="2899904"/>
            <a:ext cx="903553" cy="71204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6436471" y="3041752"/>
            <a:ext cx="779649" cy="40030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5882689" y="3872779"/>
            <a:ext cx="308743" cy="97355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 flipV="1">
            <a:off x="6421273" y="3668910"/>
            <a:ext cx="794847" cy="31186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H="1" flipV="1">
            <a:off x="7567384" y="4195569"/>
            <a:ext cx="1011680" cy="11232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21" idx="0"/>
          </p:cNvCxnSpPr>
          <p:nvPr/>
        </p:nvCxnSpPr>
        <p:spPr bwMode="auto">
          <a:xfrm flipV="1">
            <a:off x="4908029" y="3124265"/>
            <a:ext cx="101396" cy="1085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6" idx="0"/>
          </p:cNvCxnSpPr>
          <p:nvPr/>
        </p:nvCxnSpPr>
        <p:spPr bwMode="auto">
          <a:xfrm flipH="1" flipV="1">
            <a:off x="3277231" y="5067948"/>
            <a:ext cx="146430" cy="39796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7561660" y="3800762"/>
            <a:ext cx="584369" cy="20164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8502253" y="1920594"/>
            <a:ext cx="36969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2800746" y="2863332"/>
            <a:ext cx="1937923" cy="331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2010764" y="1719224"/>
            <a:ext cx="107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User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91900" y="1602763"/>
            <a:ext cx="154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Origin Server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65948" y="1715933"/>
            <a:ext cx="154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Edge Server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76908" y="1558533"/>
            <a:ext cx="154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CDN Connection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955548" y="1540543"/>
            <a:ext cx="154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User</a:t>
            </a:r>
          </a:p>
          <a:p>
            <a:r>
              <a:rPr lang="en-US" dirty="0">
                <a:solidFill>
                  <a:schemeClr val="bg2"/>
                </a:solidFill>
              </a:rPr>
              <a:t>Connection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1302106" y="1595248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1299626" y="2204864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66206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numCol="3">
            <a:normAutofit/>
          </a:bodyPr>
          <a:lstStyle/>
          <a:p>
            <a:r>
              <a:rPr lang="en-US" b="1" dirty="0"/>
              <a:t>Services that use CDNs</a:t>
            </a:r>
          </a:p>
          <a:p>
            <a:pPr lvl="1"/>
            <a:r>
              <a:rPr lang="en-US" dirty="0"/>
              <a:t>Netflix</a:t>
            </a:r>
          </a:p>
          <a:p>
            <a:pPr lvl="1"/>
            <a:r>
              <a:rPr lang="en-GB" dirty="0"/>
              <a:t>Amazon</a:t>
            </a:r>
          </a:p>
          <a:p>
            <a:pPr lvl="1"/>
            <a:r>
              <a:rPr lang="en-GB" dirty="0"/>
              <a:t>Reddit</a:t>
            </a:r>
          </a:p>
          <a:p>
            <a:pPr lvl="1"/>
            <a:r>
              <a:rPr lang="en-GB" dirty="0"/>
              <a:t>Twitch</a:t>
            </a:r>
          </a:p>
          <a:p>
            <a:pPr lvl="1"/>
            <a:r>
              <a:rPr lang="en-GB" dirty="0" err="1"/>
              <a:t>gov.uk</a:t>
            </a:r>
            <a:endParaRPr lang="en-GB" dirty="0"/>
          </a:p>
          <a:p>
            <a:pPr lvl="1" fontAlgn="base"/>
            <a:r>
              <a:rPr lang="en-GB" dirty="0"/>
              <a:t>PayPal</a:t>
            </a:r>
          </a:p>
          <a:p>
            <a:pPr lvl="1" fontAlgn="base"/>
            <a:r>
              <a:rPr lang="en-GB" dirty="0"/>
              <a:t>Shopify</a:t>
            </a:r>
          </a:p>
          <a:p>
            <a:pPr lvl="1" fontAlgn="base"/>
            <a:r>
              <a:rPr lang="en-GB" dirty="0" err="1"/>
              <a:t>BBC.com</a:t>
            </a:r>
            <a:endParaRPr lang="en-GB" dirty="0"/>
          </a:p>
          <a:p>
            <a:pPr lvl="1" fontAlgn="base"/>
            <a:r>
              <a:rPr lang="en-GB" dirty="0"/>
              <a:t>Vimeo</a:t>
            </a:r>
          </a:p>
          <a:p>
            <a:pPr lvl="1" fontAlgn="base"/>
            <a:r>
              <a:rPr lang="en-GB" dirty="0"/>
              <a:t>YouTube </a:t>
            </a:r>
          </a:p>
          <a:p>
            <a:pPr lvl="1" fontAlgn="base"/>
            <a:r>
              <a:rPr lang="en-GB" dirty="0"/>
              <a:t>Hulu</a:t>
            </a:r>
          </a:p>
          <a:p>
            <a:pPr lvl="1" fontAlgn="base"/>
            <a:r>
              <a:rPr lang="en-GB" dirty="0"/>
              <a:t>Wikipedia</a:t>
            </a:r>
          </a:p>
          <a:p>
            <a:pPr lvl="1" fontAlgn="base"/>
            <a:r>
              <a:rPr lang="en-GB" dirty="0"/>
              <a:t>CNN</a:t>
            </a:r>
          </a:p>
          <a:p>
            <a:pPr lvl="1" fontAlgn="base"/>
            <a:r>
              <a:rPr lang="en-GB" dirty="0"/>
              <a:t>New York Times</a:t>
            </a:r>
          </a:p>
          <a:p>
            <a:pPr lvl="1" fontAlgn="base"/>
            <a:r>
              <a:rPr lang="en-GB" dirty="0"/>
              <a:t>The Guardian</a:t>
            </a:r>
          </a:p>
          <a:p>
            <a:pPr lvl="1" fontAlgn="base"/>
            <a:r>
              <a:rPr lang="en-GB" dirty="0"/>
              <a:t>Stack Overflow</a:t>
            </a:r>
          </a:p>
          <a:p>
            <a:pPr lvl="1" fontAlgn="base"/>
            <a:r>
              <a:rPr lang="en-GB" dirty="0"/>
              <a:t>GitHub</a:t>
            </a:r>
          </a:p>
          <a:p>
            <a:pPr lvl="1" fontAlgn="base"/>
            <a:r>
              <a:rPr lang="en-GB" dirty="0"/>
              <a:t>Stripe</a:t>
            </a:r>
          </a:p>
          <a:p>
            <a:pPr lvl="1" fontAlgn="base"/>
            <a:r>
              <a:rPr lang="en-GB" dirty="0"/>
              <a:t>Quora</a:t>
            </a:r>
          </a:p>
          <a:p>
            <a:pPr marL="360000" lvl="1" indent="0" fontAlgn="base">
              <a:buNone/>
            </a:pPr>
            <a:endParaRPr lang="en-GB" dirty="0"/>
          </a:p>
          <a:p>
            <a:r>
              <a:rPr lang="en-GB" dirty="0"/>
              <a:t>Video streaming</a:t>
            </a:r>
          </a:p>
          <a:p>
            <a:r>
              <a:rPr lang="en-GB" dirty="0"/>
              <a:t>Software downloads</a:t>
            </a:r>
          </a:p>
          <a:p>
            <a:r>
              <a:rPr lang="en-GB" dirty="0"/>
              <a:t>Web and mobile content acceleration</a:t>
            </a:r>
          </a:p>
          <a:p>
            <a:r>
              <a:rPr lang="en-GB" dirty="0"/>
              <a:t>Payment services</a:t>
            </a:r>
          </a:p>
          <a:p>
            <a:r>
              <a:rPr lang="en-GB" dirty="0"/>
              <a:t>E-commerce </a:t>
            </a:r>
          </a:p>
          <a:p>
            <a:r>
              <a:rPr lang="en-US" dirty="0"/>
              <a:t>News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91703-17CA-F74F-AF28-22EC3B852E2B}"/>
              </a:ext>
            </a:extLst>
          </p:cNvPr>
          <p:cNvSpPr/>
          <p:nvPr/>
        </p:nvSpPr>
        <p:spPr>
          <a:xfrm>
            <a:off x="7680176" y="2204864"/>
            <a:ext cx="3792421" cy="3168352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80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0CE4B-E5CC-F34B-825F-51178C320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2FAA4-7A8A-A74A-9442-FEC3629AADB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Caching stores the result of an operation so that future operations return faster</a:t>
            </a:r>
          </a:p>
          <a:p>
            <a:pPr lvl="1"/>
            <a:r>
              <a:rPr lang="en-US" sz="2000" dirty="0"/>
              <a:t>Computation is slow</a:t>
            </a:r>
          </a:p>
          <a:p>
            <a:pPr lvl="1"/>
            <a:r>
              <a:rPr lang="en-US" sz="2000" dirty="0"/>
              <a:t>Computation will run multiple times</a:t>
            </a:r>
          </a:p>
          <a:p>
            <a:pPr lvl="1"/>
            <a:r>
              <a:rPr lang="en-US" sz="2000" dirty="0"/>
              <a:t>When the output is the same for a particular input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C2168-4E9D-D64B-BAF6-2C87334147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871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CDNs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Limelight Networks</a:t>
            </a:r>
          </a:p>
          <a:p>
            <a:r>
              <a:rPr lang="en-US" dirty="0"/>
              <a:t>Level 3 Communications</a:t>
            </a:r>
          </a:p>
          <a:p>
            <a:r>
              <a:rPr lang="en-US" dirty="0"/>
              <a:t>Akamai Technologies</a:t>
            </a:r>
          </a:p>
          <a:p>
            <a:r>
              <a:rPr lang="en-US" dirty="0"/>
              <a:t>Amazon </a:t>
            </a:r>
            <a:r>
              <a:rPr lang="en-US" dirty="0" err="1"/>
              <a:t>CloudFront</a:t>
            </a:r>
            <a:r>
              <a:rPr lang="en-US" dirty="0"/>
              <a:t> (</a:t>
            </a:r>
            <a:r>
              <a:rPr lang="en-US" dirty="0" err="1"/>
              <a:t>cloudping.info</a:t>
            </a:r>
            <a:r>
              <a:rPr lang="en-US" dirty="0"/>
              <a:t>)</a:t>
            </a:r>
          </a:p>
          <a:p>
            <a:r>
              <a:rPr lang="en-US" dirty="0" err="1"/>
              <a:t>CloudFlare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97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Motivational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>
                <a:solidFill>
                  <a:schemeClr val="bg2"/>
                </a:solidFill>
              </a:rPr>
              <a:t>Streaming video to 100,000+ simultaneous users</a:t>
            </a:r>
          </a:p>
          <a:p>
            <a:r>
              <a:rPr lang="en-US" sz="1600" dirty="0">
                <a:solidFill>
                  <a:schemeClr val="bg2"/>
                </a:solidFill>
              </a:rPr>
              <a:t>Working Web solution: store/serve many copies of video at multiple geographically distributed sites (CDN)</a:t>
            </a:r>
          </a:p>
          <a:p>
            <a:r>
              <a:rPr lang="en-US" sz="1600" dirty="0">
                <a:solidFill>
                  <a:schemeClr val="bg2"/>
                </a:solidFill>
              </a:rPr>
              <a:t>Two strategies:</a:t>
            </a:r>
          </a:p>
          <a:p>
            <a:pPr marL="702900" lvl="1" indent="-342900">
              <a:buFont typeface="+mj-lt"/>
              <a:buAutoNum type="arabicPeriod"/>
            </a:pPr>
            <a:r>
              <a:rPr lang="en-GB" sz="1400" b="1" dirty="0">
                <a:solidFill>
                  <a:schemeClr val="bg2"/>
                </a:solidFill>
              </a:rPr>
              <a:t>Push CDN servers deep into many access networks</a:t>
            </a:r>
          </a:p>
          <a:p>
            <a:pPr lvl="2"/>
            <a:r>
              <a:rPr lang="en-GB" sz="1400" dirty="0">
                <a:solidFill>
                  <a:schemeClr val="bg2"/>
                </a:solidFill>
              </a:rPr>
              <a:t>Close to users</a:t>
            </a:r>
          </a:p>
          <a:p>
            <a:pPr lvl="2"/>
            <a:r>
              <a:rPr lang="en-GB" sz="1400" dirty="0">
                <a:solidFill>
                  <a:schemeClr val="bg2"/>
                </a:solidFill>
              </a:rPr>
              <a:t>Placed near ISP</a:t>
            </a:r>
          </a:p>
          <a:p>
            <a:pPr lvl="2"/>
            <a:r>
              <a:rPr lang="en-GB" sz="1400" dirty="0">
                <a:solidFill>
                  <a:schemeClr val="bg2"/>
                </a:solidFill>
              </a:rPr>
              <a:t>Used by Akamai, 1700 locations</a:t>
            </a:r>
          </a:p>
          <a:p>
            <a:pPr marL="702900" lvl="1" indent="-342900">
              <a:buFont typeface="+mj-lt"/>
              <a:buAutoNum type="arabicPeriod"/>
            </a:pPr>
            <a:r>
              <a:rPr lang="en-GB" sz="1400" b="1" dirty="0">
                <a:solidFill>
                  <a:schemeClr val="bg2"/>
                </a:solidFill>
              </a:rPr>
              <a:t>Place larger clusters at key points in the network near internet exchanges</a:t>
            </a:r>
          </a:p>
          <a:p>
            <a:pPr lvl="2"/>
            <a:r>
              <a:rPr lang="en-US" sz="1400" dirty="0">
                <a:solidFill>
                  <a:schemeClr val="bg2"/>
                </a:solidFill>
              </a:rPr>
              <a:t>Internet exchanges where network providers connect their networks to each other</a:t>
            </a:r>
          </a:p>
          <a:p>
            <a:pPr lvl="2"/>
            <a:r>
              <a:rPr lang="en-US" sz="1400" dirty="0">
                <a:solidFill>
                  <a:schemeClr val="bg2"/>
                </a:solidFill>
              </a:rPr>
              <a:t>Dedicated high speed private networks are used to connect the clusters together</a:t>
            </a:r>
            <a:endParaRPr lang="en-GB" sz="1400" dirty="0">
              <a:solidFill>
                <a:schemeClr val="bg2"/>
              </a:solidFill>
            </a:endParaRPr>
          </a:p>
          <a:p>
            <a:pPr lvl="2"/>
            <a:r>
              <a:rPr lang="en-GB" sz="1400" dirty="0">
                <a:solidFill>
                  <a:schemeClr val="bg2"/>
                </a:solidFill>
              </a:rPr>
              <a:t>Used by Limelight</a:t>
            </a:r>
          </a:p>
          <a:p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270098" y="3614183"/>
            <a:ext cx="8282286" cy="107449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Better latency and better network performance.</a:t>
            </a:r>
          </a:p>
          <a:p>
            <a:endParaRPr lang="en-US" dirty="0"/>
          </a:p>
          <a:p>
            <a:r>
              <a:rPr lang="en-US" dirty="0"/>
              <a:t>Harder to maintain because there are many more servers in the CDN.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270098" y="4997997"/>
            <a:ext cx="8282286" cy="12230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Higher latency and lower performance for the end user</a:t>
            </a:r>
          </a:p>
          <a:p>
            <a:endParaRPr lang="en-US" dirty="0"/>
          </a:p>
          <a:p>
            <a:r>
              <a:rPr lang="en-US" dirty="0"/>
              <a:t>Easier to manage but with higher latency and lower performance for the end user.</a:t>
            </a:r>
          </a:p>
        </p:txBody>
      </p:sp>
    </p:spTree>
    <p:extLst>
      <p:ext uri="{BB962C8B-B14F-4D97-AF65-F5344CB8AC3E}">
        <p14:creationId xmlns:p14="http://schemas.microsoft.com/office/powerpoint/2010/main" val="302115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12-01 at 13.39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447" y="2154753"/>
            <a:ext cx="4738167" cy="3565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CDN: Simple content access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 CDN has to be able to tell clients where to find resources</a:t>
            </a:r>
          </a:p>
          <a:p>
            <a:r>
              <a:rPr lang="en-US" dirty="0"/>
              <a:t>A client will request a file, with one URL but retrieve it from another</a:t>
            </a:r>
          </a:p>
          <a:p>
            <a:pPr marL="0" indent="0">
              <a:buNone/>
            </a:pPr>
            <a:r>
              <a:rPr lang="en-US" sz="1100" dirty="0">
                <a:hlinkClick r:id="rId4"/>
              </a:rPr>
              <a:t>http://video.netcinema.com/6Y7B23V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hlinkClick r:id="rId5"/>
              </a:rPr>
              <a:t>http://KingCDN.com/NetC6Y7B23V</a:t>
            </a:r>
            <a:r>
              <a:rPr lang="en-US" sz="1100" dirty="0"/>
              <a:t>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981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43471" y="1419028"/>
            <a:ext cx="10624642" cy="4940039"/>
            <a:chOff x="943471" y="1419028"/>
            <a:chExt cx="10624642" cy="4940039"/>
          </a:xfrm>
        </p:grpSpPr>
        <p:pic>
          <p:nvPicPr>
            <p:cNvPr id="4" name="Picture 3" descr="Screen Shot 2017-12-01 at 13.39.2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471" y="1419028"/>
              <a:ext cx="6565573" cy="494003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2639803" y="3173084"/>
              <a:ext cx="5513615" cy="314597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866919" y="3410861"/>
              <a:ext cx="836393" cy="294820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721783" y="3546930"/>
              <a:ext cx="925293" cy="43542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547627" y="4261732"/>
              <a:ext cx="925293" cy="43542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731384" y="2791891"/>
              <a:ext cx="5513615" cy="314597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" name="Content Placeholder 3"/>
            <p:cNvSpPr txBox="1">
              <a:spLocks/>
            </p:cNvSpPr>
            <p:nvPr/>
          </p:nvSpPr>
          <p:spPr>
            <a:xfrm>
              <a:off x="3383642" y="3193142"/>
              <a:ext cx="8184471" cy="2967945"/>
            </a:xfrm>
            <a:prstGeom prst="rect">
              <a:avLst/>
            </a:prstGeom>
          </p:spPr>
          <p:txBody>
            <a:bodyPr/>
            <a:lstStyle>
              <a:lvl1pPr marL="180000" indent="-1800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0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6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2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17200" lvl="1" indent="-457200">
                <a:buFont typeface="+mj-lt"/>
                <a:buAutoNum type="arabicPeriod"/>
              </a:pPr>
              <a:r>
                <a:rPr lang="en-US" dirty="0">
                  <a:solidFill>
                    <a:schemeClr val="bg2"/>
                  </a:solidFill>
                </a:rPr>
                <a:t>Contacts </a:t>
              </a:r>
              <a:r>
                <a:rPr lang="en-US" dirty="0">
                  <a:solidFill>
                    <a:schemeClr val="bg2"/>
                  </a:solidFill>
                  <a:hlinkClick r:id="rId3"/>
                </a:rPr>
                <a:t>www.netcinema.com</a:t>
              </a:r>
              <a:r>
                <a:rPr lang="en-US" dirty="0">
                  <a:solidFill>
                    <a:schemeClr val="bg2"/>
                  </a:solidFill>
                </a:rPr>
                <a:t> and receives a link to a video </a:t>
              </a:r>
              <a:r>
                <a:rPr lang="en-US" dirty="0">
                  <a:solidFill>
                    <a:srgbClr val="005C83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</a:t>
              </a:r>
              <a:r>
                <a:rPr lang="en-US" dirty="0">
                  <a:solidFill>
                    <a:schemeClr val="bg2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://video.netcinema.com/6Y7B23V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55335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43471" y="1419028"/>
            <a:ext cx="11242208" cy="5377591"/>
            <a:chOff x="943471" y="1419028"/>
            <a:chExt cx="11242208" cy="5377591"/>
          </a:xfrm>
        </p:grpSpPr>
        <p:pic>
          <p:nvPicPr>
            <p:cNvPr id="4" name="Picture 3" descr="Screen Shot 2017-12-01 at 13.39.2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471" y="1419028"/>
              <a:ext cx="6565573" cy="494003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4279671" y="2911940"/>
              <a:ext cx="4652834" cy="314597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888265" y="3848413"/>
              <a:ext cx="1366847" cy="294820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458349" y="3764642"/>
              <a:ext cx="925293" cy="43542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672064" y="2766413"/>
              <a:ext cx="5513615" cy="314597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" name="Content Placeholder 3"/>
            <p:cNvSpPr txBox="1">
              <a:spLocks/>
            </p:cNvSpPr>
            <p:nvPr/>
          </p:nvSpPr>
          <p:spPr>
            <a:xfrm>
              <a:off x="4931149" y="3143326"/>
              <a:ext cx="5914095" cy="2967945"/>
            </a:xfrm>
            <a:prstGeom prst="rect">
              <a:avLst/>
            </a:prstGeom>
          </p:spPr>
          <p:txBody>
            <a:bodyPr/>
            <a:lstStyle>
              <a:lvl1pPr marL="180000" indent="-1800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0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6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2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1" indent="0">
                <a:buNone/>
              </a:pPr>
              <a:r>
                <a:rPr lang="en-US" dirty="0">
                  <a:solidFill>
                    <a:schemeClr val="bg2"/>
                  </a:solidFill>
                </a:rPr>
                <a:t>2. Resolves Domain name via local DNS </a:t>
              </a:r>
              <a:r>
                <a:rPr lang="en-US" dirty="0" err="1">
                  <a:solidFill>
                    <a:schemeClr val="bg2"/>
                  </a:solidFill>
                </a:rPr>
                <a:t>video.netcinema.com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1553720" y="4267609"/>
            <a:ext cx="1690719" cy="104697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696928" y="3827069"/>
            <a:ext cx="1729406" cy="20090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983058" y="3024508"/>
            <a:ext cx="948091" cy="108884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830428" y="5287252"/>
            <a:ext cx="1449243" cy="125026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96658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43471" y="1419028"/>
            <a:ext cx="10689301" cy="4940038"/>
            <a:chOff x="943471" y="1419028"/>
            <a:chExt cx="10689301" cy="4940038"/>
          </a:xfrm>
        </p:grpSpPr>
        <p:pic>
          <p:nvPicPr>
            <p:cNvPr id="4" name="Picture 3" descr="Screen Shot 2017-12-01 at 13.39.2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471" y="1419028"/>
              <a:ext cx="6565573" cy="4940038"/>
            </a:xfrm>
            <a:prstGeom prst="rect">
              <a:avLst/>
            </a:prstGeom>
          </p:spPr>
        </p:pic>
        <p:sp>
          <p:nvSpPr>
            <p:cNvPr id="9" name="Content Placeholder 3"/>
            <p:cNvSpPr txBox="1">
              <a:spLocks/>
            </p:cNvSpPr>
            <p:nvPr/>
          </p:nvSpPr>
          <p:spPr>
            <a:xfrm>
              <a:off x="7104112" y="2348880"/>
              <a:ext cx="4528660" cy="2967945"/>
            </a:xfrm>
            <a:prstGeom prst="rect">
              <a:avLst/>
            </a:prstGeom>
          </p:spPr>
          <p:txBody>
            <a:bodyPr/>
            <a:lstStyle>
              <a:lvl1pPr marL="180000" indent="-1800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0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6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2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1" indent="0">
                <a:buNone/>
              </a:pPr>
              <a:r>
                <a:rPr lang="en-US" dirty="0">
                  <a:solidFill>
                    <a:schemeClr val="bg2"/>
                  </a:solidFill>
                </a:rPr>
                <a:t>3. </a:t>
              </a:r>
              <a:r>
                <a:rPr lang="en-US" dirty="0" err="1">
                  <a:solidFill>
                    <a:schemeClr val="bg2"/>
                  </a:solidFill>
                </a:rPr>
                <a:t>NetCinema’s</a:t>
              </a:r>
              <a:r>
                <a:rPr lang="en-US" dirty="0">
                  <a:solidFill>
                    <a:schemeClr val="bg2"/>
                  </a:solidFill>
                </a:rPr>
                <a:t> DNS returns cdn1.KingCDN.com</a:t>
              </a:r>
            </a:p>
            <a:p>
              <a:pPr marL="360000" lvl="1" indent="0">
                <a:buNone/>
              </a:pPr>
              <a:endParaRPr lang="en-US" dirty="0">
                <a:solidFill>
                  <a:schemeClr val="bg2"/>
                </a:solidFill>
              </a:endParaRPr>
            </a:p>
            <a:p>
              <a:pPr marL="360000" lvl="1" indent="0">
                <a:buNone/>
              </a:pPr>
              <a:r>
                <a:rPr lang="en-US" dirty="0">
                  <a:solidFill>
                    <a:schemeClr val="bg2"/>
                  </a:solidFill>
                </a:rPr>
                <a:t>4. Resolves Domain name  cdn1.KingCDN.com</a:t>
              </a:r>
            </a:p>
            <a:p>
              <a:pPr marL="817200" lvl="1" indent="-457200">
                <a:buFont typeface="+mj-lt"/>
                <a:buAutoNum type="arabicPeriod"/>
              </a:pPr>
              <a:endParaRPr lang="en-US" dirty="0">
                <a:solidFill>
                  <a:schemeClr val="bg2"/>
                </a:solidFill>
              </a:endParaRPr>
            </a:p>
            <a:p>
              <a:pPr marL="360000" lvl="1" indent="0">
                <a:buNone/>
              </a:pPr>
              <a:r>
                <a:rPr lang="en-US" dirty="0">
                  <a:solidFill>
                    <a:schemeClr val="bg2"/>
                  </a:solidFill>
                </a:rPr>
                <a:t>5. Returns IP of cdn1.KingCDN.com</a:t>
              </a:r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1553720" y="4267609"/>
            <a:ext cx="1690719" cy="104697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553720" y="4807520"/>
            <a:ext cx="2951885" cy="155154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69986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43471" y="1419028"/>
            <a:ext cx="11558542" cy="4940038"/>
            <a:chOff x="943471" y="1419028"/>
            <a:chExt cx="11558542" cy="4940038"/>
          </a:xfrm>
        </p:grpSpPr>
        <p:pic>
          <p:nvPicPr>
            <p:cNvPr id="4" name="Picture 3" descr="Screen Shot 2017-12-01 at 13.39.2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471" y="1419028"/>
              <a:ext cx="6565573" cy="4940038"/>
            </a:xfrm>
            <a:prstGeom prst="rect">
              <a:avLst/>
            </a:prstGeom>
          </p:spPr>
        </p:pic>
        <p:sp>
          <p:nvSpPr>
            <p:cNvPr id="9" name="Content Placeholder 3"/>
            <p:cNvSpPr txBox="1">
              <a:spLocks/>
            </p:cNvSpPr>
            <p:nvPr/>
          </p:nvSpPr>
          <p:spPr>
            <a:xfrm>
              <a:off x="7065656" y="1848488"/>
              <a:ext cx="5436357" cy="2967945"/>
            </a:xfrm>
            <a:prstGeom prst="rect">
              <a:avLst/>
            </a:prstGeom>
          </p:spPr>
          <p:txBody>
            <a:bodyPr/>
            <a:lstStyle>
              <a:lvl1pPr marL="180000" indent="-1800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0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6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20000" indent="-1800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lvl="1" indent="0">
                <a:buNone/>
              </a:pPr>
              <a:r>
                <a:rPr lang="en-US" dirty="0">
                  <a:solidFill>
                    <a:schemeClr val="bg2"/>
                  </a:solidFill>
                </a:rPr>
                <a:t>6. Requests URL </a:t>
              </a:r>
              <a:r>
                <a:rPr lang="en-US" dirty="0">
                  <a:solidFill>
                    <a:schemeClr val="bg2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http://cdn1.KingCDN.com/NetC6Y7B23V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50B1089-665C-064E-A8FD-E401A30F918A}"/>
              </a:ext>
            </a:extLst>
          </p:cNvPr>
          <p:cNvSpPr/>
          <p:nvPr/>
        </p:nvSpPr>
        <p:spPr>
          <a:xfrm>
            <a:off x="4826972" y="1196752"/>
            <a:ext cx="2637180" cy="3168352"/>
          </a:xfrm>
          <a:prstGeom prst="round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E0128E8-58F2-084E-85C9-10ADE9D31A6E}"/>
              </a:ext>
            </a:extLst>
          </p:cNvPr>
          <p:cNvSpPr/>
          <p:nvPr/>
        </p:nvSpPr>
        <p:spPr>
          <a:xfrm>
            <a:off x="2074644" y="4554066"/>
            <a:ext cx="4991011" cy="1899270"/>
          </a:xfrm>
          <a:prstGeom prst="round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3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CDN Cluster Selection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 CDN’s DNS decides which edge server to use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Pick CDN node geographically closest to client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Pick CDN node with shortest delay (min hops) to client (CDN nodes periodically ping access ISPs, report results to CDN DNS)</a:t>
            </a:r>
          </a:p>
          <a:p>
            <a:r>
              <a:rPr lang="en-US" dirty="0">
                <a:solidFill>
                  <a:schemeClr val="bg2"/>
                </a:solidFill>
              </a:rPr>
              <a:t>Or let the Client decide – give client a list of several CDN servers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033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Netflix’s first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Owned very little infrastructure, uses 3</a:t>
            </a:r>
            <a:r>
              <a:rPr lang="en-US" baseline="30000" dirty="0">
                <a:solidFill>
                  <a:schemeClr val="bg2"/>
                </a:solidFill>
              </a:rPr>
              <a:t>rd</a:t>
            </a:r>
            <a:r>
              <a:rPr lang="en-US" dirty="0">
                <a:solidFill>
                  <a:schemeClr val="bg2"/>
                </a:solidFill>
              </a:rPr>
              <a:t> party services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Own registration, payment servers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Amazon (3</a:t>
            </a:r>
            <a:r>
              <a:rPr lang="en-US" baseline="30000" dirty="0">
                <a:solidFill>
                  <a:schemeClr val="bg2"/>
                </a:solidFill>
              </a:rPr>
              <a:t>rd</a:t>
            </a:r>
            <a:r>
              <a:rPr lang="en-US" dirty="0">
                <a:solidFill>
                  <a:schemeClr val="bg2"/>
                </a:solidFill>
              </a:rPr>
              <a:t> party) cloud services</a:t>
            </a:r>
          </a:p>
          <a:p>
            <a:pPr lvl="2"/>
            <a:r>
              <a:rPr lang="en-US" dirty="0">
                <a:solidFill>
                  <a:schemeClr val="bg2"/>
                </a:solidFill>
              </a:rPr>
              <a:t>Netflix uploads studio master to Amazon cloud</a:t>
            </a:r>
          </a:p>
          <a:p>
            <a:pPr lvl="2"/>
            <a:r>
              <a:rPr lang="en-US" dirty="0">
                <a:solidFill>
                  <a:schemeClr val="bg2"/>
                </a:solidFill>
              </a:rPr>
              <a:t>Create multiple version of movie (different encodings) in cloud</a:t>
            </a:r>
          </a:p>
          <a:p>
            <a:pPr lvl="2"/>
            <a:r>
              <a:rPr lang="en-US" dirty="0">
                <a:solidFill>
                  <a:schemeClr val="bg2"/>
                </a:solidFill>
              </a:rPr>
              <a:t>Upload versions from cloud to CDNs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Three 3</a:t>
            </a:r>
            <a:r>
              <a:rPr lang="en-US" baseline="30000" dirty="0">
                <a:solidFill>
                  <a:schemeClr val="bg2"/>
                </a:solidFill>
              </a:rPr>
              <a:t>rd</a:t>
            </a:r>
            <a:r>
              <a:rPr lang="en-US" dirty="0">
                <a:solidFill>
                  <a:schemeClr val="bg2"/>
                </a:solidFill>
              </a:rPr>
              <a:t> party CDNs host/stream Netflix content: Akamai, Limelight, Level-3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167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Netflix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12-01 at 13.53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322" y="1628775"/>
            <a:ext cx="7692571" cy="498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98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Caching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temporary storage (caching) of frequently accessed data for rapid access</a:t>
            </a:r>
          </a:p>
          <a:p>
            <a:r>
              <a:rPr lang="en-US" dirty="0"/>
              <a:t>Typically caches store “static assets”</a:t>
            </a:r>
          </a:p>
          <a:p>
            <a:pPr lvl="1"/>
            <a:r>
              <a:rPr lang="en-US" dirty="0"/>
              <a:t>HTML pages</a:t>
            </a:r>
          </a:p>
          <a:p>
            <a:pPr lvl="1"/>
            <a:r>
              <a:rPr lang="en-US" dirty="0"/>
              <a:t>Images</a:t>
            </a:r>
          </a:p>
          <a:p>
            <a:pPr lvl="1"/>
            <a:r>
              <a:rPr lang="en-US" dirty="0"/>
              <a:t>Stylesheets, </a:t>
            </a:r>
            <a:r>
              <a:rPr lang="en-US" dirty="0" err="1"/>
              <a:t>Javascript</a:t>
            </a:r>
            <a:endParaRPr lang="en-US" dirty="0"/>
          </a:p>
          <a:p>
            <a:r>
              <a:rPr lang="en-US" dirty="0"/>
              <a:t>Caches can be located at various points in a network</a:t>
            </a:r>
          </a:p>
          <a:p>
            <a:pPr lvl="1"/>
            <a:r>
              <a:rPr lang="en-US" dirty="0"/>
              <a:t>Reduces access time/latency for clients</a:t>
            </a:r>
          </a:p>
          <a:p>
            <a:pPr lvl="1"/>
            <a:r>
              <a:rPr lang="en-US" dirty="0"/>
              <a:t>Reduces bandwidth usage across slower links</a:t>
            </a:r>
          </a:p>
          <a:p>
            <a:pPr lvl="1"/>
            <a:r>
              <a:rPr lang="en-US" dirty="0"/>
              <a:t>Reduces load on a server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003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 - Dynamic Adaptive Streaming over HTTP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2"/>
                </a:solidFill>
              </a:rPr>
              <a:t>Server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Divides video files into multiple chucks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Each chunk stored encoded at different bit rates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Manifest file: provides URLs for different chunks</a:t>
            </a:r>
          </a:p>
          <a:p>
            <a:r>
              <a:rPr lang="en-US" dirty="0">
                <a:solidFill>
                  <a:schemeClr val="bg2"/>
                </a:solidFill>
              </a:rPr>
              <a:t>Client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Periodically measures server-to-client bandwidth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Consulting manifest, requests one chunk at a time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Chooses maximum coding rate sustainable given current bandwidth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Can choose different coding rates at different points in time (depending on available bandwidth at time)</a:t>
            </a:r>
          </a:p>
          <a:p>
            <a:r>
              <a:rPr lang="en-US" dirty="0">
                <a:solidFill>
                  <a:schemeClr val="bg2"/>
                </a:solidFill>
              </a:rPr>
              <a:t>The intelligence happens at the client level to make sure that there is no buffer starvation or overflow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817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MPEG-DASH Adoption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MPEG DASH is independent, open and international standard, which has broad support from the industry</a:t>
            </a:r>
          </a:p>
          <a:p>
            <a:r>
              <a:rPr lang="en-US" dirty="0">
                <a:solidFill>
                  <a:schemeClr val="bg2"/>
                </a:solidFill>
              </a:rPr>
              <a:t>HTML5 Media Source Extensions and </a:t>
            </a:r>
            <a:r>
              <a:rPr lang="en-US" dirty="0" err="1">
                <a:solidFill>
                  <a:schemeClr val="bg2"/>
                </a:solidFill>
              </a:rPr>
              <a:t>HbbTV</a:t>
            </a:r>
            <a:r>
              <a:rPr lang="en-US" dirty="0">
                <a:solidFill>
                  <a:schemeClr val="bg2"/>
                </a:solidFill>
              </a:rPr>
              <a:t> are MPEG-DASH enabled</a:t>
            </a:r>
          </a:p>
          <a:p>
            <a:r>
              <a:rPr lang="en-US" dirty="0">
                <a:solidFill>
                  <a:schemeClr val="bg2"/>
                </a:solidFill>
              </a:rPr>
              <a:t>Heavy plugins like Silverlight and Flash perform poorly and cause security issues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Chrome dropped the Silverlight support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It was a problem for the majority of premium video providers 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Video providers delivered their streams via </a:t>
            </a:r>
            <a:r>
              <a:rPr lang="en-US" dirty="0" err="1">
                <a:solidFill>
                  <a:schemeClr val="bg2"/>
                </a:solidFill>
              </a:rPr>
              <a:t>Smoothstreaming</a:t>
            </a:r>
            <a:r>
              <a:rPr lang="en-US" dirty="0">
                <a:solidFill>
                  <a:schemeClr val="bg2"/>
                </a:solidFill>
              </a:rPr>
              <a:t> and </a:t>
            </a:r>
            <a:r>
              <a:rPr lang="en-US" dirty="0" err="1">
                <a:solidFill>
                  <a:schemeClr val="bg2"/>
                </a:solidFill>
              </a:rPr>
              <a:t>Playready</a:t>
            </a:r>
            <a:r>
              <a:rPr lang="en-US" dirty="0">
                <a:solidFill>
                  <a:schemeClr val="bg2"/>
                </a:solidFill>
              </a:rPr>
              <a:t> DRM, which enforced Silverlight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These providers switch to using HTML5 with MPEG-DASH and MPEG-CENC based DRM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013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Netflix </a:t>
            </a:r>
            <a:r>
              <a:rPr lang="en-US" dirty="0" err="1"/>
              <a:t>OpenConnect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Netflix wanted the absolute best streaming they could get, while lowering cost</a:t>
            </a:r>
          </a:p>
          <a:p>
            <a:r>
              <a:rPr lang="en-US" dirty="0">
                <a:solidFill>
                  <a:schemeClr val="bg2"/>
                </a:solidFill>
              </a:rPr>
              <a:t>High </a:t>
            </a:r>
            <a:r>
              <a:rPr lang="en-US" dirty="0" err="1">
                <a:solidFill>
                  <a:schemeClr val="bg2"/>
                </a:solidFill>
              </a:rPr>
              <a:t>optimised</a:t>
            </a:r>
            <a:r>
              <a:rPr lang="en-US" dirty="0">
                <a:solidFill>
                  <a:schemeClr val="bg2"/>
                </a:solidFill>
              </a:rPr>
              <a:t> for delivery large files, still use Akamai for small assets</a:t>
            </a:r>
          </a:p>
          <a:p>
            <a:r>
              <a:rPr lang="en-US" dirty="0">
                <a:solidFill>
                  <a:schemeClr val="bg2"/>
                </a:solidFill>
              </a:rPr>
              <a:t>Data centers around the world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There may be a data center with a couple of racks that contain the entire Netflix library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Others might only have 80% of the most popular content</a:t>
            </a:r>
          </a:p>
          <a:p>
            <a:r>
              <a:rPr lang="en-US" dirty="0">
                <a:solidFill>
                  <a:schemeClr val="bg2"/>
                </a:solidFill>
              </a:rPr>
              <a:t>Unpopular material will have to travel further</a:t>
            </a:r>
          </a:p>
          <a:p>
            <a:r>
              <a:rPr lang="en-US" dirty="0">
                <a:solidFill>
                  <a:schemeClr val="bg2"/>
                </a:solidFill>
              </a:rPr>
              <a:t>Client Intelligence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Calculates best edge server to use (based on bit rate and closeness)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Selects which edge server based on the required bit rate and latency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Continually probes the best way of receiving content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816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E375D-366A-D84D-85C3-E372D5290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Next: Web Advertising</a:t>
            </a:r>
          </a:p>
        </p:txBody>
      </p:sp>
    </p:spTree>
    <p:extLst>
      <p:ext uri="{BB962C8B-B14F-4D97-AF65-F5344CB8AC3E}">
        <p14:creationId xmlns:p14="http://schemas.microsoft.com/office/powerpoint/2010/main" val="3064467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Browser Cache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3307795" cy="4464050"/>
          </a:xfrm>
        </p:spPr>
        <p:txBody>
          <a:bodyPr/>
          <a:lstStyle/>
          <a:p>
            <a:r>
              <a:rPr lang="en-US" dirty="0"/>
              <a:t>Browsers maintain a small cache</a:t>
            </a:r>
          </a:p>
          <a:p>
            <a:r>
              <a:rPr lang="en-US" dirty="0"/>
              <a:t>Stored locally</a:t>
            </a:r>
          </a:p>
          <a:p>
            <a:r>
              <a:rPr lang="en-US" dirty="0"/>
              <a:t>Cache for a single user or application</a:t>
            </a:r>
          </a:p>
          <a:p>
            <a:r>
              <a:rPr lang="en-US" dirty="0"/>
              <a:t>Browser sets a caching policy, deciding what data to cache</a:t>
            </a:r>
          </a:p>
          <a:p>
            <a:pPr lvl="1"/>
            <a:r>
              <a:rPr lang="en-US" dirty="0"/>
              <a:t>User specific content</a:t>
            </a:r>
          </a:p>
          <a:p>
            <a:pPr lvl="1"/>
            <a:r>
              <a:rPr lang="en-US" dirty="0"/>
              <a:t>Expensive content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loud 5"/>
          <p:cNvSpPr/>
          <p:nvPr/>
        </p:nvSpPr>
        <p:spPr bwMode="auto">
          <a:xfrm>
            <a:off x="6586863" y="1795268"/>
            <a:ext cx="2473611" cy="174348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4511410" y="2206748"/>
            <a:ext cx="822960" cy="822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9914836" y="2206748"/>
            <a:ext cx="822960" cy="822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9" name="Straight Arrow Connector 8"/>
          <p:cNvCxnSpPr>
            <a:cxnSpLocks/>
            <a:stCxn id="18" idx="1"/>
            <a:endCxn id="7" idx="2"/>
          </p:cNvCxnSpPr>
          <p:nvPr/>
        </p:nvCxnSpPr>
        <p:spPr bwMode="auto">
          <a:xfrm flipH="1" flipV="1">
            <a:off x="4922890" y="3029708"/>
            <a:ext cx="12129" cy="78741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" name="Straight Arrow Connector 9"/>
          <p:cNvCxnSpPr>
            <a:stCxn id="8" idx="1"/>
            <a:endCxn id="7" idx="3"/>
          </p:cNvCxnSpPr>
          <p:nvPr/>
        </p:nvCxnSpPr>
        <p:spPr bwMode="auto">
          <a:xfrm flipH="1">
            <a:off x="5334370" y="2618228"/>
            <a:ext cx="4580466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" name="Straight Arrow Connector 10"/>
          <p:cNvCxnSpPr>
            <a:endCxn id="8" idx="2"/>
          </p:cNvCxnSpPr>
          <p:nvPr/>
        </p:nvCxnSpPr>
        <p:spPr bwMode="auto">
          <a:xfrm flipV="1">
            <a:off x="10326316" y="3029708"/>
            <a:ext cx="0" cy="76810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12" name="Group 11"/>
          <p:cNvGrpSpPr/>
          <p:nvPr/>
        </p:nvGrpSpPr>
        <p:grpSpPr>
          <a:xfrm>
            <a:off x="4133027" y="3817121"/>
            <a:ext cx="1843073" cy="1506341"/>
            <a:chOff x="1084246" y="3540802"/>
            <a:chExt cx="1843073" cy="1506341"/>
          </a:xfrm>
        </p:grpSpPr>
        <p:sp>
          <p:nvSpPr>
            <p:cNvPr id="18" name="Can 17"/>
            <p:cNvSpPr/>
            <p:nvPr/>
          </p:nvSpPr>
          <p:spPr bwMode="auto">
            <a:xfrm>
              <a:off x="1285542" y="3540802"/>
              <a:ext cx="1201392" cy="1106064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n>
                  <a:solidFill>
                    <a:srgbClr val="000000"/>
                  </a:solidFill>
                </a:ln>
              </a:endParaRPr>
            </a:p>
          </p:txBody>
        </p:sp>
        <p:cxnSp>
          <p:nvCxnSpPr>
            <p:cNvPr id="19" name="Straight Arrow Connector 18"/>
            <p:cNvCxnSpPr>
              <a:stCxn id="21" idx="0"/>
              <a:endCxn id="18" idx="0"/>
            </p:cNvCxnSpPr>
            <p:nvPr/>
          </p:nvCxnSpPr>
          <p:spPr bwMode="auto">
            <a:xfrm flipV="1">
              <a:off x="1882919" y="3817318"/>
              <a:ext cx="3319" cy="360433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>
              <a:glow rad="63500">
                <a:schemeClr val="bg1"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0" name="TextBox 19"/>
            <p:cNvSpPr txBox="1"/>
            <p:nvPr/>
          </p:nvSpPr>
          <p:spPr>
            <a:xfrm>
              <a:off x="1084246" y="4677811"/>
              <a:ext cx="1843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Browser Cache</a:t>
              </a:r>
            </a:p>
          </p:txBody>
        </p:sp>
        <p:sp>
          <p:nvSpPr>
            <p:cNvPr id="21" name="Folded Corner 20"/>
            <p:cNvSpPr/>
            <p:nvPr/>
          </p:nvSpPr>
          <p:spPr bwMode="auto">
            <a:xfrm>
              <a:off x="1705890" y="4177751"/>
              <a:ext cx="354057" cy="354057"/>
            </a:xfrm>
            <a:prstGeom prst="foldedCorner">
              <a:avLst/>
            </a:prstGeom>
            <a:solidFill>
              <a:schemeClr val="tx2">
                <a:lumMod val="10000"/>
                <a:lumOff val="90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086535" y="1856806"/>
            <a:ext cx="193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Local Browser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09858" y="1856801"/>
            <a:ext cx="180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 Server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801733" y="3817121"/>
            <a:ext cx="1058741" cy="639596"/>
            <a:chOff x="6954297" y="3571141"/>
            <a:chExt cx="1058741" cy="639596"/>
          </a:xfrm>
        </p:grpSpPr>
        <p:sp>
          <p:nvSpPr>
            <p:cNvPr id="16" name="Folded Corner 15"/>
            <p:cNvSpPr/>
            <p:nvPr/>
          </p:nvSpPr>
          <p:spPr bwMode="auto">
            <a:xfrm>
              <a:off x="7294578" y="3571141"/>
              <a:ext cx="354057" cy="354057"/>
            </a:xfrm>
            <a:prstGeom prst="foldedCorner">
              <a:avLst/>
            </a:prstGeom>
            <a:solidFill>
              <a:srgbClr val="D5F4FF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54297" y="3841405"/>
              <a:ext cx="1058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resource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5984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be Cached?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24000" y="1692000"/>
            <a:ext cx="4919171" cy="2939377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2"/>
                </a:solidFill>
              </a:rPr>
              <a:t>Cache friendly</a:t>
            </a:r>
          </a:p>
          <a:p>
            <a:pPr lvl="1"/>
            <a:r>
              <a:rPr lang="en-US" sz="2000" dirty="0">
                <a:solidFill>
                  <a:schemeClr val="bg2"/>
                </a:solidFill>
              </a:rPr>
              <a:t>Logos and brand images</a:t>
            </a:r>
          </a:p>
          <a:p>
            <a:pPr lvl="1"/>
            <a:r>
              <a:rPr lang="en-US" sz="2000" dirty="0">
                <a:solidFill>
                  <a:schemeClr val="bg2"/>
                </a:solidFill>
              </a:rPr>
              <a:t>Style sheets</a:t>
            </a:r>
          </a:p>
          <a:p>
            <a:pPr lvl="1"/>
            <a:r>
              <a:rPr lang="en-US" sz="2000" dirty="0" err="1">
                <a:solidFill>
                  <a:schemeClr val="bg2"/>
                </a:solidFill>
              </a:rPr>
              <a:t>Javascript</a:t>
            </a:r>
            <a:r>
              <a:rPr lang="en-US" sz="2000" dirty="0">
                <a:solidFill>
                  <a:schemeClr val="bg2"/>
                </a:solidFill>
              </a:rPr>
              <a:t> files, site and library </a:t>
            </a:r>
          </a:p>
          <a:p>
            <a:pPr lvl="1"/>
            <a:r>
              <a:rPr lang="en-US" sz="2000" dirty="0">
                <a:solidFill>
                  <a:schemeClr val="bg2"/>
                </a:solidFill>
              </a:rPr>
              <a:t>Fonts</a:t>
            </a:r>
          </a:p>
          <a:p>
            <a:pPr lvl="1"/>
            <a:r>
              <a:rPr lang="en-US" sz="2000" dirty="0">
                <a:solidFill>
                  <a:schemeClr val="bg2"/>
                </a:solidFill>
              </a:rPr>
              <a:t>Downloadable content</a:t>
            </a:r>
          </a:p>
          <a:p>
            <a:pPr lvl="1"/>
            <a:r>
              <a:rPr lang="en-US" sz="2000" dirty="0">
                <a:solidFill>
                  <a:schemeClr val="bg2"/>
                </a:solidFill>
              </a:rPr>
              <a:t>Media files</a:t>
            </a:r>
          </a:p>
          <a:p>
            <a:pPr marL="360000" lvl="1" indent="0">
              <a:buFont typeface="Arial" panose="020B0604020202020204" pitchFamily="34" charset="0"/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5225163" y="1675720"/>
            <a:ext cx="7247722" cy="311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1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5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Be careful caching: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</a:rPr>
              <a:t>Data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</a:rPr>
              <a:t>HTML pages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</a:rPr>
              <a:t>Frequently modified </a:t>
            </a:r>
            <a:r>
              <a:rPr lang="en-US" dirty="0" err="1">
                <a:solidFill>
                  <a:schemeClr val="bg2"/>
                </a:solidFill>
              </a:rPr>
              <a:t>Javascript</a:t>
            </a:r>
            <a:r>
              <a:rPr lang="en-US" dirty="0">
                <a:solidFill>
                  <a:schemeClr val="bg2"/>
                </a:solidFill>
              </a:rPr>
              <a:t> and CSS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</a:rPr>
              <a:t>Content requested with authentication cookies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2772491" y="4659119"/>
            <a:ext cx="5995292" cy="152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1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5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Never cache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</a:rPr>
              <a:t>Sensitive data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bg2"/>
                </a:solidFill>
              </a:rPr>
              <a:t>User-specific data that frequently changes</a:t>
            </a:r>
          </a:p>
        </p:txBody>
      </p:sp>
    </p:spTree>
    <p:extLst>
      <p:ext uri="{BB962C8B-B14F-4D97-AF65-F5344CB8AC3E}">
        <p14:creationId xmlns:p14="http://schemas.microsoft.com/office/powerpoint/2010/main" val="3278074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 using Conditional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Last-Modified: </a:t>
            </a:r>
            <a:r>
              <a:rPr lang="fr-FR" dirty="0"/>
              <a:t>Tue 17 </a:t>
            </a:r>
            <a:r>
              <a:rPr lang="fr-FR" dirty="0" err="1"/>
              <a:t>Nov</a:t>
            </a:r>
            <a:r>
              <a:rPr lang="fr-FR" dirty="0"/>
              <a:t> 2020 08:00:20 GMT</a:t>
            </a:r>
            <a:endParaRPr lang="en-US" dirty="0"/>
          </a:p>
          <a:p>
            <a:pPr lvl="1"/>
            <a:r>
              <a:rPr lang="en-US" dirty="0"/>
              <a:t>GET Requests: If-Modified-Since:</a:t>
            </a:r>
          </a:p>
          <a:p>
            <a:pPr lvl="1"/>
            <a:r>
              <a:rPr lang="en-US" dirty="0"/>
              <a:t>HTTP Status code: 304 Not Modified</a:t>
            </a:r>
          </a:p>
          <a:p>
            <a:r>
              <a:rPr lang="en-US" dirty="0" err="1"/>
              <a:t>Etag</a:t>
            </a:r>
            <a:r>
              <a:rPr lang="en-US" dirty="0"/>
              <a:t>: “0123456789ABCDEF…”</a:t>
            </a:r>
          </a:p>
          <a:p>
            <a:pPr lvl="1"/>
            <a:r>
              <a:rPr lang="en-US" dirty="0"/>
              <a:t>GET Request: If-None-Match:</a:t>
            </a:r>
          </a:p>
          <a:p>
            <a:pPr lvl="1"/>
            <a:r>
              <a:rPr lang="en-US" dirty="0"/>
              <a:t>HTTP Status code: 304 Not Modified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92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Caches with HTTP: Last-Modified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200531" y="2292605"/>
            <a:ext cx="6198746" cy="4469088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ndale Mono"/>
                <a:cs typeface="Andale Mono"/>
              </a:rPr>
              <a:t>GET / HTTP/1.1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ndale Mono"/>
                <a:cs typeface="Andale Mono"/>
              </a:rPr>
              <a:t>Host: comp3220.ecs.soton.ac.uk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ndale Mono"/>
                <a:cs typeface="Andale Mono"/>
              </a:rPr>
              <a:t>Accept: */*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ndale Mono"/>
                <a:cs typeface="Andale Mono"/>
              </a:rPr>
              <a:t>HTTP/1.1 200 OK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ndale Mono"/>
                <a:cs typeface="Andale Mono"/>
              </a:rPr>
              <a:t>Date: Wed 18 Nov 2020 17:43:20 GMT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ndale Mono"/>
                <a:cs typeface="Andale Mono"/>
              </a:rPr>
              <a:t>Connection: keep-alive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ndale Mono"/>
                <a:cs typeface="Andale Mono"/>
              </a:rPr>
              <a:t>Content-Type: text/html; charset=UTF-8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ndale Mono"/>
                <a:cs typeface="Andale Mono"/>
              </a:rPr>
              <a:t>Content-Length: 4003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FF0000"/>
                </a:solidFill>
                <a:latin typeface="Andale Mono"/>
                <a:cs typeface="Andale Mono"/>
              </a:rPr>
              <a:t>Last-Modified: Tue 17 Nov 2020 08:00:20 GMT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5986515" y="2174430"/>
            <a:ext cx="5900176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1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5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Andale Mono"/>
                <a:cs typeface="Andale Mono"/>
              </a:rPr>
              <a:t>GET / HTTP/1.1</a:t>
            </a:r>
          </a:p>
          <a:p>
            <a:pPr marL="0" indent="0">
              <a:buNone/>
            </a:pPr>
            <a:r>
              <a:rPr lang="en-US" sz="1600" dirty="0">
                <a:latin typeface="Andale Mono"/>
                <a:cs typeface="Andale Mono"/>
              </a:rPr>
              <a:t>Host: comp3220.ecs.soton.ac.uk</a:t>
            </a:r>
          </a:p>
          <a:p>
            <a:pPr marL="0" indent="0">
              <a:buNone/>
            </a:pPr>
            <a:r>
              <a:rPr lang="en-US" sz="1600" dirty="0">
                <a:latin typeface="Andale Mono"/>
                <a:cs typeface="Andale Mono"/>
              </a:rPr>
              <a:t>Accept: */*</a:t>
            </a:r>
          </a:p>
          <a:p>
            <a:pPr marL="0" indent="0">
              <a:buNone/>
            </a:pPr>
            <a:r>
              <a:rPr lang="en-US" sz="1600" dirty="0">
                <a:latin typeface="Andale Mono"/>
                <a:cs typeface="Andale Mono"/>
              </a:rPr>
              <a:t>If-Modified-Since: </a:t>
            </a:r>
            <a:r>
              <a:rPr lang="en-US" sz="1600" dirty="0">
                <a:solidFill>
                  <a:srgbClr val="FF0000"/>
                </a:solidFill>
                <a:latin typeface="Andale Mono"/>
                <a:cs typeface="Andale Mono"/>
              </a:rPr>
              <a:t>Tue 17 Nov 2020 08:00:20 GMT</a:t>
            </a:r>
          </a:p>
          <a:p>
            <a:pPr marL="0" indent="0">
              <a:buNone/>
            </a:pPr>
            <a:endParaRPr lang="en-US" sz="1600" dirty="0">
              <a:latin typeface="Andale Mono"/>
              <a:cs typeface="Andale Mono"/>
            </a:endParaRPr>
          </a:p>
          <a:p>
            <a:pPr marL="0" indent="0">
              <a:buNone/>
            </a:pPr>
            <a:r>
              <a:rPr lang="en-US" sz="1600" dirty="0">
                <a:latin typeface="Andale Mono"/>
                <a:cs typeface="Andale Mono"/>
              </a:rPr>
              <a:t>HTTP/1.1 304 Not Modified</a:t>
            </a:r>
          </a:p>
          <a:p>
            <a:pPr marL="0" indent="0">
              <a:buNone/>
            </a:pPr>
            <a:r>
              <a:rPr lang="en-US" sz="1600" dirty="0">
                <a:latin typeface="Andale Mono"/>
                <a:cs typeface="Andale Mono"/>
              </a:rPr>
              <a:t>Date: Wed 15 Nov 2017 07:55:10 GMT</a:t>
            </a:r>
          </a:p>
          <a:p>
            <a:pPr marL="0" indent="0">
              <a:buNone/>
            </a:pPr>
            <a:r>
              <a:rPr lang="en-US" sz="1600" dirty="0">
                <a:latin typeface="Andale Mono"/>
                <a:cs typeface="Andale Mono"/>
              </a:rPr>
              <a:t>Connection: keep-alive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  <a:latin typeface="Andale Mono"/>
                <a:cs typeface="Andale Mono"/>
              </a:rPr>
              <a:t>Last-Modified: Tue 17 Nov 2020 08:00:20 GMT</a:t>
            </a:r>
          </a:p>
          <a:p>
            <a:pPr marL="0" indent="0">
              <a:buNone/>
            </a:pPr>
            <a:endParaRPr lang="en-US" sz="1200" dirty="0">
              <a:latin typeface="Andale Mono"/>
              <a:cs typeface="Andale Mono"/>
            </a:endParaRPr>
          </a:p>
          <a:p>
            <a:pPr marL="0" indent="0">
              <a:buNone/>
            </a:pPr>
            <a:endParaRPr lang="en-US" sz="1200" dirty="0">
              <a:latin typeface="Andale Mono"/>
              <a:cs typeface="Andale Mono"/>
            </a:endParaRPr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314513" y="1665891"/>
            <a:ext cx="11367582" cy="96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1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50000" indent="-18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/>
              <a:t>GET                                                     Conditional GET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692241" y="1628030"/>
            <a:ext cx="1" cy="49178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87701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 Headers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HTTP Response header Cache-Control:</a:t>
            </a:r>
          </a:p>
          <a:p>
            <a:r>
              <a:rPr lang="en-US" dirty="0"/>
              <a:t> Flags</a:t>
            </a:r>
          </a:p>
          <a:p>
            <a:pPr lvl="1"/>
            <a:r>
              <a:rPr lang="en-US" dirty="0"/>
              <a:t>no-store</a:t>
            </a:r>
          </a:p>
          <a:p>
            <a:pPr lvl="1"/>
            <a:r>
              <a:rPr lang="en-US" dirty="0"/>
              <a:t>no-cache	</a:t>
            </a:r>
          </a:p>
          <a:p>
            <a:pPr lvl="1"/>
            <a:r>
              <a:rPr lang="en-US" dirty="0"/>
              <a:t>max-age=</a:t>
            </a:r>
          </a:p>
          <a:p>
            <a:pPr lvl="1"/>
            <a:r>
              <a:rPr lang="en-US" dirty="0"/>
              <a:t>must-revalidate</a:t>
            </a:r>
          </a:p>
          <a:p>
            <a:pPr lvl="1"/>
            <a:r>
              <a:rPr lang="en-US" dirty="0"/>
              <a:t>public</a:t>
            </a:r>
          </a:p>
          <a:p>
            <a:pPr lvl="1"/>
            <a:r>
              <a:rPr lang="en-US" dirty="0"/>
              <a:t>private</a:t>
            </a:r>
          </a:p>
          <a:p>
            <a:r>
              <a:rPr lang="en-US" dirty="0"/>
              <a:t>Use of Cache-Control headers to be determined by website architect/designer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00451"/>
      </p:ext>
    </p:extLst>
  </p:cSld>
  <p:clrMapOvr>
    <a:masterClrMapping/>
  </p:clrMapOvr>
</p:sld>
</file>

<file path=ppt/theme/theme1.xml><?xml version="1.0" encoding="utf-8"?>
<a:theme xmlns:a="http://schemas.openxmlformats.org/drawingml/2006/main" name="UoS_Powerpoint_template WIDESCREEN">
  <a:themeElements>
    <a:clrScheme name="Rich Black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74C9E5"/>
      </a:hlink>
      <a:folHlink>
        <a:srgbClr val="D5007F"/>
      </a:folHlink>
    </a:clrScheme>
    <a:fontScheme name="Custom 1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EEB19A3-E5AF-B743-8C08-9AD556682854}" vid="{671753E0-2D72-0A42-810F-2669D10CC1B4}"/>
    </a:ext>
  </a:extLst>
</a:theme>
</file>

<file path=ppt/theme/theme2.xml><?xml version="1.0" encoding="utf-8"?>
<a:theme xmlns:a="http://schemas.openxmlformats.org/drawingml/2006/main" name="Title and content">
  <a:themeElements>
    <a:clrScheme name="Custom 6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005C83"/>
      </a:hlink>
      <a:folHlink>
        <a:srgbClr val="495961"/>
      </a:folHlink>
    </a:clrScheme>
    <a:fontScheme name="UoS Powerpoint Fonts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EEB19A3-E5AF-B743-8C08-9AD556682854}" vid="{F81E0AD6-EF14-2A4C-975C-394B6C331CD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596EA4FAEC4442816FD0897DB0514A" ma:contentTypeVersion="13" ma:contentTypeDescription="Create a new document." ma:contentTypeScope="" ma:versionID="19cf72db43a81d775c8901429e401c5a">
  <xsd:schema xmlns:xsd="http://www.w3.org/2001/XMLSchema" xmlns:xs="http://www.w3.org/2001/XMLSchema" xmlns:p="http://schemas.microsoft.com/office/2006/metadata/properties" xmlns:ns2="993a5681-5c5b-4cef-91da-e6501083dd4a" xmlns:ns3="1fc98906-40c9-4f56-92bd-f396bbed9311" targetNamespace="http://schemas.microsoft.com/office/2006/metadata/properties" ma:root="true" ma:fieldsID="a4c787b164d9c75c816d41075a9c596f" ns2:_="" ns3:_="">
    <xsd:import namespace="993a5681-5c5b-4cef-91da-e6501083dd4a"/>
    <xsd:import namespace="1fc98906-40c9-4f56-92bd-f396bbed93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Indicato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3a5681-5c5b-4cef-91da-e6501083dd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Indicator" ma:index="15" nillable="true" ma:displayName="Indicator" ma:internalName="Indicator">
      <xsd:simpleType>
        <xsd:restriction base="dms:Text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bf2f534-9c3d-494b-83fb-768e807180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98906-40c9-4f56-92bd-f396bbed931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0bfaa32-be88-4c32-8520-a8dac6cdd59d}" ma:internalName="TaxCatchAll" ma:showField="CatchAllData" ma:web="1fc98906-40c9-4f56-92bd-f396bbed93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dicator xmlns="993a5681-5c5b-4cef-91da-e6501083dd4a" xsi:nil="true"/>
    <lcf76f155ced4ddcb4097134ff3c332f xmlns="993a5681-5c5b-4cef-91da-e6501083dd4a">
      <Terms xmlns="http://schemas.microsoft.com/office/infopath/2007/PartnerControls"/>
    </lcf76f155ced4ddcb4097134ff3c332f>
    <TaxCatchAll xmlns="1fc98906-40c9-4f56-92bd-f396bbed9311" xsi:nil="true"/>
  </documentManagement>
</p:properties>
</file>

<file path=customXml/itemProps1.xml><?xml version="1.0" encoding="utf-8"?>
<ds:datastoreItem xmlns:ds="http://schemas.openxmlformats.org/officeDocument/2006/customXml" ds:itemID="{961EDD41-1F66-4EF4-8A75-80007FEDAC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79B0F0-C3A9-4BC0-B389-E7D095D68B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3a5681-5c5b-4cef-91da-e6501083dd4a"/>
    <ds:schemaRef ds:uri="1fc98906-40c9-4f56-92bd-f396bbed93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DF738F-AE3A-4E19-A611-E274842A57A2}">
  <ds:schemaRefs>
    <ds:schemaRef ds:uri="http://schemas.microsoft.com/office/2006/metadata/properties"/>
    <ds:schemaRef ds:uri="http://schemas.microsoft.com/office/infopath/2007/PartnerControls"/>
    <ds:schemaRef ds:uri="993a5681-5c5b-4cef-91da-e6501083dd4a"/>
    <ds:schemaRef ds:uri="1fc98906-40c9-4f56-92bd-f396bbed931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UoS_Powerpoint_template WIDESCREEN</Template>
  <TotalTime>8991</TotalTime>
  <Words>1778</Words>
  <Application>Microsoft Macintosh PowerPoint</Application>
  <PresentationFormat>Widescreen</PresentationFormat>
  <Paragraphs>361</Paragraphs>
  <Slides>43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Andale Mono</vt:lpstr>
      <vt:lpstr>Arial</vt:lpstr>
      <vt:lpstr>Calibri</vt:lpstr>
      <vt:lpstr>Lucida Sans</vt:lpstr>
      <vt:lpstr>UoS_Powerpoint_template WIDESCREEN</vt:lpstr>
      <vt:lpstr>Title and content</vt:lpstr>
      <vt:lpstr>PowerPoint Presentation</vt:lpstr>
      <vt:lpstr>Web Caching, Proxies and CDNs</vt:lpstr>
      <vt:lpstr>Caching</vt:lpstr>
      <vt:lpstr>Web Caching</vt:lpstr>
      <vt:lpstr>Browser Cache</vt:lpstr>
      <vt:lpstr>What can be Cached?</vt:lpstr>
      <vt:lpstr>Caching using Conditional requests</vt:lpstr>
      <vt:lpstr>Controlling Caches with HTTP: Last-Modified Header</vt:lpstr>
      <vt:lpstr>Caching Headers</vt:lpstr>
      <vt:lpstr>HTTP with Cache-Control Header</vt:lpstr>
      <vt:lpstr>Different Web Caching Solutions</vt:lpstr>
      <vt:lpstr>Proxy Cache</vt:lpstr>
      <vt:lpstr>Reverse Proxy Cache</vt:lpstr>
      <vt:lpstr>Web Proxies</vt:lpstr>
      <vt:lpstr>Web Proxy Architecture</vt:lpstr>
      <vt:lpstr>No Proxy</vt:lpstr>
      <vt:lpstr>Proxy Types</vt:lpstr>
      <vt:lpstr>Forward Proxy – Content Filtering</vt:lpstr>
      <vt:lpstr>Forward Proxy – Content Translation</vt:lpstr>
      <vt:lpstr>Open Forward Proxy - Access Services Anonymously</vt:lpstr>
      <vt:lpstr>Reverse Proxy – Load-balancing</vt:lpstr>
      <vt:lpstr>Reverse Proxy – Content Switching </vt:lpstr>
      <vt:lpstr>Reverse Proxy – Protocol Translation</vt:lpstr>
      <vt:lpstr>Reverse Proxy – Monitoring and filtering</vt:lpstr>
      <vt:lpstr>Content Delivery Networks</vt:lpstr>
      <vt:lpstr>Motivation Scenario</vt:lpstr>
      <vt:lpstr>Content Delivery Network</vt:lpstr>
      <vt:lpstr>CDN</vt:lpstr>
      <vt:lpstr>CDN</vt:lpstr>
      <vt:lpstr>Commercial CDNs</vt:lpstr>
      <vt:lpstr>Motivational Scenario</vt:lpstr>
      <vt:lpstr>CDN: Simple content access scenario</vt:lpstr>
      <vt:lpstr>PowerPoint Presentation</vt:lpstr>
      <vt:lpstr>PowerPoint Presentation</vt:lpstr>
      <vt:lpstr>PowerPoint Presentation</vt:lpstr>
      <vt:lpstr>PowerPoint Presentation</vt:lpstr>
      <vt:lpstr>CDN Cluster Selection Strategy</vt:lpstr>
      <vt:lpstr>Case Study: Netflix’s first Approach</vt:lpstr>
      <vt:lpstr>Case Study: Netflix</vt:lpstr>
      <vt:lpstr>DASH - Dynamic Adaptive Streaming over HTTP</vt:lpstr>
      <vt:lpstr>MPEG-DASH Adoption</vt:lpstr>
      <vt:lpstr>Netflix OpenConnect</vt:lpstr>
      <vt:lpstr>Next: Web Advertising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GUIDANCE</dc:title>
  <dc:creator>Heather Packer</dc:creator>
  <cp:lastModifiedBy>Heather Packer</cp:lastModifiedBy>
  <cp:revision>40</cp:revision>
  <dcterms:created xsi:type="dcterms:W3CDTF">2022-09-28T13:39:10Z</dcterms:created>
  <dcterms:modified xsi:type="dcterms:W3CDTF">2022-11-28T10:41:38Z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0x0101000E596EA4FAEC4442816FD0897DB0514A</vt:lpwstr>
  </property>
</Properties>
</file>