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4" r:id="rId5"/>
  </p:sldMasterIdLst>
  <p:notesMasterIdLst>
    <p:notesMasterId r:id="rId63"/>
  </p:notesMasterIdLst>
  <p:handoutMasterIdLst>
    <p:handoutMasterId r:id="rId64"/>
  </p:handoutMasterIdLst>
  <p:sldIdLst>
    <p:sldId id="256" r:id="rId6"/>
    <p:sldId id="336" r:id="rId7"/>
    <p:sldId id="602" r:id="rId8"/>
    <p:sldId id="604" r:id="rId9"/>
    <p:sldId id="603" r:id="rId10"/>
    <p:sldId id="606" r:id="rId11"/>
    <p:sldId id="601" r:id="rId12"/>
    <p:sldId id="607" r:id="rId13"/>
    <p:sldId id="609" r:id="rId14"/>
    <p:sldId id="610" r:id="rId15"/>
    <p:sldId id="611" r:id="rId16"/>
    <p:sldId id="612" r:id="rId17"/>
    <p:sldId id="613" r:id="rId18"/>
    <p:sldId id="614" r:id="rId19"/>
    <p:sldId id="615" r:id="rId20"/>
    <p:sldId id="616" r:id="rId21"/>
    <p:sldId id="617" r:id="rId22"/>
    <p:sldId id="618" r:id="rId23"/>
    <p:sldId id="619" r:id="rId24"/>
    <p:sldId id="620" r:id="rId25"/>
    <p:sldId id="621" r:id="rId26"/>
    <p:sldId id="623" r:id="rId27"/>
    <p:sldId id="624" r:id="rId28"/>
    <p:sldId id="625" r:id="rId29"/>
    <p:sldId id="626" r:id="rId30"/>
    <p:sldId id="500" r:id="rId31"/>
    <p:sldId id="661" r:id="rId32"/>
    <p:sldId id="629" r:id="rId33"/>
    <p:sldId id="630" r:id="rId34"/>
    <p:sldId id="632" r:id="rId35"/>
    <p:sldId id="633" r:id="rId36"/>
    <p:sldId id="634" r:id="rId37"/>
    <p:sldId id="635" r:id="rId38"/>
    <p:sldId id="636" r:id="rId39"/>
    <p:sldId id="637" r:id="rId40"/>
    <p:sldId id="660" r:id="rId41"/>
    <p:sldId id="638" r:id="rId42"/>
    <p:sldId id="639" r:id="rId43"/>
    <p:sldId id="640" r:id="rId44"/>
    <p:sldId id="641" r:id="rId45"/>
    <p:sldId id="662" r:id="rId46"/>
    <p:sldId id="642" r:id="rId47"/>
    <p:sldId id="643" r:id="rId48"/>
    <p:sldId id="644" r:id="rId49"/>
    <p:sldId id="645" r:id="rId50"/>
    <p:sldId id="646" r:id="rId51"/>
    <p:sldId id="647" r:id="rId52"/>
    <p:sldId id="648" r:id="rId53"/>
    <p:sldId id="649" r:id="rId54"/>
    <p:sldId id="650" r:id="rId55"/>
    <p:sldId id="651" r:id="rId56"/>
    <p:sldId id="652" r:id="rId57"/>
    <p:sldId id="653" r:id="rId58"/>
    <p:sldId id="654" r:id="rId59"/>
    <p:sldId id="655" r:id="rId60"/>
    <p:sldId id="656" r:id="rId61"/>
    <p:sldId id="659"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EFEFF"/>
    <a:srgbClr val="CACACA"/>
    <a:srgbClr val="CECECE"/>
    <a:srgbClr val="D1D1D1"/>
    <a:srgbClr val="F9FBFF"/>
    <a:srgbClr val="495961"/>
    <a:srgbClr val="CA287A"/>
    <a:srgbClr val="4A103D"/>
    <a:srgbClr val="005C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p:restoredTop sz="78744"/>
  </p:normalViewPr>
  <p:slideViewPr>
    <p:cSldViewPr>
      <p:cViewPr varScale="1">
        <p:scale>
          <a:sx n="75" d="100"/>
          <a:sy n="75" d="100"/>
        </p:scale>
        <p:origin x="160" y="216"/>
      </p:cViewPr>
      <p:guideLst>
        <p:guide orient="horz" pos="2160"/>
        <p:guide pos="3840"/>
      </p:guideLst>
    </p:cSldViewPr>
  </p:slideViewPr>
  <p:notesTextViewPr>
    <p:cViewPr>
      <p:scale>
        <a:sx n="80" d="100"/>
        <a:sy n="80" d="100"/>
      </p:scale>
      <p:origin x="0" y="0"/>
    </p:cViewPr>
  </p:notesTextViewPr>
  <p:sorterViewPr>
    <p:cViewPr>
      <p:scale>
        <a:sx n="100" d="100"/>
        <a:sy n="100" d="100"/>
      </p:scale>
      <p:origin x="0" y="0"/>
    </p:cViewPr>
  </p:sorterViewPr>
  <p:notesViewPr>
    <p:cSldViewPr>
      <p:cViewPr varScale="1">
        <p:scale>
          <a:sx n="99" d="100"/>
          <a:sy n="99" d="100"/>
        </p:scale>
        <p:origin x="4008"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54761-1460-C44E-8EE9-132392DCD1C4}" type="datetimeFigureOut">
              <a:rPr lang="en-US" smtClean="0"/>
              <a:t>11/20/22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A82BE9-307A-AB49-B561-9E71E3CE8979}" type="slidenum">
              <a:rPr lang="en-US" smtClean="0"/>
              <a:t>‹#›</a:t>
            </a:fld>
            <a:endParaRPr lang="en-US"/>
          </a:p>
        </p:txBody>
      </p:sp>
    </p:spTree>
    <p:extLst>
      <p:ext uri="{BB962C8B-B14F-4D97-AF65-F5344CB8AC3E}">
        <p14:creationId xmlns:p14="http://schemas.microsoft.com/office/powerpoint/2010/main" val="2065129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3D421-3143-47CA-ACA9-5443A0940D94}" type="datetimeFigureOut">
              <a:rPr lang="en-GB" smtClean="0"/>
              <a:t>20/11/2022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A50D6-6132-4FF4-AFC5-01B946DDB4AB}" type="slidenum">
              <a:rPr lang="en-GB" smtClean="0"/>
              <a:t>‹#›</a:t>
            </a:fld>
            <a:endParaRPr lang="en-GB"/>
          </a:p>
        </p:txBody>
      </p:sp>
    </p:spTree>
    <p:extLst>
      <p:ext uri="{BB962C8B-B14F-4D97-AF65-F5344CB8AC3E}">
        <p14:creationId xmlns:p14="http://schemas.microsoft.com/office/powerpoint/2010/main" val="50769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1</a:t>
            </a:fld>
            <a:endParaRPr lang="en-GB"/>
          </a:p>
        </p:txBody>
      </p:sp>
    </p:spTree>
    <p:extLst>
      <p:ext uri="{BB962C8B-B14F-4D97-AF65-F5344CB8AC3E}">
        <p14:creationId xmlns:p14="http://schemas.microsoft.com/office/powerpoint/2010/main" val="2808207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19</a:t>
            </a:fld>
            <a:endParaRPr lang="en-GB"/>
          </a:p>
        </p:txBody>
      </p:sp>
    </p:spTree>
    <p:extLst>
      <p:ext uri="{BB962C8B-B14F-4D97-AF65-F5344CB8AC3E}">
        <p14:creationId xmlns:p14="http://schemas.microsoft.com/office/powerpoint/2010/main" val="654116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24</a:t>
            </a:fld>
            <a:endParaRPr lang="en-GB"/>
          </a:p>
        </p:txBody>
      </p:sp>
    </p:spTree>
    <p:extLst>
      <p:ext uri="{BB962C8B-B14F-4D97-AF65-F5344CB8AC3E}">
        <p14:creationId xmlns:p14="http://schemas.microsoft.com/office/powerpoint/2010/main" val="508107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 tracking companies gather up anonymous and pseudonymous data and merge them, so that your Web histories, search terms and clickstream get connected to your IP address and maybe your username or email. Government Entities (EGEs) and/or Aggressively Amoral Hackers (AAHs) gain access to this profile information, resulting in your imprisonment and/or embarrassment, depending on what you’ve been up to.</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25</a:t>
            </a:fld>
            <a:endParaRPr lang="en-GB"/>
          </a:p>
        </p:txBody>
      </p:sp>
    </p:spTree>
    <p:extLst>
      <p:ext uri="{BB962C8B-B14F-4D97-AF65-F5344CB8AC3E}">
        <p14:creationId xmlns:p14="http://schemas.microsoft.com/office/powerpoint/2010/main" val="2755819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Comparable to a telephone network without a phone book</a:t>
            </a:r>
          </a:p>
          <a:p>
            <a:endParaRPr lang="en-US" dirty="0"/>
          </a:p>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28</a:t>
            </a:fld>
            <a:endParaRPr lang="en-GB"/>
          </a:p>
        </p:txBody>
      </p:sp>
    </p:spTree>
    <p:extLst>
      <p:ext uri="{BB962C8B-B14F-4D97-AF65-F5344CB8AC3E}">
        <p14:creationId xmlns:p14="http://schemas.microsoft.com/office/powerpoint/2010/main" val="1749643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29</a:t>
            </a:fld>
            <a:endParaRPr lang="en-GB"/>
          </a:p>
        </p:txBody>
      </p:sp>
    </p:spTree>
    <p:extLst>
      <p:ext uri="{BB962C8B-B14F-4D97-AF65-F5344CB8AC3E}">
        <p14:creationId xmlns:p14="http://schemas.microsoft.com/office/powerpoint/2010/main" val="512853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30</a:t>
            </a:fld>
            <a:endParaRPr lang="en-GB"/>
          </a:p>
        </p:txBody>
      </p:sp>
    </p:spTree>
    <p:extLst>
      <p:ext uri="{BB962C8B-B14F-4D97-AF65-F5344CB8AC3E}">
        <p14:creationId xmlns:p14="http://schemas.microsoft.com/office/powerpoint/2010/main" val="1304644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31</a:t>
            </a:fld>
            <a:endParaRPr lang="en-GB"/>
          </a:p>
        </p:txBody>
      </p:sp>
    </p:spTree>
    <p:extLst>
      <p:ext uri="{BB962C8B-B14F-4D97-AF65-F5344CB8AC3E}">
        <p14:creationId xmlns:p14="http://schemas.microsoft.com/office/powerpoint/2010/main" val="2718917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32</a:t>
            </a:fld>
            <a:endParaRPr lang="en-GB"/>
          </a:p>
        </p:txBody>
      </p:sp>
    </p:spTree>
    <p:extLst>
      <p:ext uri="{BB962C8B-B14F-4D97-AF65-F5344CB8AC3E}">
        <p14:creationId xmlns:p14="http://schemas.microsoft.com/office/powerpoint/2010/main" val="376663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34</a:t>
            </a:fld>
            <a:endParaRPr lang="en-GB"/>
          </a:p>
        </p:txBody>
      </p:sp>
    </p:spTree>
    <p:extLst>
      <p:ext uri="{BB962C8B-B14F-4D97-AF65-F5344CB8AC3E}">
        <p14:creationId xmlns:p14="http://schemas.microsoft.com/office/powerpoint/2010/main" val="2190427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35</a:t>
            </a:fld>
            <a:endParaRPr lang="en-GB"/>
          </a:p>
        </p:txBody>
      </p:sp>
    </p:spTree>
    <p:extLst>
      <p:ext uri="{BB962C8B-B14F-4D97-AF65-F5344CB8AC3E}">
        <p14:creationId xmlns:p14="http://schemas.microsoft.com/office/powerpoint/2010/main" val="106291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going to look at search engines and Search engines allow us to find and access webpages,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search engine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is a software system that is designed to carry out web search (Internet search), which means to search the World Wide Web in a systematic way for particular information specified in a textual web search query. The search results are generally presented in a line of results, often referred to as search engine results pages (SERPs). The information may be a mix of links to web pages, images, videos, infographics, articles, research papers, and other types of files. Some search engines also mine data available in databases or open directories. Unlike web directories, which are maintained only by human editors, search engines also maintain real-time information by running an algorithm on a web crawler. Internet content that is not capable of being searched by a web search engine is generally described as the deep web.</a:t>
            </a:r>
          </a:p>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2</a:t>
            </a:fld>
            <a:endParaRPr lang="en-GB"/>
          </a:p>
        </p:txBody>
      </p:sp>
    </p:spTree>
    <p:extLst>
      <p:ext uri="{BB962C8B-B14F-4D97-AF65-F5344CB8AC3E}">
        <p14:creationId xmlns:p14="http://schemas.microsoft.com/office/powerpoint/2010/main" val="759400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36</a:t>
            </a:fld>
            <a:endParaRPr lang="en-GB"/>
          </a:p>
        </p:txBody>
      </p:sp>
    </p:spTree>
    <p:extLst>
      <p:ext uri="{BB962C8B-B14F-4D97-AF65-F5344CB8AC3E}">
        <p14:creationId xmlns:p14="http://schemas.microsoft.com/office/powerpoint/2010/main" val="1083931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37</a:t>
            </a:fld>
            <a:endParaRPr lang="en-GB"/>
          </a:p>
        </p:txBody>
      </p:sp>
    </p:spTree>
    <p:extLst>
      <p:ext uri="{BB962C8B-B14F-4D97-AF65-F5344CB8AC3E}">
        <p14:creationId xmlns:p14="http://schemas.microsoft.com/office/powerpoint/2010/main" val="4146759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40</a:t>
            </a:fld>
            <a:endParaRPr lang="en-GB"/>
          </a:p>
        </p:txBody>
      </p:sp>
    </p:spTree>
    <p:extLst>
      <p:ext uri="{BB962C8B-B14F-4D97-AF65-F5344CB8AC3E}">
        <p14:creationId xmlns:p14="http://schemas.microsoft.com/office/powerpoint/2010/main" val="4252223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41</a:t>
            </a:fld>
            <a:endParaRPr lang="en-GB"/>
          </a:p>
        </p:txBody>
      </p:sp>
    </p:spTree>
    <p:extLst>
      <p:ext uri="{BB962C8B-B14F-4D97-AF65-F5344CB8AC3E}">
        <p14:creationId xmlns:p14="http://schemas.microsoft.com/office/powerpoint/2010/main" val="2059524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None</a:t>
            </a:r>
            <a:r>
              <a:rPr lang="en-US" baseline="0" dirty="0"/>
              <a:t> of them did it efficiency</a:t>
            </a:r>
          </a:p>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43</a:t>
            </a:fld>
            <a:endParaRPr lang="en-GB"/>
          </a:p>
        </p:txBody>
      </p:sp>
    </p:spTree>
    <p:extLst>
      <p:ext uri="{BB962C8B-B14F-4D97-AF65-F5344CB8AC3E}">
        <p14:creationId xmlns:p14="http://schemas.microsoft.com/office/powerpoint/2010/main" val="613727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44</a:t>
            </a:fld>
            <a:endParaRPr lang="en-GB"/>
          </a:p>
        </p:txBody>
      </p:sp>
    </p:spTree>
    <p:extLst>
      <p:ext uri="{BB962C8B-B14F-4D97-AF65-F5344CB8AC3E}">
        <p14:creationId xmlns:p14="http://schemas.microsoft.com/office/powerpoint/2010/main" val="4154065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45</a:t>
            </a:fld>
            <a:endParaRPr lang="en-GB"/>
          </a:p>
        </p:txBody>
      </p:sp>
    </p:spTree>
    <p:extLst>
      <p:ext uri="{BB962C8B-B14F-4D97-AF65-F5344CB8AC3E}">
        <p14:creationId xmlns:p14="http://schemas.microsoft.com/office/powerpoint/2010/main" val="1312407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C2FA50D6-6132-4FF4-AFC5-01B946DDB4AB}" type="slidenum">
              <a:rPr lang="en-GB" smtClean="0"/>
              <a:t>54</a:t>
            </a:fld>
            <a:endParaRPr lang="en-GB"/>
          </a:p>
        </p:txBody>
      </p:sp>
    </p:spTree>
    <p:extLst>
      <p:ext uri="{BB962C8B-B14F-4D97-AF65-F5344CB8AC3E}">
        <p14:creationId xmlns:p14="http://schemas.microsoft.com/office/powerpoint/2010/main" val="2326003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55</a:t>
            </a:fld>
            <a:endParaRPr lang="en-GB"/>
          </a:p>
        </p:txBody>
      </p:sp>
    </p:spTree>
    <p:extLst>
      <p:ext uri="{BB962C8B-B14F-4D97-AF65-F5344CB8AC3E}">
        <p14:creationId xmlns:p14="http://schemas.microsoft.com/office/powerpoint/2010/main" val="322011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5</a:t>
            </a:fld>
            <a:endParaRPr lang="en-GB"/>
          </a:p>
        </p:txBody>
      </p:sp>
    </p:spTree>
    <p:extLst>
      <p:ext uri="{BB962C8B-B14F-4D97-AF65-F5344CB8AC3E}">
        <p14:creationId xmlns:p14="http://schemas.microsoft.com/office/powerpoint/2010/main" val="2243656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7</a:t>
            </a:fld>
            <a:endParaRPr lang="en-GB"/>
          </a:p>
        </p:txBody>
      </p:sp>
    </p:spTree>
    <p:extLst>
      <p:ext uri="{BB962C8B-B14F-4D97-AF65-F5344CB8AC3E}">
        <p14:creationId xmlns:p14="http://schemas.microsoft.com/office/powerpoint/2010/main" val="16859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8</a:t>
            </a:fld>
            <a:endParaRPr lang="en-GB"/>
          </a:p>
        </p:txBody>
      </p:sp>
    </p:spTree>
    <p:extLst>
      <p:ext uri="{BB962C8B-B14F-4D97-AF65-F5344CB8AC3E}">
        <p14:creationId xmlns:p14="http://schemas.microsoft.com/office/powerpoint/2010/main" val="3002018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9</a:t>
            </a:fld>
            <a:endParaRPr lang="en-GB"/>
          </a:p>
        </p:txBody>
      </p:sp>
    </p:spTree>
    <p:extLst>
      <p:ext uri="{BB962C8B-B14F-4D97-AF65-F5344CB8AC3E}">
        <p14:creationId xmlns:p14="http://schemas.microsoft.com/office/powerpoint/2010/main" val="584855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16</a:t>
            </a:fld>
            <a:endParaRPr lang="en-GB"/>
          </a:p>
        </p:txBody>
      </p:sp>
    </p:spTree>
    <p:extLst>
      <p:ext uri="{BB962C8B-B14F-4D97-AF65-F5344CB8AC3E}">
        <p14:creationId xmlns:p14="http://schemas.microsoft.com/office/powerpoint/2010/main" val="228812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17</a:t>
            </a:fld>
            <a:endParaRPr lang="en-GB"/>
          </a:p>
        </p:txBody>
      </p:sp>
    </p:spTree>
    <p:extLst>
      <p:ext uri="{BB962C8B-B14F-4D97-AF65-F5344CB8AC3E}">
        <p14:creationId xmlns:p14="http://schemas.microsoft.com/office/powerpoint/2010/main" val="2245284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January</a:t>
            </a:r>
            <a:r>
              <a:rPr lang="en-US" baseline="0" dirty="0"/>
              <a:t> 2018 </a:t>
            </a:r>
            <a:r>
              <a:rPr lang="mr-IN" baseline="0" dirty="0"/>
              <a:t>–</a:t>
            </a:r>
            <a:r>
              <a:rPr lang="en-US" baseline="0" dirty="0"/>
              <a:t> 1.8 billion web sites</a:t>
            </a:r>
          </a:p>
          <a:p>
            <a:endParaRPr lang="en-US" dirty="0"/>
          </a:p>
          <a:p>
            <a:r>
              <a:rPr lang="en-US" dirty="0"/>
              <a:t>Mirrors</a:t>
            </a:r>
          </a:p>
          <a:p>
            <a:endParaRPr lang="en-US" dirty="0"/>
          </a:p>
          <a:p>
            <a:r>
              <a:rPr lang="en-US" dirty="0"/>
              <a:t>Many modern web pages are dynamic pages, which are hard to index</a:t>
            </a:r>
          </a:p>
          <a:p>
            <a:pPr lvl="1"/>
            <a:r>
              <a:rPr lang="en-US" dirty="0"/>
              <a:t>In 2014, Googlebot began to execute JavaScript and apply CSS</a:t>
            </a:r>
          </a:p>
          <a:p>
            <a:endParaRPr lang="en-US" dirty="0"/>
          </a:p>
          <a:p>
            <a:endParaRPr lang="en-US" dirty="0"/>
          </a:p>
        </p:txBody>
      </p:sp>
      <p:sp>
        <p:nvSpPr>
          <p:cNvPr id="4" name="Slide Number Placeholder 3"/>
          <p:cNvSpPr>
            <a:spLocks noGrp="1"/>
          </p:cNvSpPr>
          <p:nvPr>
            <p:ph type="sldNum" sz="quarter" idx="5"/>
          </p:nvPr>
        </p:nvSpPr>
        <p:spPr/>
        <p:txBody>
          <a:bodyPr/>
          <a:lstStyle/>
          <a:p>
            <a:fld id="{C2FA50D6-6132-4FF4-AFC5-01B946DDB4AB}" type="slidenum">
              <a:rPr lang="en-GB" smtClean="0"/>
              <a:t>18</a:t>
            </a:fld>
            <a:endParaRPr lang="en-GB"/>
          </a:p>
        </p:txBody>
      </p:sp>
    </p:spTree>
    <p:extLst>
      <p:ext uri="{BB962C8B-B14F-4D97-AF65-F5344CB8AC3E}">
        <p14:creationId xmlns:p14="http://schemas.microsoft.com/office/powerpoint/2010/main" val="1473406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Logo Slide">
    <p:bg>
      <p:bgPr>
        <a:solidFill>
          <a:srgbClr val="005C84"/>
        </a:solidFill>
        <a:effectLst/>
      </p:bgPr>
    </p:bg>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BDBBA8B1-FB70-5047-82C7-77FEF36734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77495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ory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54560" y="2060849"/>
            <a:ext cx="7591573" cy="1226567"/>
          </a:xfrm>
          <a:prstGeom prst="rect">
            <a:avLst/>
          </a:prstGeom>
        </p:spPr>
        <p:txBody>
          <a:bodyPr anchor="ctr" anchorCtr="0"/>
          <a:lstStyle>
            <a:lvl1pPr algn="l">
              <a:defRPr sz="3200" b="1" spc="-150" baseline="0">
                <a:solidFill>
                  <a:schemeClr val="bg1"/>
                </a:solidFill>
              </a:defRPr>
            </a:lvl1pPr>
          </a:lstStyle>
          <a:p>
            <a:r>
              <a:rPr lang="en-US" dirty="0"/>
              <a:t>Presentation title</a:t>
            </a:r>
            <a:endParaRPr lang="en-GB" dirty="0"/>
          </a:p>
        </p:txBody>
      </p:sp>
      <p:sp>
        <p:nvSpPr>
          <p:cNvPr id="3" name="Subtitle 2"/>
          <p:cNvSpPr>
            <a:spLocks noGrp="1"/>
          </p:cNvSpPr>
          <p:nvPr>
            <p:ph type="subTitle" idx="1"/>
          </p:nvPr>
        </p:nvSpPr>
        <p:spPr>
          <a:xfrm>
            <a:off x="2351584" y="3287415"/>
            <a:ext cx="7584843" cy="864096"/>
          </a:xfrm>
          <a:prstGeom prst="rect">
            <a:avLst/>
          </a:prstGeom>
        </p:spPr>
        <p:txBody>
          <a:bodyPr anchor="ctr" anchorCtr="0"/>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6" name="Text Placeholder 3"/>
          <p:cNvSpPr>
            <a:spLocks noGrp="1"/>
          </p:cNvSpPr>
          <p:nvPr>
            <p:ph type="body" sz="quarter" idx="10" hasCustomPrompt="1"/>
          </p:nvPr>
        </p:nvSpPr>
        <p:spPr>
          <a:xfrm>
            <a:off x="2351584" y="4149081"/>
            <a:ext cx="3071283" cy="359395"/>
          </a:xfrm>
          <a:prstGeom prst="rect">
            <a:avLst/>
          </a:prstGeom>
        </p:spPr>
        <p:txBody>
          <a:bodyPr/>
          <a:lstStyle>
            <a:lvl1pPr marL="0" indent="0">
              <a:buNone/>
              <a:defRPr sz="1400">
                <a:solidFill>
                  <a:schemeClr val="bg1"/>
                </a:solidFill>
              </a:defRPr>
            </a:lvl1pPr>
          </a:lstStyle>
          <a:p>
            <a:pPr lvl="0"/>
            <a:r>
              <a:rPr lang="en-GB" dirty="0"/>
              <a:t>22 June 2021</a:t>
            </a:r>
          </a:p>
        </p:txBody>
      </p:sp>
      <p:pic>
        <p:nvPicPr>
          <p:cNvPr id="7" name="University Logo (White)" descr="Graphical user interface&#10;&#10;Description automatically generated with medium confidence">
            <a:extLst>
              <a:ext uri="{FF2B5EF4-FFF2-40B4-BE49-F238E27FC236}">
                <a16:creationId xmlns:a16="http://schemas.microsoft.com/office/drawing/2014/main" id="{13715225-994B-F847-BBCD-98E6DC60B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2398703511"/>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s End Slide">
    <p:spTree>
      <p:nvGrpSpPr>
        <p:cNvPr id="1" name=""/>
        <p:cNvGrpSpPr/>
        <p:nvPr/>
      </p:nvGrpSpPr>
      <p:grpSpPr>
        <a:xfrm>
          <a:off x="0" y="0"/>
          <a:ext cx="0" cy="0"/>
          <a:chOff x="0" y="0"/>
          <a:chExt cx="0" cy="0"/>
        </a:xfrm>
      </p:grpSpPr>
      <p:sp>
        <p:nvSpPr>
          <p:cNvPr id="8" name="Title 1"/>
          <p:cNvSpPr txBox="1"/>
          <p:nvPr userDrawn="1"/>
        </p:nvSpPr>
        <p:spPr>
          <a:xfrm>
            <a:off x="2351584" y="2700210"/>
            <a:ext cx="7584843" cy="584775"/>
          </a:xfrm>
          <a:prstGeom prst="rect">
            <a:avLst/>
          </a:prstGeom>
          <a:noFill/>
        </p:spPr>
        <p:txBody>
          <a:bodyPr wrap="square" rtlCol="0">
            <a:spAutoFit/>
          </a:bodyPr>
          <a:lstStyle/>
          <a:p>
            <a:r>
              <a:rPr lang="en-GB" sz="3200" b="1" spc="-150" dirty="0">
                <a:solidFill>
                  <a:schemeClr val="bg1"/>
                </a:solidFill>
              </a:rPr>
              <a:t>YOUR</a:t>
            </a:r>
            <a:r>
              <a:rPr lang="en-GB" sz="3200" b="1" spc="-150" baseline="0" dirty="0">
                <a:solidFill>
                  <a:schemeClr val="bg1"/>
                </a:solidFill>
              </a:rPr>
              <a:t> QUESTIONS</a:t>
            </a:r>
            <a:endParaRPr lang="en-GB" sz="3200" b="1" spc="-150" dirty="0">
              <a:solidFill>
                <a:schemeClr val="bg1"/>
              </a:solidFill>
            </a:endParaRPr>
          </a:p>
        </p:txBody>
      </p:sp>
      <p:sp>
        <p:nvSpPr>
          <p:cNvPr id="6" name="Content Placeholder 2"/>
          <p:cNvSpPr>
            <a:spLocks noGrp="1"/>
          </p:cNvSpPr>
          <p:nvPr>
            <p:ph sz="quarter" idx="11" hasCustomPrompt="1"/>
          </p:nvPr>
        </p:nvSpPr>
        <p:spPr>
          <a:xfrm>
            <a:off x="2351584" y="3356522"/>
            <a:ext cx="7584843" cy="1800671"/>
          </a:xfrm>
          <a:prstGeom prst="rect">
            <a:avLst/>
          </a:prstGeom>
        </p:spPr>
        <p:txBody>
          <a:bodyPr/>
          <a:lstStyle>
            <a:lvl1pPr marL="0" indent="0">
              <a:buNone/>
              <a:defRPr sz="1600" b="0" spc="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Copy here</a:t>
            </a:r>
            <a:endParaRPr lang="en-GB" dirty="0"/>
          </a:p>
        </p:txBody>
      </p:sp>
      <p:pic>
        <p:nvPicPr>
          <p:cNvPr id="7" name="University Logo (White)" descr="Graphical user interface&#10;&#10;Description automatically generated with medium confidence">
            <a:extLst>
              <a:ext uri="{FF2B5EF4-FFF2-40B4-BE49-F238E27FC236}">
                <a16:creationId xmlns:a16="http://schemas.microsoft.com/office/drawing/2014/main" id="{132411DA-15FA-804A-A497-A21BA241FF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61885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E444E"/>
                </a:solidFill>
              </a:defRPr>
            </a:lvl1pPr>
          </a:lstStyle>
          <a:p>
            <a:r>
              <a:rPr lang="en-US" dirty="0"/>
              <a:t>TITLE</a:t>
            </a:r>
            <a:endParaRPr lang="en-GB" dirty="0"/>
          </a:p>
        </p:txBody>
      </p:sp>
      <p:sp>
        <p:nvSpPr>
          <p:cNvPr id="5" name="Text Placeholder 2"/>
          <p:cNvSpPr>
            <a:spLocks noGrp="1"/>
          </p:cNvSpPr>
          <p:nvPr>
            <p:ph type="body" sz="quarter" idx="10"/>
          </p:nvPr>
        </p:nvSpPr>
        <p:spPr>
          <a:xfrm>
            <a:off x="623393" y="1844825"/>
            <a:ext cx="10847916" cy="4393059"/>
          </a:xfrm>
        </p:spPr>
        <p:txBody>
          <a:bodyPr/>
          <a:lstStyle>
            <a:lvl1pPr>
              <a:spcBef>
                <a:spcPts val="0"/>
              </a:spcBef>
              <a:spcAft>
                <a:spcPts val="1200"/>
              </a:spcAft>
              <a:defRPr sz="2000">
                <a:solidFill>
                  <a:srgbClr val="2E444E"/>
                </a:solidFill>
              </a:defRPr>
            </a:lvl1pPr>
            <a:lvl2pPr>
              <a:spcBef>
                <a:spcPts val="0"/>
              </a:spcBef>
              <a:spcAft>
                <a:spcPts val="1200"/>
              </a:spcAft>
              <a:defRPr sz="1800">
                <a:solidFill>
                  <a:srgbClr val="2E444E"/>
                </a:solidFill>
              </a:defRPr>
            </a:lvl2pPr>
            <a:lvl3pPr>
              <a:spcBef>
                <a:spcPts val="0"/>
              </a:spcBef>
              <a:spcAft>
                <a:spcPts val="1200"/>
              </a:spcAft>
              <a:defRPr>
                <a:solidFill>
                  <a:srgbClr val="2E444E"/>
                </a:solidFill>
              </a:defRPr>
            </a:lvl3pPr>
            <a:lvl4pPr>
              <a:spcBef>
                <a:spcPts val="0"/>
              </a:spcBef>
              <a:spcAft>
                <a:spcPts val="1200"/>
              </a:spcAft>
              <a:defRPr>
                <a:solidFill>
                  <a:srgbClr val="2E444E"/>
                </a:solidFill>
              </a:defRPr>
            </a:lvl4pPr>
            <a:lvl5pPr>
              <a:spcBef>
                <a:spcPts val="0"/>
              </a:spcBef>
              <a:spcAft>
                <a:spcPts val="1200"/>
              </a:spcAft>
              <a:defRPr>
                <a:solidFill>
                  <a:srgbClr val="2E444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466917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C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071369"/>
      </p:ext>
    </p:extLst>
  </p:cSld>
  <p:clrMap bg1="lt1" tx1="dk1" bg2="lt2" tx2="dk2" accent1="accent1" accent2="accent2" accent3="accent3" accent4="accent4" accent5="accent5" accent6="accent6" hlink="hlink" folHlink="folHlink"/>
  <p:sldLayoutIdLst>
    <p:sldLayoutId id="2147483674" r:id="rId1"/>
    <p:sldLayoutId id="2147483680" r:id="rId2"/>
    <p:sldLayoutId id="2147483706"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9FB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dirty="0"/>
              <a:t>TITLE</a:t>
            </a:r>
            <a:endParaRPr lang="en-GB" dirty="0"/>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3"/>
          <p:cNvSpPr txBox="1"/>
          <p:nvPr/>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dirty="0"/>
          </a:p>
        </p:txBody>
      </p:sp>
      <p:pic>
        <p:nvPicPr>
          <p:cNvPr id="8" name="University Logo" descr="Logo&#10;&#10;Description automatically generated with medium confidence">
            <a:extLst>
              <a:ext uri="{FF2B5EF4-FFF2-40B4-BE49-F238E27FC236}">
                <a16:creationId xmlns:a16="http://schemas.microsoft.com/office/drawing/2014/main" id="{87826CD3-130D-D440-8ABD-6248D8758A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Tree>
    <p:extLst>
      <p:ext uri="{BB962C8B-B14F-4D97-AF65-F5344CB8AC3E}">
        <p14:creationId xmlns:p14="http://schemas.microsoft.com/office/powerpoint/2010/main" val="175160366"/>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l" defTabSz="914400" rtl="0" eaLnBrk="1" latinLnBrk="0" hangingPunct="1">
        <a:spcBef>
          <a:spcPct val="0"/>
        </a:spcBef>
        <a:buNone/>
        <a:defRPr sz="3200" kern="1200" spc="-150">
          <a:solidFill>
            <a:srgbClr val="495961"/>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C8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138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2C42D-B8C5-E84E-9E03-ED16718DE3EC}"/>
              </a:ext>
            </a:extLst>
          </p:cNvPr>
          <p:cNvSpPr>
            <a:spLocks noGrp="1"/>
          </p:cNvSpPr>
          <p:nvPr>
            <p:ph type="title"/>
          </p:nvPr>
        </p:nvSpPr>
        <p:spPr>
          <a:xfrm>
            <a:off x="623392" y="692696"/>
            <a:ext cx="10849205" cy="936104"/>
          </a:xfrm>
        </p:spPr>
        <p:txBody>
          <a:bodyPr/>
          <a:lstStyle/>
          <a:p>
            <a:r>
              <a:rPr lang="en-US" b="1" dirty="0"/>
              <a:t>Web Crawler - </a:t>
            </a:r>
            <a:r>
              <a:rPr lang="en-US" dirty="0" err="1"/>
              <a:t>robots.txt</a:t>
            </a:r>
            <a:endParaRPr lang="en-US" dirty="0"/>
          </a:p>
        </p:txBody>
      </p:sp>
      <p:sp>
        <p:nvSpPr>
          <p:cNvPr id="3" name="Slide Number Placeholder 2">
            <a:extLst>
              <a:ext uri="{FF2B5EF4-FFF2-40B4-BE49-F238E27FC236}">
                <a16:creationId xmlns:a16="http://schemas.microsoft.com/office/drawing/2014/main" id="{0E314317-7AC1-834E-9FAB-A728E62388E3}"/>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10</a:t>
            </a:fld>
            <a:endParaRPr lang="en-US" dirty="0"/>
          </a:p>
        </p:txBody>
      </p:sp>
      <p:sp>
        <p:nvSpPr>
          <p:cNvPr id="4" name="Content Placeholder 3">
            <a:extLst>
              <a:ext uri="{FF2B5EF4-FFF2-40B4-BE49-F238E27FC236}">
                <a16:creationId xmlns:a16="http://schemas.microsoft.com/office/drawing/2014/main" id="{BD024817-4475-8F4E-8128-35E73728E48D}"/>
              </a:ext>
            </a:extLst>
          </p:cNvPr>
          <p:cNvSpPr txBox="1">
            <a:spLocks/>
          </p:cNvSpPr>
          <p:nvPr/>
        </p:nvSpPr>
        <p:spPr>
          <a:xfrm>
            <a:off x="432000" y="1692000"/>
            <a:ext cx="11328000" cy="4469088"/>
          </a:xfrm>
          <a:prstGeom prst="rect">
            <a:avLst/>
          </a:prstGeom>
        </p:spPr>
        <p:txBody>
          <a:bodyPr numCol="2">
            <a:normAutofit/>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Block all web crawlers</a:t>
            </a:r>
          </a:p>
          <a:p>
            <a:pPr marL="0" indent="0">
              <a:buFont typeface="Arial" panose="020B0604020202020204" pitchFamily="34" charset="0"/>
              <a:buNone/>
            </a:pPr>
            <a:r>
              <a:rPr lang="en-US" dirty="0">
                <a:latin typeface="Arial Unicode MS"/>
                <a:cs typeface="American Typewriter"/>
              </a:rPr>
              <a:t>User-agent: *</a:t>
            </a:r>
          </a:p>
          <a:p>
            <a:pPr marL="0" indent="0">
              <a:buFont typeface="Arial" panose="020B0604020202020204" pitchFamily="34" charset="0"/>
              <a:buNone/>
            </a:pPr>
            <a:r>
              <a:rPr lang="en-US" dirty="0">
                <a:latin typeface="Arial Unicode MS"/>
                <a:cs typeface="American Typewriter"/>
              </a:rPr>
              <a:t>Disallow: /</a:t>
            </a:r>
          </a:p>
          <a:p>
            <a:endParaRPr lang="en-US" dirty="0"/>
          </a:p>
          <a:p>
            <a:r>
              <a:rPr lang="en-US" dirty="0"/>
              <a:t>Allow all web crawlers</a:t>
            </a:r>
          </a:p>
          <a:p>
            <a:pPr marL="0" indent="0">
              <a:buFont typeface="Arial" panose="020B0604020202020204" pitchFamily="34" charset="0"/>
              <a:buNone/>
            </a:pPr>
            <a:r>
              <a:rPr lang="en-US" dirty="0">
                <a:latin typeface="Arial Unicode MS"/>
                <a:cs typeface="Arial Unicode MS"/>
              </a:rPr>
              <a:t>User-agent: *</a:t>
            </a:r>
          </a:p>
          <a:p>
            <a:pPr marL="0" indent="0">
              <a:buFont typeface="Arial" panose="020B0604020202020204" pitchFamily="34" charset="0"/>
              <a:buNone/>
            </a:pPr>
            <a:r>
              <a:rPr lang="en-US" dirty="0">
                <a:latin typeface="Arial Unicode MS"/>
                <a:cs typeface="Arial Unicode MS"/>
              </a:rPr>
              <a:t>Disallow:</a:t>
            </a:r>
          </a:p>
          <a:p>
            <a:pPr marL="0" indent="0">
              <a:buFont typeface="Arial" panose="020B0604020202020204" pitchFamily="34" charset="0"/>
              <a:buNone/>
            </a:pPr>
            <a:endParaRPr lang="en-US" dirty="0">
              <a:latin typeface="Arial Unicode MS"/>
              <a:cs typeface="Arial Unicode MS"/>
            </a:endParaRPr>
          </a:p>
          <a:p>
            <a:pPr marL="0" indent="0">
              <a:buFont typeface="Arial" panose="020B0604020202020204" pitchFamily="34" charset="0"/>
              <a:buNone/>
            </a:pPr>
            <a:endParaRPr lang="en-US" dirty="0">
              <a:latin typeface="Arial Unicode MS"/>
              <a:cs typeface="Arial Unicode MS"/>
            </a:endParaRPr>
          </a:p>
          <a:p>
            <a:r>
              <a:rPr lang="en-US" dirty="0"/>
              <a:t>Block a specific web crawler from a specific folder</a:t>
            </a:r>
          </a:p>
          <a:p>
            <a:pPr marL="0" indent="0">
              <a:buFont typeface="Arial" panose="020B0604020202020204" pitchFamily="34" charset="0"/>
              <a:buNone/>
            </a:pPr>
            <a:r>
              <a:rPr lang="en-US" dirty="0">
                <a:latin typeface="Arial Unicode MS"/>
                <a:cs typeface="Arial Unicode MS"/>
              </a:rPr>
              <a:t>User-agent: Googlebot</a:t>
            </a:r>
          </a:p>
          <a:p>
            <a:pPr marL="0" indent="0">
              <a:buFont typeface="Arial" panose="020B0604020202020204" pitchFamily="34" charset="0"/>
              <a:buNone/>
            </a:pPr>
            <a:r>
              <a:rPr lang="en-US" dirty="0">
                <a:latin typeface="Arial Unicode MS"/>
                <a:cs typeface="Arial Unicode MS"/>
              </a:rPr>
              <a:t>Disallow: /example-subfolder/</a:t>
            </a:r>
          </a:p>
          <a:p>
            <a:pPr marL="0" indent="0">
              <a:buFont typeface="Arial" panose="020B0604020202020204" pitchFamily="34" charset="0"/>
              <a:buNone/>
            </a:pPr>
            <a:r>
              <a:rPr lang="en-US" dirty="0">
                <a:latin typeface="Arial Unicode MS"/>
                <a:cs typeface="Arial Unicode MS"/>
              </a:rPr>
              <a:t>Disallow: /</a:t>
            </a:r>
            <a:r>
              <a:rPr lang="en-US" dirty="0" err="1">
                <a:latin typeface="Arial Unicode MS"/>
                <a:cs typeface="Arial Unicode MS"/>
              </a:rPr>
              <a:t>index.html</a:t>
            </a:r>
            <a:endParaRPr lang="en-US" dirty="0">
              <a:latin typeface="Arial Unicode MS"/>
              <a:cs typeface="Arial Unicode MS"/>
            </a:endParaRPr>
          </a:p>
        </p:txBody>
      </p:sp>
    </p:spTree>
    <p:extLst>
      <p:ext uri="{BB962C8B-B14F-4D97-AF65-F5344CB8AC3E}">
        <p14:creationId xmlns:p14="http://schemas.microsoft.com/office/powerpoint/2010/main" val="1380923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18DD-4F95-C448-B6EC-06F7EE510F18}"/>
              </a:ext>
            </a:extLst>
          </p:cNvPr>
          <p:cNvSpPr>
            <a:spLocks noGrp="1"/>
          </p:cNvSpPr>
          <p:nvPr>
            <p:ph type="title"/>
          </p:nvPr>
        </p:nvSpPr>
        <p:spPr>
          <a:xfrm>
            <a:off x="623392" y="692696"/>
            <a:ext cx="10849205" cy="936104"/>
          </a:xfrm>
        </p:spPr>
        <p:txBody>
          <a:bodyPr/>
          <a:lstStyle/>
          <a:p>
            <a:r>
              <a:rPr lang="en-US" b="1" dirty="0"/>
              <a:t>Web Crawler </a:t>
            </a:r>
            <a:r>
              <a:rPr lang="en-US" dirty="0"/>
              <a:t>Policies</a:t>
            </a:r>
          </a:p>
        </p:txBody>
      </p:sp>
      <p:sp>
        <p:nvSpPr>
          <p:cNvPr id="3" name="Slide Number Placeholder 2">
            <a:extLst>
              <a:ext uri="{FF2B5EF4-FFF2-40B4-BE49-F238E27FC236}">
                <a16:creationId xmlns:a16="http://schemas.microsoft.com/office/drawing/2014/main" id="{42C25690-5BD2-6846-B658-C67774B61DDA}"/>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11</a:t>
            </a:fld>
            <a:endParaRPr lang="en-US" dirty="0"/>
          </a:p>
        </p:txBody>
      </p:sp>
      <p:sp>
        <p:nvSpPr>
          <p:cNvPr id="4" name="Content Placeholder 3">
            <a:extLst>
              <a:ext uri="{FF2B5EF4-FFF2-40B4-BE49-F238E27FC236}">
                <a16:creationId xmlns:a16="http://schemas.microsoft.com/office/drawing/2014/main" id="{94BBE1EE-3FCA-4340-8C11-658919139D65}"/>
              </a:ext>
            </a:extLst>
          </p:cNvPr>
          <p:cNvSpPr txBox="1">
            <a:spLocks/>
          </p:cNvSpPr>
          <p:nvPr/>
        </p:nvSpPr>
        <p:spPr>
          <a:xfrm>
            <a:off x="432000" y="1692000"/>
            <a:ext cx="11328000" cy="4469088"/>
          </a:xfrm>
          <a:prstGeom prst="rect">
            <a:avLst/>
          </a:prstGeom>
        </p:spPr>
        <p:txBody>
          <a:bodyPr>
            <a:normAutofit/>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t>The behaviour of a web crawler is based on:</a:t>
            </a:r>
          </a:p>
          <a:p>
            <a:pPr marL="817200" lvl="1" indent="-457200">
              <a:buFont typeface="+mj-lt"/>
              <a:buAutoNum type="arabicPeriod"/>
            </a:pPr>
            <a:r>
              <a:rPr lang="en-US" sz="2000"/>
              <a:t>Selection Policy</a:t>
            </a:r>
          </a:p>
          <a:p>
            <a:pPr marL="817200" lvl="1" indent="-457200">
              <a:buFont typeface="+mj-lt"/>
              <a:buAutoNum type="arabicPeriod"/>
            </a:pPr>
            <a:r>
              <a:rPr lang="en-US" sz="2000"/>
              <a:t>Re-visit Policy</a:t>
            </a:r>
          </a:p>
          <a:p>
            <a:pPr marL="817200" lvl="1" indent="-457200">
              <a:buFont typeface="+mj-lt"/>
              <a:buAutoNum type="arabicPeriod"/>
            </a:pPr>
            <a:r>
              <a:rPr lang="en-US" sz="2000"/>
              <a:t>Politeness Policy</a:t>
            </a:r>
          </a:p>
          <a:p>
            <a:pPr marL="817200" lvl="1" indent="-457200">
              <a:buFont typeface="+mj-lt"/>
              <a:buAutoNum type="arabicPeriod"/>
            </a:pPr>
            <a:r>
              <a:rPr lang="en-US" sz="2000"/>
              <a:t>Parallelisation Policy</a:t>
            </a:r>
            <a:endParaRPr lang="en-US" sz="2000" dirty="0"/>
          </a:p>
        </p:txBody>
      </p:sp>
    </p:spTree>
    <p:extLst>
      <p:ext uri="{BB962C8B-B14F-4D97-AF65-F5344CB8AC3E}">
        <p14:creationId xmlns:p14="http://schemas.microsoft.com/office/powerpoint/2010/main" val="3440351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16DC2-2C12-604D-86E9-1DCF4B9D6736}"/>
              </a:ext>
            </a:extLst>
          </p:cNvPr>
          <p:cNvSpPr>
            <a:spLocks noGrp="1"/>
          </p:cNvSpPr>
          <p:nvPr>
            <p:ph type="title"/>
          </p:nvPr>
        </p:nvSpPr>
        <p:spPr>
          <a:xfrm>
            <a:off x="623392" y="692696"/>
            <a:ext cx="10849205" cy="936104"/>
          </a:xfrm>
        </p:spPr>
        <p:txBody>
          <a:bodyPr/>
          <a:lstStyle/>
          <a:p>
            <a:r>
              <a:rPr lang="en-US" b="1" dirty="0"/>
              <a:t>Web Crawler </a:t>
            </a:r>
            <a:r>
              <a:rPr lang="en-US" dirty="0"/>
              <a:t>Selection Policy</a:t>
            </a:r>
          </a:p>
        </p:txBody>
      </p:sp>
      <p:sp>
        <p:nvSpPr>
          <p:cNvPr id="3" name="Slide Number Placeholder 2">
            <a:extLst>
              <a:ext uri="{FF2B5EF4-FFF2-40B4-BE49-F238E27FC236}">
                <a16:creationId xmlns:a16="http://schemas.microsoft.com/office/drawing/2014/main" id="{E3F87F70-89DE-AA48-8136-CB2A93647FDD}"/>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12</a:t>
            </a:fld>
            <a:endParaRPr lang="en-US" dirty="0"/>
          </a:p>
        </p:txBody>
      </p:sp>
      <p:sp>
        <p:nvSpPr>
          <p:cNvPr id="4" name="Content Placeholder 3">
            <a:extLst>
              <a:ext uri="{FF2B5EF4-FFF2-40B4-BE49-F238E27FC236}">
                <a16:creationId xmlns:a16="http://schemas.microsoft.com/office/drawing/2014/main" id="{A3295D35-A198-684B-B48A-0AE2745D48C3}"/>
              </a:ext>
            </a:extLst>
          </p:cNvPr>
          <p:cNvSpPr txBox="1">
            <a:spLocks/>
          </p:cNvSpPr>
          <p:nvPr/>
        </p:nvSpPr>
        <p:spPr>
          <a:xfrm>
            <a:off x="432000" y="1692000"/>
            <a:ext cx="11328000" cy="4469088"/>
          </a:xfrm>
          <a:prstGeom prst="rect">
            <a:avLst/>
          </a:prstGeom>
        </p:spPr>
        <p:txBody>
          <a:bodyPr>
            <a:normAutofit/>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Search engines only index part of the web</a:t>
            </a:r>
          </a:p>
          <a:p>
            <a:r>
              <a:rPr lang="en-US"/>
              <a:t>It’s important to download the most relevant pages</a:t>
            </a:r>
          </a:p>
          <a:p>
            <a:r>
              <a:rPr lang="en-US"/>
              <a:t>A selection policy states which pages to index</a:t>
            </a:r>
          </a:p>
          <a:p>
            <a:r>
              <a:rPr lang="en-US"/>
              <a:t>Strategies:</a:t>
            </a:r>
          </a:p>
          <a:p>
            <a:pPr lvl="1"/>
            <a:r>
              <a:rPr lang="en-US"/>
              <a:t>Breadth first</a:t>
            </a:r>
          </a:p>
          <a:p>
            <a:pPr lvl="1"/>
            <a:r>
              <a:rPr lang="en-US"/>
              <a:t>Back link count</a:t>
            </a:r>
          </a:p>
          <a:p>
            <a:pPr lvl="1"/>
            <a:r>
              <a:rPr lang="en-US"/>
              <a:t>PageRank</a:t>
            </a:r>
          </a:p>
          <a:p>
            <a:r>
              <a:rPr lang="en-US"/>
              <a:t>Only request pages that have searchable content (HTML, PDF etc)</a:t>
            </a:r>
          </a:p>
          <a:p>
            <a:pPr lvl="1"/>
            <a:endParaRPr lang="en-US" dirty="0"/>
          </a:p>
        </p:txBody>
      </p:sp>
    </p:spTree>
    <p:extLst>
      <p:ext uri="{BB962C8B-B14F-4D97-AF65-F5344CB8AC3E}">
        <p14:creationId xmlns:p14="http://schemas.microsoft.com/office/powerpoint/2010/main" val="2231637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0F5A2-0C60-F74A-A4D2-0653ACF3D4F4}"/>
              </a:ext>
            </a:extLst>
          </p:cNvPr>
          <p:cNvSpPr>
            <a:spLocks noGrp="1"/>
          </p:cNvSpPr>
          <p:nvPr>
            <p:ph type="title"/>
          </p:nvPr>
        </p:nvSpPr>
        <p:spPr>
          <a:xfrm>
            <a:off x="623889" y="1109630"/>
            <a:ext cx="10944224" cy="936625"/>
          </a:xfrm>
        </p:spPr>
        <p:txBody>
          <a:bodyPr/>
          <a:lstStyle/>
          <a:p>
            <a:r>
              <a:rPr lang="en-US" b="1" dirty="0"/>
              <a:t>Web Crawler </a:t>
            </a:r>
            <a:r>
              <a:rPr lang="en-US" dirty="0"/>
              <a:t>Re-visit Policy</a:t>
            </a:r>
            <a:br>
              <a:rPr lang="en-US" dirty="0"/>
            </a:br>
            <a:endParaRPr lang="en-US" dirty="0"/>
          </a:p>
        </p:txBody>
      </p:sp>
      <p:sp>
        <p:nvSpPr>
          <p:cNvPr id="3" name="Slide Number Placeholder 2">
            <a:extLst>
              <a:ext uri="{FF2B5EF4-FFF2-40B4-BE49-F238E27FC236}">
                <a16:creationId xmlns:a16="http://schemas.microsoft.com/office/drawing/2014/main" id="{EAB7CB87-62C8-EF46-BC03-036B71E67481}"/>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13</a:t>
            </a:fld>
            <a:endParaRPr lang="en-US" dirty="0"/>
          </a:p>
        </p:txBody>
      </p:sp>
      <p:sp>
        <p:nvSpPr>
          <p:cNvPr id="4" name="Content Placeholder 3">
            <a:extLst>
              <a:ext uri="{FF2B5EF4-FFF2-40B4-BE49-F238E27FC236}">
                <a16:creationId xmlns:a16="http://schemas.microsoft.com/office/drawing/2014/main" id="{3443C7DB-8FB6-A042-ACED-0903E43AEAF5}"/>
              </a:ext>
            </a:extLst>
          </p:cNvPr>
          <p:cNvSpPr txBox="1">
            <a:spLocks/>
          </p:cNvSpPr>
          <p:nvPr/>
        </p:nvSpPr>
        <p:spPr>
          <a:xfrm>
            <a:off x="432000" y="1692000"/>
            <a:ext cx="11328000" cy="4469088"/>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Its worth revisiting web pages because they change over time</a:t>
            </a:r>
          </a:p>
          <a:p>
            <a:r>
              <a:rPr lang="en-US"/>
              <a:t>An ideal search engine would have the most up-to-date version of every page in its index </a:t>
            </a:r>
          </a:p>
          <a:p>
            <a:r>
              <a:rPr lang="en-US"/>
              <a:t>Strategies</a:t>
            </a:r>
          </a:p>
          <a:p>
            <a:pPr lvl="1"/>
            <a:r>
              <a:rPr lang="en-US"/>
              <a:t>Re-visit all pages equally frequent</a:t>
            </a:r>
          </a:p>
          <a:p>
            <a:pPr lvl="1"/>
            <a:r>
              <a:rPr lang="en-US"/>
              <a:t>Prioritise pages that change often (but not too often!)</a:t>
            </a:r>
          </a:p>
          <a:p>
            <a:r>
              <a:rPr lang="en-US"/>
              <a:t>May take page quality into account</a:t>
            </a:r>
            <a:endParaRPr lang="en-US" dirty="0"/>
          </a:p>
        </p:txBody>
      </p:sp>
    </p:spTree>
    <p:extLst>
      <p:ext uri="{BB962C8B-B14F-4D97-AF65-F5344CB8AC3E}">
        <p14:creationId xmlns:p14="http://schemas.microsoft.com/office/powerpoint/2010/main" val="114470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15EA0-E8DA-D34E-84DD-E6765E91165E}"/>
              </a:ext>
            </a:extLst>
          </p:cNvPr>
          <p:cNvSpPr>
            <a:spLocks noGrp="1"/>
          </p:cNvSpPr>
          <p:nvPr>
            <p:ph type="title"/>
          </p:nvPr>
        </p:nvSpPr>
        <p:spPr>
          <a:xfrm>
            <a:off x="623392" y="692696"/>
            <a:ext cx="10849205" cy="936104"/>
          </a:xfrm>
        </p:spPr>
        <p:txBody>
          <a:bodyPr/>
          <a:lstStyle/>
          <a:p>
            <a:r>
              <a:rPr lang="en-US" b="1" dirty="0"/>
              <a:t>Web Crawler </a:t>
            </a:r>
            <a:r>
              <a:rPr lang="en-US" dirty="0"/>
              <a:t>Politeness Policy</a:t>
            </a:r>
          </a:p>
        </p:txBody>
      </p:sp>
      <p:sp>
        <p:nvSpPr>
          <p:cNvPr id="3" name="Slide Number Placeholder 2">
            <a:extLst>
              <a:ext uri="{FF2B5EF4-FFF2-40B4-BE49-F238E27FC236}">
                <a16:creationId xmlns:a16="http://schemas.microsoft.com/office/drawing/2014/main" id="{13911895-B1F4-CF45-A19C-216BA9B59D3D}"/>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14</a:t>
            </a:fld>
            <a:endParaRPr lang="en-US" dirty="0"/>
          </a:p>
        </p:txBody>
      </p:sp>
      <p:sp>
        <p:nvSpPr>
          <p:cNvPr id="4" name="Content Placeholder 3">
            <a:extLst>
              <a:ext uri="{FF2B5EF4-FFF2-40B4-BE49-F238E27FC236}">
                <a16:creationId xmlns:a16="http://schemas.microsoft.com/office/drawing/2014/main" id="{4B7C7DC5-FE28-AE46-AD02-1182B38CF8B3}"/>
              </a:ext>
            </a:extLst>
          </p:cNvPr>
          <p:cNvSpPr txBox="1">
            <a:spLocks/>
          </p:cNvSpPr>
          <p:nvPr/>
        </p:nvSpPr>
        <p:spPr>
          <a:xfrm>
            <a:off x="432000" y="1692000"/>
            <a:ext cx="11328000" cy="4469088"/>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Issues of schedule and load when large collections of pages are accessed</a:t>
            </a:r>
          </a:p>
          <a:p>
            <a:r>
              <a:rPr lang="en-US"/>
              <a:t>Strategies</a:t>
            </a:r>
          </a:p>
          <a:p>
            <a:pPr lvl="1"/>
            <a:r>
              <a:rPr lang="en-US"/>
              <a:t>Do not make parallel calls to the same server</a:t>
            </a:r>
          </a:p>
          <a:p>
            <a:pPr lvl="1"/>
            <a:r>
              <a:rPr lang="en-US"/>
              <a:t>Spread out requests</a:t>
            </a:r>
          </a:p>
          <a:p>
            <a:pPr lvl="1"/>
            <a:r>
              <a:rPr lang="en-US"/>
              <a:t>Abide by Crawler delay in Robots.txt</a:t>
            </a:r>
            <a:endParaRPr lang="en-US" dirty="0"/>
          </a:p>
        </p:txBody>
      </p:sp>
    </p:spTree>
    <p:extLst>
      <p:ext uri="{BB962C8B-B14F-4D97-AF65-F5344CB8AC3E}">
        <p14:creationId xmlns:p14="http://schemas.microsoft.com/office/powerpoint/2010/main" val="3439162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89077-5E2D-0D4F-A54C-8D89EC95DF2F}"/>
              </a:ext>
            </a:extLst>
          </p:cNvPr>
          <p:cNvSpPr>
            <a:spLocks noGrp="1"/>
          </p:cNvSpPr>
          <p:nvPr>
            <p:ph type="title"/>
          </p:nvPr>
        </p:nvSpPr>
        <p:spPr>
          <a:xfrm>
            <a:off x="623392" y="692696"/>
            <a:ext cx="10849205" cy="936104"/>
          </a:xfrm>
        </p:spPr>
        <p:txBody>
          <a:bodyPr/>
          <a:lstStyle/>
          <a:p>
            <a:r>
              <a:rPr lang="en-US" b="1" dirty="0"/>
              <a:t>Web Crawler </a:t>
            </a:r>
            <a:r>
              <a:rPr lang="en-US" dirty="0" err="1"/>
              <a:t>Parallelisation</a:t>
            </a:r>
            <a:r>
              <a:rPr lang="en-US" dirty="0"/>
              <a:t> Policy</a:t>
            </a:r>
          </a:p>
        </p:txBody>
      </p:sp>
      <p:sp>
        <p:nvSpPr>
          <p:cNvPr id="3" name="Slide Number Placeholder 2">
            <a:extLst>
              <a:ext uri="{FF2B5EF4-FFF2-40B4-BE49-F238E27FC236}">
                <a16:creationId xmlns:a16="http://schemas.microsoft.com/office/drawing/2014/main" id="{B8B8289C-406B-C542-8D5F-E07E3C39DEF0}"/>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15</a:t>
            </a:fld>
            <a:endParaRPr lang="en-US" dirty="0"/>
          </a:p>
        </p:txBody>
      </p:sp>
      <p:sp>
        <p:nvSpPr>
          <p:cNvPr id="4" name="Content Placeholder 3">
            <a:extLst>
              <a:ext uri="{FF2B5EF4-FFF2-40B4-BE49-F238E27FC236}">
                <a16:creationId xmlns:a16="http://schemas.microsoft.com/office/drawing/2014/main" id="{CA6A2B0D-B55D-6544-BACF-7819D45E2E36}"/>
              </a:ext>
            </a:extLst>
          </p:cNvPr>
          <p:cNvSpPr txBox="1">
            <a:spLocks/>
          </p:cNvSpPr>
          <p:nvPr/>
        </p:nvSpPr>
        <p:spPr>
          <a:xfrm>
            <a:off x="432000" y="1692000"/>
            <a:ext cx="11328000" cy="4469088"/>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An efficient crawler needs to access many web servers at once</a:t>
            </a:r>
          </a:p>
          <a:p>
            <a:r>
              <a:rPr lang="en-US" dirty="0"/>
              <a:t>Run multiple processes in parallel</a:t>
            </a:r>
          </a:p>
          <a:p>
            <a:r>
              <a:rPr lang="en-US" dirty="0"/>
              <a:t>Could find the same URL on multiple pages</a:t>
            </a:r>
          </a:p>
          <a:p>
            <a:r>
              <a:rPr lang="en-US" dirty="0"/>
              <a:t>Strategies:</a:t>
            </a:r>
          </a:p>
          <a:p>
            <a:pPr lvl="1"/>
            <a:r>
              <a:rPr lang="en-US" dirty="0"/>
              <a:t>Dynamically assign pages to crawler processes</a:t>
            </a:r>
          </a:p>
          <a:p>
            <a:pPr lvl="1"/>
            <a:r>
              <a:rPr lang="en-US" dirty="0"/>
              <a:t>Static mapping e.g. based on a hash function</a:t>
            </a:r>
          </a:p>
          <a:p>
            <a:pPr lvl="1"/>
            <a:endParaRPr lang="en-US" dirty="0"/>
          </a:p>
          <a:p>
            <a:pPr lvl="1"/>
            <a:endParaRPr lang="en-US" dirty="0"/>
          </a:p>
        </p:txBody>
      </p:sp>
    </p:spTree>
    <p:extLst>
      <p:ext uri="{BB962C8B-B14F-4D97-AF65-F5344CB8AC3E}">
        <p14:creationId xmlns:p14="http://schemas.microsoft.com/office/powerpoint/2010/main" val="405250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05B53-C387-104F-88E2-F720C0FFFFAB}"/>
              </a:ext>
            </a:extLst>
          </p:cNvPr>
          <p:cNvSpPr>
            <a:spLocks noGrp="1"/>
          </p:cNvSpPr>
          <p:nvPr>
            <p:ph type="title"/>
          </p:nvPr>
        </p:nvSpPr>
        <p:spPr>
          <a:xfrm>
            <a:off x="623392" y="692696"/>
            <a:ext cx="10849205" cy="936104"/>
          </a:xfrm>
        </p:spPr>
        <p:txBody>
          <a:bodyPr/>
          <a:lstStyle/>
          <a:p>
            <a:r>
              <a:rPr lang="en-US" b="1" dirty="0"/>
              <a:t>Web Crawler</a:t>
            </a:r>
            <a:r>
              <a:rPr lang="en-US" dirty="0"/>
              <a:t> Crawlability</a:t>
            </a:r>
          </a:p>
        </p:txBody>
      </p:sp>
      <p:sp>
        <p:nvSpPr>
          <p:cNvPr id="3" name="Slide Number Placeholder 2">
            <a:extLst>
              <a:ext uri="{FF2B5EF4-FFF2-40B4-BE49-F238E27FC236}">
                <a16:creationId xmlns:a16="http://schemas.microsoft.com/office/drawing/2014/main" id="{1CBA698E-BE99-4943-938C-14E2F9576EA4}"/>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16</a:t>
            </a:fld>
            <a:endParaRPr lang="en-US" dirty="0"/>
          </a:p>
        </p:txBody>
      </p:sp>
      <p:sp>
        <p:nvSpPr>
          <p:cNvPr id="4" name="Content Placeholder 3">
            <a:extLst>
              <a:ext uri="{FF2B5EF4-FFF2-40B4-BE49-F238E27FC236}">
                <a16:creationId xmlns:a16="http://schemas.microsoft.com/office/drawing/2014/main" id="{34EEF0B7-368A-CC46-A728-BF54F987D838}"/>
              </a:ext>
            </a:extLst>
          </p:cNvPr>
          <p:cNvSpPr txBox="1">
            <a:spLocks/>
          </p:cNvSpPr>
          <p:nvPr/>
        </p:nvSpPr>
        <p:spPr>
          <a:xfrm>
            <a:off x="432000" y="1692000"/>
            <a:ext cx="11328000" cy="4469088"/>
          </a:xfrm>
          <a:prstGeom prst="rect">
            <a:avLst/>
          </a:prstGeom>
        </p:spPr>
        <p:txBody>
          <a:bodyPr numCol="2">
            <a:normAutofit/>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Broken links</a:t>
            </a:r>
          </a:p>
          <a:p>
            <a:r>
              <a:rPr lang="en-US"/>
              <a:t>Denied access</a:t>
            </a:r>
          </a:p>
          <a:p>
            <a:r>
              <a:rPr lang="en-US"/>
              <a:t>Outdated URLs</a:t>
            </a:r>
          </a:p>
          <a:p>
            <a:r>
              <a:rPr lang="en-US"/>
              <a:t>URL errors</a:t>
            </a:r>
          </a:p>
          <a:p>
            <a:r>
              <a:rPr lang="en-US"/>
              <a:t>Blocked </a:t>
            </a:r>
          </a:p>
          <a:p>
            <a:r>
              <a:rPr lang="en-US"/>
              <a:t>No out links</a:t>
            </a:r>
          </a:p>
          <a:p>
            <a:r>
              <a:rPr lang="en-US"/>
              <a:t>Slow load speed</a:t>
            </a:r>
          </a:p>
          <a:p>
            <a:r>
              <a:rPr lang="en-US"/>
              <a:t>Duplicated pages</a:t>
            </a:r>
          </a:p>
          <a:p>
            <a:r>
              <a:rPr lang="en-US"/>
              <a:t>Flash content</a:t>
            </a:r>
          </a:p>
          <a:p>
            <a:r>
              <a:rPr lang="en-US"/>
              <a:t>JavaScript (Googlebot executed from 2014)</a:t>
            </a:r>
          </a:p>
          <a:p>
            <a:r>
              <a:rPr lang="en-US"/>
              <a:t>HTML frames (outdated and thus poorly indexed)</a:t>
            </a:r>
            <a:endParaRPr lang="en-US" dirty="0"/>
          </a:p>
        </p:txBody>
      </p:sp>
    </p:spTree>
    <p:extLst>
      <p:ext uri="{BB962C8B-B14F-4D97-AF65-F5344CB8AC3E}">
        <p14:creationId xmlns:p14="http://schemas.microsoft.com/office/powerpoint/2010/main" val="3508056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3FC26-0872-4C41-90D1-21D3580680C1}"/>
              </a:ext>
            </a:extLst>
          </p:cNvPr>
          <p:cNvSpPr>
            <a:spLocks noGrp="1"/>
          </p:cNvSpPr>
          <p:nvPr>
            <p:ph type="title"/>
          </p:nvPr>
        </p:nvSpPr>
        <p:spPr>
          <a:xfrm>
            <a:off x="623392" y="692696"/>
            <a:ext cx="10849205" cy="936104"/>
          </a:xfrm>
        </p:spPr>
        <p:txBody>
          <a:bodyPr/>
          <a:lstStyle/>
          <a:p>
            <a:r>
              <a:rPr lang="en-US" b="1" dirty="0"/>
              <a:t>Search Index </a:t>
            </a:r>
            <a:r>
              <a:rPr lang="en-US" dirty="0"/>
              <a:t>Ranking</a:t>
            </a:r>
          </a:p>
        </p:txBody>
      </p:sp>
      <p:sp>
        <p:nvSpPr>
          <p:cNvPr id="3" name="Slide Number Placeholder 2">
            <a:extLst>
              <a:ext uri="{FF2B5EF4-FFF2-40B4-BE49-F238E27FC236}">
                <a16:creationId xmlns:a16="http://schemas.microsoft.com/office/drawing/2014/main" id="{6DE99377-4A71-5344-8EFA-FF5534E15E01}"/>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17</a:t>
            </a:fld>
            <a:endParaRPr lang="en-US" dirty="0"/>
          </a:p>
        </p:txBody>
      </p:sp>
      <p:sp>
        <p:nvSpPr>
          <p:cNvPr id="4" name="Content Placeholder 3">
            <a:extLst>
              <a:ext uri="{FF2B5EF4-FFF2-40B4-BE49-F238E27FC236}">
                <a16:creationId xmlns:a16="http://schemas.microsoft.com/office/drawing/2014/main" id="{B235BD7D-0314-A24F-A47C-6219155A87F4}"/>
              </a:ext>
            </a:extLst>
          </p:cNvPr>
          <p:cNvSpPr txBox="1">
            <a:spLocks/>
          </p:cNvSpPr>
          <p:nvPr/>
        </p:nvSpPr>
        <p:spPr>
          <a:xfrm>
            <a:off x="432000" y="1692000"/>
            <a:ext cx="11328000" cy="4469088"/>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Query results can be ranked using many features: </a:t>
            </a:r>
          </a:p>
          <a:p>
            <a:pPr lvl="1"/>
            <a:r>
              <a:rPr lang="en-US" dirty="0"/>
              <a:t>How many times does the page contain the keywords</a:t>
            </a:r>
          </a:p>
          <a:p>
            <a:pPr lvl="1"/>
            <a:r>
              <a:rPr lang="en-US" dirty="0"/>
              <a:t>Do keywords appear in the title or URL</a:t>
            </a:r>
          </a:p>
          <a:p>
            <a:pPr lvl="1"/>
            <a:r>
              <a:rPr lang="en-US" dirty="0"/>
              <a:t>Does it contain synonyms for your keywords</a:t>
            </a:r>
          </a:p>
          <a:p>
            <a:pPr lvl="1"/>
            <a:r>
              <a:rPr lang="en-US" dirty="0"/>
              <a:t>Is it from a quality source</a:t>
            </a:r>
          </a:p>
          <a:p>
            <a:pPr lvl="1"/>
            <a:r>
              <a:rPr lang="en-US" dirty="0"/>
              <a:t>What is its importance</a:t>
            </a:r>
          </a:p>
          <a:p>
            <a:pPr lvl="1"/>
            <a:r>
              <a:rPr lang="en-US" dirty="0"/>
              <a:t>How often a page is updated</a:t>
            </a:r>
          </a:p>
          <a:p>
            <a:pPr lvl="1"/>
            <a:r>
              <a:rPr lang="en-US" dirty="0"/>
              <a:t>Freshness of information</a:t>
            </a:r>
          </a:p>
          <a:p>
            <a:pPr lvl="1"/>
            <a:r>
              <a:rPr lang="en-US" dirty="0"/>
              <a:t>Page load time</a:t>
            </a:r>
          </a:p>
        </p:txBody>
      </p:sp>
    </p:spTree>
    <p:extLst>
      <p:ext uri="{BB962C8B-B14F-4D97-AF65-F5344CB8AC3E}">
        <p14:creationId xmlns:p14="http://schemas.microsoft.com/office/powerpoint/2010/main" val="1568745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A4772-2012-3A4B-AAFD-576665BF8350}"/>
              </a:ext>
            </a:extLst>
          </p:cNvPr>
          <p:cNvSpPr>
            <a:spLocks noGrp="1"/>
          </p:cNvSpPr>
          <p:nvPr>
            <p:ph type="title"/>
          </p:nvPr>
        </p:nvSpPr>
        <p:spPr>
          <a:xfrm>
            <a:off x="623392" y="692696"/>
            <a:ext cx="10849205" cy="936104"/>
          </a:xfrm>
        </p:spPr>
        <p:txBody>
          <a:bodyPr/>
          <a:lstStyle/>
          <a:p>
            <a:r>
              <a:rPr lang="en-US" dirty="0"/>
              <a:t>Indexing Data Issues</a:t>
            </a:r>
          </a:p>
        </p:txBody>
      </p:sp>
      <p:sp>
        <p:nvSpPr>
          <p:cNvPr id="3" name="Slide Number Placeholder 2">
            <a:extLst>
              <a:ext uri="{FF2B5EF4-FFF2-40B4-BE49-F238E27FC236}">
                <a16:creationId xmlns:a16="http://schemas.microsoft.com/office/drawing/2014/main" id="{753D832F-88DD-774C-A5C2-DBADD0C5D9D4}"/>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18</a:t>
            </a:fld>
            <a:endParaRPr lang="en-US" dirty="0"/>
          </a:p>
        </p:txBody>
      </p:sp>
      <p:sp>
        <p:nvSpPr>
          <p:cNvPr id="4" name="Content Placeholder 3">
            <a:extLst>
              <a:ext uri="{FF2B5EF4-FFF2-40B4-BE49-F238E27FC236}">
                <a16:creationId xmlns:a16="http://schemas.microsoft.com/office/drawing/2014/main" id="{3DE993F2-5A04-ED46-A772-E4722421AA15}"/>
              </a:ext>
            </a:extLst>
          </p:cNvPr>
          <p:cNvSpPr txBox="1">
            <a:spLocks/>
          </p:cNvSpPr>
          <p:nvPr/>
        </p:nvSpPr>
        <p:spPr>
          <a:xfrm>
            <a:off x="432000" y="1692000"/>
            <a:ext cx="11328000" cy="4469088"/>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Distributed data </a:t>
            </a:r>
          </a:p>
          <a:p>
            <a:r>
              <a:rPr lang="en-US"/>
              <a:t>Changes over time</a:t>
            </a:r>
          </a:p>
          <a:p>
            <a:r>
              <a:rPr lang="en-US"/>
              <a:t>Large volume</a:t>
            </a:r>
          </a:p>
          <a:p>
            <a:r>
              <a:rPr lang="en-US"/>
              <a:t>Data</a:t>
            </a:r>
          </a:p>
          <a:p>
            <a:pPr lvl="1"/>
            <a:r>
              <a:rPr lang="en-US"/>
              <a:t>Unstructured data - gifs, pdf, etc</a:t>
            </a:r>
          </a:p>
          <a:p>
            <a:pPr lvl="1"/>
            <a:r>
              <a:rPr lang="en-US"/>
              <a:t>Redundant data - 30% pages are near duplicates</a:t>
            </a:r>
          </a:p>
          <a:p>
            <a:pPr lvl="1"/>
            <a:r>
              <a:rPr lang="en-US"/>
              <a:t>Quality of data - False, poorly written, invalid, misspelt</a:t>
            </a:r>
          </a:p>
          <a:p>
            <a:pPr lvl="1"/>
            <a:r>
              <a:rPr lang="en-US"/>
              <a:t>Heterogeneous data - media, formats, languages, alphabets</a:t>
            </a:r>
            <a:endParaRPr lang="en-US" dirty="0"/>
          </a:p>
        </p:txBody>
      </p:sp>
    </p:spTree>
    <p:extLst>
      <p:ext uri="{BB962C8B-B14F-4D97-AF65-F5344CB8AC3E}">
        <p14:creationId xmlns:p14="http://schemas.microsoft.com/office/powerpoint/2010/main" val="3604459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AEA8-EE8F-C74B-90C2-7FA96EDCC753}"/>
              </a:ext>
            </a:extLst>
          </p:cNvPr>
          <p:cNvSpPr>
            <a:spLocks noGrp="1"/>
          </p:cNvSpPr>
          <p:nvPr>
            <p:ph type="title"/>
          </p:nvPr>
        </p:nvSpPr>
        <p:spPr>
          <a:xfrm>
            <a:off x="623392" y="692696"/>
            <a:ext cx="10849205" cy="936104"/>
          </a:xfrm>
        </p:spPr>
        <p:txBody>
          <a:bodyPr/>
          <a:lstStyle/>
          <a:p>
            <a:r>
              <a:rPr lang="en-US" dirty="0"/>
              <a:t>User Search Problems</a:t>
            </a:r>
          </a:p>
        </p:txBody>
      </p:sp>
      <p:sp>
        <p:nvSpPr>
          <p:cNvPr id="3" name="Slide Number Placeholder 2">
            <a:extLst>
              <a:ext uri="{FF2B5EF4-FFF2-40B4-BE49-F238E27FC236}">
                <a16:creationId xmlns:a16="http://schemas.microsoft.com/office/drawing/2014/main" id="{30D904ED-8B4A-1249-BA14-805533765D10}"/>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19</a:t>
            </a:fld>
            <a:endParaRPr lang="en-US" dirty="0"/>
          </a:p>
        </p:txBody>
      </p:sp>
      <p:sp>
        <p:nvSpPr>
          <p:cNvPr id="4" name="Content Placeholder 3">
            <a:extLst>
              <a:ext uri="{FF2B5EF4-FFF2-40B4-BE49-F238E27FC236}">
                <a16:creationId xmlns:a16="http://schemas.microsoft.com/office/drawing/2014/main" id="{142E9721-E4A5-5D4F-83B8-5049F987CF9A}"/>
              </a:ext>
            </a:extLst>
          </p:cNvPr>
          <p:cNvSpPr txBox="1">
            <a:spLocks/>
          </p:cNvSpPr>
          <p:nvPr/>
        </p:nvSpPr>
        <p:spPr>
          <a:xfrm>
            <a:off x="432000" y="1692000"/>
            <a:ext cx="11328000" cy="4469088"/>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Users do not understand how to provide a sequence of words for searches</a:t>
            </a:r>
          </a:p>
          <a:p>
            <a:r>
              <a:rPr lang="en-US"/>
              <a:t>Users may get unexpected answers because they are not aware of the input requirement of the search engine. </a:t>
            </a:r>
          </a:p>
          <a:p>
            <a:pPr lvl="1"/>
            <a:r>
              <a:rPr lang="en-US"/>
              <a:t>For example, some search engines are case sensitive.</a:t>
            </a:r>
          </a:p>
          <a:p>
            <a:r>
              <a:rPr lang="en-US"/>
              <a:t>Users have problems understanding Boolean logic</a:t>
            </a:r>
          </a:p>
          <a:p>
            <a:r>
              <a:rPr lang="en-US"/>
              <a:t>Around 85% of users only look at the first page of the result, so relevant answers might be skipped.</a:t>
            </a:r>
            <a:endParaRPr lang="en-US" dirty="0"/>
          </a:p>
        </p:txBody>
      </p:sp>
    </p:spTree>
    <p:extLst>
      <p:ext uri="{BB962C8B-B14F-4D97-AF65-F5344CB8AC3E}">
        <p14:creationId xmlns:p14="http://schemas.microsoft.com/office/powerpoint/2010/main" val="278796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7706-DFD4-2D4E-8C5A-797830018FF2}"/>
              </a:ext>
            </a:extLst>
          </p:cNvPr>
          <p:cNvSpPr>
            <a:spLocks noGrp="1"/>
          </p:cNvSpPr>
          <p:nvPr>
            <p:ph type="ctrTitle"/>
          </p:nvPr>
        </p:nvSpPr>
        <p:spPr/>
        <p:txBody>
          <a:bodyPr/>
          <a:lstStyle/>
          <a:p>
            <a:r>
              <a:rPr lang="en-US" dirty="0"/>
              <a:t>Search Engines</a:t>
            </a:r>
          </a:p>
        </p:txBody>
      </p:sp>
      <p:sp>
        <p:nvSpPr>
          <p:cNvPr id="3" name="Subtitle 2">
            <a:extLst>
              <a:ext uri="{FF2B5EF4-FFF2-40B4-BE49-F238E27FC236}">
                <a16:creationId xmlns:a16="http://schemas.microsoft.com/office/drawing/2014/main" id="{DB8E8ED7-97E0-8047-8142-C4955DE022A3}"/>
              </a:ext>
            </a:extLst>
          </p:cNvPr>
          <p:cNvSpPr>
            <a:spLocks noGrp="1"/>
          </p:cNvSpPr>
          <p:nvPr>
            <p:ph type="subTitle" idx="1"/>
          </p:nvPr>
        </p:nvSpPr>
        <p:spPr/>
        <p:txBody>
          <a:bodyPr/>
          <a:lstStyle/>
          <a:p>
            <a:r>
              <a:rPr lang="en-US" dirty="0"/>
              <a:t>COMP3227 Web Architecture &amp; Hypertext Technologies</a:t>
            </a:r>
          </a:p>
        </p:txBody>
      </p:sp>
      <p:sp>
        <p:nvSpPr>
          <p:cNvPr id="4" name="Text Placeholder 3">
            <a:extLst>
              <a:ext uri="{FF2B5EF4-FFF2-40B4-BE49-F238E27FC236}">
                <a16:creationId xmlns:a16="http://schemas.microsoft.com/office/drawing/2014/main" id="{3F74FE84-A1F7-9446-A15B-B77848D28B28}"/>
              </a:ext>
            </a:extLst>
          </p:cNvPr>
          <p:cNvSpPr>
            <a:spLocks noGrp="1"/>
          </p:cNvSpPr>
          <p:nvPr>
            <p:ph type="body" sz="quarter" idx="10"/>
          </p:nvPr>
        </p:nvSpPr>
        <p:spPr>
          <a:xfrm>
            <a:off x="2351584" y="4149081"/>
            <a:ext cx="4104456" cy="432047"/>
          </a:xfrm>
        </p:spPr>
        <p:txBody>
          <a:bodyPr/>
          <a:lstStyle/>
          <a:p>
            <a:r>
              <a:rPr lang="en-US" dirty="0"/>
              <a:t>Dr Heather Packer – hp3@ecs.soton</a:t>
            </a:r>
            <a:r>
              <a:rPr lang="en-US"/>
              <a:t>.ac.</a:t>
            </a:r>
            <a:r>
              <a:rPr lang="en-US" dirty="0"/>
              <a:t>uk</a:t>
            </a:r>
          </a:p>
          <a:p>
            <a:endParaRPr lang="en-US" dirty="0"/>
          </a:p>
        </p:txBody>
      </p:sp>
    </p:spTree>
    <p:extLst>
      <p:ext uri="{BB962C8B-B14F-4D97-AF65-F5344CB8AC3E}">
        <p14:creationId xmlns:p14="http://schemas.microsoft.com/office/powerpoint/2010/main" val="3392812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6764-AAD9-9942-A05B-2614DA1F54A4}"/>
              </a:ext>
            </a:extLst>
          </p:cNvPr>
          <p:cNvSpPr>
            <a:spLocks noGrp="1"/>
          </p:cNvSpPr>
          <p:nvPr>
            <p:ph type="title"/>
          </p:nvPr>
        </p:nvSpPr>
        <p:spPr>
          <a:xfrm>
            <a:off x="623392" y="692696"/>
            <a:ext cx="10849205" cy="936104"/>
          </a:xfrm>
        </p:spPr>
        <p:txBody>
          <a:bodyPr/>
          <a:lstStyle/>
          <a:p>
            <a:r>
              <a:rPr lang="en-US" dirty="0"/>
              <a:t>User Search Problems: Ordering of Terms</a:t>
            </a:r>
          </a:p>
        </p:txBody>
      </p:sp>
      <p:sp>
        <p:nvSpPr>
          <p:cNvPr id="3" name="Slide Number Placeholder 2">
            <a:extLst>
              <a:ext uri="{FF2B5EF4-FFF2-40B4-BE49-F238E27FC236}">
                <a16:creationId xmlns:a16="http://schemas.microsoft.com/office/drawing/2014/main" id="{256B4328-0958-1E4B-AD01-93630C4A34A0}"/>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20</a:t>
            </a:fld>
            <a:endParaRPr lang="en-US" dirty="0"/>
          </a:p>
        </p:txBody>
      </p:sp>
      <p:pic>
        <p:nvPicPr>
          <p:cNvPr id="4" name="Picture 3" descr="Screen Shot 2018-11-16 at 14.28.49.png">
            <a:extLst>
              <a:ext uri="{FF2B5EF4-FFF2-40B4-BE49-F238E27FC236}">
                <a16:creationId xmlns:a16="http://schemas.microsoft.com/office/drawing/2014/main" id="{6F6D6D84-3939-6542-9A63-5F5CB0F38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683" y="1580468"/>
            <a:ext cx="9114957" cy="5048932"/>
          </a:xfrm>
          <a:prstGeom prst="rect">
            <a:avLst/>
          </a:prstGeom>
        </p:spPr>
      </p:pic>
    </p:spTree>
    <p:extLst>
      <p:ext uri="{BB962C8B-B14F-4D97-AF65-F5344CB8AC3E}">
        <p14:creationId xmlns:p14="http://schemas.microsoft.com/office/powerpoint/2010/main" val="44339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7AAC1-9F24-7E49-A5C7-862101F8CD23}"/>
              </a:ext>
            </a:extLst>
          </p:cNvPr>
          <p:cNvSpPr>
            <a:spLocks noGrp="1"/>
          </p:cNvSpPr>
          <p:nvPr>
            <p:ph type="title"/>
          </p:nvPr>
        </p:nvSpPr>
        <p:spPr>
          <a:xfrm>
            <a:off x="623392" y="692696"/>
            <a:ext cx="10849205" cy="936104"/>
          </a:xfrm>
        </p:spPr>
        <p:txBody>
          <a:bodyPr/>
          <a:lstStyle/>
          <a:p>
            <a:r>
              <a:rPr lang="en-US" dirty="0"/>
              <a:t>User Search Problems: Ordering of Terms</a:t>
            </a:r>
          </a:p>
        </p:txBody>
      </p:sp>
      <p:sp>
        <p:nvSpPr>
          <p:cNvPr id="3" name="Slide Number Placeholder 2">
            <a:extLst>
              <a:ext uri="{FF2B5EF4-FFF2-40B4-BE49-F238E27FC236}">
                <a16:creationId xmlns:a16="http://schemas.microsoft.com/office/drawing/2014/main" id="{8C3C28CE-EB62-2D4D-BA4F-02097182449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21</a:t>
            </a:fld>
            <a:endParaRPr lang="en-US" dirty="0"/>
          </a:p>
        </p:txBody>
      </p:sp>
      <p:pic>
        <p:nvPicPr>
          <p:cNvPr id="4" name="Picture 3" descr="Screen Shot 2018-11-16 at 14.29.58.png">
            <a:extLst>
              <a:ext uri="{FF2B5EF4-FFF2-40B4-BE49-F238E27FC236}">
                <a16:creationId xmlns:a16="http://schemas.microsoft.com/office/drawing/2014/main" id="{4CC9C35D-B15F-4644-93A8-2E7F2E0EC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683" y="1612310"/>
            <a:ext cx="9114957" cy="4213368"/>
          </a:xfrm>
          <a:prstGeom prst="rect">
            <a:avLst/>
          </a:prstGeom>
        </p:spPr>
      </p:pic>
    </p:spTree>
    <p:extLst>
      <p:ext uri="{BB962C8B-B14F-4D97-AF65-F5344CB8AC3E}">
        <p14:creationId xmlns:p14="http://schemas.microsoft.com/office/powerpoint/2010/main" val="823755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CF364-1D13-CB46-AE66-A9B3900D4D87}"/>
              </a:ext>
            </a:extLst>
          </p:cNvPr>
          <p:cNvSpPr>
            <a:spLocks noGrp="1"/>
          </p:cNvSpPr>
          <p:nvPr>
            <p:ph type="title"/>
          </p:nvPr>
        </p:nvSpPr>
        <p:spPr>
          <a:xfrm>
            <a:off x="623392" y="692696"/>
            <a:ext cx="10849205" cy="936104"/>
          </a:xfrm>
        </p:spPr>
        <p:txBody>
          <a:bodyPr/>
          <a:lstStyle/>
          <a:p>
            <a:r>
              <a:rPr lang="en-US" dirty="0"/>
              <a:t>Boosting web traffic</a:t>
            </a:r>
          </a:p>
        </p:txBody>
      </p:sp>
      <p:sp>
        <p:nvSpPr>
          <p:cNvPr id="3" name="Slide Number Placeholder 2">
            <a:extLst>
              <a:ext uri="{FF2B5EF4-FFF2-40B4-BE49-F238E27FC236}">
                <a16:creationId xmlns:a16="http://schemas.microsoft.com/office/drawing/2014/main" id="{DF8F81B2-E3E3-D744-8B49-A74F42A00B6F}"/>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22</a:t>
            </a:fld>
            <a:endParaRPr lang="en-US" dirty="0"/>
          </a:p>
        </p:txBody>
      </p:sp>
      <p:sp>
        <p:nvSpPr>
          <p:cNvPr id="4" name="Content Placeholder 3">
            <a:extLst>
              <a:ext uri="{FF2B5EF4-FFF2-40B4-BE49-F238E27FC236}">
                <a16:creationId xmlns:a16="http://schemas.microsoft.com/office/drawing/2014/main" id="{E4541B6A-56AC-5747-8E92-0F7DBBEE58DF}"/>
              </a:ext>
            </a:extLst>
          </p:cNvPr>
          <p:cNvSpPr txBox="1">
            <a:spLocks/>
          </p:cNvSpPr>
          <p:nvPr/>
        </p:nvSpPr>
        <p:spPr>
          <a:xfrm>
            <a:off x="432000" y="1692000"/>
            <a:ext cx="11328000" cy="4469088"/>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Search engines direct traffic to websites</a:t>
            </a:r>
          </a:p>
          <a:p>
            <a:r>
              <a:rPr lang="en-US"/>
              <a:t>85% of people don’t look at the second page</a:t>
            </a:r>
          </a:p>
          <a:p>
            <a:r>
              <a:rPr lang="en-US"/>
              <a:t>People try to optimise their site so that it ranks highly on Search Engines</a:t>
            </a:r>
          </a:p>
          <a:p>
            <a:r>
              <a:rPr lang="en-US"/>
              <a:t>Could be fundamental to a website’s business model</a:t>
            </a:r>
            <a:endParaRPr lang="en-US" dirty="0"/>
          </a:p>
        </p:txBody>
      </p:sp>
    </p:spTree>
    <p:extLst>
      <p:ext uri="{BB962C8B-B14F-4D97-AF65-F5344CB8AC3E}">
        <p14:creationId xmlns:p14="http://schemas.microsoft.com/office/powerpoint/2010/main" val="2740600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B36B-810F-F34A-B41D-333769DAB6F5}"/>
              </a:ext>
            </a:extLst>
          </p:cNvPr>
          <p:cNvSpPr>
            <a:spLocks noGrp="1"/>
          </p:cNvSpPr>
          <p:nvPr>
            <p:ph type="title"/>
          </p:nvPr>
        </p:nvSpPr>
        <p:spPr>
          <a:xfrm>
            <a:off x="623392" y="692696"/>
            <a:ext cx="10849205" cy="936104"/>
          </a:xfrm>
        </p:spPr>
        <p:txBody>
          <a:bodyPr/>
          <a:lstStyle/>
          <a:p>
            <a:r>
              <a:rPr lang="en-US" dirty="0">
                <a:solidFill>
                  <a:schemeClr val="bg2"/>
                </a:solidFill>
              </a:rPr>
              <a:t>Search Engine </a:t>
            </a:r>
            <a:r>
              <a:rPr lang="en-US" dirty="0" err="1">
                <a:solidFill>
                  <a:schemeClr val="bg2"/>
                </a:solidFill>
              </a:rPr>
              <a:t>Optimisation</a:t>
            </a:r>
            <a:endParaRPr lang="en-US" dirty="0">
              <a:solidFill>
                <a:schemeClr val="bg2"/>
              </a:solidFill>
            </a:endParaRPr>
          </a:p>
        </p:txBody>
      </p:sp>
      <p:sp>
        <p:nvSpPr>
          <p:cNvPr id="3" name="Slide Number Placeholder 2">
            <a:extLst>
              <a:ext uri="{FF2B5EF4-FFF2-40B4-BE49-F238E27FC236}">
                <a16:creationId xmlns:a16="http://schemas.microsoft.com/office/drawing/2014/main" id="{8D4303C5-30EA-8745-BF47-315CD5DE2ECB}"/>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23</a:t>
            </a:fld>
            <a:endParaRPr lang="en-US" dirty="0"/>
          </a:p>
        </p:txBody>
      </p:sp>
      <p:sp>
        <p:nvSpPr>
          <p:cNvPr id="4" name="Content Placeholder 3">
            <a:extLst>
              <a:ext uri="{FF2B5EF4-FFF2-40B4-BE49-F238E27FC236}">
                <a16:creationId xmlns:a16="http://schemas.microsoft.com/office/drawing/2014/main" id="{203AEC2D-F686-974F-9434-C23478DD3646}"/>
              </a:ext>
            </a:extLst>
          </p:cNvPr>
          <p:cNvSpPr txBox="1">
            <a:spLocks/>
          </p:cNvSpPr>
          <p:nvPr/>
        </p:nvSpPr>
        <p:spPr>
          <a:xfrm>
            <a:off x="432000" y="1692000"/>
            <a:ext cx="11328000" cy="899863"/>
          </a:xfrm>
          <a:prstGeom prst="rect">
            <a:avLst/>
          </a:prstGeom>
        </p:spPr>
        <p:txBody>
          <a:bodyPr>
            <a:normAutofit/>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Whole industry exists trying to boost search ranking to ensure pages are indexed by search engines</a:t>
            </a:r>
          </a:p>
          <a:p>
            <a:pPr lvl="1"/>
            <a:endParaRPr lang="en-US" dirty="0"/>
          </a:p>
        </p:txBody>
      </p:sp>
      <p:sp>
        <p:nvSpPr>
          <p:cNvPr id="5" name="TextBox 4">
            <a:extLst>
              <a:ext uri="{FF2B5EF4-FFF2-40B4-BE49-F238E27FC236}">
                <a16:creationId xmlns:a16="http://schemas.microsoft.com/office/drawing/2014/main" id="{9F46E991-9D57-5341-BF3B-096D744E01F0}"/>
              </a:ext>
            </a:extLst>
          </p:cNvPr>
          <p:cNvSpPr txBox="1"/>
          <p:nvPr/>
        </p:nvSpPr>
        <p:spPr>
          <a:xfrm>
            <a:off x="413857" y="2930596"/>
            <a:ext cx="5156000" cy="1323439"/>
          </a:xfrm>
          <a:prstGeom prst="rect">
            <a:avLst/>
          </a:prstGeom>
          <a:noFill/>
        </p:spPr>
        <p:txBody>
          <a:bodyPr wrap="square" rtlCol="0">
            <a:spAutoFit/>
          </a:bodyPr>
          <a:lstStyle/>
          <a:p>
            <a:pPr marL="285750" indent="-285750">
              <a:buFont typeface="Arial"/>
              <a:buChar char="•"/>
            </a:pPr>
            <a:r>
              <a:rPr lang="en-US" sz="2000" dirty="0">
                <a:solidFill>
                  <a:schemeClr val="bg2"/>
                </a:solidFill>
              </a:rPr>
              <a:t>Legitimate SEO (White Hat)</a:t>
            </a:r>
          </a:p>
          <a:p>
            <a:pPr marL="742950" lvl="1" indent="-285750">
              <a:buFont typeface="Arial"/>
              <a:buChar char="•"/>
            </a:pPr>
            <a:r>
              <a:rPr lang="en-US" sz="2000" dirty="0">
                <a:solidFill>
                  <a:schemeClr val="bg2"/>
                </a:solidFill>
              </a:rPr>
              <a:t>Good Design</a:t>
            </a:r>
          </a:p>
          <a:p>
            <a:pPr marL="742950" lvl="1" indent="-285750">
              <a:buFont typeface="Arial"/>
              <a:buChar char="•"/>
            </a:pPr>
            <a:r>
              <a:rPr lang="en-US" sz="2000" dirty="0">
                <a:solidFill>
                  <a:schemeClr val="bg2"/>
                </a:solidFill>
              </a:rPr>
              <a:t>Valid metadata, alt tags on images</a:t>
            </a:r>
          </a:p>
        </p:txBody>
      </p:sp>
      <p:sp>
        <p:nvSpPr>
          <p:cNvPr id="6" name="TextBox 5">
            <a:extLst>
              <a:ext uri="{FF2B5EF4-FFF2-40B4-BE49-F238E27FC236}">
                <a16:creationId xmlns:a16="http://schemas.microsoft.com/office/drawing/2014/main" id="{C2507DBE-EBDD-1845-BBD7-D359EE6F4177}"/>
              </a:ext>
            </a:extLst>
          </p:cNvPr>
          <p:cNvSpPr txBox="1"/>
          <p:nvPr/>
        </p:nvSpPr>
        <p:spPr>
          <a:xfrm>
            <a:off x="6005286" y="2901566"/>
            <a:ext cx="5577930" cy="2246769"/>
          </a:xfrm>
          <a:prstGeom prst="rect">
            <a:avLst/>
          </a:prstGeom>
          <a:noFill/>
        </p:spPr>
        <p:txBody>
          <a:bodyPr wrap="square" rtlCol="0">
            <a:spAutoFit/>
          </a:bodyPr>
          <a:lstStyle/>
          <a:p>
            <a:pPr marL="285750" indent="-285750">
              <a:buFont typeface="Arial"/>
              <a:buChar char="•"/>
            </a:pPr>
            <a:r>
              <a:rPr lang="en-US" sz="2000" dirty="0">
                <a:solidFill>
                  <a:schemeClr val="bg2"/>
                </a:solidFill>
              </a:rPr>
              <a:t>Illegitimate SEO (Black Hat)</a:t>
            </a:r>
          </a:p>
          <a:p>
            <a:pPr marL="742950" lvl="1" indent="-285750">
              <a:buFont typeface="Arial"/>
              <a:buChar char="•"/>
            </a:pPr>
            <a:r>
              <a:rPr lang="en-US" sz="2000" dirty="0">
                <a:solidFill>
                  <a:schemeClr val="bg2"/>
                </a:solidFill>
              </a:rPr>
              <a:t>Often gaming search ranking algorithms</a:t>
            </a:r>
          </a:p>
          <a:p>
            <a:pPr marL="742950" lvl="1" indent="-285750">
              <a:buFont typeface="Arial"/>
              <a:buChar char="•"/>
            </a:pPr>
            <a:r>
              <a:rPr lang="en-US" sz="2000" dirty="0">
                <a:solidFill>
                  <a:schemeClr val="bg2"/>
                </a:solidFill>
              </a:rPr>
              <a:t>Deception</a:t>
            </a:r>
          </a:p>
          <a:p>
            <a:pPr marL="742950" lvl="1" indent="-285750">
              <a:buFont typeface="Arial"/>
              <a:buChar char="•"/>
            </a:pPr>
            <a:r>
              <a:rPr lang="en-US" sz="2000" dirty="0">
                <a:solidFill>
                  <a:schemeClr val="bg2"/>
                </a:solidFill>
              </a:rPr>
              <a:t>Leads to arms race between SEO and search engines</a:t>
            </a:r>
          </a:p>
          <a:p>
            <a:pPr marL="285750" indent="-285750">
              <a:buFont typeface="Arial"/>
              <a:buChar char="•"/>
            </a:pPr>
            <a:endParaRPr lang="en-US" sz="2000" dirty="0"/>
          </a:p>
        </p:txBody>
      </p:sp>
    </p:spTree>
    <p:extLst>
      <p:ext uri="{BB962C8B-B14F-4D97-AF65-F5344CB8AC3E}">
        <p14:creationId xmlns:p14="http://schemas.microsoft.com/office/powerpoint/2010/main" val="3140818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62F58-177B-2B44-9736-6C6276CE1CEC}"/>
              </a:ext>
            </a:extLst>
          </p:cNvPr>
          <p:cNvSpPr>
            <a:spLocks noGrp="1"/>
          </p:cNvSpPr>
          <p:nvPr>
            <p:ph type="title"/>
          </p:nvPr>
        </p:nvSpPr>
        <p:spPr>
          <a:xfrm>
            <a:off x="623392" y="692696"/>
            <a:ext cx="10849205" cy="936104"/>
          </a:xfrm>
        </p:spPr>
        <p:txBody>
          <a:bodyPr/>
          <a:lstStyle/>
          <a:p>
            <a:r>
              <a:rPr lang="en-US" dirty="0"/>
              <a:t>Combatting SEO</a:t>
            </a:r>
          </a:p>
        </p:txBody>
      </p:sp>
      <p:sp>
        <p:nvSpPr>
          <p:cNvPr id="3" name="Slide Number Placeholder 2">
            <a:extLst>
              <a:ext uri="{FF2B5EF4-FFF2-40B4-BE49-F238E27FC236}">
                <a16:creationId xmlns:a16="http://schemas.microsoft.com/office/drawing/2014/main" id="{00F1BCF3-5755-E648-B989-BFF645BD4073}"/>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24</a:t>
            </a:fld>
            <a:endParaRPr lang="en-US" dirty="0"/>
          </a:p>
        </p:txBody>
      </p:sp>
      <p:sp>
        <p:nvSpPr>
          <p:cNvPr id="4" name="Content Placeholder 3">
            <a:extLst>
              <a:ext uri="{FF2B5EF4-FFF2-40B4-BE49-F238E27FC236}">
                <a16:creationId xmlns:a16="http://schemas.microsoft.com/office/drawing/2014/main" id="{2B2EF36B-7C68-B54F-B54B-D9933E577783}"/>
              </a:ext>
            </a:extLst>
          </p:cNvPr>
          <p:cNvSpPr txBox="1">
            <a:spLocks/>
          </p:cNvSpPr>
          <p:nvPr/>
        </p:nvSpPr>
        <p:spPr>
          <a:xfrm>
            <a:off x="432000" y="1692000"/>
            <a:ext cx="11328000" cy="4469088"/>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Most search engines have rules against:</a:t>
            </a:r>
          </a:p>
          <a:p>
            <a:pPr lvl="1"/>
            <a:r>
              <a:rPr lang="en-US"/>
              <a:t>Invisible text</a:t>
            </a:r>
          </a:p>
          <a:p>
            <a:pPr lvl="1"/>
            <a:r>
              <a:rPr lang="en-US"/>
              <a:t>Meta tag abuse</a:t>
            </a:r>
          </a:p>
          <a:p>
            <a:pPr lvl="1"/>
            <a:r>
              <a:rPr lang="en-US"/>
              <a:t>Heavy repetition</a:t>
            </a:r>
          </a:p>
          <a:p>
            <a:pPr lvl="1"/>
            <a:r>
              <a:rPr lang="en-US"/>
              <a:t>“domain spam”</a:t>
            </a:r>
          </a:p>
          <a:p>
            <a:pPr lvl="2"/>
            <a:r>
              <a:rPr lang="en-US"/>
              <a:t>Overtly submission of “mirror” sites in an attempt to dominate the listings for particular terms</a:t>
            </a:r>
            <a:endParaRPr lang="en-US" dirty="0"/>
          </a:p>
        </p:txBody>
      </p:sp>
    </p:spTree>
    <p:extLst>
      <p:ext uri="{BB962C8B-B14F-4D97-AF65-F5344CB8AC3E}">
        <p14:creationId xmlns:p14="http://schemas.microsoft.com/office/powerpoint/2010/main" val="1284431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CC53-4403-AA49-AC26-FB844B3BCCD3}"/>
              </a:ext>
            </a:extLst>
          </p:cNvPr>
          <p:cNvSpPr>
            <a:spLocks noGrp="1"/>
          </p:cNvSpPr>
          <p:nvPr>
            <p:ph type="title"/>
          </p:nvPr>
        </p:nvSpPr>
        <p:spPr>
          <a:xfrm>
            <a:off x="623392" y="692696"/>
            <a:ext cx="10849205" cy="936104"/>
          </a:xfrm>
        </p:spPr>
        <p:txBody>
          <a:bodyPr/>
          <a:lstStyle/>
          <a:p>
            <a:r>
              <a:rPr lang="en-US" dirty="0"/>
              <a:t>Google and other SEs are a Business </a:t>
            </a:r>
          </a:p>
        </p:txBody>
      </p:sp>
      <p:sp>
        <p:nvSpPr>
          <p:cNvPr id="3" name="Slide Number Placeholder 2">
            <a:extLst>
              <a:ext uri="{FF2B5EF4-FFF2-40B4-BE49-F238E27FC236}">
                <a16:creationId xmlns:a16="http://schemas.microsoft.com/office/drawing/2014/main" id="{E839E9DF-5D35-6A40-A321-B98A9FF561A7}"/>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25</a:t>
            </a:fld>
            <a:endParaRPr lang="en-US" dirty="0"/>
          </a:p>
        </p:txBody>
      </p:sp>
      <p:sp>
        <p:nvSpPr>
          <p:cNvPr id="4" name="Content Placeholder 3">
            <a:extLst>
              <a:ext uri="{FF2B5EF4-FFF2-40B4-BE49-F238E27FC236}">
                <a16:creationId xmlns:a16="http://schemas.microsoft.com/office/drawing/2014/main" id="{2908F0BE-19F9-A245-A0DB-AB708333C492}"/>
              </a:ext>
            </a:extLst>
          </p:cNvPr>
          <p:cNvSpPr txBox="1">
            <a:spLocks/>
          </p:cNvSpPr>
          <p:nvPr/>
        </p:nvSpPr>
        <p:spPr>
          <a:xfrm>
            <a:off x="432000" y="1692000"/>
            <a:ext cx="11328000" cy="4469088"/>
          </a:xfrm>
          <a:prstGeom prst="rect">
            <a:avLst/>
          </a:prstGeom>
        </p:spPr>
        <p:txBody>
          <a:bodyPr>
            <a:normAutofit/>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Search Engines record tracking information</a:t>
            </a:r>
          </a:p>
          <a:p>
            <a:pPr lvl="1"/>
            <a:r>
              <a:rPr lang="en-US"/>
              <a:t>Google saves every voice search</a:t>
            </a:r>
          </a:p>
          <a:p>
            <a:pPr lvl="1"/>
            <a:r>
              <a:rPr lang="en-US"/>
              <a:t>IP addresses</a:t>
            </a:r>
          </a:p>
          <a:p>
            <a:pPr lvl="1"/>
            <a:r>
              <a:rPr lang="en-US"/>
              <a:t>Location</a:t>
            </a:r>
          </a:p>
          <a:p>
            <a:pPr lvl="1"/>
            <a:r>
              <a:rPr lang="en-US"/>
              <a:t>Saves your searches</a:t>
            </a:r>
          </a:p>
          <a:p>
            <a:r>
              <a:rPr lang="en-US"/>
              <a:t>Google’s revenue is from adverts</a:t>
            </a:r>
          </a:p>
          <a:p>
            <a:pPr lvl="1"/>
            <a:r>
              <a:rPr lang="en-US"/>
              <a:t>Improve their revenue with targeted advertising</a:t>
            </a:r>
          </a:p>
          <a:p>
            <a:r>
              <a:rPr lang="en-US"/>
              <a:t>Google has a large research department</a:t>
            </a:r>
          </a:p>
          <a:p>
            <a:pPr lvl="1"/>
            <a:r>
              <a:rPr lang="en-US"/>
              <a:t>Improve their technology </a:t>
            </a:r>
          </a:p>
          <a:p>
            <a:pPr lvl="1"/>
            <a:endParaRPr lang="en-US" dirty="0"/>
          </a:p>
        </p:txBody>
      </p:sp>
    </p:spTree>
    <p:extLst>
      <p:ext uri="{BB962C8B-B14F-4D97-AF65-F5344CB8AC3E}">
        <p14:creationId xmlns:p14="http://schemas.microsoft.com/office/powerpoint/2010/main" val="1229366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E375D-366A-D84D-85C3-E372D5290ED3}"/>
              </a:ext>
            </a:extLst>
          </p:cNvPr>
          <p:cNvSpPr>
            <a:spLocks noGrp="1"/>
          </p:cNvSpPr>
          <p:nvPr>
            <p:ph type="ctrTitle"/>
          </p:nvPr>
        </p:nvSpPr>
        <p:spPr/>
        <p:txBody>
          <a:bodyPr/>
          <a:lstStyle/>
          <a:p>
            <a:r>
              <a:rPr lang="en-US" dirty="0"/>
              <a:t>History of the Web Browser</a:t>
            </a:r>
          </a:p>
        </p:txBody>
      </p:sp>
    </p:spTree>
    <p:extLst>
      <p:ext uri="{BB962C8B-B14F-4D97-AF65-F5344CB8AC3E}">
        <p14:creationId xmlns:p14="http://schemas.microsoft.com/office/powerpoint/2010/main" val="2172377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07B5BD73-E638-3845-8105-4BDCFF30F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2" y="764704"/>
            <a:ext cx="11353800" cy="5905500"/>
          </a:xfrm>
          <a:prstGeom prst="rect">
            <a:avLst/>
          </a:prstGeom>
        </p:spPr>
      </p:pic>
    </p:spTree>
    <p:extLst>
      <p:ext uri="{BB962C8B-B14F-4D97-AF65-F5344CB8AC3E}">
        <p14:creationId xmlns:p14="http://schemas.microsoft.com/office/powerpoint/2010/main" val="77544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4B60-15FB-F44B-A82F-7E3738856241}"/>
              </a:ext>
            </a:extLst>
          </p:cNvPr>
          <p:cNvSpPr>
            <a:spLocks noGrp="1"/>
          </p:cNvSpPr>
          <p:nvPr>
            <p:ph type="title"/>
          </p:nvPr>
        </p:nvSpPr>
        <p:spPr>
          <a:xfrm>
            <a:off x="623392" y="692696"/>
            <a:ext cx="10849205" cy="936104"/>
          </a:xfrm>
        </p:spPr>
        <p:txBody>
          <a:bodyPr/>
          <a:lstStyle/>
          <a:p>
            <a:r>
              <a:rPr lang="en-US" dirty="0"/>
              <a:t>Before Search Engines</a:t>
            </a:r>
          </a:p>
        </p:txBody>
      </p:sp>
      <p:sp>
        <p:nvSpPr>
          <p:cNvPr id="3" name="Slide Number Placeholder 2">
            <a:extLst>
              <a:ext uri="{FF2B5EF4-FFF2-40B4-BE49-F238E27FC236}">
                <a16:creationId xmlns:a16="http://schemas.microsoft.com/office/drawing/2014/main" id="{12EF9F36-80D6-8148-8FF4-6231E04FE885}"/>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28</a:t>
            </a:fld>
            <a:endParaRPr lang="en-US" dirty="0"/>
          </a:p>
        </p:txBody>
      </p:sp>
      <p:sp>
        <p:nvSpPr>
          <p:cNvPr id="4" name="Content Placeholder 3">
            <a:extLst>
              <a:ext uri="{FF2B5EF4-FFF2-40B4-BE49-F238E27FC236}">
                <a16:creationId xmlns:a16="http://schemas.microsoft.com/office/drawing/2014/main" id="{652925C9-2186-AC4E-B36A-CB747F3C4174}"/>
              </a:ext>
            </a:extLst>
          </p:cNvPr>
          <p:cNvSpPr txBox="1">
            <a:spLocks/>
          </p:cNvSpPr>
          <p:nvPr/>
        </p:nvSpPr>
        <p:spPr>
          <a:xfrm>
            <a:off x="432000" y="1692000"/>
            <a:ext cx="11328000" cy="4469088"/>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Exploit hyperlink structure</a:t>
            </a:r>
          </a:p>
          <a:p>
            <a:pPr lvl="1"/>
            <a:r>
              <a:rPr lang="en-US"/>
              <a:t>Personal homepages with links</a:t>
            </a:r>
          </a:p>
          <a:p>
            <a:pPr lvl="1"/>
            <a:r>
              <a:rPr lang="en-US"/>
              <a:t>Directories</a:t>
            </a:r>
          </a:p>
          <a:p>
            <a:r>
              <a:rPr lang="en-US"/>
              <a:t>Word of mouth</a:t>
            </a:r>
          </a:p>
          <a:p>
            <a:pPr lvl="1"/>
            <a:r>
              <a:rPr lang="en-US"/>
              <a:t>Email, forums, Usenet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613414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8A7E-E49B-214F-AF58-814FF187C8ED}"/>
              </a:ext>
            </a:extLst>
          </p:cNvPr>
          <p:cNvSpPr>
            <a:spLocks noGrp="1"/>
          </p:cNvSpPr>
          <p:nvPr>
            <p:ph type="title"/>
          </p:nvPr>
        </p:nvSpPr>
        <p:spPr>
          <a:xfrm>
            <a:off x="623392" y="692696"/>
            <a:ext cx="10849205" cy="936104"/>
          </a:xfrm>
        </p:spPr>
        <p:txBody>
          <a:bodyPr/>
          <a:lstStyle/>
          <a:p>
            <a:r>
              <a:rPr lang="en-US" dirty="0"/>
              <a:t>Timeline 90’s </a:t>
            </a:r>
            <a:r>
              <a:rPr lang="mr-IN" dirty="0"/>
              <a:t>–</a:t>
            </a:r>
            <a:r>
              <a:rPr lang="en-US" dirty="0"/>
              <a:t> Hand </a:t>
            </a:r>
            <a:r>
              <a:rPr lang="en-US" dirty="0" err="1"/>
              <a:t>vs</a:t>
            </a:r>
            <a:r>
              <a:rPr lang="en-US" dirty="0"/>
              <a:t> Crawler</a:t>
            </a:r>
          </a:p>
        </p:txBody>
      </p:sp>
      <p:sp>
        <p:nvSpPr>
          <p:cNvPr id="3" name="Slide Number Placeholder 2">
            <a:extLst>
              <a:ext uri="{FF2B5EF4-FFF2-40B4-BE49-F238E27FC236}">
                <a16:creationId xmlns:a16="http://schemas.microsoft.com/office/drawing/2014/main" id="{35650C55-9EDC-B449-8AA6-D04C34EE324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29</a:t>
            </a:fld>
            <a:endParaRPr lang="en-US" dirty="0"/>
          </a:p>
        </p:txBody>
      </p:sp>
      <p:sp>
        <p:nvSpPr>
          <p:cNvPr id="4" name="TextBox 3">
            <a:extLst>
              <a:ext uri="{FF2B5EF4-FFF2-40B4-BE49-F238E27FC236}">
                <a16:creationId xmlns:a16="http://schemas.microsoft.com/office/drawing/2014/main" id="{DB9AFDD5-6C28-364D-A32B-90FEB14B8C70}"/>
              </a:ext>
            </a:extLst>
          </p:cNvPr>
          <p:cNvSpPr txBox="1"/>
          <p:nvPr/>
        </p:nvSpPr>
        <p:spPr>
          <a:xfrm>
            <a:off x="597206" y="6130782"/>
            <a:ext cx="11091415" cy="369332"/>
          </a:xfrm>
          <a:prstGeom prst="rect">
            <a:avLst/>
          </a:prstGeom>
          <a:noFill/>
        </p:spPr>
        <p:txBody>
          <a:bodyPr wrap="square" rtlCol="0">
            <a:spAutoFit/>
          </a:bodyPr>
          <a:lstStyle/>
          <a:p>
            <a:r>
              <a:rPr lang="en-US" dirty="0"/>
              <a:t>1993                   1994                 1995                   1996                   1997                    1998  </a:t>
            </a:r>
          </a:p>
        </p:txBody>
      </p:sp>
      <p:sp>
        <p:nvSpPr>
          <p:cNvPr id="5" name="Rectangle 4">
            <a:extLst>
              <a:ext uri="{FF2B5EF4-FFF2-40B4-BE49-F238E27FC236}">
                <a16:creationId xmlns:a16="http://schemas.microsoft.com/office/drawing/2014/main" id="{A51821F4-0713-B645-AE38-24771F992379}"/>
              </a:ext>
            </a:extLst>
          </p:cNvPr>
          <p:cNvSpPr/>
          <p:nvPr/>
        </p:nvSpPr>
        <p:spPr bwMode="auto">
          <a:xfrm>
            <a:off x="6452977" y="2558771"/>
            <a:ext cx="998591" cy="784830"/>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err="1">
                <a:latin typeface="Lucida Sans" pitchFamily="-106" charset="0"/>
                <a:ea typeface="ＭＳ Ｐゴシック" pitchFamily="-106" charset="-128"/>
                <a:cs typeface="ＭＳ Ｐゴシック" pitchFamily="-106" charset="-128"/>
              </a:rPr>
              <a:t>Marh</a:t>
            </a:r>
            <a:r>
              <a:rPr lang="en-US" sz="1200" dirty="0">
                <a:latin typeface="Lucida Sans" pitchFamily="-106" charset="0"/>
                <a:ea typeface="ＭＳ Ｐゴシック" pitchFamily="-106" charset="-128"/>
                <a:cs typeface="ＭＳ Ｐゴシック" pitchFamily="-106" charset="-128"/>
              </a:rPr>
              <a:t> 1996</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Larry Page</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err="1">
                <a:latin typeface="Lucida Sans" pitchFamily="-106" charset="0"/>
                <a:ea typeface="ＭＳ Ｐゴシック" pitchFamily="-106" charset="-128"/>
                <a:cs typeface="ＭＳ Ｐゴシック" pitchFamily="-106" charset="-128"/>
              </a:rPr>
              <a:t>BackRub</a:t>
            </a:r>
            <a:endParaRPr lang="en-US" sz="1200" dirty="0">
              <a:latin typeface="Lucida Sans" pitchFamily="-106" charset="0"/>
              <a:ea typeface="ＭＳ Ｐゴシック" pitchFamily="-106" charset="-128"/>
              <a:cs typeface="ＭＳ Ｐゴシック" pitchFamily="-106"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SE</a:t>
            </a:r>
          </a:p>
        </p:txBody>
      </p:sp>
      <p:sp>
        <p:nvSpPr>
          <p:cNvPr id="6" name="Rectangle 5">
            <a:extLst>
              <a:ext uri="{FF2B5EF4-FFF2-40B4-BE49-F238E27FC236}">
                <a16:creationId xmlns:a16="http://schemas.microsoft.com/office/drawing/2014/main" id="{2AD11DEF-8F51-4A4E-803C-C71528F96E5E}"/>
              </a:ext>
            </a:extLst>
          </p:cNvPr>
          <p:cNvSpPr/>
          <p:nvPr/>
        </p:nvSpPr>
        <p:spPr bwMode="auto">
          <a:xfrm>
            <a:off x="6459869" y="3506639"/>
            <a:ext cx="920519" cy="600164"/>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May 1996</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err="1">
                <a:latin typeface="Lucida Sans" pitchFamily="-106" charset="0"/>
                <a:ea typeface="ＭＳ Ｐゴシック" pitchFamily="-106" charset="-128"/>
                <a:cs typeface="ＭＳ Ｐゴシック" pitchFamily="-106" charset="-128"/>
              </a:rPr>
              <a:t>HotBot</a:t>
            </a:r>
            <a:endParaRPr lang="en-US" sz="1200" dirty="0">
              <a:latin typeface="Lucida Sans" pitchFamily="-106" charset="0"/>
              <a:ea typeface="ＭＳ Ｐゴシック" pitchFamily="-106" charset="-128"/>
              <a:cs typeface="ＭＳ Ｐゴシック" pitchFamily="-106"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SE</a:t>
            </a:r>
          </a:p>
        </p:txBody>
      </p:sp>
      <p:sp>
        <p:nvSpPr>
          <p:cNvPr id="7" name="Rectangle 6">
            <a:extLst>
              <a:ext uri="{FF2B5EF4-FFF2-40B4-BE49-F238E27FC236}">
                <a16:creationId xmlns:a16="http://schemas.microsoft.com/office/drawing/2014/main" id="{84FF16F5-1A0A-5F43-B3E5-9C5936437946}"/>
              </a:ext>
            </a:extLst>
          </p:cNvPr>
          <p:cNvSpPr/>
          <p:nvPr/>
        </p:nvSpPr>
        <p:spPr bwMode="auto">
          <a:xfrm>
            <a:off x="8549341" y="3023471"/>
            <a:ext cx="977551" cy="600164"/>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April 1997</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Ask Jeeves</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SE</a:t>
            </a:r>
          </a:p>
        </p:txBody>
      </p:sp>
      <p:sp>
        <p:nvSpPr>
          <p:cNvPr id="8" name="Rectangle 7">
            <a:extLst>
              <a:ext uri="{FF2B5EF4-FFF2-40B4-BE49-F238E27FC236}">
                <a16:creationId xmlns:a16="http://schemas.microsoft.com/office/drawing/2014/main" id="{435BFE33-6578-DF44-955B-6D7961D51A7A}"/>
              </a:ext>
            </a:extLst>
          </p:cNvPr>
          <p:cNvSpPr/>
          <p:nvPr/>
        </p:nvSpPr>
        <p:spPr bwMode="auto">
          <a:xfrm>
            <a:off x="10175221" y="3274289"/>
            <a:ext cx="1235159" cy="415498"/>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Jul/Sept 1998</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MSN Search</a:t>
            </a:r>
          </a:p>
        </p:txBody>
      </p:sp>
      <p:sp>
        <p:nvSpPr>
          <p:cNvPr id="9" name="Rectangle 8">
            <a:extLst>
              <a:ext uri="{FF2B5EF4-FFF2-40B4-BE49-F238E27FC236}">
                <a16:creationId xmlns:a16="http://schemas.microsoft.com/office/drawing/2014/main" id="{A4900D9A-F7EE-0F4E-ADB9-BE715D2E7FEF}"/>
              </a:ext>
            </a:extLst>
          </p:cNvPr>
          <p:cNvSpPr/>
          <p:nvPr/>
        </p:nvSpPr>
        <p:spPr bwMode="auto">
          <a:xfrm>
            <a:off x="10164149" y="2621209"/>
            <a:ext cx="1250688" cy="600164"/>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1998</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Google Search</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SE</a:t>
            </a:r>
          </a:p>
        </p:txBody>
      </p:sp>
      <p:sp>
        <p:nvSpPr>
          <p:cNvPr id="10" name="Rectangle 9">
            <a:extLst>
              <a:ext uri="{FF2B5EF4-FFF2-40B4-BE49-F238E27FC236}">
                <a16:creationId xmlns:a16="http://schemas.microsoft.com/office/drawing/2014/main" id="{2AA5ACBE-76D3-8B4F-836C-DFFF8231A67A}"/>
              </a:ext>
            </a:extLst>
          </p:cNvPr>
          <p:cNvSpPr/>
          <p:nvPr/>
        </p:nvSpPr>
        <p:spPr bwMode="auto">
          <a:xfrm>
            <a:off x="5892219" y="1549289"/>
            <a:ext cx="5867781" cy="230832"/>
          </a:xfrm>
          <a:prstGeom prst="rect">
            <a:avLst/>
          </a:prstGeom>
          <a:solidFill>
            <a:schemeClr val="bg1">
              <a:alpha val="76000"/>
            </a:schemeClr>
          </a:solidFill>
          <a:ln w="12700" cap="flat" cmpd="sng" algn="ctr">
            <a:no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1" name="Rectangle 10">
            <a:extLst>
              <a:ext uri="{FF2B5EF4-FFF2-40B4-BE49-F238E27FC236}">
                <a16:creationId xmlns:a16="http://schemas.microsoft.com/office/drawing/2014/main" id="{31479E6E-6E6C-3C48-8531-A47136C2226A}"/>
              </a:ext>
            </a:extLst>
          </p:cNvPr>
          <p:cNvSpPr/>
          <p:nvPr/>
        </p:nvSpPr>
        <p:spPr bwMode="auto">
          <a:xfrm>
            <a:off x="406123" y="1936181"/>
            <a:ext cx="1313180" cy="784830"/>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June 1993</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rPr>
              <a:t>1</a:t>
            </a:r>
            <a:r>
              <a:rPr kumimoji="0" lang="en-US" sz="1200" b="0" i="0" u="none" strike="noStrike" cap="none" normalizeH="0" baseline="30000" dirty="0">
                <a:ln>
                  <a:noFill/>
                </a:ln>
                <a:solidFill>
                  <a:schemeClr val="tx1"/>
                </a:solidFill>
                <a:effectLst/>
                <a:latin typeface="Lucida Sans" pitchFamily="-106" charset="0"/>
                <a:ea typeface="ＭＳ Ｐゴシック" pitchFamily="-106" charset="-128"/>
                <a:cs typeface="ＭＳ Ｐゴシック" pitchFamily="-106" charset="-128"/>
              </a:rPr>
              <a:t>st</a:t>
            </a:r>
            <a:r>
              <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rPr>
              <a:t> </a:t>
            </a:r>
            <a:r>
              <a:rPr kumimoji="0" lang="en-US" sz="1200" b="0" i="0" u="none" strike="noStrike" cap="none" normalizeH="0" dirty="0">
                <a:ln>
                  <a:noFill/>
                </a:ln>
                <a:solidFill>
                  <a:schemeClr val="tx1"/>
                </a:solidFill>
                <a:effectLst/>
                <a:latin typeface="Lucida Sans" pitchFamily="-106" charset="0"/>
                <a:ea typeface="ＭＳ Ｐゴシック" pitchFamily="-106" charset="-128"/>
                <a:cs typeface="ＭＳ Ｐゴシック" pitchFamily="-106" charset="-128"/>
              </a:rPr>
              <a:t> Web Robot</a:t>
            </a:r>
          </a:p>
          <a:p>
            <a:pPr marL="0" marR="0" indent="0" algn="ctr" defTabSz="914400" rtl="0" eaLnBrk="0" fontAlgn="base" latinLnBrk="0" hangingPunct="0">
              <a:lnSpc>
                <a:spcPct val="100000"/>
              </a:lnSpc>
              <a:spcBef>
                <a:spcPct val="0"/>
              </a:spcBef>
              <a:spcAft>
                <a:spcPct val="0"/>
              </a:spcAft>
              <a:buClrTx/>
              <a:buSzTx/>
              <a:buFontTx/>
              <a:buNone/>
              <a:tabLst/>
            </a:pPr>
            <a:r>
              <a:rPr lang="en-US" sz="1200" baseline="0" dirty="0" err="1">
                <a:latin typeface="Lucida Sans" pitchFamily="-106" charset="0"/>
                <a:ea typeface="ＭＳ Ｐゴシック" pitchFamily="-106" charset="-128"/>
                <a:cs typeface="ＭＳ Ｐゴシック" pitchFamily="-106" charset="-128"/>
              </a:rPr>
              <a:t>Wandex</a:t>
            </a:r>
            <a:endParaRPr lang="en-US" sz="1200" baseline="0" dirty="0">
              <a:latin typeface="Lucida Sans" pitchFamily="-106" charset="0"/>
              <a:ea typeface="ＭＳ Ｐゴシック" pitchFamily="-106" charset="-128"/>
              <a:cs typeface="ＭＳ Ｐゴシック" pitchFamily="-106"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dirty="0" err="1">
                <a:ln>
                  <a:noFill/>
                </a:ln>
                <a:solidFill>
                  <a:schemeClr val="tx1"/>
                </a:solidFill>
                <a:effectLst/>
                <a:latin typeface="Lucida Sans" pitchFamily="-106" charset="0"/>
                <a:ea typeface="ＭＳ Ｐゴシック" pitchFamily="-106" charset="-128"/>
                <a:cs typeface="ＭＳ Ｐゴシック" pitchFamily="-106" charset="-128"/>
              </a:rPr>
              <a:t>Meausres</a:t>
            </a:r>
            <a:r>
              <a:rPr kumimoji="0" lang="en-US" sz="1200" b="1" i="0" u="none" strike="noStrike" cap="none" normalizeH="0" dirty="0">
                <a:ln>
                  <a:noFill/>
                </a:ln>
                <a:solidFill>
                  <a:schemeClr val="tx1"/>
                </a:solidFill>
                <a:effectLst/>
                <a:latin typeface="Lucida Sans" pitchFamily="-106" charset="0"/>
                <a:ea typeface="ＭＳ Ｐゴシック" pitchFamily="-106" charset="-128"/>
                <a:cs typeface="ＭＳ Ｐゴシック" pitchFamily="-106" charset="-128"/>
              </a:rPr>
              <a:t> size</a:t>
            </a:r>
            <a:endParaRPr kumimoji="0" lang="en-US" sz="1200" b="1"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2" name="Rectangle 11">
            <a:extLst>
              <a:ext uri="{FF2B5EF4-FFF2-40B4-BE49-F238E27FC236}">
                <a16:creationId xmlns:a16="http://schemas.microsoft.com/office/drawing/2014/main" id="{624D1588-1827-144B-AA86-B3587911743D}"/>
              </a:ext>
            </a:extLst>
          </p:cNvPr>
          <p:cNvSpPr/>
          <p:nvPr/>
        </p:nvSpPr>
        <p:spPr bwMode="auto">
          <a:xfrm>
            <a:off x="625434" y="2909551"/>
            <a:ext cx="950551" cy="600164"/>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Sept1993</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1</a:t>
            </a:r>
            <a:r>
              <a:rPr lang="en-US" sz="1200" baseline="30000" dirty="0">
                <a:latin typeface="Lucida Sans" pitchFamily="-106" charset="0"/>
                <a:ea typeface="ＭＳ Ｐゴシック" pitchFamily="-106" charset="-128"/>
                <a:cs typeface="ＭＳ Ｐゴシック" pitchFamily="-106" charset="-128"/>
              </a:rPr>
              <a:t>st</a:t>
            </a:r>
            <a:r>
              <a:rPr lang="en-US" sz="1200" dirty="0">
                <a:latin typeface="Lucida Sans" pitchFamily="-106" charset="0"/>
                <a:ea typeface="ＭＳ Ｐゴシック" pitchFamily="-106" charset="-128"/>
                <a:cs typeface="ＭＳ Ｐゴシック" pitchFamily="-106" charset="-128"/>
              </a:rPr>
              <a:t> </a:t>
            </a:r>
            <a:r>
              <a:rPr kumimoji="0" lang="en-US" sz="1200" b="0" i="0" u="none" strike="noStrike" cap="none" normalizeH="0" dirty="0">
                <a:ln>
                  <a:noFill/>
                </a:ln>
                <a:solidFill>
                  <a:schemeClr val="tx1"/>
                </a:solidFill>
                <a:effectLst/>
                <a:latin typeface="Lucida Sans" pitchFamily="-106" charset="0"/>
                <a:ea typeface="ＭＳ Ｐゴシック" pitchFamily="-106" charset="-128"/>
                <a:cs typeface="ＭＳ Ｐゴシック" pitchFamily="-106" charset="-128"/>
              </a:rPr>
              <a:t>Web SE</a:t>
            </a:r>
          </a:p>
          <a:p>
            <a:pPr marL="0" marR="0" indent="0" algn="ctr" defTabSz="914400" rtl="0" eaLnBrk="0" fontAlgn="base" latinLnBrk="0" hangingPunct="0">
              <a:lnSpc>
                <a:spcPct val="100000"/>
              </a:lnSpc>
              <a:spcBef>
                <a:spcPct val="0"/>
              </a:spcBef>
              <a:spcAft>
                <a:spcPct val="0"/>
              </a:spcAft>
              <a:buClrTx/>
              <a:buSzTx/>
              <a:buFontTx/>
              <a:buNone/>
              <a:tabLst/>
            </a:pPr>
            <a:r>
              <a:rPr lang="en-US" sz="1200" b="1" baseline="0" dirty="0">
                <a:latin typeface="Lucida Sans" pitchFamily="-106" charset="0"/>
                <a:ea typeface="ＭＳ Ｐゴシック" pitchFamily="-106" charset="-128"/>
                <a:cs typeface="ＭＳ Ｐゴシック" pitchFamily="-106" charset="-128"/>
              </a:rPr>
              <a:t>By Hand</a:t>
            </a:r>
          </a:p>
        </p:txBody>
      </p:sp>
      <p:sp>
        <p:nvSpPr>
          <p:cNvPr id="13" name="Rectangle 12">
            <a:extLst>
              <a:ext uri="{FF2B5EF4-FFF2-40B4-BE49-F238E27FC236}">
                <a16:creationId xmlns:a16="http://schemas.microsoft.com/office/drawing/2014/main" id="{4529B72D-A272-0F44-919A-8BB4689617C0}"/>
              </a:ext>
            </a:extLst>
          </p:cNvPr>
          <p:cNvSpPr/>
          <p:nvPr/>
        </p:nvSpPr>
        <p:spPr bwMode="auto">
          <a:xfrm>
            <a:off x="517493" y="3867431"/>
            <a:ext cx="1242422" cy="600164"/>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Oct/Nov 1993</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2</a:t>
            </a:r>
            <a:r>
              <a:rPr lang="en-US" sz="1200" baseline="30000" dirty="0">
                <a:latin typeface="Lucida Sans" pitchFamily="-106" charset="0"/>
                <a:ea typeface="ＭＳ Ｐゴシック" pitchFamily="-106" charset="-128"/>
                <a:cs typeface="ＭＳ Ｐゴシック" pitchFamily="-106" charset="-128"/>
              </a:rPr>
              <a:t>nd</a:t>
            </a:r>
            <a:r>
              <a:rPr lang="en-US" sz="1200" dirty="0">
                <a:latin typeface="Lucida Sans" pitchFamily="-106" charset="0"/>
                <a:ea typeface="ＭＳ Ｐゴシック" pitchFamily="-106" charset="-128"/>
                <a:cs typeface="ＭＳ Ｐゴシック" pitchFamily="-106" charset="-128"/>
              </a:rPr>
              <a:t> </a:t>
            </a:r>
            <a:r>
              <a:rPr kumimoji="0" lang="en-US" sz="1200" b="0" i="0" u="none" strike="noStrike" cap="none" normalizeH="0" dirty="0">
                <a:ln>
                  <a:noFill/>
                </a:ln>
                <a:solidFill>
                  <a:schemeClr val="tx1"/>
                </a:solidFill>
                <a:effectLst/>
                <a:latin typeface="Lucida Sans" pitchFamily="-106" charset="0"/>
                <a:ea typeface="ＭＳ Ｐゴシック" pitchFamily="-106" charset="-128"/>
                <a:cs typeface="ＭＳ Ｐゴシック" pitchFamily="-106" charset="-128"/>
              </a:rPr>
              <a:t>Web SE</a:t>
            </a:r>
          </a:p>
          <a:p>
            <a:pPr marL="0" marR="0" indent="0" algn="ctr" defTabSz="914400" rtl="0" eaLnBrk="0" fontAlgn="base" latinLnBrk="0" hangingPunct="0">
              <a:lnSpc>
                <a:spcPct val="100000"/>
              </a:lnSpc>
              <a:spcBef>
                <a:spcPct val="0"/>
              </a:spcBef>
              <a:spcAft>
                <a:spcPct val="0"/>
              </a:spcAft>
              <a:buClrTx/>
              <a:buSzTx/>
              <a:buFontTx/>
              <a:buNone/>
              <a:tabLst/>
            </a:pPr>
            <a:r>
              <a:rPr lang="en-US" sz="1200" b="1" baseline="0" dirty="0">
                <a:latin typeface="Lucida Sans" pitchFamily="-106" charset="0"/>
                <a:ea typeface="ＭＳ Ｐゴシック" pitchFamily="-106" charset="-128"/>
                <a:cs typeface="ＭＳ Ｐゴシック" pitchFamily="-106" charset="-128"/>
              </a:rPr>
              <a:t>By Hand</a:t>
            </a:r>
          </a:p>
        </p:txBody>
      </p:sp>
      <p:sp>
        <p:nvSpPr>
          <p:cNvPr id="14" name="Rectangle 13">
            <a:extLst>
              <a:ext uri="{FF2B5EF4-FFF2-40B4-BE49-F238E27FC236}">
                <a16:creationId xmlns:a16="http://schemas.microsoft.com/office/drawing/2014/main" id="{F25EDB1E-FB13-D843-A934-46D0B33CEFB7}"/>
              </a:ext>
            </a:extLst>
          </p:cNvPr>
          <p:cNvSpPr/>
          <p:nvPr/>
        </p:nvSpPr>
        <p:spPr bwMode="auto">
          <a:xfrm>
            <a:off x="672830" y="4670411"/>
            <a:ext cx="966430" cy="600164"/>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Dec 1993</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3</a:t>
            </a:r>
            <a:r>
              <a:rPr lang="en-US" sz="1200" baseline="30000" dirty="0">
                <a:latin typeface="Lucida Sans" pitchFamily="-106" charset="0"/>
                <a:ea typeface="ＭＳ Ｐゴシック" pitchFamily="-106" charset="-128"/>
                <a:cs typeface="ＭＳ Ｐゴシック" pitchFamily="-106" charset="-128"/>
              </a:rPr>
              <a:t>rd</a:t>
            </a:r>
            <a:r>
              <a:rPr lang="en-US" sz="1200" dirty="0">
                <a:latin typeface="Lucida Sans" pitchFamily="-106" charset="0"/>
                <a:ea typeface="ＭＳ Ｐゴシック" pitchFamily="-106" charset="-128"/>
                <a:cs typeface="ＭＳ Ｐゴシック" pitchFamily="-106" charset="-128"/>
              </a:rPr>
              <a:t> </a:t>
            </a:r>
            <a:r>
              <a:rPr kumimoji="0" lang="en-US" sz="1200" b="0" i="0" u="none" strike="noStrike" cap="none" normalizeH="0" dirty="0">
                <a:ln>
                  <a:noFill/>
                </a:ln>
                <a:solidFill>
                  <a:schemeClr val="tx1"/>
                </a:solidFill>
                <a:effectLst/>
                <a:latin typeface="Lucida Sans" pitchFamily="-106" charset="0"/>
                <a:ea typeface="ＭＳ Ｐゴシック" pitchFamily="-106" charset="-128"/>
                <a:cs typeface="ＭＳ Ｐゴシック" pitchFamily="-106" charset="-128"/>
              </a:rPr>
              <a:t>Web SE</a:t>
            </a:r>
          </a:p>
          <a:p>
            <a:pPr marL="0" marR="0" indent="0" algn="ctr" defTabSz="914400" rtl="0" eaLnBrk="0" fontAlgn="base" latinLnBrk="0" hangingPunct="0">
              <a:lnSpc>
                <a:spcPct val="100000"/>
              </a:lnSpc>
              <a:spcBef>
                <a:spcPct val="0"/>
              </a:spcBef>
              <a:spcAft>
                <a:spcPct val="0"/>
              </a:spcAft>
              <a:buClrTx/>
              <a:buSzTx/>
              <a:buFontTx/>
              <a:buNone/>
              <a:tabLst/>
            </a:pPr>
            <a:r>
              <a:rPr lang="en-US" sz="1200" b="1" baseline="0" dirty="0">
                <a:latin typeface="Lucida Sans" pitchFamily="-106" charset="0"/>
                <a:ea typeface="ＭＳ Ｐゴシック" pitchFamily="-106" charset="-128"/>
                <a:cs typeface="ＭＳ Ｐゴシック" pitchFamily="-106" charset="-128"/>
              </a:rPr>
              <a:t>Crawler</a:t>
            </a:r>
          </a:p>
        </p:txBody>
      </p:sp>
      <p:sp>
        <p:nvSpPr>
          <p:cNvPr id="15" name="Rectangle 14">
            <a:extLst>
              <a:ext uri="{FF2B5EF4-FFF2-40B4-BE49-F238E27FC236}">
                <a16:creationId xmlns:a16="http://schemas.microsoft.com/office/drawing/2014/main" id="{293978E9-CF23-1542-A103-C43567EB0DE3}"/>
              </a:ext>
            </a:extLst>
          </p:cNvPr>
          <p:cNvSpPr/>
          <p:nvPr/>
        </p:nvSpPr>
        <p:spPr bwMode="auto">
          <a:xfrm>
            <a:off x="2593658" y="2716171"/>
            <a:ext cx="876587" cy="600164"/>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Jan 1994 </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err="1">
                <a:latin typeface="Lucida Sans" pitchFamily="-106" charset="0"/>
                <a:ea typeface="ＭＳ Ｐゴシック" pitchFamily="-106" charset="-128"/>
                <a:cs typeface="ＭＳ Ｐゴシック" pitchFamily="-106" charset="-128"/>
              </a:rPr>
              <a:t>Altavista</a:t>
            </a:r>
            <a:endParaRPr lang="en-US" sz="1200" dirty="0">
              <a:latin typeface="Lucida Sans" pitchFamily="-106" charset="0"/>
              <a:ea typeface="ＭＳ Ｐゴシック" pitchFamily="-106" charset="-128"/>
              <a:cs typeface="ＭＳ Ｐゴシック" pitchFamily="-106"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a:latin typeface="Lucida Sans" pitchFamily="-106" charset="0"/>
                <a:ea typeface="ＭＳ Ｐゴシック" pitchFamily="-106" charset="-128"/>
                <a:cs typeface="ＭＳ Ｐゴシック" pitchFamily="-106" charset="-128"/>
              </a:rPr>
              <a:t>Crawler</a:t>
            </a:r>
          </a:p>
        </p:txBody>
      </p:sp>
      <p:sp>
        <p:nvSpPr>
          <p:cNvPr id="16" name="Rectangle 15">
            <a:extLst>
              <a:ext uri="{FF2B5EF4-FFF2-40B4-BE49-F238E27FC236}">
                <a16:creationId xmlns:a16="http://schemas.microsoft.com/office/drawing/2014/main" id="{A72D43BB-0A5C-284C-BBF9-E75E37C992F2}"/>
              </a:ext>
            </a:extLst>
          </p:cNvPr>
          <p:cNvSpPr/>
          <p:nvPr/>
        </p:nvSpPr>
        <p:spPr bwMode="auto">
          <a:xfrm>
            <a:off x="2399118" y="3627581"/>
            <a:ext cx="1300356" cy="784830"/>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 April 1994 </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Yahoo!</a:t>
            </a: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a:latin typeface="Lucida Sans" pitchFamily="-106" charset="0"/>
                <a:ea typeface="ＭＳ Ｐゴシック" pitchFamily="-106" charset="-128"/>
                <a:cs typeface="ＭＳ Ｐゴシック" pitchFamily="-106" charset="-128"/>
              </a:rPr>
              <a:t>Web Directory</a:t>
            </a: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a:latin typeface="Lucida Sans" pitchFamily="-106" charset="0"/>
                <a:ea typeface="ＭＳ Ｐゴシック" pitchFamily="-106" charset="-128"/>
                <a:cs typeface="ＭＳ Ｐゴシック" pitchFamily="-106" charset="-128"/>
              </a:rPr>
              <a:t>By Hand</a:t>
            </a:r>
          </a:p>
        </p:txBody>
      </p:sp>
      <p:sp>
        <p:nvSpPr>
          <p:cNvPr id="17" name="Rectangle 16">
            <a:extLst>
              <a:ext uri="{FF2B5EF4-FFF2-40B4-BE49-F238E27FC236}">
                <a16:creationId xmlns:a16="http://schemas.microsoft.com/office/drawing/2014/main" id="{9CC2E141-6E84-B349-B91F-43E4E835CBAE}"/>
              </a:ext>
            </a:extLst>
          </p:cNvPr>
          <p:cNvSpPr/>
          <p:nvPr/>
        </p:nvSpPr>
        <p:spPr bwMode="auto">
          <a:xfrm>
            <a:off x="2629581" y="4620062"/>
            <a:ext cx="933394" cy="600164"/>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Jul7 1994 </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Lycos</a:t>
            </a: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a:latin typeface="Lucida Sans" pitchFamily="-106" charset="0"/>
                <a:ea typeface="ＭＳ Ｐゴシック" pitchFamily="-106" charset="-128"/>
                <a:cs typeface="ＭＳ Ｐゴシック" pitchFamily="-106" charset="-128"/>
              </a:rPr>
              <a:t>Crawler</a:t>
            </a:r>
          </a:p>
        </p:txBody>
      </p:sp>
      <p:sp>
        <p:nvSpPr>
          <p:cNvPr id="18" name="Rectangle 17">
            <a:extLst>
              <a:ext uri="{FF2B5EF4-FFF2-40B4-BE49-F238E27FC236}">
                <a16:creationId xmlns:a16="http://schemas.microsoft.com/office/drawing/2014/main" id="{83FF66B2-7F43-9B4C-8F07-AF26A33E6016}"/>
              </a:ext>
            </a:extLst>
          </p:cNvPr>
          <p:cNvSpPr/>
          <p:nvPr/>
        </p:nvSpPr>
        <p:spPr bwMode="auto">
          <a:xfrm>
            <a:off x="4252678" y="3457106"/>
            <a:ext cx="1300356" cy="600164"/>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1995</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err="1">
                <a:latin typeface="Lucida Sans" pitchFamily="-106" charset="0"/>
                <a:ea typeface="ＭＳ Ｐゴシック" pitchFamily="-106" charset="-128"/>
                <a:cs typeface="ＭＳ Ｐゴシック" pitchFamily="-106" charset="-128"/>
              </a:rPr>
              <a:t>LookSmart</a:t>
            </a:r>
            <a:endParaRPr lang="en-US" sz="1200" dirty="0">
              <a:latin typeface="Lucida Sans" pitchFamily="-106" charset="0"/>
              <a:ea typeface="ＭＳ Ｐゴシック" pitchFamily="-106" charset="-128"/>
              <a:cs typeface="ＭＳ Ｐゴシック" pitchFamily="-106"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a:latin typeface="Lucida Sans" pitchFamily="-106" charset="0"/>
                <a:ea typeface="ＭＳ Ｐゴシック" pitchFamily="-106" charset="-128"/>
                <a:cs typeface="ＭＳ Ｐゴシック" pitchFamily="-106" charset="-128"/>
              </a:rPr>
              <a:t>Web Directory</a:t>
            </a:r>
          </a:p>
        </p:txBody>
      </p:sp>
      <p:sp>
        <p:nvSpPr>
          <p:cNvPr id="19" name="Rectangle 18">
            <a:extLst>
              <a:ext uri="{FF2B5EF4-FFF2-40B4-BE49-F238E27FC236}">
                <a16:creationId xmlns:a16="http://schemas.microsoft.com/office/drawing/2014/main" id="{F0035F72-E62D-A64D-B68C-8E58C4F6405B}"/>
              </a:ext>
            </a:extLst>
          </p:cNvPr>
          <p:cNvSpPr/>
          <p:nvPr/>
        </p:nvSpPr>
        <p:spPr bwMode="auto">
          <a:xfrm>
            <a:off x="5934553" y="1520699"/>
            <a:ext cx="5633560" cy="4090619"/>
          </a:xfrm>
          <a:prstGeom prst="rect">
            <a:avLst/>
          </a:prstGeom>
          <a:solidFill>
            <a:schemeClr val="bg1">
              <a:alpha val="76000"/>
            </a:schemeClr>
          </a:solidFill>
          <a:ln w="12700" cap="flat" cmpd="sng" algn="ctr">
            <a:no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20" name="Content Placeholder 3">
            <a:extLst>
              <a:ext uri="{FF2B5EF4-FFF2-40B4-BE49-F238E27FC236}">
                <a16:creationId xmlns:a16="http://schemas.microsoft.com/office/drawing/2014/main" id="{A0477212-1B34-5341-9F70-373D748C33D9}"/>
              </a:ext>
            </a:extLst>
          </p:cNvPr>
          <p:cNvSpPr txBox="1">
            <a:spLocks/>
          </p:cNvSpPr>
          <p:nvPr/>
        </p:nvSpPr>
        <p:spPr>
          <a:xfrm>
            <a:off x="6525805" y="1692000"/>
            <a:ext cx="5234195" cy="4469088"/>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Services to search the web started in the early 90s</a:t>
            </a:r>
          </a:p>
          <a:p>
            <a:r>
              <a:rPr lang="en-US" dirty="0"/>
              <a:t>The indexes were either created and edited by hand</a:t>
            </a:r>
          </a:p>
          <a:p>
            <a:r>
              <a:rPr lang="en-US" dirty="0"/>
              <a:t>Or, by crawlers </a:t>
            </a:r>
          </a:p>
        </p:txBody>
      </p:sp>
    </p:spTree>
    <p:extLst>
      <p:ext uri="{BB962C8B-B14F-4D97-AF65-F5344CB8AC3E}">
        <p14:creationId xmlns:p14="http://schemas.microsoft.com/office/powerpoint/2010/main" val="295651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7660-DB1D-FC4B-9F88-598FAB36C5B9}"/>
              </a:ext>
            </a:extLst>
          </p:cNvPr>
          <p:cNvSpPr>
            <a:spLocks noGrp="1"/>
          </p:cNvSpPr>
          <p:nvPr>
            <p:ph type="title"/>
          </p:nvPr>
        </p:nvSpPr>
        <p:spPr>
          <a:xfrm>
            <a:off x="623392" y="692696"/>
            <a:ext cx="10849205" cy="936104"/>
          </a:xfrm>
        </p:spPr>
        <p:txBody>
          <a:bodyPr/>
          <a:lstStyle/>
          <a:p>
            <a:r>
              <a:rPr lang="en-US" dirty="0"/>
              <a:t>Information Retrieval</a:t>
            </a:r>
          </a:p>
        </p:txBody>
      </p:sp>
      <p:sp>
        <p:nvSpPr>
          <p:cNvPr id="3" name="Content Placeholder 2">
            <a:extLst>
              <a:ext uri="{FF2B5EF4-FFF2-40B4-BE49-F238E27FC236}">
                <a16:creationId xmlns:a16="http://schemas.microsoft.com/office/drawing/2014/main" id="{F059BDFC-E0EC-0842-863D-2AF5FF971E91}"/>
              </a:ext>
            </a:extLst>
          </p:cNvPr>
          <p:cNvSpPr txBox="1">
            <a:spLocks/>
          </p:cNvSpPr>
          <p:nvPr/>
        </p:nvSpPr>
        <p:spPr>
          <a:xfrm>
            <a:off x="432000" y="1692000"/>
            <a:ext cx="11328000" cy="4469088"/>
          </a:xfrm>
          <a:prstGeom prst="rect">
            <a:avLst/>
          </a:prstGeom>
        </p:spPr>
        <p:txBody>
          <a:bodyPr>
            <a:normAutofit/>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 primary goal of an information retrieval system is to retrieve all the documents that are relevant to a user query while retrieving as few non-relevant documents as possible</a:t>
            </a:r>
          </a:p>
          <a:p>
            <a:pPr lvl="1"/>
            <a:r>
              <a:rPr lang="en-US" dirty="0"/>
              <a:t>An </a:t>
            </a:r>
            <a:r>
              <a:rPr lang="en-US" b="1" dirty="0"/>
              <a:t>information need </a:t>
            </a:r>
            <a:r>
              <a:rPr lang="en-US" dirty="0"/>
              <a:t>is a topic which a user desires to know more about</a:t>
            </a:r>
          </a:p>
          <a:p>
            <a:pPr lvl="1"/>
            <a:r>
              <a:rPr lang="en-US" dirty="0"/>
              <a:t>A </a:t>
            </a:r>
            <a:r>
              <a:rPr lang="en-US" b="1" dirty="0"/>
              <a:t>query</a:t>
            </a:r>
            <a:r>
              <a:rPr lang="en-US" dirty="0"/>
              <a:t> is what the user conveys to the computer in an attempt to communicate their information need </a:t>
            </a:r>
          </a:p>
          <a:p>
            <a:pPr lvl="1"/>
            <a:r>
              <a:rPr lang="en-US" dirty="0"/>
              <a:t>A document is </a:t>
            </a:r>
            <a:r>
              <a:rPr lang="en-US" b="1" dirty="0"/>
              <a:t>relevant</a:t>
            </a:r>
            <a:r>
              <a:rPr lang="en-US" dirty="0"/>
              <a:t> if it is one that the user perceives as containing information of value with respect to their personal information need</a:t>
            </a:r>
          </a:p>
          <a:p>
            <a:endParaRPr lang="en-US" dirty="0"/>
          </a:p>
          <a:p>
            <a:endParaRPr lang="en-US" dirty="0"/>
          </a:p>
          <a:p>
            <a:endParaRPr lang="en-US" dirty="0"/>
          </a:p>
        </p:txBody>
      </p:sp>
    </p:spTree>
    <p:extLst>
      <p:ext uri="{BB962C8B-B14F-4D97-AF65-F5344CB8AC3E}">
        <p14:creationId xmlns:p14="http://schemas.microsoft.com/office/powerpoint/2010/main" val="3476595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unique_stick_figure_by_perfectmonsterr-d77s031.jpg">
            <a:extLst>
              <a:ext uri="{FF2B5EF4-FFF2-40B4-BE49-F238E27FC236}">
                <a16:creationId xmlns:a16="http://schemas.microsoft.com/office/drawing/2014/main" id="{319D56BB-FDFE-DD41-9319-8CD7AFD30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 y="2556941"/>
            <a:ext cx="2187187" cy="1594241"/>
          </a:xfrm>
          <a:prstGeom prst="rect">
            <a:avLst/>
          </a:prstGeom>
        </p:spPr>
      </p:pic>
      <p:sp>
        <p:nvSpPr>
          <p:cNvPr id="3" name="Cloud 2">
            <a:extLst>
              <a:ext uri="{FF2B5EF4-FFF2-40B4-BE49-F238E27FC236}">
                <a16:creationId xmlns:a16="http://schemas.microsoft.com/office/drawing/2014/main" id="{95D24B5E-587F-564C-90EF-84F3D58721B7}"/>
              </a:ext>
            </a:extLst>
          </p:cNvPr>
          <p:cNvSpPr/>
          <p:nvPr/>
        </p:nvSpPr>
        <p:spPr bwMode="auto">
          <a:xfrm>
            <a:off x="2212149" y="1489936"/>
            <a:ext cx="6133526" cy="2810531"/>
          </a:xfrm>
          <a:prstGeom prst="cloud">
            <a:avLst/>
          </a:prstGeom>
          <a:solidFill>
            <a:schemeClr val="accent1">
              <a:alpha val="29000"/>
            </a:schemeClr>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4" name="Cloud 3">
            <a:extLst>
              <a:ext uri="{FF2B5EF4-FFF2-40B4-BE49-F238E27FC236}">
                <a16:creationId xmlns:a16="http://schemas.microsoft.com/office/drawing/2014/main" id="{E4E24447-6D7B-D749-A8CF-EE5E419F4F96}"/>
              </a:ext>
            </a:extLst>
          </p:cNvPr>
          <p:cNvSpPr/>
          <p:nvPr/>
        </p:nvSpPr>
        <p:spPr bwMode="auto">
          <a:xfrm>
            <a:off x="7652849" y="2410773"/>
            <a:ext cx="4814322" cy="4258315"/>
          </a:xfrm>
          <a:prstGeom prst="cloud">
            <a:avLst/>
          </a:prstGeom>
          <a:solidFill>
            <a:schemeClr val="accent1">
              <a:alpha val="29000"/>
            </a:schemeClr>
          </a:solidFill>
          <a:ln w="12700" cap="flat" cmpd="sng" algn="ctr">
            <a:solidFill>
              <a:schemeClr val="accent2"/>
            </a:solidFill>
            <a:prstDash val="solid"/>
            <a:round/>
            <a:headEnd type="none" w="med" len="med"/>
            <a:tailEnd type="none" w="med" len="med"/>
          </a:ln>
          <a:effectLst/>
          <a:scene3d>
            <a:camera prst="orthographicFront">
              <a:rot lat="0" lon="0" rev="1740000"/>
            </a:camera>
            <a:lightRig rig="threePt" dir="t"/>
          </a:scene3d>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5" name="Title 1">
            <a:extLst>
              <a:ext uri="{FF2B5EF4-FFF2-40B4-BE49-F238E27FC236}">
                <a16:creationId xmlns:a16="http://schemas.microsoft.com/office/drawing/2014/main" id="{0B820A0E-86F3-304D-A00C-D0954F05C2DD}"/>
              </a:ext>
            </a:extLst>
          </p:cNvPr>
          <p:cNvSpPr>
            <a:spLocks noGrp="1"/>
          </p:cNvSpPr>
          <p:nvPr>
            <p:ph type="title"/>
          </p:nvPr>
        </p:nvSpPr>
        <p:spPr>
          <a:xfrm>
            <a:off x="623392" y="692696"/>
            <a:ext cx="10849205" cy="936104"/>
          </a:xfrm>
        </p:spPr>
        <p:txBody>
          <a:bodyPr/>
          <a:lstStyle/>
          <a:p>
            <a:r>
              <a:rPr lang="en-US" dirty="0"/>
              <a:t>Early 90s Architectures</a:t>
            </a:r>
          </a:p>
        </p:txBody>
      </p:sp>
      <p:sp>
        <p:nvSpPr>
          <p:cNvPr id="6" name="Slide Number Placeholder 2">
            <a:extLst>
              <a:ext uri="{FF2B5EF4-FFF2-40B4-BE49-F238E27FC236}">
                <a16:creationId xmlns:a16="http://schemas.microsoft.com/office/drawing/2014/main" id="{2A311ABC-B56A-8A4E-8A01-CBB7B3FA09D4}"/>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30</a:t>
            </a:fld>
            <a:endParaRPr lang="en-US" dirty="0"/>
          </a:p>
        </p:txBody>
      </p:sp>
      <p:sp>
        <p:nvSpPr>
          <p:cNvPr id="7" name="Rectangle 6">
            <a:extLst>
              <a:ext uri="{FF2B5EF4-FFF2-40B4-BE49-F238E27FC236}">
                <a16:creationId xmlns:a16="http://schemas.microsoft.com/office/drawing/2014/main" id="{1252D5CE-5B3B-DB4C-B97A-A85951945B2B}"/>
              </a:ext>
            </a:extLst>
          </p:cNvPr>
          <p:cNvSpPr/>
          <p:nvPr/>
        </p:nvSpPr>
        <p:spPr bwMode="auto">
          <a:xfrm>
            <a:off x="5411903" y="1933719"/>
            <a:ext cx="2502683" cy="477054"/>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rPr>
              <a:t>Query Engine</a:t>
            </a:r>
          </a:p>
        </p:txBody>
      </p:sp>
      <p:sp>
        <p:nvSpPr>
          <p:cNvPr id="8" name="Oval 7">
            <a:extLst>
              <a:ext uri="{FF2B5EF4-FFF2-40B4-BE49-F238E27FC236}">
                <a16:creationId xmlns:a16="http://schemas.microsoft.com/office/drawing/2014/main" id="{408B3BF0-9BBC-6C41-A0EE-300CD319E190}"/>
              </a:ext>
            </a:extLst>
          </p:cNvPr>
          <p:cNvSpPr/>
          <p:nvPr/>
        </p:nvSpPr>
        <p:spPr bwMode="auto">
          <a:xfrm>
            <a:off x="9892340" y="2597070"/>
            <a:ext cx="1870354" cy="1276737"/>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rPr>
              <a:t>Search</a:t>
            </a:r>
          </a:p>
          <a:p>
            <a:pPr marL="0" marR="0" indent="0" algn="ctr" defTabSz="914400" rtl="0" eaLnBrk="0" fontAlgn="base" latinLnBrk="0" hangingPunct="0">
              <a:lnSpc>
                <a:spcPct val="100000"/>
              </a:lnSpc>
              <a:spcBef>
                <a:spcPct val="0"/>
              </a:spcBef>
              <a:spcAft>
                <a:spcPct val="0"/>
              </a:spcAft>
              <a:buClrTx/>
              <a:buSzTx/>
              <a:buFontTx/>
              <a:buNone/>
              <a:tabLst/>
            </a:pPr>
            <a:r>
              <a:rPr lang="en-US" sz="2800" dirty="0">
                <a:latin typeface="Lucida Sans" pitchFamily="-106" charset="0"/>
                <a:ea typeface="ＭＳ Ｐゴシック" pitchFamily="-106" charset="-128"/>
                <a:cs typeface="ＭＳ Ｐゴシック" pitchFamily="-106" charset="-128"/>
              </a:rPr>
              <a:t>index</a:t>
            </a:r>
            <a:endParaRPr kumimoji="0" lang="en-US" sz="28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9" name="Rectangle 8">
            <a:extLst>
              <a:ext uri="{FF2B5EF4-FFF2-40B4-BE49-F238E27FC236}">
                <a16:creationId xmlns:a16="http://schemas.microsoft.com/office/drawing/2014/main" id="{2B21F8BA-05D0-CE4B-B770-D919B0A33F95}"/>
              </a:ext>
            </a:extLst>
          </p:cNvPr>
          <p:cNvSpPr/>
          <p:nvPr/>
        </p:nvSpPr>
        <p:spPr bwMode="auto">
          <a:xfrm>
            <a:off x="2733430" y="3020670"/>
            <a:ext cx="1706517" cy="477054"/>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latin typeface="Lucida Sans" pitchFamily="-106" charset="0"/>
                <a:ea typeface="ＭＳ Ｐゴシック" pitchFamily="-106" charset="-128"/>
                <a:cs typeface="ＭＳ Ｐゴシック" pitchFamily="-106" charset="-128"/>
              </a:rPr>
              <a:t>Interface</a:t>
            </a:r>
            <a:endParaRPr kumimoji="0" lang="en-US" sz="28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pic>
        <p:nvPicPr>
          <p:cNvPr id="10" name="Picture 9" descr="images.jpg">
            <a:extLst>
              <a:ext uri="{FF2B5EF4-FFF2-40B4-BE49-F238E27FC236}">
                <a16:creationId xmlns:a16="http://schemas.microsoft.com/office/drawing/2014/main" id="{74BC369C-6AF6-0046-8611-4B04AF832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875" y="4368053"/>
            <a:ext cx="3123523" cy="2342642"/>
          </a:xfrm>
          <a:prstGeom prst="rect">
            <a:avLst/>
          </a:prstGeom>
        </p:spPr>
      </p:pic>
      <p:sp>
        <p:nvSpPr>
          <p:cNvPr id="11" name="Rectangle 10">
            <a:extLst>
              <a:ext uri="{FF2B5EF4-FFF2-40B4-BE49-F238E27FC236}">
                <a16:creationId xmlns:a16="http://schemas.microsoft.com/office/drawing/2014/main" id="{8589D5FC-9951-184B-A59D-4AB4E5E89686}"/>
              </a:ext>
            </a:extLst>
          </p:cNvPr>
          <p:cNvSpPr/>
          <p:nvPr/>
        </p:nvSpPr>
        <p:spPr bwMode="auto">
          <a:xfrm>
            <a:off x="8049337" y="4702641"/>
            <a:ext cx="2364750" cy="1338828"/>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rPr>
              <a:t>Web</a:t>
            </a:r>
            <a:r>
              <a:rPr kumimoji="0" lang="en-US" sz="2800" b="0" i="0" u="none" strike="noStrike" cap="none" normalizeH="0" dirty="0">
                <a:ln>
                  <a:noFill/>
                </a:ln>
                <a:solidFill>
                  <a:schemeClr val="tx1"/>
                </a:solidFill>
                <a:effectLst/>
                <a:latin typeface="Lucida Sans" pitchFamily="-106" charset="0"/>
                <a:ea typeface="ＭＳ Ｐゴシック" pitchFamily="-106" charset="-128"/>
                <a:cs typeface="ＭＳ Ｐゴシック" pitchFamily="-106" charset="-128"/>
              </a:rPr>
              <a:t> Crawler</a:t>
            </a:r>
          </a:p>
          <a:p>
            <a:pPr marL="0" marR="0" indent="0" algn="ctr" defTabSz="914400" rtl="0" eaLnBrk="0" fontAlgn="base" latinLnBrk="0" hangingPunct="0">
              <a:lnSpc>
                <a:spcPct val="100000"/>
              </a:lnSpc>
              <a:spcBef>
                <a:spcPct val="0"/>
              </a:spcBef>
              <a:spcAft>
                <a:spcPct val="0"/>
              </a:spcAft>
              <a:buClrTx/>
              <a:buSzTx/>
              <a:buFontTx/>
              <a:buNone/>
              <a:tabLst/>
            </a:pPr>
            <a:r>
              <a:rPr lang="en-US" sz="2800" baseline="0" dirty="0">
                <a:latin typeface="Lucida Sans" pitchFamily="-106" charset="0"/>
                <a:ea typeface="ＭＳ Ｐゴシック" pitchFamily="-106" charset="-128"/>
                <a:cs typeface="ＭＳ Ｐゴシック" pitchFamily="-106" charset="-128"/>
              </a:rPr>
              <a:t>Or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dirty="0">
                <a:ln>
                  <a:noFill/>
                </a:ln>
                <a:solidFill>
                  <a:schemeClr val="tx1"/>
                </a:solidFill>
                <a:effectLst/>
                <a:latin typeface="Lucida Sans" pitchFamily="-106" charset="0"/>
                <a:ea typeface="ＭＳ Ｐゴシック" pitchFamily="-106" charset="-128"/>
                <a:cs typeface="ＭＳ Ｐゴシック" pitchFamily="-106" charset="-128"/>
              </a:rPr>
              <a:t>Person</a:t>
            </a:r>
            <a:endParaRPr kumimoji="0" lang="en-US" sz="28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cxnSp>
        <p:nvCxnSpPr>
          <p:cNvPr id="12" name="Straight Arrow Connector 11">
            <a:extLst>
              <a:ext uri="{FF2B5EF4-FFF2-40B4-BE49-F238E27FC236}">
                <a16:creationId xmlns:a16="http://schemas.microsoft.com/office/drawing/2014/main" id="{F91003DD-A877-AD43-A872-657D8462B364}"/>
              </a:ext>
            </a:extLst>
          </p:cNvPr>
          <p:cNvCxnSpPr/>
          <p:nvPr/>
        </p:nvCxnSpPr>
        <p:spPr bwMode="auto">
          <a:xfrm flipH="1">
            <a:off x="6159253" y="5362660"/>
            <a:ext cx="1218424" cy="0"/>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13" name="Straight Arrow Connector 12">
            <a:extLst>
              <a:ext uri="{FF2B5EF4-FFF2-40B4-BE49-F238E27FC236}">
                <a16:creationId xmlns:a16="http://schemas.microsoft.com/office/drawing/2014/main" id="{DA673E1F-65CC-D441-9FD9-E32FE468DF93}"/>
              </a:ext>
            </a:extLst>
          </p:cNvPr>
          <p:cNvCxnSpPr/>
          <p:nvPr/>
        </p:nvCxnSpPr>
        <p:spPr bwMode="auto">
          <a:xfrm flipV="1">
            <a:off x="3362798" y="2245985"/>
            <a:ext cx="1361569" cy="570604"/>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14" name="Straight Arrow Connector 13">
            <a:extLst>
              <a:ext uri="{FF2B5EF4-FFF2-40B4-BE49-F238E27FC236}">
                <a16:creationId xmlns:a16="http://schemas.microsoft.com/office/drawing/2014/main" id="{CA52C4F7-B47A-E34F-A11F-98FF76F0D595}"/>
              </a:ext>
            </a:extLst>
          </p:cNvPr>
          <p:cNvCxnSpPr/>
          <p:nvPr/>
        </p:nvCxnSpPr>
        <p:spPr bwMode="auto">
          <a:xfrm>
            <a:off x="8725309" y="2243493"/>
            <a:ext cx="941467" cy="573097"/>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15" name="Straight Arrow Connector 14">
            <a:extLst>
              <a:ext uri="{FF2B5EF4-FFF2-40B4-BE49-F238E27FC236}">
                <a16:creationId xmlns:a16="http://schemas.microsoft.com/office/drawing/2014/main" id="{82FBF9F1-1877-A54D-94EC-52BEA2553D5E}"/>
              </a:ext>
            </a:extLst>
          </p:cNvPr>
          <p:cNvCxnSpPr/>
          <p:nvPr/>
        </p:nvCxnSpPr>
        <p:spPr bwMode="auto">
          <a:xfrm flipV="1">
            <a:off x="9666777" y="4027287"/>
            <a:ext cx="927332" cy="573321"/>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16" name="Straight Arrow Connector 15">
            <a:extLst>
              <a:ext uri="{FF2B5EF4-FFF2-40B4-BE49-F238E27FC236}">
                <a16:creationId xmlns:a16="http://schemas.microsoft.com/office/drawing/2014/main" id="{66389176-A651-C344-97DD-79154843F74E}"/>
              </a:ext>
            </a:extLst>
          </p:cNvPr>
          <p:cNvCxnSpPr/>
          <p:nvPr/>
        </p:nvCxnSpPr>
        <p:spPr bwMode="auto">
          <a:xfrm flipV="1">
            <a:off x="1404291" y="3237319"/>
            <a:ext cx="941467" cy="15490"/>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spTree>
    <p:extLst>
      <p:ext uri="{BB962C8B-B14F-4D97-AF65-F5344CB8AC3E}">
        <p14:creationId xmlns:p14="http://schemas.microsoft.com/office/powerpoint/2010/main" val="279635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unique_stick_figure_by_perfectmonsterr-d77s031.jpg">
            <a:extLst>
              <a:ext uri="{FF2B5EF4-FFF2-40B4-BE49-F238E27FC236}">
                <a16:creationId xmlns:a16="http://schemas.microsoft.com/office/drawing/2014/main" id="{C298C19F-8E81-AF46-A863-31CEF13B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 y="2556941"/>
            <a:ext cx="2187187" cy="1594241"/>
          </a:xfrm>
          <a:prstGeom prst="rect">
            <a:avLst/>
          </a:prstGeom>
        </p:spPr>
      </p:pic>
      <p:sp>
        <p:nvSpPr>
          <p:cNvPr id="3" name="Cloud 2">
            <a:extLst>
              <a:ext uri="{FF2B5EF4-FFF2-40B4-BE49-F238E27FC236}">
                <a16:creationId xmlns:a16="http://schemas.microsoft.com/office/drawing/2014/main" id="{B53FB84D-3F78-DD49-AB46-33CA275FA75A}"/>
              </a:ext>
            </a:extLst>
          </p:cNvPr>
          <p:cNvSpPr/>
          <p:nvPr/>
        </p:nvSpPr>
        <p:spPr bwMode="auto">
          <a:xfrm>
            <a:off x="1362888" y="1435550"/>
            <a:ext cx="10998448" cy="4999974"/>
          </a:xfrm>
          <a:prstGeom prst="cloud">
            <a:avLst/>
          </a:prstGeom>
          <a:solidFill>
            <a:schemeClr val="accent1">
              <a:alpha val="29000"/>
            </a:schemeClr>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4" name="Title 1">
            <a:extLst>
              <a:ext uri="{FF2B5EF4-FFF2-40B4-BE49-F238E27FC236}">
                <a16:creationId xmlns:a16="http://schemas.microsoft.com/office/drawing/2014/main" id="{5553EA10-0D2D-904B-B946-3EC5F9D485AA}"/>
              </a:ext>
            </a:extLst>
          </p:cNvPr>
          <p:cNvSpPr>
            <a:spLocks noGrp="1"/>
          </p:cNvSpPr>
          <p:nvPr>
            <p:ph type="title"/>
          </p:nvPr>
        </p:nvSpPr>
        <p:spPr>
          <a:xfrm>
            <a:off x="623392" y="692696"/>
            <a:ext cx="10849205" cy="936104"/>
          </a:xfrm>
        </p:spPr>
        <p:txBody>
          <a:bodyPr/>
          <a:lstStyle/>
          <a:p>
            <a:r>
              <a:rPr lang="en-US" dirty="0"/>
              <a:t>Early 90s Architectures</a:t>
            </a:r>
          </a:p>
        </p:txBody>
      </p:sp>
      <p:sp>
        <p:nvSpPr>
          <p:cNvPr id="5" name="Slide Number Placeholder 2">
            <a:extLst>
              <a:ext uri="{FF2B5EF4-FFF2-40B4-BE49-F238E27FC236}">
                <a16:creationId xmlns:a16="http://schemas.microsoft.com/office/drawing/2014/main" id="{06CD15C0-231A-8940-AFDE-B875F89C6009}"/>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31</a:t>
            </a:fld>
            <a:endParaRPr lang="en-US" dirty="0"/>
          </a:p>
        </p:txBody>
      </p:sp>
      <p:sp>
        <p:nvSpPr>
          <p:cNvPr id="6" name="Rectangle 5">
            <a:extLst>
              <a:ext uri="{FF2B5EF4-FFF2-40B4-BE49-F238E27FC236}">
                <a16:creationId xmlns:a16="http://schemas.microsoft.com/office/drawing/2014/main" id="{EDA81D1F-060F-D740-A693-AFD71F544C3F}"/>
              </a:ext>
            </a:extLst>
          </p:cNvPr>
          <p:cNvSpPr/>
          <p:nvPr/>
        </p:nvSpPr>
        <p:spPr bwMode="auto">
          <a:xfrm>
            <a:off x="5411903" y="1933719"/>
            <a:ext cx="2502683" cy="477054"/>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rPr>
              <a:t>Query Engine</a:t>
            </a:r>
          </a:p>
        </p:txBody>
      </p:sp>
      <p:sp>
        <p:nvSpPr>
          <p:cNvPr id="7" name="Oval 6">
            <a:extLst>
              <a:ext uri="{FF2B5EF4-FFF2-40B4-BE49-F238E27FC236}">
                <a16:creationId xmlns:a16="http://schemas.microsoft.com/office/drawing/2014/main" id="{1DF18836-C072-B14A-9C6C-EE3A29822E93}"/>
              </a:ext>
            </a:extLst>
          </p:cNvPr>
          <p:cNvSpPr/>
          <p:nvPr/>
        </p:nvSpPr>
        <p:spPr bwMode="auto">
          <a:xfrm>
            <a:off x="9892340" y="2597070"/>
            <a:ext cx="1870354" cy="1276737"/>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rPr>
              <a:t>Search</a:t>
            </a:r>
          </a:p>
          <a:p>
            <a:pPr marL="0" marR="0" indent="0" algn="ctr" defTabSz="914400" rtl="0" eaLnBrk="0" fontAlgn="base" latinLnBrk="0" hangingPunct="0">
              <a:lnSpc>
                <a:spcPct val="100000"/>
              </a:lnSpc>
              <a:spcBef>
                <a:spcPct val="0"/>
              </a:spcBef>
              <a:spcAft>
                <a:spcPct val="0"/>
              </a:spcAft>
              <a:buClrTx/>
              <a:buSzTx/>
              <a:buFontTx/>
              <a:buNone/>
              <a:tabLst/>
            </a:pPr>
            <a:r>
              <a:rPr lang="en-US" sz="2800" dirty="0">
                <a:latin typeface="Lucida Sans" pitchFamily="-106" charset="0"/>
                <a:ea typeface="ＭＳ Ｐゴシック" pitchFamily="-106" charset="-128"/>
                <a:cs typeface="ＭＳ Ｐゴシック" pitchFamily="-106" charset="-128"/>
              </a:rPr>
              <a:t>index</a:t>
            </a:r>
            <a:endParaRPr kumimoji="0" lang="en-US" sz="28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8" name="Rectangle 7">
            <a:extLst>
              <a:ext uri="{FF2B5EF4-FFF2-40B4-BE49-F238E27FC236}">
                <a16:creationId xmlns:a16="http://schemas.microsoft.com/office/drawing/2014/main" id="{3A0557A2-5F07-4549-8392-49801B47AEE4}"/>
              </a:ext>
            </a:extLst>
          </p:cNvPr>
          <p:cNvSpPr/>
          <p:nvPr/>
        </p:nvSpPr>
        <p:spPr bwMode="auto">
          <a:xfrm>
            <a:off x="2733430" y="3020670"/>
            <a:ext cx="1706517" cy="477054"/>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latin typeface="Lucida Sans" pitchFamily="-106" charset="0"/>
                <a:ea typeface="ＭＳ Ｐゴシック" pitchFamily="-106" charset="-128"/>
                <a:cs typeface="ＭＳ Ｐゴシック" pitchFamily="-106" charset="-128"/>
              </a:rPr>
              <a:t>Interface</a:t>
            </a:r>
            <a:endParaRPr kumimoji="0" lang="en-US" sz="28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pic>
        <p:nvPicPr>
          <p:cNvPr id="9" name="Picture 8" descr="images.jpg">
            <a:extLst>
              <a:ext uri="{FF2B5EF4-FFF2-40B4-BE49-F238E27FC236}">
                <a16:creationId xmlns:a16="http://schemas.microsoft.com/office/drawing/2014/main" id="{69E4340A-02DD-2E4C-ABF0-D78C941F3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875" y="4368053"/>
            <a:ext cx="3123523" cy="2342642"/>
          </a:xfrm>
          <a:prstGeom prst="rect">
            <a:avLst/>
          </a:prstGeom>
        </p:spPr>
      </p:pic>
      <p:sp>
        <p:nvSpPr>
          <p:cNvPr id="10" name="Rectangle 9">
            <a:extLst>
              <a:ext uri="{FF2B5EF4-FFF2-40B4-BE49-F238E27FC236}">
                <a16:creationId xmlns:a16="http://schemas.microsoft.com/office/drawing/2014/main" id="{E2314B21-DB0B-B740-A3DB-913414E8A024}"/>
              </a:ext>
            </a:extLst>
          </p:cNvPr>
          <p:cNvSpPr/>
          <p:nvPr/>
        </p:nvSpPr>
        <p:spPr bwMode="auto">
          <a:xfrm>
            <a:off x="8049337" y="4702641"/>
            <a:ext cx="2364750" cy="1338828"/>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rPr>
              <a:t>Web</a:t>
            </a:r>
            <a:r>
              <a:rPr kumimoji="0" lang="en-US" sz="2800" b="0" i="0" u="none" strike="noStrike" cap="none" normalizeH="0" dirty="0">
                <a:ln>
                  <a:noFill/>
                </a:ln>
                <a:solidFill>
                  <a:schemeClr val="tx1"/>
                </a:solidFill>
                <a:effectLst/>
                <a:latin typeface="Lucida Sans" pitchFamily="-106" charset="0"/>
                <a:ea typeface="ＭＳ Ｐゴシック" pitchFamily="-106" charset="-128"/>
                <a:cs typeface="ＭＳ Ｐゴシック" pitchFamily="-106" charset="-128"/>
              </a:rPr>
              <a:t> Crawler</a:t>
            </a:r>
          </a:p>
          <a:p>
            <a:pPr marL="0" marR="0" indent="0" algn="ctr" defTabSz="914400" rtl="0" eaLnBrk="0" fontAlgn="base" latinLnBrk="0" hangingPunct="0">
              <a:lnSpc>
                <a:spcPct val="100000"/>
              </a:lnSpc>
              <a:spcBef>
                <a:spcPct val="0"/>
              </a:spcBef>
              <a:spcAft>
                <a:spcPct val="0"/>
              </a:spcAft>
              <a:buClrTx/>
              <a:buSzTx/>
              <a:buFontTx/>
              <a:buNone/>
              <a:tabLst/>
            </a:pPr>
            <a:r>
              <a:rPr lang="en-US" sz="2800" baseline="0" dirty="0">
                <a:latin typeface="Lucida Sans" pitchFamily="-106" charset="0"/>
                <a:ea typeface="ＭＳ Ｐゴシック" pitchFamily="-106" charset="-128"/>
                <a:cs typeface="ＭＳ Ｐゴシック" pitchFamily="-106" charset="-128"/>
              </a:rPr>
              <a:t>Or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dirty="0">
                <a:ln>
                  <a:noFill/>
                </a:ln>
                <a:solidFill>
                  <a:schemeClr val="tx1"/>
                </a:solidFill>
                <a:effectLst/>
                <a:latin typeface="Lucida Sans" pitchFamily="-106" charset="0"/>
                <a:ea typeface="ＭＳ Ｐゴシック" pitchFamily="-106" charset="-128"/>
                <a:cs typeface="ＭＳ Ｐゴシック" pitchFamily="-106" charset="-128"/>
              </a:rPr>
              <a:t>Person</a:t>
            </a:r>
            <a:endParaRPr kumimoji="0" lang="en-US" sz="28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cxnSp>
        <p:nvCxnSpPr>
          <p:cNvPr id="11" name="Straight Arrow Connector 10">
            <a:extLst>
              <a:ext uri="{FF2B5EF4-FFF2-40B4-BE49-F238E27FC236}">
                <a16:creationId xmlns:a16="http://schemas.microsoft.com/office/drawing/2014/main" id="{2D913EEE-CFB3-C84C-A134-78B52569A331}"/>
              </a:ext>
            </a:extLst>
          </p:cNvPr>
          <p:cNvCxnSpPr/>
          <p:nvPr/>
        </p:nvCxnSpPr>
        <p:spPr bwMode="auto">
          <a:xfrm flipH="1">
            <a:off x="6159253" y="5362660"/>
            <a:ext cx="1218424" cy="0"/>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12" name="Straight Arrow Connector 11">
            <a:extLst>
              <a:ext uri="{FF2B5EF4-FFF2-40B4-BE49-F238E27FC236}">
                <a16:creationId xmlns:a16="http://schemas.microsoft.com/office/drawing/2014/main" id="{63A8EE4A-A67F-7C4B-9CB0-33EB08BA17E5}"/>
              </a:ext>
            </a:extLst>
          </p:cNvPr>
          <p:cNvCxnSpPr/>
          <p:nvPr/>
        </p:nvCxnSpPr>
        <p:spPr bwMode="auto">
          <a:xfrm flipV="1">
            <a:off x="3362798" y="2245985"/>
            <a:ext cx="1361569" cy="570604"/>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13" name="Straight Arrow Connector 12">
            <a:extLst>
              <a:ext uri="{FF2B5EF4-FFF2-40B4-BE49-F238E27FC236}">
                <a16:creationId xmlns:a16="http://schemas.microsoft.com/office/drawing/2014/main" id="{064FB2A8-D623-6740-B594-86036E5E79B6}"/>
              </a:ext>
            </a:extLst>
          </p:cNvPr>
          <p:cNvCxnSpPr/>
          <p:nvPr/>
        </p:nvCxnSpPr>
        <p:spPr bwMode="auto">
          <a:xfrm>
            <a:off x="8725309" y="2243493"/>
            <a:ext cx="941467" cy="573097"/>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14" name="Straight Arrow Connector 13">
            <a:extLst>
              <a:ext uri="{FF2B5EF4-FFF2-40B4-BE49-F238E27FC236}">
                <a16:creationId xmlns:a16="http://schemas.microsoft.com/office/drawing/2014/main" id="{A16C54C4-8D33-9C42-BCF8-615658A890F1}"/>
              </a:ext>
            </a:extLst>
          </p:cNvPr>
          <p:cNvCxnSpPr/>
          <p:nvPr/>
        </p:nvCxnSpPr>
        <p:spPr bwMode="auto">
          <a:xfrm flipV="1">
            <a:off x="9666777" y="4027287"/>
            <a:ext cx="927332" cy="573321"/>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15" name="Straight Arrow Connector 14">
            <a:extLst>
              <a:ext uri="{FF2B5EF4-FFF2-40B4-BE49-F238E27FC236}">
                <a16:creationId xmlns:a16="http://schemas.microsoft.com/office/drawing/2014/main" id="{A01E98BD-0468-604A-BF68-D6F6662D378A}"/>
              </a:ext>
            </a:extLst>
          </p:cNvPr>
          <p:cNvCxnSpPr/>
          <p:nvPr/>
        </p:nvCxnSpPr>
        <p:spPr bwMode="auto">
          <a:xfrm flipV="1">
            <a:off x="1404291" y="3237319"/>
            <a:ext cx="941467" cy="15490"/>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spTree>
    <p:extLst>
      <p:ext uri="{BB962C8B-B14F-4D97-AF65-F5344CB8AC3E}">
        <p14:creationId xmlns:p14="http://schemas.microsoft.com/office/powerpoint/2010/main" val="3000557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B4861-0CDF-3946-853E-5B6479914D41}"/>
              </a:ext>
            </a:extLst>
          </p:cNvPr>
          <p:cNvSpPr>
            <a:spLocks noGrp="1"/>
          </p:cNvSpPr>
          <p:nvPr>
            <p:ph type="title"/>
          </p:nvPr>
        </p:nvSpPr>
        <p:spPr>
          <a:xfrm>
            <a:off x="623392" y="692696"/>
            <a:ext cx="10849205" cy="936104"/>
          </a:xfrm>
        </p:spPr>
        <p:txBody>
          <a:bodyPr/>
          <a:lstStyle/>
          <a:p>
            <a:r>
              <a:rPr lang="en-US" dirty="0"/>
              <a:t>Web Crawlers</a:t>
            </a:r>
          </a:p>
        </p:txBody>
      </p:sp>
      <p:sp>
        <p:nvSpPr>
          <p:cNvPr id="3" name="Slide Number Placeholder 2">
            <a:extLst>
              <a:ext uri="{FF2B5EF4-FFF2-40B4-BE49-F238E27FC236}">
                <a16:creationId xmlns:a16="http://schemas.microsoft.com/office/drawing/2014/main" id="{CA8EB05B-3C5C-B640-9BF1-D108A5AC27F4}"/>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32</a:t>
            </a:fld>
            <a:endParaRPr lang="en-US" dirty="0"/>
          </a:p>
        </p:txBody>
      </p:sp>
      <p:sp>
        <p:nvSpPr>
          <p:cNvPr id="4" name="Content Placeholder 3">
            <a:extLst>
              <a:ext uri="{FF2B5EF4-FFF2-40B4-BE49-F238E27FC236}">
                <a16:creationId xmlns:a16="http://schemas.microsoft.com/office/drawing/2014/main" id="{6A9C6165-3EC1-274C-B0D0-3E2B886F2760}"/>
              </a:ext>
            </a:extLst>
          </p:cNvPr>
          <p:cNvSpPr txBox="1">
            <a:spLocks/>
          </p:cNvSpPr>
          <p:nvPr/>
        </p:nvSpPr>
        <p:spPr>
          <a:xfrm>
            <a:off x="431999" y="1692000"/>
            <a:ext cx="5990548" cy="4469088"/>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a:t>Wandex</a:t>
            </a:r>
            <a:r>
              <a:rPr lang="en-US"/>
              <a:t> 1993 </a:t>
            </a:r>
            <a:r>
              <a:rPr lang="mr-IN"/>
              <a:t>–</a:t>
            </a:r>
            <a:r>
              <a:rPr lang="en-US"/>
              <a:t> size of the web</a:t>
            </a:r>
          </a:p>
          <a:p>
            <a:r>
              <a:rPr lang="en-US"/>
              <a:t>WebCrawler Dec 1993 - indexer</a:t>
            </a:r>
          </a:p>
          <a:p>
            <a:r>
              <a:rPr lang="en-US" b="1" i="1"/>
              <a:t>WebCrawler</a:t>
            </a:r>
            <a:r>
              <a:rPr lang="en-US"/>
              <a:t> 1994 - indexed entire web page</a:t>
            </a:r>
          </a:p>
          <a:p>
            <a:pPr marL="0" indent="0">
              <a:buFont typeface="Arial" panose="020B0604020202020204" pitchFamily="34" charset="0"/>
              <a:buNone/>
            </a:pPr>
            <a:endParaRPr lang="en-US" dirty="0"/>
          </a:p>
        </p:txBody>
      </p:sp>
      <p:pic>
        <p:nvPicPr>
          <p:cNvPr id="5" name="Picture 4" descr="toplogo_sm.png">
            <a:extLst>
              <a:ext uri="{FF2B5EF4-FFF2-40B4-BE49-F238E27FC236}">
                <a16:creationId xmlns:a16="http://schemas.microsoft.com/office/drawing/2014/main" id="{9B48D362-1ACD-BF43-ABB3-22B9A4B07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6575" y="1718359"/>
            <a:ext cx="3142933" cy="1782273"/>
          </a:xfrm>
          <a:prstGeom prst="rect">
            <a:avLst/>
          </a:prstGeom>
        </p:spPr>
      </p:pic>
    </p:spTree>
    <p:extLst>
      <p:ext uri="{BB962C8B-B14F-4D97-AF65-F5344CB8AC3E}">
        <p14:creationId xmlns:p14="http://schemas.microsoft.com/office/powerpoint/2010/main" val="2225314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83D45000-77CF-D440-8204-D00165BF0407}"/>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33</a:t>
            </a:fld>
            <a:endParaRPr lang="en-US" dirty="0"/>
          </a:p>
        </p:txBody>
      </p:sp>
      <p:pic>
        <p:nvPicPr>
          <p:cNvPr id="3" name="Picture 2" descr="WEBCRAWL.png">
            <a:extLst>
              <a:ext uri="{FF2B5EF4-FFF2-40B4-BE49-F238E27FC236}">
                <a16:creationId xmlns:a16="http://schemas.microsoft.com/office/drawing/2014/main" id="{8D4A017B-0D4B-6641-AE8F-5603A6409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589" y="1406887"/>
            <a:ext cx="11136971" cy="4060920"/>
          </a:xfrm>
          <a:prstGeom prst="rect">
            <a:avLst/>
          </a:prstGeom>
        </p:spPr>
      </p:pic>
    </p:spTree>
    <p:extLst>
      <p:ext uri="{BB962C8B-B14F-4D97-AF65-F5344CB8AC3E}">
        <p14:creationId xmlns:p14="http://schemas.microsoft.com/office/powerpoint/2010/main" val="2714207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5C10-C2D8-7141-B4BB-FC9B575F3CA8}"/>
              </a:ext>
            </a:extLst>
          </p:cNvPr>
          <p:cNvSpPr>
            <a:spLocks noGrp="1"/>
          </p:cNvSpPr>
          <p:nvPr>
            <p:ph type="title"/>
          </p:nvPr>
        </p:nvSpPr>
        <p:spPr>
          <a:xfrm>
            <a:off x="623392" y="692696"/>
            <a:ext cx="10849205" cy="936104"/>
          </a:xfrm>
        </p:spPr>
        <p:txBody>
          <a:bodyPr/>
          <a:lstStyle/>
          <a:p>
            <a:r>
              <a:rPr lang="en-US" dirty="0"/>
              <a:t>Yahoo! 1994</a:t>
            </a:r>
          </a:p>
        </p:txBody>
      </p:sp>
      <p:sp>
        <p:nvSpPr>
          <p:cNvPr id="3" name="Slide Number Placeholder 2">
            <a:extLst>
              <a:ext uri="{FF2B5EF4-FFF2-40B4-BE49-F238E27FC236}">
                <a16:creationId xmlns:a16="http://schemas.microsoft.com/office/drawing/2014/main" id="{3C2DF4F2-AA23-FB41-A847-CA23958F005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34</a:t>
            </a:fld>
            <a:endParaRPr lang="en-US" dirty="0"/>
          </a:p>
        </p:txBody>
      </p:sp>
      <p:pic>
        <p:nvPicPr>
          <p:cNvPr id="4" name="Picture 3" descr="yahoo-1995.0.png">
            <a:extLst>
              <a:ext uri="{FF2B5EF4-FFF2-40B4-BE49-F238E27FC236}">
                <a16:creationId xmlns:a16="http://schemas.microsoft.com/office/drawing/2014/main" id="{C6400A16-2E49-1343-BCEC-C9E8B10EB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565" y="1611322"/>
            <a:ext cx="6304827" cy="4591060"/>
          </a:xfrm>
          <a:prstGeom prst="rect">
            <a:avLst/>
          </a:prstGeom>
        </p:spPr>
      </p:pic>
    </p:spTree>
    <p:extLst>
      <p:ext uri="{BB962C8B-B14F-4D97-AF65-F5344CB8AC3E}">
        <p14:creationId xmlns:p14="http://schemas.microsoft.com/office/powerpoint/2010/main" val="1498314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B0C83-FBC3-CB49-BC6D-F3A5203D2A38}"/>
              </a:ext>
            </a:extLst>
          </p:cNvPr>
          <p:cNvSpPr>
            <a:spLocks noGrp="1"/>
          </p:cNvSpPr>
          <p:nvPr>
            <p:ph type="title"/>
          </p:nvPr>
        </p:nvSpPr>
        <p:spPr>
          <a:xfrm>
            <a:off x="623392" y="692696"/>
            <a:ext cx="10849205" cy="936104"/>
          </a:xfrm>
        </p:spPr>
        <p:txBody>
          <a:bodyPr/>
          <a:lstStyle/>
          <a:p>
            <a:r>
              <a:rPr lang="en-US" dirty="0"/>
              <a:t>Internet Yellow Pages 1994</a:t>
            </a:r>
          </a:p>
        </p:txBody>
      </p:sp>
      <p:sp>
        <p:nvSpPr>
          <p:cNvPr id="3" name="Slide Number Placeholder 2">
            <a:extLst>
              <a:ext uri="{FF2B5EF4-FFF2-40B4-BE49-F238E27FC236}">
                <a16:creationId xmlns:a16="http://schemas.microsoft.com/office/drawing/2014/main" id="{76195183-E155-1947-8510-E4B70726DAF9}"/>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35</a:t>
            </a:fld>
            <a:endParaRPr lang="en-US" dirty="0"/>
          </a:p>
        </p:txBody>
      </p:sp>
      <p:pic>
        <p:nvPicPr>
          <p:cNvPr id="4" name="Picture 3" descr="CI-9H23W8AAkdgE.jpg">
            <a:extLst>
              <a:ext uri="{FF2B5EF4-FFF2-40B4-BE49-F238E27FC236}">
                <a16:creationId xmlns:a16="http://schemas.microsoft.com/office/drawing/2014/main" id="{81714E2A-86B3-6E49-8591-C9E37A37E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500"/>
            <a:ext cx="12192000" cy="5143500"/>
          </a:xfrm>
          <a:prstGeom prst="rect">
            <a:avLst/>
          </a:prstGeom>
        </p:spPr>
      </p:pic>
    </p:spTree>
    <p:extLst>
      <p:ext uri="{BB962C8B-B14F-4D97-AF65-F5344CB8AC3E}">
        <p14:creationId xmlns:p14="http://schemas.microsoft.com/office/powerpoint/2010/main" val="2196984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ACACA"/>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59F82F-E67D-934D-B4F4-F581FC944DC4}"/>
              </a:ext>
            </a:extLst>
          </p:cNvPr>
          <p:cNvSpPr/>
          <p:nvPr/>
        </p:nvSpPr>
        <p:spPr>
          <a:xfrm>
            <a:off x="10387682" y="-27384"/>
            <a:ext cx="1775520" cy="6819900"/>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Graphical user interface, text, application, email&#10;&#10;Description automatically generated">
            <a:extLst>
              <a:ext uri="{FF2B5EF4-FFF2-40B4-BE49-F238E27FC236}">
                <a16:creationId xmlns:a16="http://schemas.microsoft.com/office/drawing/2014/main" id="{328C3A2A-3251-2F48-999D-EBD51E459A55}"/>
              </a:ext>
            </a:extLst>
          </p:cNvPr>
          <p:cNvPicPr>
            <a:picLocks noChangeAspect="1"/>
          </p:cNvPicPr>
          <p:nvPr/>
        </p:nvPicPr>
        <p:blipFill rotWithShape="1">
          <a:blip r:embed="rId3">
            <a:extLst>
              <a:ext uri="{28A0092B-C50C-407E-A947-70E740481C1C}">
                <a14:useLocalDpi xmlns:a14="http://schemas.microsoft.com/office/drawing/2010/main" val="0"/>
              </a:ext>
            </a:extLst>
          </a:blip>
          <a:srcRect l="1371"/>
          <a:stretch/>
        </p:blipFill>
        <p:spPr>
          <a:xfrm>
            <a:off x="916558" y="44624"/>
            <a:ext cx="10358884" cy="6819900"/>
          </a:xfrm>
          <a:prstGeom prst="rect">
            <a:avLst/>
          </a:prstGeom>
        </p:spPr>
      </p:pic>
    </p:spTree>
    <p:extLst>
      <p:ext uri="{BB962C8B-B14F-4D97-AF65-F5344CB8AC3E}">
        <p14:creationId xmlns:p14="http://schemas.microsoft.com/office/powerpoint/2010/main" val="2217670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5D21-BD53-5C45-A65A-0EF09F81298E}"/>
              </a:ext>
            </a:extLst>
          </p:cNvPr>
          <p:cNvSpPr>
            <a:spLocks noGrp="1"/>
          </p:cNvSpPr>
          <p:nvPr>
            <p:ph type="title"/>
          </p:nvPr>
        </p:nvSpPr>
        <p:spPr>
          <a:xfrm>
            <a:off x="623392" y="692696"/>
            <a:ext cx="10849205" cy="936104"/>
          </a:xfrm>
        </p:spPr>
        <p:txBody>
          <a:bodyPr/>
          <a:lstStyle/>
          <a:p>
            <a:r>
              <a:rPr lang="en-US" dirty="0"/>
              <a:t>Website - Telegraph 1994</a:t>
            </a:r>
          </a:p>
        </p:txBody>
      </p:sp>
      <p:sp>
        <p:nvSpPr>
          <p:cNvPr id="3" name="Slide Number Placeholder 2">
            <a:extLst>
              <a:ext uri="{FF2B5EF4-FFF2-40B4-BE49-F238E27FC236}">
                <a16:creationId xmlns:a16="http://schemas.microsoft.com/office/drawing/2014/main" id="{C7A38EE2-CF67-8F45-BC6B-2D54A420CE94}"/>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37</a:t>
            </a:fld>
            <a:endParaRPr lang="en-US" dirty="0"/>
          </a:p>
        </p:txBody>
      </p:sp>
      <p:pic>
        <p:nvPicPr>
          <p:cNvPr id="4" name="Picture 3" descr="et_1475013a.jpg">
            <a:extLst>
              <a:ext uri="{FF2B5EF4-FFF2-40B4-BE49-F238E27FC236}">
                <a16:creationId xmlns:a16="http://schemas.microsoft.com/office/drawing/2014/main" id="{678CF44F-A1B4-7845-96DB-BD668EB5C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918" y="1936407"/>
            <a:ext cx="7789333" cy="3810000"/>
          </a:xfrm>
          <a:prstGeom prst="rect">
            <a:avLst/>
          </a:prstGeom>
        </p:spPr>
      </p:pic>
    </p:spTree>
    <p:extLst>
      <p:ext uri="{BB962C8B-B14F-4D97-AF65-F5344CB8AC3E}">
        <p14:creationId xmlns:p14="http://schemas.microsoft.com/office/powerpoint/2010/main" val="651980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C5E4F-E560-EB4D-88DF-9C312E1980AE}"/>
              </a:ext>
            </a:extLst>
          </p:cNvPr>
          <p:cNvSpPr>
            <a:spLocks noGrp="1"/>
          </p:cNvSpPr>
          <p:nvPr>
            <p:ph type="title"/>
          </p:nvPr>
        </p:nvSpPr>
        <p:spPr>
          <a:xfrm>
            <a:off x="623392" y="692696"/>
            <a:ext cx="10849205" cy="936104"/>
          </a:xfrm>
        </p:spPr>
        <p:txBody>
          <a:bodyPr/>
          <a:lstStyle/>
          <a:p>
            <a:r>
              <a:rPr lang="en-US" dirty="0"/>
              <a:t>Website </a:t>
            </a:r>
            <a:r>
              <a:rPr lang="mr-IN" dirty="0"/>
              <a:t>–</a:t>
            </a:r>
            <a:r>
              <a:rPr lang="en-US" dirty="0"/>
              <a:t> New York Times 1995</a:t>
            </a:r>
          </a:p>
        </p:txBody>
      </p:sp>
      <p:sp>
        <p:nvSpPr>
          <p:cNvPr id="3" name="Slide Number Placeholder 2">
            <a:extLst>
              <a:ext uri="{FF2B5EF4-FFF2-40B4-BE49-F238E27FC236}">
                <a16:creationId xmlns:a16="http://schemas.microsoft.com/office/drawing/2014/main" id="{1B3C9D25-839B-6C48-9D39-46775A172637}"/>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38</a:t>
            </a:fld>
            <a:endParaRPr lang="en-US" dirty="0"/>
          </a:p>
        </p:txBody>
      </p:sp>
      <p:pic>
        <p:nvPicPr>
          <p:cNvPr id="4" name="Picture 3" descr="et_1475013a.jpg">
            <a:extLst>
              <a:ext uri="{FF2B5EF4-FFF2-40B4-BE49-F238E27FC236}">
                <a16:creationId xmlns:a16="http://schemas.microsoft.com/office/drawing/2014/main" id="{515F03F6-1B94-F941-BCC8-A3979BCD9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918" y="1936407"/>
            <a:ext cx="7789333" cy="3810000"/>
          </a:xfrm>
          <a:prstGeom prst="rect">
            <a:avLst/>
          </a:prstGeom>
        </p:spPr>
      </p:pic>
      <p:pic>
        <p:nvPicPr>
          <p:cNvPr id="5" name="Picture 4" descr="nytimes_1473550a.jpg">
            <a:extLst>
              <a:ext uri="{FF2B5EF4-FFF2-40B4-BE49-F238E27FC236}">
                <a16:creationId xmlns:a16="http://schemas.microsoft.com/office/drawing/2014/main" id="{55F5C14B-2412-414E-8CEA-2B396FE1C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420" y="2382742"/>
            <a:ext cx="7789333" cy="3810000"/>
          </a:xfrm>
          <a:prstGeom prst="rect">
            <a:avLst/>
          </a:prstGeom>
        </p:spPr>
      </p:pic>
    </p:spTree>
    <p:extLst>
      <p:ext uri="{BB962C8B-B14F-4D97-AF65-F5344CB8AC3E}">
        <p14:creationId xmlns:p14="http://schemas.microsoft.com/office/powerpoint/2010/main" val="811686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C0FB-7F82-DD4A-8FF5-A7E5FD1CC35C}"/>
              </a:ext>
            </a:extLst>
          </p:cNvPr>
          <p:cNvSpPr>
            <a:spLocks noGrp="1"/>
          </p:cNvSpPr>
          <p:nvPr>
            <p:ph type="title"/>
          </p:nvPr>
        </p:nvSpPr>
        <p:spPr>
          <a:xfrm>
            <a:off x="623392" y="692696"/>
            <a:ext cx="10849205" cy="936104"/>
          </a:xfrm>
        </p:spPr>
        <p:txBody>
          <a:bodyPr/>
          <a:lstStyle/>
          <a:p>
            <a:r>
              <a:rPr lang="en-US" dirty="0"/>
              <a:t>Website </a:t>
            </a:r>
            <a:r>
              <a:rPr lang="mr-IN" dirty="0"/>
              <a:t>–</a:t>
            </a:r>
            <a:r>
              <a:rPr lang="en-US" dirty="0"/>
              <a:t> BBC News 1997</a:t>
            </a:r>
          </a:p>
        </p:txBody>
      </p:sp>
      <p:sp>
        <p:nvSpPr>
          <p:cNvPr id="3" name="Slide Number Placeholder 2">
            <a:extLst>
              <a:ext uri="{FF2B5EF4-FFF2-40B4-BE49-F238E27FC236}">
                <a16:creationId xmlns:a16="http://schemas.microsoft.com/office/drawing/2014/main" id="{9C14230F-BBFF-A945-9348-CFA517826B73}"/>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39</a:t>
            </a:fld>
            <a:endParaRPr lang="en-US" dirty="0"/>
          </a:p>
        </p:txBody>
      </p:sp>
      <p:pic>
        <p:nvPicPr>
          <p:cNvPr id="4" name="Picture 3" descr="et_1475013a.jpg">
            <a:extLst>
              <a:ext uri="{FF2B5EF4-FFF2-40B4-BE49-F238E27FC236}">
                <a16:creationId xmlns:a16="http://schemas.microsoft.com/office/drawing/2014/main" id="{0FD671D9-74F1-524D-B3CD-9AAFF9388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918" y="1936407"/>
            <a:ext cx="7789333" cy="3810000"/>
          </a:xfrm>
          <a:prstGeom prst="rect">
            <a:avLst/>
          </a:prstGeom>
        </p:spPr>
      </p:pic>
      <p:pic>
        <p:nvPicPr>
          <p:cNvPr id="5" name="Picture 4" descr="nytimes_1473550a.jpg">
            <a:extLst>
              <a:ext uri="{FF2B5EF4-FFF2-40B4-BE49-F238E27FC236}">
                <a16:creationId xmlns:a16="http://schemas.microsoft.com/office/drawing/2014/main" id="{D2EA9AA5-97B2-9C48-BC84-2A3E1809A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420" y="2382742"/>
            <a:ext cx="7789333" cy="3810000"/>
          </a:xfrm>
          <a:prstGeom prst="rect">
            <a:avLst/>
          </a:prstGeom>
        </p:spPr>
      </p:pic>
      <p:pic>
        <p:nvPicPr>
          <p:cNvPr id="6" name="Picture 5" descr="bbcnews_1473555a.jpg">
            <a:extLst>
              <a:ext uri="{FF2B5EF4-FFF2-40B4-BE49-F238E27FC236}">
                <a16:creationId xmlns:a16="http://schemas.microsoft.com/office/drawing/2014/main" id="{7022562A-5105-4A4C-8BBE-5275B3B48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5656" y="2723387"/>
            <a:ext cx="7789333" cy="3810000"/>
          </a:xfrm>
          <a:prstGeom prst="rect">
            <a:avLst/>
          </a:prstGeom>
        </p:spPr>
      </p:pic>
    </p:spTree>
    <p:extLst>
      <p:ext uri="{BB962C8B-B14F-4D97-AF65-F5344CB8AC3E}">
        <p14:creationId xmlns:p14="http://schemas.microsoft.com/office/powerpoint/2010/main" val="660088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3CF6-6A41-834D-9D32-3C0A6B84C398}"/>
              </a:ext>
            </a:extLst>
          </p:cNvPr>
          <p:cNvSpPr>
            <a:spLocks noGrp="1"/>
          </p:cNvSpPr>
          <p:nvPr>
            <p:ph type="title"/>
          </p:nvPr>
        </p:nvSpPr>
        <p:spPr>
          <a:xfrm>
            <a:off x="514349" y="900000"/>
            <a:ext cx="11144251" cy="596366"/>
          </a:xfrm>
        </p:spPr>
        <p:txBody>
          <a:bodyPr/>
          <a:lstStyle/>
          <a:p>
            <a:r>
              <a:rPr lang="en-GB" dirty="0"/>
              <a:t>High-Level System </a:t>
            </a:r>
            <a:r>
              <a:rPr lang="en-US" dirty="0"/>
              <a:t>Architecture</a:t>
            </a:r>
          </a:p>
        </p:txBody>
      </p:sp>
      <p:sp>
        <p:nvSpPr>
          <p:cNvPr id="3" name="Can 2">
            <a:extLst>
              <a:ext uri="{FF2B5EF4-FFF2-40B4-BE49-F238E27FC236}">
                <a16:creationId xmlns:a16="http://schemas.microsoft.com/office/drawing/2014/main" id="{BFEB12E9-8E8C-754F-96DD-58CCCEC992E9}"/>
              </a:ext>
            </a:extLst>
          </p:cNvPr>
          <p:cNvSpPr/>
          <p:nvPr/>
        </p:nvSpPr>
        <p:spPr bwMode="auto">
          <a:xfrm>
            <a:off x="3047556" y="2918006"/>
            <a:ext cx="1440000" cy="720000"/>
          </a:xfrm>
          <a:prstGeom prst="can">
            <a:avLst/>
          </a:prstGeom>
          <a:solidFill>
            <a:schemeClr val="bg1"/>
          </a:solidFill>
          <a:ln w="19050" cap="flat" cmpd="sng" algn="ctr">
            <a:solidFill>
              <a:srgbClr val="323D43"/>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US" sz="1600" dirty="0">
                <a:latin typeface="Lucida Sans" panose="020B0602030504020204" pitchFamily="34" charset="77"/>
                <a:ea typeface="ＭＳ Ｐゴシック" pitchFamily="-106" charset="-128"/>
                <a:cs typeface="Georgia"/>
              </a:rPr>
              <a:t>document collection</a:t>
            </a:r>
          </a:p>
        </p:txBody>
      </p:sp>
      <p:sp>
        <p:nvSpPr>
          <p:cNvPr id="4" name="Manual Input 3">
            <a:extLst>
              <a:ext uri="{FF2B5EF4-FFF2-40B4-BE49-F238E27FC236}">
                <a16:creationId xmlns:a16="http://schemas.microsoft.com/office/drawing/2014/main" id="{AADB964B-4110-C343-A250-4AFA0B4D9EC5}"/>
              </a:ext>
            </a:extLst>
          </p:cNvPr>
          <p:cNvSpPr/>
          <p:nvPr/>
        </p:nvSpPr>
        <p:spPr bwMode="auto">
          <a:xfrm>
            <a:off x="8180795" y="1847186"/>
            <a:ext cx="720000" cy="720000"/>
          </a:xfrm>
          <a:prstGeom prst="flowChartManualInput">
            <a:avLst/>
          </a:prstGeom>
          <a:solidFill>
            <a:schemeClr val="bg1"/>
          </a:solidFill>
          <a:ln w="19050" cap="flat" cmpd="sng" algn="ctr">
            <a:solidFill>
              <a:srgbClr val="323D43"/>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US" sz="1600" dirty="0">
                <a:latin typeface="Lucida Sans" panose="020B0602030504020204" pitchFamily="34" charset="77"/>
                <a:ea typeface="ＭＳ Ｐゴシック" pitchFamily="-106" charset="-128"/>
                <a:cs typeface="Georgia"/>
              </a:rPr>
              <a:t>query</a:t>
            </a:r>
          </a:p>
        </p:txBody>
      </p:sp>
      <p:sp>
        <p:nvSpPr>
          <p:cNvPr id="5" name="Process 4">
            <a:extLst>
              <a:ext uri="{FF2B5EF4-FFF2-40B4-BE49-F238E27FC236}">
                <a16:creationId xmlns:a16="http://schemas.microsoft.com/office/drawing/2014/main" id="{CA5EF6A2-CABF-D84F-838D-55A33924D62A}"/>
              </a:ext>
            </a:extLst>
          </p:cNvPr>
          <p:cNvSpPr/>
          <p:nvPr/>
        </p:nvSpPr>
        <p:spPr bwMode="auto">
          <a:xfrm>
            <a:off x="7820795" y="2918006"/>
            <a:ext cx="1440000" cy="720000"/>
          </a:xfrm>
          <a:prstGeom prst="flowChartProcess">
            <a:avLst/>
          </a:prstGeom>
          <a:solidFill>
            <a:schemeClr val="bg1"/>
          </a:solidFill>
          <a:ln w="19050" cap="flat" cmpd="sng" algn="ctr">
            <a:solidFill>
              <a:srgbClr val="323D43"/>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US" sz="1600" dirty="0">
                <a:latin typeface="Lucida Sans" panose="020B0602030504020204" pitchFamily="34" charset="77"/>
                <a:ea typeface="ＭＳ Ｐゴシック" pitchFamily="-106" charset="-128"/>
                <a:cs typeface="Georgia"/>
              </a:rPr>
              <a:t>query </a:t>
            </a:r>
          </a:p>
          <a:p>
            <a:pPr algn="ctr" eaLnBrk="0" fontAlgn="base" hangingPunct="0">
              <a:spcBef>
                <a:spcPct val="0"/>
              </a:spcBef>
              <a:spcAft>
                <a:spcPct val="0"/>
              </a:spcAft>
            </a:pPr>
            <a:r>
              <a:rPr lang="en-US" sz="1600" dirty="0">
                <a:latin typeface="Lucida Sans" panose="020B0602030504020204" pitchFamily="34" charset="77"/>
                <a:ea typeface="ＭＳ Ｐゴシック" pitchFamily="-106" charset="-128"/>
                <a:cs typeface="Georgia"/>
              </a:rPr>
              <a:t>parsing</a:t>
            </a:r>
          </a:p>
        </p:txBody>
      </p:sp>
      <p:sp>
        <p:nvSpPr>
          <p:cNvPr id="6" name="Process 5">
            <a:extLst>
              <a:ext uri="{FF2B5EF4-FFF2-40B4-BE49-F238E27FC236}">
                <a16:creationId xmlns:a16="http://schemas.microsoft.com/office/drawing/2014/main" id="{2CA4F294-A271-5E4C-B269-190EADF4A03D}"/>
              </a:ext>
            </a:extLst>
          </p:cNvPr>
          <p:cNvSpPr/>
          <p:nvPr/>
        </p:nvSpPr>
        <p:spPr bwMode="auto">
          <a:xfrm>
            <a:off x="7820795" y="3998006"/>
            <a:ext cx="1440000" cy="720000"/>
          </a:xfrm>
          <a:prstGeom prst="flowChartProcess">
            <a:avLst/>
          </a:prstGeom>
          <a:solidFill>
            <a:schemeClr val="bg1"/>
          </a:solidFill>
          <a:ln w="19050" cap="flat" cmpd="sng" algn="ctr">
            <a:solidFill>
              <a:srgbClr val="323D43"/>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US" sz="1600" dirty="0">
                <a:latin typeface="Lucida Sans" panose="020B0602030504020204" pitchFamily="34" charset="77"/>
                <a:ea typeface="ＭＳ Ｐゴシック" pitchFamily="-106" charset="-128"/>
                <a:cs typeface="Georgia"/>
              </a:rPr>
              <a:t>retrieval and ranking</a:t>
            </a:r>
          </a:p>
        </p:txBody>
      </p:sp>
      <p:sp>
        <p:nvSpPr>
          <p:cNvPr id="7" name="Process 6">
            <a:extLst>
              <a:ext uri="{FF2B5EF4-FFF2-40B4-BE49-F238E27FC236}">
                <a16:creationId xmlns:a16="http://schemas.microsoft.com/office/drawing/2014/main" id="{EF7D67E4-77A5-6847-9171-82AEFFCF67B4}"/>
              </a:ext>
            </a:extLst>
          </p:cNvPr>
          <p:cNvSpPr/>
          <p:nvPr/>
        </p:nvSpPr>
        <p:spPr bwMode="auto">
          <a:xfrm>
            <a:off x="3047556" y="3998006"/>
            <a:ext cx="1440000" cy="720000"/>
          </a:xfrm>
          <a:prstGeom prst="flowChartProcess">
            <a:avLst/>
          </a:prstGeom>
          <a:solidFill>
            <a:schemeClr val="bg1"/>
          </a:solidFill>
          <a:ln w="19050" cap="flat" cmpd="sng" algn="ctr">
            <a:solidFill>
              <a:srgbClr val="323D43"/>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US" sz="1600" dirty="0">
                <a:latin typeface="Lucida Sans" panose="020B0602030504020204" pitchFamily="34" charset="77"/>
                <a:ea typeface="ＭＳ Ｐゴシック" pitchFamily="-106" charset="-128"/>
                <a:cs typeface="Georgia"/>
              </a:rPr>
              <a:t>indexer</a:t>
            </a:r>
          </a:p>
        </p:txBody>
      </p:sp>
      <p:sp>
        <p:nvSpPr>
          <p:cNvPr id="8" name="Document 7">
            <a:extLst>
              <a:ext uri="{FF2B5EF4-FFF2-40B4-BE49-F238E27FC236}">
                <a16:creationId xmlns:a16="http://schemas.microsoft.com/office/drawing/2014/main" id="{62F6B780-E133-B34A-9B41-D756990FC4A3}"/>
              </a:ext>
            </a:extLst>
          </p:cNvPr>
          <p:cNvSpPr/>
          <p:nvPr/>
        </p:nvSpPr>
        <p:spPr bwMode="auto">
          <a:xfrm>
            <a:off x="8180795" y="5078006"/>
            <a:ext cx="720000" cy="1080000"/>
          </a:xfrm>
          <a:prstGeom prst="flowChartDocumen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US" sz="1600" dirty="0" err="1">
                <a:latin typeface="Lucida Sans" panose="020B0602030504020204" pitchFamily="34" charset="77"/>
                <a:ea typeface="ＭＳ Ｐゴシック" pitchFamily="-106" charset="-128"/>
                <a:cs typeface="Georgia"/>
              </a:rPr>
              <a:t>answerset</a:t>
            </a:r>
            <a:endParaRPr lang="en-US" sz="1600" dirty="0">
              <a:latin typeface="Lucida Sans" panose="020B0602030504020204" pitchFamily="34" charset="77"/>
              <a:ea typeface="ＭＳ Ｐゴシック" pitchFamily="-106" charset="-128"/>
              <a:cs typeface="Georgia"/>
            </a:endParaRPr>
          </a:p>
        </p:txBody>
      </p:sp>
      <p:cxnSp>
        <p:nvCxnSpPr>
          <p:cNvPr id="9" name="Straight Arrow Connector 8">
            <a:extLst>
              <a:ext uri="{FF2B5EF4-FFF2-40B4-BE49-F238E27FC236}">
                <a16:creationId xmlns:a16="http://schemas.microsoft.com/office/drawing/2014/main" id="{EAB028BB-EE80-3A49-93D1-89520C5CE645}"/>
              </a:ext>
            </a:extLst>
          </p:cNvPr>
          <p:cNvCxnSpPr>
            <a:stCxn id="5" idx="2"/>
            <a:endCxn id="6" idx="0"/>
          </p:cNvCxnSpPr>
          <p:nvPr/>
        </p:nvCxnSpPr>
        <p:spPr bwMode="auto">
          <a:xfrm>
            <a:off x="8540795" y="3638006"/>
            <a:ext cx="0" cy="360000"/>
          </a:xfrm>
          <a:prstGeom prst="straightConnector1">
            <a:avLst/>
          </a:prstGeom>
          <a:solidFill>
            <a:schemeClr val="accent1"/>
          </a:solidFill>
          <a:ln w="19050" cap="flat" cmpd="sng" algn="ctr">
            <a:solidFill>
              <a:srgbClr val="323D43"/>
            </a:solidFill>
            <a:prstDash val="solid"/>
            <a:round/>
            <a:headEnd type="none" w="med" len="med"/>
            <a:tailEnd type="arrow"/>
          </a:ln>
          <a:effectLst/>
        </p:spPr>
      </p:cxnSp>
      <p:cxnSp>
        <p:nvCxnSpPr>
          <p:cNvPr id="10" name="Straight Arrow Connector 9">
            <a:extLst>
              <a:ext uri="{FF2B5EF4-FFF2-40B4-BE49-F238E27FC236}">
                <a16:creationId xmlns:a16="http://schemas.microsoft.com/office/drawing/2014/main" id="{C5573B81-1B2F-8E40-883E-735129901DBF}"/>
              </a:ext>
            </a:extLst>
          </p:cNvPr>
          <p:cNvCxnSpPr>
            <a:stCxn id="4" idx="2"/>
            <a:endCxn id="5" idx="0"/>
          </p:cNvCxnSpPr>
          <p:nvPr/>
        </p:nvCxnSpPr>
        <p:spPr bwMode="auto">
          <a:xfrm>
            <a:off x="8540795" y="2567186"/>
            <a:ext cx="0" cy="350820"/>
          </a:xfrm>
          <a:prstGeom prst="straightConnector1">
            <a:avLst/>
          </a:prstGeom>
          <a:solidFill>
            <a:schemeClr val="accent1"/>
          </a:solidFill>
          <a:ln w="19050" cap="flat" cmpd="sng" algn="ctr">
            <a:solidFill>
              <a:srgbClr val="323D43"/>
            </a:solidFill>
            <a:prstDash val="solid"/>
            <a:round/>
            <a:headEnd type="none" w="med" len="med"/>
            <a:tailEnd type="arrow"/>
          </a:ln>
          <a:effectLst/>
        </p:spPr>
      </p:cxnSp>
      <p:cxnSp>
        <p:nvCxnSpPr>
          <p:cNvPr id="11" name="Straight Arrow Connector 10">
            <a:extLst>
              <a:ext uri="{FF2B5EF4-FFF2-40B4-BE49-F238E27FC236}">
                <a16:creationId xmlns:a16="http://schemas.microsoft.com/office/drawing/2014/main" id="{E95110FA-0555-0B4C-9C43-1E32F58C4D5E}"/>
              </a:ext>
            </a:extLst>
          </p:cNvPr>
          <p:cNvCxnSpPr>
            <a:stCxn id="6" idx="2"/>
            <a:endCxn id="8" idx="0"/>
          </p:cNvCxnSpPr>
          <p:nvPr/>
        </p:nvCxnSpPr>
        <p:spPr bwMode="auto">
          <a:xfrm>
            <a:off x="8540795" y="4718006"/>
            <a:ext cx="0" cy="360000"/>
          </a:xfrm>
          <a:prstGeom prst="straightConnector1">
            <a:avLst/>
          </a:prstGeom>
          <a:solidFill>
            <a:schemeClr val="accent1"/>
          </a:solidFill>
          <a:ln w="19050" cap="flat" cmpd="sng" algn="ctr">
            <a:solidFill>
              <a:srgbClr val="323D43"/>
            </a:solidFill>
            <a:prstDash val="solid"/>
            <a:round/>
            <a:headEnd type="none" w="med" len="med"/>
            <a:tailEnd type="arrow"/>
          </a:ln>
          <a:effectLst/>
        </p:spPr>
      </p:cxnSp>
      <p:cxnSp>
        <p:nvCxnSpPr>
          <p:cNvPr id="12" name="Straight Arrow Connector 11">
            <a:extLst>
              <a:ext uri="{FF2B5EF4-FFF2-40B4-BE49-F238E27FC236}">
                <a16:creationId xmlns:a16="http://schemas.microsoft.com/office/drawing/2014/main" id="{D19D3237-6AAD-124C-BF5F-1FBA10A44873}"/>
              </a:ext>
            </a:extLst>
          </p:cNvPr>
          <p:cNvCxnSpPr>
            <a:stCxn id="3" idx="3"/>
            <a:endCxn id="7" idx="0"/>
          </p:cNvCxnSpPr>
          <p:nvPr/>
        </p:nvCxnSpPr>
        <p:spPr bwMode="auto">
          <a:xfrm>
            <a:off x="3767556" y="3638006"/>
            <a:ext cx="0" cy="360000"/>
          </a:xfrm>
          <a:prstGeom prst="straightConnector1">
            <a:avLst/>
          </a:prstGeom>
          <a:solidFill>
            <a:schemeClr val="accent1"/>
          </a:solidFill>
          <a:ln w="19050" cap="flat" cmpd="sng" algn="ctr">
            <a:solidFill>
              <a:srgbClr val="323D43"/>
            </a:solidFill>
            <a:prstDash val="solid"/>
            <a:round/>
            <a:headEnd type="none" w="med" len="med"/>
            <a:tailEnd type="arrow"/>
          </a:ln>
          <a:effectLst/>
        </p:spPr>
      </p:cxnSp>
      <p:sp>
        <p:nvSpPr>
          <p:cNvPr id="13" name="Internal Storage 12">
            <a:extLst>
              <a:ext uri="{FF2B5EF4-FFF2-40B4-BE49-F238E27FC236}">
                <a16:creationId xmlns:a16="http://schemas.microsoft.com/office/drawing/2014/main" id="{CA6B4BE7-98D0-D34B-83B5-2B98923593FA}"/>
              </a:ext>
            </a:extLst>
          </p:cNvPr>
          <p:cNvSpPr/>
          <p:nvPr/>
        </p:nvSpPr>
        <p:spPr bwMode="auto">
          <a:xfrm>
            <a:off x="5453788" y="3998006"/>
            <a:ext cx="1440000" cy="720000"/>
          </a:xfrm>
          <a:prstGeom prst="flowChartInternalStorage">
            <a:avLst/>
          </a:prstGeom>
          <a:solidFill>
            <a:schemeClr val="bg1"/>
          </a:solidFill>
          <a:ln w="19050" cap="flat" cmpd="sng" algn="ctr">
            <a:solidFill>
              <a:srgbClr val="323D43"/>
            </a:solidFill>
            <a:prstDash val="solid"/>
            <a:round/>
            <a:headEnd type="none" w="med" len="med"/>
            <a:tailEnd type="none" w="med" len="med"/>
          </a:ln>
          <a:effectLst/>
        </p:spPr>
        <p:txBody>
          <a:bodyPr vert="horz" wrap="non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US" sz="1600" dirty="0">
                <a:latin typeface="Lucida Sans" panose="020B0602030504020204" pitchFamily="34" charset="77"/>
                <a:ea typeface="ＭＳ Ｐゴシック" pitchFamily="-106" charset="-128"/>
                <a:cs typeface="Georgia"/>
              </a:rPr>
              <a:t>index</a:t>
            </a:r>
          </a:p>
        </p:txBody>
      </p:sp>
      <p:cxnSp>
        <p:nvCxnSpPr>
          <p:cNvPr id="14" name="Straight Arrow Connector 13">
            <a:extLst>
              <a:ext uri="{FF2B5EF4-FFF2-40B4-BE49-F238E27FC236}">
                <a16:creationId xmlns:a16="http://schemas.microsoft.com/office/drawing/2014/main" id="{368B77DB-F386-B547-9ACA-A85C1838598F}"/>
              </a:ext>
            </a:extLst>
          </p:cNvPr>
          <p:cNvCxnSpPr>
            <a:stCxn id="7" idx="3"/>
            <a:endCxn id="13" idx="1"/>
          </p:cNvCxnSpPr>
          <p:nvPr/>
        </p:nvCxnSpPr>
        <p:spPr bwMode="auto">
          <a:xfrm>
            <a:off x="4487556" y="4358006"/>
            <a:ext cx="966232" cy="0"/>
          </a:xfrm>
          <a:prstGeom prst="straightConnector1">
            <a:avLst/>
          </a:prstGeom>
          <a:solidFill>
            <a:schemeClr val="accent1"/>
          </a:solidFill>
          <a:ln w="19050" cap="flat" cmpd="sng" algn="ctr">
            <a:solidFill>
              <a:srgbClr val="323D43"/>
            </a:solidFill>
            <a:prstDash val="solid"/>
            <a:round/>
            <a:headEnd type="none" w="med" len="med"/>
            <a:tailEnd type="arrow"/>
          </a:ln>
          <a:effectLst/>
        </p:spPr>
      </p:cxnSp>
      <p:cxnSp>
        <p:nvCxnSpPr>
          <p:cNvPr id="15" name="Straight Arrow Connector 14">
            <a:extLst>
              <a:ext uri="{FF2B5EF4-FFF2-40B4-BE49-F238E27FC236}">
                <a16:creationId xmlns:a16="http://schemas.microsoft.com/office/drawing/2014/main" id="{F4CCC6CD-7A7A-1B4F-96AD-31FA3CB4B6B2}"/>
              </a:ext>
            </a:extLst>
          </p:cNvPr>
          <p:cNvCxnSpPr>
            <a:stCxn id="13" idx="3"/>
            <a:endCxn id="6" idx="1"/>
          </p:cNvCxnSpPr>
          <p:nvPr/>
        </p:nvCxnSpPr>
        <p:spPr bwMode="auto">
          <a:xfrm>
            <a:off x="6893789" y="4358006"/>
            <a:ext cx="927007" cy="0"/>
          </a:xfrm>
          <a:prstGeom prst="straightConnector1">
            <a:avLst/>
          </a:prstGeom>
          <a:solidFill>
            <a:schemeClr val="accent1"/>
          </a:solidFill>
          <a:ln w="19050" cap="flat" cmpd="sng" algn="ctr">
            <a:solidFill>
              <a:srgbClr val="323D43"/>
            </a:solidFill>
            <a:prstDash val="solid"/>
            <a:round/>
            <a:headEnd type="none" w="med" len="med"/>
            <a:tailEnd type="arrow"/>
          </a:ln>
          <a:effectLst/>
        </p:spPr>
      </p:cxnSp>
    </p:spTree>
    <p:extLst>
      <p:ext uri="{BB962C8B-B14F-4D97-AF65-F5344CB8AC3E}">
        <p14:creationId xmlns:p14="http://schemas.microsoft.com/office/powerpoint/2010/main" val="556305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86A0-BDCF-C248-BD1F-DA35E23432F5}"/>
              </a:ext>
            </a:extLst>
          </p:cNvPr>
          <p:cNvSpPr>
            <a:spLocks noGrp="1"/>
          </p:cNvSpPr>
          <p:nvPr>
            <p:ph type="title"/>
          </p:nvPr>
        </p:nvSpPr>
        <p:spPr>
          <a:xfrm>
            <a:off x="623392" y="692696"/>
            <a:ext cx="10849205" cy="936104"/>
          </a:xfrm>
        </p:spPr>
        <p:txBody>
          <a:bodyPr/>
          <a:lstStyle/>
          <a:p>
            <a:r>
              <a:rPr lang="en-US" dirty="0"/>
              <a:t>Number of Websites June 1994 - Dec 1995</a:t>
            </a:r>
          </a:p>
        </p:txBody>
      </p:sp>
      <p:sp>
        <p:nvSpPr>
          <p:cNvPr id="3" name="Slide Number Placeholder 2">
            <a:extLst>
              <a:ext uri="{FF2B5EF4-FFF2-40B4-BE49-F238E27FC236}">
                <a16:creationId xmlns:a16="http://schemas.microsoft.com/office/drawing/2014/main" id="{E51D7561-95F1-304A-A802-80E912B6635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40</a:t>
            </a:fld>
            <a:endParaRPr lang="en-US" dirty="0"/>
          </a:p>
        </p:txBody>
      </p:sp>
      <p:pic>
        <p:nvPicPr>
          <p:cNvPr id="4" name="Picture 3" descr="Screen Shot 2017-11-04 at 13.21.48.png">
            <a:extLst>
              <a:ext uri="{FF2B5EF4-FFF2-40B4-BE49-F238E27FC236}">
                <a16:creationId xmlns:a16="http://schemas.microsoft.com/office/drawing/2014/main" id="{E8106E8A-C099-D54F-91C7-AAD0989D8AF5}"/>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611090" y="1912141"/>
            <a:ext cx="10963055" cy="4221722"/>
          </a:xfrm>
          <a:prstGeom prst="rect">
            <a:avLst/>
          </a:prstGeom>
        </p:spPr>
      </p:pic>
    </p:spTree>
    <p:extLst>
      <p:ext uri="{BB962C8B-B14F-4D97-AF65-F5344CB8AC3E}">
        <p14:creationId xmlns:p14="http://schemas.microsoft.com/office/powerpoint/2010/main" val="420246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B4CAF10B-81C9-3446-9197-EEF8035FD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450" y="27384"/>
            <a:ext cx="6769100" cy="6858000"/>
          </a:xfrm>
          <a:prstGeom prst="rect">
            <a:avLst/>
          </a:prstGeom>
        </p:spPr>
      </p:pic>
    </p:spTree>
    <p:extLst>
      <p:ext uri="{BB962C8B-B14F-4D97-AF65-F5344CB8AC3E}">
        <p14:creationId xmlns:p14="http://schemas.microsoft.com/office/powerpoint/2010/main" val="3652993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00D8-4F69-9748-89B1-230A5CE65A93}"/>
              </a:ext>
            </a:extLst>
          </p:cNvPr>
          <p:cNvSpPr>
            <a:spLocks noGrp="1"/>
          </p:cNvSpPr>
          <p:nvPr>
            <p:ph type="title"/>
          </p:nvPr>
        </p:nvSpPr>
        <p:spPr>
          <a:xfrm>
            <a:off x="623392" y="692696"/>
            <a:ext cx="10849205" cy="936104"/>
          </a:xfrm>
        </p:spPr>
        <p:txBody>
          <a:bodyPr/>
          <a:lstStyle/>
          <a:p>
            <a:r>
              <a:rPr lang="en-US" dirty="0"/>
              <a:t>Search Engines Issues Mid ‘90s</a:t>
            </a:r>
          </a:p>
        </p:txBody>
      </p:sp>
      <p:sp>
        <p:nvSpPr>
          <p:cNvPr id="3" name="Slide Number Placeholder 2">
            <a:extLst>
              <a:ext uri="{FF2B5EF4-FFF2-40B4-BE49-F238E27FC236}">
                <a16:creationId xmlns:a16="http://schemas.microsoft.com/office/drawing/2014/main" id="{65ED8CF7-DD24-624D-9AD9-418E1A4FDC15}"/>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42</a:t>
            </a:fld>
            <a:endParaRPr lang="en-US" dirty="0"/>
          </a:p>
        </p:txBody>
      </p:sp>
      <p:sp>
        <p:nvSpPr>
          <p:cNvPr id="4" name="Content Placeholder 3">
            <a:extLst>
              <a:ext uri="{FF2B5EF4-FFF2-40B4-BE49-F238E27FC236}">
                <a16:creationId xmlns:a16="http://schemas.microsoft.com/office/drawing/2014/main" id="{A9C1020A-34D3-AE4E-B93B-E6934C915254}"/>
              </a:ext>
            </a:extLst>
          </p:cNvPr>
          <p:cNvSpPr txBox="1">
            <a:spLocks/>
          </p:cNvSpPr>
          <p:nvPr/>
        </p:nvSpPr>
        <p:spPr>
          <a:xfrm>
            <a:off x="432000" y="1692000"/>
            <a:ext cx="11328000" cy="4469088"/>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Scale</a:t>
            </a:r>
          </a:p>
          <a:p>
            <a:pPr lvl="1"/>
            <a:r>
              <a:rPr lang="en-US"/>
              <a:t>How to rank pages to give the best results</a:t>
            </a:r>
          </a:p>
          <a:p>
            <a:r>
              <a:rPr lang="en-US"/>
              <a:t>Spamming</a:t>
            </a:r>
          </a:p>
          <a:p>
            <a:pPr lvl="1"/>
            <a:r>
              <a:rPr lang="en-US"/>
              <a:t>Web searches favoured web pages with high keyword density</a:t>
            </a:r>
          </a:p>
          <a:p>
            <a:r>
              <a:rPr lang="en-US"/>
              <a:t>Keywords</a:t>
            </a:r>
          </a:p>
          <a:p>
            <a:pPr lvl="1"/>
            <a:r>
              <a:rPr lang="en-US"/>
              <a:t>Spelling mistakes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679789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8C76-7E8B-6240-9ECC-251A84EB8348}"/>
              </a:ext>
            </a:extLst>
          </p:cNvPr>
          <p:cNvSpPr>
            <a:spLocks noGrp="1"/>
          </p:cNvSpPr>
          <p:nvPr>
            <p:ph type="title"/>
          </p:nvPr>
        </p:nvSpPr>
        <p:spPr>
          <a:xfrm>
            <a:off x="623392" y="692696"/>
            <a:ext cx="10849205" cy="936104"/>
          </a:xfrm>
        </p:spPr>
        <p:txBody>
          <a:bodyPr/>
          <a:lstStyle/>
          <a:p>
            <a:r>
              <a:rPr lang="en-US" dirty="0"/>
              <a:t>Timeline 90’s</a:t>
            </a:r>
          </a:p>
        </p:txBody>
      </p:sp>
      <p:sp>
        <p:nvSpPr>
          <p:cNvPr id="3" name="Slide Number Placeholder 2">
            <a:extLst>
              <a:ext uri="{FF2B5EF4-FFF2-40B4-BE49-F238E27FC236}">
                <a16:creationId xmlns:a16="http://schemas.microsoft.com/office/drawing/2014/main" id="{FE59D5E3-0EDF-5F4F-8EB0-F329FD12B50D}"/>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43</a:t>
            </a:fld>
            <a:endParaRPr lang="en-US" dirty="0"/>
          </a:p>
        </p:txBody>
      </p:sp>
      <p:sp>
        <p:nvSpPr>
          <p:cNvPr id="4" name="TextBox 3">
            <a:extLst>
              <a:ext uri="{FF2B5EF4-FFF2-40B4-BE49-F238E27FC236}">
                <a16:creationId xmlns:a16="http://schemas.microsoft.com/office/drawing/2014/main" id="{6271D2BA-AFF0-F746-B4C8-CC96BAF8B7D0}"/>
              </a:ext>
            </a:extLst>
          </p:cNvPr>
          <p:cNvSpPr txBox="1"/>
          <p:nvPr/>
        </p:nvSpPr>
        <p:spPr>
          <a:xfrm>
            <a:off x="597206" y="6130782"/>
            <a:ext cx="11091415" cy="369332"/>
          </a:xfrm>
          <a:prstGeom prst="rect">
            <a:avLst/>
          </a:prstGeom>
          <a:noFill/>
        </p:spPr>
        <p:txBody>
          <a:bodyPr wrap="square" rtlCol="0">
            <a:spAutoFit/>
          </a:bodyPr>
          <a:lstStyle/>
          <a:p>
            <a:r>
              <a:rPr lang="en-US" dirty="0"/>
              <a:t>1993                   1994                 1995                   1996                   1997                    1998  </a:t>
            </a:r>
          </a:p>
        </p:txBody>
      </p:sp>
      <p:sp>
        <p:nvSpPr>
          <p:cNvPr id="5" name="Rectangle 4">
            <a:extLst>
              <a:ext uri="{FF2B5EF4-FFF2-40B4-BE49-F238E27FC236}">
                <a16:creationId xmlns:a16="http://schemas.microsoft.com/office/drawing/2014/main" id="{9065FEA7-52B5-8149-8922-4E2C87F1C1BD}"/>
              </a:ext>
            </a:extLst>
          </p:cNvPr>
          <p:cNvSpPr/>
          <p:nvPr/>
        </p:nvSpPr>
        <p:spPr bwMode="auto">
          <a:xfrm>
            <a:off x="425847" y="1936181"/>
            <a:ext cx="1273731" cy="784830"/>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June 1993</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rPr>
              <a:t>1</a:t>
            </a:r>
            <a:r>
              <a:rPr kumimoji="0" lang="en-US" sz="1200" b="0" i="0" u="none" strike="noStrike" cap="none" normalizeH="0" baseline="30000" dirty="0">
                <a:ln>
                  <a:noFill/>
                </a:ln>
                <a:solidFill>
                  <a:schemeClr val="tx1"/>
                </a:solidFill>
                <a:effectLst/>
                <a:latin typeface="Lucida Sans" pitchFamily="-106" charset="0"/>
                <a:ea typeface="ＭＳ Ｐゴシック" pitchFamily="-106" charset="-128"/>
                <a:cs typeface="ＭＳ Ｐゴシック" pitchFamily="-106" charset="-128"/>
              </a:rPr>
              <a:t>st</a:t>
            </a:r>
            <a:r>
              <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rPr>
              <a:t> </a:t>
            </a:r>
            <a:r>
              <a:rPr kumimoji="0" lang="en-US" sz="1200" b="0" i="0" u="none" strike="noStrike" cap="none" normalizeH="0" dirty="0">
                <a:ln>
                  <a:noFill/>
                </a:ln>
                <a:solidFill>
                  <a:schemeClr val="tx1"/>
                </a:solidFill>
                <a:effectLst/>
                <a:latin typeface="Lucida Sans" pitchFamily="-106" charset="0"/>
                <a:ea typeface="ＭＳ Ｐゴシック" pitchFamily="-106" charset="-128"/>
                <a:cs typeface="ＭＳ Ｐゴシック" pitchFamily="-106" charset="-128"/>
              </a:rPr>
              <a:t> Web Robot</a:t>
            </a:r>
          </a:p>
          <a:p>
            <a:pPr marL="0" marR="0" indent="0" algn="ctr" defTabSz="914400" rtl="0" eaLnBrk="0" fontAlgn="base" latinLnBrk="0" hangingPunct="0">
              <a:lnSpc>
                <a:spcPct val="100000"/>
              </a:lnSpc>
              <a:spcBef>
                <a:spcPct val="0"/>
              </a:spcBef>
              <a:spcAft>
                <a:spcPct val="0"/>
              </a:spcAft>
              <a:buClrTx/>
              <a:buSzTx/>
              <a:buFontTx/>
              <a:buNone/>
              <a:tabLst/>
            </a:pPr>
            <a:r>
              <a:rPr lang="en-US" sz="1200" baseline="0" dirty="0" err="1">
                <a:latin typeface="Lucida Sans" pitchFamily="-106" charset="0"/>
                <a:ea typeface="ＭＳ Ｐゴシック" pitchFamily="-106" charset="-128"/>
                <a:cs typeface="ＭＳ Ｐゴシック" pitchFamily="-106" charset="-128"/>
              </a:rPr>
              <a:t>Wandex</a:t>
            </a:r>
            <a:endParaRPr lang="en-US" sz="1200" baseline="0" dirty="0">
              <a:latin typeface="Lucida Sans" pitchFamily="-106" charset="0"/>
              <a:ea typeface="ＭＳ Ｐゴシック" pitchFamily="-106" charset="-128"/>
              <a:cs typeface="ＭＳ Ｐゴシック" pitchFamily="-106"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err="1">
                <a:ln>
                  <a:noFill/>
                </a:ln>
                <a:solidFill>
                  <a:schemeClr val="tx1"/>
                </a:solidFill>
                <a:effectLst/>
                <a:latin typeface="Lucida Sans" pitchFamily="-106" charset="0"/>
                <a:ea typeface="ＭＳ Ｐゴシック" pitchFamily="-106" charset="-128"/>
                <a:cs typeface="ＭＳ Ｐゴシック" pitchFamily="-106" charset="-128"/>
              </a:rPr>
              <a:t>Meausres</a:t>
            </a:r>
            <a:r>
              <a:rPr kumimoji="0" lang="en-US" sz="1200" b="0" i="0" u="none" strike="noStrike" cap="none" normalizeH="0" dirty="0">
                <a:ln>
                  <a:noFill/>
                </a:ln>
                <a:solidFill>
                  <a:schemeClr val="tx1"/>
                </a:solidFill>
                <a:effectLst/>
                <a:latin typeface="Lucida Sans" pitchFamily="-106" charset="0"/>
                <a:ea typeface="ＭＳ Ｐゴシック" pitchFamily="-106" charset="-128"/>
                <a:cs typeface="ＭＳ Ｐゴシック" pitchFamily="-106" charset="-128"/>
              </a:rPr>
              <a:t> size</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6" name="Rectangle 5">
            <a:extLst>
              <a:ext uri="{FF2B5EF4-FFF2-40B4-BE49-F238E27FC236}">
                <a16:creationId xmlns:a16="http://schemas.microsoft.com/office/drawing/2014/main" id="{533A6CC6-AF79-B34D-A447-5D3CDE3F93B6}"/>
              </a:ext>
            </a:extLst>
          </p:cNvPr>
          <p:cNvSpPr/>
          <p:nvPr/>
        </p:nvSpPr>
        <p:spPr bwMode="auto">
          <a:xfrm>
            <a:off x="625434" y="2909551"/>
            <a:ext cx="950551" cy="600164"/>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Sept1993</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1</a:t>
            </a:r>
            <a:r>
              <a:rPr lang="en-US" sz="1200" baseline="30000" dirty="0">
                <a:latin typeface="Lucida Sans" pitchFamily="-106" charset="0"/>
                <a:ea typeface="ＭＳ Ｐゴシック" pitchFamily="-106" charset="-128"/>
                <a:cs typeface="ＭＳ Ｐゴシック" pitchFamily="-106" charset="-128"/>
              </a:rPr>
              <a:t>st</a:t>
            </a:r>
            <a:r>
              <a:rPr lang="en-US" sz="1200" dirty="0">
                <a:latin typeface="Lucida Sans" pitchFamily="-106" charset="0"/>
                <a:ea typeface="ＭＳ Ｐゴシック" pitchFamily="-106" charset="-128"/>
                <a:cs typeface="ＭＳ Ｐゴシック" pitchFamily="-106" charset="-128"/>
              </a:rPr>
              <a:t> </a:t>
            </a:r>
            <a:r>
              <a:rPr kumimoji="0" lang="en-US" sz="1200" b="0" i="0" u="none" strike="noStrike" cap="none" normalizeH="0" dirty="0">
                <a:ln>
                  <a:noFill/>
                </a:ln>
                <a:solidFill>
                  <a:schemeClr val="tx1"/>
                </a:solidFill>
                <a:effectLst/>
                <a:latin typeface="Lucida Sans" pitchFamily="-106" charset="0"/>
                <a:ea typeface="ＭＳ Ｐゴシック" pitchFamily="-106" charset="-128"/>
                <a:cs typeface="ＭＳ Ｐゴシック" pitchFamily="-106" charset="-128"/>
              </a:rPr>
              <a:t>Web SE</a:t>
            </a:r>
          </a:p>
          <a:p>
            <a:pPr marL="0" marR="0" indent="0" algn="ctr" defTabSz="914400" rtl="0" eaLnBrk="0" fontAlgn="base" latinLnBrk="0" hangingPunct="0">
              <a:lnSpc>
                <a:spcPct val="100000"/>
              </a:lnSpc>
              <a:spcBef>
                <a:spcPct val="0"/>
              </a:spcBef>
              <a:spcAft>
                <a:spcPct val="0"/>
              </a:spcAft>
              <a:buClrTx/>
              <a:buSzTx/>
              <a:buFontTx/>
              <a:buNone/>
              <a:tabLst/>
            </a:pPr>
            <a:r>
              <a:rPr lang="en-US" sz="1200" baseline="0" dirty="0">
                <a:latin typeface="Lucida Sans" pitchFamily="-106" charset="0"/>
                <a:ea typeface="ＭＳ Ｐゴシック" pitchFamily="-106" charset="-128"/>
                <a:cs typeface="ＭＳ Ｐゴシック" pitchFamily="-106" charset="-128"/>
              </a:rPr>
              <a:t>List</a:t>
            </a:r>
          </a:p>
        </p:txBody>
      </p:sp>
      <p:sp>
        <p:nvSpPr>
          <p:cNvPr id="7" name="Rectangle 6">
            <a:extLst>
              <a:ext uri="{FF2B5EF4-FFF2-40B4-BE49-F238E27FC236}">
                <a16:creationId xmlns:a16="http://schemas.microsoft.com/office/drawing/2014/main" id="{DBFDD76E-B426-4941-BF21-B4D6A3C25A6E}"/>
              </a:ext>
            </a:extLst>
          </p:cNvPr>
          <p:cNvSpPr/>
          <p:nvPr/>
        </p:nvSpPr>
        <p:spPr bwMode="auto">
          <a:xfrm>
            <a:off x="517493" y="3867431"/>
            <a:ext cx="1242422" cy="600164"/>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Oct/Nov 1993</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2</a:t>
            </a:r>
            <a:r>
              <a:rPr lang="en-US" sz="1200" baseline="30000" dirty="0">
                <a:latin typeface="Lucida Sans" pitchFamily="-106" charset="0"/>
                <a:ea typeface="ＭＳ Ｐゴシック" pitchFamily="-106" charset="-128"/>
                <a:cs typeface="ＭＳ Ｐゴシック" pitchFamily="-106" charset="-128"/>
              </a:rPr>
              <a:t>nd</a:t>
            </a:r>
            <a:r>
              <a:rPr lang="en-US" sz="1200" dirty="0">
                <a:latin typeface="Lucida Sans" pitchFamily="-106" charset="0"/>
                <a:ea typeface="ＭＳ Ｐゴシック" pitchFamily="-106" charset="-128"/>
                <a:cs typeface="ＭＳ Ｐゴシック" pitchFamily="-106" charset="-128"/>
              </a:rPr>
              <a:t> </a:t>
            </a:r>
            <a:r>
              <a:rPr kumimoji="0" lang="en-US" sz="1200" b="0" i="0" u="none" strike="noStrike" cap="none" normalizeH="0" dirty="0">
                <a:ln>
                  <a:noFill/>
                </a:ln>
                <a:solidFill>
                  <a:schemeClr val="tx1"/>
                </a:solidFill>
                <a:effectLst/>
                <a:latin typeface="Lucida Sans" pitchFamily="-106" charset="0"/>
                <a:ea typeface="ＭＳ Ｐゴシック" pitchFamily="-106" charset="-128"/>
                <a:cs typeface="ＭＳ Ｐゴシック" pitchFamily="-106" charset="-128"/>
              </a:rPr>
              <a:t>Web SE</a:t>
            </a:r>
          </a:p>
          <a:p>
            <a:pPr marL="0" marR="0" indent="0" algn="ctr" defTabSz="914400" rtl="0" eaLnBrk="0" fontAlgn="base" latinLnBrk="0" hangingPunct="0">
              <a:lnSpc>
                <a:spcPct val="100000"/>
              </a:lnSpc>
              <a:spcBef>
                <a:spcPct val="0"/>
              </a:spcBef>
              <a:spcAft>
                <a:spcPct val="0"/>
              </a:spcAft>
              <a:buClrTx/>
              <a:buSzTx/>
              <a:buFontTx/>
              <a:buNone/>
              <a:tabLst/>
            </a:pPr>
            <a:r>
              <a:rPr lang="en-US" sz="1200" baseline="0" dirty="0">
                <a:latin typeface="Lucida Sans" pitchFamily="-106" charset="0"/>
                <a:ea typeface="ＭＳ Ｐゴシック" pitchFamily="-106" charset="-128"/>
                <a:cs typeface="ＭＳ Ｐゴシック" pitchFamily="-106" charset="-128"/>
              </a:rPr>
              <a:t>List </a:t>
            </a:r>
          </a:p>
        </p:txBody>
      </p:sp>
      <p:sp>
        <p:nvSpPr>
          <p:cNvPr id="8" name="Rectangle 7">
            <a:extLst>
              <a:ext uri="{FF2B5EF4-FFF2-40B4-BE49-F238E27FC236}">
                <a16:creationId xmlns:a16="http://schemas.microsoft.com/office/drawing/2014/main" id="{D24107D8-17E4-3741-8C54-EA39519853E0}"/>
              </a:ext>
            </a:extLst>
          </p:cNvPr>
          <p:cNvSpPr/>
          <p:nvPr/>
        </p:nvSpPr>
        <p:spPr bwMode="auto">
          <a:xfrm>
            <a:off x="672830" y="4670411"/>
            <a:ext cx="966430" cy="969496"/>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Dec 1993</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3</a:t>
            </a:r>
            <a:r>
              <a:rPr lang="en-US" sz="1200" baseline="30000" dirty="0">
                <a:latin typeface="Lucida Sans" pitchFamily="-106" charset="0"/>
                <a:ea typeface="ＭＳ Ｐゴシック" pitchFamily="-106" charset="-128"/>
                <a:cs typeface="ＭＳ Ｐゴシック" pitchFamily="-106" charset="-128"/>
              </a:rPr>
              <a:t>rd</a:t>
            </a:r>
            <a:r>
              <a:rPr lang="en-US" sz="1200" dirty="0">
                <a:latin typeface="Lucida Sans" pitchFamily="-106" charset="0"/>
                <a:ea typeface="ＭＳ Ｐゴシック" pitchFamily="-106" charset="-128"/>
                <a:cs typeface="ＭＳ Ｐゴシック" pitchFamily="-106" charset="-128"/>
              </a:rPr>
              <a:t> </a:t>
            </a:r>
            <a:r>
              <a:rPr kumimoji="0" lang="en-US" sz="1200" b="0" i="0" u="none" strike="noStrike" cap="none" normalizeH="0" dirty="0">
                <a:ln>
                  <a:noFill/>
                </a:ln>
                <a:solidFill>
                  <a:schemeClr val="tx1"/>
                </a:solidFill>
                <a:effectLst/>
                <a:latin typeface="Lucida Sans" pitchFamily="-106" charset="0"/>
                <a:ea typeface="ＭＳ Ｐゴシック" pitchFamily="-106" charset="-128"/>
                <a:cs typeface="ＭＳ Ｐゴシック" pitchFamily="-106" charset="-128"/>
              </a:rPr>
              <a:t>Web SE</a:t>
            </a:r>
          </a:p>
          <a:p>
            <a:pPr marL="0" marR="0" indent="0" algn="ctr" defTabSz="914400" rtl="0" eaLnBrk="0" fontAlgn="base" latinLnBrk="0" hangingPunct="0">
              <a:lnSpc>
                <a:spcPct val="100000"/>
              </a:lnSpc>
              <a:spcBef>
                <a:spcPct val="0"/>
              </a:spcBef>
              <a:spcAft>
                <a:spcPct val="0"/>
              </a:spcAft>
              <a:buClrTx/>
              <a:buSzTx/>
              <a:buFontTx/>
              <a:buNone/>
              <a:tabLst/>
            </a:pPr>
            <a:r>
              <a:rPr lang="en-US" sz="1200" baseline="0" dirty="0">
                <a:latin typeface="Lucida Sans" pitchFamily="-106" charset="0"/>
                <a:ea typeface="ＭＳ Ｐゴシック" pitchFamily="-106" charset="-128"/>
                <a:cs typeface="ＭＳ Ｐゴシック" pitchFamily="-106" charset="-128"/>
              </a:rPr>
              <a:t>Crawler </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Indexer</a:t>
            </a:r>
          </a:p>
          <a:p>
            <a:pPr marL="0" marR="0" indent="0" algn="ctr" defTabSz="914400" rtl="0" eaLnBrk="0" fontAlgn="base" latinLnBrk="0" hangingPunct="0">
              <a:lnSpc>
                <a:spcPct val="100000"/>
              </a:lnSpc>
              <a:spcBef>
                <a:spcPct val="0"/>
              </a:spcBef>
              <a:spcAft>
                <a:spcPct val="0"/>
              </a:spcAft>
              <a:buClrTx/>
              <a:buSzTx/>
              <a:buFontTx/>
              <a:buNone/>
              <a:tabLst/>
            </a:pPr>
            <a:r>
              <a:rPr lang="en-US" sz="1200" baseline="0" dirty="0" err="1">
                <a:latin typeface="Lucida Sans" pitchFamily="-106" charset="0"/>
                <a:ea typeface="ＭＳ Ｐゴシック" pitchFamily="-106" charset="-128"/>
                <a:cs typeface="ＭＳ Ｐゴシック" pitchFamily="-106" charset="-128"/>
              </a:rPr>
              <a:t>Seraching</a:t>
            </a:r>
            <a:r>
              <a:rPr lang="en-US" sz="1200" baseline="0" dirty="0">
                <a:latin typeface="Lucida Sans" pitchFamily="-106" charset="0"/>
                <a:ea typeface="ＭＳ Ｐゴシック" pitchFamily="-106" charset="-128"/>
                <a:cs typeface="ＭＳ Ｐゴシック" pitchFamily="-106" charset="-128"/>
              </a:rPr>
              <a:t> </a:t>
            </a:r>
          </a:p>
        </p:txBody>
      </p:sp>
      <p:sp>
        <p:nvSpPr>
          <p:cNvPr id="9" name="Rectangle 8">
            <a:extLst>
              <a:ext uri="{FF2B5EF4-FFF2-40B4-BE49-F238E27FC236}">
                <a16:creationId xmlns:a16="http://schemas.microsoft.com/office/drawing/2014/main" id="{FD85B4F6-5C00-EB4E-8DDD-E691872DE8A6}"/>
              </a:ext>
            </a:extLst>
          </p:cNvPr>
          <p:cNvSpPr/>
          <p:nvPr/>
        </p:nvSpPr>
        <p:spPr bwMode="auto">
          <a:xfrm>
            <a:off x="2593657" y="2716171"/>
            <a:ext cx="876587" cy="415498"/>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Jan 1994 </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err="1">
                <a:latin typeface="Lucida Sans" pitchFamily="-106" charset="0"/>
                <a:ea typeface="ＭＳ Ｐゴシック" pitchFamily="-106" charset="-128"/>
                <a:cs typeface="ＭＳ Ｐゴシック" pitchFamily="-106" charset="-128"/>
              </a:rPr>
              <a:t>Altavista</a:t>
            </a:r>
            <a:endParaRPr lang="en-US" sz="1200" dirty="0">
              <a:latin typeface="Lucida Sans" pitchFamily="-106" charset="0"/>
              <a:ea typeface="ＭＳ Ｐゴシック" pitchFamily="-106" charset="-128"/>
              <a:cs typeface="ＭＳ Ｐゴシック" pitchFamily="-106" charset="-128"/>
            </a:endParaRPr>
          </a:p>
        </p:txBody>
      </p:sp>
      <p:sp>
        <p:nvSpPr>
          <p:cNvPr id="10" name="Rectangle 9">
            <a:extLst>
              <a:ext uri="{FF2B5EF4-FFF2-40B4-BE49-F238E27FC236}">
                <a16:creationId xmlns:a16="http://schemas.microsoft.com/office/drawing/2014/main" id="{41B8D708-69DF-1145-A445-6BC2388A7A8F}"/>
              </a:ext>
            </a:extLst>
          </p:cNvPr>
          <p:cNvSpPr/>
          <p:nvPr/>
        </p:nvSpPr>
        <p:spPr bwMode="auto">
          <a:xfrm>
            <a:off x="2431178" y="3627581"/>
            <a:ext cx="1236236" cy="600164"/>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 April 1994 </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Yahoo!</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Web Directory</a:t>
            </a:r>
          </a:p>
        </p:txBody>
      </p:sp>
      <p:sp>
        <p:nvSpPr>
          <p:cNvPr id="11" name="Rectangle 10">
            <a:extLst>
              <a:ext uri="{FF2B5EF4-FFF2-40B4-BE49-F238E27FC236}">
                <a16:creationId xmlns:a16="http://schemas.microsoft.com/office/drawing/2014/main" id="{7036AB9B-587F-4942-90B5-8F3A8D400298}"/>
              </a:ext>
            </a:extLst>
          </p:cNvPr>
          <p:cNvSpPr/>
          <p:nvPr/>
        </p:nvSpPr>
        <p:spPr bwMode="auto">
          <a:xfrm>
            <a:off x="2650232" y="4356732"/>
            <a:ext cx="933394" cy="600164"/>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Jul7 1994 </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Lycos</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SE</a:t>
            </a:r>
          </a:p>
        </p:txBody>
      </p:sp>
      <p:sp>
        <p:nvSpPr>
          <p:cNvPr id="12" name="Rectangle 11">
            <a:extLst>
              <a:ext uri="{FF2B5EF4-FFF2-40B4-BE49-F238E27FC236}">
                <a16:creationId xmlns:a16="http://schemas.microsoft.com/office/drawing/2014/main" id="{8E01F27A-B7BE-384E-8E2F-53DF5A7B309B}"/>
              </a:ext>
            </a:extLst>
          </p:cNvPr>
          <p:cNvSpPr/>
          <p:nvPr/>
        </p:nvSpPr>
        <p:spPr bwMode="auto">
          <a:xfrm>
            <a:off x="4326039" y="3457106"/>
            <a:ext cx="1236236" cy="600164"/>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1995</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err="1">
                <a:latin typeface="Lucida Sans" pitchFamily="-106" charset="0"/>
                <a:ea typeface="ＭＳ Ｐゴシック" pitchFamily="-106" charset="-128"/>
                <a:cs typeface="ＭＳ Ｐゴシック" pitchFamily="-106" charset="-128"/>
              </a:rPr>
              <a:t>LookSmart</a:t>
            </a:r>
            <a:endParaRPr lang="en-US" sz="1200" dirty="0">
              <a:latin typeface="Lucida Sans" pitchFamily="-106" charset="0"/>
              <a:ea typeface="ＭＳ Ｐゴシック" pitchFamily="-106" charset="-128"/>
              <a:cs typeface="ＭＳ Ｐゴシック" pitchFamily="-106"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Web Directory</a:t>
            </a:r>
          </a:p>
        </p:txBody>
      </p:sp>
      <p:sp>
        <p:nvSpPr>
          <p:cNvPr id="13" name="Rectangle 12">
            <a:extLst>
              <a:ext uri="{FF2B5EF4-FFF2-40B4-BE49-F238E27FC236}">
                <a16:creationId xmlns:a16="http://schemas.microsoft.com/office/drawing/2014/main" id="{39237AF2-E03C-F44C-933E-D6AE747FED6F}"/>
              </a:ext>
            </a:extLst>
          </p:cNvPr>
          <p:cNvSpPr/>
          <p:nvPr/>
        </p:nvSpPr>
        <p:spPr bwMode="auto">
          <a:xfrm>
            <a:off x="6412702" y="2558771"/>
            <a:ext cx="1079142" cy="784830"/>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March 1996</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Larry Page</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err="1">
                <a:latin typeface="Lucida Sans" pitchFamily="-106" charset="0"/>
                <a:ea typeface="ＭＳ Ｐゴシック" pitchFamily="-106" charset="-128"/>
                <a:cs typeface="ＭＳ Ｐゴシック" pitchFamily="-106" charset="-128"/>
              </a:rPr>
              <a:t>BackRub</a:t>
            </a:r>
            <a:endParaRPr lang="en-US" sz="1200" dirty="0">
              <a:latin typeface="Lucida Sans" pitchFamily="-106" charset="0"/>
              <a:ea typeface="ＭＳ Ｐゴシック" pitchFamily="-106" charset="-128"/>
              <a:cs typeface="ＭＳ Ｐゴシック" pitchFamily="-106"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SE</a:t>
            </a:r>
          </a:p>
        </p:txBody>
      </p:sp>
      <p:sp>
        <p:nvSpPr>
          <p:cNvPr id="14" name="Rectangle 13">
            <a:extLst>
              <a:ext uri="{FF2B5EF4-FFF2-40B4-BE49-F238E27FC236}">
                <a16:creationId xmlns:a16="http://schemas.microsoft.com/office/drawing/2014/main" id="{B1D006D3-6699-5E4C-87E5-6883977B89BB}"/>
              </a:ext>
            </a:extLst>
          </p:cNvPr>
          <p:cNvSpPr/>
          <p:nvPr/>
        </p:nvSpPr>
        <p:spPr bwMode="auto">
          <a:xfrm>
            <a:off x="6459869" y="3506639"/>
            <a:ext cx="920519" cy="600164"/>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May 1996</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err="1">
                <a:latin typeface="Lucida Sans" pitchFamily="-106" charset="0"/>
                <a:ea typeface="ＭＳ Ｐゴシック" pitchFamily="-106" charset="-128"/>
                <a:cs typeface="ＭＳ Ｐゴシック" pitchFamily="-106" charset="-128"/>
              </a:rPr>
              <a:t>HotBot</a:t>
            </a:r>
            <a:endParaRPr lang="en-US" sz="1200" dirty="0">
              <a:latin typeface="Lucida Sans" pitchFamily="-106" charset="0"/>
              <a:ea typeface="ＭＳ Ｐゴシック" pitchFamily="-106" charset="-128"/>
              <a:cs typeface="ＭＳ Ｐゴシック" pitchFamily="-106"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SE</a:t>
            </a:r>
          </a:p>
        </p:txBody>
      </p:sp>
      <p:sp>
        <p:nvSpPr>
          <p:cNvPr id="15" name="Rectangle 14">
            <a:extLst>
              <a:ext uri="{FF2B5EF4-FFF2-40B4-BE49-F238E27FC236}">
                <a16:creationId xmlns:a16="http://schemas.microsoft.com/office/drawing/2014/main" id="{C4E315BC-F950-044E-9948-B53938294170}"/>
              </a:ext>
            </a:extLst>
          </p:cNvPr>
          <p:cNvSpPr/>
          <p:nvPr/>
        </p:nvSpPr>
        <p:spPr bwMode="auto">
          <a:xfrm>
            <a:off x="8549341" y="3023471"/>
            <a:ext cx="977551" cy="600164"/>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April 1997</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Ask Jeeves</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SE</a:t>
            </a:r>
          </a:p>
        </p:txBody>
      </p:sp>
      <p:sp>
        <p:nvSpPr>
          <p:cNvPr id="16" name="Rectangle 15">
            <a:extLst>
              <a:ext uri="{FF2B5EF4-FFF2-40B4-BE49-F238E27FC236}">
                <a16:creationId xmlns:a16="http://schemas.microsoft.com/office/drawing/2014/main" id="{793BF163-D509-3642-959A-1EC851CC005A}"/>
              </a:ext>
            </a:extLst>
          </p:cNvPr>
          <p:cNvSpPr/>
          <p:nvPr/>
        </p:nvSpPr>
        <p:spPr bwMode="auto">
          <a:xfrm>
            <a:off x="10175221" y="3274289"/>
            <a:ext cx="1235159" cy="415498"/>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Jul/Sept 1998</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MSN Search</a:t>
            </a:r>
          </a:p>
        </p:txBody>
      </p:sp>
      <p:sp>
        <p:nvSpPr>
          <p:cNvPr id="17" name="Rectangle 16">
            <a:extLst>
              <a:ext uri="{FF2B5EF4-FFF2-40B4-BE49-F238E27FC236}">
                <a16:creationId xmlns:a16="http://schemas.microsoft.com/office/drawing/2014/main" id="{83DE1417-0C5A-B94A-BE49-5C3D226EA663}"/>
              </a:ext>
            </a:extLst>
          </p:cNvPr>
          <p:cNvSpPr/>
          <p:nvPr/>
        </p:nvSpPr>
        <p:spPr bwMode="auto">
          <a:xfrm>
            <a:off x="10164149" y="2621209"/>
            <a:ext cx="1250688" cy="600164"/>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1998</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Google Search</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SE</a:t>
            </a:r>
          </a:p>
        </p:txBody>
      </p:sp>
      <p:sp>
        <p:nvSpPr>
          <p:cNvPr id="18" name="Rectangle 17">
            <a:extLst>
              <a:ext uri="{FF2B5EF4-FFF2-40B4-BE49-F238E27FC236}">
                <a16:creationId xmlns:a16="http://schemas.microsoft.com/office/drawing/2014/main" id="{C95A00E8-D058-C24F-9F45-F73C090D0F3A}"/>
              </a:ext>
            </a:extLst>
          </p:cNvPr>
          <p:cNvSpPr/>
          <p:nvPr/>
        </p:nvSpPr>
        <p:spPr bwMode="auto">
          <a:xfrm>
            <a:off x="24438" y="1564778"/>
            <a:ext cx="5867781" cy="230832"/>
          </a:xfrm>
          <a:prstGeom prst="rect">
            <a:avLst/>
          </a:prstGeom>
          <a:solidFill>
            <a:schemeClr val="bg1">
              <a:alpha val="76000"/>
            </a:schemeClr>
          </a:solidFill>
          <a:ln w="12700" cap="flat" cmpd="sng" algn="ctr">
            <a:no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9" name="Rectangle 18">
            <a:extLst>
              <a:ext uri="{FF2B5EF4-FFF2-40B4-BE49-F238E27FC236}">
                <a16:creationId xmlns:a16="http://schemas.microsoft.com/office/drawing/2014/main" id="{9B7FA575-E00F-F649-878E-41A7F6F24AEF}"/>
              </a:ext>
            </a:extLst>
          </p:cNvPr>
          <p:cNvSpPr/>
          <p:nvPr/>
        </p:nvSpPr>
        <p:spPr bwMode="auto">
          <a:xfrm>
            <a:off x="258659" y="1795610"/>
            <a:ext cx="5633560" cy="4090619"/>
          </a:xfrm>
          <a:prstGeom prst="rect">
            <a:avLst/>
          </a:prstGeom>
          <a:solidFill>
            <a:schemeClr val="bg1">
              <a:alpha val="76000"/>
            </a:schemeClr>
          </a:solidFill>
          <a:ln w="12700" cap="flat" cmpd="sng" algn="ctr">
            <a:no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8106555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4AB27-E94C-B84B-A38D-C5CADE6894F4}"/>
              </a:ext>
            </a:extLst>
          </p:cNvPr>
          <p:cNvSpPr>
            <a:spLocks noGrp="1"/>
          </p:cNvSpPr>
          <p:nvPr>
            <p:ph type="title"/>
          </p:nvPr>
        </p:nvSpPr>
        <p:spPr>
          <a:xfrm>
            <a:off x="623392" y="692696"/>
            <a:ext cx="10849205" cy="936104"/>
          </a:xfrm>
        </p:spPr>
        <p:txBody>
          <a:bodyPr/>
          <a:lstStyle/>
          <a:p>
            <a:r>
              <a:rPr lang="en-US" dirty="0" err="1"/>
              <a:t>BackRub</a:t>
            </a:r>
            <a:endParaRPr lang="en-US" dirty="0"/>
          </a:p>
        </p:txBody>
      </p:sp>
      <p:sp>
        <p:nvSpPr>
          <p:cNvPr id="3" name="Slide Number Placeholder 2">
            <a:extLst>
              <a:ext uri="{FF2B5EF4-FFF2-40B4-BE49-F238E27FC236}">
                <a16:creationId xmlns:a16="http://schemas.microsoft.com/office/drawing/2014/main" id="{7F58CF9B-53DA-274B-A008-0C5034D43333}"/>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44</a:t>
            </a:fld>
            <a:endParaRPr lang="en-US" dirty="0"/>
          </a:p>
        </p:txBody>
      </p:sp>
      <p:sp>
        <p:nvSpPr>
          <p:cNvPr id="4" name="Content Placeholder 3">
            <a:extLst>
              <a:ext uri="{FF2B5EF4-FFF2-40B4-BE49-F238E27FC236}">
                <a16:creationId xmlns:a16="http://schemas.microsoft.com/office/drawing/2014/main" id="{574D7176-AC5D-0846-8538-FCE15F2536F4}"/>
              </a:ext>
            </a:extLst>
          </p:cNvPr>
          <p:cNvSpPr txBox="1">
            <a:spLocks/>
          </p:cNvSpPr>
          <p:nvPr/>
        </p:nvSpPr>
        <p:spPr>
          <a:xfrm>
            <a:off x="432001" y="1692000"/>
            <a:ext cx="3987375" cy="4469088"/>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Utilised PageRank</a:t>
            </a:r>
          </a:p>
          <a:p>
            <a:pPr lvl="1"/>
            <a:r>
              <a:rPr lang="en-US"/>
              <a:t>More advanced than previous indexing</a:t>
            </a:r>
          </a:p>
          <a:p>
            <a:r>
              <a:rPr lang="en-US"/>
              <a:t>Used back links</a:t>
            </a:r>
          </a:p>
          <a:p>
            <a:endParaRPr lang="en-US"/>
          </a:p>
          <a:p>
            <a:endParaRPr lang="en-US"/>
          </a:p>
          <a:p>
            <a:endParaRPr lang="en-US" dirty="0"/>
          </a:p>
        </p:txBody>
      </p:sp>
      <p:pic>
        <p:nvPicPr>
          <p:cNvPr id="5" name="Picture 4" descr="1-1.png">
            <a:extLst>
              <a:ext uri="{FF2B5EF4-FFF2-40B4-BE49-F238E27FC236}">
                <a16:creationId xmlns:a16="http://schemas.microsoft.com/office/drawing/2014/main" id="{688B31F0-E5D5-BC4D-9225-CAC098DAA7AC}"/>
              </a:ext>
            </a:extLst>
          </p:cNvPr>
          <p:cNvPicPr>
            <a:picLocks noChangeAspect="1"/>
          </p:cNvPicPr>
          <p:nvPr/>
        </p:nvPicPr>
        <p:blipFill rotWithShape="1">
          <a:blip r:embed="rId3">
            <a:extLst>
              <a:ext uri="{28A0092B-C50C-407E-A947-70E740481C1C}">
                <a14:useLocalDpi xmlns:a14="http://schemas.microsoft.com/office/drawing/2010/main" val="0"/>
              </a:ext>
            </a:extLst>
          </a:blip>
          <a:srcRect l="-2" r="4985"/>
          <a:stretch/>
        </p:blipFill>
        <p:spPr>
          <a:xfrm>
            <a:off x="4643809" y="946470"/>
            <a:ext cx="7545217" cy="5292068"/>
          </a:xfrm>
          <a:prstGeom prst="rect">
            <a:avLst/>
          </a:prstGeom>
        </p:spPr>
      </p:pic>
    </p:spTree>
    <p:extLst>
      <p:ext uri="{BB962C8B-B14F-4D97-AF65-F5344CB8AC3E}">
        <p14:creationId xmlns:p14="http://schemas.microsoft.com/office/powerpoint/2010/main" val="3921088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8BFF759-BB7E-8644-B87B-960F17552764}"/>
              </a:ext>
            </a:extLst>
          </p:cNvPr>
          <p:cNvSpPr>
            <a:spLocks noGrp="1"/>
          </p:cNvSpPr>
          <p:nvPr>
            <p:ph type="title"/>
          </p:nvPr>
        </p:nvSpPr>
        <p:spPr>
          <a:xfrm>
            <a:off x="623392" y="692696"/>
            <a:ext cx="10849205" cy="936104"/>
          </a:xfrm>
        </p:spPr>
        <p:txBody>
          <a:bodyPr/>
          <a:lstStyle/>
          <a:p>
            <a:r>
              <a:rPr lang="en-US" dirty="0"/>
              <a:t>PageRank</a:t>
            </a:r>
          </a:p>
        </p:txBody>
      </p:sp>
      <p:sp>
        <p:nvSpPr>
          <p:cNvPr id="7" name="Slide Number Placeholder 2">
            <a:extLst>
              <a:ext uri="{FF2B5EF4-FFF2-40B4-BE49-F238E27FC236}">
                <a16:creationId xmlns:a16="http://schemas.microsoft.com/office/drawing/2014/main" id="{A26C14DF-887E-D841-B05D-5037ACD91DFB}"/>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45</a:t>
            </a:fld>
            <a:endParaRPr lang="en-US" dirty="0"/>
          </a:p>
        </p:txBody>
      </p:sp>
      <p:sp>
        <p:nvSpPr>
          <p:cNvPr id="8" name="Content Placeholder 3">
            <a:extLst>
              <a:ext uri="{FF2B5EF4-FFF2-40B4-BE49-F238E27FC236}">
                <a16:creationId xmlns:a16="http://schemas.microsoft.com/office/drawing/2014/main" id="{C482484C-C6F5-4043-9546-E6BD41E6ADB8}"/>
              </a:ext>
            </a:extLst>
          </p:cNvPr>
          <p:cNvSpPr txBox="1">
            <a:spLocks/>
          </p:cNvSpPr>
          <p:nvPr/>
        </p:nvSpPr>
        <p:spPr>
          <a:xfrm>
            <a:off x="432000" y="1692000"/>
            <a:ext cx="11328000" cy="4469088"/>
          </a:xfrm>
          <a:prstGeom prst="rect">
            <a:avLst/>
          </a:prstGeom>
        </p:spPr>
        <p:txBody>
          <a:bodyPr numCol="2">
            <a:normAutofit/>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Assumes important websites are likely be   linked to</a:t>
            </a:r>
          </a:p>
          <a:p>
            <a:r>
              <a:rPr lang="en-US" dirty="0"/>
              <a:t>Similar to a voting:</a:t>
            </a:r>
          </a:p>
          <a:p>
            <a:pPr lvl="1"/>
            <a:r>
              <a:rPr lang="en-US" sz="2000" dirty="0"/>
              <a:t>where in links are votes</a:t>
            </a:r>
          </a:p>
          <a:p>
            <a:pPr lvl="1"/>
            <a:r>
              <a:rPr lang="en-US" sz="2000" dirty="0"/>
              <a:t>the quality of a vote is determined by  the number of votes (in links)</a:t>
            </a:r>
          </a:p>
          <a:p>
            <a:pPr lvl="1"/>
            <a:r>
              <a:rPr lang="en-US" sz="2000" dirty="0"/>
              <a:t>your vote is worth more if you have a    higher page rank</a:t>
            </a:r>
          </a:p>
          <a:p>
            <a:pPr lvl="1"/>
            <a:endParaRPr lang="en-US" sz="2000" dirty="0"/>
          </a:p>
          <a:p>
            <a:pPr lvl="1"/>
            <a:endParaRPr lang="en-US" sz="2000" dirty="0"/>
          </a:p>
          <a:p>
            <a:pPr lvl="1"/>
            <a:endParaRPr lang="en-US" sz="2000" dirty="0"/>
          </a:p>
          <a:p>
            <a:r>
              <a:rPr lang="en-US" dirty="0"/>
              <a:t>Factors Considered:</a:t>
            </a:r>
          </a:p>
          <a:p>
            <a:pPr lvl="1"/>
            <a:r>
              <a:rPr lang="en-US" sz="2000" dirty="0"/>
              <a:t>Number of in links</a:t>
            </a:r>
          </a:p>
          <a:p>
            <a:pPr lvl="1"/>
            <a:r>
              <a:rPr lang="en-US" sz="2000" dirty="0"/>
              <a:t>Quality of in links</a:t>
            </a:r>
          </a:p>
          <a:p>
            <a:pPr lvl="1"/>
            <a:r>
              <a:rPr lang="en-US" sz="2000" dirty="0"/>
              <a:t>Web page’s context</a:t>
            </a:r>
          </a:p>
          <a:p>
            <a:r>
              <a:rPr lang="en-US" dirty="0" err="1"/>
              <a:t>Favoured</a:t>
            </a:r>
            <a:r>
              <a:rPr lang="en-US" dirty="0"/>
              <a:t> high keyword density</a:t>
            </a:r>
          </a:p>
          <a:p>
            <a:pPr lvl="1"/>
            <a:endParaRPr lang="en-US" sz="400" dirty="0"/>
          </a:p>
        </p:txBody>
      </p:sp>
    </p:spTree>
    <p:extLst>
      <p:ext uri="{BB962C8B-B14F-4D97-AF65-F5344CB8AC3E}">
        <p14:creationId xmlns:p14="http://schemas.microsoft.com/office/powerpoint/2010/main" val="2028224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474A-401C-D54E-B87B-A0BEF4AF629D}"/>
              </a:ext>
            </a:extLst>
          </p:cNvPr>
          <p:cNvSpPr>
            <a:spLocks noGrp="1"/>
          </p:cNvSpPr>
          <p:nvPr>
            <p:ph type="title"/>
          </p:nvPr>
        </p:nvSpPr>
        <p:spPr>
          <a:xfrm>
            <a:off x="623392" y="692696"/>
            <a:ext cx="10849205" cy="936104"/>
          </a:xfrm>
        </p:spPr>
        <p:txBody>
          <a:bodyPr/>
          <a:lstStyle/>
          <a:p>
            <a:r>
              <a:rPr lang="en-US" dirty="0"/>
              <a:t>Keyword Stuffing</a:t>
            </a:r>
          </a:p>
        </p:txBody>
      </p:sp>
      <p:sp>
        <p:nvSpPr>
          <p:cNvPr id="3" name="Slide Number Placeholder 2">
            <a:extLst>
              <a:ext uri="{FF2B5EF4-FFF2-40B4-BE49-F238E27FC236}">
                <a16:creationId xmlns:a16="http://schemas.microsoft.com/office/drawing/2014/main" id="{D5AC956E-DD7A-D24F-8EBB-D3BF0A6A0E99}"/>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46</a:t>
            </a:fld>
            <a:endParaRPr lang="en-US" dirty="0"/>
          </a:p>
        </p:txBody>
      </p:sp>
      <p:sp>
        <p:nvSpPr>
          <p:cNvPr id="4" name="Content Placeholder 5">
            <a:extLst>
              <a:ext uri="{FF2B5EF4-FFF2-40B4-BE49-F238E27FC236}">
                <a16:creationId xmlns:a16="http://schemas.microsoft.com/office/drawing/2014/main" id="{344F7A1F-1B6F-744C-8947-A8CA4E0F7857}"/>
              </a:ext>
            </a:extLst>
          </p:cNvPr>
          <p:cNvSpPr txBox="1">
            <a:spLocks/>
          </p:cNvSpPr>
          <p:nvPr/>
        </p:nvSpPr>
        <p:spPr>
          <a:xfrm>
            <a:off x="432000" y="1692000"/>
            <a:ext cx="11328000" cy="4469088"/>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t>Our company provides software development and consultation services.  We are the best software development and consultation services. Our company staff provides software development and consultation services. We offer the best software development and consultation services. Our software development and consultation services is the right solution for your business. Satisfaction with our software development and consultation services is guaranteed. We build your business solution with out software development and consultation services.  Contact us and you will receive quality software development and consultation services.</a:t>
            </a:r>
            <a:endParaRPr lang="en-US" dirty="0"/>
          </a:p>
        </p:txBody>
      </p:sp>
    </p:spTree>
    <p:extLst>
      <p:ext uri="{BB962C8B-B14F-4D97-AF65-F5344CB8AC3E}">
        <p14:creationId xmlns:p14="http://schemas.microsoft.com/office/powerpoint/2010/main" val="648028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360D-42C7-E441-9C70-703830A5C7E6}"/>
              </a:ext>
            </a:extLst>
          </p:cNvPr>
          <p:cNvSpPr>
            <a:spLocks noGrp="1"/>
          </p:cNvSpPr>
          <p:nvPr>
            <p:ph type="title"/>
          </p:nvPr>
        </p:nvSpPr>
        <p:spPr>
          <a:xfrm>
            <a:off x="623392" y="692696"/>
            <a:ext cx="10849205" cy="936104"/>
          </a:xfrm>
        </p:spPr>
        <p:txBody>
          <a:bodyPr/>
          <a:lstStyle/>
          <a:p>
            <a:r>
              <a:rPr lang="en-US" dirty="0"/>
              <a:t>Keyword Stuffing</a:t>
            </a:r>
          </a:p>
        </p:txBody>
      </p:sp>
      <p:sp>
        <p:nvSpPr>
          <p:cNvPr id="3" name="Slide Number Placeholder 2">
            <a:extLst>
              <a:ext uri="{FF2B5EF4-FFF2-40B4-BE49-F238E27FC236}">
                <a16:creationId xmlns:a16="http://schemas.microsoft.com/office/drawing/2014/main" id="{97B685B8-FBB6-2642-A58D-5809B0E5BBAE}"/>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47</a:t>
            </a:fld>
            <a:endParaRPr lang="en-US" dirty="0"/>
          </a:p>
        </p:txBody>
      </p:sp>
      <p:sp>
        <p:nvSpPr>
          <p:cNvPr id="4" name="Content Placeholder 5">
            <a:extLst>
              <a:ext uri="{FF2B5EF4-FFF2-40B4-BE49-F238E27FC236}">
                <a16:creationId xmlns:a16="http://schemas.microsoft.com/office/drawing/2014/main" id="{82883C14-A28C-FE4E-9A2B-3393C8EFB34C}"/>
              </a:ext>
            </a:extLst>
          </p:cNvPr>
          <p:cNvSpPr txBox="1">
            <a:spLocks/>
          </p:cNvSpPr>
          <p:nvPr/>
        </p:nvSpPr>
        <p:spPr>
          <a:xfrm>
            <a:off x="432000" y="1692000"/>
            <a:ext cx="11328000" cy="4469088"/>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solidFill>
                  <a:schemeClr val="bg1">
                    <a:lumMod val="50000"/>
                  </a:schemeClr>
                </a:solidFill>
              </a:rPr>
              <a:t>Our company provides </a:t>
            </a:r>
            <a:r>
              <a:rPr lang="en-US" b="1"/>
              <a:t>software development and consultation services</a:t>
            </a:r>
            <a:r>
              <a:rPr lang="en-US"/>
              <a:t>.  </a:t>
            </a:r>
            <a:r>
              <a:rPr lang="en-US">
                <a:solidFill>
                  <a:srgbClr val="7F7F7F"/>
                </a:solidFill>
              </a:rPr>
              <a:t>We are the best</a:t>
            </a:r>
            <a:r>
              <a:rPr lang="en-US" b="1">
                <a:solidFill>
                  <a:srgbClr val="7F7F7F"/>
                </a:solidFill>
              </a:rPr>
              <a:t> </a:t>
            </a:r>
            <a:r>
              <a:rPr lang="en-US" b="1"/>
              <a:t>software development and consultation services</a:t>
            </a:r>
            <a:r>
              <a:rPr lang="en-US"/>
              <a:t>. </a:t>
            </a:r>
            <a:r>
              <a:rPr lang="en-US">
                <a:solidFill>
                  <a:srgbClr val="7F7F7F"/>
                </a:solidFill>
              </a:rPr>
              <a:t>Our company staff provides </a:t>
            </a:r>
            <a:r>
              <a:rPr lang="en-US" b="1"/>
              <a:t>software development and consultation services</a:t>
            </a:r>
            <a:r>
              <a:rPr lang="en-US"/>
              <a:t>. </a:t>
            </a:r>
            <a:r>
              <a:rPr lang="en-US">
                <a:solidFill>
                  <a:srgbClr val="7F7F7F"/>
                </a:solidFill>
              </a:rPr>
              <a:t>We offer the best </a:t>
            </a:r>
            <a:r>
              <a:rPr lang="en-US" b="1"/>
              <a:t>software development and consultation services</a:t>
            </a:r>
            <a:r>
              <a:rPr lang="en-US"/>
              <a:t>. </a:t>
            </a:r>
            <a:r>
              <a:rPr lang="en-US">
                <a:solidFill>
                  <a:srgbClr val="7F7F7F"/>
                </a:solidFill>
              </a:rPr>
              <a:t>Our</a:t>
            </a:r>
            <a:r>
              <a:rPr lang="en-US"/>
              <a:t> </a:t>
            </a:r>
            <a:r>
              <a:rPr lang="en-US" b="1"/>
              <a:t>software development and consultation services </a:t>
            </a:r>
            <a:r>
              <a:rPr lang="en-US">
                <a:solidFill>
                  <a:srgbClr val="7F7F7F"/>
                </a:solidFill>
              </a:rPr>
              <a:t>is the right solution for your business. Satisfaction with </a:t>
            </a:r>
            <a:r>
              <a:rPr lang="en-US" b="1"/>
              <a:t>our software development and consultation services</a:t>
            </a:r>
            <a:r>
              <a:rPr lang="en-US"/>
              <a:t> </a:t>
            </a:r>
            <a:r>
              <a:rPr lang="en-US">
                <a:solidFill>
                  <a:srgbClr val="7F7F7F"/>
                </a:solidFill>
              </a:rPr>
              <a:t>is guaranteed. We build your business solution with</a:t>
            </a:r>
            <a:r>
              <a:rPr lang="en-US"/>
              <a:t> </a:t>
            </a:r>
            <a:r>
              <a:rPr lang="en-US" b="1"/>
              <a:t>out software development and consultation services</a:t>
            </a:r>
            <a:r>
              <a:rPr lang="en-US"/>
              <a:t>.  </a:t>
            </a:r>
            <a:r>
              <a:rPr lang="en-US">
                <a:solidFill>
                  <a:srgbClr val="7F7F7F"/>
                </a:solidFill>
              </a:rPr>
              <a:t>Contact us and you will receive quality </a:t>
            </a:r>
            <a:r>
              <a:rPr lang="en-US" b="1"/>
              <a:t>software development and consultation services</a:t>
            </a:r>
            <a:r>
              <a:rPr lang="en-US"/>
              <a:t>.</a:t>
            </a:r>
            <a:endParaRPr lang="en-US" dirty="0"/>
          </a:p>
        </p:txBody>
      </p:sp>
    </p:spTree>
    <p:extLst>
      <p:ext uri="{BB962C8B-B14F-4D97-AF65-F5344CB8AC3E}">
        <p14:creationId xmlns:p14="http://schemas.microsoft.com/office/powerpoint/2010/main" val="29787988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Screen Shot 2019-11-13 at 10.30.33.png">
            <a:extLst>
              <a:ext uri="{FF2B5EF4-FFF2-40B4-BE49-F238E27FC236}">
                <a16:creationId xmlns:a16="http://schemas.microsoft.com/office/drawing/2014/main" id="{39523576-A495-F341-B98F-CECF30FEF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176" y="4797152"/>
            <a:ext cx="3768352" cy="1450830"/>
          </a:xfrm>
          <a:prstGeom prst="rect">
            <a:avLst/>
          </a:prstGeom>
        </p:spPr>
      </p:pic>
      <p:sp>
        <p:nvSpPr>
          <p:cNvPr id="3" name="Title 1">
            <a:extLst>
              <a:ext uri="{FF2B5EF4-FFF2-40B4-BE49-F238E27FC236}">
                <a16:creationId xmlns:a16="http://schemas.microsoft.com/office/drawing/2014/main" id="{E6F6D779-5EA7-AC44-AE22-9F6933C2E8D4}"/>
              </a:ext>
            </a:extLst>
          </p:cNvPr>
          <p:cNvSpPr>
            <a:spLocks noGrp="1"/>
          </p:cNvSpPr>
          <p:nvPr>
            <p:ph type="title"/>
          </p:nvPr>
        </p:nvSpPr>
        <p:spPr>
          <a:xfrm>
            <a:off x="7227947" y="1126135"/>
            <a:ext cx="4532053" cy="649288"/>
          </a:xfrm>
        </p:spPr>
        <p:txBody>
          <a:bodyPr/>
          <a:lstStyle/>
          <a:p>
            <a:r>
              <a:rPr lang="en-US" dirty="0"/>
              <a:t>The Original Google Storage</a:t>
            </a:r>
          </a:p>
        </p:txBody>
      </p:sp>
      <p:sp>
        <p:nvSpPr>
          <p:cNvPr id="4" name="Slide Number Placeholder 2">
            <a:extLst>
              <a:ext uri="{FF2B5EF4-FFF2-40B4-BE49-F238E27FC236}">
                <a16:creationId xmlns:a16="http://schemas.microsoft.com/office/drawing/2014/main" id="{95672774-8EF0-EC46-A11E-1F8255B8FF4B}"/>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48</a:t>
            </a:fld>
            <a:endParaRPr lang="en-US" dirty="0"/>
          </a:p>
        </p:txBody>
      </p:sp>
      <p:sp>
        <p:nvSpPr>
          <p:cNvPr id="5" name="Content Placeholder 3">
            <a:extLst>
              <a:ext uri="{FF2B5EF4-FFF2-40B4-BE49-F238E27FC236}">
                <a16:creationId xmlns:a16="http://schemas.microsoft.com/office/drawing/2014/main" id="{9D03250E-1279-EE44-8536-C61F670E208C}"/>
              </a:ext>
            </a:extLst>
          </p:cNvPr>
          <p:cNvSpPr txBox="1">
            <a:spLocks/>
          </p:cNvSpPr>
          <p:nvPr/>
        </p:nvSpPr>
        <p:spPr>
          <a:xfrm>
            <a:off x="7227947" y="1883345"/>
            <a:ext cx="4532052" cy="4469088"/>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Larry Page needed a large amount of diskspace to test PageRank</a:t>
            </a:r>
          </a:p>
          <a:p>
            <a:r>
              <a:rPr lang="en-US"/>
              <a:t>10 4GB hard drives</a:t>
            </a:r>
            <a:endParaRPr lang="en-US" dirty="0"/>
          </a:p>
        </p:txBody>
      </p:sp>
      <p:pic>
        <p:nvPicPr>
          <p:cNvPr id="6" name="Picture 5" descr="The_first_Google_computer_at_Stanford.jpg">
            <a:extLst>
              <a:ext uri="{FF2B5EF4-FFF2-40B4-BE49-F238E27FC236}">
                <a16:creationId xmlns:a16="http://schemas.microsoft.com/office/drawing/2014/main" id="{A752C672-4414-814F-A5D1-7527BF815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40255769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715F7-9FA8-244D-83CD-719BF189E3D3}"/>
              </a:ext>
            </a:extLst>
          </p:cNvPr>
          <p:cNvSpPr>
            <a:spLocks noGrp="1"/>
          </p:cNvSpPr>
          <p:nvPr>
            <p:ph type="title"/>
          </p:nvPr>
        </p:nvSpPr>
        <p:spPr>
          <a:xfrm>
            <a:off x="623392" y="692696"/>
            <a:ext cx="10849205" cy="936104"/>
          </a:xfrm>
        </p:spPr>
        <p:txBody>
          <a:bodyPr/>
          <a:lstStyle/>
          <a:p>
            <a:r>
              <a:rPr lang="en-US" dirty="0"/>
              <a:t>Google 1997-8</a:t>
            </a:r>
          </a:p>
        </p:txBody>
      </p:sp>
      <p:sp>
        <p:nvSpPr>
          <p:cNvPr id="3" name="Slide Number Placeholder 2">
            <a:extLst>
              <a:ext uri="{FF2B5EF4-FFF2-40B4-BE49-F238E27FC236}">
                <a16:creationId xmlns:a16="http://schemas.microsoft.com/office/drawing/2014/main" id="{326922C9-3AE9-C14E-ACFA-C79F54CEBFA2}"/>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49</a:t>
            </a:fld>
            <a:endParaRPr lang="en-US" dirty="0"/>
          </a:p>
        </p:txBody>
      </p:sp>
      <p:pic>
        <p:nvPicPr>
          <p:cNvPr id="4" name="Picture 3" descr="heres-the-orginal-google-search-page-from-1998-pretty-adorably-retro.jpg">
            <a:extLst>
              <a:ext uri="{FF2B5EF4-FFF2-40B4-BE49-F238E27FC236}">
                <a16:creationId xmlns:a16="http://schemas.microsoft.com/office/drawing/2014/main" id="{A5056338-44D1-C941-A51D-8FD59F051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276" y="1672870"/>
            <a:ext cx="8674705" cy="5138660"/>
          </a:xfrm>
          <a:prstGeom prst="rect">
            <a:avLst/>
          </a:prstGeom>
        </p:spPr>
      </p:pic>
    </p:spTree>
    <p:extLst>
      <p:ext uri="{BB962C8B-B14F-4D97-AF65-F5344CB8AC3E}">
        <p14:creationId xmlns:p14="http://schemas.microsoft.com/office/powerpoint/2010/main" val="1245635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57756704-B1D0-0F4E-AB84-02CC1CED58C5}"/>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5</a:t>
            </a:fld>
            <a:endParaRPr lang="en-US" dirty="0"/>
          </a:p>
        </p:txBody>
      </p:sp>
      <p:sp>
        <p:nvSpPr>
          <p:cNvPr id="3" name="Can 2">
            <a:extLst>
              <a:ext uri="{FF2B5EF4-FFF2-40B4-BE49-F238E27FC236}">
                <a16:creationId xmlns:a16="http://schemas.microsoft.com/office/drawing/2014/main" id="{4B581F90-98C8-4141-8232-7F0E34E00E1E}"/>
              </a:ext>
            </a:extLst>
          </p:cNvPr>
          <p:cNvSpPr/>
          <p:nvPr/>
        </p:nvSpPr>
        <p:spPr bwMode="auto">
          <a:xfrm>
            <a:off x="3047556" y="2918006"/>
            <a:ext cx="1440000" cy="720000"/>
          </a:xfrm>
          <a:prstGeom prst="can">
            <a:avLst/>
          </a:prstGeom>
          <a:solidFill>
            <a:schemeClr val="bg1"/>
          </a:solidFill>
          <a:ln w="19050" cap="flat" cmpd="sng" algn="ctr">
            <a:solidFill>
              <a:srgbClr val="323D43"/>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US" sz="1600" dirty="0">
                <a:latin typeface="Lucida Sans" panose="020B0602030504020204" pitchFamily="34" charset="77"/>
                <a:ea typeface="ＭＳ Ｐゴシック" pitchFamily="-106" charset="-128"/>
                <a:cs typeface="Georgia"/>
              </a:rPr>
              <a:t>web</a:t>
            </a:r>
          </a:p>
        </p:txBody>
      </p:sp>
      <p:sp>
        <p:nvSpPr>
          <p:cNvPr id="4" name="Manual Input 3">
            <a:extLst>
              <a:ext uri="{FF2B5EF4-FFF2-40B4-BE49-F238E27FC236}">
                <a16:creationId xmlns:a16="http://schemas.microsoft.com/office/drawing/2014/main" id="{7BECBC36-780E-6346-86C1-8CBF9FF661A2}"/>
              </a:ext>
            </a:extLst>
          </p:cNvPr>
          <p:cNvSpPr/>
          <p:nvPr/>
        </p:nvSpPr>
        <p:spPr bwMode="auto">
          <a:xfrm>
            <a:off x="8180795" y="1847186"/>
            <a:ext cx="720000" cy="720000"/>
          </a:xfrm>
          <a:prstGeom prst="flowChartManualInput">
            <a:avLst/>
          </a:prstGeom>
          <a:solidFill>
            <a:schemeClr val="bg1"/>
          </a:solidFill>
          <a:ln w="19050" cap="flat" cmpd="sng" algn="ctr">
            <a:solidFill>
              <a:srgbClr val="323D43"/>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US" sz="1600" dirty="0">
                <a:latin typeface="Lucida Sans" panose="020B0602030504020204" pitchFamily="34" charset="77"/>
                <a:ea typeface="ＭＳ Ｐゴシック" pitchFamily="-106" charset="-128"/>
                <a:cs typeface="Georgia"/>
              </a:rPr>
              <a:t>query</a:t>
            </a:r>
          </a:p>
        </p:txBody>
      </p:sp>
      <p:sp>
        <p:nvSpPr>
          <p:cNvPr id="5" name="Process 4">
            <a:extLst>
              <a:ext uri="{FF2B5EF4-FFF2-40B4-BE49-F238E27FC236}">
                <a16:creationId xmlns:a16="http://schemas.microsoft.com/office/drawing/2014/main" id="{662D81FF-FD0A-7246-91E1-CC639637885B}"/>
              </a:ext>
            </a:extLst>
          </p:cNvPr>
          <p:cNvSpPr/>
          <p:nvPr/>
        </p:nvSpPr>
        <p:spPr bwMode="auto">
          <a:xfrm>
            <a:off x="7706494" y="2918006"/>
            <a:ext cx="1666105" cy="720000"/>
          </a:xfrm>
          <a:prstGeom prst="flowChartProcess">
            <a:avLst/>
          </a:prstGeom>
          <a:solidFill>
            <a:schemeClr val="bg1"/>
          </a:solidFill>
          <a:ln w="19050" cap="flat" cmpd="sng" algn="ctr">
            <a:solidFill>
              <a:srgbClr val="323D43"/>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US" sz="1600" dirty="0">
                <a:latin typeface="Lucida Sans" panose="020B0602030504020204" pitchFamily="34" charset="77"/>
                <a:ea typeface="ＭＳ Ｐゴシック" pitchFamily="-106" charset="-128"/>
                <a:cs typeface="Georgia"/>
              </a:rPr>
              <a:t>Search Engine Parses Query</a:t>
            </a:r>
          </a:p>
        </p:txBody>
      </p:sp>
      <p:sp>
        <p:nvSpPr>
          <p:cNvPr id="6" name="Process 5">
            <a:extLst>
              <a:ext uri="{FF2B5EF4-FFF2-40B4-BE49-F238E27FC236}">
                <a16:creationId xmlns:a16="http://schemas.microsoft.com/office/drawing/2014/main" id="{25B5E219-9D2B-824F-91E4-FA809F56E9A8}"/>
              </a:ext>
            </a:extLst>
          </p:cNvPr>
          <p:cNvSpPr/>
          <p:nvPr/>
        </p:nvSpPr>
        <p:spPr bwMode="auto">
          <a:xfrm>
            <a:off x="7820795" y="3855131"/>
            <a:ext cx="1440000" cy="1008718"/>
          </a:xfrm>
          <a:prstGeom prst="flowChartProcess">
            <a:avLst/>
          </a:prstGeom>
          <a:solidFill>
            <a:schemeClr val="bg1"/>
          </a:solidFill>
          <a:ln w="19050" cap="flat" cmpd="sng" algn="ctr">
            <a:solidFill>
              <a:srgbClr val="323D43"/>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US" sz="1600" dirty="0">
                <a:latin typeface="Lucida Sans" panose="020B0602030504020204" pitchFamily="34" charset="77"/>
                <a:ea typeface="ＭＳ Ｐゴシック" pitchFamily="-106" charset="-128"/>
                <a:cs typeface="Georgia"/>
              </a:rPr>
              <a:t>Search Engine retrieval and ranking</a:t>
            </a:r>
          </a:p>
        </p:txBody>
      </p:sp>
      <p:sp>
        <p:nvSpPr>
          <p:cNvPr id="7" name="Process 6">
            <a:extLst>
              <a:ext uri="{FF2B5EF4-FFF2-40B4-BE49-F238E27FC236}">
                <a16:creationId xmlns:a16="http://schemas.microsoft.com/office/drawing/2014/main" id="{A048DA90-75FC-4643-AEF0-FC5A424E6830}"/>
              </a:ext>
            </a:extLst>
          </p:cNvPr>
          <p:cNvSpPr/>
          <p:nvPr/>
        </p:nvSpPr>
        <p:spPr bwMode="auto">
          <a:xfrm>
            <a:off x="3047556" y="3998006"/>
            <a:ext cx="1440000" cy="720000"/>
          </a:xfrm>
          <a:prstGeom prst="flowChartProcess">
            <a:avLst/>
          </a:prstGeom>
          <a:solidFill>
            <a:schemeClr val="bg1"/>
          </a:solidFill>
          <a:ln w="19050" cap="flat" cmpd="sng" algn="ctr">
            <a:solidFill>
              <a:srgbClr val="323D43"/>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US" sz="1600" dirty="0">
                <a:latin typeface="Lucida Sans" panose="020B0602030504020204" pitchFamily="34" charset="77"/>
                <a:ea typeface="ＭＳ Ｐゴシック" pitchFamily="-106" charset="-128"/>
                <a:cs typeface="Georgia"/>
              </a:rPr>
              <a:t>Crawler</a:t>
            </a:r>
          </a:p>
        </p:txBody>
      </p:sp>
      <p:sp>
        <p:nvSpPr>
          <p:cNvPr id="8" name="Document 7">
            <a:extLst>
              <a:ext uri="{FF2B5EF4-FFF2-40B4-BE49-F238E27FC236}">
                <a16:creationId xmlns:a16="http://schemas.microsoft.com/office/drawing/2014/main" id="{07E03C3E-2342-084C-AA43-7F1C5621CE6E}"/>
              </a:ext>
            </a:extLst>
          </p:cNvPr>
          <p:cNvSpPr/>
          <p:nvPr/>
        </p:nvSpPr>
        <p:spPr bwMode="auto">
          <a:xfrm>
            <a:off x="8180795" y="5163731"/>
            <a:ext cx="720000" cy="1080000"/>
          </a:xfrm>
          <a:prstGeom prst="flowChartDocumen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US" sz="1600" dirty="0" err="1">
                <a:latin typeface="Lucida Sans" panose="020B0602030504020204" pitchFamily="34" charset="77"/>
                <a:ea typeface="ＭＳ Ｐゴシック" pitchFamily="-106" charset="-128"/>
                <a:cs typeface="Georgia"/>
              </a:rPr>
              <a:t>answerset</a:t>
            </a:r>
            <a:endParaRPr lang="en-US" sz="1600" dirty="0">
              <a:latin typeface="Lucida Sans" panose="020B0602030504020204" pitchFamily="34" charset="77"/>
              <a:ea typeface="ＭＳ Ｐゴシック" pitchFamily="-106" charset="-128"/>
              <a:cs typeface="Georgia"/>
            </a:endParaRPr>
          </a:p>
        </p:txBody>
      </p:sp>
      <p:cxnSp>
        <p:nvCxnSpPr>
          <p:cNvPr id="9" name="Straight Arrow Connector 8">
            <a:extLst>
              <a:ext uri="{FF2B5EF4-FFF2-40B4-BE49-F238E27FC236}">
                <a16:creationId xmlns:a16="http://schemas.microsoft.com/office/drawing/2014/main" id="{ED6A6135-FD1F-F841-9B70-67F588429357}"/>
              </a:ext>
            </a:extLst>
          </p:cNvPr>
          <p:cNvCxnSpPr>
            <a:cxnSpLocks/>
            <a:stCxn id="5" idx="2"/>
            <a:endCxn id="6" idx="0"/>
          </p:cNvCxnSpPr>
          <p:nvPr/>
        </p:nvCxnSpPr>
        <p:spPr bwMode="auto">
          <a:xfrm>
            <a:off x="8539547" y="3638006"/>
            <a:ext cx="1248" cy="217125"/>
          </a:xfrm>
          <a:prstGeom prst="straightConnector1">
            <a:avLst/>
          </a:prstGeom>
          <a:solidFill>
            <a:schemeClr val="accent1"/>
          </a:solidFill>
          <a:ln w="19050" cap="flat" cmpd="sng" algn="ctr">
            <a:solidFill>
              <a:srgbClr val="323D43"/>
            </a:solidFill>
            <a:prstDash val="solid"/>
            <a:round/>
            <a:headEnd type="none" w="med" len="med"/>
            <a:tailEnd type="arrow"/>
          </a:ln>
          <a:effectLst/>
        </p:spPr>
      </p:cxnSp>
      <p:cxnSp>
        <p:nvCxnSpPr>
          <p:cNvPr id="10" name="Straight Arrow Connector 9">
            <a:extLst>
              <a:ext uri="{FF2B5EF4-FFF2-40B4-BE49-F238E27FC236}">
                <a16:creationId xmlns:a16="http://schemas.microsoft.com/office/drawing/2014/main" id="{1DCEEB6A-24DF-E447-996D-68B531BB12CA}"/>
              </a:ext>
            </a:extLst>
          </p:cNvPr>
          <p:cNvCxnSpPr>
            <a:cxnSpLocks/>
            <a:stCxn id="4" idx="2"/>
            <a:endCxn id="5" idx="0"/>
          </p:cNvCxnSpPr>
          <p:nvPr/>
        </p:nvCxnSpPr>
        <p:spPr bwMode="auto">
          <a:xfrm flipH="1">
            <a:off x="8539547" y="2567186"/>
            <a:ext cx="1248" cy="350820"/>
          </a:xfrm>
          <a:prstGeom prst="straightConnector1">
            <a:avLst/>
          </a:prstGeom>
          <a:solidFill>
            <a:schemeClr val="accent1"/>
          </a:solidFill>
          <a:ln w="19050" cap="flat" cmpd="sng" algn="ctr">
            <a:solidFill>
              <a:srgbClr val="323D43"/>
            </a:solidFill>
            <a:prstDash val="solid"/>
            <a:round/>
            <a:headEnd type="none" w="med" len="med"/>
            <a:tailEnd type="arrow"/>
          </a:ln>
          <a:effectLst/>
        </p:spPr>
      </p:cxnSp>
      <p:cxnSp>
        <p:nvCxnSpPr>
          <p:cNvPr id="11" name="Straight Arrow Connector 10">
            <a:extLst>
              <a:ext uri="{FF2B5EF4-FFF2-40B4-BE49-F238E27FC236}">
                <a16:creationId xmlns:a16="http://schemas.microsoft.com/office/drawing/2014/main" id="{39BC8562-9B2D-F841-B598-F062AB118A64}"/>
              </a:ext>
            </a:extLst>
          </p:cNvPr>
          <p:cNvCxnSpPr>
            <a:cxnSpLocks/>
            <a:stCxn id="6" idx="2"/>
            <a:endCxn id="8" idx="0"/>
          </p:cNvCxnSpPr>
          <p:nvPr/>
        </p:nvCxnSpPr>
        <p:spPr bwMode="auto">
          <a:xfrm>
            <a:off x="8540795" y="4863849"/>
            <a:ext cx="0" cy="299882"/>
          </a:xfrm>
          <a:prstGeom prst="straightConnector1">
            <a:avLst/>
          </a:prstGeom>
          <a:solidFill>
            <a:schemeClr val="accent1"/>
          </a:solidFill>
          <a:ln w="19050" cap="flat" cmpd="sng" algn="ctr">
            <a:solidFill>
              <a:srgbClr val="323D43"/>
            </a:solidFill>
            <a:prstDash val="solid"/>
            <a:round/>
            <a:headEnd type="none" w="med" len="med"/>
            <a:tailEnd type="arrow"/>
          </a:ln>
          <a:effectLst/>
        </p:spPr>
      </p:cxnSp>
      <p:cxnSp>
        <p:nvCxnSpPr>
          <p:cNvPr id="12" name="Straight Arrow Connector 11">
            <a:extLst>
              <a:ext uri="{FF2B5EF4-FFF2-40B4-BE49-F238E27FC236}">
                <a16:creationId xmlns:a16="http://schemas.microsoft.com/office/drawing/2014/main" id="{1B6E4E3E-56B0-5640-96E1-39CC251C7D64}"/>
              </a:ext>
            </a:extLst>
          </p:cNvPr>
          <p:cNvCxnSpPr>
            <a:stCxn id="3" idx="3"/>
            <a:endCxn id="7" idx="0"/>
          </p:cNvCxnSpPr>
          <p:nvPr/>
        </p:nvCxnSpPr>
        <p:spPr bwMode="auto">
          <a:xfrm>
            <a:off x="3767556" y="3638006"/>
            <a:ext cx="0" cy="360000"/>
          </a:xfrm>
          <a:prstGeom prst="straightConnector1">
            <a:avLst/>
          </a:prstGeom>
          <a:solidFill>
            <a:schemeClr val="accent1"/>
          </a:solidFill>
          <a:ln w="19050" cap="flat" cmpd="sng" algn="ctr">
            <a:solidFill>
              <a:srgbClr val="323D43"/>
            </a:solidFill>
            <a:prstDash val="solid"/>
            <a:round/>
            <a:headEnd type="none" w="med" len="med"/>
            <a:tailEnd type="arrow"/>
          </a:ln>
          <a:effectLst/>
        </p:spPr>
      </p:cxnSp>
      <p:sp>
        <p:nvSpPr>
          <p:cNvPr id="13" name="Internal Storage 12">
            <a:extLst>
              <a:ext uri="{FF2B5EF4-FFF2-40B4-BE49-F238E27FC236}">
                <a16:creationId xmlns:a16="http://schemas.microsoft.com/office/drawing/2014/main" id="{597C638C-F4B6-EA4C-9B92-12DA2D0DCEA8}"/>
              </a:ext>
            </a:extLst>
          </p:cNvPr>
          <p:cNvSpPr/>
          <p:nvPr/>
        </p:nvSpPr>
        <p:spPr bwMode="auto">
          <a:xfrm>
            <a:off x="5453788" y="3998006"/>
            <a:ext cx="1440000" cy="720000"/>
          </a:xfrm>
          <a:prstGeom prst="flowChartInternalStorage">
            <a:avLst/>
          </a:prstGeom>
          <a:solidFill>
            <a:schemeClr val="bg1"/>
          </a:solidFill>
          <a:ln w="19050" cap="flat" cmpd="sng" algn="ctr">
            <a:solidFill>
              <a:srgbClr val="323D43"/>
            </a:solidFill>
            <a:prstDash val="solid"/>
            <a:round/>
            <a:headEnd type="none" w="med" len="med"/>
            <a:tailEnd type="none" w="med" len="med"/>
          </a:ln>
          <a:effectLst/>
        </p:spPr>
        <p:txBody>
          <a:bodyPr vert="horz" wrap="non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US" sz="1600" dirty="0">
                <a:latin typeface="Lucida Sans" panose="020B0602030504020204" pitchFamily="34" charset="77"/>
                <a:ea typeface="ＭＳ Ｐゴシック" pitchFamily="-106" charset="-128"/>
                <a:cs typeface="Georgia"/>
              </a:rPr>
              <a:t>Search </a:t>
            </a:r>
          </a:p>
          <a:p>
            <a:pPr algn="ctr" eaLnBrk="0" fontAlgn="base" hangingPunct="0">
              <a:spcBef>
                <a:spcPct val="0"/>
              </a:spcBef>
              <a:spcAft>
                <a:spcPct val="0"/>
              </a:spcAft>
            </a:pPr>
            <a:r>
              <a:rPr lang="en-US" sz="1600" dirty="0">
                <a:latin typeface="Lucida Sans" panose="020B0602030504020204" pitchFamily="34" charset="77"/>
                <a:ea typeface="ＭＳ Ｐゴシック" pitchFamily="-106" charset="-128"/>
                <a:cs typeface="Georgia"/>
              </a:rPr>
              <a:t>Index</a:t>
            </a:r>
          </a:p>
        </p:txBody>
      </p:sp>
      <p:cxnSp>
        <p:nvCxnSpPr>
          <p:cNvPr id="14" name="Straight Arrow Connector 13">
            <a:extLst>
              <a:ext uri="{FF2B5EF4-FFF2-40B4-BE49-F238E27FC236}">
                <a16:creationId xmlns:a16="http://schemas.microsoft.com/office/drawing/2014/main" id="{1D54C5DD-E2CE-0544-8D4B-EEA12D56D946}"/>
              </a:ext>
            </a:extLst>
          </p:cNvPr>
          <p:cNvCxnSpPr>
            <a:cxnSpLocks/>
            <a:stCxn id="7" idx="3"/>
            <a:endCxn id="13" idx="1"/>
          </p:cNvCxnSpPr>
          <p:nvPr/>
        </p:nvCxnSpPr>
        <p:spPr bwMode="auto">
          <a:xfrm>
            <a:off x="4487556" y="4358006"/>
            <a:ext cx="966232" cy="0"/>
          </a:xfrm>
          <a:prstGeom prst="straightConnector1">
            <a:avLst/>
          </a:prstGeom>
          <a:solidFill>
            <a:schemeClr val="accent1"/>
          </a:solidFill>
          <a:ln w="19050" cap="flat" cmpd="sng" algn="ctr">
            <a:solidFill>
              <a:srgbClr val="323D43"/>
            </a:solidFill>
            <a:prstDash val="solid"/>
            <a:round/>
            <a:headEnd type="none" w="med" len="med"/>
            <a:tailEnd type="arrow"/>
          </a:ln>
          <a:effectLst/>
        </p:spPr>
      </p:cxnSp>
      <p:cxnSp>
        <p:nvCxnSpPr>
          <p:cNvPr id="15" name="Straight Arrow Connector 14">
            <a:extLst>
              <a:ext uri="{FF2B5EF4-FFF2-40B4-BE49-F238E27FC236}">
                <a16:creationId xmlns:a16="http://schemas.microsoft.com/office/drawing/2014/main" id="{B3E6FA9A-BF0E-6541-978D-F4A5963560D7}"/>
              </a:ext>
            </a:extLst>
          </p:cNvPr>
          <p:cNvCxnSpPr>
            <a:cxnSpLocks/>
            <a:stCxn id="13" idx="3"/>
            <a:endCxn id="6" idx="1"/>
          </p:cNvCxnSpPr>
          <p:nvPr/>
        </p:nvCxnSpPr>
        <p:spPr bwMode="auto">
          <a:xfrm>
            <a:off x="6893788" y="4358006"/>
            <a:ext cx="927007" cy="1484"/>
          </a:xfrm>
          <a:prstGeom prst="straightConnector1">
            <a:avLst/>
          </a:prstGeom>
          <a:solidFill>
            <a:schemeClr val="accent1"/>
          </a:solidFill>
          <a:ln w="19050" cap="flat" cmpd="sng" algn="ctr">
            <a:solidFill>
              <a:srgbClr val="323D43"/>
            </a:solidFill>
            <a:prstDash val="solid"/>
            <a:round/>
            <a:headEnd type="none" w="med" len="med"/>
            <a:tailEnd type="arrow"/>
          </a:ln>
          <a:effectLst/>
        </p:spPr>
      </p:cxnSp>
      <p:sp>
        <p:nvSpPr>
          <p:cNvPr id="16" name="Title 1">
            <a:extLst>
              <a:ext uri="{FF2B5EF4-FFF2-40B4-BE49-F238E27FC236}">
                <a16:creationId xmlns:a16="http://schemas.microsoft.com/office/drawing/2014/main" id="{DE03B4A7-19FC-F842-B7DC-B93FB9F2F665}"/>
              </a:ext>
            </a:extLst>
          </p:cNvPr>
          <p:cNvSpPr txBox="1">
            <a:spLocks/>
          </p:cNvSpPr>
          <p:nvPr/>
        </p:nvSpPr>
        <p:spPr>
          <a:xfrm>
            <a:off x="514349" y="900000"/>
            <a:ext cx="11144251" cy="596366"/>
          </a:xfrm>
          <a:prstGeom prst="rect">
            <a:avLst/>
          </a:prstGeom>
        </p:spPr>
        <p:txBody>
          <a:bodyPr vert="horz" lIns="72000" tIns="36000" rIns="72000" bIns="36000" rtlCol="0" anchor="b" anchorCtr="0">
            <a:noAutofit/>
          </a:bodyPr>
          <a:lst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a:lstStyle>
          <a:p>
            <a:r>
              <a:rPr lang="en-GB" dirty="0"/>
              <a:t>Search Engine High-Level System </a:t>
            </a:r>
            <a:r>
              <a:rPr lang="en-US" dirty="0"/>
              <a:t>Architecture</a:t>
            </a:r>
          </a:p>
        </p:txBody>
      </p:sp>
    </p:spTree>
    <p:extLst>
      <p:ext uri="{BB962C8B-B14F-4D97-AF65-F5344CB8AC3E}">
        <p14:creationId xmlns:p14="http://schemas.microsoft.com/office/powerpoint/2010/main" val="29059287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DCED1-D190-DE47-A867-1A954D7D0827}"/>
              </a:ext>
            </a:extLst>
          </p:cNvPr>
          <p:cNvSpPr>
            <a:spLocks noGrp="1"/>
          </p:cNvSpPr>
          <p:nvPr>
            <p:ph type="title"/>
          </p:nvPr>
        </p:nvSpPr>
        <p:spPr>
          <a:xfrm>
            <a:off x="623392" y="692696"/>
            <a:ext cx="10849205" cy="936104"/>
          </a:xfrm>
        </p:spPr>
        <p:txBody>
          <a:bodyPr/>
          <a:lstStyle/>
          <a:p>
            <a:r>
              <a:rPr lang="en-US" dirty="0"/>
              <a:t>The Evolution of Search Engine Features</a:t>
            </a:r>
          </a:p>
        </p:txBody>
      </p:sp>
      <p:sp>
        <p:nvSpPr>
          <p:cNvPr id="3" name="Slide Number Placeholder 2">
            <a:extLst>
              <a:ext uri="{FF2B5EF4-FFF2-40B4-BE49-F238E27FC236}">
                <a16:creationId xmlns:a16="http://schemas.microsoft.com/office/drawing/2014/main" id="{EFDF7B0D-90E2-C64D-9098-9982AFEB110A}"/>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50</a:t>
            </a:fld>
            <a:endParaRPr lang="en-US" dirty="0"/>
          </a:p>
        </p:txBody>
      </p:sp>
      <p:sp>
        <p:nvSpPr>
          <p:cNvPr id="4" name="Content Placeholder 3">
            <a:extLst>
              <a:ext uri="{FF2B5EF4-FFF2-40B4-BE49-F238E27FC236}">
                <a16:creationId xmlns:a16="http://schemas.microsoft.com/office/drawing/2014/main" id="{A017BF91-1377-074B-813C-8AF462EF3D3E}"/>
              </a:ext>
            </a:extLst>
          </p:cNvPr>
          <p:cNvSpPr txBox="1">
            <a:spLocks/>
          </p:cNvSpPr>
          <p:nvPr/>
        </p:nvSpPr>
        <p:spPr>
          <a:xfrm>
            <a:off x="432000" y="1692000"/>
            <a:ext cx="11328000" cy="4469088"/>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Search Engine algorithms are constantly changing</a:t>
            </a:r>
          </a:p>
          <a:p>
            <a:r>
              <a:rPr lang="en-US"/>
              <a:t>They strive to improve their:</a:t>
            </a:r>
          </a:p>
          <a:p>
            <a:pPr lvl="1"/>
            <a:r>
              <a:rPr lang="en-US"/>
              <a:t>Efficiency</a:t>
            </a:r>
          </a:p>
          <a:p>
            <a:pPr lvl="1"/>
            <a:r>
              <a:rPr lang="en-US"/>
              <a:t>How to order the results</a:t>
            </a:r>
          </a:p>
          <a:p>
            <a:pPr lvl="2"/>
            <a:r>
              <a:rPr lang="en-US"/>
              <a:t>Freshness</a:t>
            </a:r>
          </a:p>
          <a:p>
            <a:pPr lvl="2"/>
            <a:r>
              <a:rPr lang="en-US"/>
              <a:t>Relevancy</a:t>
            </a:r>
          </a:p>
          <a:p>
            <a:pPr lvl="1"/>
            <a:r>
              <a:rPr lang="en-US"/>
              <a:t>How to improve user interaction</a:t>
            </a:r>
          </a:p>
          <a:p>
            <a:pPr lvl="1"/>
            <a:r>
              <a:rPr lang="en-US"/>
              <a:t>Additional features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714248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290D-8457-E14E-91EE-93282D4787B3}"/>
              </a:ext>
            </a:extLst>
          </p:cNvPr>
          <p:cNvSpPr>
            <a:spLocks noGrp="1"/>
          </p:cNvSpPr>
          <p:nvPr>
            <p:ph type="title"/>
          </p:nvPr>
        </p:nvSpPr>
        <p:spPr>
          <a:xfrm>
            <a:off x="623392" y="692696"/>
            <a:ext cx="10849205" cy="936104"/>
          </a:xfrm>
        </p:spPr>
        <p:txBody>
          <a:bodyPr/>
          <a:lstStyle/>
          <a:p>
            <a:r>
              <a:rPr lang="en-US" dirty="0"/>
              <a:t>Google </a:t>
            </a:r>
            <a:r>
              <a:rPr lang="en-US" dirty="0" err="1"/>
              <a:t>Adwords</a:t>
            </a:r>
            <a:r>
              <a:rPr lang="en-US" dirty="0"/>
              <a:t> 2000 Funding</a:t>
            </a:r>
          </a:p>
        </p:txBody>
      </p:sp>
      <p:sp>
        <p:nvSpPr>
          <p:cNvPr id="3" name="Slide Number Placeholder 2">
            <a:extLst>
              <a:ext uri="{FF2B5EF4-FFF2-40B4-BE49-F238E27FC236}">
                <a16:creationId xmlns:a16="http://schemas.microsoft.com/office/drawing/2014/main" id="{7AD9C6AA-A4DE-6E43-B0A1-1C387DF98493}"/>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51</a:t>
            </a:fld>
            <a:endParaRPr lang="en-US" dirty="0"/>
          </a:p>
        </p:txBody>
      </p:sp>
      <p:pic>
        <p:nvPicPr>
          <p:cNvPr id="4" name="Picture 3" descr="google-adwords-example.jpg">
            <a:extLst>
              <a:ext uri="{FF2B5EF4-FFF2-40B4-BE49-F238E27FC236}">
                <a16:creationId xmlns:a16="http://schemas.microsoft.com/office/drawing/2014/main" id="{C4B51738-7AA4-B94A-9550-4A57A3164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413" y="1804810"/>
            <a:ext cx="7941378" cy="4533900"/>
          </a:xfrm>
          <a:prstGeom prst="rect">
            <a:avLst/>
          </a:prstGeom>
        </p:spPr>
      </p:pic>
    </p:spTree>
    <p:extLst>
      <p:ext uri="{BB962C8B-B14F-4D97-AF65-F5344CB8AC3E}">
        <p14:creationId xmlns:p14="http://schemas.microsoft.com/office/powerpoint/2010/main" val="1388999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EC3E0-5E23-8241-9E68-5E6586A963F2}"/>
              </a:ext>
            </a:extLst>
          </p:cNvPr>
          <p:cNvSpPr>
            <a:spLocks noGrp="1"/>
          </p:cNvSpPr>
          <p:nvPr>
            <p:ph type="title"/>
          </p:nvPr>
        </p:nvSpPr>
        <p:spPr>
          <a:xfrm>
            <a:off x="623392" y="692696"/>
            <a:ext cx="10849205" cy="936104"/>
          </a:xfrm>
        </p:spPr>
        <p:txBody>
          <a:bodyPr/>
          <a:lstStyle/>
          <a:p>
            <a:r>
              <a:rPr lang="en-US" dirty="0"/>
              <a:t>Relevancy</a:t>
            </a:r>
          </a:p>
        </p:txBody>
      </p:sp>
      <p:sp>
        <p:nvSpPr>
          <p:cNvPr id="3" name="Slide Number Placeholder 2">
            <a:extLst>
              <a:ext uri="{FF2B5EF4-FFF2-40B4-BE49-F238E27FC236}">
                <a16:creationId xmlns:a16="http://schemas.microsoft.com/office/drawing/2014/main" id="{8AFF739D-B130-D144-BA77-1E550B0F6649}"/>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52</a:t>
            </a:fld>
            <a:endParaRPr lang="en-US" dirty="0"/>
          </a:p>
        </p:txBody>
      </p:sp>
      <p:sp>
        <p:nvSpPr>
          <p:cNvPr id="4" name="Content Placeholder 3">
            <a:extLst>
              <a:ext uri="{FF2B5EF4-FFF2-40B4-BE49-F238E27FC236}">
                <a16:creationId xmlns:a16="http://schemas.microsoft.com/office/drawing/2014/main" id="{4DC2CC59-6160-A140-8249-14AA270D5440}"/>
              </a:ext>
            </a:extLst>
          </p:cNvPr>
          <p:cNvSpPr txBox="1">
            <a:spLocks/>
          </p:cNvSpPr>
          <p:nvPr/>
        </p:nvSpPr>
        <p:spPr>
          <a:xfrm>
            <a:off x="432000" y="1692000"/>
            <a:ext cx="11328000" cy="4469088"/>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During 9/11 it was apparent that search engines did not cater of time-sensitive queries</a:t>
            </a:r>
          </a:p>
          <a:p>
            <a:r>
              <a:rPr lang="en-US"/>
              <a:t>This lead to Google developing Google News</a:t>
            </a:r>
          </a:p>
          <a:p>
            <a:r>
              <a:rPr lang="en-US"/>
              <a:t>The freshness of search engine’s index became more important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366883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Screen Shot 2019-11-18 at 13.26.47.png">
            <a:extLst>
              <a:ext uri="{FF2B5EF4-FFF2-40B4-BE49-F238E27FC236}">
                <a16:creationId xmlns:a16="http://schemas.microsoft.com/office/drawing/2014/main" id="{9AA455BE-B1D9-C041-8307-67660B1FB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0" y="27384"/>
            <a:ext cx="11302164" cy="6858000"/>
          </a:xfrm>
          <a:prstGeom prst="rect">
            <a:avLst/>
          </a:prstGeom>
        </p:spPr>
      </p:pic>
    </p:spTree>
    <p:extLst>
      <p:ext uri="{BB962C8B-B14F-4D97-AF65-F5344CB8AC3E}">
        <p14:creationId xmlns:p14="http://schemas.microsoft.com/office/powerpoint/2010/main" val="380574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C78A-06C9-FD45-B070-98A3D16F67C2}"/>
              </a:ext>
            </a:extLst>
          </p:cNvPr>
          <p:cNvSpPr>
            <a:spLocks noGrp="1"/>
          </p:cNvSpPr>
          <p:nvPr>
            <p:ph type="title"/>
          </p:nvPr>
        </p:nvSpPr>
        <p:spPr>
          <a:xfrm>
            <a:off x="623392" y="692696"/>
            <a:ext cx="10849205" cy="936104"/>
          </a:xfrm>
        </p:spPr>
        <p:txBody>
          <a:bodyPr/>
          <a:lstStyle/>
          <a:p>
            <a:r>
              <a:rPr lang="en-US" dirty="0"/>
              <a:t>Google 2012</a:t>
            </a:r>
          </a:p>
        </p:txBody>
      </p:sp>
      <p:sp>
        <p:nvSpPr>
          <p:cNvPr id="3" name="Slide Number Placeholder 2">
            <a:extLst>
              <a:ext uri="{FF2B5EF4-FFF2-40B4-BE49-F238E27FC236}">
                <a16:creationId xmlns:a16="http://schemas.microsoft.com/office/drawing/2014/main" id="{5F406F61-FDF1-374C-8F83-60DDCFD497E4}"/>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54</a:t>
            </a:fld>
            <a:endParaRPr lang="en-US" dirty="0"/>
          </a:p>
        </p:txBody>
      </p:sp>
      <p:sp>
        <p:nvSpPr>
          <p:cNvPr id="4" name="Content Placeholder 3">
            <a:extLst>
              <a:ext uri="{FF2B5EF4-FFF2-40B4-BE49-F238E27FC236}">
                <a16:creationId xmlns:a16="http://schemas.microsoft.com/office/drawing/2014/main" id="{204C6F2D-960F-2C41-BD45-5200991A992A}"/>
              </a:ext>
            </a:extLst>
          </p:cNvPr>
          <p:cNvSpPr txBox="1">
            <a:spLocks/>
          </p:cNvSpPr>
          <p:nvPr/>
        </p:nvSpPr>
        <p:spPr>
          <a:xfrm>
            <a:off x="432000" y="1692000"/>
            <a:ext cx="11328000" cy="4469088"/>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In 1999, it took Google one month to crawl and build an index of about 50 million pages.*</a:t>
            </a:r>
          </a:p>
          <a:p>
            <a:r>
              <a:rPr lang="en-US"/>
              <a:t>In 2012, the same task was accomplished in less than one minute.*</a:t>
            </a:r>
          </a:p>
          <a:p>
            <a:r>
              <a:rPr lang="en-US"/>
              <a:t>16% to 20% of queries that get asked every day have never been asked before.*</a:t>
            </a:r>
          </a:p>
          <a:p>
            <a:pPr marL="0" indent="0">
              <a:buFont typeface="Arial" panose="020B0604020202020204" pitchFamily="34" charset="0"/>
              <a:buNone/>
            </a:pPr>
            <a:endParaRPr lang="en-US" sz="1600"/>
          </a:p>
          <a:p>
            <a:pPr marL="0" indent="0">
              <a:buFont typeface="Arial" panose="020B0604020202020204" pitchFamily="34" charset="0"/>
              <a:buNone/>
            </a:pPr>
            <a:r>
              <a:rPr lang="en-US" sz="1600"/>
              <a:t>*Mitchell, Jon. "How Google Search Really Works." Readwrite. February 29, 2012.</a:t>
            </a:r>
          </a:p>
          <a:p>
            <a:endParaRPr lang="en-US" dirty="0"/>
          </a:p>
        </p:txBody>
      </p:sp>
    </p:spTree>
    <p:extLst>
      <p:ext uri="{BB962C8B-B14F-4D97-AF65-F5344CB8AC3E}">
        <p14:creationId xmlns:p14="http://schemas.microsoft.com/office/powerpoint/2010/main" val="1975703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B1FA0-CD49-884F-A971-34C62F7BAB93}"/>
              </a:ext>
            </a:extLst>
          </p:cNvPr>
          <p:cNvSpPr>
            <a:spLocks noGrp="1"/>
          </p:cNvSpPr>
          <p:nvPr>
            <p:ph type="title"/>
          </p:nvPr>
        </p:nvSpPr>
        <p:spPr>
          <a:xfrm>
            <a:off x="623392" y="692696"/>
            <a:ext cx="10849205" cy="936104"/>
          </a:xfrm>
        </p:spPr>
        <p:txBody>
          <a:bodyPr/>
          <a:lstStyle/>
          <a:p>
            <a:r>
              <a:rPr lang="en-US" dirty="0"/>
              <a:t>Search Verticals</a:t>
            </a:r>
            <a:br>
              <a:rPr lang="en-US" dirty="0"/>
            </a:br>
            <a:endParaRPr lang="en-US" dirty="0"/>
          </a:p>
        </p:txBody>
      </p:sp>
      <p:sp>
        <p:nvSpPr>
          <p:cNvPr id="3" name="Slide Number Placeholder 2">
            <a:extLst>
              <a:ext uri="{FF2B5EF4-FFF2-40B4-BE49-F238E27FC236}">
                <a16:creationId xmlns:a16="http://schemas.microsoft.com/office/drawing/2014/main" id="{E0EEDE18-81B1-4447-BA71-0CE7CB367C05}"/>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55</a:t>
            </a:fld>
            <a:endParaRPr lang="en-US" dirty="0"/>
          </a:p>
        </p:txBody>
      </p:sp>
      <p:sp>
        <p:nvSpPr>
          <p:cNvPr id="4" name="Content Placeholder 3">
            <a:extLst>
              <a:ext uri="{FF2B5EF4-FFF2-40B4-BE49-F238E27FC236}">
                <a16:creationId xmlns:a16="http://schemas.microsoft.com/office/drawing/2014/main" id="{1B4A5EE5-BB55-F64E-A591-F2DF6A70C196}"/>
              </a:ext>
            </a:extLst>
          </p:cNvPr>
          <p:cNvSpPr txBox="1">
            <a:spLocks/>
          </p:cNvSpPr>
          <p:nvPr/>
        </p:nvSpPr>
        <p:spPr>
          <a:xfrm>
            <a:off x="432000" y="1692000"/>
            <a:ext cx="11328000" cy="4469088"/>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In a bid for content and market share, Search Engines develop other search verticals:</a:t>
            </a:r>
          </a:p>
          <a:p>
            <a:pPr lvl="1"/>
            <a:r>
              <a:rPr lang="en-US"/>
              <a:t>Books</a:t>
            </a:r>
          </a:p>
          <a:p>
            <a:pPr lvl="1"/>
            <a:r>
              <a:rPr lang="en-US"/>
              <a:t>Travel</a:t>
            </a:r>
          </a:p>
          <a:p>
            <a:pPr lvl="1"/>
            <a:r>
              <a:rPr lang="en-US"/>
              <a:t>Finance</a:t>
            </a:r>
          </a:p>
          <a:p>
            <a:pPr lvl="1"/>
            <a:r>
              <a:rPr lang="en-US"/>
              <a:t>Shopping</a:t>
            </a:r>
          </a:p>
          <a:p>
            <a:pPr lvl="1"/>
            <a:r>
              <a:rPr lang="en-US"/>
              <a:t>Scholar</a:t>
            </a:r>
            <a:endParaRPr lang="en-US" dirty="0"/>
          </a:p>
        </p:txBody>
      </p:sp>
    </p:spTree>
    <p:extLst>
      <p:ext uri="{BB962C8B-B14F-4D97-AF65-F5344CB8AC3E}">
        <p14:creationId xmlns:p14="http://schemas.microsoft.com/office/powerpoint/2010/main" val="4028349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12CF-5F5C-874D-9776-F95263BEC572}"/>
              </a:ext>
            </a:extLst>
          </p:cNvPr>
          <p:cNvSpPr>
            <a:spLocks noGrp="1"/>
          </p:cNvSpPr>
          <p:nvPr>
            <p:ph type="title"/>
          </p:nvPr>
        </p:nvSpPr>
        <p:spPr>
          <a:xfrm>
            <a:off x="623392" y="692696"/>
            <a:ext cx="10849205" cy="936104"/>
          </a:xfrm>
        </p:spPr>
        <p:txBody>
          <a:bodyPr/>
          <a:lstStyle/>
          <a:p>
            <a:r>
              <a:rPr lang="en-US" dirty="0"/>
              <a:t>Mobile Search</a:t>
            </a:r>
          </a:p>
        </p:txBody>
      </p:sp>
      <p:sp>
        <p:nvSpPr>
          <p:cNvPr id="3" name="Slide Number Placeholder 2">
            <a:extLst>
              <a:ext uri="{FF2B5EF4-FFF2-40B4-BE49-F238E27FC236}">
                <a16:creationId xmlns:a16="http://schemas.microsoft.com/office/drawing/2014/main" id="{4CCAE5BF-132B-D44A-9C61-BCB69A454B0E}"/>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56</a:t>
            </a:fld>
            <a:endParaRPr lang="en-US" dirty="0"/>
          </a:p>
        </p:txBody>
      </p:sp>
      <p:sp>
        <p:nvSpPr>
          <p:cNvPr id="4" name="Content Placeholder 3">
            <a:extLst>
              <a:ext uri="{FF2B5EF4-FFF2-40B4-BE49-F238E27FC236}">
                <a16:creationId xmlns:a16="http://schemas.microsoft.com/office/drawing/2014/main" id="{2EAA20DC-C1D8-C44F-9147-A7DACFBA0D8E}"/>
              </a:ext>
            </a:extLst>
          </p:cNvPr>
          <p:cNvSpPr txBox="1">
            <a:spLocks/>
          </p:cNvSpPr>
          <p:nvPr/>
        </p:nvSpPr>
        <p:spPr>
          <a:xfrm>
            <a:off x="432000" y="1692000"/>
            <a:ext cx="11328000" cy="4469088"/>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By 2015 mobile accounted for more than half of all searches</a:t>
            </a:r>
          </a:p>
          <a:p>
            <a:r>
              <a:rPr lang="en-US"/>
              <a:t>Searches need to be context aware (location)</a:t>
            </a:r>
          </a:p>
          <a:p>
            <a:r>
              <a:rPr lang="en-US"/>
              <a:t>Limited screen and bandwidth means relevancy is critical</a:t>
            </a:r>
          </a:p>
          <a:p>
            <a:r>
              <a:rPr lang="en-US"/>
              <a:t>Boost mobile-friendly pages in ranking algorithm</a:t>
            </a:r>
            <a:endParaRPr lang="en-US" dirty="0"/>
          </a:p>
        </p:txBody>
      </p:sp>
    </p:spTree>
    <p:extLst>
      <p:ext uri="{BB962C8B-B14F-4D97-AF65-F5344CB8AC3E}">
        <p14:creationId xmlns:p14="http://schemas.microsoft.com/office/powerpoint/2010/main" val="10400887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E375D-366A-D84D-85C3-E372D5290ED3}"/>
              </a:ext>
            </a:extLst>
          </p:cNvPr>
          <p:cNvSpPr>
            <a:spLocks noGrp="1"/>
          </p:cNvSpPr>
          <p:nvPr>
            <p:ph type="ctrTitle"/>
          </p:nvPr>
        </p:nvSpPr>
        <p:spPr/>
        <p:txBody>
          <a:bodyPr/>
          <a:lstStyle/>
          <a:p>
            <a:r>
              <a:rPr lang="en-US" dirty="0"/>
              <a:t>Next: </a:t>
            </a:r>
            <a:r>
              <a:rPr lang="en-US"/>
              <a:t>Web Standards</a:t>
            </a:r>
            <a:endParaRPr lang="en-US" dirty="0"/>
          </a:p>
        </p:txBody>
      </p:sp>
    </p:spTree>
    <p:extLst>
      <p:ext uri="{BB962C8B-B14F-4D97-AF65-F5344CB8AC3E}">
        <p14:creationId xmlns:p14="http://schemas.microsoft.com/office/powerpoint/2010/main" val="306446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8E1F3-24FC-6C46-B2B0-58C8C4CDA046}"/>
              </a:ext>
            </a:extLst>
          </p:cNvPr>
          <p:cNvSpPr>
            <a:spLocks noGrp="1"/>
          </p:cNvSpPr>
          <p:nvPr>
            <p:ph type="title"/>
          </p:nvPr>
        </p:nvSpPr>
        <p:spPr>
          <a:xfrm>
            <a:off x="623392" y="692696"/>
            <a:ext cx="10849205" cy="936104"/>
          </a:xfrm>
        </p:spPr>
        <p:txBody>
          <a:bodyPr/>
          <a:lstStyle/>
          <a:p>
            <a:r>
              <a:rPr lang="en-US" dirty="0"/>
              <a:t>Specific Board and Vague Queries</a:t>
            </a:r>
          </a:p>
        </p:txBody>
      </p:sp>
      <p:sp>
        <p:nvSpPr>
          <p:cNvPr id="3" name="Slide Number Placeholder 2">
            <a:extLst>
              <a:ext uri="{FF2B5EF4-FFF2-40B4-BE49-F238E27FC236}">
                <a16:creationId xmlns:a16="http://schemas.microsoft.com/office/drawing/2014/main" id="{D77167A4-7A90-3B46-81DB-B2EF5770B907}"/>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6</a:t>
            </a:fld>
            <a:endParaRPr lang="en-US" dirty="0"/>
          </a:p>
        </p:txBody>
      </p:sp>
      <p:graphicFrame>
        <p:nvGraphicFramePr>
          <p:cNvPr id="4" name="Content Placeholder 6">
            <a:extLst>
              <a:ext uri="{FF2B5EF4-FFF2-40B4-BE49-F238E27FC236}">
                <a16:creationId xmlns:a16="http://schemas.microsoft.com/office/drawing/2014/main" id="{A37004D0-BF23-044B-908B-D7EFCF63BDBD}"/>
              </a:ext>
            </a:extLst>
          </p:cNvPr>
          <p:cNvGraphicFramePr>
            <a:graphicFrameLocks/>
          </p:cNvGraphicFramePr>
          <p:nvPr/>
        </p:nvGraphicFramePr>
        <p:xfrm>
          <a:off x="431800" y="1692276"/>
          <a:ext cx="11328400" cy="3388360"/>
        </p:xfrm>
        <a:graphic>
          <a:graphicData uri="http://schemas.openxmlformats.org/drawingml/2006/table">
            <a:tbl>
              <a:tblPr firstRow="1" bandRow="1">
                <a:tableStyleId>{5C22544A-7EE6-4342-B048-85BDC9FD1C3A}</a:tableStyleId>
              </a:tblPr>
              <a:tblGrid>
                <a:gridCol w="3285431">
                  <a:extLst>
                    <a:ext uri="{9D8B030D-6E8A-4147-A177-3AD203B41FA5}">
                      <a16:colId xmlns:a16="http://schemas.microsoft.com/office/drawing/2014/main" val="20000"/>
                    </a:ext>
                  </a:extLst>
                </a:gridCol>
                <a:gridCol w="2378769">
                  <a:extLst>
                    <a:ext uri="{9D8B030D-6E8A-4147-A177-3AD203B41FA5}">
                      <a16:colId xmlns:a16="http://schemas.microsoft.com/office/drawing/2014/main" val="20001"/>
                    </a:ext>
                  </a:extLst>
                </a:gridCol>
                <a:gridCol w="2832100">
                  <a:extLst>
                    <a:ext uri="{9D8B030D-6E8A-4147-A177-3AD203B41FA5}">
                      <a16:colId xmlns:a16="http://schemas.microsoft.com/office/drawing/2014/main" val="20002"/>
                    </a:ext>
                  </a:extLst>
                </a:gridCol>
                <a:gridCol w="2832100">
                  <a:extLst>
                    <a:ext uri="{9D8B030D-6E8A-4147-A177-3AD203B41FA5}">
                      <a16:colId xmlns:a16="http://schemas.microsoft.com/office/drawing/2014/main" val="20003"/>
                    </a:ext>
                  </a:extLst>
                </a:gridCol>
              </a:tblGrid>
              <a:tr h="370840">
                <a:tc>
                  <a:txBody>
                    <a:bodyPr/>
                    <a:lstStyle/>
                    <a:p>
                      <a:endParaRPr lang="en-US" dirty="0"/>
                    </a:p>
                  </a:txBody>
                  <a:tcPr marL="121920" marR="121920"/>
                </a:tc>
                <a:tc>
                  <a:txBody>
                    <a:bodyPr/>
                    <a:lstStyle/>
                    <a:p>
                      <a:r>
                        <a:rPr lang="en-US" dirty="0"/>
                        <a:t>Specific</a:t>
                      </a:r>
                    </a:p>
                  </a:txBody>
                  <a:tcPr marL="121920" marR="121920"/>
                </a:tc>
                <a:tc>
                  <a:txBody>
                    <a:bodyPr/>
                    <a:lstStyle/>
                    <a:p>
                      <a:r>
                        <a:rPr lang="en-US" dirty="0"/>
                        <a:t>Broad</a:t>
                      </a:r>
                    </a:p>
                  </a:txBody>
                  <a:tcPr marL="121920" marR="121920"/>
                </a:tc>
                <a:tc>
                  <a:txBody>
                    <a:bodyPr/>
                    <a:lstStyle/>
                    <a:p>
                      <a:r>
                        <a:rPr lang="en-US" dirty="0"/>
                        <a:t>Vague</a:t>
                      </a:r>
                    </a:p>
                  </a:txBody>
                  <a:tcPr marL="121920" marR="121920"/>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 know specifically what I’m looking for</a:t>
                      </a:r>
                    </a:p>
                    <a:p>
                      <a:endParaRPr lang="en-US" dirty="0"/>
                    </a:p>
                  </a:txBody>
                  <a:tcPr marL="121920" marR="121920"/>
                </a:tc>
                <a:tc>
                  <a:txBody>
                    <a:bodyPr/>
                    <a:lstStyle/>
                    <a:p>
                      <a:r>
                        <a:rPr lang="en-US" dirty="0">
                          <a:latin typeface="Zapf Dingbats"/>
                          <a:ea typeface="Zapf Dingbats"/>
                          <a:cs typeface="Zapf Dingbats"/>
                          <a:sym typeface="Zapf Dingbats"/>
                        </a:rPr>
                        <a:t>✔</a:t>
                      </a:r>
                      <a:endParaRPr lang="en-US" dirty="0"/>
                    </a:p>
                  </a:txBody>
                  <a:tcPr marL="121920" marR="121920"/>
                </a:tc>
                <a:tc>
                  <a:txBody>
                    <a:bodyPr/>
                    <a:lstStyle/>
                    <a:p>
                      <a:r>
                        <a:rPr lang="en-US" dirty="0">
                          <a:latin typeface="Zapf Dingbats"/>
                          <a:ea typeface="Zapf Dingbats"/>
                          <a:cs typeface="Zapf Dingbats"/>
                          <a:sym typeface="Zapf Dingbats"/>
                        </a:rPr>
                        <a:t>✖</a:t>
                      </a:r>
                      <a:endParaRPr lang="en-US" dirty="0"/>
                    </a:p>
                    <a:p>
                      <a:endParaRPr lang="en-US" dirty="0"/>
                    </a:p>
                  </a:txBody>
                  <a:tcPr marL="121920" marR="121920"/>
                </a:tc>
                <a:tc>
                  <a:txBody>
                    <a:bodyPr/>
                    <a:lstStyle/>
                    <a:p>
                      <a:r>
                        <a:rPr lang="en-US" dirty="0">
                          <a:latin typeface="Zapf Dingbats"/>
                          <a:ea typeface="Zapf Dingbats"/>
                          <a:cs typeface="Zapf Dingbats"/>
                          <a:sym typeface="Zapf Dingbats"/>
                        </a:rPr>
                        <a:t>✖</a:t>
                      </a:r>
                      <a:endParaRPr lang="en-US" dirty="0"/>
                    </a:p>
                  </a:txBody>
                  <a:tcPr marL="121920" marR="121920"/>
                </a:tc>
                <a:extLst>
                  <a:ext uri="{0D108BD9-81ED-4DB2-BD59-A6C34878D82A}">
                    <a16:rowId xmlns:a16="http://schemas.microsoft.com/office/drawing/2014/main" val="10001"/>
                  </a:ext>
                </a:extLst>
              </a:tr>
              <a:tr h="7244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 know where to look for</a:t>
                      </a:r>
                      <a:r>
                        <a:rPr lang="en-US" baseline="0" dirty="0"/>
                        <a:t> </a:t>
                      </a:r>
                      <a:r>
                        <a:rPr lang="en-US" dirty="0"/>
                        <a:t>what I’m looking for</a:t>
                      </a:r>
                    </a:p>
                    <a:p>
                      <a:endParaRPr lang="en-US" dirty="0"/>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txBody>
                  <a:tcPr marL="121920" marR="12192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Zapf Dingbats"/>
                          <a:ea typeface="Zapf Dingbats"/>
                          <a:cs typeface="Zapf Dingbats"/>
                          <a:sym typeface="Zapf Dingbats"/>
                        </a:rPr>
                        <a:t>✔</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marL="121920" marR="121920"/>
                </a:tc>
                <a:tc>
                  <a:txBody>
                    <a:bodyPr/>
                    <a:lstStyle/>
                    <a:p>
                      <a:r>
                        <a:rPr lang="en-US" dirty="0">
                          <a:latin typeface="Zapf Dingbats"/>
                          <a:ea typeface="Zapf Dingbats"/>
                          <a:cs typeface="Zapf Dingbats"/>
                          <a:sym typeface="Zapf Dingbats"/>
                        </a:rPr>
                        <a:t>✖</a:t>
                      </a:r>
                      <a:endParaRPr lang="en-US" dirty="0"/>
                    </a:p>
                  </a:txBody>
                  <a:tcPr marL="121920" marR="121920"/>
                </a:tc>
                <a:extLst>
                  <a:ext uri="{0D108BD9-81ED-4DB2-BD59-A6C34878D82A}">
                    <a16:rowId xmlns:a16="http://schemas.microsoft.com/office/drawing/2014/main" val="10002"/>
                  </a:ext>
                </a:extLst>
              </a:tr>
              <a:tr h="370840">
                <a:tc>
                  <a:txBody>
                    <a:bodyPr/>
                    <a:lstStyle/>
                    <a:p>
                      <a:r>
                        <a:rPr lang="en-US" dirty="0"/>
                        <a:t>Example</a:t>
                      </a:r>
                    </a:p>
                  </a:txBody>
                  <a:tcPr marL="121920" marR="121920"/>
                </a:tc>
                <a:tc>
                  <a:txBody>
                    <a:bodyPr/>
                    <a:lstStyle/>
                    <a:p>
                      <a:r>
                        <a:rPr lang="en-US" dirty="0"/>
                        <a:t>Looking for a specific gene</a:t>
                      </a:r>
                      <a:r>
                        <a:rPr lang="en-US" baseline="0" dirty="0"/>
                        <a:t> in the</a:t>
                      </a:r>
                      <a:endParaRPr lang="en-US" dirty="0"/>
                    </a:p>
                    <a:p>
                      <a:r>
                        <a:rPr lang="en-US" dirty="0"/>
                        <a:t>Gene</a:t>
                      </a:r>
                      <a:r>
                        <a:rPr lang="en-US" baseline="0" dirty="0"/>
                        <a:t> Database</a:t>
                      </a:r>
                      <a:endParaRPr lang="en-US" dirty="0"/>
                    </a:p>
                  </a:txBody>
                  <a:tcPr marL="121920" marR="121920"/>
                </a:tc>
                <a:tc>
                  <a:txBody>
                    <a:bodyPr/>
                    <a:lstStyle/>
                    <a:p>
                      <a:r>
                        <a:rPr lang="en-US" dirty="0"/>
                        <a:t>Looking</a:t>
                      </a:r>
                      <a:r>
                        <a:rPr lang="en-US" baseline="0" dirty="0"/>
                        <a:t> for the manager of HR, in the company directory</a:t>
                      </a:r>
                      <a:endParaRPr lang="en-US" dirty="0"/>
                    </a:p>
                  </a:txBody>
                  <a:tcPr marL="121920" marR="121920"/>
                </a:tc>
                <a:tc>
                  <a:txBody>
                    <a:bodyPr/>
                    <a:lstStyle/>
                    <a:p>
                      <a:r>
                        <a:rPr lang="en-US" dirty="0"/>
                        <a:t>Google</a:t>
                      </a:r>
                    </a:p>
                  </a:txBody>
                  <a:tcPr marL="121920" marR="121920"/>
                </a:tc>
                <a:extLst>
                  <a:ext uri="{0D108BD9-81ED-4DB2-BD59-A6C34878D82A}">
                    <a16:rowId xmlns:a16="http://schemas.microsoft.com/office/drawing/2014/main" val="10003"/>
                  </a:ext>
                </a:extLst>
              </a:tr>
            </a:tbl>
          </a:graphicData>
        </a:graphic>
      </p:graphicFrame>
      <p:sp>
        <p:nvSpPr>
          <p:cNvPr id="5" name="Rounded Rectangle 4">
            <a:extLst>
              <a:ext uri="{FF2B5EF4-FFF2-40B4-BE49-F238E27FC236}">
                <a16:creationId xmlns:a16="http://schemas.microsoft.com/office/drawing/2014/main" id="{72BCBA9E-0AD9-224B-A016-0AF0DBB3A8B5}"/>
              </a:ext>
            </a:extLst>
          </p:cNvPr>
          <p:cNvSpPr/>
          <p:nvPr/>
        </p:nvSpPr>
        <p:spPr bwMode="auto">
          <a:xfrm>
            <a:off x="8838747" y="1412776"/>
            <a:ext cx="2983205" cy="4193754"/>
          </a:xfrm>
          <a:prstGeom prst="roundRect">
            <a:avLst/>
          </a:prstGeom>
          <a:solidFill>
            <a:schemeClr val="accent1">
              <a:alpha val="57000"/>
            </a:schemeClr>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3200" dirty="0">
              <a:latin typeface="Lucida Sans" pitchFamily="-106" charset="0"/>
              <a:ea typeface="ＭＳ Ｐゴシック" pitchFamily="-106" charset="-128"/>
              <a:cs typeface="ＭＳ Ｐゴシック" pitchFamily="-106"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3200" dirty="0">
              <a:latin typeface="Lucida Sans" pitchFamily="-106" charset="0"/>
              <a:ea typeface="ＭＳ Ｐゴシック" pitchFamily="-106" charset="-128"/>
              <a:cs typeface="ＭＳ Ｐゴシック" pitchFamily="-106"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3200" dirty="0">
              <a:latin typeface="Lucida Sans" pitchFamily="-106" charset="0"/>
              <a:ea typeface="ＭＳ Ｐゴシック" pitchFamily="-106" charset="-128"/>
              <a:cs typeface="ＭＳ Ｐゴシック" pitchFamily="-106"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3200" dirty="0">
              <a:latin typeface="Lucida Sans" pitchFamily="-106" charset="0"/>
              <a:ea typeface="ＭＳ Ｐゴシック" pitchFamily="-106" charset="-128"/>
              <a:cs typeface="ＭＳ Ｐゴシック" pitchFamily="-106"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3200" dirty="0">
              <a:latin typeface="Lucida Sans" pitchFamily="-106" charset="0"/>
              <a:ea typeface="ＭＳ Ｐゴシック" pitchFamily="-106" charset="-128"/>
              <a:cs typeface="ＭＳ Ｐゴシック" pitchFamily="-106"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rPr>
              <a:t>Search </a:t>
            </a:r>
            <a:r>
              <a:rPr kumimoji="0" lang="en-US" sz="3200" b="0" i="0" u="none" strike="noStrike" cap="none" normalizeH="0" dirty="0">
                <a:ln>
                  <a:noFill/>
                </a:ln>
                <a:solidFill>
                  <a:schemeClr val="tx1"/>
                </a:solidFill>
                <a:effectLst/>
                <a:latin typeface="Lucida Sans" pitchFamily="-106" charset="0"/>
                <a:ea typeface="ＭＳ Ｐゴシック" pitchFamily="-106" charset="-128"/>
                <a:cs typeface="ＭＳ Ｐゴシック" pitchFamily="-106" charset="-128"/>
              </a:rPr>
              <a:t>Engines</a:t>
            </a:r>
            <a:endParaRPr kumimoji="0" lang="en-US" sz="3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345216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7600536-6B42-9246-B3CB-462BD3A8A4DD}"/>
              </a:ext>
            </a:extLst>
          </p:cNvPr>
          <p:cNvGrpSpPr/>
          <p:nvPr/>
        </p:nvGrpSpPr>
        <p:grpSpPr>
          <a:xfrm>
            <a:off x="1262084" y="1659333"/>
            <a:ext cx="10021387" cy="5043243"/>
            <a:chOff x="878727" y="1506932"/>
            <a:chExt cx="7516040" cy="5043243"/>
          </a:xfrm>
        </p:grpSpPr>
        <p:pic>
          <p:nvPicPr>
            <p:cNvPr id="5" name="Picture 4" descr="SE-Images-561x359.png">
              <a:extLst>
                <a:ext uri="{FF2B5EF4-FFF2-40B4-BE49-F238E27FC236}">
                  <a16:creationId xmlns:a16="http://schemas.microsoft.com/office/drawing/2014/main" id="{2D49D13E-BC6E-0C43-8B1F-4CE28561D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727" y="1506932"/>
              <a:ext cx="7516040" cy="4809730"/>
            </a:xfrm>
            <a:prstGeom prst="rect">
              <a:avLst/>
            </a:prstGeom>
          </p:spPr>
        </p:pic>
        <p:sp>
          <p:nvSpPr>
            <p:cNvPr id="6" name="Rectangle 5">
              <a:extLst>
                <a:ext uri="{FF2B5EF4-FFF2-40B4-BE49-F238E27FC236}">
                  <a16:creationId xmlns:a16="http://schemas.microsoft.com/office/drawing/2014/main" id="{B28824B2-DCAD-C74F-8BCB-958D782A8073}"/>
                </a:ext>
              </a:extLst>
            </p:cNvPr>
            <p:cNvSpPr/>
            <p:nvPr/>
          </p:nvSpPr>
          <p:spPr bwMode="auto">
            <a:xfrm>
              <a:off x="2276805" y="5715643"/>
              <a:ext cx="2636890" cy="790105"/>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pic>
          <p:nvPicPr>
            <p:cNvPr id="7" name="Picture 6" descr="272px-Google_2015_logo.svg.png">
              <a:extLst>
                <a:ext uri="{FF2B5EF4-FFF2-40B4-BE49-F238E27FC236}">
                  <a16:creationId xmlns:a16="http://schemas.microsoft.com/office/drawing/2014/main" id="{248EF241-1997-444C-A81F-C086E3CE7C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2973" y="5715643"/>
              <a:ext cx="2467311" cy="834532"/>
            </a:xfrm>
            <a:prstGeom prst="rect">
              <a:avLst/>
            </a:prstGeom>
          </p:spPr>
        </p:pic>
      </p:grpSp>
      <p:sp>
        <p:nvSpPr>
          <p:cNvPr id="8" name="Title 1">
            <a:extLst>
              <a:ext uri="{FF2B5EF4-FFF2-40B4-BE49-F238E27FC236}">
                <a16:creationId xmlns:a16="http://schemas.microsoft.com/office/drawing/2014/main" id="{DB613A08-5E49-7845-AFD2-ADECBD1AF6BC}"/>
              </a:ext>
            </a:extLst>
          </p:cNvPr>
          <p:cNvSpPr>
            <a:spLocks noGrp="1"/>
          </p:cNvSpPr>
          <p:nvPr>
            <p:ph type="title"/>
          </p:nvPr>
        </p:nvSpPr>
        <p:spPr>
          <a:xfrm>
            <a:off x="775792" y="845096"/>
            <a:ext cx="10849205" cy="936104"/>
          </a:xfrm>
        </p:spPr>
        <p:txBody>
          <a:bodyPr/>
          <a:lstStyle/>
          <a:p>
            <a:r>
              <a:rPr lang="en-US" dirty="0"/>
              <a:t>Search Engines</a:t>
            </a:r>
          </a:p>
        </p:txBody>
      </p:sp>
    </p:spTree>
    <p:extLst>
      <p:ext uri="{BB962C8B-B14F-4D97-AF65-F5344CB8AC3E}">
        <p14:creationId xmlns:p14="http://schemas.microsoft.com/office/powerpoint/2010/main" val="2804245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13632-D6C0-4946-AF95-D26777532372}"/>
              </a:ext>
            </a:extLst>
          </p:cNvPr>
          <p:cNvSpPr>
            <a:spLocks noGrp="1"/>
          </p:cNvSpPr>
          <p:nvPr>
            <p:ph type="title"/>
          </p:nvPr>
        </p:nvSpPr>
        <p:spPr>
          <a:xfrm>
            <a:off x="623392" y="692696"/>
            <a:ext cx="10849205" cy="936104"/>
          </a:xfrm>
        </p:spPr>
        <p:txBody>
          <a:bodyPr/>
          <a:lstStyle/>
          <a:p>
            <a:r>
              <a:rPr lang="en-US" dirty="0"/>
              <a:t>Search Engines</a:t>
            </a:r>
          </a:p>
        </p:txBody>
      </p:sp>
      <p:sp>
        <p:nvSpPr>
          <p:cNvPr id="3" name="Slide Number Placeholder 2">
            <a:extLst>
              <a:ext uri="{FF2B5EF4-FFF2-40B4-BE49-F238E27FC236}">
                <a16:creationId xmlns:a16="http://schemas.microsoft.com/office/drawing/2014/main" id="{B1602C9C-FED0-7049-BC41-F5883DA67CAC}"/>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8</a:t>
            </a:fld>
            <a:endParaRPr lang="en-US" dirty="0"/>
          </a:p>
        </p:txBody>
      </p:sp>
      <p:sp>
        <p:nvSpPr>
          <p:cNvPr id="4" name="Content Placeholder 3">
            <a:extLst>
              <a:ext uri="{FF2B5EF4-FFF2-40B4-BE49-F238E27FC236}">
                <a16:creationId xmlns:a16="http://schemas.microsoft.com/office/drawing/2014/main" id="{A9F5528C-70BF-6340-BB31-5FD7EE32CC61}"/>
              </a:ext>
            </a:extLst>
          </p:cNvPr>
          <p:cNvSpPr txBox="1">
            <a:spLocks/>
          </p:cNvSpPr>
          <p:nvPr/>
        </p:nvSpPr>
        <p:spPr>
          <a:xfrm>
            <a:off x="432000" y="1692000"/>
            <a:ext cx="11328000" cy="4469088"/>
          </a:xfrm>
          <a:prstGeom prst="rect">
            <a:avLst/>
          </a:prstGeom>
        </p:spPr>
        <p:txBody>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Search engines are a service </a:t>
            </a:r>
          </a:p>
          <a:p>
            <a:r>
              <a:rPr lang="en-US"/>
              <a:t>They allow users to search for content using </a:t>
            </a:r>
            <a:r>
              <a:rPr lang="en-US" b="1"/>
              <a:t>keywords</a:t>
            </a:r>
          </a:p>
          <a:p>
            <a:r>
              <a:rPr lang="en-US"/>
              <a:t>A query returns a </a:t>
            </a:r>
            <a:r>
              <a:rPr lang="en-US" b="1"/>
              <a:t>ranked</a:t>
            </a:r>
            <a:r>
              <a:rPr lang="en-US"/>
              <a:t> set of results</a:t>
            </a:r>
            <a:endParaRPr lang="en-US" b="1"/>
          </a:p>
          <a:p>
            <a:r>
              <a:rPr lang="en-US"/>
              <a:t>They </a:t>
            </a:r>
            <a:r>
              <a:rPr lang="en-US" b="1"/>
              <a:t>DO NOT </a:t>
            </a:r>
            <a:r>
              <a:rPr lang="en-US"/>
              <a:t>access the web directly</a:t>
            </a:r>
          </a:p>
          <a:p>
            <a:r>
              <a:rPr lang="en-US"/>
              <a:t>They </a:t>
            </a:r>
            <a:r>
              <a:rPr lang="en-US" b="1"/>
              <a:t>USE</a:t>
            </a:r>
            <a:r>
              <a:rPr lang="en-US"/>
              <a:t> huge databases</a:t>
            </a:r>
          </a:p>
          <a:p>
            <a:endParaRPr lang="en-US"/>
          </a:p>
          <a:p>
            <a:pPr marL="360000" lvl="1" indent="0">
              <a:buFont typeface="Arial" panose="020B0604020202020204" pitchFamily="34" charset="0"/>
              <a:buNone/>
            </a:pPr>
            <a:endParaRPr lang="en-US"/>
          </a:p>
          <a:p>
            <a:pPr lvl="1"/>
            <a:endParaRPr lang="en-US"/>
          </a:p>
          <a:p>
            <a:endParaRPr lang="en-US"/>
          </a:p>
          <a:p>
            <a:pPr lvl="1"/>
            <a:endParaRPr lang="en-US"/>
          </a:p>
          <a:p>
            <a:pPr lvl="1"/>
            <a:endParaRPr lang="en-US"/>
          </a:p>
          <a:p>
            <a:endParaRPr lang="en-US" dirty="0"/>
          </a:p>
        </p:txBody>
      </p:sp>
    </p:spTree>
    <p:extLst>
      <p:ext uri="{BB962C8B-B14F-4D97-AF65-F5344CB8AC3E}">
        <p14:creationId xmlns:p14="http://schemas.microsoft.com/office/powerpoint/2010/main" val="84585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0739B-9320-5E4B-8554-43C6D71A3E53}"/>
              </a:ext>
            </a:extLst>
          </p:cNvPr>
          <p:cNvSpPr>
            <a:spLocks noGrp="1"/>
          </p:cNvSpPr>
          <p:nvPr>
            <p:ph type="title"/>
          </p:nvPr>
        </p:nvSpPr>
        <p:spPr>
          <a:xfrm>
            <a:off x="623392" y="692696"/>
            <a:ext cx="10849205" cy="936104"/>
          </a:xfrm>
        </p:spPr>
        <p:txBody>
          <a:bodyPr/>
          <a:lstStyle/>
          <a:p>
            <a:r>
              <a:rPr lang="en-US" b="1" dirty="0"/>
              <a:t>Web Crawler</a:t>
            </a:r>
            <a:r>
              <a:rPr lang="en-US" dirty="0"/>
              <a:t>, Spider or bot</a:t>
            </a:r>
          </a:p>
        </p:txBody>
      </p:sp>
      <p:sp>
        <p:nvSpPr>
          <p:cNvPr id="3" name="Slide Number Placeholder 2">
            <a:extLst>
              <a:ext uri="{FF2B5EF4-FFF2-40B4-BE49-F238E27FC236}">
                <a16:creationId xmlns:a16="http://schemas.microsoft.com/office/drawing/2014/main" id="{EF699C4B-BCC3-C442-9E1E-520DC6039824}"/>
              </a:ext>
            </a:extLst>
          </p:cNvPr>
          <p:cNvSpPr txBox="1">
            <a:spLocks/>
          </p:cNvSpPr>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9</a:t>
            </a:fld>
            <a:endParaRPr lang="en-US" dirty="0"/>
          </a:p>
        </p:txBody>
      </p:sp>
      <p:sp>
        <p:nvSpPr>
          <p:cNvPr id="4" name="Content Placeholder 3">
            <a:extLst>
              <a:ext uri="{FF2B5EF4-FFF2-40B4-BE49-F238E27FC236}">
                <a16:creationId xmlns:a16="http://schemas.microsoft.com/office/drawing/2014/main" id="{8819CF0E-97CA-7648-B054-67E3EB3E48FA}"/>
              </a:ext>
            </a:extLst>
          </p:cNvPr>
          <p:cNvSpPr txBox="1">
            <a:spLocks/>
          </p:cNvSpPr>
          <p:nvPr/>
        </p:nvSpPr>
        <p:spPr>
          <a:xfrm>
            <a:off x="432000" y="1692000"/>
            <a:ext cx="11328000" cy="4469088"/>
          </a:xfrm>
          <a:prstGeom prst="rect">
            <a:avLst/>
          </a:prstGeom>
        </p:spPr>
        <p:txBody>
          <a:bodyPr numCol="1">
            <a:noAutofit/>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An algorithm that systematically browses the web</a:t>
            </a:r>
          </a:p>
          <a:p>
            <a:r>
              <a:rPr lang="en-US" dirty="0"/>
              <a:t>A basic algorithm</a:t>
            </a:r>
          </a:p>
          <a:p>
            <a:pPr marL="817200" lvl="1" indent="-457200">
              <a:buFont typeface="Arial" panose="020B0604020202020204" pitchFamily="34" charset="0"/>
              <a:buAutoNum type="arabicParenR"/>
            </a:pPr>
            <a:r>
              <a:rPr lang="en-US" sz="2000" dirty="0"/>
              <a:t>Start at a webpage</a:t>
            </a:r>
          </a:p>
          <a:p>
            <a:pPr marL="817200" lvl="1" indent="-457200">
              <a:buFont typeface="Arial" panose="020B0604020202020204" pitchFamily="34" charset="0"/>
              <a:buAutoNum type="arabicParenR"/>
            </a:pPr>
            <a:r>
              <a:rPr lang="en-US" sz="2000" dirty="0"/>
              <a:t>Follow the hyperlinks that webpage points to </a:t>
            </a:r>
          </a:p>
          <a:p>
            <a:pPr marL="817200" lvl="1" indent="-457200">
              <a:buFont typeface="Arial" panose="020B0604020202020204" pitchFamily="34" charset="0"/>
              <a:buAutoNum type="arabicParenR"/>
            </a:pPr>
            <a:r>
              <a:rPr lang="en-US" sz="2000" dirty="0"/>
              <a:t>Then follows the links those webpages point to</a:t>
            </a:r>
          </a:p>
          <a:p>
            <a:r>
              <a:rPr lang="en-US" dirty="0"/>
              <a:t>Each page it visits it collects metadata about it</a:t>
            </a:r>
          </a:p>
          <a:p>
            <a:r>
              <a:rPr lang="en-US" dirty="0"/>
              <a:t>Stores a file for each resource, with its metadata in a search index</a:t>
            </a:r>
          </a:p>
          <a:p>
            <a:r>
              <a:rPr lang="en-US" dirty="0"/>
              <a:t>Crawlers consume resources</a:t>
            </a:r>
          </a:p>
          <a:p>
            <a:r>
              <a:rPr lang="en-US" dirty="0"/>
              <a:t>Can visit sites without approval</a:t>
            </a:r>
          </a:p>
          <a:p>
            <a:endParaRPr lang="en-US" dirty="0"/>
          </a:p>
        </p:txBody>
      </p:sp>
    </p:spTree>
    <p:extLst>
      <p:ext uri="{BB962C8B-B14F-4D97-AF65-F5344CB8AC3E}">
        <p14:creationId xmlns:p14="http://schemas.microsoft.com/office/powerpoint/2010/main" val="276501773"/>
      </p:ext>
    </p:extLst>
  </p:cSld>
  <p:clrMapOvr>
    <a:masterClrMapping/>
  </p:clrMapOvr>
</p:sld>
</file>

<file path=ppt/theme/theme1.xml><?xml version="1.0" encoding="utf-8"?>
<a:theme xmlns:a="http://schemas.openxmlformats.org/drawingml/2006/main" name="UoS_Powerpoint_template WIDESCREEN">
  <a:themeElements>
    <a:clrScheme name="Rich Black">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Custom 1">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0EEB19A3-E5AF-B743-8C08-9AD556682854}" vid="{671753E0-2D72-0A42-810F-2669D10CC1B4}"/>
    </a:ext>
  </a:extLst>
</a:theme>
</file>

<file path=ppt/theme/theme2.xml><?xml version="1.0" encoding="utf-8"?>
<a:theme xmlns:a="http://schemas.openxmlformats.org/drawingml/2006/main" name="Title and content">
  <a:themeElements>
    <a:clrScheme name="Custom 6">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005C83"/>
      </a:hlink>
      <a:folHlink>
        <a:srgbClr val="495961"/>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numCol="2">
        <a:noAutofit/>
      </a:bodyPr>
      <a:lstStyle>
        <a:defPPr algn="l">
          <a:defRPr sz="1800" dirty="0"/>
        </a:defPPr>
      </a:lstStyle>
    </a:txDef>
  </a:objectDefaults>
  <a:extraClrSchemeLst/>
  <a:extLst>
    <a:ext uri="{05A4C25C-085E-4340-85A3-A5531E510DB2}">
      <thm15:themeFamily xmlns:thm15="http://schemas.microsoft.com/office/thememl/2012/main" name="Presentation2" id="{0EEB19A3-E5AF-B743-8C08-9AD556682854}" vid="{F81E0AD6-EF14-2A4C-975C-394B6C331CD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596EA4FAEC4442816FD0897DB0514A" ma:contentTypeVersion="13" ma:contentTypeDescription="Create a new document." ma:contentTypeScope="" ma:versionID="19cf72db43a81d775c8901429e401c5a">
  <xsd:schema xmlns:xsd="http://www.w3.org/2001/XMLSchema" xmlns:xs="http://www.w3.org/2001/XMLSchema" xmlns:p="http://schemas.microsoft.com/office/2006/metadata/properties" xmlns:ns2="993a5681-5c5b-4cef-91da-e6501083dd4a" xmlns:ns3="1fc98906-40c9-4f56-92bd-f396bbed9311" targetNamespace="http://schemas.microsoft.com/office/2006/metadata/properties" ma:root="true" ma:fieldsID="a4c787b164d9c75c816d41075a9c596f" ns2:_="" ns3:_="">
    <xsd:import namespace="993a5681-5c5b-4cef-91da-e6501083dd4a"/>
    <xsd:import namespace="1fc98906-40c9-4f56-92bd-f396bbed93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Indicato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3a5681-5c5b-4cef-91da-e6501083dd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Indicator" ma:index="15" nillable="true" ma:displayName="Indicator" ma:internalName="Indicator">
      <xsd:simpleType>
        <xsd:restriction base="dms:Text">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bf2f534-9c3d-494b-83fb-768e807180c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c98906-40c9-4f56-92bd-f396bbed931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0bfaa32-be88-4c32-8520-a8dac6cdd59d}" ma:internalName="TaxCatchAll" ma:showField="CatchAllData" ma:web="1fc98906-40c9-4f56-92bd-f396bbed93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dicator xmlns="993a5681-5c5b-4cef-91da-e6501083dd4a" xsi:nil="true"/>
    <lcf76f155ced4ddcb4097134ff3c332f xmlns="993a5681-5c5b-4cef-91da-e6501083dd4a">
      <Terms xmlns="http://schemas.microsoft.com/office/infopath/2007/PartnerControls"/>
    </lcf76f155ced4ddcb4097134ff3c332f>
    <TaxCatchAll xmlns="1fc98906-40c9-4f56-92bd-f396bbed9311" xsi:nil="true"/>
  </documentManagement>
</p:properties>
</file>

<file path=customXml/itemProps1.xml><?xml version="1.0" encoding="utf-8"?>
<ds:datastoreItem xmlns:ds="http://schemas.openxmlformats.org/officeDocument/2006/customXml" ds:itemID="{961EDD41-1F66-4EF4-8A75-80007FEDAC90}">
  <ds:schemaRefs>
    <ds:schemaRef ds:uri="http://schemas.microsoft.com/sharepoint/v3/contenttype/forms"/>
  </ds:schemaRefs>
</ds:datastoreItem>
</file>

<file path=customXml/itemProps2.xml><?xml version="1.0" encoding="utf-8"?>
<ds:datastoreItem xmlns:ds="http://schemas.openxmlformats.org/officeDocument/2006/customXml" ds:itemID="{E579B0F0-C3A9-4BC0-B389-E7D095D68B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3a5681-5c5b-4cef-91da-e6501083dd4a"/>
    <ds:schemaRef ds:uri="1fc98906-40c9-4f56-92bd-f396bbed93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DF738F-AE3A-4E19-A611-E274842A57A2}">
  <ds:schemaRefs>
    <ds:schemaRef ds:uri="http://schemas.microsoft.com/office/2006/metadata/properties"/>
    <ds:schemaRef ds:uri="http://schemas.microsoft.com/office/infopath/2007/PartnerControls"/>
    <ds:schemaRef ds:uri="993a5681-5c5b-4cef-91da-e6501083dd4a"/>
    <ds:schemaRef ds:uri="1fc98906-40c9-4f56-92bd-f396bbed9311"/>
  </ds:schemaRefs>
</ds:datastoreItem>
</file>

<file path=docProps/app.xml><?xml version="1.0" encoding="utf-8"?>
<Properties xmlns="http://schemas.openxmlformats.org/officeDocument/2006/extended-properties" xmlns:vt="http://schemas.openxmlformats.org/officeDocument/2006/docPropsVTypes">
  <Template>UoS_Powerpoint_template WIDESCREEN</Template>
  <TotalTime>5591</TotalTime>
  <Words>2139</Words>
  <Application>Microsoft Macintosh PowerPoint</Application>
  <PresentationFormat>Widescreen</PresentationFormat>
  <Paragraphs>469</Paragraphs>
  <Slides>57</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57</vt:i4>
      </vt:variant>
    </vt:vector>
  </HeadingPairs>
  <TitlesOfParts>
    <vt:vector size="64" baseType="lpstr">
      <vt:lpstr>Arial Unicode MS</vt:lpstr>
      <vt:lpstr>Arial</vt:lpstr>
      <vt:lpstr>Calibri</vt:lpstr>
      <vt:lpstr>Lucida Sans</vt:lpstr>
      <vt:lpstr>Zapf Dingbats</vt:lpstr>
      <vt:lpstr>UoS_Powerpoint_template WIDESCREEN</vt:lpstr>
      <vt:lpstr>Title and content</vt:lpstr>
      <vt:lpstr>PowerPoint Presentation</vt:lpstr>
      <vt:lpstr>Search Engines</vt:lpstr>
      <vt:lpstr>Information Retrieval</vt:lpstr>
      <vt:lpstr>High-Level System Architecture</vt:lpstr>
      <vt:lpstr>PowerPoint Presentation</vt:lpstr>
      <vt:lpstr>Specific Board and Vague Queries</vt:lpstr>
      <vt:lpstr>Search Engines</vt:lpstr>
      <vt:lpstr>Search Engines</vt:lpstr>
      <vt:lpstr>Web Crawler, Spider or bot</vt:lpstr>
      <vt:lpstr>Web Crawler - robots.txt</vt:lpstr>
      <vt:lpstr>Web Crawler Policies</vt:lpstr>
      <vt:lpstr>Web Crawler Selection Policy</vt:lpstr>
      <vt:lpstr>Web Crawler Re-visit Policy </vt:lpstr>
      <vt:lpstr>Web Crawler Politeness Policy</vt:lpstr>
      <vt:lpstr>Web Crawler Parallelisation Policy</vt:lpstr>
      <vt:lpstr>Web Crawler Crawlability</vt:lpstr>
      <vt:lpstr>Search Index Ranking</vt:lpstr>
      <vt:lpstr>Indexing Data Issues</vt:lpstr>
      <vt:lpstr>User Search Problems</vt:lpstr>
      <vt:lpstr>User Search Problems: Ordering of Terms</vt:lpstr>
      <vt:lpstr>User Search Problems: Ordering of Terms</vt:lpstr>
      <vt:lpstr>Boosting web traffic</vt:lpstr>
      <vt:lpstr>Search Engine Optimisation</vt:lpstr>
      <vt:lpstr>Combatting SEO</vt:lpstr>
      <vt:lpstr>Google and other SEs are a Business </vt:lpstr>
      <vt:lpstr>History of the Web Browser</vt:lpstr>
      <vt:lpstr>PowerPoint Presentation</vt:lpstr>
      <vt:lpstr>Before Search Engines</vt:lpstr>
      <vt:lpstr>Timeline 90’s – Hand vs Crawler</vt:lpstr>
      <vt:lpstr>Early 90s Architectures</vt:lpstr>
      <vt:lpstr>Early 90s Architectures</vt:lpstr>
      <vt:lpstr>Web Crawlers</vt:lpstr>
      <vt:lpstr>PowerPoint Presentation</vt:lpstr>
      <vt:lpstr>Yahoo! 1994</vt:lpstr>
      <vt:lpstr>Internet Yellow Pages 1994</vt:lpstr>
      <vt:lpstr>PowerPoint Presentation</vt:lpstr>
      <vt:lpstr>Website - Telegraph 1994</vt:lpstr>
      <vt:lpstr>Website – New York Times 1995</vt:lpstr>
      <vt:lpstr>Website – BBC News 1997</vt:lpstr>
      <vt:lpstr>Number of Websites June 1994 - Dec 1995</vt:lpstr>
      <vt:lpstr>PowerPoint Presentation</vt:lpstr>
      <vt:lpstr>Search Engines Issues Mid ‘90s</vt:lpstr>
      <vt:lpstr>Timeline 90’s</vt:lpstr>
      <vt:lpstr>BackRub</vt:lpstr>
      <vt:lpstr>PageRank</vt:lpstr>
      <vt:lpstr>Keyword Stuffing</vt:lpstr>
      <vt:lpstr>Keyword Stuffing</vt:lpstr>
      <vt:lpstr>The Original Google Storage</vt:lpstr>
      <vt:lpstr>Google 1997-8</vt:lpstr>
      <vt:lpstr>The Evolution of Search Engine Features</vt:lpstr>
      <vt:lpstr>Google Adwords 2000 Funding</vt:lpstr>
      <vt:lpstr>Relevancy</vt:lpstr>
      <vt:lpstr>PowerPoint Presentation</vt:lpstr>
      <vt:lpstr>Google 2012</vt:lpstr>
      <vt:lpstr>Search Verticals </vt:lpstr>
      <vt:lpstr>Mobile Search</vt:lpstr>
      <vt:lpstr>Next: Web Standards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GUIDANCE</dc:title>
  <dc:creator>Heather Packer</dc:creator>
  <cp:lastModifiedBy>Heather Packer</cp:lastModifiedBy>
  <cp:revision>39</cp:revision>
  <dcterms:created xsi:type="dcterms:W3CDTF">2022-09-28T13:39:10Z</dcterms:created>
  <dcterms:modified xsi:type="dcterms:W3CDTF">2022-11-23T09:28:12Z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0x0101000E596EA4FAEC4442816FD0897DB0514A</vt:lpwstr>
  </property>
</Properties>
</file>