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4" r:id="rId5"/>
  </p:sldMasterIdLst>
  <p:notesMasterIdLst>
    <p:notesMasterId r:id="rId47"/>
  </p:notesMasterIdLst>
  <p:handoutMasterIdLst>
    <p:handoutMasterId r:id="rId48"/>
  </p:handoutMasterIdLst>
  <p:sldIdLst>
    <p:sldId id="256" r:id="rId6"/>
    <p:sldId id="336" r:id="rId7"/>
    <p:sldId id="258" r:id="rId8"/>
    <p:sldId id="260" r:id="rId9"/>
    <p:sldId id="357" r:id="rId10"/>
    <p:sldId id="356" r:id="rId11"/>
    <p:sldId id="313" r:id="rId12"/>
    <p:sldId id="320" r:id="rId13"/>
    <p:sldId id="358" r:id="rId14"/>
    <p:sldId id="352" r:id="rId15"/>
    <p:sldId id="602" r:id="rId16"/>
    <p:sldId id="291" r:id="rId17"/>
    <p:sldId id="333" r:id="rId18"/>
    <p:sldId id="334" r:id="rId19"/>
    <p:sldId id="335" r:id="rId20"/>
    <p:sldId id="601" r:id="rId21"/>
    <p:sldId id="316" r:id="rId22"/>
    <p:sldId id="332" r:id="rId23"/>
    <p:sldId id="348" r:id="rId24"/>
    <p:sldId id="604" r:id="rId25"/>
    <p:sldId id="315" r:id="rId26"/>
    <p:sldId id="339" r:id="rId27"/>
    <p:sldId id="340" r:id="rId28"/>
    <p:sldId id="311" r:id="rId29"/>
    <p:sldId id="361" r:id="rId30"/>
    <p:sldId id="294" r:id="rId31"/>
    <p:sldId id="362" r:id="rId32"/>
    <p:sldId id="349" r:id="rId33"/>
    <p:sldId id="603" r:id="rId34"/>
    <p:sldId id="262" r:id="rId35"/>
    <p:sldId id="263" r:id="rId36"/>
    <p:sldId id="264" r:id="rId37"/>
    <p:sldId id="360" r:id="rId38"/>
    <p:sldId id="274" r:id="rId39"/>
    <p:sldId id="323" r:id="rId40"/>
    <p:sldId id="276" r:id="rId41"/>
    <p:sldId id="278" r:id="rId42"/>
    <p:sldId id="279" r:id="rId43"/>
    <p:sldId id="280" r:id="rId44"/>
    <p:sldId id="355" r:id="rId45"/>
    <p:sldId id="500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BFF"/>
    <a:srgbClr val="495961"/>
    <a:srgbClr val="CA287A"/>
    <a:srgbClr val="4A103D"/>
    <a:srgbClr val="005C84"/>
    <a:srgbClr val="2E444E"/>
    <a:srgbClr val="063D5F"/>
    <a:srgbClr val="662953"/>
    <a:srgbClr val="DE2B32"/>
    <a:srgbClr val="1225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/>
    <p:restoredTop sz="78744"/>
  </p:normalViewPr>
  <p:slideViewPr>
    <p:cSldViewPr>
      <p:cViewPr varScale="1">
        <p:scale>
          <a:sx n="75" d="100"/>
          <a:sy n="75" d="100"/>
        </p:scale>
        <p:origin x="160" y="208"/>
      </p:cViewPr>
      <p:guideLst>
        <p:guide orient="horz" pos="2160"/>
        <p:guide pos="3840"/>
      </p:guideLst>
    </p:cSldViewPr>
  </p:slideViewPr>
  <p:notesTextViewPr>
    <p:cViewPr>
      <p:scale>
        <a:sx n="80" d="100"/>
        <a:sy n="8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11/13/22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13/11/2022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2070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B784E41-8137-9B43-8582-B43FB4E05041}" type="slidenum">
              <a:rPr lang="en-GB"/>
              <a:pPr>
                <a:defRPr/>
              </a:pPr>
              <a:t>31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96683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60DD6C-6A85-DD42-B534-720313837EC9}" type="slidenum">
              <a:rPr lang="en-GB"/>
              <a:pPr>
                <a:defRPr/>
              </a:pPr>
              <a:t>32</a:t>
            </a:fld>
            <a:endParaRPr lang="en-GB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327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21CE3F-835C-8F44-8D02-262A26DCE353}" type="slidenum">
              <a:rPr lang="en-GB"/>
              <a:pPr>
                <a:defRPr/>
              </a:pPr>
              <a:t>34</a:t>
            </a:fld>
            <a:endParaRPr lang="en-GB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3066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E2C02A-0740-D944-9B00-3354B7A50A66}" type="slidenum">
              <a:rPr lang="en-GB"/>
              <a:pPr>
                <a:defRPr/>
              </a:pPr>
              <a:t>36</a:t>
            </a:fld>
            <a:endParaRPr lang="en-GB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84662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2D02AC-E912-A04F-828A-D148F21FD80A}" type="slidenum">
              <a:rPr lang="en-GB"/>
              <a:pPr>
                <a:defRPr/>
              </a:pPr>
              <a:t>37</a:t>
            </a:fld>
            <a:endParaRPr lang="en-GB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8304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5DB4AF-664C-854F-AF75-6392E010AFCC}" type="slidenum">
              <a:rPr lang="en-GB"/>
              <a:pPr>
                <a:defRPr/>
              </a:pPr>
              <a:t>38</a:t>
            </a:fld>
            <a:endParaRPr lang="en-GB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52844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AB8191A-664D-6448-9992-B136EB06E605}" type="slidenum">
              <a:rPr lang="en-GB"/>
              <a:pPr>
                <a:defRPr/>
              </a:pPr>
              <a:t>39</a:t>
            </a:fld>
            <a:endParaRPr lang="en-GB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874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400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7D8E7C-2FCF-A24A-B14F-14A6647C6B0B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1203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D59096A-8CE1-F145-92D1-779F567D6060}" type="slidenum">
              <a:rPr lang="en-GB"/>
              <a:pPr>
                <a:defRPr/>
              </a:pPr>
              <a:t>4</a:t>
            </a:fld>
            <a:endParaRPr lang="en-GB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991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883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130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206B65-AF4E-5A4E-8F61-660781C15C1F}" type="slidenum">
              <a:rPr lang="en-GB"/>
              <a:pPr>
                <a:defRPr/>
              </a:pPr>
              <a:t>12</a:t>
            </a:fld>
            <a:endParaRPr lang="en-GB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776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E76E0D-8445-7D45-ACA4-D434E73BBBF8}" type="slidenum">
              <a:rPr lang="en-GB"/>
              <a:pPr>
                <a:defRPr/>
              </a:pPr>
              <a:t>26</a:t>
            </a:fld>
            <a:endParaRPr lang="en-GB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08309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5D56BC-4D19-994B-8F92-A62AB5D1D8CD}" type="slidenum">
              <a:rPr lang="en-GB"/>
              <a:pPr>
                <a:defRPr/>
              </a:pPr>
              <a:t>30</a:t>
            </a:fld>
            <a:endParaRPr lang="en-GB"/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147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ogo Slid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DBBA8B1-FB70-5047-82C7-77FEF367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51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789121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533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539082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467697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54560" y="2060849"/>
            <a:ext cx="7591573" cy="1226567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 spc="-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4" y="3287415"/>
            <a:ext cx="7584843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351584" y="4149081"/>
            <a:ext cx="3071283" cy="3593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22 June 2021</a:t>
            </a:r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715225-994B-F847-BBCD-98E6DC60B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51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 userDrawn="1"/>
        </p:nvSpPr>
        <p:spPr>
          <a:xfrm>
            <a:off x="2351584" y="2700210"/>
            <a:ext cx="758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</a:rPr>
              <a:t>YOUR</a:t>
            </a:r>
            <a:r>
              <a:rPr lang="en-GB" sz="3200" b="1" spc="-150" baseline="0" dirty="0">
                <a:solidFill>
                  <a:schemeClr val="bg1"/>
                </a:solidFill>
              </a:rPr>
              <a:t> QUESTIONS</a:t>
            </a:r>
            <a:endParaRPr lang="en-GB" sz="3200" b="1" spc="-15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2351584" y="3356522"/>
            <a:ext cx="7584843" cy="1800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 here</a:t>
            </a:r>
            <a:endParaRPr lang="en-GB" dirty="0"/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2411DA-15FA-804A-A497-A21BA241FF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385315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00214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22977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46001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45775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0" r:id="rId2"/>
    <p:sldLayoutId id="214748370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8" r:id="rId2"/>
    <p:sldLayoutId id="2147483711" r:id="rId3"/>
    <p:sldLayoutId id="2147483713" r:id="rId4"/>
    <p:sldLayoutId id="2147483714" r:id="rId5"/>
    <p:sldLayoutId id="2147483718" r:id="rId6"/>
    <p:sldLayoutId id="2147483722" r:id="rId7"/>
    <p:sldLayoutId id="2147483725" r:id="rId8"/>
    <p:sldLayoutId id="2147483726" r:id="rId9"/>
    <p:sldLayoutId id="2147483727" r:id="rId1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.bin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138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2B802-69E0-ED41-85B3-252384FA08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8BBD6B5-720D-3E4F-B1D8-2DC7202E5E34}"/>
              </a:ext>
            </a:extLst>
          </p:cNvPr>
          <p:cNvGrpSpPr/>
          <p:nvPr/>
        </p:nvGrpSpPr>
        <p:grpSpPr>
          <a:xfrm>
            <a:off x="5016000" y="1390826"/>
            <a:ext cx="2160000" cy="2938176"/>
            <a:chOff x="5016000" y="1390826"/>
            <a:chExt cx="2160000" cy="2938176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BF4C281-4EA6-CC41-9839-92889E925818}"/>
                </a:ext>
              </a:extLst>
            </p:cNvPr>
            <p:cNvSpPr/>
            <p:nvPr/>
          </p:nvSpPr>
          <p:spPr>
            <a:xfrm>
              <a:off x="5016000" y="1628999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#3346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FROM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EDB034F-1A64-B24F-BBEB-086D9A36B861}"/>
                </a:ext>
              </a:extLst>
            </p:cNvPr>
            <p:cNvSpPr/>
            <p:nvPr/>
          </p:nvSpPr>
          <p:spPr>
            <a:xfrm>
              <a:off x="6420075" y="2356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4A1A28D-9964-E340-B4C7-0471CBC85030}"/>
                </a:ext>
              </a:extLst>
            </p:cNvPr>
            <p:cNvSpPr/>
            <p:nvPr/>
          </p:nvSpPr>
          <p:spPr>
            <a:xfrm>
              <a:off x="5016000" y="2529000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#4412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TO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12E564D-DF17-864B-AF8B-190650D82D0D}"/>
                </a:ext>
              </a:extLst>
            </p:cNvPr>
            <p:cNvSpPr/>
            <p:nvPr/>
          </p:nvSpPr>
          <p:spPr>
            <a:xfrm>
              <a:off x="6420075" y="3256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46C2ADC-6AAD-CE42-B4E9-272ADDDA2625}"/>
                </a:ext>
              </a:extLst>
            </p:cNvPr>
            <p:cNvSpPr txBox="1"/>
            <p:nvPr/>
          </p:nvSpPr>
          <p:spPr>
            <a:xfrm>
              <a:off x="5016000" y="1390826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Link #9982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8EA1D74-72C9-4C4E-B794-D37C66127DE0}"/>
                </a:ext>
              </a:extLst>
            </p:cNvPr>
            <p:cNvSpPr/>
            <p:nvPr/>
          </p:nvSpPr>
          <p:spPr>
            <a:xfrm>
              <a:off x="5016000" y="3429002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#4472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BIDIRECT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0D2DA5DB-3B8F-EF4B-A088-0464B879A09E}"/>
                </a:ext>
              </a:extLst>
            </p:cNvPr>
            <p:cNvSpPr/>
            <p:nvPr/>
          </p:nvSpPr>
          <p:spPr>
            <a:xfrm>
              <a:off x="6420075" y="4156991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251C82F-8597-8A46-B4AF-244B6407F944}"/>
              </a:ext>
            </a:extLst>
          </p:cNvPr>
          <p:cNvGrpSpPr/>
          <p:nvPr/>
        </p:nvGrpSpPr>
        <p:grpSpPr>
          <a:xfrm>
            <a:off x="804000" y="1377563"/>
            <a:ext cx="2168167" cy="2951439"/>
            <a:chOff x="795833" y="3393560"/>
            <a:chExt cx="2168167" cy="2951439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9B9C4DA-9379-8746-8516-59B0AA378A1D}"/>
                </a:ext>
              </a:extLst>
            </p:cNvPr>
            <p:cNvSpPr/>
            <p:nvPr/>
          </p:nvSpPr>
          <p:spPr>
            <a:xfrm>
              <a:off x="804000" y="4869000"/>
              <a:ext cx="2160000" cy="147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Lorem ipsum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dolor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consectetur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adipiscing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elit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 Vestibulum in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tortor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efficitur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posuere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tincidunt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ipsum.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Nulla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lacinia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urna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orci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eget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suscipit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eros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6207BC3-25E0-7741-810B-C36E93261C57}"/>
                </a:ext>
              </a:extLst>
            </p:cNvPr>
            <p:cNvSpPr/>
            <p:nvPr/>
          </p:nvSpPr>
          <p:spPr>
            <a:xfrm>
              <a:off x="804000" y="3645000"/>
              <a:ext cx="2160000" cy="1224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8C63501-3518-D649-A91C-A41519C9180D}"/>
                </a:ext>
              </a:extLst>
            </p:cNvPr>
            <p:cNvSpPr/>
            <p:nvPr/>
          </p:nvSpPr>
          <p:spPr>
            <a:xfrm>
              <a:off x="1848000" y="4293000"/>
              <a:ext cx="1080000" cy="540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#2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BE5096D-DC60-FD42-AB97-513F81A6AD7F}"/>
                </a:ext>
              </a:extLst>
            </p:cNvPr>
            <p:cNvSpPr/>
            <p:nvPr/>
          </p:nvSpPr>
          <p:spPr>
            <a:xfrm>
              <a:off x="2208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2EBAA7F-66BF-614B-BC31-B52C2DDFA097}"/>
                </a:ext>
              </a:extLst>
            </p:cNvPr>
            <p:cNvSpPr/>
            <p:nvPr/>
          </p:nvSpPr>
          <p:spPr>
            <a:xfrm>
              <a:off x="2208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C07EE31-A7C0-7948-BD5F-96CC412914B8}"/>
                </a:ext>
              </a:extLst>
            </p:cNvPr>
            <p:cNvSpPr txBox="1"/>
            <p:nvPr/>
          </p:nvSpPr>
          <p:spPr>
            <a:xfrm>
              <a:off x="795833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Atom #3346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E45EC7C-3EDF-8B43-9C75-1D7AF3888BB1}"/>
                </a:ext>
              </a:extLst>
            </p:cNvPr>
            <p:cNvSpPr/>
            <p:nvPr/>
          </p:nvSpPr>
          <p:spPr>
            <a:xfrm>
              <a:off x="1304487" y="5066640"/>
              <a:ext cx="465345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2AA47ADB-C4D8-7848-A49F-DD5279D57504}"/>
                </a:ext>
              </a:extLst>
            </p:cNvPr>
            <p:cNvCxnSpPr>
              <a:cxnSpLocks/>
              <a:endCxn id="56" idx="0"/>
            </p:cNvCxnSpPr>
            <p:nvPr/>
          </p:nvCxnSpPr>
          <p:spPr>
            <a:xfrm flipH="1">
              <a:off x="1537160" y="4583706"/>
              <a:ext cx="1137761" cy="482934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3E9FB2BB-7FF5-0343-85DF-7ED350B3DD34}"/>
                </a:ext>
              </a:extLst>
            </p:cNvPr>
            <p:cNvCxnSpPr>
              <a:cxnSpLocks/>
              <a:endCxn id="61" idx="0"/>
            </p:cNvCxnSpPr>
            <p:nvPr/>
          </p:nvCxnSpPr>
          <p:spPr>
            <a:xfrm flipH="1">
              <a:off x="1680965" y="4754653"/>
              <a:ext cx="993956" cy="869064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4E63DB4-0DD9-8B45-80F4-DC1695968A5D}"/>
                </a:ext>
              </a:extLst>
            </p:cNvPr>
            <p:cNvSpPr/>
            <p:nvPr/>
          </p:nvSpPr>
          <p:spPr>
            <a:xfrm>
              <a:off x="1411625" y="5623717"/>
              <a:ext cx="538679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28DA9A8-3470-E349-9B5B-EE4F10F9B11C}"/>
              </a:ext>
            </a:extLst>
          </p:cNvPr>
          <p:cNvGrpSpPr/>
          <p:nvPr/>
        </p:nvGrpSpPr>
        <p:grpSpPr>
          <a:xfrm>
            <a:off x="9239572" y="3285850"/>
            <a:ext cx="2160000" cy="2951438"/>
            <a:chOff x="8220000" y="3393560"/>
            <a:chExt cx="2160000" cy="2951438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AB9A6C0-7655-424A-A2A3-0E52415AE148}"/>
                </a:ext>
              </a:extLst>
            </p:cNvPr>
            <p:cNvSpPr/>
            <p:nvPr/>
          </p:nvSpPr>
          <p:spPr>
            <a:xfrm>
              <a:off x="8220000" y="4688999"/>
              <a:ext cx="2160000" cy="1655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Praesent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magna ex,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laoreet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nec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volutpat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arcu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3E5F6B1-F8F9-464F-A737-0AEA8DCF92F2}"/>
                </a:ext>
              </a:extLst>
            </p:cNvPr>
            <p:cNvSpPr/>
            <p:nvPr/>
          </p:nvSpPr>
          <p:spPr>
            <a:xfrm>
              <a:off x="8220000" y="3645000"/>
              <a:ext cx="2160000" cy="10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AA08B8C-375B-AB44-894A-A416A73518BE}"/>
                </a:ext>
              </a:extLst>
            </p:cNvPr>
            <p:cNvSpPr/>
            <p:nvPr/>
          </p:nvSpPr>
          <p:spPr>
            <a:xfrm>
              <a:off x="9264000" y="4293000"/>
              <a:ext cx="1080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CC6C814-EF3E-C24D-AA8B-EB29FAD4DBE7}"/>
                </a:ext>
              </a:extLst>
            </p:cNvPr>
            <p:cNvSpPr/>
            <p:nvPr/>
          </p:nvSpPr>
          <p:spPr>
            <a:xfrm>
              <a:off x="9624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540AA2A-6677-004F-B535-63D4097411BF}"/>
                </a:ext>
              </a:extLst>
            </p:cNvPr>
            <p:cNvSpPr/>
            <p:nvPr/>
          </p:nvSpPr>
          <p:spPr>
            <a:xfrm>
              <a:off x="9624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9C8D7CF-37D5-BE46-B7F4-FD10E5439A6D}"/>
                </a:ext>
              </a:extLst>
            </p:cNvPr>
            <p:cNvSpPr txBox="1"/>
            <p:nvPr/>
          </p:nvSpPr>
          <p:spPr>
            <a:xfrm>
              <a:off x="8220000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Composite #4472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3A784FE-7CFB-EF45-A568-DDF6E97B4474}"/>
                </a:ext>
              </a:extLst>
            </p:cNvPr>
            <p:cNvSpPr/>
            <p:nvPr/>
          </p:nvSpPr>
          <p:spPr>
            <a:xfrm>
              <a:off x="8240283" y="5246342"/>
              <a:ext cx="531846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531CE180-6E66-6241-84B5-867A7AC915D8}"/>
                </a:ext>
              </a:extLst>
            </p:cNvPr>
            <p:cNvCxnSpPr>
              <a:cxnSpLocks/>
              <a:endCxn id="69" idx="0"/>
            </p:cNvCxnSpPr>
            <p:nvPr/>
          </p:nvCxnSpPr>
          <p:spPr>
            <a:xfrm flipH="1">
              <a:off x="8506206" y="4569506"/>
              <a:ext cx="1596247" cy="67683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2E29A67D-CDD7-BE41-A309-815658993A49}"/>
                </a:ext>
              </a:extLst>
            </p:cNvPr>
            <p:cNvSpPr/>
            <p:nvPr/>
          </p:nvSpPr>
          <p:spPr>
            <a:xfrm>
              <a:off x="8256000" y="5553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#8879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D083DC5-3376-5F49-925B-2FF6E878DB28}"/>
                </a:ext>
              </a:extLst>
            </p:cNvPr>
            <p:cNvSpPr/>
            <p:nvPr/>
          </p:nvSpPr>
          <p:spPr>
            <a:xfrm>
              <a:off x="8256000" y="5949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#3220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DB51F12-5160-0143-BDFA-B0AC43679CFC}"/>
              </a:ext>
            </a:extLst>
          </p:cNvPr>
          <p:cNvGrpSpPr/>
          <p:nvPr/>
        </p:nvGrpSpPr>
        <p:grpSpPr>
          <a:xfrm>
            <a:off x="9222542" y="1034917"/>
            <a:ext cx="2168167" cy="1871999"/>
            <a:chOff x="795833" y="3393560"/>
            <a:chExt cx="2168167" cy="1871999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3D5C868-9F25-3A4E-944D-5BE59FA243BF}"/>
                </a:ext>
              </a:extLst>
            </p:cNvPr>
            <p:cNvSpPr/>
            <p:nvPr/>
          </p:nvSpPr>
          <p:spPr>
            <a:xfrm>
              <a:off x="804000" y="4689559"/>
              <a:ext cx="2160000" cy="576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In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sed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dapibus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augue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Orci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varius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natoque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penatibus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2956062-D127-2A4B-80EE-295EABD94BF0}"/>
                </a:ext>
              </a:extLst>
            </p:cNvPr>
            <p:cNvSpPr/>
            <p:nvPr/>
          </p:nvSpPr>
          <p:spPr>
            <a:xfrm>
              <a:off x="804000" y="3645000"/>
              <a:ext cx="2160000" cy="1044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E17B75C-0776-2C48-A1F0-E4D58CDBB16F}"/>
                </a:ext>
              </a:extLst>
            </p:cNvPr>
            <p:cNvSpPr/>
            <p:nvPr/>
          </p:nvSpPr>
          <p:spPr>
            <a:xfrm>
              <a:off x="1848000" y="4293000"/>
              <a:ext cx="1080000" cy="360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4245632-D30D-364D-A4E7-991D513396B2}"/>
                </a:ext>
              </a:extLst>
            </p:cNvPr>
            <p:cNvSpPr/>
            <p:nvPr/>
          </p:nvSpPr>
          <p:spPr>
            <a:xfrm>
              <a:off x="2208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123AD09-1D56-C94B-BB6F-EF61DB03DFE3}"/>
                </a:ext>
              </a:extLst>
            </p:cNvPr>
            <p:cNvSpPr/>
            <p:nvPr/>
          </p:nvSpPr>
          <p:spPr>
            <a:xfrm>
              <a:off x="2208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AC5304C-6F98-2847-BFB3-1568E2941047}"/>
                </a:ext>
              </a:extLst>
            </p:cNvPr>
            <p:cNvSpPr txBox="1"/>
            <p:nvPr/>
          </p:nvSpPr>
          <p:spPr>
            <a:xfrm>
              <a:off x="795833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Atom #4412</a:t>
              </a: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0548760-0D0A-3642-A2DA-0CE15DC6D805}"/>
                </a:ext>
              </a:extLst>
            </p:cNvPr>
            <p:cNvSpPr/>
            <p:nvPr/>
          </p:nvSpPr>
          <p:spPr>
            <a:xfrm>
              <a:off x="1287060" y="4873095"/>
              <a:ext cx="540000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D15BA3FE-9F5E-4843-A3EF-3399EEB35061}"/>
                </a:ext>
              </a:extLst>
            </p:cNvPr>
            <p:cNvCxnSpPr>
              <a:cxnSpLocks/>
              <a:endCxn id="80" idx="0"/>
            </p:cNvCxnSpPr>
            <p:nvPr/>
          </p:nvCxnSpPr>
          <p:spPr>
            <a:xfrm flipH="1">
              <a:off x="1557060" y="4565133"/>
              <a:ext cx="1115048" cy="30796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Curved Connector 16">
            <a:extLst>
              <a:ext uri="{FF2B5EF4-FFF2-40B4-BE49-F238E27FC236}">
                <a16:creationId xmlns:a16="http://schemas.microsoft.com/office/drawing/2014/main" id="{6FD6BEDB-CC5F-4C41-9343-EB48AADEB600}"/>
              </a:ext>
            </a:extLst>
          </p:cNvPr>
          <p:cNvCxnSpPr>
            <a:cxnSpLocks/>
            <a:endCxn id="49" idx="3"/>
          </p:cNvCxnSpPr>
          <p:nvPr/>
        </p:nvCxnSpPr>
        <p:spPr>
          <a:xfrm rot="10800000" flipV="1">
            <a:off x="2972167" y="1917003"/>
            <a:ext cx="1970824" cy="324000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urved Connector 83">
            <a:extLst>
              <a:ext uri="{FF2B5EF4-FFF2-40B4-BE49-F238E27FC236}">
                <a16:creationId xmlns:a16="http://schemas.microsoft.com/office/drawing/2014/main" id="{11938157-1071-E849-B88C-0A19250BAB52}"/>
              </a:ext>
            </a:extLst>
          </p:cNvPr>
          <p:cNvCxnSpPr>
            <a:cxnSpLocks/>
            <a:endCxn id="98" idx="3"/>
          </p:cNvCxnSpPr>
          <p:nvPr/>
        </p:nvCxnSpPr>
        <p:spPr>
          <a:xfrm rot="10800000" flipV="1">
            <a:off x="2943011" y="2075723"/>
            <a:ext cx="1999980" cy="649026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urved Connector 84">
            <a:extLst>
              <a:ext uri="{FF2B5EF4-FFF2-40B4-BE49-F238E27FC236}">
                <a16:creationId xmlns:a16="http://schemas.microsoft.com/office/drawing/2014/main" id="{E48A436E-4D93-E34B-90CF-C56E677B5362}"/>
              </a:ext>
            </a:extLst>
          </p:cNvPr>
          <p:cNvCxnSpPr>
            <a:cxnSpLocks/>
            <a:endCxn id="75" idx="1"/>
          </p:cNvCxnSpPr>
          <p:nvPr/>
        </p:nvCxnSpPr>
        <p:spPr>
          <a:xfrm flipV="1">
            <a:off x="7249009" y="1808357"/>
            <a:ext cx="1981700" cy="998502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urved Connector 87">
            <a:extLst>
              <a:ext uri="{FF2B5EF4-FFF2-40B4-BE49-F238E27FC236}">
                <a16:creationId xmlns:a16="http://schemas.microsoft.com/office/drawing/2014/main" id="{9F29E7CB-5539-764D-BC44-6FBF4C022489}"/>
              </a:ext>
            </a:extLst>
          </p:cNvPr>
          <p:cNvCxnSpPr>
            <a:cxnSpLocks/>
            <a:endCxn id="99" idx="1"/>
          </p:cNvCxnSpPr>
          <p:nvPr/>
        </p:nvCxnSpPr>
        <p:spPr>
          <a:xfrm flipV="1">
            <a:off x="7249009" y="2207795"/>
            <a:ext cx="3018856" cy="771208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urved Connector 90">
            <a:extLst>
              <a:ext uri="{FF2B5EF4-FFF2-40B4-BE49-F238E27FC236}">
                <a16:creationId xmlns:a16="http://schemas.microsoft.com/office/drawing/2014/main" id="{4CAF81AD-F715-BC47-9C0D-D3FDB6915996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7249009" y="3690661"/>
            <a:ext cx="1990563" cy="368629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urved Connector 93">
            <a:extLst>
              <a:ext uri="{FF2B5EF4-FFF2-40B4-BE49-F238E27FC236}">
                <a16:creationId xmlns:a16="http://schemas.microsoft.com/office/drawing/2014/main" id="{77C2F219-2697-834D-8B40-A8BF3216A69D}"/>
              </a:ext>
            </a:extLst>
          </p:cNvPr>
          <p:cNvCxnSpPr>
            <a:cxnSpLocks/>
            <a:endCxn id="100" idx="1"/>
          </p:cNvCxnSpPr>
          <p:nvPr/>
        </p:nvCxnSpPr>
        <p:spPr>
          <a:xfrm>
            <a:off x="7249009" y="3891739"/>
            <a:ext cx="3034563" cy="561635"/>
          </a:xfrm>
          <a:prstGeom prst="curvedConnector3">
            <a:avLst/>
          </a:prstGeom>
          <a:ln w="25400">
            <a:headEnd type="oval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97">
            <a:extLst>
              <a:ext uri="{FF2B5EF4-FFF2-40B4-BE49-F238E27FC236}">
                <a16:creationId xmlns:a16="http://schemas.microsoft.com/office/drawing/2014/main" id="{E010D80B-97DB-1241-B269-F0616A03C174}"/>
              </a:ext>
            </a:extLst>
          </p:cNvPr>
          <p:cNvSpPr/>
          <p:nvPr/>
        </p:nvSpPr>
        <p:spPr>
          <a:xfrm>
            <a:off x="1863011" y="2634946"/>
            <a:ext cx="108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931A94B4-9201-8F4A-911E-BF7E7B2B1EFA}"/>
              </a:ext>
            </a:extLst>
          </p:cNvPr>
          <p:cNvSpPr/>
          <p:nvPr/>
        </p:nvSpPr>
        <p:spPr>
          <a:xfrm>
            <a:off x="10267865" y="2117992"/>
            <a:ext cx="108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5619283-D679-C240-8C91-B30C1620FF2D}"/>
              </a:ext>
            </a:extLst>
          </p:cNvPr>
          <p:cNvSpPr/>
          <p:nvPr/>
        </p:nvSpPr>
        <p:spPr>
          <a:xfrm>
            <a:off x="10283572" y="4363571"/>
            <a:ext cx="108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421E9510-9F64-AF45-9BFE-BA804CD166F1}"/>
              </a:ext>
            </a:extLst>
          </p:cNvPr>
          <p:cNvSpPr/>
          <p:nvPr/>
        </p:nvSpPr>
        <p:spPr>
          <a:xfrm>
            <a:off x="1418471" y="3607720"/>
            <a:ext cx="54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510393DA-E578-994E-B596-2F84BE7C5C90}"/>
              </a:ext>
            </a:extLst>
          </p:cNvPr>
          <p:cNvSpPr/>
          <p:nvPr/>
        </p:nvSpPr>
        <p:spPr>
          <a:xfrm>
            <a:off x="9714467" y="2515583"/>
            <a:ext cx="540000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B7FF94C-9B50-1C49-8315-3ED38056E4F2}"/>
              </a:ext>
            </a:extLst>
          </p:cNvPr>
          <p:cNvSpPr/>
          <p:nvPr/>
        </p:nvSpPr>
        <p:spPr>
          <a:xfrm>
            <a:off x="9259855" y="5138631"/>
            <a:ext cx="531846" cy="17960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2E98B0-D5AF-D444-9B8E-F6A4F1E90136}"/>
              </a:ext>
            </a:extLst>
          </p:cNvPr>
          <p:cNvSpPr txBox="1"/>
          <p:nvPr/>
        </p:nvSpPr>
        <p:spPr>
          <a:xfrm>
            <a:off x="792428" y="5274418"/>
            <a:ext cx="6715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Assumes that a defined link is always available</a:t>
            </a:r>
          </a:p>
        </p:txBody>
      </p:sp>
    </p:spTree>
    <p:extLst>
      <p:ext uri="{BB962C8B-B14F-4D97-AF65-F5344CB8AC3E}">
        <p14:creationId xmlns:p14="http://schemas.microsoft.com/office/powerpoint/2010/main" val="35672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4" grpId="0" animBg="1"/>
      <p:bldP spid="105" grpId="0" animBg="1"/>
      <p:bldP spid="106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Hyper-G</a:t>
            </a:r>
          </a:p>
        </p:txBody>
      </p:sp>
    </p:spTree>
    <p:extLst>
      <p:ext uri="{BB962C8B-B14F-4D97-AF65-F5344CB8AC3E}">
        <p14:creationId xmlns:p14="http://schemas.microsoft.com/office/powerpoint/2010/main" val="1719268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Hyper-G</a:t>
            </a:r>
          </a:p>
        </p:txBody>
      </p:sp>
      <p:sp>
        <p:nvSpPr>
          <p:cNvPr id="2560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Developed at the Technical University of Graz, Austria around 1989-1990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Features:</a:t>
            </a:r>
          </a:p>
          <a:p>
            <a:pPr lvl="1"/>
            <a:r>
              <a:rPr lang="en-US" dirty="0"/>
              <a:t>Client-Server architecture (like the Web)</a:t>
            </a:r>
          </a:p>
          <a:p>
            <a:pPr lvl="1"/>
            <a:r>
              <a:rPr lang="en-US" dirty="0"/>
              <a:t>Persistent session connections (unlike the Web?)</a:t>
            </a:r>
          </a:p>
          <a:p>
            <a:pPr lvl="1"/>
            <a:r>
              <a:rPr lang="en-US" dirty="0"/>
              <a:t>First class nodes, links, anchors, composites and collections</a:t>
            </a:r>
          </a:p>
          <a:p>
            <a:pPr lvl="1"/>
            <a:r>
              <a:rPr lang="en-US" dirty="0"/>
              <a:t>Bi-directional links</a:t>
            </a:r>
          </a:p>
          <a:p>
            <a:pPr lvl="1"/>
            <a:r>
              <a:rPr lang="en-US" dirty="0"/>
              <a:t>Link integrity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C678D0-676D-9E4C-98D0-BE970851EC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Andrews, K., </a:t>
            </a:r>
            <a:r>
              <a:rPr lang="en-GB" dirty="0" err="1"/>
              <a:t>Kappe</a:t>
            </a:r>
            <a:r>
              <a:rPr lang="en-GB" dirty="0"/>
              <a:t>, F. and Maurer, H. (1995) </a:t>
            </a:r>
            <a:r>
              <a:rPr lang="en-GB" i="1" dirty="0"/>
              <a:t>The Hyper-G Network Information System</a:t>
            </a:r>
            <a:r>
              <a:rPr lang="en-GB" dirty="0"/>
              <a:t>, Journal of Universal Computer Science, 1(4).</a:t>
            </a:r>
          </a:p>
        </p:txBody>
      </p:sp>
    </p:spTree>
    <p:extLst>
      <p:ext uri="{BB962C8B-B14F-4D97-AF65-F5344CB8AC3E}">
        <p14:creationId xmlns:p14="http://schemas.microsoft.com/office/powerpoint/2010/main" val="1143439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80701" y="1773238"/>
            <a:ext cx="5830597" cy="466447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4D93E1-A07B-444F-A1CB-DBA2D48957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163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link structure view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000668" y="1773238"/>
            <a:ext cx="6190665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FE70A7-8267-7541-B529-DEE9050DA2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496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landscape view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120836" y="1773238"/>
            <a:ext cx="5950328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A3E268-6F15-7F4B-8618-A1CBE689F6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043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client: client-client communications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955" r="9265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9411" y="1773237"/>
            <a:ext cx="6573178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A48C51-4080-4049-AC82-29D9906B43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50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integrity</a:t>
            </a:r>
          </a:p>
        </p:txBody>
      </p:sp>
      <p:sp>
        <p:nvSpPr>
          <p:cNvPr id="120833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Users should always be able to follow any link that is presented to them</a:t>
            </a:r>
          </a:p>
          <a:p>
            <a:pPr lvl="1"/>
            <a:r>
              <a:rPr lang="en-US" dirty="0"/>
              <a:t>When documents are moved, edited or deleted, links must be updated</a:t>
            </a:r>
          </a:p>
          <a:p>
            <a:pPr lvl="1"/>
            <a:r>
              <a:rPr lang="en-US" dirty="0"/>
              <a:t>Compare with the Web: if the destination of a link goes away, the user sees 404 Not Found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Hyper-G divides links into two categories:</a:t>
            </a:r>
          </a:p>
          <a:p>
            <a:pPr lvl="1"/>
            <a:r>
              <a:rPr lang="en-US" i="1" dirty="0"/>
              <a:t>Core links </a:t>
            </a:r>
            <a:r>
              <a:rPr lang="en-US" dirty="0"/>
              <a:t>relate documents stored on the same server</a:t>
            </a:r>
          </a:p>
          <a:p>
            <a:pPr lvl="1"/>
            <a:r>
              <a:rPr lang="en-US" i="1" dirty="0"/>
              <a:t>Surface links </a:t>
            </a:r>
            <a:r>
              <a:rPr lang="en-US" dirty="0"/>
              <a:t>relate documents stored on different servers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Changes that affect core links can be processed by a single server </a:t>
            </a:r>
          </a:p>
          <a:p>
            <a:pPr marL="0" indent="0">
              <a:buNone/>
            </a:pPr>
            <a:r>
              <a:rPr lang="en-US" dirty="0"/>
              <a:t>Changes that affect surface links involve multiple servers that need to be notified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91E64-F756-9A4D-8BD6-DEDC920CFE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48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P-flood Algorithm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Broadcasting surface link updates to all affected servers is expensive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Probabilistic flooding algorithm used to send surface link updates more efficiently</a:t>
            </a:r>
          </a:p>
          <a:p>
            <a:pPr lvl="1"/>
            <a:r>
              <a:rPr lang="en-US" dirty="0"/>
              <a:t>Servers arranged in a ring</a:t>
            </a:r>
          </a:p>
          <a:p>
            <a:pPr lvl="1"/>
            <a:r>
              <a:rPr lang="en-US" dirty="0"/>
              <a:t>Servers send link updates to their immediate successor and randomly to other servers</a:t>
            </a:r>
          </a:p>
          <a:p>
            <a:pPr lvl="1"/>
            <a:r>
              <a:rPr lang="en-US" dirty="0"/>
              <a:t>Scalable and robust</a:t>
            </a:r>
          </a:p>
          <a:p>
            <a:pPr lvl="1"/>
            <a:r>
              <a:rPr lang="en-US" dirty="0" err="1"/>
              <a:t>Parameterisable</a:t>
            </a:r>
            <a:r>
              <a:rPr lang="en-US" dirty="0"/>
              <a:t> – number of additional servers can be altered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411505" y="1773238"/>
            <a:ext cx="4912541" cy="446405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7A7B26-445C-F14A-9EDA-7C7E35E638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456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757AC-F5ED-1341-869A-754CB8E55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1AACB-1557-6848-B79E-86EA20B2932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Authoring support integrated into browser, and designed into protocols from outset</a:t>
            </a:r>
          </a:p>
          <a:p>
            <a:r>
              <a:rPr lang="en-US" dirty="0"/>
              <a:t>Support for collaboration</a:t>
            </a:r>
          </a:p>
          <a:p>
            <a:r>
              <a:rPr lang="en-US" dirty="0"/>
              <a:t>Early support for multimedia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F21FD0-0928-2144-A0D0-F6D0816714B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Flooding algorithm would probably not scale to the Web</a:t>
            </a:r>
            <a:br>
              <a:rPr lang="en-US" dirty="0"/>
            </a:br>
            <a:r>
              <a:rPr lang="en-US" dirty="0"/>
              <a:t>(but some similarities with peer-to-peer approaches like distributed hash tables)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51CA5-099E-7B4E-9FD3-0C2E9159C2F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93E279-9DE5-674F-A8D5-7B04E3B3631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36A1DD-FD0F-C244-B409-D9C35F4875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568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F7706-DFD4-2D4E-8C5A-797830018F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Open Hypermedia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8E8ED7-97E0-8047-8142-C4955DE022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COMP3227 Web Architecture &amp; Hypertext Technologies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74FE84-A1F7-9446-A15B-B77848D28B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51584" y="4149081"/>
            <a:ext cx="4104456" cy="432047"/>
          </a:xfrm>
        </p:spPr>
        <p:txBody>
          <a:bodyPr/>
          <a:lstStyle/>
          <a:p>
            <a:r>
              <a:rPr lang="en-US" dirty="0"/>
              <a:t>Dr Heather Packer – hp3@ecs.soton</a:t>
            </a:r>
            <a:r>
              <a:rPr lang="en-US"/>
              <a:t>.ac.</a:t>
            </a:r>
            <a:r>
              <a:rPr lang="en-US" dirty="0"/>
              <a:t>uk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12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Microcosm</a:t>
            </a:r>
          </a:p>
        </p:txBody>
      </p:sp>
    </p:spTree>
    <p:extLst>
      <p:ext uri="{BB962C8B-B14F-4D97-AF65-F5344CB8AC3E}">
        <p14:creationId xmlns:p14="http://schemas.microsoft.com/office/powerpoint/2010/main" val="3540495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le 4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122881" name="Content Placeholder 5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Developed at the University of Southampton around 1989</a:t>
            </a:r>
          </a:p>
          <a:p>
            <a:pPr lvl="1"/>
            <a:r>
              <a:rPr lang="en-US" dirty="0"/>
              <a:t>Originally designed for use with read-only media (laser discs and later CD-ROMs)</a:t>
            </a:r>
          </a:p>
          <a:p>
            <a:pPr lvl="1"/>
            <a:r>
              <a:rPr lang="en-US" dirty="0"/>
              <a:t>Originally designed as a desktop-based system, later expanded to a distributed system</a:t>
            </a:r>
          </a:p>
          <a:p>
            <a:pPr lvl="1"/>
            <a:r>
              <a:rPr lang="en-US" dirty="0"/>
              <a:t>Mountbatten's personal papers were gifted to the University of Southampton Library</a:t>
            </a:r>
          </a:p>
          <a:p>
            <a:pPr lvl="2"/>
            <a:r>
              <a:rPr lang="en-US" dirty="0"/>
              <a:t>≈250,000 papers</a:t>
            </a:r>
          </a:p>
          <a:p>
            <a:pPr lvl="2"/>
            <a:r>
              <a:rPr lang="en-US" dirty="0"/>
              <a:t>≈50,000 photographs</a:t>
            </a:r>
          </a:p>
          <a:p>
            <a:pPr lvl="1"/>
            <a:r>
              <a:rPr lang="en-US" dirty="0"/>
              <a:t>Informed much subsequent work within ECS: DLS, COHSE,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50FE00-C611-BC49-BB6A-6194029212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GB" dirty="0"/>
              <a:t>Fountain, A., Hall, W., Heath, I. and Davis, H. (1990). MICROCOSM: an open model for hypermedia with dynamic linking. Proceedings of ECHT90. pp. 298-311.</a:t>
            </a:r>
          </a:p>
        </p:txBody>
      </p:sp>
    </p:spTree>
    <p:extLst>
      <p:ext uri="{BB962C8B-B14F-4D97-AF65-F5344CB8AC3E}">
        <p14:creationId xmlns:p14="http://schemas.microsoft.com/office/powerpoint/2010/main" val="215769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Microcosm client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204903" y="1773238"/>
            <a:ext cx="7782194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3212A-03C1-3E44-A2EE-EB20B3F570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6961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Microcosm universal viewer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tretch/>
        </p:blipFill>
        <p:spPr>
          <a:xfrm>
            <a:off x="3390900" y="2246313"/>
            <a:ext cx="5410200" cy="35179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8877F-FA9C-2C4C-82FC-F41586C765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493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2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Generic, Specific and Local links</a:t>
            </a:r>
          </a:p>
        </p:txBody>
      </p:sp>
      <p:sp>
        <p:nvSpPr>
          <p:cNvPr id="34817" name="Content Placeholder 3"/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Position of source anchor held in the </a:t>
            </a:r>
            <a:r>
              <a:rPr lang="en-US" dirty="0" err="1"/>
              <a:t>linkbase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59ECDA-9158-2D45-B735-221C425D39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9" name="Picture 3" descr="image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9811" y="2179703"/>
            <a:ext cx="7414417" cy="405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41E39B5-6C0B-914C-BECB-B128A84C238C}"/>
              </a:ext>
            </a:extLst>
          </p:cNvPr>
          <p:cNvSpPr/>
          <p:nvPr/>
        </p:nvSpPr>
        <p:spPr>
          <a:xfrm>
            <a:off x="2639616" y="2132856"/>
            <a:ext cx="2503358" cy="1818261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1D40CF-76D1-2346-90F6-FE9C5E59B8A2}"/>
              </a:ext>
            </a:extLst>
          </p:cNvPr>
          <p:cNvSpPr/>
          <p:nvPr/>
        </p:nvSpPr>
        <p:spPr>
          <a:xfrm flipV="1">
            <a:off x="2839810" y="5406360"/>
            <a:ext cx="7414417" cy="182880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0C75D1-FBC6-164B-B116-EA43B65279DF}"/>
              </a:ext>
            </a:extLst>
          </p:cNvPr>
          <p:cNvSpPr/>
          <p:nvPr/>
        </p:nvSpPr>
        <p:spPr>
          <a:xfrm flipV="1">
            <a:off x="2836762" y="5589239"/>
            <a:ext cx="7414417" cy="216023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0B809E-255C-2540-8BF7-3C680BE51761}"/>
              </a:ext>
            </a:extLst>
          </p:cNvPr>
          <p:cNvSpPr/>
          <p:nvPr/>
        </p:nvSpPr>
        <p:spPr>
          <a:xfrm flipV="1">
            <a:off x="2842858" y="5805264"/>
            <a:ext cx="7408321" cy="144461"/>
          </a:xfrm>
          <a:prstGeom prst="rect">
            <a:avLst/>
          </a:prstGeom>
          <a:solidFill>
            <a:schemeClr val="accent1"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72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DDBD-5338-A749-92A3-66532B188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Microcosm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B79C1-98FA-AF4A-9F02-80598DF91D3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5628689" cy="44640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Separation of concerns:</a:t>
            </a:r>
          </a:p>
          <a:p>
            <a:pPr lvl="1"/>
            <a:r>
              <a:rPr lang="en-US" dirty="0"/>
              <a:t>Document storage and management</a:t>
            </a:r>
          </a:p>
          <a:p>
            <a:pPr lvl="1"/>
            <a:r>
              <a:rPr lang="en-US" dirty="0"/>
              <a:t>Link storage and management</a:t>
            </a:r>
          </a:p>
          <a:p>
            <a:pPr lvl="1"/>
            <a:r>
              <a:rPr lang="en-US" dirty="0"/>
              <a:t>Applications and presentation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Link services mediate the other components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8D5577F-B0D8-1145-8CD7-2608F5AF39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035492-5CC5-5744-BAE2-4C79D2FF2123}"/>
              </a:ext>
            </a:extLst>
          </p:cNvPr>
          <p:cNvSpPr/>
          <p:nvPr/>
        </p:nvSpPr>
        <p:spPr>
          <a:xfrm>
            <a:off x="6636000" y="3644775"/>
            <a:ext cx="4320000" cy="57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Hypermedia Link Services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50BB7C-99C3-DE44-813D-7B3328EA3E85}"/>
              </a:ext>
            </a:extLst>
          </p:cNvPr>
          <p:cNvSpPr/>
          <p:nvPr/>
        </p:nvSpPr>
        <p:spPr>
          <a:xfrm>
            <a:off x="6636000" y="4796775"/>
            <a:ext cx="4320000" cy="57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Document Management System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E23907-5243-9245-87EE-7C4320E6A645}"/>
              </a:ext>
            </a:extLst>
          </p:cNvPr>
          <p:cNvSpPr/>
          <p:nvPr/>
        </p:nvSpPr>
        <p:spPr>
          <a:xfrm>
            <a:off x="6636000" y="2492775"/>
            <a:ext cx="4320000" cy="57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Presentation</a:t>
            </a:r>
          </a:p>
        </p:txBody>
      </p:sp>
      <p:sp>
        <p:nvSpPr>
          <p:cNvPr id="11" name="Document 10">
            <a:extLst>
              <a:ext uri="{FF2B5EF4-FFF2-40B4-BE49-F238E27FC236}">
                <a16:creationId xmlns:a16="http://schemas.microsoft.com/office/drawing/2014/main" id="{2A3BCF1D-291E-7C45-B574-7F23AEC50289}"/>
              </a:ext>
            </a:extLst>
          </p:cNvPr>
          <p:cNvSpPr/>
          <p:nvPr/>
        </p:nvSpPr>
        <p:spPr>
          <a:xfrm>
            <a:off x="8507420" y="5649740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2" name="Document 11">
            <a:extLst>
              <a:ext uri="{FF2B5EF4-FFF2-40B4-BE49-F238E27FC236}">
                <a16:creationId xmlns:a16="http://schemas.microsoft.com/office/drawing/2014/main" id="{EE4EFA8F-8E8D-7449-85B6-C60113759958}"/>
              </a:ext>
            </a:extLst>
          </p:cNvPr>
          <p:cNvSpPr/>
          <p:nvPr/>
        </p:nvSpPr>
        <p:spPr>
          <a:xfrm>
            <a:off x="7607645" y="5653698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3" name="Document 12">
            <a:extLst>
              <a:ext uri="{FF2B5EF4-FFF2-40B4-BE49-F238E27FC236}">
                <a16:creationId xmlns:a16="http://schemas.microsoft.com/office/drawing/2014/main" id="{54632B13-9F16-CB4B-A2D7-A6C4787538D0}"/>
              </a:ext>
            </a:extLst>
          </p:cNvPr>
          <p:cNvSpPr/>
          <p:nvPr/>
        </p:nvSpPr>
        <p:spPr>
          <a:xfrm>
            <a:off x="9407195" y="5653317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4" name="Document 13">
            <a:extLst>
              <a:ext uri="{FF2B5EF4-FFF2-40B4-BE49-F238E27FC236}">
                <a16:creationId xmlns:a16="http://schemas.microsoft.com/office/drawing/2014/main" id="{23223294-FBD5-3544-8396-21D871BA577C}"/>
              </a:ext>
            </a:extLst>
          </p:cNvPr>
          <p:cNvSpPr/>
          <p:nvPr/>
        </p:nvSpPr>
        <p:spPr>
          <a:xfrm>
            <a:off x="10307550" y="5660775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5" name="Document 14">
            <a:extLst>
              <a:ext uri="{FF2B5EF4-FFF2-40B4-BE49-F238E27FC236}">
                <a16:creationId xmlns:a16="http://schemas.microsoft.com/office/drawing/2014/main" id="{F12E5270-2E1A-7845-BABC-BFB42158317A}"/>
              </a:ext>
            </a:extLst>
          </p:cNvPr>
          <p:cNvSpPr/>
          <p:nvPr/>
        </p:nvSpPr>
        <p:spPr>
          <a:xfrm>
            <a:off x="6711741" y="5649740"/>
            <a:ext cx="576000" cy="720000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61F8D3A-C508-A044-9AD1-6B62B248E67A}"/>
              </a:ext>
            </a:extLst>
          </p:cNvPr>
          <p:cNvCxnSpPr>
            <a:stCxn id="6" idx="2"/>
            <a:endCxn id="8" idx="0"/>
          </p:cNvCxnSpPr>
          <p:nvPr/>
        </p:nvCxnSpPr>
        <p:spPr>
          <a:xfrm>
            <a:off x="8796000" y="4220775"/>
            <a:ext cx="0" cy="576000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487D089-98D7-E64A-87D7-FB961F8CA75B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>
          <a:xfrm>
            <a:off x="8796000" y="3068775"/>
            <a:ext cx="0" cy="576000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rocess 24">
            <a:extLst>
              <a:ext uri="{FF2B5EF4-FFF2-40B4-BE49-F238E27FC236}">
                <a16:creationId xmlns:a16="http://schemas.microsoft.com/office/drawing/2014/main" id="{EDE76906-B514-FB40-8764-5CB3B3041A88}"/>
              </a:ext>
            </a:extLst>
          </p:cNvPr>
          <p:cNvSpPr/>
          <p:nvPr/>
        </p:nvSpPr>
        <p:spPr>
          <a:xfrm>
            <a:off x="6711741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rocess 25">
            <a:extLst>
              <a:ext uri="{FF2B5EF4-FFF2-40B4-BE49-F238E27FC236}">
                <a16:creationId xmlns:a16="http://schemas.microsoft.com/office/drawing/2014/main" id="{F30D1B77-DC23-3045-AD62-6811B50E6B02}"/>
              </a:ext>
            </a:extLst>
          </p:cNvPr>
          <p:cNvSpPr/>
          <p:nvPr/>
        </p:nvSpPr>
        <p:spPr>
          <a:xfrm>
            <a:off x="7608225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rocess 26">
            <a:extLst>
              <a:ext uri="{FF2B5EF4-FFF2-40B4-BE49-F238E27FC236}">
                <a16:creationId xmlns:a16="http://schemas.microsoft.com/office/drawing/2014/main" id="{8459806A-3F20-144A-9073-0C80B26CA523}"/>
              </a:ext>
            </a:extLst>
          </p:cNvPr>
          <p:cNvSpPr/>
          <p:nvPr/>
        </p:nvSpPr>
        <p:spPr>
          <a:xfrm>
            <a:off x="8504709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rocess 27">
            <a:extLst>
              <a:ext uri="{FF2B5EF4-FFF2-40B4-BE49-F238E27FC236}">
                <a16:creationId xmlns:a16="http://schemas.microsoft.com/office/drawing/2014/main" id="{4D1F5D12-C18A-5949-BB2D-C882BE0A36A5}"/>
              </a:ext>
            </a:extLst>
          </p:cNvPr>
          <p:cNvSpPr/>
          <p:nvPr/>
        </p:nvSpPr>
        <p:spPr>
          <a:xfrm>
            <a:off x="9407195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rocess 28">
            <a:extLst>
              <a:ext uri="{FF2B5EF4-FFF2-40B4-BE49-F238E27FC236}">
                <a16:creationId xmlns:a16="http://schemas.microsoft.com/office/drawing/2014/main" id="{97A1B3B3-FE6A-ED4F-823C-F6F1F23AA1CE}"/>
              </a:ext>
            </a:extLst>
          </p:cNvPr>
          <p:cNvSpPr/>
          <p:nvPr/>
        </p:nvSpPr>
        <p:spPr>
          <a:xfrm>
            <a:off x="10307550" y="1628775"/>
            <a:ext cx="576000" cy="576000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A500D408-2EA4-3B4F-97CA-A92CA930BB31}"/>
              </a:ext>
            </a:extLst>
          </p:cNvPr>
          <p:cNvCxnSpPr>
            <a:stCxn id="25" idx="2"/>
            <a:endCxn id="9" idx="0"/>
          </p:cNvCxnSpPr>
          <p:nvPr/>
        </p:nvCxnSpPr>
        <p:spPr>
          <a:xfrm rot="16200000" flipH="1">
            <a:off x="7753870" y="1450645"/>
            <a:ext cx="288000" cy="1796259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>
            <a:extLst>
              <a:ext uri="{FF2B5EF4-FFF2-40B4-BE49-F238E27FC236}">
                <a16:creationId xmlns:a16="http://schemas.microsoft.com/office/drawing/2014/main" id="{685CA8D2-9A21-4B4E-BEBC-A2B4A7524A54}"/>
              </a:ext>
            </a:extLst>
          </p:cNvPr>
          <p:cNvCxnSpPr>
            <a:cxnSpLocks/>
            <a:stCxn id="26" idx="2"/>
            <a:endCxn id="9" idx="0"/>
          </p:cNvCxnSpPr>
          <p:nvPr/>
        </p:nvCxnSpPr>
        <p:spPr>
          <a:xfrm rot="16200000" flipH="1">
            <a:off x="8202112" y="1898887"/>
            <a:ext cx="288000" cy="89977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5004FC4A-D1E5-5443-A26D-34E83C3C92C8}"/>
              </a:ext>
            </a:extLst>
          </p:cNvPr>
          <p:cNvCxnSpPr>
            <a:cxnSpLocks/>
            <a:stCxn id="27" idx="2"/>
            <a:endCxn id="9" idx="0"/>
          </p:cNvCxnSpPr>
          <p:nvPr/>
        </p:nvCxnSpPr>
        <p:spPr>
          <a:xfrm rot="16200000" flipH="1">
            <a:off x="8650354" y="2347129"/>
            <a:ext cx="288000" cy="3291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37">
            <a:extLst>
              <a:ext uri="{FF2B5EF4-FFF2-40B4-BE49-F238E27FC236}">
                <a16:creationId xmlns:a16="http://schemas.microsoft.com/office/drawing/2014/main" id="{56A41658-CFD4-6446-8020-BCCE5BA50D03}"/>
              </a:ext>
            </a:extLst>
          </p:cNvPr>
          <p:cNvCxnSpPr>
            <a:cxnSpLocks/>
            <a:stCxn id="28" idx="2"/>
            <a:endCxn id="9" idx="0"/>
          </p:cNvCxnSpPr>
          <p:nvPr/>
        </p:nvCxnSpPr>
        <p:spPr>
          <a:xfrm rot="5400000">
            <a:off x="9101598" y="1899178"/>
            <a:ext cx="288000" cy="89919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>
            <a:extLst>
              <a:ext uri="{FF2B5EF4-FFF2-40B4-BE49-F238E27FC236}">
                <a16:creationId xmlns:a16="http://schemas.microsoft.com/office/drawing/2014/main" id="{18C3586F-187F-1F4A-863F-3CAA7FCF4457}"/>
              </a:ext>
            </a:extLst>
          </p:cNvPr>
          <p:cNvCxnSpPr>
            <a:cxnSpLocks/>
            <a:stCxn id="29" idx="2"/>
            <a:endCxn id="9" idx="0"/>
          </p:cNvCxnSpPr>
          <p:nvPr/>
        </p:nvCxnSpPr>
        <p:spPr>
          <a:xfrm rot="5400000">
            <a:off x="9551775" y="1449000"/>
            <a:ext cx="288000" cy="179955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>
            <a:extLst>
              <a:ext uri="{FF2B5EF4-FFF2-40B4-BE49-F238E27FC236}">
                <a16:creationId xmlns:a16="http://schemas.microsoft.com/office/drawing/2014/main" id="{7604D687-F02F-BA43-8B75-D009BC8CFC6B}"/>
              </a:ext>
            </a:extLst>
          </p:cNvPr>
          <p:cNvCxnSpPr>
            <a:cxnSpLocks/>
            <a:stCxn id="15" idx="0"/>
            <a:endCxn id="8" idx="2"/>
          </p:cNvCxnSpPr>
          <p:nvPr/>
        </p:nvCxnSpPr>
        <p:spPr>
          <a:xfrm rot="5400000" flipH="1" flipV="1">
            <a:off x="7759388" y="4613129"/>
            <a:ext cx="276965" cy="1796259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lbow Connector 46">
            <a:extLst>
              <a:ext uri="{FF2B5EF4-FFF2-40B4-BE49-F238E27FC236}">
                <a16:creationId xmlns:a16="http://schemas.microsoft.com/office/drawing/2014/main" id="{40E0D4A3-679D-4548-BB68-ACA9F65B8FA6}"/>
              </a:ext>
            </a:extLst>
          </p:cNvPr>
          <p:cNvCxnSpPr>
            <a:cxnSpLocks/>
            <a:stCxn id="14" idx="0"/>
            <a:endCxn id="8" idx="2"/>
          </p:cNvCxnSpPr>
          <p:nvPr/>
        </p:nvCxnSpPr>
        <p:spPr>
          <a:xfrm rot="16200000" flipV="1">
            <a:off x="9551775" y="4617000"/>
            <a:ext cx="288000" cy="179955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>
            <a:extLst>
              <a:ext uri="{FF2B5EF4-FFF2-40B4-BE49-F238E27FC236}">
                <a16:creationId xmlns:a16="http://schemas.microsoft.com/office/drawing/2014/main" id="{62DD22F3-E444-C14D-BEFE-1F9E6ED61516}"/>
              </a:ext>
            </a:extLst>
          </p:cNvPr>
          <p:cNvCxnSpPr>
            <a:cxnSpLocks/>
            <a:stCxn id="12" idx="0"/>
            <a:endCxn id="8" idx="2"/>
          </p:cNvCxnSpPr>
          <p:nvPr/>
        </p:nvCxnSpPr>
        <p:spPr>
          <a:xfrm rot="5400000" flipH="1" flipV="1">
            <a:off x="8205361" y="5063060"/>
            <a:ext cx="280923" cy="90035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>
            <a:extLst>
              <a:ext uri="{FF2B5EF4-FFF2-40B4-BE49-F238E27FC236}">
                <a16:creationId xmlns:a16="http://schemas.microsoft.com/office/drawing/2014/main" id="{06E544BA-75F6-BC4C-BF5A-794D0DBC998C}"/>
              </a:ext>
            </a:extLst>
          </p:cNvPr>
          <p:cNvCxnSpPr>
            <a:cxnSpLocks/>
            <a:stCxn id="13" idx="0"/>
            <a:endCxn id="8" idx="2"/>
          </p:cNvCxnSpPr>
          <p:nvPr/>
        </p:nvCxnSpPr>
        <p:spPr>
          <a:xfrm rot="16200000" flipV="1">
            <a:off x="9105327" y="5063448"/>
            <a:ext cx="280542" cy="899195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>
            <a:extLst>
              <a:ext uri="{FF2B5EF4-FFF2-40B4-BE49-F238E27FC236}">
                <a16:creationId xmlns:a16="http://schemas.microsoft.com/office/drawing/2014/main" id="{9FE14CC2-E226-394A-BB46-6D186A551E50}"/>
              </a:ext>
            </a:extLst>
          </p:cNvPr>
          <p:cNvCxnSpPr>
            <a:cxnSpLocks/>
            <a:stCxn id="11" idx="0"/>
            <a:endCxn id="8" idx="2"/>
          </p:cNvCxnSpPr>
          <p:nvPr/>
        </p:nvCxnSpPr>
        <p:spPr>
          <a:xfrm rot="5400000" flipH="1" flipV="1">
            <a:off x="8657228" y="5510968"/>
            <a:ext cx="276965" cy="580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C07510A4-2251-BB4E-8EE8-7F21BCE986EB}"/>
              </a:ext>
            </a:extLst>
          </p:cNvPr>
          <p:cNvSpPr txBox="1"/>
          <p:nvPr/>
        </p:nvSpPr>
        <p:spPr>
          <a:xfrm>
            <a:off x="7477288" y="5764109"/>
            <a:ext cx="2630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text, video, audio,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170AE44-0662-8549-AC19-E772A920391E}"/>
              </a:ext>
            </a:extLst>
          </p:cNvPr>
          <p:cNvSpPr txBox="1"/>
          <p:nvPr/>
        </p:nvSpPr>
        <p:spPr>
          <a:xfrm>
            <a:off x="8025117" y="1732109"/>
            <a:ext cx="1540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applications</a:t>
            </a:r>
          </a:p>
        </p:txBody>
      </p:sp>
    </p:spTree>
    <p:extLst>
      <p:ext uri="{BB962C8B-B14F-4D97-AF65-F5344CB8AC3E}">
        <p14:creationId xmlns:p14="http://schemas.microsoft.com/office/powerpoint/2010/main" val="27099445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9EE35AB-5971-374E-BE96-752AE4E2137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-11115" t="-2924" r="-12836" b="-2814"/>
          <a:stretch/>
        </p:blipFill>
        <p:spPr>
          <a:xfrm>
            <a:off x="6167439" y="0"/>
            <a:ext cx="6024562" cy="6858000"/>
          </a:xfrm>
          <a:solidFill>
            <a:schemeClr val="bg1"/>
          </a:solidFill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Microcosm architecture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410F57-F9E9-694B-A3F3-AACBDF90DD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543550" cy="446405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Link service comprises a sequence of </a:t>
            </a:r>
            <a:r>
              <a:rPr lang="en-GB" i="1" dirty="0"/>
              <a:t>filters</a:t>
            </a:r>
          </a:p>
          <a:p>
            <a:pPr marL="0" indent="0">
              <a:buNone/>
            </a:pPr>
            <a:endParaRPr lang="en-GB" i="1" dirty="0"/>
          </a:p>
          <a:p>
            <a:pPr marL="0" indent="0">
              <a:buNone/>
            </a:pPr>
            <a:r>
              <a:rPr lang="en-GB" dirty="0"/>
              <a:t>Filters are composable services that generate or manipulate links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i="1" dirty="0"/>
              <a:t>Filter manager </a:t>
            </a:r>
            <a:r>
              <a:rPr lang="en-GB" dirty="0"/>
              <a:t>organises filters into chains</a:t>
            </a:r>
          </a:p>
        </p:txBody>
      </p:sp>
    </p:spTree>
    <p:extLst>
      <p:ext uri="{BB962C8B-B14F-4D97-AF65-F5344CB8AC3E}">
        <p14:creationId xmlns:p14="http://schemas.microsoft.com/office/powerpoint/2010/main" val="17411650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0098E5E-FC10-1B49-B3E6-F5CCE5A2BE25}"/>
              </a:ext>
            </a:extLst>
          </p:cNvPr>
          <p:cNvCxnSpPr>
            <a:cxnSpLocks/>
            <a:stCxn id="48" idx="2"/>
            <a:endCxn id="27" idx="6"/>
          </p:cNvCxnSpPr>
          <p:nvPr/>
        </p:nvCxnSpPr>
        <p:spPr>
          <a:xfrm flipH="1">
            <a:off x="3222118" y="4411471"/>
            <a:ext cx="1091166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7E478375-7A4B-E64D-823F-A261C2A295AF}"/>
              </a:ext>
            </a:extLst>
          </p:cNvPr>
          <p:cNvCxnSpPr>
            <a:cxnSpLocks/>
            <a:stCxn id="48" idx="0"/>
            <a:endCxn id="32" idx="2"/>
          </p:cNvCxnSpPr>
          <p:nvPr/>
        </p:nvCxnSpPr>
        <p:spPr>
          <a:xfrm>
            <a:off x="7899117" y="4411471"/>
            <a:ext cx="1085019" cy="0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95260CD-EB1A-EA4E-951E-F1B25E0EB657}"/>
              </a:ext>
            </a:extLst>
          </p:cNvPr>
          <p:cNvGrpSpPr/>
          <p:nvPr/>
        </p:nvGrpSpPr>
        <p:grpSpPr>
          <a:xfrm>
            <a:off x="8984136" y="2971471"/>
            <a:ext cx="2160000" cy="2880000"/>
            <a:chOff x="8984136" y="2971471"/>
            <a:chExt cx="2160000" cy="2880000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7CF7B77-1AEA-4F40-837A-C7A5B853E615}"/>
                </a:ext>
              </a:extLst>
            </p:cNvPr>
            <p:cNvSpPr/>
            <p:nvPr/>
          </p:nvSpPr>
          <p:spPr>
            <a:xfrm>
              <a:off x="8984136" y="2971471"/>
              <a:ext cx="2160000" cy="28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62CAFF2-B05C-B641-895B-300CED7D302A}"/>
                </a:ext>
              </a:extLst>
            </p:cNvPr>
            <p:cNvCxnSpPr>
              <a:cxnSpLocks/>
              <a:stCxn id="43" idx="2"/>
              <a:endCxn id="38" idx="0"/>
            </p:cNvCxnSpPr>
            <p:nvPr/>
          </p:nvCxnSpPr>
          <p:spPr>
            <a:xfrm flipH="1">
              <a:off x="10064136" y="3906608"/>
              <a:ext cx="504000" cy="144375"/>
            </a:xfrm>
            <a:prstGeom prst="line">
              <a:avLst/>
            </a:prstGeom>
            <a:ln w="254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D558984-AEAE-C848-9E2E-0232B1E392A1}"/>
                </a:ext>
              </a:extLst>
            </p:cNvPr>
            <p:cNvCxnSpPr>
              <a:cxnSpLocks/>
              <a:stCxn id="42" idx="2"/>
              <a:endCxn id="38" idx="0"/>
            </p:cNvCxnSpPr>
            <p:nvPr/>
          </p:nvCxnSpPr>
          <p:spPr>
            <a:xfrm>
              <a:off x="10064136" y="3906608"/>
              <a:ext cx="0" cy="144375"/>
            </a:xfrm>
            <a:prstGeom prst="line">
              <a:avLst/>
            </a:prstGeom>
            <a:ln w="254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B53ECF2-84D3-DD4B-A6B1-31D425B8175B}"/>
                </a:ext>
              </a:extLst>
            </p:cNvPr>
            <p:cNvCxnSpPr>
              <a:cxnSpLocks/>
              <a:stCxn id="39" idx="2"/>
              <a:endCxn id="46" idx="0"/>
            </p:cNvCxnSpPr>
            <p:nvPr/>
          </p:nvCxnSpPr>
          <p:spPr>
            <a:xfrm>
              <a:off x="10064136" y="4914983"/>
              <a:ext cx="761" cy="216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584A96E-EE72-1340-9BF9-8993FE648C5E}"/>
                </a:ext>
              </a:extLst>
            </p:cNvPr>
            <p:cNvSpPr/>
            <p:nvPr/>
          </p:nvSpPr>
          <p:spPr>
            <a:xfrm>
              <a:off x="9704136" y="4050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FMS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94AA73E-3440-B24B-A903-3E81CC99E62F}"/>
                </a:ext>
              </a:extLst>
            </p:cNvPr>
            <p:cNvSpPr/>
            <p:nvPr/>
          </p:nvSpPr>
          <p:spPr>
            <a:xfrm>
              <a:off x="9704136" y="4554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DMS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69953F8-2E59-AE43-A696-CDFD06350B19}"/>
                </a:ext>
              </a:extLst>
            </p:cNvPr>
            <p:cNvGrpSpPr/>
            <p:nvPr/>
          </p:nvGrpSpPr>
          <p:grpSpPr>
            <a:xfrm>
              <a:off x="9877697" y="5058983"/>
              <a:ext cx="374400" cy="432000"/>
              <a:chOff x="6456000" y="4869000"/>
              <a:chExt cx="374400" cy="432000"/>
            </a:xfrm>
          </p:grpSpPr>
          <p:sp>
            <p:nvSpPr>
              <p:cNvPr id="45" name="Document 44">
                <a:extLst>
                  <a:ext uri="{FF2B5EF4-FFF2-40B4-BE49-F238E27FC236}">
                    <a16:creationId xmlns:a16="http://schemas.microsoft.com/office/drawing/2014/main" id="{4B403EF2-B9A8-FE43-9984-1B4C0C2B82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00000" y="5013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6" name="Document 45">
                <a:extLst>
                  <a:ext uri="{FF2B5EF4-FFF2-40B4-BE49-F238E27FC236}">
                    <a16:creationId xmlns:a16="http://schemas.microsoft.com/office/drawing/2014/main" id="{FBBBA851-C125-3B48-A06F-273DFA8CCE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28000" y="4941000"/>
                <a:ext cx="230400" cy="288000"/>
              </a:xfrm>
              <a:prstGeom prst="flowChartDocumen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47" name="Document 46">
                <a:extLst>
                  <a:ext uri="{FF2B5EF4-FFF2-40B4-BE49-F238E27FC236}">
                    <a16:creationId xmlns:a16="http://schemas.microsoft.com/office/drawing/2014/main" id="{AA7DC5BC-73FF-1A44-B7A2-4D7FF70B546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56000" y="4869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6ED7547-4CE2-D54F-AD13-F3828F82F7B0}"/>
                </a:ext>
              </a:extLst>
            </p:cNvPr>
            <p:cNvSpPr/>
            <p:nvPr/>
          </p:nvSpPr>
          <p:spPr>
            <a:xfrm>
              <a:off x="9884136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F3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D8E2DA-697E-754C-854F-BAC9BF3960E5}"/>
                </a:ext>
              </a:extLst>
            </p:cNvPr>
            <p:cNvSpPr/>
            <p:nvPr/>
          </p:nvSpPr>
          <p:spPr>
            <a:xfrm>
              <a:off x="10388136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F4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B681078-517F-0D44-AC50-B5D998EC973E}"/>
                </a:ext>
              </a:extLst>
            </p:cNvPr>
            <p:cNvCxnSpPr>
              <a:stCxn id="38" idx="2"/>
              <a:endCxn id="39" idx="0"/>
            </p:cNvCxnSpPr>
            <p:nvPr/>
          </p:nvCxnSpPr>
          <p:spPr>
            <a:xfrm>
              <a:off x="10064136" y="4410983"/>
              <a:ext cx="0" cy="144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059EC82-1A27-1A43-8DC7-DCCB02C7032D}"/>
              </a:ext>
            </a:extLst>
          </p:cNvPr>
          <p:cNvGrpSpPr/>
          <p:nvPr/>
        </p:nvGrpSpPr>
        <p:grpSpPr>
          <a:xfrm>
            <a:off x="1062118" y="2971471"/>
            <a:ext cx="2160000" cy="2880000"/>
            <a:chOff x="1062118" y="2971471"/>
            <a:chExt cx="2160000" cy="288000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3A93EF7-C42B-D443-B159-7807EFEC60C0}"/>
                </a:ext>
              </a:extLst>
            </p:cNvPr>
            <p:cNvSpPr/>
            <p:nvPr/>
          </p:nvSpPr>
          <p:spPr>
            <a:xfrm>
              <a:off x="1062118" y="2971471"/>
              <a:ext cx="2160000" cy="28800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6CCBDFC-A490-6C45-8761-DDAA444AC4F2}"/>
                </a:ext>
              </a:extLst>
            </p:cNvPr>
            <p:cNvCxnSpPr>
              <a:cxnSpLocks/>
              <a:stCxn id="10" idx="2"/>
              <a:endCxn id="4" idx="0"/>
            </p:cNvCxnSpPr>
            <p:nvPr/>
          </p:nvCxnSpPr>
          <p:spPr>
            <a:xfrm>
              <a:off x="1638118" y="3906608"/>
              <a:ext cx="504000" cy="144375"/>
            </a:xfrm>
            <a:prstGeom prst="line">
              <a:avLst/>
            </a:prstGeom>
            <a:ln w="25400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F15E3BC-5117-BA4E-B798-922B1E30D972}"/>
                </a:ext>
              </a:extLst>
            </p:cNvPr>
            <p:cNvCxnSpPr>
              <a:cxnSpLocks/>
              <a:stCxn id="11" idx="2"/>
              <a:endCxn id="4" idx="0"/>
            </p:cNvCxnSpPr>
            <p:nvPr/>
          </p:nvCxnSpPr>
          <p:spPr>
            <a:xfrm>
              <a:off x="2142118" y="3906608"/>
              <a:ext cx="0" cy="144375"/>
            </a:xfrm>
            <a:prstGeom prst="line">
              <a:avLst/>
            </a:prstGeom>
            <a:ln w="254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3EE09AF-265F-2A48-A52C-03037361609A}"/>
                </a:ext>
              </a:extLst>
            </p:cNvPr>
            <p:cNvCxnSpPr>
              <a:cxnSpLocks/>
              <a:stCxn id="5" idx="2"/>
              <a:endCxn id="8" idx="0"/>
            </p:cNvCxnSpPr>
            <p:nvPr/>
          </p:nvCxnSpPr>
          <p:spPr>
            <a:xfrm>
              <a:off x="2142118" y="4914983"/>
              <a:ext cx="761" cy="216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C9CB257-F51E-A744-8D67-4FF599A1B76F}"/>
                </a:ext>
              </a:extLst>
            </p:cNvPr>
            <p:cNvSpPr/>
            <p:nvPr/>
          </p:nvSpPr>
          <p:spPr>
            <a:xfrm>
              <a:off x="1782118" y="4050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FMS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C0D732-A1F3-434D-ADE0-273B20C9E2FA}"/>
                </a:ext>
              </a:extLst>
            </p:cNvPr>
            <p:cNvSpPr/>
            <p:nvPr/>
          </p:nvSpPr>
          <p:spPr>
            <a:xfrm>
              <a:off x="1782118" y="4554983"/>
              <a:ext cx="72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DMS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12B9E2B-B8E8-F54A-B802-1418112C73B6}"/>
                </a:ext>
              </a:extLst>
            </p:cNvPr>
            <p:cNvGrpSpPr/>
            <p:nvPr/>
          </p:nvGrpSpPr>
          <p:grpSpPr>
            <a:xfrm>
              <a:off x="1955679" y="5058983"/>
              <a:ext cx="374400" cy="432000"/>
              <a:chOff x="6456000" y="4869000"/>
              <a:chExt cx="374400" cy="432000"/>
            </a:xfrm>
          </p:grpSpPr>
          <p:sp>
            <p:nvSpPr>
              <p:cNvPr id="6" name="Document 5">
                <a:extLst>
                  <a:ext uri="{FF2B5EF4-FFF2-40B4-BE49-F238E27FC236}">
                    <a16:creationId xmlns:a16="http://schemas.microsoft.com/office/drawing/2014/main" id="{67FDDFE1-279E-A74C-BFDB-2906DCEA2B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00000" y="5013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8" name="Document 7">
                <a:extLst>
                  <a:ext uri="{FF2B5EF4-FFF2-40B4-BE49-F238E27FC236}">
                    <a16:creationId xmlns:a16="http://schemas.microsoft.com/office/drawing/2014/main" id="{6B61AD4D-F6F4-5C4E-A5B0-B8E6C6F06C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28000" y="4941000"/>
                <a:ext cx="230400" cy="288000"/>
              </a:xfrm>
              <a:prstGeom prst="flowChartDocumen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7" name="Document 6">
                <a:extLst>
                  <a:ext uri="{FF2B5EF4-FFF2-40B4-BE49-F238E27FC236}">
                    <a16:creationId xmlns:a16="http://schemas.microsoft.com/office/drawing/2014/main" id="{C985BE06-C6BB-DF40-8FDC-B3FDC5B91D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456000" y="4869000"/>
                <a:ext cx="230400" cy="288000"/>
              </a:xfrm>
              <a:prstGeom prst="flowChartDocumen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55B05AD-091B-684E-AEC8-80AE1BFBB122}"/>
                </a:ext>
              </a:extLst>
            </p:cNvPr>
            <p:cNvSpPr/>
            <p:nvPr/>
          </p:nvSpPr>
          <p:spPr>
            <a:xfrm>
              <a:off x="1458118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F1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4F2196-90A3-8C45-B78B-B1FEBF7BE8B9}"/>
                </a:ext>
              </a:extLst>
            </p:cNvPr>
            <p:cNvSpPr/>
            <p:nvPr/>
          </p:nvSpPr>
          <p:spPr>
            <a:xfrm>
              <a:off x="1962118" y="3546608"/>
              <a:ext cx="360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US" dirty="0"/>
                <a:t>F2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8CA17C27-6469-A94C-B136-E1E6E34EF088}"/>
                </a:ext>
              </a:extLst>
            </p:cNvPr>
            <p:cNvCxnSpPr>
              <a:stCxn id="4" idx="2"/>
              <a:endCxn id="5" idx="0"/>
            </p:cNvCxnSpPr>
            <p:nvPr/>
          </p:nvCxnSpPr>
          <p:spPr>
            <a:xfrm>
              <a:off x="2142118" y="4410983"/>
              <a:ext cx="0" cy="14400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D98CD3F-EACA-6046-9FC7-63AEDAB96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Distribution</a:t>
            </a:r>
          </a:p>
        </p:txBody>
      </p:sp>
      <p:sp>
        <p:nvSpPr>
          <p:cNvPr id="70" name="Content Placeholder 69">
            <a:extLst>
              <a:ext uri="{FF2B5EF4-FFF2-40B4-BE49-F238E27FC236}">
                <a16:creationId xmlns:a16="http://schemas.microsoft.com/office/drawing/2014/main" id="{1BC1818F-5640-2F40-B2B4-3008F38590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69336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Microcosm instances may publish filters to be used by other instances</a:t>
            </a:r>
          </a:p>
        </p:txBody>
      </p:sp>
      <p:sp>
        <p:nvSpPr>
          <p:cNvPr id="72" name="Text Placeholder 71">
            <a:extLst>
              <a:ext uri="{FF2B5EF4-FFF2-40B4-BE49-F238E27FC236}">
                <a16:creationId xmlns:a16="http://schemas.microsoft.com/office/drawing/2014/main" id="{6043677F-EE0F-5045-A765-58E3AA90BB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454632F-835D-2346-B241-325470AFAF37}"/>
              </a:ext>
            </a:extLst>
          </p:cNvPr>
          <p:cNvCxnSpPr>
            <a:cxnSpLocks/>
            <a:stCxn id="12" idx="2"/>
            <a:endCxn id="4" idx="0"/>
          </p:cNvCxnSpPr>
          <p:nvPr/>
        </p:nvCxnSpPr>
        <p:spPr>
          <a:xfrm flipH="1">
            <a:off x="2142118" y="3906608"/>
            <a:ext cx="504000" cy="144375"/>
          </a:xfrm>
          <a:prstGeom prst="line">
            <a:avLst/>
          </a:prstGeom>
          <a:ln w="254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F4BEC53-6870-7042-8E9E-B70612DB63BE}"/>
              </a:ext>
            </a:extLst>
          </p:cNvPr>
          <p:cNvSpPr/>
          <p:nvPr/>
        </p:nvSpPr>
        <p:spPr>
          <a:xfrm>
            <a:off x="2466118" y="3546608"/>
            <a:ext cx="360000" cy="36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F3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D99D2B0-EFCB-0840-B86D-8F16F003170C}"/>
              </a:ext>
            </a:extLst>
          </p:cNvPr>
          <p:cNvCxnSpPr>
            <a:cxnSpLocks/>
            <a:stCxn id="41" idx="2"/>
            <a:endCxn id="38" idx="0"/>
          </p:cNvCxnSpPr>
          <p:nvPr/>
        </p:nvCxnSpPr>
        <p:spPr>
          <a:xfrm>
            <a:off x="9560136" y="3906608"/>
            <a:ext cx="504000" cy="144375"/>
          </a:xfrm>
          <a:prstGeom prst="line">
            <a:avLst/>
          </a:prstGeom>
          <a:ln w="254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A889C9AA-08CB-D348-A046-2B725C5847E5}"/>
              </a:ext>
            </a:extLst>
          </p:cNvPr>
          <p:cNvSpPr/>
          <p:nvPr/>
        </p:nvSpPr>
        <p:spPr>
          <a:xfrm>
            <a:off x="9380136" y="3546608"/>
            <a:ext cx="360000" cy="36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F2</a:t>
            </a:r>
          </a:p>
        </p:txBody>
      </p:sp>
      <p:sp>
        <p:nvSpPr>
          <p:cNvPr id="48" name="Cloud 47">
            <a:extLst>
              <a:ext uri="{FF2B5EF4-FFF2-40B4-BE49-F238E27FC236}">
                <a16:creationId xmlns:a16="http://schemas.microsoft.com/office/drawing/2014/main" id="{E572C508-430D-524D-B655-1FF541BE86BA}"/>
              </a:ext>
            </a:extLst>
          </p:cNvPr>
          <p:cNvSpPr/>
          <p:nvPr/>
        </p:nvSpPr>
        <p:spPr>
          <a:xfrm>
            <a:off x="4302117" y="2611471"/>
            <a:ext cx="3600000" cy="3600000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BFA34F4-4459-B24E-939D-2F1C687F8D86}"/>
              </a:ext>
            </a:extLst>
          </p:cNvPr>
          <p:cNvCxnSpPr>
            <a:cxnSpLocks/>
            <a:stCxn id="11" idx="0"/>
            <a:endCxn id="27" idx="0"/>
          </p:cNvCxnSpPr>
          <p:nvPr/>
        </p:nvCxnSpPr>
        <p:spPr>
          <a:xfrm flipV="1">
            <a:off x="2142118" y="2971471"/>
            <a:ext cx="0" cy="57513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366068A-7355-2943-B362-5D53617DDA68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2646118" y="3151471"/>
            <a:ext cx="0" cy="39513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57E62D27-0819-B54B-97DC-37973CDB47DF}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9559698" y="3151470"/>
            <a:ext cx="438" cy="39513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1FCF2FE0-BB8A-5F4A-9EC7-DEF1BBD9266A}"/>
              </a:ext>
            </a:extLst>
          </p:cNvPr>
          <p:cNvCxnSpPr>
            <a:cxnSpLocks/>
            <a:stCxn id="42" idx="0"/>
            <a:endCxn id="32" idx="0"/>
          </p:cNvCxnSpPr>
          <p:nvPr/>
        </p:nvCxnSpPr>
        <p:spPr>
          <a:xfrm flipV="1">
            <a:off x="10064136" y="2971471"/>
            <a:ext cx="0" cy="575137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23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1" grpId="0" animBg="1"/>
      <p:bldP spid="4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14DA7-48BD-5B40-AFB2-16199FF3E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8B0A3-F00C-3C47-8FA7-762E5FBFF1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Rich model of linking </a:t>
            </a:r>
            <a:br>
              <a:rPr lang="en-US" dirty="0"/>
            </a:br>
            <a:r>
              <a:rPr lang="en-US" dirty="0"/>
              <a:t>(generic links, n-</a:t>
            </a:r>
            <a:r>
              <a:rPr lang="en-US" dirty="0" err="1"/>
              <a:t>ary</a:t>
            </a:r>
            <a:r>
              <a:rPr lang="en-US" dirty="0"/>
              <a:t> links,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Flexible document processing </a:t>
            </a:r>
            <a:br>
              <a:rPr lang="en-US" dirty="0"/>
            </a:br>
            <a:r>
              <a:rPr lang="en-US" dirty="0"/>
              <a:t>(multiple </a:t>
            </a:r>
            <a:r>
              <a:rPr lang="en-US" dirty="0" err="1"/>
              <a:t>linkbases</a:t>
            </a:r>
            <a:r>
              <a:rPr lang="en-US" dirty="0"/>
              <a:t>)</a:t>
            </a:r>
          </a:p>
          <a:p>
            <a:r>
              <a:rPr lang="en-US" dirty="0"/>
              <a:t>Integration with third-party applications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F3E6D8-8B30-0645-9D25-187B1D01FBA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Poor scalability</a:t>
            </a:r>
            <a:br>
              <a:rPr lang="en-US" dirty="0"/>
            </a:br>
            <a:r>
              <a:rPr lang="en-US" dirty="0"/>
              <a:t>Intended for workgroups to enterprises</a:t>
            </a:r>
          </a:p>
          <a:p>
            <a:r>
              <a:rPr lang="en-US" dirty="0"/>
              <a:t>Distribution not intended from the outset</a:t>
            </a:r>
          </a:p>
          <a:p>
            <a:r>
              <a:rPr lang="en-US" dirty="0"/>
              <a:t>Arguably, no native document format</a:t>
            </a:r>
          </a:p>
          <a:p>
            <a:r>
              <a:rPr lang="en-US" dirty="0"/>
              <a:t>No support for link integrity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4AA002-4C1A-CE45-B6F1-2385A990FD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1E8EA5-F8E3-7C43-9E35-F0FD92C6483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7047885-5769-4345-B90D-FFEEA820C0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5868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Open Hypermedia Protocol</a:t>
            </a:r>
          </a:p>
        </p:txBody>
      </p:sp>
    </p:spTree>
    <p:extLst>
      <p:ext uri="{BB962C8B-B14F-4D97-AF65-F5344CB8AC3E}">
        <p14:creationId xmlns:p14="http://schemas.microsoft.com/office/powerpoint/2010/main" val="377354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Open Hypermedia?</a:t>
            </a:r>
          </a:p>
        </p:txBody>
      </p:sp>
      <p:sp>
        <p:nvSpPr>
          <p:cNvPr id="2048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dirty="0"/>
              <a:t>Hypermedia is the approach to building </a:t>
            </a:r>
            <a:r>
              <a:rPr lang="en-GB" b="1" dirty="0"/>
              <a:t>information systems </a:t>
            </a:r>
            <a:r>
              <a:rPr lang="en-GB" dirty="0"/>
              <a:t>made up of nodes of various media connected together by a collection of associative links</a:t>
            </a:r>
          </a:p>
          <a:p>
            <a:pPr marL="90000" indent="0">
              <a:buNone/>
            </a:pPr>
            <a:r>
              <a:rPr lang="en-GB" dirty="0"/>
              <a:t>An </a:t>
            </a:r>
            <a:r>
              <a:rPr lang="en-GB" b="1" dirty="0"/>
              <a:t>open</a:t>
            </a:r>
            <a:r>
              <a:rPr lang="en-GB" dirty="0"/>
              <a:t> system generally implies that: </a:t>
            </a:r>
          </a:p>
          <a:p>
            <a:pPr lvl="1"/>
            <a:r>
              <a:rPr lang="en-GB" dirty="0"/>
              <a:t>There is some interface by which third party programs may access the functionality of the system. </a:t>
            </a:r>
          </a:p>
          <a:p>
            <a:pPr lvl="1"/>
            <a:r>
              <a:rPr lang="en-GB" dirty="0"/>
              <a:t>The system may be accessed from applications on heterogeneous architectures.</a:t>
            </a:r>
          </a:p>
          <a:p>
            <a:pPr lvl="1"/>
            <a:endParaRPr lang="en-GB" dirty="0"/>
          </a:p>
          <a:p>
            <a:pPr marL="90000" indent="0">
              <a:buNone/>
            </a:pPr>
            <a:r>
              <a:rPr lang="en-GB" dirty="0"/>
              <a:t>Open hypermedia: hypertext features present within whole environment</a:t>
            </a:r>
          </a:p>
          <a:p>
            <a:pPr lvl="1"/>
            <a:r>
              <a:rPr lang="en-GB" dirty="0"/>
              <a:t>Links and anchors are kept separately from documents (i.e. first-class links)</a:t>
            </a:r>
          </a:p>
          <a:p>
            <a:pPr lvl="1"/>
            <a:r>
              <a:rPr lang="en-GB" dirty="0" err="1"/>
              <a:t>Linkbases</a:t>
            </a:r>
            <a:r>
              <a:rPr lang="en-GB" dirty="0"/>
              <a:t> and link services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2943EE-D3A8-AD4C-A3D0-9B55585B74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99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Hypermedia Protocol</a:t>
            </a:r>
          </a:p>
        </p:txBody>
      </p:sp>
      <p:sp>
        <p:nvSpPr>
          <p:cNvPr id="5017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Enables client side applications to communicate with server side programs</a:t>
            </a:r>
          </a:p>
          <a:p>
            <a:r>
              <a:rPr lang="en-GB" dirty="0"/>
              <a:t>Achieved by providing some ‘shim’ program that translates between OHP and the </a:t>
            </a:r>
            <a:r>
              <a:rPr lang="en-GB" dirty="0" err="1"/>
              <a:t>linkserver's</a:t>
            </a:r>
            <a:r>
              <a:rPr lang="en-GB" dirty="0"/>
              <a:t> native protocol</a:t>
            </a:r>
          </a:p>
          <a:p>
            <a:r>
              <a:rPr lang="en-GB" dirty="0"/>
              <a:t>Applications would be able to work with all </a:t>
            </a:r>
            <a:r>
              <a:rPr lang="en-GB" dirty="0" err="1"/>
              <a:t>linkservices</a:t>
            </a:r>
            <a:r>
              <a:rPr lang="en-GB" dirty="0"/>
              <a:t>.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Was not aimed at web scale</a:t>
            </a:r>
          </a:p>
          <a:p>
            <a:pPr marL="0" indent="0">
              <a:buNone/>
            </a:pPr>
            <a:r>
              <a:rPr lang="en-GB" dirty="0"/>
              <a:t>OHP formed the basis for later integration efforts (FOHM)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6C38F4-08AB-F041-9BB1-EB1FC0B9E7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237288"/>
            <a:ext cx="10944225" cy="431801"/>
          </a:xfrm>
        </p:spPr>
        <p:txBody>
          <a:bodyPr/>
          <a:lstStyle/>
          <a:p>
            <a:r>
              <a:rPr lang="en-GB" dirty="0"/>
              <a:t>Reich, S., Will, U.K., </a:t>
            </a:r>
            <a:r>
              <a:rPr lang="en-GB" dirty="0" err="1"/>
              <a:t>Nürnberg</a:t>
            </a:r>
            <a:r>
              <a:rPr lang="en-GB" dirty="0"/>
              <a:t>, P., Davis, H.C., </a:t>
            </a:r>
            <a:r>
              <a:rPr lang="en-GB" dirty="0" err="1"/>
              <a:t>Grønbæk</a:t>
            </a:r>
            <a:r>
              <a:rPr lang="en-GB" dirty="0"/>
              <a:t>, K, Millard, D.E. and </a:t>
            </a:r>
            <a:r>
              <a:rPr lang="en-GB" dirty="0" err="1"/>
              <a:t>Haake</a:t>
            </a:r>
            <a:r>
              <a:rPr lang="en-GB" dirty="0"/>
              <a:t>, J.M. (1999) </a:t>
            </a:r>
            <a:r>
              <a:rPr lang="en-GB" i="1" dirty="0"/>
              <a:t>Addressing interoperability in open hypermedia: the design of the Open Hypermedia Protocol</a:t>
            </a:r>
            <a:r>
              <a:rPr lang="en-GB" dirty="0"/>
              <a:t>. New Review of Hypermedia and Multimedia 5(1), pp. 207-248.</a:t>
            </a:r>
          </a:p>
        </p:txBody>
      </p:sp>
    </p:spTree>
    <p:extLst>
      <p:ext uri="{BB962C8B-B14F-4D97-AF65-F5344CB8AC3E}">
        <p14:creationId xmlns:p14="http://schemas.microsoft.com/office/powerpoint/2010/main" val="10561712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OHP architecture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1054C3-6F5B-8A46-B318-34712126D0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2226" name="Picture 3" descr="prot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1744" y="1765464"/>
            <a:ext cx="5185122" cy="4615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8989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OHP data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7B39D-34A9-5A43-ABA2-45F7819490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4275" name="Object 4"/>
          <p:cNvGraphicFramePr>
            <a:graphicFrameLocks noChangeAspect="1"/>
          </p:cNvGraphicFramePr>
          <p:nvPr/>
        </p:nvGraphicFramePr>
        <p:xfrm>
          <a:off x="2590800" y="2209801"/>
          <a:ext cx="7543800" cy="330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4" imgW="4629912" imgH="2028444" progId="Word.Picture.8">
                  <p:embed/>
                </p:oleObj>
              </mc:Choice>
              <mc:Fallback>
                <p:oleObj r:id="rId4" imgW="4629912" imgH="2028444" progId="Word.Picture.8">
                  <p:embed/>
                  <p:pic>
                    <p:nvPicPr>
                      <p:cNvPr id="5427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209801"/>
                        <a:ext cx="7543800" cy="3300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72485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E2FF1-FF0D-FC41-8DC3-B513CAC81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Location specifiers (</a:t>
            </a:r>
            <a:r>
              <a:rPr lang="en-US" dirty="0" err="1"/>
              <a:t>LocSpec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CA351-03BE-8440-8937-D9DAD673A32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LocSpecs</a:t>
            </a:r>
            <a:r>
              <a:rPr lang="en-US" dirty="0"/>
              <a:t> holds information about the position of an anchor</a:t>
            </a:r>
          </a:p>
          <a:p>
            <a:pPr lvl="1"/>
            <a:r>
              <a:rPr lang="en-US" dirty="0"/>
              <a:t>Byte offset within file</a:t>
            </a:r>
          </a:p>
          <a:p>
            <a:pPr lvl="1"/>
            <a:r>
              <a:rPr lang="en-US" dirty="0"/>
              <a:t>Occurrence of a given string (i.e. generic link)</a:t>
            </a:r>
          </a:p>
          <a:p>
            <a:pPr lvl="1"/>
            <a:r>
              <a:rPr lang="en-US" dirty="0"/>
              <a:t>Named location within content (c.f. HTML </a:t>
            </a:r>
            <a:r>
              <a:rPr lang="en-US" dirty="0">
                <a:latin typeface="Lucida Console" panose="020B0609040504020204" pitchFamily="49" charset="0"/>
              </a:rPr>
              <a:t>id</a:t>
            </a:r>
            <a:r>
              <a:rPr lang="en-US" dirty="0"/>
              <a:t> attribute)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Generalisation</a:t>
            </a:r>
            <a:r>
              <a:rPr lang="en-US" dirty="0"/>
              <a:t> of Dexter’s anchor values</a:t>
            </a:r>
          </a:p>
          <a:p>
            <a:pPr marL="0" indent="0">
              <a:buNone/>
            </a:pPr>
            <a:r>
              <a:rPr lang="en-US" dirty="0"/>
              <a:t>But also:</a:t>
            </a:r>
          </a:p>
          <a:p>
            <a:r>
              <a:rPr lang="en-US" dirty="0"/>
              <a:t>Can also exist within links</a:t>
            </a:r>
          </a:p>
          <a:p>
            <a:r>
              <a:rPr lang="en-US" dirty="0"/>
              <a:t>Function to evaluate to identify anchor position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F02B63-77C5-024D-B979-F19034BD2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 anchorCtr="0"/>
          <a:lstStyle/>
          <a:p>
            <a:r>
              <a:rPr lang="en-US" dirty="0" err="1"/>
              <a:t>Grønbæk</a:t>
            </a:r>
            <a:r>
              <a:rPr lang="en-US" dirty="0"/>
              <a:t>, K. and Trigg, R. (1996) </a:t>
            </a:r>
            <a:r>
              <a:rPr lang="en-US" i="1" dirty="0"/>
              <a:t>Toward a Dexter-based model for open hypermedia: unifying embedded references and link objects</a:t>
            </a:r>
            <a:r>
              <a:rPr lang="en-US" dirty="0"/>
              <a:t>. In HYPERTEXT '96: Proceedings of the the seventh ACM conference on Hypertext, pp.149-160.</a:t>
            </a:r>
          </a:p>
        </p:txBody>
      </p:sp>
    </p:spTree>
    <p:extLst>
      <p:ext uri="{BB962C8B-B14F-4D97-AF65-F5344CB8AC3E}">
        <p14:creationId xmlns:p14="http://schemas.microsoft.com/office/powerpoint/2010/main" val="11500853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</a:t>
            </a:r>
          </a:p>
        </p:txBody>
      </p:sp>
      <p:sp>
        <p:nvSpPr>
          <p:cNvPr id="6246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Used in several demos and prototypes</a:t>
            </a:r>
          </a:p>
          <a:p>
            <a:r>
              <a:rPr lang="en-GB" dirty="0"/>
              <a:t>Commonly-accepted data model</a:t>
            </a:r>
          </a:p>
          <a:p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A20ED0-3E5F-8A49-8FD8-3EBB9D3683E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Shim architecture was naïve</a:t>
            </a:r>
            <a:br>
              <a:rPr lang="en-GB" dirty="0"/>
            </a:br>
            <a:r>
              <a:rPr lang="en-GB" dirty="0"/>
              <a:t>(expensive to implement)</a:t>
            </a:r>
          </a:p>
          <a:p>
            <a:r>
              <a:rPr lang="en-GB" dirty="0"/>
              <a:t>High message overhead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2CF9F-3EFB-D044-8FFC-0CFF9FDB4F9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3EDCE2-C7E5-9E41-AA12-00418D8467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32DF26-09DB-084D-A1D0-CEDC18EFA9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237288"/>
            <a:ext cx="10944225" cy="478387"/>
          </a:xfrm>
        </p:spPr>
        <p:txBody>
          <a:bodyPr anchor="b" anchorCtr="0"/>
          <a:lstStyle/>
          <a:p>
            <a:r>
              <a:rPr lang="en-GB" dirty="0"/>
              <a:t>Anderson, K.M. et al (1997) </a:t>
            </a:r>
            <a:r>
              <a:rPr lang="en-GB" i="1" dirty="0"/>
              <a:t>A critique of the Open Hypermedia Protocol</a:t>
            </a:r>
            <a:r>
              <a:rPr lang="en-GB" dirty="0"/>
              <a:t>. Journal of Inline Digital Information, 1(2). |</a:t>
            </a:r>
            <a:br>
              <a:rPr lang="en-GB" dirty="0"/>
            </a:br>
            <a:r>
              <a:rPr lang="en-GB" dirty="0"/>
              <a:t>Available at: https://</a:t>
            </a:r>
            <a:r>
              <a:rPr lang="en-GB" dirty="0" err="1"/>
              <a:t>journals.tdl.org</a:t>
            </a:r>
            <a:r>
              <a:rPr lang="en-GB" dirty="0"/>
              <a:t>/</a:t>
            </a:r>
            <a:r>
              <a:rPr lang="en-GB" dirty="0" err="1"/>
              <a:t>jodi</a:t>
            </a:r>
            <a:r>
              <a:rPr lang="en-GB" dirty="0"/>
              <a:t>/</a:t>
            </a:r>
            <a:r>
              <a:rPr lang="en-GB" dirty="0" err="1"/>
              <a:t>index.php</a:t>
            </a:r>
            <a:r>
              <a:rPr lang="en-GB" dirty="0"/>
              <a:t>/</a:t>
            </a:r>
            <a:r>
              <a:rPr lang="en-GB" dirty="0" err="1"/>
              <a:t>jodi</a:t>
            </a:r>
            <a:r>
              <a:rPr lang="en-GB" dirty="0"/>
              <a:t>/article/view/5</a:t>
            </a:r>
          </a:p>
        </p:txBody>
      </p:sp>
    </p:spTree>
    <p:extLst>
      <p:ext uri="{BB962C8B-B14F-4D97-AF65-F5344CB8AC3E}">
        <p14:creationId xmlns:p14="http://schemas.microsoft.com/office/powerpoint/2010/main" val="39102218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33" b="7833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Link Integrity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http://www.flickr.com/photos/andreaswinterer/2460423132/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1049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 integrity</a:t>
            </a:r>
          </a:p>
        </p:txBody>
      </p:sp>
      <p:sp>
        <p:nvSpPr>
          <p:cNvPr id="6144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endpoint of a link (source or destination) needs to define:</a:t>
            </a:r>
          </a:p>
          <a:p>
            <a:pPr lvl="1"/>
            <a:r>
              <a:rPr lang="en-GB" dirty="0"/>
              <a:t>a node </a:t>
            </a:r>
          </a:p>
          <a:p>
            <a:pPr lvl="1"/>
            <a:r>
              <a:rPr lang="en-GB" dirty="0"/>
              <a:t>(optionally) a position within a node (</a:t>
            </a:r>
            <a:r>
              <a:rPr lang="en-GB" dirty="0" err="1"/>
              <a:t>locspec</a:t>
            </a:r>
            <a:r>
              <a:rPr lang="en-GB" dirty="0"/>
              <a:t>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If an endpoint fails to resolve to the place intended by the author, then it (and the link) is broken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Two types of link integrity failure:</a:t>
            </a:r>
          </a:p>
          <a:p>
            <a:pPr lvl="1"/>
            <a:r>
              <a:rPr lang="en-GB" dirty="0"/>
              <a:t>Dangling link</a:t>
            </a:r>
          </a:p>
          <a:p>
            <a:pPr lvl="1"/>
            <a:r>
              <a:rPr lang="en-GB" dirty="0"/>
              <a:t>Content reference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FB6439-0144-0A4C-AE7A-1027B2E03E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Davis, H.D. (1998) </a:t>
            </a:r>
            <a:r>
              <a:rPr lang="en-GB" i="1" dirty="0"/>
              <a:t>Referential integrity of links in open hypermedia systems</a:t>
            </a:r>
            <a:r>
              <a:rPr lang="en-GB" dirty="0"/>
              <a:t>. Proceedings of Hypertext 98. pp. 207-216.</a:t>
            </a:r>
          </a:p>
        </p:txBody>
      </p:sp>
    </p:spTree>
    <p:extLst>
      <p:ext uri="{BB962C8B-B14F-4D97-AF65-F5344CB8AC3E}">
        <p14:creationId xmlns:p14="http://schemas.microsoft.com/office/powerpoint/2010/main" val="35358881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dangling link problem</a:t>
            </a:r>
          </a:p>
        </p:txBody>
      </p:sp>
      <p:sp>
        <p:nvSpPr>
          <p:cNvPr id="4403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9" y="1773236"/>
            <a:ext cx="4896048" cy="446405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Occurs when an endpoint refers to an invalid node 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Commonly the result of a node being moved or deleted</a:t>
            </a:r>
          </a:p>
          <a:p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A32E29-61E3-9345-96E8-ECB10F8B2CA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07968" y="1773238"/>
            <a:ext cx="5760145" cy="446405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Possible mitigations:</a:t>
            </a:r>
          </a:p>
          <a:p>
            <a:pPr lvl="1"/>
            <a:r>
              <a:rPr lang="en-GB" dirty="0"/>
              <a:t>Responsibility of link creators </a:t>
            </a:r>
            <a:br>
              <a:rPr lang="en-GB" dirty="0"/>
            </a:br>
            <a:r>
              <a:rPr lang="en-GB" dirty="0"/>
              <a:t>(current practice on the Web)</a:t>
            </a:r>
          </a:p>
          <a:p>
            <a:pPr lvl="1"/>
            <a:r>
              <a:rPr lang="en-GB" dirty="0"/>
              <a:t>Don’t allow links to things that move</a:t>
            </a:r>
          </a:p>
          <a:p>
            <a:pPr lvl="1"/>
            <a:r>
              <a:rPr lang="en-GB" dirty="0"/>
              <a:t>Forward references</a:t>
            </a:r>
            <a:br>
              <a:rPr lang="en-GB" dirty="0"/>
            </a:br>
            <a:r>
              <a:rPr lang="en-GB" dirty="0"/>
              <a:t>(i.e. redirects to new location)</a:t>
            </a:r>
          </a:p>
          <a:p>
            <a:pPr lvl="1"/>
            <a:r>
              <a:rPr lang="en-GB" dirty="0"/>
              <a:t>Guaranteed names (PURL servers, DMS)</a:t>
            </a:r>
          </a:p>
          <a:p>
            <a:pPr lvl="1"/>
            <a:r>
              <a:rPr lang="en-GB" dirty="0"/>
              <a:t>The Hyper-G approach</a:t>
            </a:r>
            <a:br>
              <a:rPr lang="en-GB" dirty="0"/>
            </a:br>
            <a:r>
              <a:rPr lang="en-GB" dirty="0"/>
              <a:t>(i.e. propagate changes affecting links)</a:t>
            </a:r>
          </a:p>
          <a:p>
            <a:pPr lvl="1"/>
            <a:r>
              <a:rPr lang="en-GB" dirty="0"/>
              <a:t>Link integrity checking agent (Spider)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FDE77-7D5D-8C4B-BBFF-A228EA258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62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content reference problem</a:t>
            </a:r>
          </a:p>
        </p:txBody>
      </p:sp>
      <p:sp>
        <p:nvSpPr>
          <p:cNvPr id="4608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9" y="1773236"/>
            <a:ext cx="5184080" cy="446405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Occurs when an endpoint refers to a valid node, but to an incorrect location within that node</a:t>
            </a:r>
          </a:p>
          <a:p>
            <a:pPr marL="0" indent="0">
              <a:buNone/>
            </a:pPr>
            <a:r>
              <a:rPr lang="en-GB" dirty="0"/>
              <a:t>Commonly the result of changes/updates to the content of a node that are not reflected in links to that node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6CC15E-06B2-4842-874D-805E35309E1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807970" y="1773238"/>
            <a:ext cx="5976662" cy="4464051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Possible mitigations:</a:t>
            </a:r>
          </a:p>
          <a:p>
            <a:pPr lvl="1"/>
            <a:r>
              <a:rPr lang="en-GB" dirty="0"/>
              <a:t>The publishing model </a:t>
            </a:r>
            <a:br>
              <a:rPr lang="en-GB" dirty="0"/>
            </a:br>
            <a:r>
              <a:rPr lang="en-GB" dirty="0"/>
              <a:t>(i.e. published resources are read-only,  editing creates new resources)</a:t>
            </a:r>
          </a:p>
          <a:p>
            <a:pPr lvl="1"/>
            <a:r>
              <a:rPr lang="en-GB" dirty="0"/>
              <a:t>Manual link editor</a:t>
            </a:r>
          </a:p>
          <a:p>
            <a:pPr lvl="1"/>
            <a:r>
              <a:rPr lang="en-GB" dirty="0"/>
              <a:t>Link service-aware editing tools</a:t>
            </a:r>
          </a:p>
          <a:p>
            <a:pPr lvl="1"/>
            <a:r>
              <a:rPr lang="en-GB" dirty="0"/>
              <a:t>Just-in-time link repairs</a:t>
            </a:r>
          </a:p>
          <a:p>
            <a:pPr lvl="1"/>
            <a:r>
              <a:rPr lang="en-GB" dirty="0"/>
              <a:t>Express specific link positions using queries</a:t>
            </a:r>
          </a:p>
          <a:p>
            <a:pPr lvl="1"/>
            <a:r>
              <a:rPr lang="en-GB" dirty="0"/>
              <a:t>Avoid specific links/anchors</a:t>
            </a:r>
          </a:p>
          <a:p>
            <a:pPr lvl="1"/>
            <a:r>
              <a:rPr lang="en-GB" dirty="0"/>
              <a:t>Versioning (c.f. publishing model)</a:t>
            </a:r>
          </a:p>
          <a:p>
            <a:pPr lvl="1"/>
            <a:r>
              <a:rPr lang="en-GB" dirty="0"/>
              <a:t>Use of diff files (c.f. JIT link repairs)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71780-79BA-324A-AB63-14F8644637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39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is Responsible, link owner or system?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Don’</a:t>
            </a:r>
            <a:r>
              <a:rPr lang="en-GB" altLang="ja-JP" dirty="0"/>
              <a:t>t bother: it’s a social issue.</a:t>
            </a:r>
            <a:endParaRPr lang="en-GB" dirty="0"/>
          </a:p>
          <a:p>
            <a:r>
              <a:rPr lang="en-GB" dirty="0"/>
              <a:t>Avoid the problem: use declarative link definitions</a:t>
            </a:r>
          </a:p>
          <a:p>
            <a:r>
              <a:rPr lang="en-GB" dirty="0"/>
              <a:t>Loosely coupled: give the author tools to sort the problem if they want</a:t>
            </a:r>
          </a:p>
          <a:p>
            <a:r>
              <a:rPr lang="en-GB" dirty="0"/>
              <a:t>Automated link repairs: fix problems as they're encountered</a:t>
            </a:r>
          </a:p>
          <a:p>
            <a:r>
              <a:rPr lang="en-GB" dirty="0"/>
              <a:t>Tightly coupled: don’</a:t>
            </a:r>
            <a:r>
              <a:rPr lang="en-GB" altLang="ja-JP" dirty="0"/>
              <a:t>t let users have this freedom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50F836-D20F-A94E-A179-D44CA8D411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78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Open Hypermedia?</a:t>
            </a:r>
          </a:p>
        </p:txBody>
      </p:sp>
      <p:sp>
        <p:nvSpPr>
          <p:cNvPr id="2252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Open Hypermedia Systems are open with respect to:</a:t>
            </a:r>
          </a:p>
          <a:p>
            <a:pPr lvl="1"/>
            <a:r>
              <a:rPr lang="en-GB" dirty="0"/>
              <a:t>Applications</a:t>
            </a:r>
          </a:p>
          <a:p>
            <a:pPr lvl="1"/>
            <a:r>
              <a:rPr lang="en-GB" dirty="0"/>
              <a:t>Data formats (add links to any files)</a:t>
            </a:r>
          </a:p>
          <a:p>
            <a:pPr lvl="1"/>
            <a:r>
              <a:rPr lang="en-GB" dirty="0"/>
              <a:t>Functionality (configurable and extensible)</a:t>
            </a:r>
          </a:p>
          <a:p>
            <a:pPr lvl="1"/>
            <a:r>
              <a:rPr lang="en-GB" dirty="0"/>
              <a:t>Other OHS systems</a:t>
            </a:r>
          </a:p>
          <a:p>
            <a:pPr lvl="1"/>
            <a:r>
              <a:rPr lang="en-GB" dirty="0"/>
              <a:t>Platforms</a:t>
            </a:r>
          </a:p>
          <a:p>
            <a:pPr lvl="1"/>
            <a:r>
              <a:rPr lang="en-GB" dirty="0"/>
              <a:t>Users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C4A898-6389-1F46-A55D-83A0CF792C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292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A8E0A-44FE-7D4A-95AE-4C2CF116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Evaluating open hypermedia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DE362-FE41-5542-B40D-B6404243A0E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Applications not responsible for maintaining "foreign" </a:t>
            </a:r>
            <a:r>
              <a:rPr lang="en-GB" dirty="0" err="1"/>
              <a:t>markup</a:t>
            </a:r>
            <a:r>
              <a:rPr lang="en-GB" dirty="0"/>
              <a:t> </a:t>
            </a:r>
          </a:p>
          <a:p>
            <a:r>
              <a:rPr lang="en-GB" dirty="0"/>
              <a:t>Tailor </a:t>
            </a:r>
            <a:r>
              <a:rPr lang="en-GB" dirty="0" err="1"/>
              <a:t>linkbases</a:t>
            </a:r>
            <a:r>
              <a:rPr lang="en-GB" dirty="0"/>
              <a:t> to user needs (contexts) </a:t>
            </a:r>
          </a:p>
          <a:p>
            <a:r>
              <a:rPr lang="en-GB" dirty="0"/>
              <a:t>Generic links, etc</a:t>
            </a:r>
          </a:p>
          <a:p>
            <a:r>
              <a:rPr lang="en-GB" dirty="0"/>
              <a:t>Necessary for linking read-only media (e.g. CD-ROM, no permission)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F0537-61D1-6344-B84B-8E7984222D6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Keeping links separately introduces potential consistency issues </a:t>
            </a:r>
          </a:p>
          <a:p>
            <a:r>
              <a:rPr lang="en-GB" dirty="0"/>
              <a:t>Integration with existing applications can be difficult 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157082-0713-5644-B8B0-926F27F6C75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Advantages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90C324-0D30-6A41-ABE3-E436F4029A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Disadvantages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647E7A-9DE6-C640-89DF-209DB2A9F6A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0202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E375D-366A-D84D-85C3-E372D5290E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Next: Open Hypermedia on the Web</a:t>
            </a:r>
          </a:p>
        </p:txBody>
      </p:sp>
    </p:spTree>
    <p:extLst>
      <p:ext uri="{BB962C8B-B14F-4D97-AF65-F5344CB8AC3E}">
        <p14:creationId xmlns:p14="http://schemas.microsoft.com/office/powerpoint/2010/main" val="2172377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Embedded links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5AD10-0B65-4243-B028-3165C868BF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err="1">
                <a:latin typeface="Georgia"/>
                <a:cs typeface="Georgia"/>
              </a:rPr>
              <a:t>consectetur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adipiscing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elit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Nulla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consequat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tortor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turpis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scelerisque</a:t>
            </a:r>
            <a:r>
              <a:rPr lang="en-US" sz="1600" dirty="0">
                <a:latin typeface="Georgia"/>
                <a:cs typeface="Georgia"/>
              </a:rPr>
              <a:t>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facilisis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Duis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lacinia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0000" y="2916000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80000" y="2916000"/>
            <a:ext cx="2953400" cy="1265826"/>
            <a:chOff x="3155999" y="2916000"/>
            <a:chExt cx="2953400" cy="1265826"/>
          </a:xfrm>
        </p:grpSpPr>
        <p:sp>
          <p:nvSpPr>
            <p:cNvPr id="9" name="Rectangle 8"/>
            <p:cNvSpPr/>
            <p:nvPr/>
          </p:nvSpPr>
          <p:spPr bwMode="auto">
            <a:xfrm>
              <a:off x="3155999" y="2916000"/>
              <a:ext cx="216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n w="12700" cmpd="sng">
                  <a:solidFill>
                    <a:schemeClr val="tx1"/>
                  </a:solidFill>
                </a:ln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3191999" y="2952000"/>
              <a:ext cx="144000" cy="14400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3371998" y="3095640"/>
              <a:ext cx="2737401" cy="1086186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42626" y="1699208"/>
            <a:ext cx="2591707" cy="1224136"/>
            <a:chOff x="2555760" y="1772816"/>
            <a:chExt cx="2591707" cy="1224136"/>
          </a:xfrm>
        </p:grpSpPr>
        <p:cxnSp>
          <p:nvCxnSpPr>
            <p:cNvPr id="12" name="Curved Connector 11"/>
            <p:cNvCxnSpPr/>
            <p:nvPr/>
          </p:nvCxnSpPr>
          <p:spPr bwMode="auto">
            <a:xfrm rot="10800000" flipV="1">
              <a:off x="2555760" y="1988840"/>
              <a:ext cx="1224152" cy="1008112"/>
            </a:xfrm>
            <a:prstGeom prst="curvedConnector2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851920" y="1772816"/>
              <a:ext cx="1295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13368" y="3173183"/>
            <a:ext cx="2908069" cy="1840302"/>
            <a:chOff x="1835696" y="3284952"/>
            <a:chExt cx="2908069" cy="1840302"/>
          </a:xfrm>
        </p:grpSpPr>
        <p:cxnSp>
          <p:nvCxnSpPr>
            <p:cNvPr id="15" name="Curved Connector 14"/>
            <p:cNvCxnSpPr/>
            <p:nvPr/>
          </p:nvCxnSpPr>
          <p:spPr bwMode="auto">
            <a:xfrm rot="10800000">
              <a:off x="1835696" y="3284952"/>
              <a:ext cx="1800200" cy="1656216"/>
            </a:xfrm>
            <a:prstGeom prst="curvedConnector2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3707904" y="4725144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14011" y="3801252"/>
            <a:ext cx="1577626" cy="2056294"/>
            <a:chOff x="4499992" y="3717032"/>
            <a:chExt cx="1577626" cy="2056294"/>
          </a:xfrm>
        </p:grpSpPr>
        <p:cxnSp>
          <p:nvCxnSpPr>
            <p:cNvPr id="18" name="Straight Arrow Connector 17"/>
            <p:cNvCxnSpPr/>
            <p:nvPr/>
          </p:nvCxnSpPr>
          <p:spPr bwMode="auto">
            <a:xfrm flipH="1" flipV="1">
              <a:off x="4499992" y="3717032"/>
              <a:ext cx="1080120" cy="1584176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5436096" y="5373216"/>
              <a:ext cx="6415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link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4999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First-class </a:t>
            </a:r>
            <a:r>
              <a:rPr lang="en-GB" dirty="0"/>
              <a:t>l</a:t>
            </a:r>
            <a:r>
              <a:rPr lang="en-GB" dirty="0">
                <a:solidFill>
                  <a:schemeClr val="tx1"/>
                </a:solidFill>
                <a:effectLst/>
              </a:rPr>
              <a:t>inks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0DE717-04F3-FF4A-B28D-F0F5379D5B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err="1">
                <a:latin typeface="Georgia"/>
                <a:cs typeface="Georgia"/>
              </a:rPr>
              <a:t>consectetur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adipiscing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elit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Nulla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consequat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tortor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turpis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scelerisque</a:t>
            </a:r>
            <a:r>
              <a:rPr lang="en-US" sz="1600" dirty="0">
                <a:latin typeface="Georgia"/>
                <a:cs typeface="Georgia"/>
              </a:rPr>
              <a:t>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facilisis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Duis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lacinia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42663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25400">
            <a:solidFill>
              <a:srgbClr val="00B0F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84945" y="5085184"/>
            <a:ext cx="641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link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945653" y="2723291"/>
            <a:ext cx="3099990" cy="1280175"/>
            <a:chOff x="3421653" y="2723290"/>
            <a:chExt cx="3099990" cy="1280175"/>
          </a:xfrm>
        </p:grpSpPr>
        <p:sp>
          <p:nvSpPr>
            <p:cNvPr id="29" name="TextBox 28"/>
            <p:cNvSpPr txBox="1"/>
            <p:nvPr/>
          </p:nvSpPr>
          <p:spPr>
            <a:xfrm>
              <a:off x="3421653" y="2723290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  <p:cxnSp>
          <p:nvCxnSpPr>
            <p:cNvPr id="30" name="Curved Connector 29"/>
            <p:cNvCxnSpPr/>
            <p:nvPr/>
          </p:nvCxnSpPr>
          <p:spPr bwMode="auto">
            <a:xfrm>
              <a:off x="4433454" y="2923345"/>
              <a:ext cx="2088189" cy="1080120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</p:grpSp>
      <p:grpSp>
        <p:nvGrpSpPr>
          <p:cNvPr id="3" name="Group 2"/>
          <p:cNvGrpSpPr/>
          <p:nvPr/>
        </p:nvGrpSpPr>
        <p:grpSpPr>
          <a:xfrm>
            <a:off x="4718467" y="3173184"/>
            <a:ext cx="2911844" cy="2652155"/>
            <a:chOff x="3194467" y="3173183"/>
            <a:chExt cx="2911844" cy="2652155"/>
          </a:xfrm>
        </p:grpSpPr>
        <p:grpSp>
          <p:nvGrpSpPr>
            <p:cNvPr id="2" name="Group 1"/>
            <p:cNvGrpSpPr/>
            <p:nvPr/>
          </p:nvGrpSpPr>
          <p:grpSpPr>
            <a:xfrm>
              <a:off x="3945666" y="5609109"/>
              <a:ext cx="1152000" cy="216229"/>
              <a:chOff x="1628548" y="5940079"/>
              <a:chExt cx="1152000" cy="216229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44548" y="5940308"/>
                <a:ext cx="720000" cy="216000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25400">
                <a:solidFill>
                  <a:srgbClr val="00B0F0"/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64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03291" y="5974208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628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00B0F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68577" y="5975312"/>
                <a:ext cx="144000" cy="144000"/>
              </a:xfrm>
              <a:prstGeom prst="ellipse">
                <a:avLst/>
              </a:prstGeom>
              <a:solidFill>
                <a:srgbClr val="00B0F0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194467" y="3173183"/>
              <a:ext cx="833529" cy="2433288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97665" y="4283659"/>
              <a:ext cx="1008646" cy="1322812"/>
            </a:xfrm>
            <a:prstGeom prst="line">
              <a:avLst/>
            </a:prstGeom>
            <a:noFill/>
            <a:ln w="25400">
              <a:solidFill>
                <a:srgbClr val="00B0F0"/>
              </a:solidFill>
              <a:round/>
              <a:headEnd type="none" w="lg" len="lg"/>
              <a:tailEnd type="arrow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8466476" y="5515184"/>
            <a:ext cx="1426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endpoints</a:t>
            </a:r>
          </a:p>
        </p:txBody>
      </p:sp>
      <p:cxnSp>
        <p:nvCxnSpPr>
          <p:cNvPr id="27" name="Curved Connector 26"/>
          <p:cNvCxnSpPr>
            <a:cxnSpLocks/>
            <a:stCxn id="26" idx="1"/>
            <a:endCxn id="34" idx="2"/>
          </p:cNvCxnSpPr>
          <p:nvPr/>
        </p:nvCxnSpPr>
        <p:spPr bwMode="auto">
          <a:xfrm rot="10800000" flipV="1">
            <a:off x="5577666" y="5715238"/>
            <a:ext cx="2888810" cy="109871"/>
          </a:xfrm>
          <a:prstGeom prst="curvedConnector4">
            <a:avLst>
              <a:gd name="adj1" fmla="val 29233"/>
              <a:gd name="adj2" fmla="val 725528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569FED0-46A4-C04D-8143-07746E0E327C}"/>
              </a:ext>
            </a:extLst>
          </p:cNvPr>
          <p:cNvCxnSpPr>
            <a:cxnSpLocks/>
            <a:stCxn id="26" idx="1"/>
            <a:endCxn id="32" idx="3"/>
          </p:cNvCxnSpPr>
          <p:nvPr/>
        </p:nvCxnSpPr>
        <p:spPr bwMode="auto">
          <a:xfrm rot="10800000" flipV="1">
            <a:off x="6621666" y="5715238"/>
            <a:ext cx="1844810" cy="1871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336724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Dexter Hypertext Reference Model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/>
              <a:t>http://www.flickr.com/photos/hunkdujour/186391965/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938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Dexter Hypertext Reference Model (1988-1990)</a:t>
            </a:r>
          </a:p>
        </p:txBody>
      </p:sp>
      <p:sp>
        <p:nvSpPr>
          <p:cNvPr id="125953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Formal model of an open hypertext system, not an implementation</a:t>
            </a:r>
          </a:p>
          <a:p>
            <a:pPr marL="0" indent="0">
              <a:buNone/>
            </a:pPr>
            <a:r>
              <a:rPr lang="en-US" dirty="0"/>
              <a:t>Used to compare functionalities of existing systems</a:t>
            </a:r>
          </a:p>
          <a:p>
            <a:pPr marL="0" indent="0">
              <a:buNone/>
            </a:pPr>
            <a:r>
              <a:rPr lang="en-US" dirty="0"/>
              <a:t>Used to design new systems and develop standards for interoperability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DEF482-155F-3646-B8D7-CEBE4D8F70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Halasz</a:t>
            </a:r>
            <a:r>
              <a:rPr lang="en-GB" dirty="0"/>
              <a:t>, F. and Schwartz, M. (1994) </a:t>
            </a:r>
            <a:r>
              <a:rPr lang="en-GB" i="1" dirty="0"/>
              <a:t>The Dexter hypertext reference model</a:t>
            </a:r>
            <a:r>
              <a:rPr lang="en-GB" dirty="0"/>
              <a:t>, Communications of the ACM, 37(2), pp. 30-39.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0417E3-BF8E-0A42-9421-E2557A6FC646}"/>
              </a:ext>
            </a:extLst>
          </p:cNvPr>
          <p:cNvSpPr/>
          <p:nvPr/>
        </p:nvSpPr>
        <p:spPr bwMode="auto">
          <a:xfrm>
            <a:off x="1560000" y="5301288"/>
            <a:ext cx="3600000" cy="360000"/>
          </a:xfrm>
          <a:prstGeom prst="rect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dirty="0">
                <a:solidFill>
                  <a:schemeClr val="bg1"/>
                </a:solidFill>
                <a:ea typeface="ＭＳ Ｐゴシック" pitchFamily="-106" charset="-128"/>
                <a:cs typeface="ＭＳ Ｐゴシック" pitchFamily="-106" charset="-128"/>
              </a:rPr>
              <a:t>Anchoring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71E2B5-48E0-0445-A88A-BDEB7544A89E}"/>
              </a:ext>
            </a:extLst>
          </p:cNvPr>
          <p:cNvSpPr/>
          <p:nvPr/>
        </p:nvSpPr>
        <p:spPr bwMode="auto">
          <a:xfrm>
            <a:off x="1560000" y="4365288"/>
            <a:ext cx="3600000" cy="360000"/>
          </a:xfrm>
          <a:prstGeom prst="rect">
            <a:avLst/>
          </a:prstGeom>
          <a:solidFill>
            <a:schemeClr val="tx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dirty="0">
                <a:solidFill>
                  <a:schemeClr val="bg1"/>
                </a:solidFill>
                <a:ea typeface="ＭＳ Ｐゴシック" pitchFamily="-106" charset="-128"/>
                <a:cs typeface="ＭＳ Ｐゴシック" pitchFamily="-106" charset="-128"/>
              </a:rPr>
              <a:t>Presentation Specifications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6F6093-828C-0E4F-A320-2FAC80E941F3}"/>
              </a:ext>
            </a:extLst>
          </p:cNvPr>
          <p:cNvSpPr/>
          <p:nvPr/>
        </p:nvSpPr>
        <p:spPr bwMode="auto">
          <a:xfrm>
            <a:off x="1560000" y="5661288"/>
            <a:ext cx="3600000" cy="57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ea typeface="ＭＳ Ｐゴシック" pitchFamily="-106" charset="-128"/>
                <a:cs typeface="ＭＳ Ｐゴシック" pitchFamily="-106" charset="-128"/>
              </a:rPr>
              <a:t>Within-Component Layer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ED511B-9D03-6F4C-BE0E-80344461E6AB}"/>
              </a:ext>
            </a:extLst>
          </p:cNvPr>
          <p:cNvSpPr/>
          <p:nvPr/>
        </p:nvSpPr>
        <p:spPr bwMode="auto">
          <a:xfrm>
            <a:off x="1560000" y="4725288"/>
            <a:ext cx="3600000" cy="57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ea typeface="ＭＳ Ｐゴシック" pitchFamily="-106" charset="-128"/>
                <a:cs typeface="ＭＳ Ｐゴシック" pitchFamily="-106" charset="-128"/>
              </a:rPr>
              <a:t>Storage Layer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3058B9E-E1C7-BA4C-915D-A00850438799}"/>
              </a:ext>
            </a:extLst>
          </p:cNvPr>
          <p:cNvSpPr/>
          <p:nvPr/>
        </p:nvSpPr>
        <p:spPr bwMode="auto">
          <a:xfrm>
            <a:off x="1560000" y="3789326"/>
            <a:ext cx="3600000" cy="576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 anchorCtr="1"/>
          <a:lstStyle/>
          <a:p>
            <a:pPr algn="ctr">
              <a:defRPr/>
            </a:pPr>
            <a:r>
              <a:rPr lang="en-US" sz="2000" b="1" dirty="0">
                <a:ea typeface="ＭＳ Ｐゴシック" pitchFamily="-106" charset="-128"/>
                <a:cs typeface="ＭＳ Ｐゴシック" pitchFamily="-106" charset="-128"/>
              </a:rPr>
              <a:t>Run-Time Layer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25FBD2-C632-9942-9AA4-3077FCAF3FC0}"/>
              </a:ext>
            </a:extLst>
          </p:cNvPr>
          <p:cNvSpPr txBox="1"/>
          <p:nvPr/>
        </p:nvSpPr>
        <p:spPr>
          <a:xfrm>
            <a:off x="6167438" y="3892773"/>
            <a:ext cx="4685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presentation, dynamics, user interaction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49CE8F-F114-AC45-B9D6-88754F8F9A6E}"/>
              </a:ext>
            </a:extLst>
          </p:cNvPr>
          <p:cNvSpPr txBox="1"/>
          <p:nvPr/>
        </p:nvSpPr>
        <p:spPr>
          <a:xfrm>
            <a:off x="6167438" y="4828622"/>
            <a:ext cx="3334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database of nodes and links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A6DE32-2464-8046-AD80-D3604F3443CF}"/>
              </a:ext>
            </a:extLst>
          </p:cNvPr>
          <p:cNvSpPr txBox="1"/>
          <p:nvPr/>
        </p:nvSpPr>
        <p:spPr>
          <a:xfrm>
            <a:off x="6167438" y="5768046"/>
            <a:ext cx="4328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node content, structure within nodes</a:t>
            </a:r>
          </a:p>
        </p:txBody>
      </p:sp>
    </p:spTree>
    <p:extLst>
      <p:ext uri="{BB962C8B-B14F-4D97-AF65-F5344CB8AC3E}">
        <p14:creationId xmlns:p14="http://schemas.microsoft.com/office/powerpoint/2010/main" val="2445502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0216F8-6F42-B949-9120-5EE4B0500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Dexter storage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BD0B2-905D-C140-A661-22399D74636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Three types of component: atoms, links and composites (sequences of components)</a:t>
            </a:r>
          </a:p>
          <a:p>
            <a:pPr marL="0" indent="0">
              <a:buNone/>
            </a:pPr>
            <a:r>
              <a:rPr lang="en-US" dirty="0"/>
              <a:t>Key concept of a </a:t>
            </a:r>
            <a:r>
              <a:rPr lang="en-US" i="1" dirty="0"/>
              <a:t>specifier</a:t>
            </a:r>
            <a:r>
              <a:rPr lang="en-US" dirty="0"/>
              <a:t> – a robust description of a link endpoint</a:t>
            </a:r>
          </a:p>
          <a:p>
            <a:pPr lvl="1"/>
            <a:r>
              <a:rPr lang="en-US" dirty="0"/>
              <a:t>Component specification, anchor, direction (to, from, bidirectional) and presentation spec</a:t>
            </a:r>
          </a:p>
          <a:p>
            <a:pPr lvl="1"/>
            <a:r>
              <a:rPr lang="en-US" dirty="0"/>
              <a:t>Links as sequences of specifiers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87B780A-4F5C-764D-AF2B-C3B9E96910B8}"/>
              </a:ext>
            </a:extLst>
          </p:cNvPr>
          <p:cNvGrpSpPr/>
          <p:nvPr/>
        </p:nvGrpSpPr>
        <p:grpSpPr>
          <a:xfrm>
            <a:off x="5016000" y="3406826"/>
            <a:ext cx="2160000" cy="2038174"/>
            <a:chOff x="5016000" y="3406826"/>
            <a:chExt cx="2160000" cy="203817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54ACBA8-FAFF-B141-A7D3-310AAAE3B0BA}"/>
                </a:ext>
              </a:extLst>
            </p:cNvPr>
            <p:cNvSpPr/>
            <p:nvPr/>
          </p:nvSpPr>
          <p:spPr>
            <a:xfrm>
              <a:off x="5016000" y="3644999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#3346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FROM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BDF0CF6-D0C6-EC4B-A644-086AEBE56CAF}"/>
                </a:ext>
              </a:extLst>
            </p:cNvPr>
            <p:cNvSpPr/>
            <p:nvPr/>
          </p:nvSpPr>
          <p:spPr>
            <a:xfrm>
              <a:off x="6420075" y="4372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E77C3F4-0A47-7E42-9B7D-6EDE671199EB}"/>
                </a:ext>
              </a:extLst>
            </p:cNvPr>
            <p:cNvSpPr/>
            <p:nvPr/>
          </p:nvSpPr>
          <p:spPr>
            <a:xfrm>
              <a:off x="5016000" y="4545000"/>
              <a:ext cx="2160000" cy="90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Specifier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Component Spec	#4412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Anchor ID	#1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Direction	TO</a:t>
              </a:r>
            </a:p>
            <a:p>
              <a:pPr>
                <a:tabLst>
                  <a:tab pos="2124000" algn="r"/>
                </a:tabLst>
              </a:pPr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286340F-1E67-2F47-831E-D10CA586B32E}"/>
                </a:ext>
              </a:extLst>
            </p:cNvPr>
            <p:cNvSpPr/>
            <p:nvPr/>
          </p:nvSpPr>
          <p:spPr>
            <a:xfrm>
              <a:off x="6420075" y="5272989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93A8B5-4A63-3145-87B1-F50A7FA80014}"/>
                </a:ext>
              </a:extLst>
            </p:cNvPr>
            <p:cNvSpPr txBox="1"/>
            <p:nvPr/>
          </p:nvSpPr>
          <p:spPr>
            <a:xfrm>
              <a:off x="5016000" y="3406826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Link #9981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31A5A05-9F52-5749-AD91-D5A85C061496}"/>
              </a:ext>
            </a:extLst>
          </p:cNvPr>
          <p:cNvGrpSpPr/>
          <p:nvPr/>
        </p:nvGrpSpPr>
        <p:grpSpPr>
          <a:xfrm>
            <a:off x="795833" y="3393560"/>
            <a:ext cx="2168167" cy="2951439"/>
            <a:chOff x="795833" y="3393560"/>
            <a:chExt cx="2168167" cy="295143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F70786F-0F36-4447-A673-5E8F43621215}"/>
                </a:ext>
              </a:extLst>
            </p:cNvPr>
            <p:cNvSpPr/>
            <p:nvPr/>
          </p:nvSpPr>
          <p:spPr>
            <a:xfrm>
              <a:off x="804000" y="4869000"/>
              <a:ext cx="2160000" cy="14759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Lorem ipsum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dolor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consectetur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adipiscing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elit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 Vestibulum in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tortor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efficitur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posuere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tincidunt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ipsum.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Nulla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lacinia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urna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orci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eget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suscipit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eros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2722CBA-FB31-7F43-B5B9-B3957302324D}"/>
                </a:ext>
              </a:extLst>
            </p:cNvPr>
            <p:cNvSpPr/>
            <p:nvPr/>
          </p:nvSpPr>
          <p:spPr>
            <a:xfrm>
              <a:off x="804000" y="3645000"/>
              <a:ext cx="2160000" cy="1224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BAE47C-A3F1-5843-9767-CCE14B6339FD}"/>
                </a:ext>
              </a:extLst>
            </p:cNvPr>
            <p:cNvSpPr/>
            <p:nvPr/>
          </p:nvSpPr>
          <p:spPr>
            <a:xfrm>
              <a:off x="1848000" y="4293000"/>
              <a:ext cx="1080000" cy="540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#2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F84455C-2C44-D344-AABD-DC98798C9F4D}"/>
                </a:ext>
              </a:extLst>
            </p:cNvPr>
            <p:cNvSpPr/>
            <p:nvPr/>
          </p:nvSpPr>
          <p:spPr>
            <a:xfrm>
              <a:off x="2208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947D5DE-128B-C846-B91F-C7F37CF89F59}"/>
                </a:ext>
              </a:extLst>
            </p:cNvPr>
            <p:cNvSpPr/>
            <p:nvPr/>
          </p:nvSpPr>
          <p:spPr>
            <a:xfrm>
              <a:off x="2208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ED67FD5-94FE-7D4C-B212-943E015B1FF4}"/>
                </a:ext>
              </a:extLst>
            </p:cNvPr>
            <p:cNvSpPr txBox="1"/>
            <p:nvPr/>
          </p:nvSpPr>
          <p:spPr>
            <a:xfrm>
              <a:off x="795833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Atom #3346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665C0DC-0E76-FF4B-AA3A-9858C7755757}"/>
                </a:ext>
              </a:extLst>
            </p:cNvPr>
            <p:cNvSpPr/>
            <p:nvPr/>
          </p:nvSpPr>
          <p:spPr>
            <a:xfrm>
              <a:off x="1302356" y="5066640"/>
              <a:ext cx="468000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86EA93BC-8416-A444-BC19-7CDDBBDBB045}"/>
                </a:ext>
              </a:extLst>
            </p:cNvPr>
            <p:cNvCxnSpPr>
              <a:cxnSpLocks/>
              <a:endCxn id="15" idx="0"/>
            </p:cNvCxnSpPr>
            <p:nvPr/>
          </p:nvCxnSpPr>
          <p:spPr>
            <a:xfrm flipH="1">
              <a:off x="1536356" y="4579073"/>
              <a:ext cx="1138565" cy="487567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C28DE7C-4D1B-444E-94E9-0CF9D7A3CC82}"/>
                </a:ext>
              </a:extLst>
            </p:cNvPr>
            <p:cNvCxnSpPr>
              <a:cxnSpLocks/>
              <a:endCxn id="44" idx="0"/>
            </p:cNvCxnSpPr>
            <p:nvPr/>
          </p:nvCxnSpPr>
          <p:spPr>
            <a:xfrm flipH="1">
              <a:off x="1668982" y="4748213"/>
              <a:ext cx="1005939" cy="870608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38247F0-C79A-9B41-996F-C90FABF992F7}"/>
                </a:ext>
              </a:extLst>
            </p:cNvPr>
            <p:cNvSpPr/>
            <p:nvPr/>
          </p:nvSpPr>
          <p:spPr>
            <a:xfrm>
              <a:off x="1399642" y="5618821"/>
              <a:ext cx="538679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CDEF759-C93F-5B46-9790-81A017B4F3D1}"/>
              </a:ext>
            </a:extLst>
          </p:cNvPr>
          <p:cNvGrpSpPr/>
          <p:nvPr/>
        </p:nvGrpSpPr>
        <p:grpSpPr>
          <a:xfrm>
            <a:off x="9228000" y="3393560"/>
            <a:ext cx="2160000" cy="2951438"/>
            <a:chOff x="8220000" y="3393560"/>
            <a:chExt cx="2160000" cy="295143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8DE880D-8C7B-4B45-96CB-88A29FD5A710}"/>
                </a:ext>
              </a:extLst>
            </p:cNvPr>
            <p:cNvSpPr/>
            <p:nvPr/>
          </p:nvSpPr>
          <p:spPr>
            <a:xfrm>
              <a:off x="8220000" y="4688999"/>
              <a:ext cx="2160000" cy="1655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Content</a:t>
              </a:r>
            </a:p>
            <a:p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Praesent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magna ex,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laoreet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nec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sapien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sit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amet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,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volutpat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sodales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 </a:t>
              </a:r>
              <a:r>
                <a:rPr lang="en-GB" sz="1200" dirty="0" err="1">
                  <a:solidFill>
                    <a:schemeClr val="tx1"/>
                  </a:solidFill>
                  <a:latin typeface="Georgia" panose="02040502050405020303" pitchFamily="18" charset="0"/>
                </a:rPr>
                <a:t>arcu</a:t>
              </a:r>
              <a:r>
                <a:rPr lang="en-GB" sz="1200" dirty="0">
                  <a:solidFill>
                    <a:schemeClr val="tx1"/>
                  </a:solidFill>
                  <a:latin typeface="Georgia" panose="02040502050405020303" pitchFamily="18" charset="0"/>
                </a:rPr>
                <a:t>.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30EE723-6226-F541-A710-8A1B94425AB4}"/>
                </a:ext>
              </a:extLst>
            </p:cNvPr>
            <p:cNvSpPr/>
            <p:nvPr/>
          </p:nvSpPr>
          <p:spPr>
            <a:xfrm>
              <a:off x="8220000" y="3645000"/>
              <a:ext cx="2160000" cy="1044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Component Info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Attributes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Presentation Spec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Anchors</a:t>
              </a:r>
            </a:p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E548D12-459F-0247-9AF5-311757D4CE88}"/>
                </a:ext>
              </a:extLst>
            </p:cNvPr>
            <p:cNvSpPr/>
            <p:nvPr/>
          </p:nvSpPr>
          <p:spPr>
            <a:xfrm>
              <a:off x="9264000" y="4293000"/>
              <a:ext cx="1080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pPr>
                <a:tabLst>
                  <a:tab pos="1008000" algn="r"/>
                </a:tabLst>
              </a:pPr>
              <a:r>
                <a:rPr lang="en-GB" sz="1200" u="sng" dirty="0">
                  <a:solidFill>
                    <a:schemeClr val="tx1"/>
                  </a:solidFill>
                </a:rPr>
                <a:t>id</a:t>
              </a:r>
              <a:r>
                <a:rPr lang="en-GB" sz="1200" dirty="0">
                  <a:solidFill>
                    <a:schemeClr val="tx1"/>
                  </a:solidFill>
                </a:rPr>
                <a:t> 	</a:t>
              </a:r>
              <a:r>
                <a:rPr lang="en-GB" sz="1200" u="sng" dirty="0">
                  <a:solidFill>
                    <a:schemeClr val="tx1"/>
                  </a:solidFill>
                </a:rPr>
                <a:t>value</a:t>
              </a:r>
            </a:p>
            <a:p>
              <a:r>
                <a:rPr lang="en-GB" sz="1200" dirty="0">
                  <a:solidFill>
                    <a:schemeClr val="tx1"/>
                  </a:solidFill>
                </a:rPr>
                <a:t>#1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5081BCA-883D-0C4F-B89E-913156EEE1FC}"/>
                </a:ext>
              </a:extLst>
            </p:cNvPr>
            <p:cNvSpPr/>
            <p:nvPr/>
          </p:nvSpPr>
          <p:spPr>
            <a:xfrm>
              <a:off x="9624000" y="386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D3848FD-5E11-E743-9DA2-8FE75983258B}"/>
                </a:ext>
              </a:extLst>
            </p:cNvPr>
            <p:cNvSpPr/>
            <p:nvPr/>
          </p:nvSpPr>
          <p:spPr>
            <a:xfrm>
              <a:off x="9624000" y="4041000"/>
              <a:ext cx="720000" cy="144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5854144-13F9-0A4B-A519-345C0F654DC3}"/>
                </a:ext>
              </a:extLst>
            </p:cNvPr>
            <p:cNvSpPr txBox="1"/>
            <p:nvPr/>
          </p:nvSpPr>
          <p:spPr>
            <a:xfrm>
              <a:off x="8220000" y="3393560"/>
              <a:ext cx="1251946" cy="246221"/>
            </a:xfrm>
            <a:prstGeom prst="rect">
              <a:avLst/>
            </a:prstGeom>
            <a:noFill/>
          </p:spPr>
          <p:txBody>
            <a:bodyPr wrap="none" lIns="36000" tIns="0" rIns="36000" bIns="0" rtlCol="0" anchor="b" anchorCtr="0">
              <a:noAutofit/>
            </a:bodyPr>
            <a:lstStyle/>
            <a:p>
              <a:r>
                <a:rPr lang="en-GB" sz="1200" b="1" dirty="0"/>
                <a:t>Composite #4472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658DC47-F1C4-034A-8B83-E0259337F383}"/>
                </a:ext>
              </a:extLst>
            </p:cNvPr>
            <p:cNvSpPr/>
            <p:nvPr/>
          </p:nvSpPr>
          <p:spPr>
            <a:xfrm>
              <a:off x="8256000" y="5237384"/>
              <a:ext cx="494363" cy="179605"/>
            </a:xfrm>
            <a:prstGeom prst="rect">
              <a:avLst/>
            </a:prstGeom>
            <a:solidFill>
              <a:schemeClr val="tx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737286B2-32FD-D44D-B14E-0B312A2B4BDB}"/>
                </a:ext>
              </a:extLst>
            </p:cNvPr>
            <p:cNvCxnSpPr>
              <a:cxnSpLocks/>
              <a:endCxn id="31" idx="0"/>
            </p:cNvCxnSpPr>
            <p:nvPr/>
          </p:nvCxnSpPr>
          <p:spPr>
            <a:xfrm flipH="1">
              <a:off x="8503182" y="4579073"/>
              <a:ext cx="1599731" cy="658311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8D0CD2A-5B91-2441-BF22-DA5F6FE2C945}"/>
                </a:ext>
              </a:extLst>
            </p:cNvPr>
            <p:cNvSpPr/>
            <p:nvPr/>
          </p:nvSpPr>
          <p:spPr>
            <a:xfrm>
              <a:off x="8256000" y="5553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#8879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B588B52-1D14-5E42-9A5B-C209943FD413}"/>
                </a:ext>
              </a:extLst>
            </p:cNvPr>
            <p:cNvSpPr/>
            <p:nvPr/>
          </p:nvSpPr>
          <p:spPr>
            <a:xfrm>
              <a:off x="8256000" y="5949000"/>
              <a:ext cx="2088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rtlCol="0" anchor="t" anchorCtr="0"/>
            <a:lstStyle/>
            <a:p>
              <a:r>
                <a:rPr lang="en-GB" sz="1200" b="1" dirty="0">
                  <a:solidFill>
                    <a:schemeClr val="tx1"/>
                  </a:solidFill>
                </a:rPr>
                <a:t>Atom #3220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9057423"/>
      </p:ext>
    </p:extLst>
  </p:cSld>
  <p:clrMapOvr>
    <a:masterClrMapping/>
  </p:clrMapOvr>
</p:sld>
</file>

<file path=ppt/theme/theme1.xml><?xml version="1.0" encoding="utf-8"?>
<a:theme xmlns:a="http://schemas.openxmlformats.org/drawingml/2006/main" name="UoS_Powerpoint_template WIDESCREEN">
  <a:themeElements>
    <a:clrScheme name="Rich Black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671753E0-2D72-0A42-810F-2669D10CC1B4}"/>
    </a:ext>
  </a:extLst>
</a:theme>
</file>

<file path=ppt/theme/theme2.xml><?xml version="1.0" encoding="utf-8"?>
<a:theme xmlns:a="http://schemas.openxmlformats.org/drawingml/2006/main" name="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596EA4FAEC4442816FD0897DB0514A" ma:contentTypeVersion="13" ma:contentTypeDescription="Create a new document." ma:contentTypeScope="" ma:versionID="19cf72db43a81d775c8901429e401c5a">
  <xsd:schema xmlns:xsd="http://www.w3.org/2001/XMLSchema" xmlns:xs="http://www.w3.org/2001/XMLSchema" xmlns:p="http://schemas.microsoft.com/office/2006/metadata/properties" xmlns:ns2="993a5681-5c5b-4cef-91da-e6501083dd4a" xmlns:ns3="1fc98906-40c9-4f56-92bd-f396bbed9311" targetNamespace="http://schemas.microsoft.com/office/2006/metadata/properties" ma:root="true" ma:fieldsID="a4c787b164d9c75c816d41075a9c596f" ns2:_="" ns3:_="">
    <xsd:import namespace="993a5681-5c5b-4cef-91da-e6501083dd4a"/>
    <xsd:import namespace="1fc98906-40c9-4f56-92bd-f396bbed9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Indicat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a5681-5c5b-4cef-91da-e6501083d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Indicator" ma:index="15" nillable="true" ma:displayName="Indicator" ma:internalName="Indicator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98906-40c9-4f56-92bd-f396bbed9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0bfaa32-be88-4c32-8520-a8dac6cdd59d}" ma:internalName="TaxCatchAll" ma:showField="CatchAllData" ma:web="1fc98906-40c9-4f56-92bd-f396bbed93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dicator xmlns="993a5681-5c5b-4cef-91da-e6501083dd4a" xsi:nil="true"/>
    <lcf76f155ced4ddcb4097134ff3c332f xmlns="993a5681-5c5b-4cef-91da-e6501083dd4a">
      <Terms xmlns="http://schemas.microsoft.com/office/infopath/2007/PartnerControls"/>
    </lcf76f155ced4ddcb4097134ff3c332f>
    <TaxCatchAll xmlns="1fc98906-40c9-4f56-92bd-f396bbed931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79B0F0-C3A9-4BC0-B389-E7D095D68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a5681-5c5b-4cef-91da-e6501083dd4a"/>
    <ds:schemaRef ds:uri="1fc98906-40c9-4f56-92bd-f396bbed9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DF738F-AE3A-4E19-A611-E274842A57A2}">
  <ds:schemaRefs>
    <ds:schemaRef ds:uri="http://schemas.microsoft.com/office/2006/metadata/properties"/>
    <ds:schemaRef ds:uri="http://schemas.microsoft.com/office/infopath/2007/PartnerControls"/>
    <ds:schemaRef ds:uri="993a5681-5c5b-4cef-91da-e6501083dd4a"/>
    <ds:schemaRef ds:uri="1fc98906-40c9-4f56-92bd-f396bbed9311"/>
  </ds:schemaRefs>
</ds:datastoreItem>
</file>

<file path=customXml/itemProps3.xml><?xml version="1.0" encoding="utf-8"?>
<ds:datastoreItem xmlns:ds="http://schemas.openxmlformats.org/officeDocument/2006/customXml" ds:itemID="{961EDD41-1F66-4EF4-8A75-80007FEDAC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 WIDESCREEN</Template>
  <TotalTime>2860</TotalTime>
  <Words>2003</Words>
  <Application>Microsoft Macintosh PowerPoint</Application>
  <PresentationFormat>Widescreen</PresentationFormat>
  <Paragraphs>323</Paragraphs>
  <Slides>41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Arial</vt:lpstr>
      <vt:lpstr>Calibri</vt:lpstr>
      <vt:lpstr>Georgia</vt:lpstr>
      <vt:lpstr>Lucida Console</vt:lpstr>
      <vt:lpstr>Lucida Sans</vt:lpstr>
      <vt:lpstr>UoS_Powerpoint_template WIDESCREEN</vt:lpstr>
      <vt:lpstr>Title and content</vt:lpstr>
      <vt:lpstr>Word.Picture.8</vt:lpstr>
      <vt:lpstr>PowerPoint Presentation</vt:lpstr>
      <vt:lpstr>Open Hypermedia</vt:lpstr>
      <vt:lpstr>What is Open Hypermedia?</vt:lpstr>
      <vt:lpstr>What is Open Hypermedia?</vt:lpstr>
      <vt:lpstr>Embedded links</vt:lpstr>
      <vt:lpstr>First-class links</vt:lpstr>
      <vt:lpstr>Dexter Hypertext Reference Model</vt:lpstr>
      <vt:lpstr>Dexter Hypertext Reference Model (1988-1990)</vt:lpstr>
      <vt:lpstr>Dexter storage layer</vt:lpstr>
      <vt:lpstr>PowerPoint Presentation</vt:lpstr>
      <vt:lpstr>Hyper-G</vt:lpstr>
      <vt:lpstr>Hyper-G</vt:lpstr>
      <vt:lpstr>Harmony client</vt:lpstr>
      <vt:lpstr>Harmony client: link structure view</vt:lpstr>
      <vt:lpstr>Harmony client: landscape view</vt:lpstr>
      <vt:lpstr>Harmony client: client-client communications</vt:lpstr>
      <vt:lpstr>Link integrity</vt:lpstr>
      <vt:lpstr>P-flood Algorithm</vt:lpstr>
      <vt:lpstr>Evaluation</vt:lpstr>
      <vt:lpstr>Microcosm</vt:lpstr>
      <vt:lpstr>Overview</vt:lpstr>
      <vt:lpstr>Microcosm client </vt:lpstr>
      <vt:lpstr>Microcosm universal viewer</vt:lpstr>
      <vt:lpstr>Generic, Specific and Local links</vt:lpstr>
      <vt:lpstr>Microcosm architecture</vt:lpstr>
      <vt:lpstr>Microcosm architecture</vt:lpstr>
      <vt:lpstr>Distribution</vt:lpstr>
      <vt:lpstr>Evaluation</vt:lpstr>
      <vt:lpstr>Open Hypermedia Protocol</vt:lpstr>
      <vt:lpstr>Open Hypermedia Protocol</vt:lpstr>
      <vt:lpstr>OHP architecture</vt:lpstr>
      <vt:lpstr>OHP data model</vt:lpstr>
      <vt:lpstr>Location specifiers (LocSpec)</vt:lpstr>
      <vt:lpstr>Evaluation</vt:lpstr>
      <vt:lpstr>Link Integrity</vt:lpstr>
      <vt:lpstr>Link integrity</vt:lpstr>
      <vt:lpstr>The dangling link problem</vt:lpstr>
      <vt:lpstr>The content reference problem</vt:lpstr>
      <vt:lpstr>Who is Responsible, link owner or system?</vt:lpstr>
      <vt:lpstr>Evaluating open hypermedia</vt:lpstr>
      <vt:lpstr>Next: Open Hypermedia on the Web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Heather Packer</dc:creator>
  <cp:lastModifiedBy>Heather Packer</cp:lastModifiedBy>
  <cp:revision>28</cp:revision>
  <dcterms:created xsi:type="dcterms:W3CDTF">2022-09-28T13:39:10Z</dcterms:created>
  <dcterms:modified xsi:type="dcterms:W3CDTF">2022-11-14T11:43:16Z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0x0101000E596EA4FAEC4442816FD0897DB0514A</vt:lpwstr>
  </property>
</Properties>
</file>