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4" r:id="rId5"/>
  </p:sldMasterIdLst>
  <p:notesMasterIdLst>
    <p:notesMasterId r:id="rId71"/>
  </p:notesMasterIdLst>
  <p:handoutMasterIdLst>
    <p:handoutMasterId r:id="rId72"/>
  </p:handoutMasterIdLst>
  <p:sldIdLst>
    <p:sldId id="256" r:id="rId6"/>
    <p:sldId id="336" r:id="rId7"/>
    <p:sldId id="537" r:id="rId8"/>
    <p:sldId id="538" r:id="rId9"/>
    <p:sldId id="539" r:id="rId10"/>
    <p:sldId id="540" r:id="rId11"/>
    <p:sldId id="541" r:id="rId12"/>
    <p:sldId id="542" r:id="rId13"/>
    <p:sldId id="543" r:id="rId14"/>
    <p:sldId id="544" r:id="rId15"/>
    <p:sldId id="545" r:id="rId16"/>
    <p:sldId id="546" r:id="rId17"/>
    <p:sldId id="547" r:id="rId18"/>
    <p:sldId id="548" r:id="rId19"/>
    <p:sldId id="549" r:id="rId20"/>
    <p:sldId id="550" r:id="rId21"/>
    <p:sldId id="551" r:id="rId22"/>
    <p:sldId id="552" r:id="rId23"/>
    <p:sldId id="553" r:id="rId24"/>
    <p:sldId id="554" r:id="rId25"/>
    <p:sldId id="555" r:id="rId26"/>
    <p:sldId id="556" r:id="rId27"/>
    <p:sldId id="557" r:id="rId28"/>
    <p:sldId id="558" r:id="rId29"/>
    <p:sldId id="559" r:id="rId30"/>
    <p:sldId id="560" r:id="rId31"/>
    <p:sldId id="561" r:id="rId32"/>
    <p:sldId id="562" r:id="rId33"/>
    <p:sldId id="563" r:id="rId34"/>
    <p:sldId id="564" r:id="rId35"/>
    <p:sldId id="565" r:id="rId36"/>
    <p:sldId id="566" r:id="rId37"/>
    <p:sldId id="567" r:id="rId38"/>
    <p:sldId id="568" r:id="rId39"/>
    <p:sldId id="569" r:id="rId40"/>
    <p:sldId id="570" r:id="rId41"/>
    <p:sldId id="571" r:id="rId42"/>
    <p:sldId id="572" r:id="rId43"/>
    <p:sldId id="574" r:id="rId44"/>
    <p:sldId id="377" r:id="rId45"/>
    <p:sldId id="576" r:id="rId46"/>
    <p:sldId id="600" r:id="rId47"/>
    <p:sldId id="578" r:id="rId48"/>
    <p:sldId id="579" r:id="rId49"/>
    <p:sldId id="601" r:id="rId50"/>
    <p:sldId id="581" r:id="rId51"/>
    <p:sldId id="582" r:id="rId52"/>
    <p:sldId id="583" r:id="rId53"/>
    <p:sldId id="602" r:id="rId54"/>
    <p:sldId id="585" r:id="rId55"/>
    <p:sldId id="586" r:id="rId56"/>
    <p:sldId id="587" r:id="rId57"/>
    <p:sldId id="588" r:id="rId58"/>
    <p:sldId id="603" r:id="rId59"/>
    <p:sldId id="590" r:id="rId60"/>
    <p:sldId id="591" r:id="rId61"/>
    <p:sldId id="592" r:id="rId62"/>
    <p:sldId id="593" r:id="rId63"/>
    <p:sldId id="594" r:id="rId64"/>
    <p:sldId id="595" r:id="rId65"/>
    <p:sldId id="596" r:id="rId66"/>
    <p:sldId id="597" r:id="rId67"/>
    <p:sldId id="598" r:id="rId68"/>
    <p:sldId id="599" r:id="rId69"/>
    <p:sldId id="500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F"/>
    <a:srgbClr val="495961"/>
    <a:srgbClr val="CA287A"/>
    <a:srgbClr val="4A103D"/>
    <a:srgbClr val="005C84"/>
    <a:srgbClr val="2E444E"/>
    <a:srgbClr val="063D5F"/>
    <a:srgbClr val="662953"/>
    <a:srgbClr val="DE2B32"/>
    <a:srgbClr val="122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/>
    <p:restoredTop sz="78744"/>
  </p:normalViewPr>
  <p:slideViewPr>
    <p:cSldViewPr>
      <p:cViewPr varScale="1">
        <p:scale>
          <a:sx n="74" d="100"/>
          <a:sy n="74" d="100"/>
        </p:scale>
        <p:origin x="-1328" y="-96"/>
      </p:cViewPr>
      <p:guideLst>
        <p:guide orient="horz" pos="2160"/>
        <p:guide pos="384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70" Type="http://schemas.openxmlformats.org/officeDocument/2006/relationships/slide" Target="slides/slide65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0240D-8D39-9349-9CA9-2E47B6A14893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1C840392-9F3E-4849-B0EB-3E7ED1BB96B0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 dirty="0"/>
            <a:t>Hypermedia</a:t>
          </a:r>
        </a:p>
      </dgm:t>
    </dgm:pt>
    <dgm:pt modelId="{B02C6FF0-3099-2544-BE53-602D2F25E93C}" type="parTrans" cxnId="{C2821CED-7A6A-074F-B365-10834D6BA60B}">
      <dgm:prSet/>
      <dgm:spPr/>
      <dgm:t>
        <a:bodyPr/>
        <a:lstStyle/>
        <a:p>
          <a:endParaRPr lang="en-US"/>
        </a:p>
      </dgm:t>
    </dgm:pt>
    <dgm:pt modelId="{7004ACD4-2718-CF4E-8CCC-CEAD57141A96}" type="sibTrans" cxnId="{C2821CED-7A6A-074F-B365-10834D6BA60B}">
      <dgm:prSet/>
      <dgm:spPr/>
      <dgm:t>
        <a:bodyPr/>
        <a:lstStyle/>
        <a:p>
          <a:endParaRPr lang="en-US"/>
        </a:p>
      </dgm:t>
    </dgm:pt>
    <dgm:pt modelId="{F42225CF-17E7-5C49-B622-318CE95FCABD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 dirty="0"/>
            <a:t>HTTP</a:t>
          </a:r>
        </a:p>
      </dgm:t>
    </dgm:pt>
    <dgm:pt modelId="{28A27216-8068-7E4E-A388-1EECEA1CEB05}" type="parTrans" cxnId="{F41B4B9C-03D3-A646-9B0C-4082B706F972}">
      <dgm:prSet/>
      <dgm:spPr/>
      <dgm:t>
        <a:bodyPr/>
        <a:lstStyle/>
        <a:p>
          <a:endParaRPr lang="en-US"/>
        </a:p>
      </dgm:t>
    </dgm:pt>
    <dgm:pt modelId="{0081B85D-618B-D347-8EB5-89C79F9C4976}" type="sibTrans" cxnId="{F41B4B9C-03D3-A646-9B0C-4082B706F972}">
      <dgm:prSet/>
      <dgm:spPr/>
      <dgm:t>
        <a:bodyPr/>
        <a:lstStyle/>
        <a:p>
          <a:endParaRPr lang="en-US"/>
        </a:p>
      </dgm:t>
    </dgm:pt>
    <dgm:pt modelId="{787A0279-D2E7-3C43-87A9-EC052B7B545B}">
      <dgm:prSet phldrT="[Text]"/>
      <dgm:spPr>
        <a:solidFill>
          <a:schemeClr val="lt1">
            <a:hueOff val="0"/>
            <a:satOff val="0"/>
            <a:lumOff val="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en-US" dirty="0"/>
            <a:t>URI</a:t>
          </a:r>
        </a:p>
      </dgm:t>
    </dgm:pt>
    <dgm:pt modelId="{99E9F571-4A79-6349-8EA0-AAD8C236A400}" type="parTrans" cxnId="{CD764773-F998-F144-B2AB-DA3E9136A660}">
      <dgm:prSet/>
      <dgm:spPr/>
      <dgm:t>
        <a:bodyPr/>
        <a:lstStyle/>
        <a:p>
          <a:endParaRPr lang="en-US"/>
        </a:p>
      </dgm:t>
    </dgm:pt>
    <dgm:pt modelId="{0685AEB3-9AE2-804E-8B0D-45790011074A}" type="sibTrans" cxnId="{CD764773-F998-F144-B2AB-DA3E9136A660}">
      <dgm:prSet/>
      <dgm:spPr/>
      <dgm:t>
        <a:bodyPr/>
        <a:lstStyle/>
        <a:p>
          <a:endParaRPr lang="en-US"/>
        </a:p>
      </dgm:t>
    </dgm:pt>
    <dgm:pt modelId="{7756A0BA-3B97-1A4C-90AE-7AF16C7FBAC4}" type="pres">
      <dgm:prSet presAssocID="{4630240D-8D39-9349-9CA9-2E47B6A14893}" presName="compositeShape" presStyleCnt="0">
        <dgm:presLayoutVars>
          <dgm:dir/>
          <dgm:resizeHandles/>
        </dgm:presLayoutVars>
      </dgm:prSet>
      <dgm:spPr/>
    </dgm:pt>
    <dgm:pt modelId="{C9EBB3FC-025B-1746-AB23-97BE7497C252}" type="pres">
      <dgm:prSet presAssocID="{4630240D-8D39-9349-9CA9-2E47B6A14893}" presName="pyramid" presStyleLbl="node1" presStyleIdx="0" presStyleCnt="1"/>
      <dgm:spPr/>
    </dgm:pt>
    <dgm:pt modelId="{97845297-DC18-414C-AC76-3E6EB3BF4EC4}" type="pres">
      <dgm:prSet presAssocID="{4630240D-8D39-9349-9CA9-2E47B6A14893}" presName="theList" presStyleCnt="0"/>
      <dgm:spPr/>
    </dgm:pt>
    <dgm:pt modelId="{D37D5C33-2942-AA4F-AD42-E7E26C500408}" type="pres">
      <dgm:prSet presAssocID="{1C840392-9F3E-4849-B0EB-3E7ED1BB96B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89995-0C07-A44E-A893-8BC5D37A6116}" type="pres">
      <dgm:prSet presAssocID="{1C840392-9F3E-4849-B0EB-3E7ED1BB96B0}" presName="aSpace" presStyleCnt="0"/>
      <dgm:spPr/>
    </dgm:pt>
    <dgm:pt modelId="{254BBCFD-0CC7-C749-B37F-EB06695DAC1A}" type="pres">
      <dgm:prSet presAssocID="{F42225CF-17E7-5C49-B622-318CE95FCAB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FAFB4-31E5-4649-A072-341E46FB827A}" type="pres">
      <dgm:prSet presAssocID="{F42225CF-17E7-5C49-B622-318CE95FCABD}" presName="aSpace" presStyleCnt="0"/>
      <dgm:spPr/>
    </dgm:pt>
    <dgm:pt modelId="{59B5719E-5479-5149-92E8-6F345D3CD1B2}" type="pres">
      <dgm:prSet presAssocID="{787A0279-D2E7-3C43-87A9-EC052B7B545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73E277-1903-2E4C-8F0D-772600D8CFCA}" type="pres">
      <dgm:prSet presAssocID="{787A0279-D2E7-3C43-87A9-EC052B7B545B}" presName="aSpace" presStyleCnt="0"/>
      <dgm:spPr/>
    </dgm:pt>
  </dgm:ptLst>
  <dgm:cxnLst>
    <dgm:cxn modelId="{F41B4B9C-03D3-A646-9B0C-4082B706F972}" srcId="{4630240D-8D39-9349-9CA9-2E47B6A14893}" destId="{F42225CF-17E7-5C49-B622-318CE95FCABD}" srcOrd="1" destOrd="0" parTransId="{28A27216-8068-7E4E-A388-1EECEA1CEB05}" sibTransId="{0081B85D-618B-D347-8EB5-89C79F9C4976}"/>
    <dgm:cxn modelId="{6FF22D68-8684-644A-A315-85687E5239ED}" type="presOf" srcId="{787A0279-D2E7-3C43-87A9-EC052B7B545B}" destId="{59B5719E-5479-5149-92E8-6F345D3CD1B2}" srcOrd="0" destOrd="0" presId="urn:microsoft.com/office/officeart/2005/8/layout/pyramid2"/>
    <dgm:cxn modelId="{B50FCB47-27F2-D445-AD36-E878957C614E}" type="presOf" srcId="{F42225CF-17E7-5C49-B622-318CE95FCABD}" destId="{254BBCFD-0CC7-C749-B37F-EB06695DAC1A}" srcOrd="0" destOrd="0" presId="urn:microsoft.com/office/officeart/2005/8/layout/pyramid2"/>
    <dgm:cxn modelId="{C2821CED-7A6A-074F-B365-10834D6BA60B}" srcId="{4630240D-8D39-9349-9CA9-2E47B6A14893}" destId="{1C840392-9F3E-4849-B0EB-3E7ED1BB96B0}" srcOrd="0" destOrd="0" parTransId="{B02C6FF0-3099-2544-BE53-602D2F25E93C}" sibTransId="{7004ACD4-2718-CF4E-8CCC-CEAD57141A96}"/>
    <dgm:cxn modelId="{DFC8D8A4-FA12-3047-A495-2C21CF37F374}" type="presOf" srcId="{4630240D-8D39-9349-9CA9-2E47B6A14893}" destId="{7756A0BA-3B97-1A4C-90AE-7AF16C7FBAC4}" srcOrd="0" destOrd="0" presId="urn:microsoft.com/office/officeart/2005/8/layout/pyramid2"/>
    <dgm:cxn modelId="{CD764773-F998-F144-B2AB-DA3E9136A660}" srcId="{4630240D-8D39-9349-9CA9-2E47B6A14893}" destId="{787A0279-D2E7-3C43-87A9-EC052B7B545B}" srcOrd="2" destOrd="0" parTransId="{99E9F571-4A79-6349-8EA0-AAD8C236A400}" sibTransId="{0685AEB3-9AE2-804E-8B0D-45790011074A}"/>
    <dgm:cxn modelId="{96234CD5-A166-0E4C-A7C5-A660B71B6420}" type="presOf" srcId="{1C840392-9F3E-4849-B0EB-3E7ED1BB96B0}" destId="{D37D5C33-2942-AA4F-AD42-E7E26C500408}" srcOrd="0" destOrd="0" presId="urn:microsoft.com/office/officeart/2005/8/layout/pyramid2"/>
    <dgm:cxn modelId="{2F78B7C7-1D02-8143-875E-BFE25AC0C1A7}" type="presParOf" srcId="{7756A0BA-3B97-1A4C-90AE-7AF16C7FBAC4}" destId="{C9EBB3FC-025B-1746-AB23-97BE7497C252}" srcOrd="0" destOrd="0" presId="urn:microsoft.com/office/officeart/2005/8/layout/pyramid2"/>
    <dgm:cxn modelId="{38EB6C22-4C48-3143-B736-2689D57E54D1}" type="presParOf" srcId="{7756A0BA-3B97-1A4C-90AE-7AF16C7FBAC4}" destId="{97845297-DC18-414C-AC76-3E6EB3BF4EC4}" srcOrd="1" destOrd="0" presId="urn:microsoft.com/office/officeart/2005/8/layout/pyramid2"/>
    <dgm:cxn modelId="{D0587B4F-43CA-0946-9A06-0598A1713505}" type="presParOf" srcId="{97845297-DC18-414C-AC76-3E6EB3BF4EC4}" destId="{D37D5C33-2942-AA4F-AD42-E7E26C500408}" srcOrd="0" destOrd="0" presId="urn:microsoft.com/office/officeart/2005/8/layout/pyramid2"/>
    <dgm:cxn modelId="{D8DFDC48-2227-2B44-ADB7-CF425513FAC1}" type="presParOf" srcId="{97845297-DC18-414C-AC76-3E6EB3BF4EC4}" destId="{22789995-0C07-A44E-A893-8BC5D37A6116}" srcOrd="1" destOrd="0" presId="urn:microsoft.com/office/officeart/2005/8/layout/pyramid2"/>
    <dgm:cxn modelId="{4FF429A5-BD35-2747-B393-B7353854C7DE}" type="presParOf" srcId="{97845297-DC18-414C-AC76-3E6EB3BF4EC4}" destId="{254BBCFD-0CC7-C749-B37F-EB06695DAC1A}" srcOrd="2" destOrd="0" presId="urn:microsoft.com/office/officeart/2005/8/layout/pyramid2"/>
    <dgm:cxn modelId="{FEC34501-11CC-9546-8214-E966B79EF8E7}" type="presParOf" srcId="{97845297-DC18-414C-AC76-3E6EB3BF4EC4}" destId="{E21FAFB4-31E5-4649-A072-341E46FB827A}" srcOrd="3" destOrd="0" presId="urn:microsoft.com/office/officeart/2005/8/layout/pyramid2"/>
    <dgm:cxn modelId="{F493E8D6-AC29-0B41-AA5E-EB5E93A4BE24}" type="presParOf" srcId="{97845297-DC18-414C-AC76-3E6EB3BF4EC4}" destId="{59B5719E-5479-5149-92E8-6F345D3CD1B2}" srcOrd="4" destOrd="0" presId="urn:microsoft.com/office/officeart/2005/8/layout/pyramid2"/>
    <dgm:cxn modelId="{057A88BB-BAC1-1C48-9BFF-AD2F001C0D4B}" type="presParOf" srcId="{97845297-DC18-414C-AC76-3E6EB3BF4EC4}" destId="{D173E277-1903-2E4C-8F0D-772600D8CFCA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BB3FC-025B-1746-AB23-97BE7497C252}">
      <dsp:nvSpPr>
        <dsp:cNvPr id="0" name=""/>
        <dsp:cNvSpPr/>
      </dsp:nvSpPr>
      <dsp:spPr>
        <a:xfrm>
          <a:off x="2905283" y="0"/>
          <a:ext cx="4464050" cy="44640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D5C33-2942-AA4F-AD42-E7E26C500408}">
      <dsp:nvSpPr>
        <dsp:cNvPr id="0" name=""/>
        <dsp:cNvSpPr/>
      </dsp:nvSpPr>
      <dsp:spPr>
        <a:xfrm>
          <a:off x="5137308" y="448802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Hypermedia</a:t>
          </a:r>
        </a:p>
      </dsp:txBody>
      <dsp:txXfrm>
        <a:off x="5188893" y="500387"/>
        <a:ext cx="2798462" cy="953554"/>
      </dsp:txXfrm>
    </dsp:sp>
    <dsp:sp modelId="{254BBCFD-0CC7-C749-B37F-EB06695DAC1A}">
      <dsp:nvSpPr>
        <dsp:cNvPr id="0" name=""/>
        <dsp:cNvSpPr/>
      </dsp:nvSpPr>
      <dsp:spPr>
        <a:xfrm>
          <a:off x="5137308" y="1637617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HTTP</a:t>
          </a:r>
        </a:p>
      </dsp:txBody>
      <dsp:txXfrm>
        <a:off x="5188893" y="1689202"/>
        <a:ext cx="2798462" cy="953554"/>
      </dsp:txXfrm>
    </dsp:sp>
    <dsp:sp modelId="{59B5719E-5479-5149-92E8-6F345D3CD1B2}">
      <dsp:nvSpPr>
        <dsp:cNvPr id="0" name=""/>
        <dsp:cNvSpPr/>
      </dsp:nvSpPr>
      <dsp:spPr>
        <a:xfrm>
          <a:off x="5137308" y="2826432"/>
          <a:ext cx="2901632" cy="1056724"/>
        </a:xfrm>
        <a:prstGeom prst="roundRect">
          <a:avLst/>
        </a:prstGeom>
        <a:solidFill>
          <a:schemeClr val="lt1">
            <a:hueOff val="0"/>
            <a:satOff val="0"/>
            <a:lumOff val="0"/>
          </a:schemeClr>
        </a:solidFill>
        <a:ln w="381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URI</a:t>
          </a:r>
        </a:p>
      </dsp:txBody>
      <dsp:txXfrm>
        <a:off x="5188893" y="2878017"/>
        <a:ext cx="2798462" cy="953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54761-1460-C44E-8EE9-132392DCD1C4}" type="datetimeFigureOut">
              <a:rPr lang="en-US" smtClean="0"/>
              <a:t>02/11/22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2BE9-307A-AB49-B561-9E71E3CE8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29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3D421-3143-47CA-ACA9-5443A0940D94}" type="datetimeFigureOut">
              <a:rPr lang="en-GB" smtClean="0"/>
              <a:t>02/11/22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50D6-6132-4FF4-AFC5-01B946DDB4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69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0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A50D6-6132-4FF4-AFC5-01B946DDB4A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0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web service usually has several different resources</a:t>
            </a:r>
            <a:endParaRPr lang="en-US" dirty="0" smtClean="0"/>
          </a:p>
          <a:p>
            <a:r>
              <a:rPr lang="en-US" dirty="0" smtClean="0"/>
              <a:t>Resources are interlinked and the interactions can</a:t>
            </a:r>
            <a:r>
              <a:rPr lang="en-US" baseline="0" dirty="0" smtClean="0"/>
              <a:t> be chained together in a choreographed manner.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86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with identity, interaction,</a:t>
            </a:r>
            <a:r>
              <a:rPr lang="en-US" baseline="0" dirty="0"/>
              <a:t> representation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D7A35-A903-F048-ADBF-603F57C260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2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ogo Slide"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niversity Logo (White)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BDBBA8B1-FB70-5047-82C7-77FEF36734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0" y="1340768"/>
            <a:ext cx="6696744" cy="376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51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55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78912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54560" y="2060849"/>
            <a:ext cx="7591573" cy="1226567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584" y="3287415"/>
            <a:ext cx="7584843" cy="864096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51584" y="4149081"/>
            <a:ext cx="3071283" cy="3593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22 June 2021</a:t>
            </a:r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13715225-994B-F847-BBCD-98E6DC60B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351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2351584" y="2700210"/>
            <a:ext cx="7584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spc="-150" dirty="0">
                <a:solidFill>
                  <a:schemeClr val="bg1"/>
                </a:solidFill>
              </a:rPr>
              <a:t>YOUR</a:t>
            </a:r>
            <a:r>
              <a:rPr lang="en-GB" sz="3200" b="1" spc="-150" baseline="0" dirty="0">
                <a:solidFill>
                  <a:schemeClr val="bg1"/>
                </a:solidFill>
              </a:rPr>
              <a:t> QUESTIONS</a:t>
            </a:r>
            <a:endParaRPr lang="en-GB" sz="3200" b="1" spc="-150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2351584" y="3356522"/>
            <a:ext cx="7584843" cy="180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spc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Copy here</a:t>
            </a:r>
            <a:endParaRPr lang="en-GB" dirty="0"/>
          </a:p>
        </p:txBody>
      </p:sp>
      <p:pic>
        <p:nvPicPr>
          <p:cNvPr id="7" name="University Logo (White)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132411DA-15FA-804A-A497-A21BA241FF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546" y="-279124"/>
            <a:ext cx="2880320" cy="161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5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E444E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3" y="1844825"/>
            <a:ext cx="10847916" cy="4393059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000">
                <a:solidFill>
                  <a:srgbClr val="2E444E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rgbClr val="2E444E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>
                <a:solidFill>
                  <a:srgbClr val="2E444E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Lucida Sans" panose="020B0602030504020204" pitchFamily="34" charset="77"/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>
            <a:lvl1pPr>
              <a:defRPr b="0" i="0">
                <a:latin typeface="Lucida Sans" panose="020B0602030504020204" pitchFamily="34" charset="77"/>
              </a:defRPr>
            </a:lvl1pPr>
            <a:lvl2pPr>
              <a:defRPr b="0" i="0">
                <a:latin typeface="Lucida Sans" panose="020B0602030504020204" pitchFamily="34" charset="77"/>
              </a:defRPr>
            </a:lvl2pPr>
            <a:lvl3pPr>
              <a:defRPr b="0" i="0">
                <a:latin typeface="Lucida Sans" panose="020B0602030504020204" pitchFamily="34" charset="77"/>
              </a:defRPr>
            </a:lvl3pPr>
            <a:lvl4pPr>
              <a:defRPr b="0" i="0">
                <a:latin typeface="Lucida Sans" panose="020B0602030504020204" pitchFamily="34" charset="77"/>
              </a:defRPr>
            </a:lvl4pPr>
            <a:lvl5pPr>
              <a:defRPr b="0" i="0">
                <a:latin typeface="Lucida Sans" panose="020B0602030504020204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Lucida Sans" panose="020B0602030504020204" pitchFamily="34" charset="77"/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38531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00214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2297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=""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4600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=""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4577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theme" Target="../theme/theme2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07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  <p:sldLayoutId id="2147483706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392" y="692696"/>
            <a:ext cx="10849205" cy="93610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23392" y="1844825"/>
            <a:ext cx="10862997" cy="4381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3"/>
          <p:cNvSpPr txBox="1"/>
          <p:nvPr/>
        </p:nvSpPr>
        <p:spPr>
          <a:xfrm>
            <a:off x="10992544" y="6400135"/>
            <a:ext cx="9601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4274112-3819-4E3C-A2C8-15D563C4EB1E}" type="slidenum">
              <a:rPr lang="en-GB" sz="1000" smtClean="0"/>
              <a:t>‹#›</a:t>
            </a:fld>
            <a:endParaRPr lang="en-GB" sz="1000" dirty="0"/>
          </a:p>
        </p:txBody>
      </p:sp>
      <p:pic>
        <p:nvPicPr>
          <p:cNvPr id="8" name="University Logo" descr="Logo&#10;&#10;Description automatically generated with medium confidence">
            <a:extLst>
              <a:ext uri="{FF2B5EF4-FFF2-40B4-BE49-F238E27FC236}">
                <a16:creationId xmlns="" xmlns:a16="http://schemas.microsoft.com/office/drawing/2014/main" id="{87826CD3-130D-D440-8ABD-6248D8758AC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678" y="-279125"/>
            <a:ext cx="2880322" cy="161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11" r:id="rId3"/>
    <p:sldLayoutId id="2147483713" r:id="rId4"/>
    <p:sldLayoutId id="2147483714" r:id="rId5"/>
    <p:sldLayoutId id="2147483718" r:id="rId6"/>
    <p:sldLayoutId id="2147483719" r:id="rId7"/>
    <p:sldLayoutId id="2147483722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spc="-150">
          <a:solidFill>
            <a:srgbClr val="4959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rgbClr val="4959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800" kern="1200">
          <a:solidFill>
            <a:srgbClr val="495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rgbClr val="4959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–"/>
        <a:defRPr sz="1600" kern="1200">
          <a:solidFill>
            <a:srgbClr val="4959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»"/>
        <a:defRPr sz="1400" kern="1200">
          <a:solidFill>
            <a:srgbClr val="4959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4.png"/><Relationship Id="rId5" Type="http://schemas.openxmlformats.org/officeDocument/2006/relationships/image" Target="../media/image6.sv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4.png"/><Relationship Id="rId5" Type="http://schemas.openxmlformats.org/officeDocument/2006/relationships/image" Target="../media/image6.sv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4.png"/><Relationship Id="rId5" Type="http://schemas.openxmlformats.org/officeDocument/2006/relationships/image" Target="../media/image6.sv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4.png"/><Relationship Id="rId5" Type="http://schemas.openxmlformats.org/officeDocument/2006/relationships/image" Target="../media/image6.sv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4.png"/><Relationship Id="rId5" Type="http://schemas.openxmlformats.org/officeDocument/2006/relationships/image" Target="../media/image6.sv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4.png"/><Relationship Id="rId5" Type="http://schemas.openxmlformats.org/officeDocument/2006/relationships/image" Target="../media/image6.sv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4.png"/><Relationship Id="rId5" Type="http://schemas.openxmlformats.org/officeDocument/2006/relationships/image" Target="../media/image6.sv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4.png"/><Relationship Id="rId5" Type="http://schemas.openxmlformats.org/officeDocument/2006/relationships/image" Target="../media/image6.sv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4.png"/><Relationship Id="rId5" Type="http://schemas.openxmlformats.org/officeDocument/2006/relationships/image" Target="../media/image6.sv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4.png"/><Relationship Id="rId5" Type="http://schemas.openxmlformats.org/officeDocument/2006/relationships/image" Target="../media/image6.sv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4.png"/><Relationship Id="rId5" Type="http://schemas.openxmlformats.org/officeDocument/2006/relationships/image" Target="../media/image6.sv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C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13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Richardson Level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have different URIs for each order (resource)</a:t>
            </a:r>
          </a:p>
          <a:p>
            <a:pPr marL="0" indent="0">
              <a:buNone/>
            </a:pPr>
            <a:r>
              <a:rPr lang="en-US" dirty="0"/>
              <a:t>How do we interact with the orders?</a:t>
            </a:r>
          </a:p>
          <a:p>
            <a:pPr lvl="1"/>
            <a:r>
              <a:rPr lang="en-US" dirty="0"/>
              <a:t>create a new order</a:t>
            </a:r>
          </a:p>
          <a:p>
            <a:pPr lvl="1"/>
            <a:r>
              <a:rPr lang="en-US" dirty="0"/>
              <a:t>change order (add/remove items)</a:t>
            </a:r>
          </a:p>
          <a:p>
            <a:pPr lvl="1"/>
            <a:r>
              <a:rPr lang="en-US" dirty="0"/>
              <a:t>cancel an order</a:t>
            </a:r>
          </a:p>
          <a:p>
            <a:pPr lvl="1"/>
            <a:r>
              <a:rPr lang="en-US" dirty="0"/>
              <a:t>checkout and payment (submit order)</a:t>
            </a:r>
          </a:p>
          <a:p>
            <a:pPr lvl="1"/>
            <a:r>
              <a:rPr lang="en-US" dirty="0"/>
              <a:t>check order status</a:t>
            </a:r>
          </a:p>
          <a:p>
            <a:pPr marL="0" indent="0">
              <a:buNone/>
            </a:pPr>
            <a:r>
              <a:rPr lang="en-US" dirty="0"/>
              <a:t>Use appropriate HTTP methods!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3273CCA-F86C-8943-BA17-EF9BA1AE27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908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2998B-7CF9-474F-B44F-6A0CB89B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order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DB724E4C-5C6A-864D-A9DC-FB49421371F1}"/>
              </a:ext>
            </a:extLst>
          </p:cNvPr>
          <p:cNvSpPr/>
          <p:nvPr/>
        </p:nvSpPr>
        <p:spPr>
          <a:xfrm>
            <a:off x="2587268" y="2728161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CB831F4-CE8B-0C4D-B74E-44C7751CB29E}"/>
              </a:ext>
            </a:extLst>
          </p:cNvPr>
          <p:cNvSpPr/>
          <p:nvPr/>
        </p:nvSpPr>
        <p:spPr>
          <a:xfrm>
            <a:off x="9941882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shipping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FD978D7-35BC-2546-AD24-9B925AEF27D7}"/>
              </a:ext>
            </a:extLst>
          </p:cNvPr>
          <p:cNvSpPr/>
          <p:nvPr/>
        </p:nvSpPr>
        <p:spPr>
          <a:xfrm>
            <a:off x="9941882" y="2713834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paid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919526A-FEC3-7C4C-AD17-9EB5AF74B3CF}"/>
              </a:ext>
            </a:extLst>
          </p:cNvPr>
          <p:cNvSpPr/>
          <p:nvPr/>
        </p:nvSpPr>
        <p:spPr>
          <a:xfrm>
            <a:off x="6252115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541B108-8F9A-E842-8D6A-90B82E7A5C22}"/>
              </a:ext>
            </a:extLst>
          </p:cNvPr>
          <p:cNvSpPr/>
          <p:nvPr/>
        </p:nvSpPr>
        <p:spPr>
          <a:xfrm>
            <a:off x="623889" y="3016161"/>
            <a:ext cx="288000" cy="288000"/>
          </a:xfrm>
          <a:prstGeom prst="ellipse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2A4E844-7C8D-AF47-A025-4AF329558B4C}"/>
              </a:ext>
            </a:extLst>
          </p:cNvPr>
          <p:cNvGrpSpPr/>
          <p:nvPr/>
        </p:nvGrpSpPr>
        <p:grpSpPr>
          <a:xfrm>
            <a:off x="3019268" y="5131145"/>
            <a:ext cx="432000" cy="432000"/>
            <a:chOff x="5951438" y="5805288"/>
            <a:chExt cx="432000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FA82449-DDDF-DA42-A289-3EE0D77FE44B}"/>
                </a:ext>
              </a:extLst>
            </p:cNvPr>
            <p:cNvSpPr/>
            <p:nvPr/>
          </p:nvSpPr>
          <p:spPr>
            <a:xfrm>
              <a:off x="5951438" y="5805288"/>
              <a:ext cx="432000" cy="432000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E8F5554-9BAD-374F-A268-DE488D899D17}"/>
                </a:ext>
              </a:extLst>
            </p:cNvPr>
            <p:cNvSpPr/>
            <p:nvPr/>
          </p:nvSpPr>
          <p:spPr>
            <a:xfrm>
              <a:off x="6024563" y="5877519"/>
              <a:ext cx="288000" cy="28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D1E47AF-5E0B-AF41-921E-F717739D9253}"/>
              </a:ext>
            </a:extLst>
          </p:cNvPr>
          <p:cNvCxnSpPr>
            <a:cxnSpLocks/>
            <a:stCxn id="4" idx="3"/>
            <a:endCxn id="111" idx="1"/>
          </p:cNvCxnSpPr>
          <p:nvPr/>
        </p:nvCxnSpPr>
        <p:spPr>
          <a:xfrm flipV="1">
            <a:off x="3883268" y="3145834"/>
            <a:ext cx="2800847" cy="1432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xmlns="" id="{52716117-94A0-D247-8B15-0833EFA69919}"/>
              </a:ext>
            </a:extLst>
          </p:cNvPr>
          <p:cNvCxnSpPr>
            <a:cxnSpLocks/>
            <a:stCxn id="4" idx="3"/>
            <a:endCxn id="4" idx="0"/>
          </p:cNvCxnSpPr>
          <p:nvPr/>
        </p:nvCxnSpPr>
        <p:spPr>
          <a:xfrm flipH="1" flipV="1">
            <a:off x="3235268" y="2728161"/>
            <a:ext cx="648000" cy="432000"/>
          </a:xfrm>
          <a:prstGeom prst="curvedConnector4">
            <a:avLst>
              <a:gd name="adj1" fmla="val -56837"/>
              <a:gd name="adj2" fmla="val 226412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7B63AA1-F238-DB42-A288-7BDE59DCC309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0589882" y="3577834"/>
            <a:ext cx="0" cy="132536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622852E-C023-D648-88DA-9BDBD00D7326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flipH="1">
            <a:off x="7548115" y="5335203"/>
            <a:ext cx="2393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9162C413-722C-E44B-B817-0931EC663D41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>
            <a:off x="911889" y="3160161"/>
            <a:ext cx="167537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F404FD4-3215-E344-AADA-D79867943CB3}"/>
              </a:ext>
            </a:extLst>
          </p:cNvPr>
          <p:cNvCxnSpPr>
            <a:cxnSpLocks/>
            <a:stCxn id="8" idx="1"/>
            <a:endCxn id="10" idx="6"/>
          </p:cNvCxnSpPr>
          <p:nvPr/>
        </p:nvCxnSpPr>
        <p:spPr>
          <a:xfrm flipH="1">
            <a:off x="3451268" y="5335203"/>
            <a:ext cx="2800847" cy="11942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xmlns="" id="{F230D0D3-5302-1749-89FB-181614A47124}"/>
              </a:ext>
            </a:extLst>
          </p:cNvPr>
          <p:cNvCxnSpPr>
            <a:cxnSpLocks/>
            <a:stCxn id="6" idx="3"/>
            <a:endCxn id="6" idx="2"/>
          </p:cNvCxnSpPr>
          <p:nvPr/>
        </p:nvCxnSpPr>
        <p:spPr>
          <a:xfrm flipH="1">
            <a:off x="10589882" y="5335203"/>
            <a:ext cx="648000" cy="432000"/>
          </a:xfrm>
          <a:prstGeom prst="curvedConnector4">
            <a:avLst>
              <a:gd name="adj1" fmla="val -48997"/>
              <a:gd name="adj2" fmla="val 199954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xmlns="" id="{19055148-7B68-2B46-A0E9-B928337BFEE1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rot="5400000">
            <a:off x="2465776" y="4361653"/>
            <a:ext cx="1538984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ED7A538-8BFD-4041-AA56-F61DE1696111}"/>
              </a:ext>
            </a:extLst>
          </p:cNvPr>
          <p:cNvSpPr txBox="1"/>
          <p:nvPr/>
        </p:nvSpPr>
        <p:spPr>
          <a:xfrm>
            <a:off x="9802487" y="5810818"/>
            <a:ext cx="78739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check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status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DF4C779-A2E8-A043-95C2-B571F7D46DED}"/>
              </a:ext>
            </a:extLst>
          </p:cNvPr>
          <p:cNvSpPr txBox="1"/>
          <p:nvPr/>
        </p:nvSpPr>
        <p:spPr>
          <a:xfrm>
            <a:off x="2137465" y="1915520"/>
            <a:ext cx="8996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change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order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10D0185-B9BA-C44F-ADF3-4B9ED9B5963E}"/>
              </a:ext>
            </a:extLst>
          </p:cNvPr>
          <p:cNvSpPr txBox="1"/>
          <p:nvPr/>
        </p:nvSpPr>
        <p:spPr>
          <a:xfrm>
            <a:off x="4656689" y="2760001"/>
            <a:ext cx="5357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F2F37A0-A983-F246-B632-0A6F2386EE3F}"/>
              </a:ext>
            </a:extLst>
          </p:cNvPr>
          <p:cNvSpPr txBox="1"/>
          <p:nvPr/>
        </p:nvSpPr>
        <p:spPr>
          <a:xfrm>
            <a:off x="8197749" y="4903203"/>
            <a:ext cx="84991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DA16E1B2-6DB2-0B48-8977-BDC9ACD45A81}"/>
              </a:ext>
            </a:extLst>
          </p:cNvPr>
          <p:cNvSpPr txBox="1"/>
          <p:nvPr/>
        </p:nvSpPr>
        <p:spPr>
          <a:xfrm>
            <a:off x="9637377" y="4040044"/>
            <a:ext cx="95250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prepare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4E41384-6D0B-7448-B9F3-ACD49E76FE6B}"/>
              </a:ext>
            </a:extLst>
          </p:cNvPr>
          <p:cNvSpPr txBox="1"/>
          <p:nvPr/>
        </p:nvSpPr>
        <p:spPr>
          <a:xfrm>
            <a:off x="1292988" y="3189601"/>
            <a:ext cx="7922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create</a:t>
            </a:r>
          </a:p>
          <a:p>
            <a:pPr algn="ctr"/>
            <a:r>
              <a:rPr lang="en-US" sz="1600" dirty="0"/>
              <a:t>order</a:t>
            </a:r>
          </a:p>
        </p:txBody>
      </p:sp>
      <p:sp>
        <p:nvSpPr>
          <p:cNvPr id="111" name="Decision 110">
            <a:extLst>
              <a:ext uri="{FF2B5EF4-FFF2-40B4-BE49-F238E27FC236}">
                <a16:creationId xmlns:a16="http://schemas.microsoft.com/office/drawing/2014/main" xmlns="" id="{3D642306-563D-D34C-8CA4-3FD300DC66C5}"/>
              </a:ext>
            </a:extLst>
          </p:cNvPr>
          <p:cNvSpPr/>
          <p:nvPr/>
        </p:nvSpPr>
        <p:spPr>
          <a:xfrm>
            <a:off x="6684115" y="2929834"/>
            <a:ext cx="432000" cy="432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xmlns="" id="{087B8E92-9946-AD41-9608-DD125BD135C7}"/>
              </a:ext>
            </a:extLst>
          </p:cNvPr>
          <p:cNvCxnSpPr>
            <a:cxnSpLocks/>
            <a:stCxn id="111" idx="3"/>
            <a:endCxn id="7" idx="1"/>
          </p:cNvCxnSpPr>
          <p:nvPr/>
        </p:nvCxnSpPr>
        <p:spPr>
          <a:xfrm>
            <a:off x="7116115" y="3145834"/>
            <a:ext cx="2825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746D0CB-1467-0243-89FC-9CC72318F5D0}"/>
              </a:ext>
            </a:extLst>
          </p:cNvPr>
          <p:cNvSpPr txBox="1"/>
          <p:nvPr/>
        </p:nvSpPr>
        <p:spPr>
          <a:xfrm>
            <a:off x="8080729" y="2713834"/>
            <a:ext cx="108395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[success]</a:t>
            </a:r>
          </a:p>
        </p:txBody>
      </p:sp>
      <p:cxnSp>
        <p:nvCxnSpPr>
          <p:cNvPr id="146" name="Curved Connector 145">
            <a:extLst>
              <a:ext uri="{FF2B5EF4-FFF2-40B4-BE49-F238E27FC236}">
                <a16:creationId xmlns:a16="http://schemas.microsoft.com/office/drawing/2014/main" xmlns="" id="{4CDC44D7-1036-D546-8BDC-2B0526F8160F}"/>
              </a:ext>
            </a:extLst>
          </p:cNvPr>
          <p:cNvCxnSpPr>
            <a:cxnSpLocks/>
            <a:stCxn id="111" idx="2"/>
            <a:endCxn id="4" idx="2"/>
          </p:cNvCxnSpPr>
          <p:nvPr/>
        </p:nvCxnSpPr>
        <p:spPr>
          <a:xfrm rot="5400000">
            <a:off x="4952529" y="1644574"/>
            <a:ext cx="230327" cy="3664847"/>
          </a:xfrm>
          <a:prstGeom prst="curvedConnector3">
            <a:avLst>
              <a:gd name="adj1" fmla="val 370181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F70D5C8F-45BA-9A4B-A355-BBD2F026456A}"/>
              </a:ext>
            </a:extLst>
          </p:cNvPr>
          <p:cNvSpPr txBox="1"/>
          <p:nvPr/>
        </p:nvSpPr>
        <p:spPr>
          <a:xfrm>
            <a:off x="4504525" y="4329403"/>
            <a:ext cx="95090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[failure]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6060ED8-A0C2-A54A-9507-480D91542E77}"/>
              </a:ext>
            </a:extLst>
          </p:cNvPr>
          <p:cNvSpPr txBox="1"/>
          <p:nvPr/>
        </p:nvSpPr>
        <p:spPr>
          <a:xfrm>
            <a:off x="2154898" y="4330847"/>
            <a:ext cx="80983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cancel</a:t>
            </a:r>
          </a:p>
        </p:txBody>
      </p:sp>
    </p:spTree>
    <p:extLst>
      <p:ext uri="{BB962C8B-B14F-4D97-AF65-F5344CB8AC3E}">
        <p14:creationId xmlns:p14="http://schemas.microsoft.com/office/powerpoint/2010/main" val="3810058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an order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Can use either PUT or POST: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PUT to a new URI </a:t>
            </a:r>
          </a:p>
          <a:p>
            <a:pPr lvl="1"/>
            <a:r>
              <a:rPr lang="en-US" dirty="0"/>
              <a:t>new URI: http://</a:t>
            </a:r>
            <a:r>
              <a:rPr lang="en-US" dirty="0" err="1"/>
              <a:t>orinoco.com</a:t>
            </a:r>
            <a:r>
              <a:rPr lang="en-US" dirty="0"/>
              <a:t>/order/{</a:t>
            </a:r>
            <a:r>
              <a:rPr lang="en-US" dirty="0" err="1"/>
              <a:t>order_id</a:t>
            </a:r>
            <a:r>
              <a:rPr lang="en-US" dirty="0"/>
              <a:t>}</a:t>
            </a:r>
          </a:p>
          <a:p>
            <a:pPr lvl="1"/>
            <a:r>
              <a:rPr lang="en-US" dirty="0"/>
              <a:t>client chooses order id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POST to an existing URI </a:t>
            </a:r>
          </a:p>
          <a:p>
            <a:pPr lvl="1"/>
            <a:r>
              <a:rPr lang="en-US" dirty="0"/>
              <a:t>existing URI: http://</a:t>
            </a:r>
            <a:r>
              <a:rPr lang="en-US" dirty="0" err="1"/>
              <a:t>orinoco.com</a:t>
            </a:r>
            <a:r>
              <a:rPr lang="en-US" dirty="0"/>
              <a:t>/order/</a:t>
            </a:r>
          </a:p>
          <a:p>
            <a:pPr lvl="1"/>
            <a:r>
              <a:rPr lang="en-US" dirty="0"/>
              <a:t>server chooses order 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04C2F00-D255-4148-B5B8-C9C9405B5E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68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D6D3C9-EABF-E645-9030-2AE96F772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to a new URI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474BB7-711C-E742-A5F3-379ECC014E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22256A8B-AC5F-3540-BB56-53AD85598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0150" y="231407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9720E6FC-E0A7-824F-8B69-A6F0920DB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41850" y="4936917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xmlns="" id="{CE856347-61BF-F84B-9EA3-DB3330DD603A}"/>
              </a:ext>
            </a:extLst>
          </p:cNvPr>
          <p:cNvSpPr/>
          <p:nvPr/>
        </p:nvSpPr>
        <p:spPr>
          <a:xfrm>
            <a:off x="2135187" y="2314077"/>
            <a:ext cx="7921625" cy="2397749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PUT /order/1234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application/xml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107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xmlns="" id="{3664C790-1720-8449-8B65-C487C1C1FE18}"/>
              </a:ext>
            </a:extLst>
          </p:cNvPr>
          <p:cNvSpPr/>
          <p:nvPr/>
        </p:nvSpPr>
        <p:spPr>
          <a:xfrm>
            <a:off x="2135188" y="4936917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HTTP/1.1 201 Created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Date: Tue, 29 Oct 2019 17:10:00 GMT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0</a:t>
            </a:r>
          </a:p>
        </p:txBody>
      </p:sp>
    </p:spTree>
    <p:extLst>
      <p:ext uri="{BB962C8B-B14F-4D97-AF65-F5344CB8AC3E}">
        <p14:creationId xmlns:p14="http://schemas.microsoft.com/office/powerpoint/2010/main" val="241334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C47C4-C6C2-8C4B-B3D7-969258A3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to an existing URI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F1AAED-FAFD-4F49-AEA3-9D6F151987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41E1347F-1829-1A4B-AE42-EB8AB3B90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0150" y="231407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767EDED8-2B0D-2E44-946D-A6906DD78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41850" y="4936917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xmlns="" id="{27D51A10-E802-5B4A-B947-4AC36424D7CD}"/>
              </a:ext>
            </a:extLst>
          </p:cNvPr>
          <p:cNvSpPr/>
          <p:nvPr/>
        </p:nvSpPr>
        <p:spPr>
          <a:xfrm>
            <a:off x="2135187" y="2314077"/>
            <a:ext cx="7921625" cy="2397749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POST /order/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application/xml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107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xmlns="" id="{B399BDF5-6D51-F54E-B1B4-DF3FFDEDDBC7}"/>
              </a:ext>
            </a:extLst>
          </p:cNvPr>
          <p:cNvSpPr/>
          <p:nvPr/>
        </p:nvSpPr>
        <p:spPr>
          <a:xfrm>
            <a:off x="2135188" y="4936917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HTTP/1.1 201 Created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b="1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Location: /order/1234</a:t>
            </a:r>
            <a:br>
              <a:rPr lang="en-US" sz="1600" b="1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Date: Tue, 29 Oct 2019 17:10:00 GMT</a:t>
            </a:r>
          </a:p>
        </p:txBody>
      </p:sp>
    </p:spTree>
    <p:extLst>
      <p:ext uri="{BB962C8B-B14F-4D97-AF65-F5344CB8AC3E}">
        <p14:creationId xmlns:p14="http://schemas.microsoft.com/office/powerpoint/2010/main" val="104707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C47C4-C6C2-8C4B-B3D7-969258A3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to an existing URI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F1AAED-FAFD-4F49-AEA3-9D6F151987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41E1347F-1829-1A4B-AE42-EB8AB3B90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0150" y="1773238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767EDED8-2B0D-2E44-946D-A6906DD78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41850" y="4396078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xmlns="" id="{27D51A10-E802-5B4A-B947-4AC36424D7CD}"/>
              </a:ext>
            </a:extLst>
          </p:cNvPr>
          <p:cNvSpPr/>
          <p:nvPr/>
        </p:nvSpPr>
        <p:spPr>
          <a:xfrm>
            <a:off x="2135187" y="1773238"/>
            <a:ext cx="7921625" cy="2397749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POST /order/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application/xml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107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xmlns="" id="{B399BDF5-6D51-F54E-B1B4-DF3FFDEDDBC7}"/>
              </a:ext>
            </a:extLst>
          </p:cNvPr>
          <p:cNvSpPr/>
          <p:nvPr/>
        </p:nvSpPr>
        <p:spPr>
          <a:xfrm>
            <a:off x="2135188" y="4315450"/>
            <a:ext cx="7921625" cy="2151528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HTTP/1.1 201 Created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Content-Location: /order/1234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Date: Tue, 29 Oct 2019 17:10:00 GMT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</a:p>
        </p:txBody>
      </p:sp>
    </p:spTree>
    <p:extLst>
      <p:ext uri="{BB962C8B-B14F-4D97-AF65-F5344CB8AC3E}">
        <p14:creationId xmlns:p14="http://schemas.microsoft.com/office/powerpoint/2010/main" val="286383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2998B-7CF9-474F-B44F-6A0CB89B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order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DB724E4C-5C6A-864D-A9DC-FB49421371F1}"/>
              </a:ext>
            </a:extLst>
          </p:cNvPr>
          <p:cNvSpPr/>
          <p:nvPr/>
        </p:nvSpPr>
        <p:spPr>
          <a:xfrm>
            <a:off x="2587268" y="2728161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CB831F4-CE8B-0C4D-B74E-44C7751CB29E}"/>
              </a:ext>
            </a:extLst>
          </p:cNvPr>
          <p:cNvSpPr/>
          <p:nvPr/>
        </p:nvSpPr>
        <p:spPr>
          <a:xfrm>
            <a:off x="9941882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shipping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FD978D7-35BC-2546-AD24-9B925AEF27D7}"/>
              </a:ext>
            </a:extLst>
          </p:cNvPr>
          <p:cNvSpPr/>
          <p:nvPr/>
        </p:nvSpPr>
        <p:spPr>
          <a:xfrm>
            <a:off x="9941882" y="2713834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paid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919526A-FEC3-7C4C-AD17-9EB5AF74B3CF}"/>
              </a:ext>
            </a:extLst>
          </p:cNvPr>
          <p:cNvSpPr/>
          <p:nvPr/>
        </p:nvSpPr>
        <p:spPr>
          <a:xfrm>
            <a:off x="6252115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541B108-8F9A-E842-8D6A-90B82E7A5C22}"/>
              </a:ext>
            </a:extLst>
          </p:cNvPr>
          <p:cNvSpPr/>
          <p:nvPr/>
        </p:nvSpPr>
        <p:spPr>
          <a:xfrm>
            <a:off x="623889" y="3016161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2A4E844-7C8D-AF47-A025-4AF329558B4C}"/>
              </a:ext>
            </a:extLst>
          </p:cNvPr>
          <p:cNvGrpSpPr/>
          <p:nvPr/>
        </p:nvGrpSpPr>
        <p:grpSpPr>
          <a:xfrm>
            <a:off x="3019268" y="5131145"/>
            <a:ext cx="432000" cy="432000"/>
            <a:chOff x="5951438" y="5805288"/>
            <a:chExt cx="432000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FA82449-DDDF-DA42-A289-3EE0D77FE44B}"/>
                </a:ext>
              </a:extLst>
            </p:cNvPr>
            <p:cNvSpPr/>
            <p:nvPr/>
          </p:nvSpPr>
          <p:spPr>
            <a:xfrm>
              <a:off x="5951438" y="5805288"/>
              <a:ext cx="432000" cy="432000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E8F5554-9BAD-374F-A268-DE488D899D17}"/>
                </a:ext>
              </a:extLst>
            </p:cNvPr>
            <p:cNvSpPr/>
            <p:nvPr/>
          </p:nvSpPr>
          <p:spPr>
            <a:xfrm>
              <a:off x="6024563" y="5877519"/>
              <a:ext cx="288000" cy="28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D1E47AF-5E0B-AF41-921E-F717739D9253}"/>
              </a:ext>
            </a:extLst>
          </p:cNvPr>
          <p:cNvCxnSpPr>
            <a:cxnSpLocks/>
            <a:stCxn id="4" idx="3"/>
            <a:endCxn id="111" idx="1"/>
          </p:cNvCxnSpPr>
          <p:nvPr/>
        </p:nvCxnSpPr>
        <p:spPr>
          <a:xfrm flipV="1">
            <a:off x="3883268" y="3145834"/>
            <a:ext cx="2800847" cy="1432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xmlns="" id="{52716117-94A0-D247-8B15-0833EFA69919}"/>
              </a:ext>
            </a:extLst>
          </p:cNvPr>
          <p:cNvCxnSpPr>
            <a:cxnSpLocks/>
            <a:stCxn id="4" idx="3"/>
            <a:endCxn id="4" idx="0"/>
          </p:cNvCxnSpPr>
          <p:nvPr/>
        </p:nvCxnSpPr>
        <p:spPr>
          <a:xfrm flipH="1" flipV="1">
            <a:off x="3235268" y="2728161"/>
            <a:ext cx="648000" cy="432000"/>
          </a:xfrm>
          <a:prstGeom prst="curvedConnector4">
            <a:avLst>
              <a:gd name="adj1" fmla="val -56837"/>
              <a:gd name="adj2" fmla="val 226412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7B63AA1-F238-DB42-A288-7BDE59DCC309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0589882" y="3577834"/>
            <a:ext cx="0" cy="132536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622852E-C023-D648-88DA-9BDBD00D7326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flipH="1">
            <a:off x="7548115" y="5335203"/>
            <a:ext cx="2393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9162C413-722C-E44B-B817-0931EC663D41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>
            <a:off x="911889" y="3160161"/>
            <a:ext cx="1675379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F404FD4-3215-E344-AADA-D79867943CB3}"/>
              </a:ext>
            </a:extLst>
          </p:cNvPr>
          <p:cNvCxnSpPr>
            <a:cxnSpLocks/>
            <a:stCxn id="8" idx="1"/>
            <a:endCxn id="10" idx="6"/>
          </p:cNvCxnSpPr>
          <p:nvPr/>
        </p:nvCxnSpPr>
        <p:spPr>
          <a:xfrm flipH="1">
            <a:off x="3451268" y="5335203"/>
            <a:ext cx="2800847" cy="11942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xmlns="" id="{F230D0D3-5302-1749-89FB-181614A47124}"/>
              </a:ext>
            </a:extLst>
          </p:cNvPr>
          <p:cNvCxnSpPr>
            <a:cxnSpLocks/>
            <a:stCxn id="6" idx="3"/>
            <a:endCxn id="6" idx="2"/>
          </p:cNvCxnSpPr>
          <p:nvPr/>
        </p:nvCxnSpPr>
        <p:spPr>
          <a:xfrm flipH="1">
            <a:off x="10589882" y="5335203"/>
            <a:ext cx="648000" cy="432000"/>
          </a:xfrm>
          <a:prstGeom prst="curvedConnector4">
            <a:avLst>
              <a:gd name="adj1" fmla="val -48997"/>
              <a:gd name="adj2" fmla="val 199954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xmlns="" id="{19055148-7B68-2B46-A0E9-B928337BFEE1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rot="5400000">
            <a:off x="2465776" y="4361653"/>
            <a:ext cx="1538984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ED7A538-8BFD-4041-AA56-F61DE1696111}"/>
              </a:ext>
            </a:extLst>
          </p:cNvPr>
          <p:cNvSpPr txBox="1"/>
          <p:nvPr/>
        </p:nvSpPr>
        <p:spPr>
          <a:xfrm>
            <a:off x="9802487" y="5810818"/>
            <a:ext cx="78739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check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status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DF4C779-A2E8-A043-95C2-B571F7D46DED}"/>
              </a:ext>
            </a:extLst>
          </p:cNvPr>
          <p:cNvSpPr txBox="1"/>
          <p:nvPr/>
        </p:nvSpPr>
        <p:spPr>
          <a:xfrm>
            <a:off x="2137465" y="1915520"/>
            <a:ext cx="8996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change</a:t>
            </a:r>
          </a:p>
          <a:p>
            <a:pPr algn="ctr"/>
            <a:r>
              <a:rPr lang="en-US" sz="1600" dirty="0"/>
              <a:t>order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10D0185-B9BA-C44F-ADF3-4B9ED9B5963E}"/>
              </a:ext>
            </a:extLst>
          </p:cNvPr>
          <p:cNvSpPr txBox="1"/>
          <p:nvPr/>
        </p:nvSpPr>
        <p:spPr>
          <a:xfrm>
            <a:off x="4656689" y="2760001"/>
            <a:ext cx="5357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F2F37A0-A983-F246-B632-0A6F2386EE3F}"/>
              </a:ext>
            </a:extLst>
          </p:cNvPr>
          <p:cNvSpPr txBox="1"/>
          <p:nvPr/>
        </p:nvSpPr>
        <p:spPr>
          <a:xfrm>
            <a:off x="8197749" y="4903203"/>
            <a:ext cx="84991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DA16E1B2-6DB2-0B48-8977-BDC9ACD45A81}"/>
              </a:ext>
            </a:extLst>
          </p:cNvPr>
          <p:cNvSpPr txBox="1"/>
          <p:nvPr/>
        </p:nvSpPr>
        <p:spPr>
          <a:xfrm>
            <a:off x="9637377" y="4040044"/>
            <a:ext cx="95250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prepare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4E41384-6D0B-7448-B9F3-ACD49E76FE6B}"/>
              </a:ext>
            </a:extLst>
          </p:cNvPr>
          <p:cNvSpPr txBox="1"/>
          <p:nvPr/>
        </p:nvSpPr>
        <p:spPr>
          <a:xfrm>
            <a:off x="1292988" y="3189601"/>
            <a:ext cx="7922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create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order</a:t>
            </a:r>
          </a:p>
        </p:txBody>
      </p:sp>
      <p:sp>
        <p:nvSpPr>
          <p:cNvPr id="111" name="Decision 110">
            <a:extLst>
              <a:ext uri="{FF2B5EF4-FFF2-40B4-BE49-F238E27FC236}">
                <a16:creationId xmlns:a16="http://schemas.microsoft.com/office/drawing/2014/main" xmlns="" id="{3D642306-563D-D34C-8CA4-3FD300DC66C5}"/>
              </a:ext>
            </a:extLst>
          </p:cNvPr>
          <p:cNvSpPr/>
          <p:nvPr/>
        </p:nvSpPr>
        <p:spPr>
          <a:xfrm>
            <a:off x="6684115" y="2929834"/>
            <a:ext cx="432000" cy="432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xmlns="" id="{087B8E92-9946-AD41-9608-DD125BD135C7}"/>
              </a:ext>
            </a:extLst>
          </p:cNvPr>
          <p:cNvCxnSpPr>
            <a:cxnSpLocks/>
            <a:stCxn id="111" idx="3"/>
            <a:endCxn id="7" idx="1"/>
          </p:cNvCxnSpPr>
          <p:nvPr/>
        </p:nvCxnSpPr>
        <p:spPr>
          <a:xfrm>
            <a:off x="7116115" y="3145834"/>
            <a:ext cx="2825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746D0CB-1467-0243-89FC-9CC72318F5D0}"/>
              </a:ext>
            </a:extLst>
          </p:cNvPr>
          <p:cNvSpPr txBox="1"/>
          <p:nvPr/>
        </p:nvSpPr>
        <p:spPr>
          <a:xfrm>
            <a:off x="8080729" y="2713834"/>
            <a:ext cx="108395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[success]</a:t>
            </a:r>
          </a:p>
        </p:txBody>
      </p:sp>
      <p:cxnSp>
        <p:nvCxnSpPr>
          <p:cNvPr id="146" name="Curved Connector 145">
            <a:extLst>
              <a:ext uri="{FF2B5EF4-FFF2-40B4-BE49-F238E27FC236}">
                <a16:creationId xmlns:a16="http://schemas.microsoft.com/office/drawing/2014/main" xmlns="" id="{4CDC44D7-1036-D546-8BDC-2B0526F8160F}"/>
              </a:ext>
            </a:extLst>
          </p:cNvPr>
          <p:cNvCxnSpPr>
            <a:cxnSpLocks/>
            <a:stCxn id="111" idx="2"/>
            <a:endCxn id="4" idx="2"/>
          </p:cNvCxnSpPr>
          <p:nvPr/>
        </p:nvCxnSpPr>
        <p:spPr>
          <a:xfrm rot="5400000">
            <a:off x="4952529" y="1644574"/>
            <a:ext cx="230327" cy="3664847"/>
          </a:xfrm>
          <a:prstGeom prst="curvedConnector3">
            <a:avLst>
              <a:gd name="adj1" fmla="val 370181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F70D5C8F-45BA-9A4B-A355-BBD2F026456A}"/>
              </a:ext>
            </a:extLst>
          </p:cNvPr>
          <p:cNvSpPr txBox="1"/>
          <p:nvPr/>
        </p:nvSpPr>
        <p:spPr>
          <a:xfrm>
            <a:off x="4504525" y="4329403"/>
            <a:ext cx="95090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[failure]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6060ED8-A0C2-A54A-9507-480D91542E77}"/>
              </a:ext>
            </a:extLst>
          </p:cNvPr>
          <p:cNvSpPr txBox="1"/>
          <p:nvPr/>
        </p:nvSpPr>
        <p:spPr>
          <a:xfrm>
            <a:off x="2182348" y="4329403"/>
            <a:ext cx="80983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cancel</a:t>
            </a:r>
          </a:p>
        </p:txBody>
      </p:sp>
    </p:spTree>
    <p:extLst>
      <p:ext uri="{BB962C8B-B14F-4D97-AF65-F5344CB8AC3E}">
        <p14:creationId xmlns:p14="http://schemas.microsoft.com/office/powerpoint/2010/main" val="3801685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DD636A-B9C5-7041-9AF3-F3741E75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to an existing URI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04A06C-0072-A045-B8E5-D047385E1C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CC1A7D7F-3B03-D04F-A324-CDA2471CD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0150" y="231407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4F425B9F-8F1D-7041-A6A6-7C99D6B1C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41850" y="4869000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xmlns="" id="{4E2D0EE3-981B-7949-B133-DF004EC55264}"/>
              </a:ext>
            </a:extLst>
          </p:cNvPr>
          <p:cNvSpPr/>
          <p:nvPr/>
        </p:nvSpPr>
        <p:spPr>
          <a:xfrm>
            <a:off x="2135187" y="2190967"/>
            <a:ext cx="7921625" cy="2643970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PUT /order/1234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application/xml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134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  &lt;item quantity=“1”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=“1234567890”/&gt;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xmlns="" id="{ADFED807-8C01-C84A-9D9E-C9B2E5340686}"/>
              </a:ext>
            </a:extLst>
          </p:cNvPr>
          <p:cNvSpPr/>
          <p:nvPr/>
        </p:nvSpPr>
        <p:spPr>
          <a:xfrm>
            <a:off x="2135188" y="4992111"/>
            <a:ext cx="7921625" cy="67420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Date: Tue, 29 Oct 2019 17:15:00 GMT</a:t>
            </a:r>
          </a:p>
        </p:txBody>
      </p:sp>
    </p:spTree>
    <p:extLst>
      <p:ext uri="{BB962C8B-B14F-4D97-AF65-F5344CB8AC3E}">
        <p14:creationId xmlns:p14="http://schemas.microsoft.com/office/powerpoint/2010/main" val="266663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868DCF-0E73-A24B-8283-DF4E3212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47A0FD-04DD-F64A-B735-2DCD00CAEE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D68215D0-7F2D-5944-A8C5-E4BBF6E68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0150" y="2050012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940081DA-6061-DA41-BF5B-56C73A3A7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41850" y="4869000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xmlns="" id="{29A01C51-B772-F64B-A1E7-B9FEF467E835}"/>
              </a:ext>
            </a:extLst>
          </p:cNvPr>
          <p:cNvSpPr/>
          <p:nvPr/>
        </p:nvSpPr>
        <p:spPr>
          <a:xfrm>
            <a:off x="2135187" y="1803791"/>
            <a:ext cx="7921625" cy="2890192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PUT /order/1234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application/xml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134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If-Unmodified-Since: Tue, 29 Oct 2019 17:15:00 GMT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  &lt;item quantity=“1”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=“1234567890”/&gt;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xmlns="" id="{EA8E26A2-53B6-9A4E-B34F-CB03596BDDD5}"/>
              </a:ext>
            </a:extLst>
          </p:cNvPr>
          <p:cNvSpPr/>
          <p:nvPr/>
        </p:nvSpPr>
        <p:spPr>
          <a:xfrm>
            <a:off x="2135188" y="4869000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HTTP/1.1 412 Precondition Failed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Date: Tue, 29 Oct 2019 17:20:00 GMT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0</a:t>
            </a:r>
          </a:p>
        </p:txBody>
      </p:sp>
    </p:spTree>
    <p:extLst>
      <p:ext uri="{BB962C8B-B14F-4D97-AF65-F5344CB8AC3E}">
        <p14:creationId xmlns:p14="http://schemas.microsoft.com/office/powerpoint/2010/main" val="245304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2998B-7CF9-474F-B44F-6A0CB89B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Cancel an order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DB724E4C-5C6A-864D-A9DC-FB49421371F1}"/>
              </a:ext>
            </a:extLst>
          </p:cNvPr>
          <p:cNvSpPr/>
          <p:nvPr/>
        </p:nvSpPr>
        <p:spPr>
          <a:xfrm>
            <a:off x="2587268" y="2728161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CB831F4-CE8B-0C4D-B74E-44C7751CB29E}"/>
              </a:ext>
            </a:extLst>
          </p:cNvPr>
          <p:cNvSpPr/>
          <p:nvPr/>
        </p:nvSpPr>
        <p:spPr>
          <a:xfrm>
            <a:off x="9941882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shipping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FD978D7-35BC-2546-AD24-9B925AEF27D7}"/>
              </a:ext>
            </a:extLst>
          </p:cNvPr>
          <p:cNvSpPr/>
          <p:nvPr/>
        </p:nvSpPr>
        <p:spPr>
          <a:xfrm>
            <a:off x="9941882" y="2713834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paid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919526A-FEC3-7C4C-AD17-9EB5AF74B3CF}"/>
              </a:ext>
            </a:extLst>
          </p:cNvPr>
          <p:cNvSpPr/>
          <p:nvPr/>
        </p:nvSpPr>
        <p:spPr>
          <a:xfrm>
            <a:off x="6252115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541B108-8F9A-E842-8D6A-90B82E7A5C22}"/>
              </a:ext>
            </a:extLst>
          </p:cNvPr>
          <p:cNvSpPr/>
          <p:nvPr/>
        </p:nvSpPr>
        <p:spPr>
          <a:xfrm>
            <a:off x="623889" y="3016161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2A4E844-7C8D-AF47-A025-4AF329558B4C}"/>
              </a:ext>
            </a:extLst>
          </p:cNvPr>
          <p:cNvGrpSpPr/>
          <p:nvPr/>
        </p:nvGrpSpPr>
        <p:grpSpPr>
          <a:xfrm>
            <a:off x="3019268" y="5131145"/>
            <a:ext cx="432000" cy="432000"/>
            <a:chOff x="5951438" y="5805288"/>
            <a:chExt cx="432000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FA82449-DDDF-DA42-A289-3EE0D77FE44B}"/>
                </a:ext>
              </a:extLst>
            </p:cNvPr>
            <p:cNvSpPr/>
            <p:nvPr/>
          </p:nvSpPr>
          <p:spPr>
            <a:xfrm>
              <a:off x="5951438" y="5805288"/>
              <a:ext cx="432000" cy="43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E8F5554-9BAD-374F-A268-DE488D899D17}"/>
                </a:ext>
              </a:extLst>
            </p:cNvPr>
            <p:cNvSpPr/>
            <p:nvPr/>
          </p:nvSpPr>
          <p:spPr>
            <a:xfrm>
              <a:off x="6024563" y="5877519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D1E47AF-5E0B-AF41-921E-F717739D9253}"/>
              </a:ext>
            </a:extLst>
          </p:cNvPr>
          <p:cNvCxnSpPr>
            <a:cxnSpLocks/>
            <a:stCxn id="4" idx="3"/>
            <a:endCxn id="111" idx="1"/>
          </p:cNvCxnSpPr>
          <p:nvPr/>
        </p:nvCxnSpPr>
        <p:spPr>
          <a:xfrm flipV="1">
            <a:off x="3883268" y="3145834"/>
            <a:ext cx="2800847" cy="1432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xmlns="" id="{52716117-94A0-D247-8B15-0833EFA69919}"/>
              </a:ext>
            </a:extLst>
          </p:cNvPr>
          <p:cNvCxnSpPr>
            <a:cxnSpLocks/>
            <a:stCxn id="4" idx="3"/>
            <a:endCxn id="4" idx="0"/>
          </p:cNvCxnSpPr>
          <p:nvPr/>
        </p:nvCxnSpPr>
        <p:spPr>
          <a:xfrm flipH="1" flipV="1">
            <a:off x="3235268" y="2728161"/>
            <a:ext cx="648000" cy="432000"/>
          </a:xfrm>
          <a:prstGeom prst="curvedConnector4">
            <a:avLst>
              <a:gd name="adj1" fmla="val -56837"/>
              <a:gd name="adj2" fmla="val 226412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7B63AA1-F238-DB42-A288-7BDE59DCC309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0589882" y="3577834"/>
            <a:ext cx="0" cy="132536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622852E-C023-D648-88DA-9BDBD00D7326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flipH="1">
            <a:off x="7548115" y="5335203"/>
            <a:ext cx="2393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9162C413-722C-E44B-B817-0931EC663D41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>
            <a:off x="911889" y="3160161"/>
            <a:ext cx="1675379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F404FD4-3215-E344-AADA-D79867943CB3}"/>
              </a:ext>
            </a:extLst>
          </p:cNvPr>
          <p:cNvCxnSpPr>
            <a:cxnSpLocks/>
            <a:stCxn id="8" idx="1"/>
            <a:endCxn id="10" idx="6"/>
          </p:cNvCxnSpPr>
          <p:nvPr/>
        </p:nvCxnSpPr>
        <p:spPr>
          <a:xfrm flipH="1">
            <a:off x="3451268" y="5335203"/>
            <a:ext cx="2800847" cy="11942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xmlns="" id="{F230D0D3-5302-1749-89FB-181614A47124}"/>
              </a:ext>
            </a:extLst>
          </p:cNvPr>
          <p:cNvCxnSpPr>
            <a:cxnSpLocks/>
            <a:stCxn id="6" idx="3"/>
            <a:endCxn id="6" idx="2"/>
          </p:cNvCxnSpPr>
          <p:nvPr/>
        </p:nvCxnSpPr>
        <p:spPr>
          <a:xfrm flipH="1">
            <a:off x="10589882" y="5335203"/>
            <a:ext cx="648000" cy="432000"/>
          </a:xfrm>
          <a:prstGeom prst="curvedConnector4">
            <a:avLst>
              <a:gd name="adj1" fmla="val -48997"/>
              <a:gd name="adj2" fmla="val 199954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xmlns="" id="{19055148-7B68-2B46-A0E9-B928337BFEE1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rot="5400000">
            <a:off x="2465776" y="4361653"/>
            <a:ext cx="1538984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ED7A538-8BFD-4041-AA56-F61DE1696111}"/>
              </a:ext>
            </a:extLst>
          </p:cNvPr>
          <p:cNvSpPr txBox="1"/>
          <p:nvPr/>
        </p:nvSpPr>
        <p:spPr>
          <a:xfrm>
            <a:off x="9802487" y="5810818"/>
            <a:ext cx="78739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check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status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DF4C779-A2E8-A043-95C2-B571F7D46DED}"/>
              </a:ext>
            </a:extLst>
          </p:cNvPr>
          <p:cNvSpPr txBox="1"/>
          <p:nvPr/>
        </p:nvSpPr>
        <p:spPr>
          <a:xfrm>
            <a:off x="2137465" y="1915520"/>
            <a:ext cx="8996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change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order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10D0185-B9BA-C44F-ADF3-4B9ED9B5963E}"/>
              </a:ext>
            </a:extLst>
          </p:cNvPr>
          <p:cNvSpPr txBox="1"/>
          <p:nvPr/>
        </p:nvSpPr>
        <p:spPr>
          <a:xfrm>
            <a:off x="4656689" y="2760001"/>
            <a:ext cx="5357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F2F37A0-A983-F246-B632-0A6F2386EE3F}"/>
              </a:ext>
            </a:extLst>
          </p:cNvPr>
          <p:cNvSpPr txBox="1"/>
          <p:nvPr/>
        </p:nvSpPr>
        <p:spPr>
          <a:xfrm>
            <a:off x="8197749" y="4903203"/>
            <a:ext cx="84991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DA16E1B2-6DB2-0B48-8977-BDC9ACD45A81}"/>
              </a:ext>
            </a:extLst>
          </p:cNvPr>
          <p:cNvSpPr txBox="1"/>
          <p:nvPr/>
        </p:nvSpPr>
        <p:spPr>
          <a:xfrm>
            <a:off x="9637377" y="4040044"/>
            <a:ext cx="95250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prepare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4E41384-6D0B-7448-B9F3-ACD49E76FE6B}"/>
              </a:ext>
            </a:extLst>
          </p:cNvPr>
          <p:cNvSpPr txBox="1"/>
          <p:nvPr/>
        </p:nvSpPr>
        <p:spPr>
          <a:xfrm>
            <a:off x="1318810" y="3182314"/>
            <a:ext cx="7922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create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order</a:t>
            </a:r>
          </a:p>
        </p:txBody>
      </p:sp>
      <p:sp>
        <p:nvSpPr>
          <p:cNvPr id="111" name="Decision 110">
            <a:extLst>
              <a:ext uri="{FF2B5EF4-FFF2-40B4-BE49-F238E27FC236}">
                <a16:creationId xmlns:a16="http://schemas.microsoft.com/office/drawing/2014/main" xmlns="" id="{3D642306-563D-D34C-8CA4-3FD300DC66C5}"/>
              </a:ext>
            </a:extLst>
          </p:cNvPr>
          <p:cNvSpPr/>
          <p:nvPr/>
        </p:nvSpPr>
        <p:spPr>
          <a:xfrm>
            <a:off x="6684115" y="2929834"/>
            <a:ext cx="432000" cy="432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xmlns="" id="{087B8E92-9946-AD41-9608-DD125BD135C7}"/>
              </a:ext>
            </a:extLst>
          </p:cNvPr>
          <p:cNvCxnSpPr>
            <a:cxnSpLocks/>
            <a:stCxn id="111" idx="3"/>
            <a:endCxn id="7" idx="1"/>
          </p:cNvCxnSpPr>
          <p:nvPr/>
        </p:nvCxnSpPr>
        <p:spPr>
          <a:xfrm>
            <a:off x="7116115" y="3145834"/>
            <a:ext cx="2825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746D0CB-1467-0243-89FC-9CC72318F5D0}"/>
              </a:ext>
            </a:extLst>
          </p:cNvPr>
          <p:cNvSpPr txBox="1"/>
          <p:nvPr/>
        </p:nvSpPr>
        <p:spPr>
          <a:xfrm>
            <a:off x="8080729" y="2713834"/>
            <a:ext cx="108395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[success]</a:t>
            </a:r>
          </a:p>
        </p:txBody>
      </p:sp>
      <p:cxnSp>
        <p:nvCxnSpPr>
          <p:cNvPr id="146" name="Curved Connector 145">
            <a:extLst>
              <a:ext uri="{FF2B5EF4-FFF2-40B4-BE49-F238E27FC236}">
                <a16:creationId xmlns:a16="http://schemas.microsoft.com/office/drawing/2014/main" xmlns="" id="{4CDC44D7-1036-D546-8BDC-2B0526F8160F}"/>
              </a:ext>
            </a:extLst>
          </p:cNvPr>
          <p:cNvCxnSpPr>
            <a:cxnSpLocks/>
            <a:stCxn id="111" idx="2"/>
            <a:endCxn id="4" idx="2"/>
          </p:cNvCxnSpPr>
          <p:nvPr/>
        </p:nvCxnSpPr>
        <p:spPr>
          <a:xfrm rot="5400000">
            <a:off x="4952529" y="1644574"/>
            <a:ext cx="230327" cy="3664847"/>
          </a:xfrm>
          <a:prstGeom prst="curvedConnector3">
            <a:avLst>
              <a:gd name="adj1" fmla="val 370181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F70D5C8F-45BA-9A4B-A355-BBD2F026456A}"/>
              </a:ext>
            </a:extLst>
          </p:cNvPr>
          <p:cNvSpPr txBox="1"/>
          <p:nvPr/>
        </p:nvSpPr>
        <p:spPr>
          <a:xfrm>
            <a:off x="4504525" y="4329403"/>
            <a:ext cx="95090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[failure]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6060ED8-A0C2-A54A-9507-480D91542E77}"/>
              </a:ext>
            </a:extLst>
          </p:cNvPr>
          <p:cNvSpPr txBox="1"/>
          <p:nvPr/>
        </p:nvSpPr>
        <p:spPr>
          <a:xfrm>
            <a:off x="2182348" y="4352993"/>
            <a:ext cx="80983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cancel</a:t>
            </a:r>
          </a:p>
        </p:txBody>
      </p:sp>
    </p:spTree>
    <p:extLst>
      <p:ext uri="{BB962C8B-B14F-4D97-AF65-F5344CB8AC3E}">
        <p14:creationId xmlns:p14="http://schemas.microsoft.com/office/powerpoint/2010/main" val="1627852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2F7706-DFD4-2D4E-8C5A-797830018F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REST in Practice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B8E8ED7-97E0-8047-8142-C4955DE02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COMP3227 Web Architecture &amp; Hypertext Technologies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74FE84-A1F7-9446-A15B-B77848D28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51584" y="4149081"/>
            <a:ext cx="4104456" cy="432047"/>
          </a:xfrm>
        </p:spPr>
        <p:txBody>
          <a:bodyPr/>
          <a:lstStyle/>
          <a:p>
            <a:r>
              <a:rPr lang="en-US" dirty="0"/>
              <a:t>Dr Heather Packer – hp3@ecs.soton</a:t>
            </a:r>
            <a:r>
              <a:rPr lang="en-US"/>
              <a:t>.ac.</a:t>
            </a:r>
            <a:r>
              <a:rPr lang="en-US" dirty="0"/>
              <a:t>uk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1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Cancel an order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DELETE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DELETE is idempotent</a:t>
            </a:r>
          </a:p>
          <a:p>
            <a:pPr lvl="1"/>
            <a:r>
              <a:rPr lang="en-US" dirty="0"/>
              <a:t>Repeated DELETEs have the same effect as a single DELETE</a:t>
            </a:r>
          </a:p>
          <a:p>
            <a:pPr lvl="1"/>
            <a:r>
              <a:rPr lang="en-US" dirty="0"/>
              <a:t>Status codes may change (e.g. 404 for subsequent DELETEs)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56BE77-CFC1-A141-A6D1-7C227C0D6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754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5C0F37-BD8D-3949-951B-773CB808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542064-DDB4-954C-A111-0E2EE33BB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CB4BB6C5-5C5D-2841-A110-F9D2B87CD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0150" y="268598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742E2EEA-B2DD-0F4B-979F-7D6C8E458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41850" y="3736236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xmlns="" id="{19B2774F-36B0-FD4E-8C14-DDF8371C1FFE}"/>
              </a:ext>
            </a:extLst>
          </p:cNvPr>
          <p:cNvSpPr/>
          <p:nvPr/>
        </p:nvSpPr>
        <p:spPr>
          <a:xfrm>
            <a:off x="2135187" y="2911787"/>
            <a:ext cx="7921625" cy="674200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DELETE /order/1234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endParaRPr lang="en-US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xmlns="" id="{809C7C02-7BB5-7C48-9B1F-990DAF0FB70B}"/>
              </a:ext>
            </a:extLst>
          </p:cNvPr>
          <p:cNvSpPr/>
          <p:nvPr/>
        </p:nvSpPr>
        <p:spPr>
          <a:xfrm>
            <a:off x="2135188" y="3736236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HTTP/1.1 204 No Content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0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Date: Tue, 29 Oct 2019 17:25:00 GMT</a:t>
            </a:r>
          </a:p>
        </p:txBody>
      </p:sp>
    </p:spTree>
    <p:extLst>
      <p:ext uri="{BB962C8B-B14F-4D97-AF65-F5344CB8AC3E}">
        <p14:creationId xmlns:p14="http://schemas.microsoft.com/office/powerpoint/2010/main" val="213837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5C0F37-BD8D-3949-951B-773CB808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542064-DDB4-954C-A111-0E2EE33BB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CB4BB6C5-5C5D-2841-A110-F9D2B87CD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0150" y="268598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742E2EEA-B2DD-0F4B-979F-7D6C8E458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41850" y="3736236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xmlns="" id="{19B2774F-36B0-FD4E-8C14-DDF8371C1FFE}"/>
              </a:ext>
            </a:extLst>
          </p:cNvPr>
          <p:cNvSpPr/>
          <p:nvPr/>
        </p:nvSpPr>
        <p:spPr>
          <a:xfrm>
            <a:off x="2135187" y="2911787"/>
            <a:ext cx="7921625" cy="674200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DELETE /order/1234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endParaRPr lang="en-US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xmlns="" id="{809C7C02-7BB5-7C48-9B1F-990DAF0FB70B}"/>
              </a:ext>
            </a:extLst>
          </p:cNvPr>
          <p:cNvSpPr/>
          <p:nvPr/>
        </p:nvSpPr>
        <p:spPr>
          <a:xfrm>
            <a:off x="2135188" y="3736236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HTTP/1.1 404 Not Found</a:t>
            </a:r>
            <a:b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Content-Length: 0</a:t>
            </a:r>
            <a:b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Date: Tue, 29 Oct 2019 17:25:00 GMT</a:t>
            </a:r>
          </a:p>
        </p:txBody>
      </p:sp>
    </p:spTree>
    <p:extLst>
      <p:ext uri="{BB962C8B-B14F-4D97-AF65-F5344CB8AC3E}">
        <p14:creationId xmlns:p14="http://schemas.microsoft.com/office/powerpoint/2010/main" val="658282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5C0F37-BD8D-3949-951B-773CB808D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542064-DDB4-954C-A111-0E2EE33BB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CB4BB6C5-5C5D-2841-A110-F9D2B87CD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0150" y="268598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742E2EEA-B2DD-0F4B-979F-7D6C8E458D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41850" y="3736236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xmlns="" id="{19B2774F-36B0-FD4E-8C14-DDF8371C1FFE}"/>
              </a:ext>
            </a:extLst>
          </p:cNvPr>
          <p:cNvSpPr/>
          <p:nvPr/>
        </p:nvSpPr>
        <p:spPr>
          <a:xfrm>
            <a:off x="2135187" y="2911787"/>
            <a:ext cx="7921625" cy="674200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DELETE /order/1234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endParaRPr lang="en-US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xmlns="" id="{809C7C02-7BB5-7C48-9B1F-990DAF0FB70B}"/>
              </a:ext>
            </a:extLst>
          </p:cNvPr>
          <p:cNvSpPr/>
          <p:nvPr/>
        </p:nvSpPr>
        <p:spPr>
          <a:xfrm>
            <a:off x="2135188" y="3736236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HTTP/1.1 410 Gone</a:t>
            </a:r>
            <a:b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Content-Length: 0</a:t>
            </a:r>
            <a:b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Date: Tue, 29 Oct 2019 17:25:00 GMT</a:t>
            </a:r>
          </a:p>
        </p:txBody>
      </p:sp>
    </p:spTree>
    <p:extLst>
      <p:ext uri="{BB962C8B-B14F-4D97-AF65-F5344CB8AC3E}">
        <p14:creationId xmlns:p14="http://schemas.microsoft.com/office/powerpoint/2010/main" val="251030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2998B-7CF9-474F-B44F-6A0CB89B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DB724E4C-5C6A-864D-A9DC-FB49421371F1}"/>
              </a:ext>
            </a:extLst>
          </p:cNvPr>
          <p:cNvSpPr/>
          <p:nvPr/>
        </p:nvSpPr>
        <p:spPr>
          <a:xfrm>
            <a:off x="2587268" y="2728161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CB831F4-CE8B-0C4D-B74E-44C7751CB29E}"/>
              </a:ext>
            </a:extLst>
          </p:cNvPr>
          <p:cNvSpPr/>
          <p:nvPr/>
        </p:nvSpPr>
        <p:spPr>
          <a:xfrm>
            <a:off x="9941882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shipping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FD978D7-35BC-2546-AD24-9B925AEF27D7}"/>
              </a:ext>
            </a:extLst>
          </p:cNvPr>
          <p:cNvSpPr/>
          <p:nvPr/>
        </p:nvSpPr>
        <p:spPr>
          <a:xfrm>
            <a:off x="9941882" y="2713834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paid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919526A-FEC3-7C4C-AD17-9EB5AF74B3CF}"/>
              </a:ext>
            </a:extLst>
          </p:cNvPr>
          <p:cNvSpPr/>
          <p:nvPr/>
        </p:nvSpPr>
        <p:spPr>
          <a:xfrm>
            <a:off x="6252115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541B108-8F9A-E842-8D6A-90B82E7A5C22}"/>
              </a:ext>
            </a:extLst>
          </p:cNvPr>
          <p:cNvSpPr/>
          <p:nvPr/>
        </p:nvSpPr>
        <p:spPr>
          <a:xfrm>
            <a:off x="623889" y="3016161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2A4E844-7C8D-AF47-A025-4AF329558B4C}"/>
              </a:ext>
            </a:extLst>
          </p:cNvPr>
          <p:cNvGrpSpPr/>
          <p:nvPr/>
        </p:nvGrpSpPr>
        <p:grpSpPr>
          <a:xfrm>
            <a:off x="3019268" y="5131145"/>
            <a:ext cx="432000" cy="432000"/>
            <a:chOff x="5951438" y="5805288"/>
            <a:chExt cx="432000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FA82449-DDDF-DA42-A289-3EE0D77FE44B}"/>
                </a:ext>
              </a:extLst>
            </p:cNvPr>
            <p:cNvSpPr/>
            <p:nvPr/>
          </p:nvSpPr>
          <p:spPr>
            <a:xfrm>
              <a:off x="5951438" y="5805288"/>
              <a:ext cx="432000" cy="432000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E8F5554-9BAD-374F-A268-DE488D899D17}"/>
                </a:ext>
              </a:extLst>
            </p:cNvPr>
            <p:cNvSpPr/>
            <p:nvPr/>
          </p:nvSpPr>
          <p:spPr>
            <a:xfrm>
              <a:off x="6024563" y="5877519"/>
              <a:ext cx="288000" cy="28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D1E47AF-5E0B-AF41-921E-F717739D9253}"/>
              </a:ext>
            </a:extLst>
          </p:cNvPr>
          <p:cNvCxnSpPr>
            <a:cxnSpLocks/>
            <a:stCxn id="4" idx="3"/>
            <a:endCxn id="111" idx="1"/>
          </p:cNvCxnSpPr>
          <p:nvPr/>
        </p:nvCxnSpPr>
        <p:spPr>
          <a:xfrm flipV="1">
            <a:off x="3883268" y="3145834"/>
            <a:ext cx="2800847" cy="1432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xmlns="" id="{52716117-94A0-D247-8B15-0833EFA69919}"/>
              </a:ext>
            </a:extLst>
          </p:cNvPr>
          <p:cNvCxnSpPr>
            <a:cxnSpLocks/>
            <a:stCxn id="4" idx="3"/>
            <a:endCxn id="4" idx="0"/>
          </p:cNvCxnSpPr>
          <p:nvPr/>
        </p:nvCxnSpPr>
        <p:spPr>
          <a:xfrm flipH="1" flipV="1">
            <a:off x="3235268" y="2728161"/>
            <a:ext cx="648000" cy="432000"/>
          </a:xfrm>
          <a:prstGeom prst="curvedConnector4">
            <a:avLst>
              <a:gd name="adj1" fmla="val -56837"/>
              <a:gd name="adj2" fmla="val 226412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7B63AA1-F238-DB42-A288-7BDE59DCC309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0589882" y="3577834"/>
            <a:ext cx="0" cy="132536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622852E-C023-D648-88DA-9BDBD00D7326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flipH="1">
            <a:off x="7548115" y="5335203"/>
            <a:ext cx="2393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9162C413-722C-E44B-B817-0931EC663D41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>
            <a:off x="911889" y="3160161"/>
            <a:ext cx="1675379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F404FD4-3215-E344-AADA-D79867943CB3}"/>
              </a:ext>
            </a:extLst>
          </p:cNvPr>
          <p:cNvCxnSpPr>
            <a:cxnSpLocks/>
            <a:stCxn id="8" idx="1"/>
            <a:endCxn id="10" idx="6"/>
          </p:cNvCxnSpPr>
          <p:nvPr/>
        </p:nvCxnSpPr>
        <p:spPr>
          <a:xfrm flipH="1">
            <a:off x="3451268" y="5335203"/>
            <a:ext cx="2800847" cy="11942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xmlns="" id="{F230D0D3-5302-1749-89FB-181614A47124}"/>
              </a:ext>
            </a:extLst>
          </p:cNvPr>
          <p:cNvCxnSpPr>
            <a:cxnSpLocks/>
            <a:stCxn id="6" idx="3"/>
            <a:endCxn id="6" idx="2"/>
          </p:cNvCxnSpPr>
          <p:nvPr/>
        </p:nvCxnSpPr>
        <p:spPr>
          <a:xfrm flipH="1">
            <a:off x="10589882" y="5335203"/>
            <a:ext cx="648000" cy="432000"/>
          </a:xfrm>
          <a:prstGeom prst="curvedConnector4">
            <a:avLst>
              <a:gd name="adj1" fmla="val -48997"/>
              <a:gd name="adj2" fmla="val 199954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xmlns="" id="{19055148-7B68-2B46-A0E9-B928337BFEE1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rot="5400000">
            <a:off x="2465776" y="4361653"/>
            <a:ext cx="1538984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ED7A538-8BFD-4041-AA56-F61DE1696111}"/>
              </a:ext>
            </a:extLst>
          </p:cNvPr>
          <p:cNvSpPr txBox="1"/>
          <p:nvPr/>
        </p:nvSpPr>
        <p:spPr>
          <a:xfrm>
            <a:off x="9802487" y="5810818"/>
            <a:ext cx="78739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check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status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DF4C779-A2E8-A043-95C2-B571F7D46DED}"/>
              </a:ext>
            </a:extLst>
          </p:cNvPr>
          <p:cNvSpPr txBox="1"/>
          <p:nvPr/>
        </p:nvSpPr>
        <p:spPr>
          <a:xfrm>
            <a:off x="2137465" y="1915520"/>
            <a:ext cx="8996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change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order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10D0185-B9BA-C44F-ADF3-4B9ED9B5963E}"/>
              </a:ext>
            </a:extLst>
          </p:cNvPr>
          <p:cNvSpPr txBox="1"/>
          <p:nvPr/>
        </p:nvSpPr>
        <p:spPr>
          <a:xfrm>
            <a:off x="4656689" y="2760001"/>
            <a:ext cx="5357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pay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F2F37A0-A983-F246-B632-0A6F2386EE3F}"/>
              </a:ext>
            </a:extLst>
          </p:cNvPr>
          <p:cNvSpPr txBox="1"/>
          <p:nvPr/>
        </p:nvSpPr>
        <p:spPr>
          <a:xfrm>
            <a:off x="8197749" y="4903203"/>
            <a:ext cx="84991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DA16E1B2-6DB2-0B48-8977-BDC9ACD45A81}"/>
              </a:ext>
            </a:extLst>
          </p:cNvPr>
          <p:cNvSpPr txBox="1"/>
          <p:nvPr/>
        </p:nvSpPr>
        <p:spPr>
          <a:xfrm>
            <a:off x="9637377" y="4040044"/>
            <a:ext cx="95250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prepare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4E41384-6D0B-7448-B9F3-ACD49E76FE6B}"/>
              </a:ext>
            </a:extLst>
          </p:cNvPr>
          <p:cNvSpPr txBox="1"/>
          <p:nvPr/>
        </p:nvSpPr>
        <p:spPr>
          <a:xfrm>
            <a:off x="1318810" y="3182314"/>
            <a:ext cx="7922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create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order</a:t>
            </a:r>
          </a:p>
        </p:txBody>
      </p:sp>
      <p:sp>
        <p:nvSpPr>
          <p:cNvPr id="111" name="Decision 110">
            <a:extLst>
              <a:ext uri="{FF2B5EF4-FFF2-40B4-BE49-F238E27FC236}">
                <a16:creationId xmlns:a16="http://schemas.microsoft.com/office/drawing/2014/main" xmlns="" id="{3D642306-563D-D34C-8CA4-3FD300DC66C5}"/>
              </a:ext>
            </a:extLst>
          </p:cNvPr>
          <p:cNvSpPr/>
          <p:nvPr/>
        </p:nvSpPr>
        <p:spPr>
          <a:xfrm>
            <a:off x="6684115" y="2929834"/>
            <a:ext cx="432000" cy="432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xmlns="" id="{087B8E92-9946-AD41-9608-DD125BD135C7}"/>
              </a:ext>
            </a:extLst>
          </p:cNvPr>
          <p:cNvCxnSpPr>
            <a:cxnSpLocks/>
            <a:stCxn id="111" idx="3"/>
            <a:endCxn id="7" idx="1"/>
          </p:cNvCxnSpPr>
          <p:nvPr/>
        </p:nvCxnSpPr>
        <p:spPr>
          <a:xfrm>
            <a:off x="7116115" y="3145834"/>
            <a:ext cx="282576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746D0CB-1467-0243-89FC-9CC72318F5D0}"/>
              </a:ext>
            </a:extLst>
          </p:cNvPr>
          <p:cNvSpPr txBox="1"/>
          <p:nvPr/>
        </p:nvSpPr>
        <p:spPr>
          <a:xfrm>
            <a:off x="8080729" y="2713834"/>
            <a:ext cx="108395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[success]</a:t>
            </a:r>
          </a:p>
        </p:txBody>
      </p:sp>
      <p:cxnSp>
        <p:nvCxnSpPr>
          <p:cNvPr id="146" name="Curved Connector 145">
            <a:extLst>
              <a:ext uri="{FF2B5EF4-FFF2-40B4-BE49-F238E27FC236}">
                <a16:creationId xmlns:a16="http://schemas.microsoft.com/office/drawing/2014/main" xmlns="" id="{4CDC44D7-1036-D546-8BDC-2B0526F8160F}"/>
              </a:ext>
            </a:extLst>
          </p:cNvPr>
          <p:cNvCxnSpPr>
            <a:cxnSpLocks/>
            <a:stCxn id="111" idx="2"/>
            <a:endCxn id="4" idx="2"/>
          </p:cNvCxnSpPr>
          <p:nvPr/>
        </p:nvCxnSpPr>
        <p:spPr>
          <a:xfrm rot="5400000">
            <a:off x="4952529" y="1644574"/>
            <a:ext cx="230327" cy="3664847"/>
          </a:xfrm>
          <a:prstGeom prst="curvedConnector3">
            <a:avLst>
              <a:gd name="adj1" fmla="val 370181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F70D5C8F-45BA-9A4B-A355-BBD2F026456A}"/>
              </a:ext>
            </a:extLst>
          </p:cNvPr>
          <p:cNvSpPr txBox="1"/>
          <p:nvPr/>
        </p:nvSpPr>
        <p:spPr>
          <a:xfrm>
            <a:off x="4504525" y="4329403"/>
            <a:ext cx="95090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[failure]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6060ED8-A0C2-A54A-9507-480D91542E77}"/>
              </a:ext>
            </a:extLst>
          </p:cNvPr>
          <p:cNvSpPr txBox="1"/>
          <p:nvPr/>
        </p:nvSpPr>
        <p:spPr>
          <a:xfrm>
            <a:off x="2182348" y="4352993"/>
            <a:ext cx="80983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cancel</a:t>
            </a:r>
          </a:p>
        </p:txBody>
      </p:sp>
    </p:spTree>
    <p:extLst>
      <p:ext uri="{BB962C8B-B14F-4D97-AF65-F5344CB8AC3E}">
        <p14:creationId xmlns:p14="http://schemas.microsoft.com/office/powerpoint/2010/main" val="396890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BC58F6-C642-5545-B237-5DBC713C1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Richardson Level Three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F98206-5040-2148-98A3-5DA91FBFE9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CRUD isn’t everything!</a:t>
            </a:r>
          </a:p>
          <a:p>
            <a:pPr lvl="1"/>
            <a:r>
              <a:rPr lang="en-US" dirty="0"/>
              <a:t>Limited application model</a:t>
            </a:r>
          </a:p>
          <a:p>
            <a:pPr lvl="1"/>
            <a:r>
              <a:rPr lang="en-US" dirty="0"/>
              <a:t>In our scenario, payment doesn’t fit cleanly into the CRUD model</a:t>
            </a:r>
          </a:p>
          <a:p>
            <a:pPr lvl="1"/>
            <a:r>
              <a:rPr lang="en-US" dirty="0"/>
              <a:t>Encourages tight coupling through URI templates</a:t>
            </a:r>
          </a:p>
          <a:p>
            <a:pPr lvl="1"/>
            <a:r>
              <a:rPr lang="en-US" dirty="0"/>
              <a:t>Simple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hypertext links to indicate protocols</a:t>
            </a:r>
          </a:p>
          <a:p>
            <a:pPr lvl="1"/>
            <a:r>
              <a:rPr lang="en-US" dirty="0"/>
              <a:t>What are the next steps that you can take?</a:t>
            </a:r>
          </a:p>
          <a:p>
            <a:pPr lvl="1"/>
            <a:r>
              <a:rPr lang="en-US" dirty="0"/>
              <a:t>What are the next resources?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C15CA-6A87-4843-B3A9-8B15B268A0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8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 links?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&lt;order </a:t>
            </a:r>
            <a:r>
              <a:rPr lang="en-US" sz="1600" dirty="0" err="1">
                <a:latin typeface="Lucida Console" panose="020B0609040504020204" pitchFamily="49" charset="0"/>
              </a:rPr>
              <a:t>xmlns</a:t>
            </a:r>
            <a:r>
              <a:rPr lang="en-US" sz="1600" dirty="0">
                <a:latin typeface="Lucida Console" panose="020B0609040504020204" pitchFamily="49" charset="0"/>
              </a:rPr>
              <a:t>=“http://</a:t>
            </a:r>
            <a:r>
              <a:rPr lang="en-US" sz="1600" dirty="0" err="1">
                <a:latin typeface="Lucida Console" panose="020B0609040504020204" pitchFamily="49" charset="0"/>
              </a:rPr>
              <a:t>schema.orinoco.com</a:t>
            </a:r>
            <a:r>
              <a:rPr lang="en-US" sz="1600" dirty="0">
                <a:latin typeface="Lucida Console" panose="020B0609040504020204" pitchFamily="49" charset="0"/>
              </a:rPr>
              <a:t>/order”&gt;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&lt;items&gt;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&lt;item quantity=“1” </a:t>
            </a:r>
            <a:r>
              <a:rPr lang="en-US" sz="1600" dirty="0" err="1">
                <a:latin typeface="Lucida Console" panose="020B0609040504020204" pitchFamily="49" charset="0"/>
              </a:rPr>
              <a:t>isbn</a:t>
            </a:r>
            <a:r>
              <a:rPr lang="en-US" sz="1600" dirty="0">
                <a:latin typeface="Lucida Console" panose="020B0609040504020204" pitchFamily="49" charset="0"/>
              </a:rPr>
              <a:t>=“1234567890”/&gt;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&lt;/items&gt;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&lt;status&gt;open&lt;/status&gt;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&lt;/order&gt;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What can you do next?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6342C1B-5D7B-C949-8171-8472251CA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2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Types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application/xml doesn’t have specific link semantics</a:t>
            </a:r>
          </a:p>
          <a:p>
            <a:pPr marL="0" indent="0">
              <a:buNone/>
            </a:pPr>
            <a:r>
              <a:rPr lang="en-US" dirty="0"/>
              <a:t>Can adopt standard hypermedia format (HTML, Atom,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Widely understood by software agents</a:t>
            </a:r>
          </a:p>
          <a:p>
            <a:pPr lvl="1"/>
            <a:r>
              <a:rPr lang="en-US" dirty="0"/>
              <a:t>Needs to be adapted to domain</a:t>
            </a:r>
          </a:p>
          <a:p>
            <a:pPr marL="0" indent="0">
              <a:buNone/>
            </a:pPr>
            <a:r>
              <a:rPr lang="en-US" dirty="0"/>
              <a:t>Can create domain-specific format that supports application</a:t>
            </a:r>
          </a:p>
          <a:p>
            <a:pPr lvl="1"/>
            <a:r>
              <a:rPr lang="en-US" dirty="0"/>
              <a:t>Direct supports domain</a:t>
            </a:r>
          </a:p>
          <a:p>
            <a:pPr lvl="1"/>
            <a:r>
              <a:rPr lang="en-US" dirty="0"/>
              <a:t>Maintains visibility of messages at the protocol level</a:t>
            </a:r>
          </a:p>
          <a:p>
            <a:pPr lvl="1"/>
            <a:r>
              <a:rPr lang="en-US" dirty="0"/>
              <a:t>Not widely understood</a:t>
            </a:r>
          </a:p>
          <a:p>
            <a:pPr marL="0" indent="0">
              <a:buNone/>
            </a:pPr>
            <a:r>
              <a:rPr lang="en-US" dirty="0"/>
              <a:t>Use link types to define protocols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7D7CD1C-0628-B145-91C2-64FB1AD1E4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05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text/html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OPTIONS to determine the right HTTP method to use with links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Allow: </a:t>
            </a:r>
            <a:r>
              <a:rPr lang="en-US" dirty="0"/>
              <a:t>header in response lists allowed methods (for payment, PUT?)</a:t>
            </a:r>
          </a:p>
          <a:p>
            <a:pPr marL="0" indent="0">
              <a:buNone/>
            </a:pPr>
            <a:r>
              <a:rPr lang="en-US" dirty="0"/>
              <a:t>Need to define link types for use with </a:t>
            </a:r>
            <a:r>
              <a:rPr lang="en-US" dirty="0" err="1">
                <a:latin typeface="Lucida Console" panose="020B0609040504020204" pitchFamily="49" charset="0"/>
              </a:rPr>
              <a:t>rel</a:t>
            </a:r>
            <a:r>
              <a:rPr lang="en-US" dirty="0"/>
              <a:t>: microformats, RDF,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F1ED94F-CB5F-0946-A43A-4D2CE30BC49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&lt;html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="http://www.w3.org/1999/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xhtml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”&gt;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&lt;div class="order”&gt;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&lt;ul class="items”&gt;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&lt;li class="item”&gt;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  &lt;p class=”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"&gt;1234567890&lt;/p&gt;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  &lt;p class="quantity"&gt;1&lt;/p&gt;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  &lt;/li&gt;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&lt;/ul&gt;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  </a:t>
            </a:r>
            <a:r>
              <a:rPr lang="en-US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&lt;a </a:t>
            </a:r>
            <a:r>
              <a:rPr lang="en-US" sz="160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="https://</a:t>
            </a:r>
            <a:r>
              <a:rPr lang="en-US" sz="160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r>
              <a:rPr lang="en-US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/payment/1234” </a:t>
            </a:r>
            <a:r>
              <a:rPr lang="en-US" sz="160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rel</a:t>
            </a:r>
            <a:r>
              <a:rPr lang="en-US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="payment"&gt;payment&lt;/a&gt; 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&lt;/div&gt;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&lt;/body&gt;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189544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application/</a:t>
            </a:r>
            <a:r>
              <a:rPr lang="en-US" dirty="0" err="1">
                <a:latin typeface="Lucida Console" panose="020B0609040504020204" pitchFamily="49" charset="0"/>
              </a:rPr>
              <a:t>vnd.orinoco+xml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Proprietary (vendor-specific) media type</a:t>
            </a:r>
          </a:p>
          <a:p>
            <a:pPr lvl="1"/>
            <a:r>
              <a:rPr lang="en-US" dirty="0"/>
              <a:t>Uses POX for business data</a:t>
            </a:r>
          </a:p>
          <a:p>
            <a:pPr lvl="1"/>
            <a:r>
              <a:rPr lang="en-US" dirty="0"/>
              <a:t>Uses (e.g.) Atom link elements for hypermedia control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7AC133-CE30-A749-AB25-E479CE9D589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  &lt;item quantity=“1” </a:t>
            </a:r>
            <a:r>
              <a:rPr lang="en-US" sz="1600" dirty="0" err="1"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=“1234567890”/&gt;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&lt;link </a:t>
            </a:r>
            <a:r>
              <a:rPr lang="en-US" sz="160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href</a:t>
            </a:r>
            <a:r>
              <a:rPr lang="en-US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=“https://</a:t>
            </a:r>
            <a:r>
              <a:rPr lang="en-US" sz="160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r>
              <a:rPr lang="en-US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/payment/1234” </a:t>
            </a:r>
            <a:r>
              <a:rPr lang="en-US" sz="160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rel</a:t>
            </a:r>
            <a:r>
              <a:rPr lang="en-US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=“payment”/&gt;</a:t>
            </a: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  &lt;status&gt;open&lt;/status&gt;</a:t>
            </a:r>
            <a:b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C6A2208-280E-9C47-9E61-3F5D2EC0D3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0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B8D81-14C9-DB47-9241-1EF2A3251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Services as state machines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BD32BAF-8A52-E448-AC08-A328DE2EAF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a hypothetical online bookseller: Orinoco Books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we create an order, the order may be in one of a number of discrete states:</a:t>
            </a:r>
          </a:p>
          <a:p>
            <a:pPr lvl="1"/>
            <a:r>
              <a:rPr lang="en-US" dirty="0"/>
              <a:t>Open: we can add or remove items to our order</a:t>
            </a:r>
          </a:p>
          <a:p>
            <a:pPr lvl="1"/>
            <a:r>
              <a:rPr lang="en-US" dirty="0"/>
              <a:t>Paid: we have successfully sent payment to Orinoco, and can no longer change our order</a:t>
            </a:r>
          </a:p>
          <a:p>
            <a:pPr lvl="1"/>
            <a:r>
              <a:rPr lang="en-US" dirty="0"/>
              <a:t>Shipping: Orinoco is preparing and dispatching our order</a:t>
            </a:r>
          </a:p>
          <a:p>
            <a:pPr lvl="1"/>
            <a:r>
              <a:rPr lang="en-US" dirty="0"/>
              <a:t>Delivered: we have received our order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The order moves between states in response to our interactions with Orinoco</a:t>
            </a:r>
          </a:p>
          <a:p>
            <a:pPr lvl="1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FB014EF-0765-5E4E-987D-A7FA6452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84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B946BC-A591-BC4F-832D-6DAFCDF2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Lucida Console" panose="020B0609040504020204" pitchFamily="49" charset="0"/>
              </a:rPr>
              <a:t>Link:</a:t>
            </a:r>
            <a:r>
              <a:rPr lang="en-US" dirty="0"/>
              <a:t>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AAA44F-B49C-4147-8CFD-F9EDE5A64D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F825BEE1-3881-E04E-AE07-8297CDA9A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0150" y="2314077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13654BEA-B1D3-F941-90D8-38F8BDF39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41850" y="4711826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xmlns="" id="{162FECC0-80C7-E644-BBCF-76A7F6EA3EBD}"/>
              </a:ext>
            </a:extLst>
          </p:cNvPr>
          <p:cNvSpPr/>
          <p:nvPr/>
        </p:nvSpPr>
        <p:spPr>
          <a:xfrm>
            <a:off x="2135187" y="2426977"/>
            <a:ext cx="7921625" cy="674200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/order/1234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xmlns="" id="{26A4E580-4E36-D240-AA29-466EBF2300D9}"/>
              </a:ext>
            </a:extLst>
          </p:cNvPr>
          <p:cNvSpPr/>
          <p:nvPr/>
        </p:nvSpPr>
        <p:spPr>
          <a:xfrm>
            <a:off x="2135188" y="3214077"/>
            <a:ext cx="7921625" cy="2397749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application/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vnd.orinoco+xml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Link: &lt;https://</a:t>
            </a:r>
            <a:r>
              <a:rPr lang="en-GB" sz="160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r>
              <a:rPr lang="en-GB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/payment/1234&gt;; </a:t>
            </a:r>
            <a:r>
              <a:rPr lang="en-GB" sz="1600" dirty="0" err="1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rel</a:t>
            </a:r>
            <a:r>
              <a:rPr lang="en-GB" sz="1600" dirty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="</a:t>
            </a:r>
            <a:r>
              <a:rPr lang="en-GB" sz="1600" dirty="0" smtClean="0">
                <a:solidFill>
                  <a:srgbClr val="FF0000"/>
                </a:solidFill>
                <a:latin typeface="Lucida Console" charset="0"/>
                <a:ea typeface="Lucida Console" charset="0"/>
                <a:cs typeface="Lucida Console" charset="0"/>
              </a:rPr>
              <a:t>payment”&gt;</a:t>
            </a:r>
            <a:endParaRPr lang="en-GB" sz="1600" dirty="0">
              <a:solidFill>
                <a:srgbClr val="FF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  &lt;item quantity=“1”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isbn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=“1234567890”/&gt;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389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2998B-7CF9-474F-B44F-6A0CB89B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order status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DB724E4C-5C6A-864D-A9DC-FB49421371F1}"/>
              </a:ext>
            </a:extLst>
          </p:cNvPr>
          <p:cNvSpPr/>
          <p:nvPr/>
        </p:nvSpPr>
        <p:spPr>
          <a:xfrm>
            <a:off x="2587268" y="2728161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open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CB831F4-CE8B-0C4D-B74E-44C7751CB29E}"/>
              </a:ext>
            </a:extLst>
          </p:cNvPr>
          <p:cNvSpPr/>
          <p:nvPr/>
        </p:nvSpPr>
        <p:spPr>
          <a:xfrm>
            <a:off x="9941882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shipping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FD978D7-35BC-2546-AD24-9B925AEF27D7}"/>
              </a:ext>
            </a:extLst>
          </p:cNvPr>
          <p:cNvSpPr/>
          <p:nvPr/>
        </p:nvSpPr>
        <p:spPr>
          <a:xfrm>
            <a:off x="9941882" y="2713834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paid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919526A-FEC3-7C4C-AD17-9EB5AF74B3CF}"/>
              </a:ext>
            </a:extLst>
          </p:cNvPr>
          <p:cNvSpPr/>
          <p:nvPr/>
        </p:nvSpPr>
        <p:spPr>
          <a:xfrm>
            <a:off x="6252115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541B108-8F9A-E842-8D6A-90B82E7A5C22}"/>
              </a:ext>
            </a:extLst>
          </p:cNvPr>
          <p:cNvSpPr/>
          <p:nvPr/>
        </p:nvSpPr>
        <p:spPr>
          <a:xfrm>
            <a:off x="623889" y="3016161"/>
            <a:ext cx="288000" cy="28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2A4E844-7C8D-AF47-A025-4AF329558B4C}"/>
              </a:ext>
            </a:extLst>
          </p:cNvPr>
          <p:cNvGrpSpPr/>
          <p:nvPr/>
        </p:nvGrpSpPr>
        <p:grpSpPr>
          <a:xfrm>
            <a:off x="3019268" y="5131145"/>
            <a:ext cx="432000" cy="432000"/>
            <a:chOff x="5951438" y="5805288"/>
            <a:chExt cx="432000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FA82449-DDDF-DA42-A289-3EE0D77FE44B}"/>
                </a:ext>
              </a:extLst>
            </p:cNvPr>
            <p:cNvSpPr/>
            <p:nvPr/>
          </p:nvSpPr>
          <p:spPr>
            <a:xfrm>
              <a:off x="5951438" y="5805288"/>
              <a:ext cx="432000" cy="432000"/>
            </a:xfrm>
            <a:prstGeom prst="ellipse">
              <a:avLst/>
            </a:prstGeom>
            <a:noFill/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E8F5554-9BAD-374F-A268-DE488D899D17}"/>
                </a:ext>
              </a:extLst>
            </p:cNvPr>
            <p:cNvSpPr/>
            <p:nvPr/>
          </p:nvSpPr>
          <p:spPr>
            <a:xfrm>
              <a:off x="6024563" y="5877519"/>
              <a:ext cx="288000" cy="28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D1E47AF-5E0B-AF41-921E-F717739D9253}"/>
              </a:ext>
            </a:extLst>
          </p:cNvPr>
          <p:cNvCxnSpPr>
            <a:cxnSpLocks/>
            <a:stCxn id="4" idx="3"/>
            <a:endCxn id="111" idx="1"/>
          </p:cNvCxnSpPr>
          <p:nvPr/>
        </p:nvCxnSpPr>
        <p:spPr>
          <a:xfrm flipV="1">
            <a:off x="3883268" y="3145834"/>
            <a:ext cx="2800847" cy="14327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xmlns="" id="{52716117-94A0-D247-8B15-0833EFA69919}"/>
              </a:ext>
            </a:extLst>
          </p:cNvPr>
          <p:cNvCxnSpPr>
            <a:cxnSpLocks/>
            <a:stCxn id="4" idx="3"/>
            <a:endCxn id="4" idx="0"/>
          </p:cNvCxnSpPr>
          <p:nvPr/>
        </p:nvCxnSpPr>
        <p:spPr>
          <a:xfrm flipH="1" flipV="1">
            <a:off x="3235268" y="2728161"/>
            <a:ext cx="648000" cy="432000"/>
          </a:xfrm>
          <a:prstGeom prst="curvedConnector4">
            <a:avLst>
              <a:gd name="adj1" fmla="val -56837"/>
              <a:gd name="adj2" fmla="val 226412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7B63AA1-F238-DB42-A288-7BDE59DCC309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0589882" y="3577834"/>
            <a:ext cx="0" cy="1325369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622852E-C023-D648-88DA-9BDBD00D7326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flipH="1">
            <a:off x="7548115" y="5335203"/>
            <a:ext cx="2393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9162C413-722C-E44B-B817-0931EC663D41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>
            <a:off x="911889" y="3160161"/>
            <a:ext cx="1675379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F404FD4-3215-E344-AADA-D79867943CB3}"/>
              </a:ext>
            </a:extLst>
          </p:cNvPr>
          <p:cNvCxnSpPr>
            <a:cxnSpLocks/>
            <a:stCxn id="8" idx="1"/>
            <a:endCxn id="10" idx="6"/>
          </p:cNvCxnSpPr>
          <p:nvPr/>
        </p:nvCxnSpPr>
        <p:spPr>
          <a:xfrm flipH="1">
            <a:off x="3451268" y="5335203"/>
            <a:ext cx="2800847" cy="11942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xmlns="" id="{F230D0D3-5302-1749-89FB-181614A47124}"/>
              </a:ext>
            </a:extLst>
          </p:cNvPr>
          <p:cNvCxnSpPr>
            <a:cxnSpLocks/>
            <a:stCxn id="6" idx="3"/>
            <a:endCxn id="6" idx="2"/>
          </p:cNvCxnSpPr>
          <p:nvPr/>
        </p:nvCxnSpPr>
        <p:spPr>
          <a:xfrm flipH="1">
            <a:off x="10589882" y="5335203"/>
            <a:ext cx="648000" cy="432000"/>
          </a:xfrm>
          <a:prstGeom prst="curvedConnector4">
            <a:avLst>
              <a:gd name="adj1" fmla="val -48997"/>
              <a:gd name="adj2" fmla="val 199954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xmlns="" id="{19055148-7B68-2B46-A0E9-B928337BFEE1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rot="5400000">
            <a:off x="2465776" y="4361653"/>
            <a:ext cx="1538984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ED7A538-8BFD-4041-AA56-F61DE1696111}"/>
              </a:ext>
            </a:extLst>
          </p:cNvPr>
          <p:cNvSpPr txBox="1"/>
          <p:nvPr/>
        </p:nvSpPr>
        <p:spPr>
          <a:xfrm>
            <a:off x="9802487" y="5810818"/>
            <a:ext cx="78739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check</a:t>
            </a:r>
          </a:p>
          <a:p>
            <a:pPr algn="ctr"/>
            <a:r>
              <a:rPr lang="en-US" sz="1600" dirty="0"/>
              <a:t>status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DF4C779-A2E8-A043-95C2-B571F7D46DED}"/>
              </a:ext>
            </a:extLst>
          </p:cNvPr>
          <p:cNvSpPr txBox="1"/>
          <p:nvPr/>
        </p:nvSpPr>
        <p:spPr>
          <a:xfrm>
            <a:off x="2137465" y="1915520"/>
            <a:ext cx="8996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change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order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10D0185-B9BA-C44F-ADF3-4B9ED9B5963E}"/>
              </a:ext>
            </a:extLst>
          </p:cNvPr>
          <p:cNvSpPr txBox="1"/>
          <p:nvPr/>
        </p:nvSpPr>
        <p:spPr>
          <a:xfrm>
            <a:off x="4656689" y="2760001"/>
            <a:ext cx="535724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F2F37A0-A983-F246-B632-0A6F2386EE3F}"/>
              </a:ext>
            </a:extLst>
          </p:cNvPr>
          <p:cNvSpPr txBox="1"/>
          <p:nvPr/>
        </p:nvSpPr>
        <p:spPr>
          <a:xfrm>
            <a:off x="8197749" y="4903203"/>
            <a:ext cx="84991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deliver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DA16E1B2-6DB2-0B48-8977-BDC9ACD45A81}"/>
              </a:ext>
            </a:extLst>
          </p:cNvPr>
          <p:cNvSpPr txBox="1"/>
          <p:nvPr/>
        </p:nvSpPr>
        <p:spPr>
          <a:xfrm>
            <a:off x="9637377" y="4040044"/>
            <a:ext cx="95250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prepare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4E41384-6D0B-7448-B9F3-ACD49E76FE6B}"/>
              </a:ext>
            </a:extLst>
          </p:cNvPr>
          <p:cNvSpPr txBox="1"/>
          <p:nvPr/>
        </p:nvSpPr>
        <p:spPr>
          <a:xfrm>
            <a:off x="1318810" y="3182314"/>
            <a:ext cx="7922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create</a:t>
            </a:r>
          </a:p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order</a:t>
            </a:r>
          </a:p>
        </p:txBody>
      </p:sp>
      <p:sp>
        <p:nvSpPr>
          <p:cNvPr id="111" name="Decision 110">
            <a:extLst>
              <a:ext uri="{FF2B5EF4-FFF2-40B4-BE49-F238E27FC236}">
                <a16:creationId xmlns:a16="http://schemas.microsoft.com/office/drawing/2014/main" xmlns="" id="{3D642306-563D-D34C-8CA4-3FD300DC66C5}"/>
              </a:ext>
            </a:extLst>
          </p:cNvPr>
          <p:cNvSpPr/>
          <p:nvPr/>
        </p:nvSpPr>
        <p:spPr>
          <a:xfrm>
            <a:off x="6684115" y="2929834"/>
            <a:ext cx="432000" cy="432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xmlns="" id="{087B8E92-9946-AD41-9608-DD125BD135C7}"/>
              </a:ext>
            </a:extLst>
          </p:cNvPr>
          <p:cNvCxnSpPr>
            <a:cxnSpLocks/>
            <a:stCxn id="111" idx="3"/>
            <a:endCxn id="7" idx="1"/>
          </p:cNvCxnSpPr>
          <p:nvPr/>
        </p:nvCxnSpPr>
        <p:spPr>
          <a:xfrm>
            <a:off x="7116115" y="3145834"/>
            <a:ext cx="2825767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746D0CB-1467-0243-89FC-9CC72318F5D0}"/>
              </a:ext>
            </a:extLst>
          </p:cNvPr>
          <p:cNvSpPr txBox="1"/>
          <p:nvPr/>
        </p:nvSpPr>
        <p:spPr>
          <a:xfrm>
            <a:off x="8080729" y="2713834"/>
            <a:ext cx="108395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[success]</a:t>
            </a:r>
          </a:p>
        </p:txBody>
      </p:sp>
      <p:cxnSp>
        <p:nvCxnSpPr>
          <p:cNvPr id="146" name="Curved Connector 145">
            <a:extLst>
              <a:ext uri="{FF2B5EF4-FFF2-40B4-BE49-F238E27FC236}">
                <a16:creationId xmlns:a16="http://schemas.microsoft.com/office/drawing/2014/main" xmlns="" id="{4CDC44D7-1036-D546-8BDC-2B0526F8160F}"/>
              </a:ext>
            </a:extLst>
          </p:cNvPr>
          <p:cNvCxnSpPr>
            <a:cxnSpLocks/>
            <a:stCxn id="111" idx="2"/>
            <a:endCxn id="4" idx="2"/>
          </p:cNvCxnSpPr>
          <p:nvPr/>
        </p:nvCxnSpPr>
        <p:spPr>
          <a:xfrm rot="5400000">
            <a:off x="4952529" y="1644574"/>
            <a:ext cx="230327" cy="3664847"/>
          </a:xfrm>
          <a:prstGeom prst="curvedConnector3">
            <a:avLst>
              <a:gd name="adj1" fmla="val 370181"/>
            </a:avLst>
          </a:prstGeom>
          <a:ln w="25400">
            <a:solidFill>
              <a:schemeClr val="bg1">
                <a:lumMod val="7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F70D5C8F-45BA-9A4B-A355-BBD2F026456A}"/>
              </a:ext>
            </a:extLst>
          </p:cNvPr>
          <p:cNvSpPr txBox="1"/>
          <p:nvPr/>
        </p:nvSpPr>
        <p:spPr>
          <a:xfrm>
            <a:off x="4504525" y="4329403"/>
            <a:ext cx="950901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[failure]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6060ED8-A0C2-A54A-9507-480D91542E77}"/>
              </a:ext>
            </a:extLst>
          </p:cNvPr>
          <p:cNvSpPr txBox="1"/>
          <p:nvPr/>
        </p:nvSpPr>
        <p:spPr>
          <a:xfrm>
            <a:off x="2182348" y="4352993"/>
            <a:ext cx="809837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cancel</a:t>
            </a:r>
          </a:p>
        </p:txBody>
      </p:sp>
    </p:spTree>
    <p:extLst>
      <p:ext uri="{BB962C8B-B14F-4D97-AF65-F5344CB8AC3E}">
        <p14:creationId xmlns:p14="http://schemas.microsoft.com/office/powerpoint/2010/main" val="226513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order status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GET</a:t>
            </a:r>
          </a:p>
          <a:p>
            <a:pPr lvl="1"/>
            <a:r>
              <a:rPr lang="en-US" dirty="0"/>
              <a:t>GET is idempotent</a:t>
            </a:r>
          </a:p>
          <a:p>
            <a:pPr lvl="1"/>
            <a:r>
              <a:rPr lang="en-US" dirty="0"/>
              <a:t>GET has no side-effects!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6C5F75B-5F89-7C48-BC49-04E0A4439D3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01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C5A527-03D2-034A-8C3E-71BB6242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F36A1E-31DF-764F-9B4E-FFBC4873C4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E2FD88F6-D25A-5847-8995-0AC41A395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0150" y="2276475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DE8293B7-B575-A143-BFCE-8A34818FF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41850" y="4975384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xmlns="" id="{205F9105-2ECE-614F-9A23-2993EA4B7102}"/>
              </a:ext>
            </a:extLst>
          </p:cNvPr>
          <p:cNvSpPr/>
          <p:nvPr/>
        </p:nvSpPr>
        <p:spPr>
          <a:xfrm>
            <a:off x="2135187" y="2426977"/>
            <a:ext cx="7921625" cy="674200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/order/1234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endParaRPr lang="en-US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xmlns="" id="{153A48B7-C874-F34D-8049-A23913045D86}"/>
              </a:ext>
            </a:extLst>
          </p:cNvPr>
          <p:cNvSpPr/>
          <p:nvPr/>
        </p:nvSpPr>
        <p:spPr>
          <a:xfrm>
            <a:off x="2135188" y="3231414"/>
            <a:ext cx="7921625" cy="264397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application/xml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107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Date: Tue, 30 Oct 2018 16:30:00 GMT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&lt;order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xmlns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=“http://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schema.orinoco.com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/order”&gt;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&lt;/items&gt;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&lt;status&gt;open&lt;/status&gt;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&lt;/order&gt;</a:t>
            </a:r>
          </a:p>
        </p:txBody>
      </p:sp>
    </p:spTree>
    <p:extLst>
      <p:ext uri="{BB962C8B-B14F-4D97-AF65-F5344CB8AC3E}">
        <p14:creationId xmlns:p14="http://schemas.microsoft.com/office/powerpoint/2010/main" val="3517000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C5A527-03D2-034A-8C3E-71BB6242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DF36A1E-31DF-764F-9B4E-FFBC4873C4E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E2FD88F6-D25A-5847-8995-0AC41A395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0150" y="2493000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DE8293B7-B575-A143-BFCE-8A34818FF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541850" y="3341422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xmlns="" id="{205F9105-2ECE-614F-9A23-2993EA4B7102}"/>
              </a:ext>
            </a:extLst>
          </p:cNvPr>
          <p:cNvSpPr/>
          <p:nvPr/>
        </p:nvSpPr>
        <p:spPr>
          <a:xfrm>
            <a:off x="2135187" y="2493000"/>
            <a:ext cx="7921625" cy="674200"/>
          </a:xfrm>
          <a:prstGeom prst="wedgeRectCallout">
            <a:avLst>
              <a:gd name="adj1" fmla="val -54365"/>
              <a:gd name="adj2" fmla="val -2595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/order/9999 HTTP/1.1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orinoco.com</a:t>
            </a:r>
            <a:endParaRPr lang="en-US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xmlns="" id="{153A48B7-C874-F34D-8049-A23913045D86}"/>
              </a:ext>
            </a:extLst>
          </p:cNvPr>
          <p:cNvSpPr/>
          <p:nvPr/>
        </p:nvSpPr>
        <p:spPr>
          <a:xfrm>
            <a:off x="2135188" y="3321000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HTTP/1.1 404 Not Found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Content-Length: 0</a:t>
            </a:r>
            <a:b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Date: Tue, 30 Oct 2018 16:30:00 GMT</a:t>
            </a:r>
          </a:p>
        </p:txBody>
      </p:sp>
    </p:spTree>
    <p:extLst>
      <p:ext uri="{BB962C8B-B14F-4D97-AF65-F5344CB8AC3E}">
        <p14:creationId xmlns:p14="http://schemas.microsoft.com/office/powerpoint/2010/main" val="2344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Collections and Elements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Extra conventions for talking about collections of elements</a:t>
            </a:r>
          </a:p>
          <a:p>
            <a:pPr lvl="1"/>
            <a:r>
              <a:rPr lang="en-US" dirty="0"/>
              <a:t>An order can be considered to be a collection</a:t>
            </a:r>
          </a:p>
          <a:p>
            <a:pPr lvl="1"/>
            <a:r>
              <a:rPr lang="en-US" dirty="0"/>
              <a:t>An item in the order is an element of that collection</a:t>
            </a:r>
          </a:p>
          <a:p>
            <a:pPr marL="0" indent="0">
              <a:buNone/>
            </a:pPr>
            <a:r>
              <a:rPr lang="en-US" dirty="0"/>
              <a:t>Some consensus of semantics of HTTP methods for these</a:t>
            </a:r>
          </a:p>
          <a:p>
            <a:pPr marL="0" indent="0">
              <a:buNone/>
            </a:pPr>
            <a:r>
              <a:rPr lang="en-US" dirty="0"/>
              <a:t>In our case: 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orinoco.com</a:t>
            </a:r>
            <a:r>
              <a:rPr lang="en-US" dirty="0"/>
              <a:t>/order/ is a collection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orinoco.com</a:t>
            </a:r>
            <a:r>
              <a:rPr lang="en-US" dirty="0"/>
              <a:t>/order/{</a:t>
            </a:r>
            <a:r>
              <a:rPr lang="en-US" dirty="0" err="1"/>
              <a:t>order_id</a:t>
            </a:r>
            <a:r>
              <a:rPr lang="en-US" dirty="0"/>
              <a:t>} is an element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0B80638-D3F3-974E-ADE0-F304519EF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53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RESTful</a:t>
            </a:r>
            <a:r>
              <a:rPr lang="en-US" dirty="0"/>
              <a:t> Methods for Collections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21250447"/>
              </p:ext>
            </p:extLst>
          </p:nvPr>
        </p:nvGraphicFramePr>
        <p:xfrm>
          <a:off x="623888" y="1773238"/>
          <a:ext cx="10944226" cy="2123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2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23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Behaviour</a:t>
                      </a:r>
                      <a:endParaRPr lang="en-US" dirty="0"/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GET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List the members of the collection (list of URIs)</a:t>
                      </a:r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PUT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Replace the entire collection with another collection</a:t>
                      </a:r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Create a new member in the collection</a:t>
                      </a:r>
                      <a:r>
                        <a:rPr lang="en-US" b="0" baseline="0" dirty="0"/>
                        <a:t> and </a:t>
                      </a:r>
                      <a:r>
                        <a:rPr lang="en-US" b="0" dirty="0"/>
                        <a:t>automatically assign</a:t>
                      </a:r>
                      <a:r>
                        <a:rPr lang="en-US" b="0" baseline="0" dirty="0"/>
                        <a:t> it a URI</a:t>
                      </a:r>
                      <a:endParaRPr lang="en-US" b="0" dirty="0"/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DELETE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Delete the entire</a:t>
                      </a:r>
                      <a:r>
                        <a:rPr lang="en-US" baseline="0" dirty="0"/>
                        <a:t> collection</a:t>
                      </a:r>
                      <a:endParaRPr lang="en-US" dirty="0"/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A249527-353E-DB4B-ACB8-08E6791A85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87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RESTful</a:t>
            </a:r>
            <a:r>
              <a:rPr lang="en-US" dirty="0"/>
              <a:t> Methods for Collection Elements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271561"/>
              </p:ext>
            </p:extLst>
          </p:nvPr>
        </p:nvGraphicFramePr>
        <p:xfrm>
          <a:off x="623888" y="1773238"/>
          <a:ext cx="10944226" cy="2392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2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23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Behaviour</a:t>
                      </a:r>
                      <a:endParaRPr lang="en-US" dirty="0"/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GET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Retrieve a representation of the specified element</a:t>
                      </a:r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PUT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Replace the specified element of the collection, or if it doesn’t exist</a:t>
                      </a:r>
                      <a:r>
                        <a:rPr lang="en-US" b="0" baseline="0" dirty="0"/>
                        <a:t> create it</a:t>
                      </a:r>
                      <a:endParaRPr lang="en-US" b="0" dirty="0"/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POST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Treat the specified member as a collection and create a new element in it</a:t>
                      </a:r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DELETE</a:t>
                      </a:r>
                    </a:p>
                  </a:txBody>
                  <a:tcPr marL="117785" marR="117785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Delete the specified member of the collection</a:t>
                      </a:r>
                    </a:p>
                  </a:txBody>
                  <a:tcPr marL="117785" marR="11778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140C596-384A-EE4E-A157-B2197891E6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7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2998B-7CF9-474F-B44F-6A0CB89B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Orinoco Workflow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DB724E4C-5C6A-864D-A9DC-FB49421371F1}"/>
              </a:ext>
            </a:extLst>
          </p:cNvPr>
          <p:cNvSpPr/>
          <p:nvPr/>
        </p:nvSpPr>
        <p:spPr>
          <a:xfrm>
            <a:off x="2587268" y="2728161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CB831F4-CE8B-0C4D-B74E-44C7751CB29E}"/>
              </a:ext>
            </a:extLst>
          </p:cNvPr>
          <p:cNvSpPr/>
          <p:nvPr/>
        </p:nvSpPr>
        <p:spPr>
          <a:xfrm>
            <a:off x="9941882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shipping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FD978D7-35BC-2546-AD24-9B925AEF27D7}"/>
              </a:ext>
            </a:extLst>
          </p:cNvPr>
          <p:cNvSpPr/>
          <p:nvPr/>
        </p:nvSpPr>
        <p:spPr>
          <a:xfrm>
            <a:off x="9941882" y="2713834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paid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919526A-FEC3-7C4C-AD17-9EB5AF74B3CF}"/>
              </a:ext>
            </a:extLst>
          </p:cNvPr>
          <p:cNvSpPr/>
          <p:nvPr/>
        </p:nvSpPr>
        <p:spPr>
          <a:xfrm>
            <a:off x="6252115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delivered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541B108-8F9A-E842-8D6A-90B82E7A5C22}"/>
              </a:ext>
            </a:extLst>
          </p:cNvPr>
          <p:cNvSpPr/>
          <p:nvPr/>
        </p:nvSpPr>
        <p:spPr>
          <a:xfrm>
            <a:off x="623889" y="3016161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2A4E844-7C8D-AF47-A025-4AF329558B4C}"/>
              </a:ext>
            </a:extLst>
          </p:cNvPr>
          <p:cNvGrpSpPr/>
          <p:nvPr/>
        </p:nvGrpSpPr>
        <p:grpSpPr>
          <a:xfrm>
            <a:off x="3019268" y="5131145"/>
            <a:ext cx="432000" cy="432000"/>
            <a:chOff x="5951438" y="5805288"/>
            <a:chExt cx="432000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FA82449-DDDF-DA42-A289-3EE0D77FE44B}"/>
                </a:ext>
              </a:extLst>
            </p:cNvPr>
            <p:cNvSpPr/>
            <p:nvPr/>
          </p:nvSpPr>
          <p:spPr>
            <a:xfrm>
              <a:off x="5951438" y="5805288"/>
              <a:ext cx="432000" cy="43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E8F5554-9BAD-374F-A268-DE488D899D17}"/>
                </a:ext>
              </a:extLst>
            </p:cNvPr>
            <p:cNvSpPr/>
            <p:nvPr/>
          </p:nvSpPr>
          <p:spPr>
            <a:xfrm>
              <a:off x="6024563" y="5877519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D1E47AF-5E0B-AF41-921E-F717739D9253}"/>
              </a:ext>
            </a:extLst>
          </p:cNvPr>
          <p:cNvCxnSpPr>
            <a:cxnSpLocks/>
            <a:stCxn id="4" idx="3"/>
            <a:endCxn id="111" idx="1"/>
          </p:cNvCxnSpPr>
          <p:nvPr/>
        </p:nvCxnSpPr>
        <p:spPr>
          <a:xfrm flipV="1">
            <a:off x="3883268" y="3145834"/>
            <a:ext cx="2800847" cy="1432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xmlns="" id="{52716117-94A0-D247-8B15-0833EFA69919}"/>
              </a:ext>
            </a:extLst>
          </p:cNvPr>
          <p:cNvCxnSpPr>
            <a:cxnSpLocks/>
            <a:stCxn id="4" idx="3"/>
            <a:endCxn id="4" idx="0"/>
          </p:cNvCxnSpPr>
          <p:nvPr/>
        </p:nvCxnSpPr>
        <p:spPr>
          <a:xfrm flipH="1" flipV="1">
            <a:off x="3235268" y="2728161"/>
            <a:ext cx="648000" cy="432000"/>
          </a:xfrm>
          <a:prstGeom prst="curvedConnector4">
            <a:avLst>
              <a:gd name="adj1" fmla="val -56837"/>
              <a:gd name="adj2" fmla="val 226412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7B63AA1-F238-DB42-A288-7BDE59DCC309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0589882" y="3577834"/>
            <a:ext cx="0" cy="1325369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622852E-C023-D648-88DA-9BDBD00D7326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flipH="1">
            <a:off x="7548115" y="5335203"/>
            <a:ext cx="239376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9162C413-722C-E44B-B817-0931EC663D41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>
            <a:off x="911889" y="3160161"/>
            <a:ext cx="167537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F404FD4-3215-E344-AADA-D79867943CB3}"/>
              </a:ext>
            </a:extLst>
          </p:cNvPr>
          <p:cNvCxnSpPr>
            <a:cxnSpLocks/>
            <a:stCxn id="8" idx="1"/>
            <a:endCxn id="10" idx="6"/>
          </p:cNvCxnSpPr>
          <p:nvPr/>
        </p:nvCxnSpPr>
        <p:spPr>
          <a:xfrm flipH="1">
            <a:off x="3451268" y="5335203"/>
            <a:ext cx="2800847" cy="11942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xmlns="" id="{F230D0D3-5302-1749-89FB-181614A47124}"/>
              </a:ext>
            </a:extLst>
          </p:cNvPr>
          <p:cNvCxnSpPr>
            <a:cxnSpLocks/>
            <a:stCxn id="6" idx="3"/>
            <a:endCxn id="6" idx="2"/>
          </p:cNvCxnSpPr>
          <p:nvPr/>
        </p:nvCxnSpPr>
        <p:spPr>
          <a:xfrm flipH="1">
            <a:off x="10589882" y="5335203"/>
            <a:ext cx="648000" cy="432000"/>
          </a:xfrm>
          <a:prstGeom prst="curvedConnector4">
            <a:avLst>
              <a:gd name="adj1" fmla="val -48997"/>
              <a:gd name="adj2" fmla="val 199954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xmlns="" id="{19055148-7B68-2B46-A0E9-B928337BFEE1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rot="5400000">
            <a:off x="2465776" y="4361653"/>
            <a:ext cx="1538984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ED7A538-8BFD-4041-AA56-F61DE1696111}"/>
              </a:ext>
            </a:extLst>
          </p:cNvPr>
          <p:cNvSpPr txBox="1"/>
          <p:nvPr/>
        </p:nvSpPr>
        <p:spPr>
          <a:xfrm>
            <a:off x="8196115" y="5767202"/>
            <a:ext cx="234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GET /order/{</a:t>
            </a:r>
            <a:r>
              <a:rPr lang="en-US" sz="1600" dirty="0" err="1"/>
              <a:t>order_id</a:t>
            </a:r>
            <a:r>
              <a:rPr lang="en-US" sz="1600" dirty="0"/>
              <a:t>}</a:t>
            </a:r>
            <a:br>
              <a:rPr lang="en-US" sz="1600" dirty="0"/>
            </a:br>
            <a:r>
              <a:rPr lang="en-US" sz="1600" dirty="0"/>
              <a:t>200 OK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DF4C779-A2E8-A043-95C2-B571F7D46DED}"/>
              </a:ext>
            </a:extLst>
          </p:cNvPr>
          <p:cNvSpPr txBox="1"/>
          <p:nvPr/>
        </p:nvSpPr>
        <p:spPr>
          <a:xfrm>
            <a:off x="3412086" y="1664102"/>
            <a:ext cx="2339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PUT /order/{</a:t>
            </a:r>
            <a:r>
              <a:rPr lang="en-US" sz="1600" dirty="0" err="1"/>
              <a:t>order_id</a:t>
            </a:r>
            <a:r>
              <a:rPr lang="en-US" sz="1600" dirty="0"/>
              <a:t>}</a:t>
            </a:r>
            <a:br>
              <a:rPr lang="en-US" sz="1600" dirty="0"/>
            </a:br>
            <a:r>
              <a:rPr lang="en-US" sz="1600" dirty="0"/>
              <a:t>200 OK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10D0185-B9BA-C44F-ADF3-4B9ED9B5963E}"/>
              </a:ext>
            </a:extLst>
          </p:cNvPr>
          <p:cNvSpPr txBox="1"/>
          <p:nvPr/>
        </p:nvSpPr>
        <p:spPr>
          <a:xfrm>
            <a:off x="4227193" y="2681009"/>
            <a:ext cx="2662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PUT /payment/{</a:t>
            </a:r>
            <a:r>
              <a:rPr lang="en-US" sz="1600" dirty="0" err="1"/>
              <a:t>order_id</a:t>
            </a:r>
            <a:r>
              <a:rPr lang="en-US" sz="1600" dirty="0"/>
              <a:t>}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F2F37A0-A983-F246-B632-0A6F2386EE3F}"/>
              </a:ext>
            </a:extLst>
          </p:cNvPr>
          <p:cNvSpPr txBox="1"/>
          <p:nvPr/>
        </p:nvSpPr>
        <p:spPr>
          <a:xfrm>
            <a:off x="8197749" y="4903203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deliver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DA16E1B2-6DB2-0B48-8977-BDC9ACD45A81}"/>
              </a:ext>
            </a:extLst>
          </p:cNvPr>
          <p:cNvSpPr txBox="1"/>
          <p:nvPr/>
        </p:nvSpPr>
        <p:spPr>
          <a:xfrm>
            <a:off x="9637377" y="4040044"/>
            <a:ext cx="9733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prepare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4E41384-6D0B-7448-B9F3-ACD49E76FE6B}"/>
              </a:ext>
            </a:extLst>
          </p:cNvPr>
          <p:cNvSpPr txBox="1"/>
          <p:nvPr/>
        </p:nvSpPr>
        <p:spPr>
          <a:xfrm>
            <a:off x="988419" y="3189601"/>
            <a:ext cx="1401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POST /order</a:t>
            </a:r>
            <a:br>
              <a:rPr lang="en-US" sz="1600" dirty="0"/>
            </a:br>
            <a:r>
              <a:rPr lang="en-US" sz="1600" dirty="0"/>
              <a:t>201 Created</a:t>
            </a:r>
          </a:p>
        </p:txBody>
      </p:sp>
      <p:sp>
        <p:nvSpPr>
          <p:cNvPr id="111" name="Decision 110">
            <a:extLst>
              <a:ext uri="{FF2B5EF4-FFF2-40B4-BE49-F238E27FC236}">
                <a16:creationId xmlns:a16="http://schemas.microsoft.com/office/drawing/2014/main" xmlns="" id="{3D642306-563D-D34C-8CA4-3FD300DC66C5}"/>
              </a:ext>
            </a:extLst>
          </p:cNvPr>
          <p:cNvSpPr/>
          <p:nvPr/>
        </p:nvSpPr>
        <p:spPr>
          <a:xfrm>
            <a:off x="6684115" y="2929834"/>
            <a:ext cx="432000" cy="432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xmlns="" id="{087B8E92-9946-AD41-9608-DD125BD135C7}"/>
              </a:ext>
            </a:extLst>
          </p:cNvPr>
          <p:cNvCxnSpPr>
            <a:cxnSpLocks/>
            <a:stCxn id="111" idx="3"/>
            <a:endCxn id="7" idx="1"/>
          </p:cNvCxnSpPr>
          <p:nvPr/>
        </p:nvCxnSpPr>
        <p:spPr>
          <a:xfrm>
            <a:off x="7116115" y="3145834"/>
            <a:ext cx="282576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746D0CB-1467-0243-89FC-9CC72318F5D0}"/>
              </a:ext>
            </a:extLst>
          </p:cNvPr>
          <p:cNvSpPr txBox="1"/>
          <p:nvPr/>
        </p:nvSpPr>
        <p:spPr>
          <a:xfrm>
            <a:off x="7821913" y="2686036"/>
            <a:ext cx="1414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 Created</a:t>
            </a:r>
          </a:p>
        </p:txBody>
      </p:sp>
      <p:cxnSp>
        <p:nvCxnSpPr>
          <p:cNvPr id="146" name="Curved Connector 145">
            <a:extLst>
              <a:ext uri="{FF2B5EF4-FFF2-40B4-BE49-F238E27FC236}">
                <a16:creationId xmlns:a16="http://schemas.microsoft.com/office/drawing/2014/main" xmlns="" id="{4CDC44D7-1036-D546-8BDC-2B0526F8160F}"/>
              </a:ext>
            </a:extLst>
          </p:cNvPr>
          <p:cNvCxnSpPr>
            <a:cxnSpLocks/>
            <a:stCxn id="111" idx="2"/>
            <a:endCxn id="4" idx="2"/>
          </p:cNvCxnSpPr>
          <p:nvPr/>
        </p:nvCxnSpPr>
        <p:spPr>
          <a:xfrm rot="5400000">
            <a:off x="4952529" y="1644574"/>
            <a:ext cx="230327" cy="3664847"/>
          </a:xfrm>
          <a:prstGeom prst="curvedConnector3">
            <a:avLst>
              <a:gd name="adj1" fmla="val 370181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F70D5C8F-45BA-9A4B-A355-BBD2F026456A}"/>
              </a:ext>
            </a:extLst>
          </p:cNvPr>
          <p:cNvSpPr txBox="1"/>
          <p:nvPr/>
        </p:nvSpPr>
        <p:spPr>
          <a:xfrm>
            <a:off x="4161877" y="4294405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400 Bad Request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6060ED8-A0C2-A54A-9507-480D91542E77}"/>
              </a:ext>
            </a:extLst>
          </p:cNvPr>
          <p:cNvSpPr txBox="1"/>
          <p:nvPr/>
        </p:nvSpPr>
        <p:spPr>
          <a:xfrm>
            <a:off x="446757" y="4217867"/>
            <a:ext cx="267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DELETE /order/{</a:t>
            </a:r>
            <a:r>
              <a:rPr lang="en-US" sz="1600" dirty="0" err="1"/>
              <a:t>order_id</a:t>
            </a:r>
            <a:r>
              <a:rPr lang="en-US" sz="1600" dirty="0"/>
              <a:t>}</a:t>
            </a:r>
            <a:br>
              <a:rPr lang="en-US" sz="1600" dirty="0"/>
            </a:br>
            <a:r>
              <a:rPr lang="en-US" sz="1600" dirty="0"/>
              <a:t>204 No Content</a:t>
            </a:r>
          </a:p>
        </p:txBody>
      </p:sp>
    </p:spTree>
    <p:extLst>
      <p:ext uri="{BB962C8B-B14F-4D97-AF65-F5344CB8AC3E}">
        <p14:creationId xmlns:p14="http://schemas.microsoft.com/office/powerpoint/2010/main" val="355843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REST in Practice tutorial slides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www.slideshare.net</a:t>
            </a:r>
            <a:r>
              <a:rPr lang="en-US" dirty="0"/>
              <a:t>/</a:t>
            </a:r>
            <a:r>
              <a:rPr lang="en-US" dirty="0" err="1"/>
              <a:t>guilhermecaelum</a:t>
            </a:r>
            <a:r>
              <a:rPr lang="en-US" dirty="0"/>
              <a:t>/rest-in-practice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Webber et al (2010) REST in Practice. Sebastopol, CA: O’Reilly Media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AA41B14-F3FE-2D41-9E4B-193C67E91F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64E32-14C9-BF4F-9965-60360B833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</a:t>
            </a:r>
            <a:r>
              <a:rPr lang="en-US" dirty="0" err="1"/>
              <a:t>Statecharts</a:t>
            </a:r>
            <a:r>
              <a:rPr lang="en-US" dirty="0"/>
              <a:t>: states and transitions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8A3D29-B7DD-2A4B-8535-253F37E05F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Common graphical notation for describing state machines</a:t>
            </a:r>
          </a:p>
          <a:p>
            <a:pPr lvl="1"/>
            <a:r>
              <a:rPr lang="en-US" dirty="0"/>
              <a:t>Object-oriented extension to </a:t>
            </a:r>
            <a:r>
              <a:rPr lang="en-US" dirty="0" err="1"/>
              <a:t>Harel’s</a:t>
            </a:r>
            <a:r>
              <a:rPr lang="en-US" dirty="0"/>
              <a:t> </a:t>
            </a:r>
            <a:r>
              <a:rPr lang="en-US" dirty="0" err="1"/>
              <a:t>statechart</a:t>
            </a:r>
            <a:endParaRPr lang="en-US" dirty="0"/>
          </a:p>
          <a:p>
            <a:pPr lvl="1"/>
            <a:r>
              <a:rPr lang="en-US" dirty="0"/>
              <a:t>(you’ll need this for your coursework!)</a:t>
            </a:r>
          </a:p>
          <a:p>
            <a:pPr marL="0" indent="0">
              <a:buNone/>
            </a:pPr>
            <a:r>
              <a:rPr lang="en-US" dirty="0"/>
              <a:t>Tip: label states with nouns or adjectives and transitions with verbs or verb phrases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xmlns="" id="{1A37372E-AF0C-7D44-A78A-3C7CB6B12B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BB501D4B-75C5-7C42-9E26-3B8892660953}"/>
              </a:ext>
            </a:extLst>
          </p:cNvPr>
          <p:cNvSpPr/>
          <p:nvPr/>
        </p:nvSpPr>
        <p:spPr>
          <a:xfrm>
            <a:off x="3431313" y="4473008"/>
            <a:ext cx="1440000" cy="1080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door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open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FE941B07-3EF2-9F46-9338-E3B98CBA21FE}"/>
              </a:ext>
            </a:extLst>
          </p:cNvPr>
          <p:cNvSpPr/>
          <p:nvPr/>
        </p:nvSpPr>
        <p:spPr>
          <a:xfrm>
            <a:off x="7320688" y="4473008"/>
            <a:ext cx="1440000" cy="1080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door closed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3291803-9649-6B46-ACEA-EB8AD30F5634}"/>
              </a:ext>
            </a:extLst>
          </p:cNvPr>
          <p:cNvSpPr txBox="1"/>
          <p:nvPr/>
        </p:nvSpPr>
        <p:spPr>
          <a:xfrm>
            <a:off x="5431460" y="4349736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 door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8A40A83-A8B1-D446-B6C9-0487469DB648}"/>
              </a:ext>
            </a:extLst>
          </p:cNvPr>
          <p:cNvSpPr txBox="1"/>
          <p:nvPr/>
        </p:nvSpPr>
        <p:spPr>
          <a:xfrm>
            <a:off x="2268846" y="587310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states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0BE7A14-FA72-7241-8B19-95354A321A4F}"/>
              </a:ext>
            </a:extLst>
          </p:cNvPr>
          <p:cNvSpPr txBox="1"/>
          <p:nvPr/>
        </p:nvSpPr>
        <p:spPr>
          <a:xfrm>
            <a:off x="8443540" y="3644763"/>
            <a:ext cx="3124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transitions between states</a:t>
            </a:r>
          </a:p>
        </p:txBody>
      </p: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xmlns="" id="{C07594AE-81F3-7F46-A86C-85211D3B60D4}"/>
              </a:ext>
            </a:extLst>
          </p:cNvPr>
          <p:cNvCxnSpPr>
            <a:cxnSpLocks/>
            <a:stCxn id="16" idx="3"/>
            <a:endCxn id="10" idx="2"/>
          </p:cNvCxnSpPr>
          <p:nvPr/>
        </p:nvCxnSpPr>
        <p:spPr>
          <a:xfrm flipV="1">
            <a:off x="3117155" y="5553008"/>
            <a:ext cx="1034158" cy="504758"/>
          </a:xfrm>
          <a:prstGeom prst="curved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>
            <a:extLst>
              <a:ext uri="{FF2B5EF4-FFF2-40B4-BE49-F238E27FC236}">
                <a16:creationId xmlns:a16="http://schemas.microsoft.com/office/drawing/2014/main" xmlns="" id="{10528838-B3B0-3944-A84E-A88EC7FD672D}"/>
              </a:ext>
            </a:extLst>
          </p:cNvPr>
          <p:cNvCxnSpPr>
            <a:cxnSpLocks/>
            <a:stCxn id="16" idx="3"/>
            <a:endCxn id="11" idx="2"/>
          </p:cNvCxnSpPr>
          <p:nvPr/>
        </p:nvCxnSpPr>
        <p:spPr>
          <a:xfrm flipV="1">
            <a:off x="3117155" y="5553008"/>
            <a:ext cx="4923533" cy="504758"/>
          </a:xfrm>
          <a:prstGeom prst="curved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xmlns="" id="{CAB8D4F3-26EB-7343-8DE1-B84A7022A1E6}"/>
              </a:ext>
            </a:extLst>
          </p:cNvPr>
          <p:cNvCxnSpPr>
            <a:cxnSpLocks/>
            <a:stCxn id="17" idx="1"/>
            <a:endCxn id="15" idx="0"/>
          </p:cNvCxnSpPr>
          <p:nvPr/>
        </p:nvCxnSpPr>
        <p:spPr>
          <a:xfrm rot="10800000" flipV="1">
            <a:off x="6108088" y="3829428"/>
            <a:ext cx="2335452" cy="520307"/>
          </a:xfrm>
          <a:prstGeom prst="curved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xmlns="" id="{83DA7E82-DC79-DB46-93E7-1E5C7AA32355}"/>
              </a:ext>
            </a:extLst>
          </p:cNvPr>
          <p:cNvCxnSpPr>
            <a:cxnSpLocks/>
          </p:cNvCxnSpPr>
          <p:nvPr/>
        </p:nvCxnSpPr>
        <p:spPr>
          <a:xfrm>
            <a:off x="4871313" y="4714500"/>
            <a:ext cx="2449375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>
            <a:extLst>
              <a:ext uri="{FF2B5EF4-FFF2-40B4-BE49-F238E27FC236}">
                <a16:creationId xmlns:a16="http://schemas.microsoft.com/office/drawing/2014/main" xmlns="" id="{9A46FC50-1BE6-DA49-86B0-48DF0009748D}"/>
              </a:ext>
            </a:extLst>
          </p:cNvPr>
          <p:cNvCxnSpPr>
            <a:cxnSpLocks/>
          </p:cNvCxnSpPr>
          <p:nvPr/>
        </p:nvCxnSpPr>
        <p:spPr>
          <a:xfrm rot="10800000">
            <a:off x="4871313" y="5295535"/>
            <a:ext cx="2449375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1507581-E858-AF49-86FC-D9E5F16E1D93}"/>
              </a:ext>
            </a:extLst>
          </p:cNvPr>
          <p:cNvSpPr txBox="1"/>
          <p:nvPr/>
        </p:nvSpPr>
        <p:spPr>
          <a:xfrm>
            <a:off x="5426586" y="530662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open door</a:t>
            </a:r>
          </a:p>
        </p:txBody>
      </p:sp>
      <p:cxnSp>
        <p:nvCxnSpPr>
          <p:cNvPr id="50" name="Curved Connector 49">
            <a:extLst>
              <a:ext uri="{FF2B5EF4-FFF2-40B4-BE49-F238E27FC236}">
                <a16:creationId xmlns:a16="http://schemas.microsoft.com/office/drawing/2014/main" xmlns="" id="{162BE8FD-D590-8246-852D-C17F394AA01F}"/>
              </a:ext>
            </a:extLst>
          </p:cNvPr>
          <p:cNvCxnSpPr>
            <a:cxnSpLocks/>
            <a:stCxn id="17" idx="1"/>
            <a:endCxn id="47" idx="0"/>
          </p:cNvCxnSpPr>
          <p:nvPr/>
        </p:nvCxnSpPr>
        <p:spPr>
          <a:xfrm rot="10800000" flipV="1">
            <a:off x="6096000" y="3829429"/>
            <a:ext cx="2347540" cy="1477194"/>
          </a:xfrm>
          <a:prstGeom prst="curvedConnector2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4808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Documenting 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1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Documentation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are the key aspects of a RESTful interface?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should we document each of these?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/>
              <a:t>What does a developer need to know to use our service?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6DE75F98-C1C0-034D-9FC5-4963052485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8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r="33304" b="32075"/>
          <a:stretch/>
        </p:blipFill>
        <p:spPr>
          <a:xfrm>
            <a:off x="5669962" y="788797"/>
            <a:ext cx="6131374" cy="4081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URIs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AFCE901-FD20-9F41-9B39-681F4635AE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5" y="1628775"/>
            <a:ext cx="7071610" cy="44959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459652" y="2895777"/>
            <a:ext cx="1374548" cy="152223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292861" y="1760163"/>
            <a:ext cx="2328756" cy="187907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26" y="3292311"/>
            <a:ext cx="5699125" cy="3622675"/>
          </a:xfrm>
        </p:spPr>
      </p:pic>
      <p:sp>
        <p:nvSpPr>
          <p:cNvPr id="9" name="Rectangle 8"/>
          <p:cNvSpPr/>
          <p:nvPr/>
        </p:nvSpPr>
        <p:spPr bwMode="auto">
          <a:xfrm>
            <a:off x="5601555" y="4204154"/>
            <a:ext cx="1912428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77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37" y="1631582"/>
            <a:ext cx="7071610" cy="4495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URI Parameters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AF92013-DF9D-5A40-919B-1579047F2F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66" y="3307005"/>
            <a:ext cx="5699125" cy="3622675"/>
          </a:xfrm>
        </p:spPr>
      </p:pic>
      <p:sp>
        <p:nvSpPr>
          <p:cNvPr id="8" name="Rectangle 7"/>
          <p:cNvSpPr/>
          <p:nvPr/>
        </p:nvSpPr>
        <p:spPr bwMode="auto">
          <a:xfrm>
            <a:off x="3404163" y="2881751"/>
            <a:ext cx="474521" cy="181044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93391" y="4675051"/>
            <a:ext cx="1511199" cy="44329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24563" y="4208245"/>
            <a:ext cx="380009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51090" y="4208245"/>
            <a:ext cx="662864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169405" y="6050433"/>
            <a:ext cx="2629499" cy="423253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538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38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AECD9C06-7FE8-194E-84AC-E3CC25F2D6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3" y="1622285"/>
            <a:ext cx="7071610" cy="4495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09" y="764470"/>
            <a:ext cx="5698492" cy="36229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071584" y="2830513"/>
            <a:ext cx="426451" cy="26387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652099" y="1455931"/>
            <a:ext cx="499352" cy="230832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084" y="3307313"/>
            <a:ext cx="5699125" cy="3622675"/>
          </a:xfrm>
        </p:spPr>
      </p:pic>
      <p:sp>
        <p:nvSpPr>
          <p:cNvPr id="9" name="Rectangle 8"/>
          <p:cNvSpPr/>
          <p:nvPr/>
        </p:nvSpPr>
        <p:spPr bwMode="auto">
          <a:xfrm>
            <a:off x="5148660" y="4181696"/>
            <a:ext cx="496766" cy="29131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562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4"/>
          <a:stretch/>
        </p:blipFill>
        <p:spPr>
          <a:xfrm>
            <a:off x="1350376" y="1707555"/>
            <a:ext cx="8090115" cy="3869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Status Codes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095F1E-489E-4E48-A8D2-599E157113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25"/>
          <a:stretch/>
        </p:blipFill>
        <p:spPr>
          <a:xfrm>
            <a:off x="7796213" y="857250"/>
            <a:ext cx="4395787" cy="5648325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2" b="52401"/>
          <a:stretch/>
        </p:blipFill>
        <p:spPr>
          <a:xfrm>
            <a:off x="1524000" y="3552487"/>
            <a:ext cx="5933136" cy="24482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314449" y="2858217"/>
            <a:ext cx="2370734" cy="447295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514521" y="3644347"/>
            <a:ext cx="3571461" cy="2173357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741778" y="5083505"/>
            <a:ext cx="4871057" cy="343259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477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3888" y="2288454"/>
            <a:ext cx="5400675" cy="34336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Mostly for </a:t>
            </a:r>
            <a:r>
              <a:rPr lang="en-US" dirty="0" err="1"/>
              <a:t>Authorisation</a:t>
            </a:r>
            <a:endParaRPr lang="en-US" dirty="0"/>
          </a:p>
          <a:p>
            <a:pPr lvl="2"/>
            <a:r>
              <a:rPr lang="en-US" dirty="0"/>
              <a:t>OAuth 2.0,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Consider how the various </a:t>
            </a:r>
            <a:r>
              <a:rPr lang="en-US" dirty="0">
                <a:latin typeface="Lucida Console" panose="020B0609040504020204" pitchFamily="49" charset="0"/>
              </a:rPr>
              <a:t>Accept-*: </a:t>
            </a:r>
            <a:r>
              <a:rPr lang="en-US" dirty="0"/>
              <a:t>headers might be used.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970896-32A6-4B44-AABA-61AE41847B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322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469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B138B9-F9DA-9F43-8FB1-B8405EE36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 </a:t>
            </a:r>
            <a:r>
              <a:rPr lang="en-US" dirty="0" err="1"/>
              <a:t>Statecharts</a:t>
            </a:r>
            <a:r>
              <a:rPr lang="en-US" dirty="0"/>
              <a:t>: </a:t>
            </a:r>
            <a:r>
              <a:rPr lang="en-US" dirty="0" err="1"/>
              <a:t>pseudostates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2D02D6-31B4-C74A-BC51-980B646EB0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distinguished </a:t>
            </a:r>
            <a:r>
              <a:rPr lang="en-US" dirty="0" err="1"/>
              <a:t>pseudostates</a:t>
            </a:r>
            <a:r>
              <a:rPr lang="en-US" dirty="0"/>
              <a:t>:</a:t>
            </a:r>
          </a:p>
          <a:p>
            <a:r>
              <a:rPr lang="en-US" dirty="0"/>
              <a:t>Initial state</a:t>
            </a:r>
          </a:p>
          <a:p>
            <a:r>
              <a:rPr lang="en-US" dirty="0"/>
              <a:t>Final state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Choice </a:t>
            </a:r>
            <a:r>
              <a:rPr lang="en-US" dirty="0" err="1"/>
              <a:t>pseudostate</a:t>
            </a:r>
            <a:r>
              <a:rPr lang="en-US" dirty="0"/>
              <a:t>: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D92B1B35-344E-6C4B-982B-24FD465822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227CD563-82E0-614F-9160-F9BFA0873825}"/>
              </a:ext>
            </a:extLst>
          </p:cNvPr>
          <p:cNvSpPr/>
          <p:nvPr/>
        </p:nvSpPr>
        <p:spPr>
          <a:xfrm>
            <a:off x="2429366" y="2265577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F59C439-32DA-254A-BE4C-4954A3FC8413}"/>
              </a:ext>
            </a:extLst>
          </p:cNvPr>
          <p:cNvGrpSpPr/>
          <p:nvPr/>
        </p:nvGrpSpPr>
        <p:grpSpPr>
          <a:xfrm>
            <a:off x="2357366" y="2613916"/>
            <a:ext cx="432000" cy="432000"/>
            <a:chOff x="5951438" y="5805288"/>
            <a:chExt cx="432000" cy="43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8E1EA94-EA1D-A54B-9648-400D988CB14C}"/>
                </a:ext>
              </a:extLst>
            </p:cNvPr>
            <p:cNvSpPr/>
            <p:nvPr/>
          </p:nvSpPr>
          <p:spPr>
            <a:xfrm>
              <a:off x="5951438" y="5805288"/>
              <a:ext cx="432000" cy="43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5638F5DA-F0F5-B546-98A8-7A44956C8F61}"/>
                </a:ext>
              </a:extLst>
            </p:cNvPr>
            <p:cNvSpPr/>
            <p:nvPr/>
          </p:nvSpPr>
          <p:spPr>
            <a:xfrm>
              <a:off x="6024563" y="5877519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ecision 10">
            <a:extLst>
              <a:ext uri="{FF2B5EF4-FFF2-40B4-BE49-F238E27FC236}">
                <a16:creationId xmlns:a16="http://schemas.microsoft.com/office/drawing/2014/main" xmlns="" id="{AD0FD040-4A61-B34E-A15A-E4AFA29E0925}"/>
              </a:ext>
            </a:extLst>
          </p:cNvPr>
          <p:cNvSpPr/>
          <p:nvPr/>
        </p:nvSpPr>
        <p:spPr>
          <a:xfrm>
            <a:off x="2789366" y="4439653"/>
            <a:ext cx="792000" cy="720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8A8B6949-F7DD-AD47-8B37-A31087CE74DA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419765" y="4799653"/>
            <a:ext cx="136960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B8F7463-BB1C-FA43-9992-F6526289812B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3581366" y="4439653"/>
            <a:ext cx="1399209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228EE089-EF5E-724C-A826-2C56FE84BDEB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581366" y="4799653"/>
            <a:ext cx="1399209" cy="35599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1F94B82-6F1B-3943-9CFE-34A636F41491}"/>
              </a:ext>
            </a:extLst>
          </p:cNvPr>
          <p:cNvSpPr txBox="1"/>
          <p:nvPr/>
        </p:nvSpPr>
        <p:spPr>
          <a:xfrm>
            <a:off x="3377539" y="402016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[value &lt;= balance]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41E45B2-9B50-8746-A3E4-7B03FFD05B42}"/>
              </a:ext>
            </a:extLst>
          </p:cNvPr>
          <p:cNvSpPr txBox="1"/>
          <p:nvPr/>
        </p:nvSpPr>
        <p:spPr>
          <a:xfrm>
            <a:off x="3350218" y="5245251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[value &gt; balance]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BC81455-AE09-E04A-A5C5-C79B099129D8}"/>
              </a:ext>
            </a:extLst>
          </p:cNvPr>
          <p:cNvSpPr txBox="1"/>
          <p:nvPr/>
        </p:nvSpPr>
        <p:spPr>
          <a:xfrm>
            <a:off x="7762327" y="4454567"/>
            <a:ext cx="423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guards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(used to choose which path to take)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xmlns="" id="{DC49B5C2-065D-904D-B082-D52120B8F7CA}"/>
              </a:ext>
            </a:extLst>
          </p:cNvPr>
          <p:cNvCxnSpPr>
            <a:cxnSpLocks/>
            <a:stCxn id="23" idx="1"/>
            <a:endCxn id="21" idx="3"/>
          </p:cNvCxnSpPr>
          <p:nvPr/>
        </p:nvCxnSpPr>
        <p:spPr>
          <a:xfrm rot="10800000">
            <a:off x="5598019" y="4204833"/>
            <a:ext cx="2164308" cy="572901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xmlns="" id="{BC8985A3-FD19-494E-B746-A2DEE14496C6}"/>
              </a:ext>
            </a:extLst>
          </p:cNvPr>
          <p:cNvCxnSpPr>
            <a:cxnSpLocks/>
            <a:stCxn id="23" idx="1"/>
            <a:endCxn id="22" idx="3"/>
          </p:cNvCxnSpPr>
          <p:nvPr/>
        </p:nvCxnSpPr>
        <p:spPr>
          <a:xfrm rot="10800000" flipV="1">
            <a:off x="5424825" y="4777733"/>
            <a:ext cx="2337502" cy="652184"/>
          </a:xfrm>
          <a:prstGeom prst="curvedConnector3">
            <a:avLst>
              <a:gd name="adj1" fmla="val 50000"/>
            </a:avLst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3744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9FFFED-E983-4140-BDE2-C14EDCDA28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0601" r="40863" b="9365"/>
          <a:stretch/>
        </p:blipFill>
        <p:spPr>
          <a:xfrm>
            <a:off x="3519481" y="1833563"/>
            <a:ext cx="4683125" cy="4403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61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0211F66E-9D23-2E47-8E85-3EED7ED85A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1705654"/>
            <a:ext cx="5789467" cy="36806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789" y="1500907"/>
            <a:ext cx="5596470" cy="35581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875679" y="2988858"/>
            <a:ext cx="2841556" cy="2060219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9624848" y="2065283"/>
            <a:ext cx="1883980" cy="2743200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63" y="2836395"/>
            <a:ext cx="5425001" cy="34490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5346684" y="3668164"/>
            <a:ext cx="3333489" cy="2308565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30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HATEOAS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37D0107-B4AC-A548-8E64-0F198663BC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6" t="17259" r="6862" b="9163"/>
          <a:stretch/>
        </p:blipFill>
        <p:spPr>
          <a:xfrm>
            <a:off x="4295775" y="1074738"/>
            <a:ext cx="3354388" cy="5162550"/>
          </a:xfrm>
        </p:spPr>
      </p:pic>
      <p:sp>
        <p:nvSpPr>
          <p:cNvPr id="6" name="Rectangle 5"/>
          <p:cNvSpPr/>
          <p:nvPr/>
        </p:nvSpPr>
        <p:spPr bwMode="auto">
          <a:xfrm>
            <a:off x="4151314" y="4658710"/>
            <a:ext cx="3628970" cy="1300656"/>
          </a:xfrm>
          <a:prstGeom prst="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3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Listings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516F8F3-689A-1F4A-BF28-2F1F8CDAB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856" y="1715293"/>
            <a:ext cx="2924175" cy="4579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869" y="2113844"/>
            <a:ext cx="3675647" cy="363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929" y="2343236"/>
            <a:ext cx="3504677" cy="3555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195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0424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OpenAPI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58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796498-544C-7847-B2F2-115182A22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OpenAPI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3B3690-7039-D84A-A7D4-4378DD291A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Originated with Swagger tool for designing RESTful APIs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Represents API descriptions in JSON or YAML (Yet Another Markup Language)</a:t>
            </a:r>
          </a:p>
          <a:p>
            <a:pPr lvl="1"/>
            <a:r>
              <a:rPr lang="en-US"/>
              <a:t>We’ll concentrate on the YAML serialization</a:t>
            </a: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7A8E857-1074-A94E-8F61-5267E2EE70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6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BB958A6-AB56-A14F-84B1-C0CA4BFE3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OpenAPI</a:t>
            </a:r>
            <a:r>
              <a:rPr lang="en-US"/>
              <a:t> metadata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EFBE5347-1786-E248-A0F3-DE2A829CDB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OpenAPI</a:t>
            </a:r>
            <a:r>
              <a:rPr lang="en-US"/>
              <a:t> description starts with:</a:t>
            </a:r>
          </a:p>
          <a:p>
            <a:pPr lvl="1"/>
            <a:r>
              <a:rPr lang="en-US"/>
              <a:t>Version number of </a:t>
            </a:r>
            <a:r>
              <a:rPr lang="en-US" err="1"/>
              <a:t>OpenAPI</a:t>
            </a:r>
            <a:r>
              <a:rPr lang="en-US"/>
              <a:t> in use</a:t>
            </a:r>
          </a:p>
          <a:p>
            <a:pPr lvl="1"/>
            <a:r>
              <a:rPr lang="en-US"/>
              <a:t>Simple metadata about the service in the </a:t>
            </a:r>
            <a:r>
              <a:rPr lang="en-US">
                <a:latin typeface="Lucida Console" panose="020B0609040504020204" pitchFamily="49" charset="0"/>
              </a:rPr>
              <a:t>info: </a:t>
            </a:r>
            <a:r>
              <a:rPr lang="en-US"/>
              <a:t>block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79F4A863-C583-B240-BA45-FBF8C590434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err="1">
                <a:latin typeface="Lucida Console" panose="020B0609040504020204" pitchFamily="49" charset="0"/>
              </a:rPr>
              <a:t>openapi</a:t>
            </a:r>
            <a:r>
              <a:rPr lang="en-US" sz="1600">
                <a:latin typeface="Lucida Console" panose="020B0609040504020204" pitchFamily="49" charset="0"/>
              </a:rPr>
              <a:t>: 3.0.0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info: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version: 1.0.0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title: Orinoco API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description: The API for the Orinoco online bookseller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8E256C93-01D2-E645-8261-C096EC40F6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57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411F7A-B1E1-5549-A348-72DEA4F5C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872944-F983-EF4D-A3E2-34578B1212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API endpoints are defined relative to a base URI</a:t>
            </a:r>
          </a:p>
          <a:p>
            <a:pPr lvl="1"/>
            <a:r>
              <a:rPr lang="en-US"/>
              <a:t>Defined in </a:t>
            </a:r>
            <a:r>
              <a:rPr lang="en-US" err="1"/>
              <a:t>OpenAPI</a:t>
            </a:r>
            <a:r>
              <a:rPr lang="en-US"/>
              <a:t> using the servers: block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5BA02CF-FCE2-504B-AFE7-92F66E44999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>
                <a:latin typeface="Lucida Console" panose="020B0609040504020204" pitchFamily="49" charset="0"/>
              </a:rPr>
              <a:t>servers: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- </a:t>
            </a:r>
            <a:r>
              <a:rPr lang="en-US" sz="1600" err="1">
                <a:latin typeface="Lucida Console" panose="020B0609040504020204" pitchFamily="49" charset="0"/>
              </a:rPr>
              <a:t>url</a:t>
            </a:r>
            <a:r>
              <a:rPr lang="en-US" sz="1600">
                <a:latin typeface="Lucida Console" panose="020B0609040504020204" pitchFamily="49" charset="0"/>
              </a:rPr>
              <a:t>: https://</a:t>
            </a:r>
            <a:r>
              <a:rPr lang="en-US" sz="1600" err="1">
                <a:latin typeface="Lucida Console" panose="020B0609040504020204" pitchFamily="49" charset="0"/>
              </a:rPr>
              <a:t>orinoco.com</a:t>
            </a:r>
            <a:r>
              <a:rPr lang="en-US" sz="1600">
                <a:latin typeface="Lucida Console" panose="020B0609040504020204" pitchFamily="49" charset="0"/>
              </a:rPr>
              <a:t/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  description: Live server</a:t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_ </a:t>
            </a:r>
            <a:r>
              <a:rPr lang="en-US" sz="1600" err="1">
                <a:latin typeface="Lucida Console" panose="020B0609040504020204" pitchFamily="49" charset="0"/>
              </a:rPr>
              <a:t>url</a:t>
            </a:r>
            <a:r>
              <a:rPr lang="en-US" sz="1600">
                <a:latin typeface="Lucida Console" panose="020B0609040504020204" pitchFamily="49" charset="0"/>
              </a:rPr>
              <a:t>: https://</a:t>
            </a:r>
            <a:r>
              <a:rPr lang="en-US" sz="1600" err="1">
                <a:latin typeface="Lucida Console" panose="020B0609040504020204" pitchFamily="49" charset="0"/>
              </a:rPr>
              <a:t>test.orinoco.com</a:t>
            </a:r>
            <a:r>
              <a:rPr lang="en-US" sz="1600">
                <a:latin typeface="Lucida Console" panose="020B0609040504020204" pitchFamily="49" charset="0"/>
              </a:rPr>
              <a:t/>
            </a:r>
            <a:br>
              <a:rPr lang="en-US" sz="1600">
                <a:latin typeface="Lucida Console" panose="020B0609040504020204" pitchFamily="49" charset="0"/>
              </a:rPr>
            </a:br>
            <a:r>
              <a:rPr lang="en-US" sz="1600">
                <a:latin typeface="Lucida Console" panose="020B0609040504020204" pitchFamily="49" charset="0"/>
              </a:rPr>
              <a:t>    description: Test server (uses dummy data)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801811C-F3C2-7B4A-81F0-F469D92291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9E289-CF70-9849-8340-37822D6B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950A85-5E87-634B-895C-BC6A8A0775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>
                <a:latin typeface="Lucida Sans" panose="020B0602030504020204" pitchFamily="34" charset="77"/>
              </a:rPr>
              <a:t>components:</a:t>
            </a:r>
            <a:r>
              <a:rPr lang="en-US"/>
              <a:t> block used to define repeatedly-used information</a:t>
            </a:r>
          </a:p>
          <a:p>
            <a:pPr lvl="1"/>
            <a:r>
              <a:rPr lang="en-US"/>
              <a:t>Most often used to define format of message bodies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CD1DE1-06DB-3948-B879-EF7CB2F4AAE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components: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schemas: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order: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type: object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properties: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items: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type: array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item: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type: string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status: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type: string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EC625F-4032-3046-8287-BF502AA3B6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6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23DBF1-9380-664E-BBF4-79FE20ADC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67B26D-B8DF-2646-8E85-49B647629D4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Lists available paths on the server</a:t>
            </a:r>
          </a:p>
          <a:p>
            <a:pPr lvl="1"/>
            <a:r>
              <a:rPr lang="en-US"/>
              <a:t>e.g. 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https://</a:t>
            </a:r>
            <a:r>
              <a:rPr lang="en-US" err="1">
                <a:solidFill>
                  <a:schemeClr val="bg1">
                    <a:lumMod val="75000"/>
                  </a:schemeClr>
                </a:solidFill>
              </a:rPr>
              <a:t>orinoco.com</a:t>
            </a:r>
            <a:r>
              <a:rPr lang="en-US"/>
              <a:t>/order/1234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For each path, lists:</a:t>
            </a:r>
          </a:p>
          <a:p>
            <a:pPr lvl="1"/>
            <a:r>
              <a:rPr lang="en-US"/>
              <a:t>The methods which can be used on that path</a:t>
            </a:r>
          </a:p>
          <a:p>
            <a:pPr lvl="1"/>
            <a:r>
              <a:rPr lang="en-US"/>
              <a:t>The content of any request body which should accompany the method (for PUT, POST)</a:t>
            </a:r>
          </a:p>
          <a:p>
            <a:pPr lvl="1"/>
            <a:r>
              <a:rPr lang="en-US"/>
              <a:t>The responses which may be received from the method (including response bodies)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56327A5F-726F-6649-A552-D18EA2CA3C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96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2998B-7CF9-474F-B44F-6A0CB89B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Orinoco Workflow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DB724E4C-5C6A-864D-A9DC-FB49421371F1}"/>
              </a:ext>
            </a:extLst>
          </p:cNvPr>
          <p:cNvSpPr/>
          <p:nvPr/>
        </p:nvSpPr>
        <p:spPr>
          <a:xfrm>
            <a:off x="2587268" y="2728161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open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FCB831F4-CE8B-0C4D-B74E-44C7751CB29E}"/>
              </a:ext>
            </a:extLst>
          </p:cNvPr>
          <p:cNvSpPr/>
          <p:nvPr/>
        </p:nvSpPr>
        <p:spPr>
          <a:xfrm>
            <a:off x="9941882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shipping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AFD978D7-35BC-2546-AD24-9B925AEF27D7}"/>
              </a:ext>
            </a:extLst>
          </p:cNvPr>
          <p:cNvSpPr/>
          <p:nvPr/>
        </p:nvSpPr>
        <p:spPr>
          <a:xfrm>
            <a:off x="9941882" y="2713834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paid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919526A-FEC3-7C4C-AD17-9EB5AF74B3CF}"/>
              </a:ext>
            </a:extLst>
          </p:cNvPr>
          <p:cNvSpPr/>
          <p:nvPr/>
        </p:nvSpPr>
        <p:spPr>
          <a:xfrm>
            <a:off x="6252115" y="4903203"/>
            <a:ext cx="1296000" cy="864000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delivered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541B108-8F9A-E842-8D6A-90B82E7A5C22}"/>
              </a:ext>
            </a:extLst>
          </p:cNvPr>
          <p:cNvSpPr/>
          <p:nvPr/>
        </p:nvSpPr>
        <p:spPr>
          <a:xfrm>
            <a:off x="623889" y="3016161"/>
            <a:ext cx="288000" cy="28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2A4E844-7C8D-AF47-A025-4AF329558B4C}"/>
              </a:ext>
            </a:extLst>
          </p:cNvPr>
          <p:cNvGrpSpPr/>
          <p:nvPr/>
        </p:nvGrpSpPr>
        <p:grpSpPr>
          <a:xfrm>
            <a:off x="3019268" y="5131145"/>
            <a:ext cx="432000" cy="432000"/>
            <a:chOff x="5951438" y="5805288"/>
            <a:chExt cx="432000" cy="43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FA82449-DDDF-DA42-A289-3EE0D77FE44B}"/>
                </a:ext>
              </a:extLst>
            </p:cNvPr>
            <p:cNvSpPr/>
            <p:nvPr/>
          </p:nvSpPr>
          <p:spPr>
            <a:xfrm>
              <a:off x="5951438" y="5805288"/>
              <a:ext cx="432000" cy="4320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E8F5554-9BAD-374F-A268-DE488D899D17}"/>
                </a:ext>
              </a:extLst>
            </p:cNvPr>
            <p:cNvSpPr/>
            <p:nvPr/>
          </p:nvSpPr>
          <p:spPr>
            <a:xfrm>
              <a:off x="6024563" y="5877519"/>
              <a:ext cx="288000" cy="28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FD1E47AF-5E0B-AF41-921E-F717739D9253}"/>
              </a:ext>
            </a:extLst>
          </p:cNvPr>
          <p:cNvCxnSpPr>
            <a:cxnSpLocks/>
            <a:stCxn id="4" idx="3"/>
            <a:endCxn id="111" idx="1"/>
          </p:cNvCxnSpPr>
          <p:nvPr/>
        </p:nvCxnSpPr>
        <p:spPr>
          <a:xfrm flipV="1">
            <a:off x="3883268" y="3145834"/>
            <a:ext cx="2800847" cy="14327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xmlns="" id="{52716117-94A0-D247-8B15-0833EFA69919}"/>
              </a:ext>
            </a:extLst>
          </p:cNvPr>
          <p:cNvCxnSpPr>
            <a:cxnSpLocks/>
            <a:stCxn id="4" idx="3"/>
            <a:endCxn id="4" idx="0"/>
          </p:cNvCxnSpPr>
          <p:nvPr/>
        </p:nvCxnSpPr>
        <p:spPr>
          <a:xfrm flipH="1" flipV="1">
            <a:off x="3235268" y="2728161"/>
            <a:ext cx="648000" cy="432000"/>
          </a:xfrm>
          <a:prstGeom prst="curvedConnector4">
            <a:avLst>
              <a:gd name="adj1" fmla="val -56837"/>
              <a:gd name="adj2" fmla="val 226412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47B63AA1-F238-DB42-A288-7BDE59DCC309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>
            <a:off x="10589882" y="3577834"/>
            <a:ext cx="0" cy="1325369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A622852E-C023-D648-88DA-9BDBD00D7326}"/>
              </a:ext>
            </a:extLst>
          </p:cNvPr>
          <p:cNvCxnSpPr>
            <a:cxnSpLocks/>
            <a:stCxn id="6" idx="1"/>
            <a:endCxn id="8" idx="3"/>
          </p:cNvCxnSpPr>
          <p:nvPr/>
        </p:nvCxnSpPr>
        <p:spPr>
          <a:xfrm flipH="1">
            <a:off x="7548115" y="5335203"/>
            <a:ext cx="239376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9162C413-722C-E44B-B817-0931EC663D41}"/>
              </a:ext>
            </a:extLst>
          </p:cNvPr>
          <p:cNvCxnSpPr>
            <a:cxnSpLocks/>
            <a:stCxn id="9" idx="6"/>
            <a:endCxn id="4" idx="1"/>
          </p:cNvCxnSpPr>
          <p:nvPr/>
        </p:nvCxnSpPr>
        <p:spPr>
          <a:xfrm>
            <a:off x="911889" y="3160161"/>
            <a:ext cx="1675379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9F404FD4-3215-E344-AADA-D79867943CB3}"/>
              </a:ext>
            </a:extLst>
          </p:cNvPr>
          <p:cNvCxnSpPr>
            <a:cxnSpLocks/>
            <a:stCxn id="8" idx="1"/>
            <a:endCxn id="10" idx="6"/>
          </p:cNvCxnSpPr>
          <p:nvPr/>
        </p:nvCxnSpPr>
        <p:spPr>
          <a:xfrm flipH="1">
            <a:off x="3451268" y="5335203"/>
            <a:ext cx="2800847" cy="11942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xmlns="" id="{F230D0D3-5302-1749-89FB-181614A47124}"/>
              </a:ext>
            </a:extLst>
          </p:cNvPr>
          <p:cNvCxnSpPr>
            <a:cxnSpLocks/>
            <a:stCxn id="6" idx="3"/>
            <a:endCxn id="6" idx="2"/>
          </p:cNvCxnSpPr>
          <p:nvPr/>
        </p:nvCxnSpPr>
        <p:spPr>
          <a:xfrm flipH="1">
            <a:off x="10589882" y="5335203"/>
            <a:ext cx="648000" cy="432000"/>
          </a:xfrm>
          <a:prstGeom prst="curvedConnector4">
            <a:avLst>
              <a:gd name="adj1" fmla="val -48997"/>
              <a:gd name="adj2" fmla="val 199954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>
            <a:extLst>
              <a:ext uri="{FF2B5EF4-FFF2-40B4-BE49-F238E27FC236}">
                <a16:creationId xmlns:a16="http://schemas.microsoft.com/office/drawing/2014/main" xmlns="" id="{19055148-7B68-2B46-A0E9-B928337BFEE1}"/>
              </a:ext>
            </a:extLst>
          </p:cNvPr>
          <p:cNvCxnSpPr>
            <a:cxnSpLocks/>
            <a:stCxn id="4" idx="2"/>
            <a:endCxn id="10" idx="0"/>
          </p:cNvCxnSpPr>
          <p:nvPr/>
        </p:nvCxnSpPr>
        <p:spPr>
          <a:xfrm rot="5400000">
            <a:off x="2465776" y="4361653"/>
            <a:ext cx="1538984" cy="12700"/>
          </a:xfrm>
          <a:prstGeom prst="curvedConnector3">
            <a:avLst>
              <a:gd name="adj1" fmla="val 50000"/>
            </a:avLst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3ED7A538-8BFD-4041-AA56-F61DE1696111}"/>
              </a:ext>
            </a:extLst>
          </p:cNvPr>
          <p:cNvSpPr txBox="1"/>
          <p:nvPr/>
        </p:nvSpPr>
        <p:spPr>
          <a:xfrm>
            <a:off x="9802487" y="5810818"/>
            <a:ext cx="787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check</a:t>
            </a:r>
          </a:p>
          <a:p>
            <a:pPr algn="ctr"/>
            <a:r>
              <a:rPr lang="en-US" sz="1600" dirty="0"/>
              <a:t>status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6DF4C779-A2E8-A043-95C2-B571F7D46DED}"/>
              </a:ext>
            </a:extLst>
          </p:cNvPr>
          <p:cNvSpPr txBox="1"/>
          <p:nvPr/>
        </p:nvSpPr>
        <p:spPr>
          <a:xfrm>
            <a:off x="2137465" y="1915520"/>
            <a:ext cx="899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change</a:t>
            </a:r>
          </a:p>
          <a:p>
            <a:pPr algn="ctr"/>
            <a:r>
              <a:rPr lang="en-US" sz="1600" dirty="0"/>
              <a:t>order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10D0185-B9BA-C44F-ADF3-4B9ED9B5963E}"/>
              </a:ext>
            </a:extLst>
          </p:cNvPr>
          <p:cNvSpPr txBox="1"/>
          <p:nvPr/>
        </p:nvSpPr>
        <p:spPr>
          <a:xfrm>
            <a:off x="4656689" y="2760001"/>
            <a:ext cx="5357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7F2F37A0-A983-F246-B632-0A6F2386EE3F}"/>
              </a:ext>
            </a:extLst>
          </p:cNvPr>
          <p:cNvSpPr txBox="1"/>
          <p:nvPr/>
        </p:nvSpPr>
        <p:spPr>
          <a:xfrm>
            <a:off x="8197749" y="4903203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deliver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DA16E1B2-6DB2-0B48-8977-BDC9ACD45A81}"/>
              </a:ext>
            </a:extLst>
          </p:cNvPr>
          <p:cNvSpPr txBox="1"/>
          <p:nvPr/>
        </p:nvSpPr>
        <p:spPr>
          <a:xfrm>
            <a:off x="9637377" y="4040044"/>
            <a:ext cx="952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prepare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4E41384-6D0B-7448-B9F3-ACD49E76FE6B}"/>
              </a:ext>
            </a:extLst>
          </p:cNvPr>
          <p:cNvSpPr txBox="1"/>
          <p:nvPr/>
        </p:nvSpPr>
        <p:spPr>
          <a:xfrm>
            <a:off x="1292988" y="3189601"/>
            <a:ext cx="792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create</a:t>
            </a:r>
          </a:p>
          <a:p>
            <a:pPr algn="ctr"/>
            <a:r>
              <a:rPr lang="en-US" sz="1600" dirty="0"/>
              <a:t>order</a:t>
            </a:r>
          </a:p>
        </p:txBody>
      </p:sp>
      <p:sp>
        <p:nvSpPr>
          <p:cNvPr id="111" name="Decision 110">
            <a:extLst>
              <a:ext uri="{FF2B5EF4-FFF2-40B4-BE49-F238E27FC236}">
                <a16:creationId xmlns:a16="http://schemas.microsoft.com/office/drawing/2014/main" xmlns="" id="{3D642306-563D-D34C-8CA4-3FD300DC66C5}"/>
              </a:ext>
            </a:extLst>
          </p:cNvPr>
          <p:cNvSpPr/>
          <p:nvPr/>
        </p:nvSpPr>
        <p:spPr>
          <a:xfrm>
            <a:off x="6684115" y="2929834"/>
            <a:ext cx="432000" cy="432000"/>
          </a:xfrm>
          <a:prstGeom prst="flowChartDecision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xmlns="" id="{087B8E92-9946-AD41-9608-DD125BD135C7}"/>
              </a:ext>
            </a:extLst>
          </p:cNvPr>
          <p:cNvCxnSpPr>
            <a:cxnSpLocks/>
            <a:stCxn id="111" idx="3"/>
            <a:endCxn id="7" idx="1"/>
          </p:cNvCxnSpPr>
          <p:nvPr/>
        </p:nvCxnSpPr>
        <p:spPr>
          <a:xfrm>
            <a:off x="7116115" y="3145834"/>
            <a:ext cx="282576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D746D0CB-1467-0243-89FC-9CC72318F5D0}"/>
              </a:ext>
            </a:extLst>
          </p:cNvPr>
          <p:cNvSpPr txBox="1"/>
          <p:nvPr/>
        </p:nvSpPr>
        <p:spPr>
          <a:xfrm>
            <a:off x="8080729" y="2713834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[success]</a:t>
            </a:r>
          </a:p>
        </p:txBody>
      </p:sp>
      <p:cxnSp>
        <p:nvCxnSpPr>
          <p:cNvPr id="146" name="Curved Connector 145">
            <a:extLst>
              <a:ext uri="{FF2B5EF4-FFF2-40B4-BE49-F238E27FC236}">
                <a16:creationId xmlns:a16="http://schemas.microsoft.com/office/drawing/2014/main" xmlns="" id="{4CDC44D7-1036-D546-8BDC-2B0526F8160F}"/>
              </a:ext>
            </a:extLst>
          </p:cNvPr>
          <p:cNvCxnSpPr>
            <a:cxnSpLocks/>
            <a:stCxn id="111" idx="2"/>
          </p:cNvCxnSpPr>
          <p:nvPr/>
        </p:nvCxnSpPr>
        <p:spPr>
          <a:xfrm rot="5400000">
            <a:off x="5283692" y="1961411"/>
            <a:ext cx="216000" cy="3016847"/>
          </a:xfrm>
          <a:prstGeom prst="curvedConnector2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F70D5C8F-45BA-9A4B-A355-BBD2F026456A}"/>
              </a:ext>
            </a:extLst>
          </p:cNvPr>
          <p:cNvSpPr txBox="1"/>
          <p:nvPr/>
        </p:nvSpPr>
        <p:spPr>
          <a:xfrm>
            <a:off x="4429833" y="3628057"/>
            <a:ext cx="950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[failure]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6060ED8-A0C2-A54A-9507-480D91542E77}"/>
              </a:ext>
            </a:extLst>
          </p:cNvPr>
          <p:cNvSpPr txBox="1"/>
          <p:nvPr/>
        </p:nvSpPr>
        <p:spPr>
          <a:xfrm>
            <a:off x="2137465" y="4329403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cancel</a:t>
            </a:r>
          </a:p>
        </p:txBody>
      </p:sp>
    </p:spTree>
    <p:extLst>
      <p:ext uri="{BB962C8B-B14F-4D97-AF65-F5344CB8AC3E}">
        <p14:creationId xmlns:p14="http://schemas.microsoft.com/office/powerpoint/2010/main" val="15999116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62A2F4BE-8466-204D-BC22-C43CF169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31A00A9-62D2-1F48-B6BC-52B89312B2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paths: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/</a:t>
            </a:r>
            <a:r>
              <a:rPr lang="en-US" sz="1600" dirty="0" smtClean="0">
                <a:latin typeface="Lucida Console" panose="020B0609040504020204" pitchFamily="49" charset="0"/>
              </a:rPr>
              <a:t>order/{</a:t>
            </a:r>
            <a:r>
              <a:rPr lang="en-US" sz="1600" dirty="0" err="1">
                <a:latin typeface="Lucida Console" panose="020B0609040504020204" pitchFamily="49" charset="0"/>
              </a:rPr>
              <a:t>order_id</a:t>
            </a:r>
            <a:r>
              <a:rPr lang="en-US" sz="1600" dirty="0">
                <a:latin typeface="Lucida Console" panose="020B0609040504020204" pitchFamily="49" charset="0"/>
              </a:rPr>
              <a:t>}: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get: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description: Obtain information about an order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parameters: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- name: </a:t>
            </a:r>
            <a:r>
              <a:rPr lang="en-US" sz="1600" dirty="0" err="1">
                <a:latin typeface="Lucida Console" panose="020B0609040504020204" pitchFamily="49" charset="0"/>
              </a:rPr>
              <a:t>order_id</a:t>
            </a:r>
            <a:r>
              <a:rPr lang="en-US" sz="1600" dirty="0">
                <a:latin typeface="Lucida Console" panose="020B0609040504020204" pitchFamily="49" charset="0"/>
              </a:rPr>
              <a:t/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in: path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required: true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schema: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type: string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AB8D08F-7157-DB48-AC1D-E7EA84718A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5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62A2F4BE-8466-204D-BC22-C43CF169B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 Example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31A00A9-62D2-1F48-B6BC-52B89312B2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latin typeface="Lucida Console" panose="020B0609040504020204" pitchFamily="49" charset="0"/>
              </a:rPr>
              <a:t>paths: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/</a:t>
            </a:r>
            <a:r>
              <a:rPr lang="en-US" sz="1600" dirty="0" smtClean="0">
                <a:latin typeface="Lucida Console" panose="020B0609040504020204" pitchFamily="49" charset="0"/>
              </a:rPr>
              <a:t>order/{</a:t>
            </a:r>
            <a:r>
              <a:rPr lang="en-US" sz="1600" dirty="0" err="1">
                <a:latin typeface="Lucida Console" panose="020B0609040504020204" pitchFamily="49" charset="0"/>
              </a:rPr>
              <a:t>order_id</a:t>
            </a:r>
            <a:r>
              <a:rPr lang="en-US" sz="1600" dirty="0">
                <a:latin typeface="Lucida Console" panose="020B0609040504020204" pitchFamily="49" charset="0"/>
              </a:rPr>
              <a:t>}: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get: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...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responses: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‘200’: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description: Successfully returned an order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content: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application/xml: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schema: 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  $ref: ‘#/components/schemas/order’</a:t>
            </a:r>
            <a:br>
              <a:rPr lang="en-US" sz="1600" dirty="0">
                <a:latin typeface="Lucida Console" panose="020B0609040504020204" pitchFamily="49" charset="0"/>
              </a:rPr>
            </a:br>
            <a:r>
              <a:rPr lang="en-US" sz="1600" dirty="0">
                <a:latin typeface="Lucida Console" panose="020B0609040504020204" pitchFamily="49" charset="0"/>
              </a:rPr>
              <a:t>             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4AB8D08F-7157-DB48-AC1D-E7EA84718A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6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Documentation should cover all the bases of the web architecture</a:t>
            </a:r>
          </a:p>
          <a:p>
            <a:pPr lvl="1"/>
            <a:r>
              <a:rPr lang="en-GB"/>
              <a:t>Identification – parameterised URIs</a:t>
            </a:r>
          </a:p>
          <a:p>
            <a:pPr lvl="1"/>
            <a:r>
              <a:rPr lang="en-GB"/>
              <a:t>Interaction – HTTP methods, status codes and headers</a:t>
            </a:r>
          </a:p>
          <a:p>
            <a:pPr lvl="1"/>
            <a:r>
              <a:rPr lang="en-GB"/>
              <a:t>Representation – formats for request and response, with examples</a:t>
            </a:r>
          </a:p>
          <a:p>
            <a:pPr marL="0" indent="0">
              <a:buNone/>
            </a:pPr>
            <a:r>
              <a:rPr lang="en-GB"/>
              <a:t>Listings of all of the above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B739E36-F348-3F48-B346-EE40B7AD75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11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RESTful API Examples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Twitter</a:t>
            </a:r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developer.twitter.com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/docs/</a:t>
            </a:r>
            <a:r>
              <a:rPr lang="en-GB" dirty="0" err="1"/>
              <a:t>api</a:t>
            </a:r>
            <a:r>
              <a:rPr lang="en-GB" dirty="0"/>
              <a:t>-reference-index</a:t>
            </a:r>
          </a:p>
          <a:p>
            <a:pPr marL="0" indent="0">
              <a:buNone/>
            </a:pPr>
            <a:r>
              <a:rPr lang="en-GB" dirty="0" err="1"/>
              <a:t>Paypal</a:t>
            </a:r>
            <a:endParaRPr lang="en-GB" dirty="0"/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developer.paypal.com</a:t>
            </a:r>
            <a:r>
              <a:rPr lang="en-GB" dirty="0"/>
              <a:t>/docs/</a:t>
            </a:r>
            <a:r>
              <a:rPr lang="en-GB" dirty="0" err="1"/>
              <a:t>api</a:t>
            </a:r>
            <a:r>
              <a:rPr lang="en-GB" dirty="0"/>
              <a:t>/payments/</a:t>
            </a:r>
          </a:p>
          <a:p>
            <a:pPr marL="0" indent="0">
              <a:buNone/>
            </a:pPr>
            <a:r>
              <a:rPr lang="en-GB" dirty="0" err="1"/>
              <a:t>Imgur</a:t>
            </a:r>
            <a:endParaRPr lang="en-GB" dirty="0"/>
          </a:p>
          <a:p>
            <a:pPr marL="360000" lvl="1" indent="0">
              <a:buNone/>
            </a:pPr>
            <a:r>
              <a:rPr lang="en-GB" dirty="0"/>
              <a:t>https://apidocs.imgur.com</a:t>
            </a:r>
          </a:p>
          <a:p>
            <a:pPr marL="0" indent="0">
              <a:buNone/>
            </a:pPr>
            <a:r>
              <a:rPr lang="en-GB" dirty="0" err="1"/>
              <a:t>Wordpress</a:t>
            </a:r>
            <a:endParaRPr lang="en-GB" dirty="0"/>
          </a:p>
          <a:p>
            <a:pPr marL="360000" lvl="1" indent="0">
              <a:buNone/>
            </a:pPr>
            <a:r>
              <a:rPr lang="en-GB" dirty="0"/>
              <a:t>https://</a:t>
            </a:r>
            <a:r>
              <a:rPr lang="en-GB" dirty="0" err="1"/>
              <a:t>developer.wordpress.org</a:t>
            </a:r>
            <a:r>
              <a:rPr lang="en-GB" dirty="0"/>
              <a:t>/rest-</a:t>
            </a:r>
            <a:r>
              <a:rPr lang="en-GB" dirty="0" err="1"/>
              <a:t>api</a:t>
            </a:r>
            <a:r>
              <a:rPr lang="en-GB" dirty="0"/>
              <a:t>/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435C7195-B569-6B4E-90FD-E1792C906A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6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7C09B-2A72-8D48-8462-FD7F65E5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and 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129BE1-BC7E-C444-B323-FEB3B4CBDF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Swagger API development tool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swagger.io</a:t>
            </a:r>
            <a:r>
              <a:rPr lang="en-US" dirty="0"/>
              <a:t>/</a:t>
            </a:r>
          </a:p>
          <a:p>
            <a:pPr marL="0" indent="0">
              <a:buNone/>
            </a:pPr>
            <a:r>
              <a:rPr lang="en-US" dirty="0"/>
              <a:t>Overview of </a:t>
            </a:r>
            <a:r>
              <a:rPr lang="en-US" dirty="0" err="1"/>
              <a:t>OpenAPI</a:t>
            </a:r>
            <a:endParaRPr lang="en-US" dirty="0"/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swagger.io</a:t>
            </a:r>
            <a:r>
              <a:rPr lang="en-US" dirty="0"/>
              <a:t>/docs/specification/about/</a:t>
            </a:r>
          </a:p>
          <a:p>
            <a:pPr marL="0" indent="0">
              <a:buNone/>
            </a:pPr>
            <a:r>
              <a:rPr lang="en-US" dirty="0" err="1"/>
              <a:t>OpenAPI</a:t>
            </a:r>
            <a:r>
              <a:rPr lang="en-US" dirty="0"/>
              <a:t> Specification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/OAI/</a:t>
            </a:r>
            <a:r>
              <a:rPr lang="en-US" dirty="0" err="1"/>
              <a:t>OpenAPI</a:t>
            </a:r>
            <a:r>
              <a:rPr lang="en-US" dirty="0"/>
              <a:t>-Specification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02FC9C-578E-DC4D-A934-7D11D0E436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3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E375D-366A-D84D-85C3-E372D5290E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</a:t>
            </a:r>
            <a:r>
              <a:rPr lang="en-US" dirty="0" smtClean="0"/>
              <a:t>: CORS and Memento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7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52952-B9D8-F545-9A09-D7D6CFE5D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the </a:t>
            </a:r>
            <a:br>
              <a:rPr lang="en-US" dirty="0"/>
            </a:br>
            <a:r>
              <a:rPr lang="en-US" dirty="0"/>
              <a:t>Richardson Maturity Model</a:t>
            </a:r>
          </a:p>
        </p:txBody>
      </p:sp>
    </p:spTree>
    <p:extLst>
      <p:ext uri="{BB962C8B-B14F-4D97-AF65-F5344CB8AC3E}">
        <p14:creationId xmlns:p14="http://schemas.microsoft.com/office/powerpoint/2010/main" val="23333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Richardson Maturity Model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51826705"/>
              </p:ext>
            </p:extLst>
          </p:nvPr>
        </p:nvGraphicFramePr>
        <p:xfrm>
          <a:off x="623888" y="1773238"/>
          <a:ext cx="10944225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CBA8BF8-CDC7-584D-8FE8-829CF80079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54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Richardson Level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Multiple URIs used for resources</a:t>
            </a:r>
          </a:p>
          <a:p>
            <a:pPr marL="0" indent="0">
              <a:buNone/>
            </a:pPr>
            <a:r>
              <a:rPr lang="en-US" dirty="0"/>
              <a:t>Key resource type from the workflow is an </a:t>
            </a:r>
            <a:r>
              <a:rPr lang="en-US" i="1" dirty="0"/>
              <a:t>order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orinoco.com</a:t>
            </a:r>
            <a:r>
              <a:rPr lang="en-US" dirty="0"/>
              <a:t>/order/{</a:t>
            </a:r>
            <a:r>
              <a:rPr lang="en-US" dirty="0" err="1"/>
              <a:t>order_id</a:t>
            </a:r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A10EDDB-D98E-0345-B0CB-9FDFA8C44C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665794"/>
      </p:ext>
    </p:extLst>
  </p:cSld>
  <p:clrMapOvr>
    <a:masterClrMapping/>
  </p:clrMapOvr>
</p:sld>
</file>

<file path=ppt/theme/theme1.xml><?xml version="1.0" encoding="utf-8"?>
<a:theme xmlns:a="http://schemas.openxmlformats.org/drawingml/2006/main" name="UoS_Powerpoint_template WIDESCREEN">
  <a:themeElements>
    <a:clrScheme name="Rich Black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74C9E5"/>
      </a:hlink>
      <a:folHlink>
        <a:srgbClr val="D5007F"/>
      </a:folHlink>
    </a:clrScheme>
    <a:fontScheme name="Custom 1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EEB19A3-E5AF-B743-8C08-9AD556682854}" vid="{671753E0-2D72-0A42-810F-2669D10CC1B4}"/>
    </a:ext>
  </a:extLst>
</a:theme>
</file>

<file path=ppt/theme/theme2.xml><?xml version="1.0" encoding="utf-8"?>
<a:theme xmlns:a="http://schemas.openxmlformats.org/drawingml/2006/main" name="Title and content">
  <a:themeElements>
    <a:clrScheme name="Custom 6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1BFC7"/>
      </a:accent5>
      <a:accent6>
        <a:srgbClr val="EF7D00"/>
      </a:accent6>
      <a:hlink>
        <a:srgbClr val="005C83"/>
      </a:hlink>
      <a:folHlink>
        <a:srgbClr val="495961"/>
      </a:folHlink>
    </a:clrScheme>
    <a:fontScheme name="UoS Powerpoint Fonts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EEB19A3-E5AF-B743-8C08-9AD556682854}" vid="{F81E0AD6-EF14-2A4C-975C-394B6C331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dicator xmlns="993a5681-5c5b-4cef-91da-e6501083dd4a" xsi:nil="true"/>
    <lcf76f155ced4ddcb4097134ff3c332f xmlns="993a5681-5c5b-4cef-91da-e6501083dd4a">
      <Terms xmlns="http://schemas.microsoft.com/office/infopath/2007/PartnerControls"/>
    </lcf76f155ced4ddcb4097134ff3c332f>
    <TaxCatchAll xmlns="1fc98906-40c9-4f56-92bd-f396bbed931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596EA4FAEC4442816FD0897DB0514A" ma:contentTypeVersion="13" ma:contentTypeDescription="Create a new document." ma:contentTypeScope="" ma:versionID="19cf72db43a81d775c8901429e401c5a">
  <xsd:schema xmlns:xsd="http://www.w3.org/2001/XMLSchema" xmlns:xs="http://www.w3.org/2001/XMLSchema" xmlns:p="http://schemas.microsoft.com/office/2006/metadata/properties" xmlns:ns2="993a5681-5c5b-4cef-91da-e6501083dd4a" xmlns:ns3="1fc98906-40c9-4f56-92bd-f396bbed9311" targetNamespace="http://schemas.microsoft.com/office/2006/metadata/properties" ma:root="true" ma:fieldsID="a4c787b164d9c75c816d41075a9c596f" ns2:_="" ns3:_="">
    <xsd:import namespace="993a5681-5c5b-4cef-91da-e6501083dd4a"/>
    <xsd:import namespace="1fc98906-40c9-4f56-92bd-f396bbed93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Indicato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a5681-5c5b-4cef-91da-e6501083d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Indicator" ma:index="15" nillable="true" ma:displayName="Indicator" ma:internalName="Indicator">
      <xsd:simpleType>
        <xsd:restriction base="dms:Text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98906-40c9-4f56-92bd-f396bbed931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0bfaa32-be88-4c32-8520-a8dac6cdd59d}" ma:internalName="TaxCatchAll" ma:showField="CatchAllData" ma:web="1fc98906-40c9-4f56-92bd-f396bbed93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DF738F-AE3A-4E19-A611-E274842A57A2}">
  <ds:schemaRefs>
    <ds:schemaRef ds:uri="http://schemas.microsoft.com/office/2006/metadata/properties"/>
    <ds:schemaRef ds:uri="http://schemas.microsoft.com/office/infopath/2007/PartnerControls"/>
    <ds:schemaRef ds:uri="993a5681-5c5b-4cef-91da-e6501083dd4a"/>
    <ds:schemaRef ds:uri="1fc98906-40c9-4f56-92bd-f396bbed9311"/>
  </ds:schemaRefs>
</ds:datastoreItem>
</file>

<file path=customXml/itemProps2.xml><?xml version="1.0" encoding="utf-8"?>
<ds:datastoreItem xmlns:ds="http://schemas.openxmlformats.org/officeDocument/2006/customXml" ds:itemID="{961EDD41-1F66-4EF4-8A75-80007FEDAC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79B0F0-C3A9-4BC0-B389-E7D095D68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3a5681-5c5b-4cef-91da-e6501083dd4a"/>
    <ds:schemaRef ds:uri="1fc98906-40c9-4f56-92bd-f396bbed93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UoS_Powerpoint_template WIDESCREEN</Template>
  <TotalTime>1853</TotalTime>
  <Words>1579</Words>
  <Application>Microsoft Macintosh PowerPoint</Application>
  <PresentationFormat>Custom</PresentationFormat>
  <Paragraphs>377</Paragraphs>
  <Slides>65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UoS_Powerpoint_template WIDESCREEN</vt:lpstr>
      <vt:lpstr>Title and content</vt:lpstr>
      <vt:lpstr>PowerPoint Presentation</vt:lpstr>
      <vt:lpstr>REST in Practice</vt:lpstr>
      <vt:lpstr>Web Services as state machines</vt:lpstr>
      <vt:lpstr>UML Statecharts: states and transitions</vt:lpstr>
      <vt:lpstr>UML Statecharts: pseudostates</vt:lpstr>
      <vt:lpstr>Orinoco Workflow</vt:lpstr>
      <vt:lpstr>Revisiting the  Richardson Maturity Model</vt:lpstr>
      <vt:lpstr>Richardson Maturity Model</vt:lpstr>
      <vt:lpstr>Richardson Level 1</vt:lpstr>
      <vt:lpstr>Richardson Level 2</vt:lpstr>
      <vt:lpstr>Create an order</vt:lpstr>
      <vt:lpstr>Create an order</vt:lpstr>
      <vt:lpstr>PUT to a new URI</vt:lpstr>
      <vt:lpstr>POST to an existing URI</vt:lpstr>
      <vt:lpstr>POST to an existing URI</vt:lpstr>
      <vt:lpstr>Change order</vt:lpstr>
      <vt:lpstr>PUT to an existing URI</vt:lpstr>
      <vt:lpstr>Conditional PUT</vt:lpstr>
      <vt:lpstr>Cancel an order</vt:lpstr>
      <vt:lpstr>Cancel an order</vt:lpstr>
      <vt:lpstr>DELETE</vt:lpstr>
      <vt:lpstr>DELETE</vt:lpstr>
      <vt:lpstr>DELETE</vt:lpstr>
      <vt:lpstr>Payment</vt:lpstr>
      <vt:lpstr>Richardson Level Three</vt:lpstr>
      <vt:lpstr>Where are the links?</vt:lpstr>
      <vt:lpstr>Media Types</vt:lpstr>
      <vt:lpstr>text/html</vt:lpstr>
      <vt:lpstr>application/vnd.orinoco+xml</vt:lpstr>
      <vt:lpstr>Link: header</vt:lpstr>
      <vt:lpstr>Check order status</vt:lpstr>
      <vt:lpstr>Check order status</vt:lpstr>
      <vt:lpstr>GET</vt:lpstr>
      <vt:lpstr>GET</vt:lpstr>
      <vt:lpstr>Collections and Elements</vt:lpstr>
      <vt:lpstr>RESTful Methods for Collections</vt:lpstr>
      <vt:lpstr>RESTful Methods for Collection Elements</vt:lpstr>
      <vt:lpstr>Orinoco Workflow</vt:lpstr>
      <vt:lpstr>Further Reading</vt:lpstr>
      <vt:lpstr>Documenting REST</vt:lpstr>
      <vt:lpstr>Documentation</vt:lpstr>
      <vt:lpstr>Identification</vt:lpstr>
      <vt:lpstr>URIs</vt:lpstr>
      <vt:lpstr>URI Parameters</vt:lpstr>
      <vt:lpstr>Interaction</vt:lpstr>
      <vt:lpstr>Methods</vt:lpstr>
      <vt:lpstr>Status Codes</vt:lpstr>
      <vt:lpstr>Headers</vt:lpstr>
      <vt:lpstr>Representation</vt:lpstr>
      <vt:lpstr>Representation</vt:lpstr>
      <vt:lpstr>Examples</vt:lpstr>
      <vt:lpstr>HATEOAS</vt:lpstr>
      <vt:lpstr>Listings</vt:lpstr>
      <vt:lpstr>OpenAPI</vt:lpstr>
      <vt:lpstr>OpenAPI</vt:lpstr>
      <vt:lpstr>OpenAPI metadata</vt:lpstr>
      <vt:lpstr>Servers</vt:lpstr>
      <vt:lpstr>Components</vt:lpstr>
      <vt:lpstr>Paths</vt:lpstr>
      <vt:lpstr>Path Example</vt:lpstr>
      <vt:lpstr>Path Example</vt:lpstr>
      <vt:lpstr>Summary</vt:lpstr>
      <vt:lpstr>RESTful API Examples</vt:lpstr>
      <vt:lpstr>Tools and Further Reading</vt:lpstr>
      <vt:lpstr>Next: CORS and Memento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GUIDANCE</dc:title>
  <dc:creator>Heather Packer</dc:creator>
  <cp:lastModifiedBy>Heather</cp:lastModifiedBy>
  <cp:revision>26</cp:revision>
  <dcterms:created xsi:type="dcterms:W3CDTF">2022-09-28T13:39:10Z</dcterms:created>
  <dcterms:modified xsi:type="dcterms:W3CDTF">2022-11-02T09:36:09Z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0x0101000E596EA4FAEC4442816FD0897DB0514A</vt:lpwstr>
  </property>
</Properties>
</file>