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112"/>
  </p:notesMasterIdLst>
  <p:handoutMasterIdLst>
    <p:handoutMasterId r:id="rId113"/>
  </p:handoutMasterIdLst>
  <p:sldIdLst>
    <p:sldId id="256" r:id="rId6"/>
    <p:sldId id="336" r:id="rId7"/>
    <p:sldId id="503" r:id="rId8"/>
    <p:sldId id="533" r:id="rId9"/>
    <p:sldId id="505" r:id="rId10"/>
    <p:sldId id="506" r:id="rId11"/>
    <p:sldId id="534" r:id="rId12"/>
    <p:sldId id="508" r:id="rId13"/>
    <p:sldId id="507"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31" r:id="rId37"/>
    <p:sldId id="532"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479" r:id="rId89"/>
    <p:sldId id="480" r:id="rId90"/>
    <p:sldId id="481" r:id="rId91"/>
    <p:sldId id="482" r:id="rId92"/>
    <p:sldId id="483" r:id="rId93"/>
    <p:sldId id="484" r:id="rId94"/>
    <p:sldId id="485" r:id="rId95"/>
    <p:sldId id="486" r:id="rId96"/>
    <p:sldId id="487" r:id="rId97"/>
    <p:sldId id="488" r:id="rId98"/>
    <p:sldId id="489" r:id="rId99"/>
    <p:sldId id="490" r:id="rId100"/>
    <p:sldId id="491" r:id="rId101"/>
    <p:sldId id="492" r:id="rId102"/>
    <p:sldId id="493" r:id="rId103"/>
    <p:sldId id="494" r:id="rId104"/>
    <p:sldId id="495" r:id="rId105"/>
    <p:sldId id="496" r:id="rId106"/>
    <p:sldId id="497" r:id="rId107"/>
    <p:sldId id="498" r:id="rId108"/>
    <p:sldId id="377" r:id="rId109"/>
    <p:sldId id="499" r:id="rId110"/>
    <p:sldId id="500"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F"/>
    <a:srgbClr val="495961"/>
    <a:srgbClr val="CA287A"/>
    <a:srgbClr val="4A103D"/>
    <a:srgbClr val="005C84"/>
    <a:srgbClr val="2E444E"/>
    <a:srgbClr val="063D5F"/>
    <a:srgbClr val="662953"/>
    <a:srgbClr val="DE2B32"/>
    <a:srgbClr val="12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p:restoredTop sz="78744"/>
  </p:normalViewPr>
  <p:slideViewPr>
    <p:cSldViewPr>
      <p:cViewPr varScale="1">
        <p:scale>
          <a:sx n="76" d="100"/>
          <a:sy n="76" d="100"/>
        </p:scale>
        <p:origin x="-1248" y="-112"/>
      </p:cViewPr>
      <p:guideLst>
        <p:guide orient="horz" pos="2160"/>
        <p:guide pos="3840"/>
      </p:guideLst>
    </p:cSldViewPr>
  </p:slideViewPr>
  <p:notesTextViewPr>
    <p:cViewPr>
      <p:scale>
        <a:sx n="80" d="100"/>
        <a:sy n="80" d="100"/>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8" Type="http://schemas.openxmlformats.org/officeDocument/2006/relationships/slide" Target="slides/slide103.xml"/><Relationship Id="rId109" Type="http://schemas.openxmlformats.org/officeDocument/2006/relationships/slide" Target="slides/slide10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110" Type="http://schemas.openxmlformats.org/officeDocument/2006/relationships/slide" Target="slides/slide105.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11" Type="http://schemas.openxmlformats.org/officeDocument/2006/relationships/slide" Target="slides/slide106.xml"/><Relationship Id="rId112" Type="http://schemas.openxmlformats.org/officeDocument/2006/relationships/notesMaster" Target="notesMasters/notesMaster1.xml"/><Relationship Id="rId113" Type="http://schemas.openxmlformats.org/officeDocument/2006/relationships/handoutMaster" Target="handoutMasters/handout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slide" Target="slides/slide95.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0240D-8D39-9349-9CA9-2E47B6A14893}" type="doc">
      <dgm:prSet loTypeId="urn:microsoft.com/office/officeart/2005/8/layout/pyramid2" loCatId="" qsTypeId="urn:microsoft.com/office/officeart/2005/8/quickstyle/simple4" qsCatId="simple" csTypeId="urn:microsoft.com/office/officeart/2005/8/colors/accent1_2" csCatId="accent1" phldr="1"/>
      <dgm:spPr/>
    </dgm:pt>
    <dgm:pt modelId="{1C840392-9F3E-4849-B0EB-3E7ED1BB96B0}">
      <dgm:prSet phldrT="[Text]"/>
      <dgm:spPr>
        <a:solidFill>
          <a:schemeClr val="lt1">
            <a:hueOff val="0"/>
            <a:satOff val="0"/>
            <a:lumOff val="0"/>
          </a:schemeClr>
        </a:solidFill>
        <a:ln w="38100">
          <a:solidFill>
            <a:schemeClr val="accent1"/>
          </a:solidFill>
        </a:ln>
      </dgm:spPr>
      <dgm:t>
        <a:bodyPr/>
        <a:lstStyle/>
        <a:p>
          <a:r>
            <a:rPr lang="en-US"/>
            <a:t>Hypermedia</a:t>
          </a:r>
        </a:p>
      </dgm:t>
    </dgm:pt>
    <dgm:pt modelId="{B02C6FF0-3099-2544-BE53-602D2F25E93C}" type="parTrans" cxnId="{C2821CED-7A6A-074F-B365-10834D6BA60B}">
      <dgm:prSet/>
      <dgm:spPr/>
      <dgm:t>
        <a:bodyPr/>
        <a:lstStyle/>
        <a:p>
          <a:endParaRPr lang="en-US"/>
        </a:p>
      </dgm:t>
    </dgm:pt>
    <dgm:pt modelId="{7004ACD4-2718-CF4E-8CCC-CEAD57141A96}" type="sibTrans" cxnId="{C2821CED-7A6A-074F-B365-10834D6BA60B}">
      <dgm:prSet/>
      <dgm:spPr/>
      <dgm:t>
        <a:bodyPr/>
        <a:lstStyle/>
        <a:p>
          <a:endParaRPr lang="en-US"/>
        </a:p>
      </dgm:t>
    </dgm:pt>
    <dgm:pt modelId="{F42225CF-17E7-5C49-B622-318CE95FCABD}">
      <dgm:prSet phldrT="[Text]"/>
      <dgm:spPr>
        <a:solidFill>
          <a:schemeClr val="lt1">
            <a:hueOff val="0"/>
            <a:satOff val="0"/>
            <a:lumOff val="0"/>
          </a:schemeClr>
        </a:solidFill>
        <a:ln w="38100">
          <a:solidFill>
            <a:schemeClr val="accent1"/>
          </a:solidFill>
        </a:ln>
      </dgm:spPr>
      <dgm:t>
        <a:bodyPr/>
        <a:lstStyle/>
        <a:p>
          <a:r>
            <a:rPr lang="en-US"/>
            <a:t>HTTP</a:t>
          </a:r>
        </a:p>
      </dgm:t>
    </dgm:pt>
    <dgm:pt modelId="{28A27216-8068-7E4E-A388-1EECEA1CEB05}" type="parTrans" cxnId="{F41B4B9C-03D3-A646-9B0C-4082B706F972}">
      <dgm:prSet/>
      <dgm:spPr/>
      <dgm:t>
        <a:bodyPr/>
        <a:lstStyle/>
        <a:p>
          <a:endParaRPr lang="en-US"/>
        </a:p>
      </dgm:t>
    </dgm:pt>
    <dgm:pt modelId="{0081B85D-618B-D347-8EB5-89C79F9C4976}" type="sibTrans" cxnId="{F41B4B9C-03D3-A646-9B0C-4082B706F972}">
      <dgm:prSet/>
      <dgm:spPr/>
      <dgm:t>
        <a:bodyPr/>
        <a:lstStyle/>
        <a:p>
          <a:endParaRPr lang="en-US"/>
        </a:p>
      </dgm:t>
    </dgm:pt>
    <dgm:pt modelId="{787A0279-D2E7-3C43-87A9-EC052B7B545B}">
      <dgm:prSet phldrT="[Text]"/>
      <dgm:spPr>
        <a:solidFill>
          <a:schemeClr val="lt1">
            <a:hueOff val="0"/>
            <a:satOff val="0"/>
            <a:lumOff val="0"/>
          </a:schemeClr>
        </a:solidFill>
        <a:ln w="38100">
          <a:solidFill>
            <a:schemeClr val="accent1"/>
          </a:solidFill>
        </a:ln>
      </dgm:spPr>
      <dgm:t>
        <a:bodyPr/>
        <a:lstStyle/>
        <a:p>
          <a:r>
            <a:rPr lang="en-US"/>
            <a:t>URI</a:t>
          </a:r>
        </a:p>
      </dgm:t>
    </dgm:pt>
    <dgm:pt modelId="{99E9F571-4A79-6349-8EA0-AAD8C236A400}" type="parTrans" cxnId="{CD764773-F998-F144-B2AB-DA3E9136A660}">
      <dgm:prSet/>
      <dgm:spPr/>
      <dgm:t>
        <a:bodyPr/>
        <a:lstStyle/>
        <a:p>
          <a:endParaRPr lang="en-US"/>
        </a:p>
      </dgm:t>
    </dgm:pt>
    <dgm:pt modelId="{0685AEB3-9AE2-804E-8B0D-45790011074A}" type="sibTrans" cxnId="{CD764773-F998-F144-B2AB-DA3E9136A660}">
      <dgm:prSet/>
      <dgm:spPr/>
      <dgm:t>
        <a:bodyPr/>
        <a:lstStyle/>
        <a:p>
          <a:endParaRPr lang="en-US"/>
        </a:p>
      </dgm:t>
    </dgm:pt>
    <dgm:pt modelId="{7756A0BA-3B97-1A4C-90AE-7AF16C7FBAC4}" type="pres">
      <dgm:prSet presAssocID="{4630240D-8D39-9349-9CA9-2E47B6A14893}" presName="compositeShape" presStyleCnt="0">
        <dgm:presLayoutVars>
          <dgm:dir/>
          <dgm:resizeHandles/>
        </dgm:presLayoutVars>
      </dgm:prSet>
      <dgm:spPr/>
    </dgm:pt>
    <dgm:pt modelId="{C9EBB3FC-025B-1746-AB23-97BE7497C252}" type="pres">
      <dgm:prSet presAssocID="{4630240D-8D39-9349-9CA9-2E47B6A14893}" presName="pyramid" presStyleLbl="node1" presStyleIdx="0" presStyleCnt="1"/>
      <dgm:spPr/>
    </dgm:pt>
    <dgm:pt modelId="{97845297-DC18-414C-AC76-3E6EB3BF4EC4}" type="pres">
      <dgm:prSet presAssocID="{4630240D-8D39-9349-9CA9-2E47B6A14893}" presName="theList" presStyleCnt="0"/>
      <dgm:spPr/>
    </dgm:pt>
    <dgm:pt modelId="{D37D5C33-2942-AA4F-AD42-E7E26C500408}" type="pres">
      <dgm:prSet presAssocID="{1C840392-9F3E-4849-B0EB-3E7ED1BB96B0}" presName="aNode" presStyleLbl="fgAcc1" presStyleIdx="0" presStyleCnt="3">
        <dgm:presLayoutVars>
          <dgm:bulletEnabled val="1"/>
        </dgm:presLayoutVars>
      </dgm:prSet>
      <dgm:spPr/>
      <dgm:t>
        <a:bodyPr/>
        <a:lstStyle/>
        <a:p>
          <a:endParaRPr lang="en-US"/>
        </a:p>
      </dgm:t>
    </dgm:pt>
    <dgm:pt modelId="{22789995-0C07-A44E-A893-8BC5D37A6116}" type="pres">
      <dgm:prSet presAssocID="{1C840392-9F3E-4849-B0EB-3E7ED1BB96B0}" presName="aSpace" presStyleCnt="0"/>
      <dgm:spPr/>
    </dgm:pt>
    <dgm:pt modelId="{254BBCFD-0CC7-C749-B37F-EB06695DAC1A}" type="pres">
      <dgm:prSet presAssocID="{F42225CF-17E7-5C49-B622-318CE95FCABD}" presName="aNode" presStyleLbl="fgAcc1" presStyleIdx="1" presStyleCnt="3">
        <dgm:presLayoutVars>
          <dgm:bulletEnabled val="1"/>
        </dgm:presLayoutVars>
      </dgm:prSet>
      <dgm:spPr/>
      <dgm:t>
        <a:bodyPr/>
        <a:lstStyle/>
        <a:p>
          <a:endParaRPr lang="en-US"/>
        </a:p>
      </dgm:t>
    </dgm:pt>
    <dgm:pt modelId="{E21FAFB4-31E5-4649-A072-341E46FB827A}" type="pres">
      <dgm:prSet presAssocID="{F42225CF-17E7-5C49-B622-318CE95FCABD}" presName="aSpace" presStyleCnt="0"/>
      <dgm:spPr/>
    </dgm:pt>
    <dgm:pt modelId="{59B5719E-5479-5149-92E8-6F345D3CD1B2}" type="pres">
      <dgm:prSet presAssocID="{787A0279-D2E7-3C43-87A9-EC052B7B545B}" presName="aNode" presStyleLbl="fgAcc1" presStyleIdx="2" presStyleCnt="3">
        <dgm:presLayoutVars>
          <dgm:bulletEnabled val="1"/>
        </dgm:presLayoutVars>
      </dgm:prSet>
      <dgm:spPr/>
      <dgm:t>
        <a:bodyPr/>
        <a:lstStyle/>
        <a:p>
          <a:endParaRPr lang="en-US"/>
        </a:p>
      </dgm:t>
    </dgm:pt>
    <dgm:pt modelId="{D173E277-1903-2E4C-8F0D-772600D8CFCA}" type="pres">
      <dgm:prSet presAssocID="{787A0279-D2E7-3C43-87A9-EC052B7B545B}" presName="aSpace" presStyleCnt="0"/>
      <dgm:spPr/>
    </dgm:pt>
  </dgm:ptLst>
  <dgm:cxnLst>
    <dgm:cxn modelId="{F41B4B9C-03D3-A646-9B0C-4082B706F972}" srcId="{4630240D-8D39-9349-9CA9-2E47B6A14893}" destId="{F42225CF-17E7-5C49-B622-318CE95FCABD}" srcOrd="1" destOrd="0" parTransId="{28A27216-8068-7E4E-A388-1EECEA1CEB05}" sibTransId="{0081B85D-618B-D347-8EB5-89C79F9C4976}"/>
    <dgm:cxn modelId="{79700A8D-A104-4B44-808C-5FCF952ACF92}" type="presOf" srcId="{1C840392-9F3E-4849-B0EB-3E7ED1BB96B0}" destId="{D37D5C33-2942-AA4F-AD42-E7E26C500408}" srcOrd="0" destOrd="0" presId="urn:microsoft.com/office/officeart/2005/8/layout/pyramid2"/>
    <dgm:cxn modelId="{C2821CED-7A6A-074F-B365-10834D6BA60B}" srcId="{4630240D-8D39-9349-9CA9-2E47B6A14893}" destId="{1C840392-9F3E-4849-B0EB-3E7ED1BB96B0}" srcOrd="0" destOrd="0" parTransId="{B02C6FF0-3099-2544-BE53-602D2F25E93C}" sibTransId="{7004ACD4-2718-CF4E-8CCC-CEAD57141A96}"/>
    <dgm:cxn modelId="{4EC77970-B02D-AE40-B5A9-2A57397D01F4}" type="presOf" srcId="{4630240D-8D39-9349-9CA9-2E47B6A14893}" destId="{7756A0BA-3B97-1A4C-90AE-7AF16C7FBAC4}" srcOrd="0" destOrd="0" presId="urn:microsoft.com/office/officeart/2005/8/layout/pyramid2"/>
    <dgm:cxn modelId="{38DCBC32-E42B-884F-85FD-7666551AA211}" type="presOf" srcId="{F42225CF-17E7-5C49-B622-318CE95FCABD}" destId="{254BBCFD-0CC7-C749-B37F-EB06695DAC1A}" srcOrd="0" destOrd="0" presId="urn:microsoft.com/office/officeart/2005/8/layout/pyramid2"/>
    <dgm:cxn modelId="{A5358D2E-C3F3-6A4A-A02E-913AD8E14AEB}" type="presOf" srcId="{787A0279-D2E7-3C43-87A9-EC052B7B545B}" destId="{59B5719E-5479-5149-92E8-6F345D3CD1B2}" srcOrd="0" destOrd="0" presId="urn:microsoft.com/office/officeart/2005/8/layout/pyramid2"/>
    <dgm:cxn modelId="{CD764773-F998-F144-B2AB-DA3E9136A660}" srcId="{4630240D-8D39-9349-9CA9-2E47B6A14893}" destId="{787A0279-D2E7-3C43-87A9-EC052B7B545B}" srcOrd="2" destOrd="0" parTransId="{99E9F571-4A79-6349-8EA0-AAD8C236A400}" sibTransId="{0685AEB3-9AE2-804E-8B0D-45790011074A}"/>
    <dgm:cxn modelId="{5BF662F5-0C13-D742-908A-7D7893BBC9E9}" type="presParOf" srcId="{7756A0BA-3B97-1A4C-90AE-7AF16C7FBAC4}" destId="{C9EBB3FC-025B-1746-AB23-97BE7497C252}" srcOrd="0" destOrd="0" presId="urn:microsoft.com/office/officeart/2005/8/layout/pyramid2"/>
    <dgm:cxn modelId="{850C4861-9105-BB4B-AF76-8327054BE374}" type="presParOf" srcId="{7756A0BA-3B97-1A4C-90AE-7AF16C7FBAC4}" destId="{97845297-DC18-414C-AC76-3E6EB3BF4EC4}" srcOrd="1" destOrd="0" presId="urn:microsoft.com/office/officeart/2005/8/layout/pyramid2"/>
    <dgm:cxn modelId="{39C665E0-5A5A-A54C-A412-BA45170E7FDE}" type="presParOf" srcId="{97845297-DC18-414C-AC76-3E6EB3BF4EC4}" destId="{D37D5C33-2942-AA4F-AD42-E7E26C500408}" srcOrd="0" destOrd="0" presId="urn:microsoft.com/office/officeart/2005/8/layout/pyramid2"/>
    <dgm:cxn modelId="{AD33C744-629B-7748-8C1E-C07024819FCA}" type="presParOf" srcId="{97845297-DC18-414C-AC76-3E6EB3BF4EC4}" destId="{22789995-0C07-A44E-A893-8BC5D37A6116}" srcOrd="1" destOrd="0" presId="urn:microsoft.com/office/officeart/2005/8/layout/pyramid2"/>
    <dgm:cxn modelId="{262AC831-1AF3-6943-9FAA-7C27FE93D9C8}" type="presParOf" srcId="{97845297-DC18-414C-AC76-3E6EB3BF4EC4}" destId="{254BBCFD-0CC7-C749-B37F-EB06695DAC1A}" srcOrd="2" destOrd="0" presId="urn:microsoft.com/office/officeart/2005/8/layout/pyramid2"/>
    <dgm:cxn modelId="{504511B7-D3D5-774F-A00B-93132C209C2D}" type="presParOf" srcId="{97845297-DC18-414C-AC76-3E6EB3BF4EC4}" destId="{E21FAFB4-31E5-4649-A072-341E46FB827A}" srcOrd="3" destOrd="0" presId="urn:microsoft.com/office/officeart/2005/8/layout/pyramid2"/>
    <dgm:cxn modelId="{EC53B1D4-3CA2-104F-9702-FFA05DA1F9DA}" type="presParOf" srcId="{97845297-DC18-414C-AC76-3E6EB3BF4EC4}" destId="{59B5719E-5479-5149-92E8-6F345D3CD1B2}" srcOrd="4" destOrd="0" presId="urn:microsoft.com/office/officeart/2005/8/layout/pyramid2"/>
    <dgm:cxn modelId="{17D85234-AD5F-DB4B-82C9-EDBD67B013B6}" type="presParOf" srcId="{97845297-DC18-414C-AC76-3E6EB3BF4EC4}" destId="{D173E277-1903-2E4C-8F0D-772600D8CFCA}" srcOrd="5" destOrd="0" presId="urn:microsoft.com/office/officeart/2005/8/layout/pyramid2"/>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84976-058F-F24A-AD5F-8A378F636386}" type="doc">
      <dgm:prSet loTypeId="urn:microsoft.com/office/officeart/2005/8/layout/pyramid2" loCatId="" qsTypeId="urn:microsoft.com/office/officeart/2005/8/quickstyle/simple4" qsCatId="simple" csTypeId="urn:microsoft.com/office/officeart/2005/8/colors/accent1_2" csCatId="accent1" phldr="1"/>
      <dgm:spPr/>
    </dgm:pt>
    <dgm:pt modelId="{5479A943-35B2-C34B-98F2-693EFC85C061}">
      <dgm:prSet phldrT="[Text]"/>
      <dgm:spPr>
        <a:solidFill>
          <a:schemeClr val="lt1">
            <a:hueOff val="0"/>
            <a:satOff val="0"/>
            <a:lumOff val="0"/>
          </a:schemeClr>
        </a:solidFill>
        <a:ln w="38100">
          <a:solidFill>
            <a:schemeClr val="accent1"/>
          </a:solidFill>
        </a:ln>
      </dgm:spPr>
      <dgm:t>
        <a:bodyPr/>
        <a:lstStyle/>
        <a:p>
          <a:r>
            <a:rPr lang="en-US" strike="sngStrike"/>
            <a:t>Hypermedia</a:t>
          </a:r>
        </a:p>
      </dgm:t>
    </dgm:pt>
    <dgm:pt modelId="{E8D093E5-54A6-0046-B38A-C19248F69273}" type="parTrans" cxnId="{E31D1011-DDB8-4A43-9E2E-7E3FF16C26AF}">
      <dgm:prSet/>
      <dgm:spPr/>
      <dgm:t>
        <a:bodyPr/>
        <a:lstStyle/>
        <a:p>
          <a:endParaRPr lang="en-GB"/>
        </a:p>
      </dgm:t>
    </dgm:pt>
    <dgm:pt modelId="{E069F165-4B5E-1840-939B-EF0CCB24A606}" type="sibTrans" cxnId="{E31D1011-DDB8-4A43-9E2E-7E3FF16C26AF}">
      <dgm:prSet/>
      <dgm:spPr/>
      <dgm:t>
        <a:bodyPr/>
        <a:lstStyle/>
        <a:p>
          <a:endParaRPr lang="en-GB"/>
        </a:p>
      </dgm:t>
    </dgm:pt>
    <dgm:pt modelId="{D787D0EB-C486-AB43-9763-D5C86D041CA8}">
      <dgm:prSet phldrT="[Text]"/>
      <dgm:spPr>
        <a:solidFill>
          <a:schemeClr val="lt1">
            <a:hueOff val="0"/>
            <a:satOff val="0"/>
            <a:lumOff val="0"/>
          </a:schemeClr>
        </a:solidFill>
        <a:ln w="38100">
          <a:solidFill>
            <a:schemeClr val="accent1"/>
          </a:solidFill>
        </a:ln>
      </dgm:spPr>
      <dgm:t>
        <a:bodyPr/>
        <a:lstStyle/>
        <a:p>
          <a:r>
            <a:rPr lang="en-US" strike="sngStrike"/>
            <a:t>HTTP</a:t>
          </a:r>
        </a:p>
      </dgm:t>
    </dgm:pt>
    <dgm:pt modelId="{62AE46FF-E316-F34F-8FF9-9304FF38AF65}" type="parTrans" cxnId="{4B023C47-49C2-9141-BD59-039E89330512}">
      <dgm:prSet/>
      <dgm:spPr/>
      <dgm:t>
        <a:bodyPr/>
        <a:lstStyle/>
        <a:p>
          <a:endParaRPr lang="en-GB"/>
        </a:p>
      </dgm:t>
    </dgm:pt>
    <dgm:pt modelId="{48E338EC-B859-B644-AD15-02A9577E8CFD}" type="sibTrans" cxnId="{4B023C47-49C2-9141-BD59-039E89330512}">
      <dgm:prSet/>
      <dgm:spPr/>
      <dgm:t>
        <a:bodyPr/>
        <a:lstStyle/>
        <a:p>
          <a:endParaRPr lang="en-GB"/>
        </a:p>
      </dgm:t>
    </dgm:pt>
    <dgm:pt modelId="{B9D1FAFC-F6F5-7A4D-8F6E-3DBC16FB50C4}">
      <dgm:prSet phldrT="[Text]"/>
      <dgm:spPr>
        <a:solidFill>
          <a:schemeClr val="lt1">
            <a:hueOff val="0"/>
            <a:satOff val="0"/>
            <a:lumOff val="0"/>
          </a:schemeClr>
        </a:solidFill>
        <a:ln w="38100">
          <a:solidFill>
            <a:schemeClr val="accent1"/>
          </a:solidFill>
        </a:ln>
      </dgm:spPr>
      <dgm:t>
        <a:bodyPr/>
        <a:lstStyle/>
        <a:p>
          <a:r>
            <a:rPr lang="en-US" strike="sngStrike"/>
            <a:t>URI</a:t>
          </a:r>
        </a:p>
      </dgm:t>
    </dgm:pt>
    <dgm:pt modelId="{922DF8A2-CC6F-7448-8602-F353BF92136E}" type="parTrans" cxnId="{EAFAD719-B812-BB4E-B37D-E155B0C64601}">
      <dgm:prSet/>
      <dgm:spPr/>
      <dgm:t>
        <a:bodyPr/>
        <a:lstStyle/>
        <a:p>
          <a:endParaRPr lang="en-GB"/>
        </a:p>
      </dgm:t>
    </dgm:pt>
    <dgm:pt modelId="{819A617D-959C-7D49-A729-84FB09865842}" type="sibTrans" cxnId="{EAFAD719-B812-BB4E-B37D-E155B0C64601}">
      <dgm:prSet/>
      <dgm:spPr/>
      <dgm:t>
        <a:bodyPr/>
        <a:lstStyle/>
        <a:p>
          <a:endParaRPr lang="en-GB"/>
        </a:p>
      </dgm:t>
    </dgm:pt>
    <dgm:pt modelId="{12E9EE3A-CBB1-FB42-AF6E-E5E873835A18}" type="pres">
      <dgm:prSet presAssocID="{E4084976-058F-F24A-AD5F-8A378F636386}" presName="compositeShape" presStyleCnt="0">
        <dgm:presLayoutVars>
          <dgm:dir/>
          <dgm:resizeHandles/>
        </dgm:presLayoutVars>
      </dgm:prSet>
      <dgm:spPr/>
    </dgm:pt>
    <dgm:pt modelId="{3C55F6DC-74BC-A944-B3CE-0A3F155BCB0F}" type="pres">
      <dgm:prSet presAssocID="{E4084976-058F-F24A-AD5F-8A378F636386}" presName="pyramid" presStyleLbl="node1" presStyleIdx="0" presStyleCnt="1"/>
      <dgm:spPr/>
    </dgm:pt>
    <dgm:pt modelId="{D9F073F7-8AD0-A841-BD71-4B5A71B6AE7C}" type="pres">
      <dgm:prSet presAssocID="{E4084976-058F-F24A-AD5F-8A378F636386}" presName="theList" presStyleCnt="0"/>
      <dgm:spPr/>
    </dgm:pt>
    <dgm:pt modelId="{41E9B3BA-5495-814D-A969-B0EE3527DB47}" type="pres">
      <dgm:prSet presAssocID="{5479A943-35B2-C34B-98F2-693EFC85C061}" presName="aNode" presStyleLbl="fgAcc1" presStyleIdx="0" presStyleCnt="3">
        <dgm:presLayoutVars>
          <dgm:bulletEnabled val="1"/>
        </dgm:presLayoutVars>
      </dgm:prSet>
      <dgm:spPr/>
      <dgm:t>
        <a:bodyPr/>
        <a:lstStyle/>
        <a:p>
          <a:endParaRPr lang="en-US"/>
        </a:p>
      </dgm:t>
    </dgm:pt>
    <dgm:pt modelId="{69C7C53F-992A-304F-933F-468F12C8F20B}" type="pres">
      <dgm:prSet presAssocID="{5479A943-35B2-C34B-98F2-693EFC85C061}" presName="aSpace" presStyleCnt="0"/>
      <dgm:spPr/>
    </dgm:pt>
    <dgm:pt modelId="{6ECC383C-8794-B84A-B77D-24103A3E20F1}" type="pres">
      <dgm:prSet presAssocID="{D787D0EB-C486-AB43-9763-D5C86D041CA8}" presName="aNode" presStyleLbl="fgAcc1" presStyleIdx="1" presStyleCnt="3">
        <dgm:presLayoutVars>
          <dgm:bulletEnabled val="1"/>
        </dgm:presLayoutVars>
      </dgm:prSet>
      <dgm:spPr/>
      <dgm:t>
        <a:bodyPr/>
        <a:lstStyle/>
        <a:p>
          <a:endParaRPr lang="en-US"/>
        </a:p>
      </dgm:t>
    </dgm:pt>
    <dgm:pt modelId="{88CE3BC8-877D-A547-A8F1-A6FE9038B176}" type="pres">
      <dgm:prSet presAssocID="{D787D0EB-C486-AB43-9763-D5C86D041CA8}" presName="aSpace" presStyleCnt="0"/>
      <dgm:spPr/>
    </dgm:pt>
    <dgm:pt modelId="{1CC712C6-03C4-7B4B-B84F-7A0A793F4367}" type="pres">
      <dgm:prSet presAssocID="{B9D1FAFC-F6F5-7A4D-8F6E-3DBC16FB50C4}" presName="aNode" presStyleLbl="fgAcc1" presStyleIdx="2" presStyleCnt="3">
        <dgm:presLayoutVars>
          <dgm:bulletEnabled val="1"/>
        </dgm:presLayoutVars>
      </dgm:prSet>
      <dgm:spPr/>
      <dgm:t>
        <a:bodyPr/>
        <a:lstStyle/>
        <a:p>
          <a:endParaRPr lang="en-US"/>
        </a:p>
      </dgm:t>
    </dgm:pt>
    <dgm:pt modelId="{687FE3A0-BAD0-5645-9BFA-684D864786CC}" type="pres">
      <dgm:prSet presAssocID="{B9D1FAFC-F6F5-7A4D-8F6E-3DBC16FB50C4}" presName="aSpace" presStyleCnt="0"/>
      <dgm:spPr/>
    </dgm:pt>
  </dgm:ptLst>
  <dgm:cxnLst>
    <dgm:cxn modelId="{EB0D8D98-D2EE-6D4A-9137-20C6A7C3F4E7}" type="presOf" srcId="{D787D0EB-C486-AB43-9763-D5C86D041CA8}" destId="{6ECC383C-8794-B84A-B77D-24103A3E20F1}" srcOrd="0" destOrd="0" presId="urn:microsoft.com/office/officeart/2005/8/layout/pyramid2"/>
    <dgm:cxn modelId="{E31D1011-DDB8-4A43-9E2E-7E3FF16C26AF}" srcId="{E4084976-058F-F24A-AD5F-8A378F636386}" destId="{5479A943-35B2-C34B-98F2-693EFC85C061}" srcOrd="0" destOrd="0" parTransId="{E8D093E5-54A6-0046-B38A-C19248F69273}" sibTransId="{E069F165-4B5E-1840-939B-EF0CCB24A606}"/>
    <dgm:cxn modelId="{D6692842-0D1A-B54E-B3BE-486895EBFA96}" type="presOf" srcId="{B9D1FAFC-F6F5-7A4D-8F6E-3DBC16FB50C4}" destId="{1CC712C6-03C4-7B4B-B84F-7A0A793F4367}" srcOrd="0" destOrd="0" presId="urn:microsoft.com/office/officeart/2005/8/layout/pyramid2"/>
    <dgm:cxn modelId="{4B023C47-49C2-9141-BD59-039E89330512}" srcId="{E4084976-058F-F24A-AD5F-8A378F636386}" destId="{D787D0EB-C486-AB43-9763-D5C86D041CA8}" srcOrd="1" destOrd="0" parTransId="{62AE46FF-E316-F34F-8FF9-9304FF38AF65}" sibTransId="{48E338EC-B859-B644-AD15-02A9577E8CFD}"/>
    <dgm:cxn modelId="{EAFAD719-B812-BB4E-B37D-E155B0C64601}" srcId="{E4084976-058F-F24A-AD5F-8A378F636386}" destId="{B9D1FAFC-F6F5-7A4D-8F6E-3DBC16FB50C4}" srcOrd="2" destOrd="0" parTransId="{922DF8A2-CC6F-7448-8602-F353BF92136E}" sibTransId="{819A617D-959C-7D49-A729-84FB09865842}"/>
    <dgm:cxn modelId="{83994979-3337-0046-8DA8-84A0012C4896}" type="presOf" srcId="{E4084976-058F-F24A-AD5F-8A378F636386}" destId="{12E9EE3A-CBB1-FB42-AF6E-E5E873835A18}" srcOrd="0" destOrd="0" presId="urn:microsoft.com/office/officeart/2005/8/layout/pyramid2"/>
    <dgm:cxn modelId="{6C211326-D21D-0A43-A610-342FCD0C0F24}" type="presOf" srcId="{5479A943-35B2-C34B-98F2-693EFC85C061}" destId="{41E9B3BA-5495-814D-A969-B0EE3527DB47}" srcOrd="0" destOrd="0" presId="urn:microsoft.com/office/officeart/2005/8/layout/pyramid2"/>
    <dgm:cxn modelId="{E99554F4-BA92-B34E-9460-304367F49CB6}" type="presParOf" srcId="{12E9EE3A-CBB1-FB42-AF6E-E5E873835A18}" destId="{3C55F6DC-74BC-A944-B3CE-0A3F155BCB0F}" srcOrd="0" destOrd="0" presId="urn:microsoft.com/office/officeart/2005/8/layout/pyramid2"/>
    <dgm:cxn modelId="{5BA988B4-0566-F94C-B526-CCED07EB1817}" type="presParOf" srcId="{12E9EE3A-CBB1-FB42-AF6E-E5E873835A18}" destId="{D9F073F7-8AD0-A841-BD71-4B5A71B6AE7C}" srcOrd="1" destOrd="0" presId="urn:microsoft.com/office/officeart/2005/8/layout/pyramid2"/>
    <dgm:cxn modelId="{AC0E95A2-7D92-BC44-AE5D-0E90A03971B0}" type="presParOf" srcId="{D9F073F7-8AD0-A841-BD71-4B5A71B6AE7C}" destId="{41E9B3BA-5495-814D-A969-B0EE3527DB47}" srcOrd="0" destOrd="0" presId="urn:microsoft.com/office/officeart/2005/8/layout/pyramid2"/>
    <dgm:cxn modelId="{551CFD08-FA19-6D45-AAE4-303F614FC2BC}" type="presParOf" srcId="{D9F073F7-8AD0-A841-BD71-4B5A71B6AE7C}" destId="{69C7C53F-992A-304F-933F-468F12C8F20B}" srcOrd="1" destOrd="0" presId="urn:microsoft.com/office/officeart/2005/8/layout/pyramid2"/>
    <dgm:cxn modelId="{34DA67FD-18F4-5F4A-AF48-651B00A0C228}" type="presParOf" srcId="{D9F073F7-8AD0-A841-BD71-4B5A71B6AE7C}" destId="{6ECC383C-8794-B84A-B77D-24103A3E20F1}" srcOrd="2" destOrd="0" presId="urn:microsoft.com/office/officeart/2005/8/layout/pyramid2"/>
    <dgm:cxn modelId="{73BAE28E-949D-634C-8B39-2CAD285D0D1C}" type="presParOf" srcId="{D9F073F7-8AD0-A841-BD71-4B5A71B6AE7C}" destId="{88CE3BC8-877D-A547-A8F1-A6FE9038B176}" srcOrd="3" destOrd="0" presId="urn:microsoft.com/office/officeart/2005/8/layout/pyramid2"/>
    <dgm:cxn modelId="{2489E580-F217-024D-93A6-57828463E3E1}" type="presParOf" srcId="{D9F073F7-8AD0-A841-BD71-4B5A71B6AE7C}" destId="{1CC712C6-03C4-7B4B-B84F-7A0A793F4367}" srcOrd="4" destOrd="0" presId="urn:microsoft.com/office/officeart/2005/8/layout/pyramid2"/>
    <dgm:cxn modelId="{420D0A3B-0448-E842-BF49-0D8A945247E4}" type="presParOf" srcId="{D9F073F7-8AD0-A841-BD71-4B5A71B6AE7C}" destId="{687FE3A0-BAD0-5645-9BFA-684D864786C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A92C54-7D3C-E440-B617-80062ECC327A}" type="doc">
      <dgm:prSet loTypeId="urn:microsoft.com/office/officeart/2005/8/layout/pyramid2" loCatId="" qsTypeId="urn:microsoft.com/office/officeart/2005/8/quickstyle/simple4" qsCatId="simple" csTypeId="urn:microsoft.com/office/officeart/2005/8/colors/accent1_2" csCatId="accent1" phldr="1"/>
      <dgm:spPr/>
    </dgm:pt>
    <dgm:pt modelId="{65424D40-2680-C944-96C5-6F8964198943}">
      <dgm:prSet phldrT="[Text]"/>
      <dgm:spPr>
        <a:solidFill>
          <a:schemeClr val="lt1">
            <a:hueOff val="0"/>
            <a:satOff val="0"/>
            <a:lumOff val="0"/>
          </a:schemeClr>
        </a:solidFill>
        <a:ln w="38100">
          <a:solidFill>
            <a:schemeClr val="accent1"/>
          </a:solidFill>
        </a:ln>
      </dgm:spPr>
      <dgm:t>
        <a:bodyPr/>
        <a:lstStyle/>
        <a:p>
          <a:r>
            <a:rPr lang="en-US" strike="sngStrike"/>
            <a:t>Hypermedia</a:t>
          </a:r>
        </a:p>
      </dgm:t>
    </dgm:pt>
    <dgm:pt modelId="{8912185D-6E52-0349-B94C-FF64AC19897F}" type="parTrans" cxnId="{7DA6C856-8607-B740-8A8A-791DCFA35CD1}">
      <dgm:prSet/>
      <dgm:spPr/>
    </dgm:pt>
    <dgm:pt modelId="{6C5D33DD-5891-034F-B1C8-EB883B085998}" type="sibTrans" cxnId="{7DA6C856-8607-B740-8A8A-791DCFA35CD1}">
      <dgm:prSet/>
      <dgm:spPr/>
    </dgm:pt>
    <dgm:pt modelId="{F2935565-B795-1A41-9B6D-7F37B11D4AFF}">
      <dgm:prSet phldrT="[Text]"/>
      <dgm:spPr>
        <a:solidFill>
          <a:schemeClr val="lt1">
            <a:hueOff val="0"/>
            <a:satOff val="0"/>
            <a:lumOff val="0"/>
          </a:schemeClr>
        </a:solidFill>
        <a:ln w="38100">
          <a:solidFill>
            <a:schemeClr val="accent1"/>
          </a:solidFill>
        </a:ln>
      </dgm:spPr>
      <dgm:t>
        <a:bodyPr/>
        <a:lstStyle/>
        <a:p>
          <a:r>
            <a:rPr lang="en-US" strike="sngStrike"/>
            <a:t>HTTP</a:t>
          </a:r>
        </a:p>
      </dgm:t>
    </dgm:pt>
    <dgm:pt modelId="{B08EE842-330F-AD46-B9C9-72E81540FADC}" type="parTrans" cxnId="{C116662A-5088-3D44-9940-94E73DD3701F}">
      <dgm:prSet/>
      <dgm:spPr/>
    </dgm:pt>
    <dgm:pt modelId="{63C98811-0F36-1242-8CA1-369772FED824}" type="sibTrans" cxnId="{C116662A-5088-3D44-9940-94E73DD3701F}">
      <dgm:prSet/>
      <dgm:spPr/>
    </dgm:pt>
    <dgm:pt modelId="{996C9606-1BB6-DF4A-BB20-7206514C82B4}">
      <dgm:prSet phldrT="[Text]"/>
      <dgm:spPr>
        <a:solidFill>
          <a:schemeClr val="lt1">
            <a:hueOff val="0"/>
            <a:satOff val="0"/>
            <a:lumOff val="0"/>
          </a:schemeClr>
        </a:solidFill>
        <a:ln w="38100">
          <a:solidFill>
            <a:schemeClr val="accent1"/>
          </a:solidFill>
        </a:ln>
      </dgm:spPr>
      <dgm:t>
        <a:bodyPr/>
        <a:lstStyle/>
        <a:p>
          <a:r>
            <a:rPr lang="en-US"/>
            <a:t>URI</a:t>
          </a:r>
        </a:p>
      </dgm:t>
    </dgm:pt>
    <dgm:pt modelId="{26CE417C-E710-BF45-8DCB-03A484905ECC}" type="parTrans" cxnId="{3F96EA74-1E7A-554D-9C6B-C0BC692A2F24}">
      <dgm:prSet/>
      <dgm:spPr/>
    </dgm:pt>
    <dgm:pt modelId="{0E27FD21-8EB4-DA40-AC9D-2896693D4CBE}" type="sibTrans" cxnId="{3F96EA74-1E7A-554D-9C6B-C0BC692A2F24}">
      <dgm:prSet/>
      <dgm:spPr/>
    </dgm:pt>
    <dgm:pt modelId="{C8BF963C-34C0-464E-9BC4-2682A606354C}" type="pres">
      <dgm:prSet presAssocID="{71A92C54-7D3C-E440-B617-80062ECC327A}" presName="compositeShape" presStyleCnt="0">
        <dgm:presLayoutVars>
          <dgm:dir/>
          <dgm:resizeHandles/>
        </dgm:presLayoutVars>
      </dgm:prSet>
      <dgm:spPr/>
    </dgm:pt>
    <dgm:pt modelId="{4AFE258B-E71D-194D-A781-A9E01DA704D8}" type="pres">
      <dgm:prSet presAssocID="{71A92C54-7D3C-E440-B617-80062ECC327A}" presName="pyramid" presStyleLbl="node1" presStyleIdx="0" presStyleCnt="1"/>
      <dgm:spPr/>
    </dgm:pt>
    <dgm:pt modelId="{3C361192-9F08-8A40-B735-278EF4DF721F}" type="pres">
      <dgm:prSet presAssocID="{71A92C54-7D3C-E440-B617-80062ECC327A}" presName="theList" presStyleCnt="0"/>
      <dgm:spPr/>
    </dgm:pt>
    <dgm:pt modelId="{23636923-3E72-5846-9416-CF492F619C14}" type="pres">
      <dgm:prSet presAssocID="{65424D40-2680-C944-96C5-6F8964198943}" presName="aNode" presStyleLbl="fgAcc1" presStyleIdx="0" presStyleCnt="3">
        <dgm:presLayoutVars>
          <dgm:bulletEnabled val="1"/>
        </dgm:presLayoutVars>
      </dgm:prSet>
      <dgm:spPr/>
      <dgm:t>
        <a:bodyPr/>
        <a:lstStyle/>
        <a:p>
          <a:endParaRPr lang="en-US"/>
        </a:p>
      </dgm:t>
    </dgm:pt>
    <dgm:pt modelId="{3576760A-120F-B140-A68F-DE69F6EC621F}" type="pres">
      <dgm:prSet presAssocID="{65424D40-2680-C944-96C5-6F8964198943}" presName="aSpace" presStyleCnt="0"/>
      <dgm:spPr/>
    </dgm:pt>
    <dgm:pt modelId="{50740206-3259-8645-B213-3DE76FD0F1C0}" type="pres">
      <dgm:prSet presAssocID="{F2935565-B795-1A41-9B6D-7F37B11D4AFF}" presName="aNode" presStyleLbl="fgAcc1" presStyleIdx="1" presStyleCnt="3">
        <dgm:presLayoutVars>
          <dgm:bulletEnabled val="1"/>
        </dgm:presLayoutVars>
      </dgm:prSet>
      <dgm:spPr/>
      <dgm:t>
        <a:bodyPr/>
        <a:lstStyle/>
        <a:p>
          <a:endParaRPr lang="en-US"/>
        </a:p>
      </dgm:t>
    </dgm:pt>
    <dgm:pt modelId="{5B7E7D08-F8CE-6F45-8BC6-4E7DE6455325}" type="pres">
      <dgm:prSet presAssocID="{F2935565-B795-1A41-9B6D-7F37B11D4AFF}" presName="aSpace" presStyleCnt="0"/>
      <dgm:spPr/>
    </dgm:pt>
    <dgm:pt modelId="{F66A3927-C959-2846-858B-3CC6D9983937}" type="pres">
      <dgm:prSet presAssocID="{996C9606-1BB6-DF4A-BB20-7206514C82B4}" presName="aNode" presStyleLbl="fgAcc1" presStyleIdx="2" presStyleCnt="3">
        <dgm:presLayoutVars>
          <dgm:bulletEnabled val="1"/>
        </dgm:presLayoutVars>
      </dgm:prSet>
      <dgm:spPr/>
      <dgm:t>
        <a:bodyPr/>
        <a:lstStyle/>
        <a:p>
          <a:endParaRPr lang="en-US"/>
        </a:p>
      </dgm:t>
    </dgm:pt>
    <dgm:pt modelId="{13221772-6D7C-AD46-84BF-1D34FA91E6AF}" type="pres">
      <dgm:prSet presAssocID="{996C9606-1BB6-DF4A-BB20-7206514C82B4}" presName="aSpace" presStyleCnt="0"/>
      <dgm:spPr/>
    </dgm:pt>
  </dgm:ptLst>
  <dgm:cxnLst>
    <dgm:cxn modelId="{3F96EA74-1E7A-554D-9C6B-C0BC692A2F24}" srcId="{71A92C54-7D3C-E440-B617-80062ECC327A}" destId="{996C9606-1BB6-DF4A-BB20-7206514C82B4}" srcOrd="2" destOrd="0" parTransId="{26CE417C-E710-BF45-8DCB-03A484905ECC}" sibTransId="{0E27FD21-8EB4-DA40-AC9D-2896693D4CBE}"/>
    <dgm:cxn modelId="{5F68E8D6-7540-B946-8AB1-EDE7F28EA4E9}" type="presOf" srcId="{996C9606-1BB6-DF4A-BB20-7206514C82B4}" destId="{F66A3927-C959-2846-858B-3CC6D9983937}" srcOrd="0" destOrd="0" presId="urn:microsoft.com/office/officeart/2005/8/layout/pyramid2"/>
    <dgm:cxn modelId="{E20D3E61-BC9B-F14C-B537-66B2495EE7BD}" type="presOf" srcId="{71A92C54-7D3C-E440-B617-80062ECC327A}" destId="{C8BF963C-34C0-464E-9BC4-2682A606354C}" srcOrd="0" destOrd="0" presId="urn:microsoft.com/office/officeart/2005/8/layout/pyramid2"/>
    <dgm:cxn modelId="{3778D163-0DE7-D344-AA35-D75FDB1EF72F}" type="presOf" srcId="{F2935565-B795-1A41-9B6D-7F37B11D4AFF}" destId="{50740206-3259-8645-B213-3DE76FD0F1C0}" srcOrd="0" destOrd="0" presId="urn:microsoft.com/office/officeart/2005/8/layout/pyramid2"/>
    <dgm:cxn modelId="{7DA6C856-8607-B740-8A8A-791DCFA35CD1}" srcId="{71A92C54-7D3C-E440-B617-80062ECC327A}" destId="{65424D40-2680-C944-96C5-6F8964198943}" srcOrd="0" destOrd="0" parTransId="{8912185D-6E52-0349-B94C-FF64AC19897F}" sibTransId="{6C5D33DD-5891-034F-B1C8-EB883B085998}"/>
    <dgm:cxn modelId="{CFAF6B15-E3E3-E24E-86F0-5A7DE0A6D064}" type="presOf" srcId="{65424D40-2680-C944-96C5-6F8964198943}" destId="{23636923-3E72-5846-9416-CF492F619C14}" srcOrd="0" destOrd="0" presId="urn:microsoft.com/office/officeart/2005/8/layout/pyramid2"/>
    <dgm:cxn modelId="{C116662A-5088-3D44-9940-94E73DD3701F}" srcId="{71A92C54-7D3C-E440-B617-80062ECC327A}" destId="{F2935565-B795-1A41-9B6D-7F37B11D4AFF}" srcOrd="1" destOrd="0" parTransId="{B08EE842-330F-AD46-B9C9-72E81540FADC}" sibTransId="{63C98811-0F36-1242-8CA1-369772FED824}"/>
    <dgm:cxn modelId="{F308C4F8-0ABA-5C45-8C92-E4C57D09052B}" type="presParOf" srcId="{C8BF963C-34C0-464E-9BC4-2682A606354C}" destId="{4AFE258B-E71D-194D-A781-A9E01DA704D8}" srcOrd="0" destOrd="0" presId="urn:microsoft.com/office/officeart/2005/8/layout/pyramid2"/>
    <dgm:cxn modelId="{42D94A8C-0EC9-4042-884B-7C169A037080}" type="presParOf" srcId="{C8BF963C-34C0-464E-9BC4-2682A606354C}" destId="{3C361192-9F08-8A40-B735-278EF4DF721F}" srcOrd="1" destOrd="0" presId="urn:microsoft.com/office/officeart/2005/8/layout/pyramid2"/>
    <dgm:cxn modelId="{B33C927C-D9EE-3C43-95A7-70F42732298B}" type="presParOf" srcId="{3C361192-9F08-8A40-B735-278EF4DF721F}" destId="{23636923-3E72-5846-9416-CF492F619C14}" srcOrd="0" destOrd="0" presId="urn:microsoft.com/office/officeart/2005/8/layout/pyramid2"/>
    <dgm:cxn modelId="{6DF3A60C-BF62-424D-A41E-5E74529B2A2B}" type="presParOf" srcId="{3C361192-9F08-8A40-B735-278EF4DF721F}" destId="{3576760A-120F-B140-A68F-DE69F6EC621F}" srcOrd="1" destOrd="0" presId="urn:microsoft.com/office/officeart/2005/8/layout/pyramid2"/>
    <dgm:cxn modelId="{522F631B-6BB0-124F-81D0-78B08CCB3146}" type="presParOf" srcId="{3C361192-9F08-8A40-B735-278EF4DF721F}" destId="{50740206-3259-8645-B213-3DE76FD0F1C0}" srcOrd="2" destOrd="0" presId="urn:microsoft.com/office/officeart/2005/8/layout/pyramid2"/>
    <dgm:cxn modelId="{057B8630-EA6D-0D48-B902-28A7728BD4CD}" type="presParOf" srcId="{3C361192-9F08-8A40-B735-278EF4DF721F}" destId="{5B7E7D08-F8CE-6F45-8BC6-4E7DE6455325}" srcOrd="3" destOrd="0" presId="urn:microsoft.com/office/officeart/2005/8/layout/pyramid2"/>
    <dgm:cxn modelId="{FAC56DB7-AED1-834B-A3A6-41C174B1EBE8}" type="presParOf" srcId="{3C361192-9F08-8A40-B735-278EF4DF721F}" destId="{F66A3927-C959-2846-858B-3CC6D9983937}" srcOrd="4" destOrd="0" presId="urn:microsoft.com/office/officeart/2005/8/layout/pyramid2"/>
    <dgm:cxn modelId="{9528D3C8-04CD-6F46-9DDA-8578B24CE87E}" type="presParOf" srcId="{3C361192-9F08-8A40-B735-278EF4DF721F}" destId="{13221772-6D7C-AD46-84BF-1D34FA91E6A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0E7532-811F-6742-9514-BD35B458A0AF}" type="doc">
      <dgm:prSet loTypeId="urn:microsoft.com/office/officeart/2005/8/layout/pyramid2" loCatId="" qsTypeId="urn:microsoft.com/office/officeart/2005/8/quickstyle/simple4" qsCatId="simple" csTypeId="urn:microsoft.com/office/officeart/2005/8/colors/accent1_2" csCatId="accent1" phldr="1"/>
      <dgm:spPr/>
    </dgm:pt>
    <dgm:pt modelId="{55FE2D18-0A68-1A43-B110-4E190CDCA875}">
      <dgm:prSet phldrT="[Text]"/>
      <dgm:spPr>
        <a:solidFill>
          <a:schemeClr val="lt1">
            <a:hueOff val="0"/>
            <a:satOff val="0"/>
            <a:lumOff val="0"/>
          </a:schemeClr>
        </a:solidFill>
        <a:ln w="38100">
          <a:solidFill>
            <a:schemeClr val="accent1"/>
          </a:solidFill>
        </a:ln>
      </dgm:spPr>
      <dgm:t>
        <a:bodyPr/>
        <a:lstStyle/>
        <a:p>
          <a:r>
            <a:rPr lang="en-US" strike="sngStrike"/>
            <a:t>Hypermedia</a:t>
          </a:r>
        </a:p>
      </dgm:t>
    </dgm:pt>
    <dgm:pt modelId="{325809FB-6241-974B-9360-08D433107124}" type="parTrans" cxnId="{99D0B18F-E56D-4449-8C51-B4CF74EDE295}">
      <dgm:prSet/>
      <dgm:spPr/>
      <dgm:t>
        <a:bodyPr/>
        <a:lstStyle/>
        <a:p>
          <a:endParaRPr lang="en-GB"/>
        </a:p>
      </dgm:t>
    </dgm:pt>
    <dgm:pt modelId="{750AFB5B-3307-7443-8FFA-761ACF4F1299}" type="sibTrans" cxnId="{99D0B18F-E56D-4449-8C51-B4CF74EDE295}">
      <dgm:prSet/>
      <dgm:spPr/>
      <dgm:t>
        <a:bodyPr/>
        <a:lstStyle/>
        <a:p>
          <a:endParaRPr lang="en-GB"/>
        </a:p>
      </dgm:t>
    </dgm:pt>
    <dgm:pt modelId="{BA31F89A-CACA-B641-B25C-F2F38300EF54}">
      <dgm:prSet phldrT="[Text]"/>
      <dgm:spPr>
        <a:solidFill>
          <a:schemeClr val="lt1">
            <a:hueOff val="0"/>
            <a:satOff val="0"/>
            <a:lumOff val="0"/>
          </a:schemeClr>
        </a:solidFill>
        <a:ln w="38100">
          <a:solidFill>
            <a:schemeClr val="accent1"/>
          </a:solidFill>
        </a:ln>
      </dgm:spPr>
      <dgm:t>
        <a:bodyPr/>
        <a:lstStyle/>
        <a:p>
          <a:r>
            <a:rPr lang="en-US"/>
            <a:t>HTTP</a:t>
          </a:r>
        </a:p>
      </dgm:t>
    </dgm:pt>
    <dgm:pt modelId="{EDCE61A7-9CAA-4643-B94D-89A09344F8C4}" type="parTrans" cxnId="{034BA3DE-DD05-DE41-819D-B5CA6E2FF80C}">
      <dgm:prSet/>
      <dgm:spPr/>
      <dgm:t>
        <a:bodyPr/>
        <a:lstStyle/>
        <a:p>
          <a:endParaRPr lang="en-GB"/>
        </a:p>
      </dgm:t>
    </dgm:pt>
    <dgm:pt modelId="{92093D08-58D0-E546-B12C-3696F40C05B1}" type="sibTrans" cxnId="{034BA3DE-DD05-DE41-819D-B5CA6E2FF80C}">
      <dgm:prSet/>
      <dgm:spPr/>
      <dgm:t>
        <a:bodyPr/>
        <a:lstStyle/>
        <a:p>
          <a:endParaRPr lang="en-GB"/>
        </a:p>
      </dgm:t>
    </dgm:pt>
    <dgm:pt modelId="{EB9A9687-A0C6-D345-98FC-5E8D764CB77F}">
      <dgm:prSet phldrT="[Text]"/>
      <dgm:spPr>
        <a:solidFill>
          <a:schemeClr val="lt1">
            <a:hueOff val="0"/>
            <a:satOff val="0"/>
            <a:lumOff val="0"/>
          </a:schemeClr>
        </a:solidFill>
        <a:ln w="38100">
          <a:solidFill>
            <a:schemeClr val="accent1"/>
          </a:solidFill>
        </a:ln>
      </dgm:spPr>
      <dgm:t>
        <a:bodyPr/>
        <a:lstStyle/>
        <a:p>
          <a:r>
            <a:rPr lang="en-US"/>
            <a:t>URI</a:t>
          </a:r>
        </a:p>
      </dgm:t>
    </dgm:pt>
    <dgm:pt modelId="{BE4763F6-E334-9546-AEB8-0279E14481AB}" type="parTrans" cxnId="{394A79A6-5625-874B-81C0-73CABC621BDD}">
      <dgm:prSet/>
      <dgm:spPr/>
      <dgm:t>
        <a:bodyPr/>
        <a:lstStyle/>
        <a:p>
          <a:endParaRPr lang="en-GB"/>
        </a:p>
      </dgm:t>
    </dgm:pt>
    <dgm:pt modelId="{1A685805-932B-F543-8E3A-240A624C1022}" type="sibTrans" cxnId="{394A79A6-5625-874B-81C0-73CABC621BDD}">
      <dgm:prSet/>
      <dgm:spPr/>
      <dgm:t>
        <a:bodyPr/>
        <a:lstStyle/>
        <a:p>
          <a:endParaRPr lang="en-GB"/>
        </a:p>
      </dgm:t>
    </dgm:pt>
    <dgm:pt modelId="{3DE339FF-528B-E64C-BCCD-D0BD860B9C50}" type="pres">
      <dgm:prSet presAssocID="{570E7532-811F-6742-9514-BD35B458A0AF}" presName="compositeShape" presStyleCnt="0">
        <dgm:presLayoutVars>
          <dgm:dir/>
          <dgm:resizeHandles/>
        </dgm:presLayoutVars>
      </dgm:prSet>
      <dgm:spPr/>
    </dgm:pt>
    <dgm:pt modelId="{28C00E02-8987-9444-B770-80E0528E5274}" type="pres">
      <dgm:prSet presAssocID="{570E7532-811F-6742-9514-BD35B458A0AF}" presName="pyramid" presStyleLbl="node1" presStyleIdx="0" presStyleCnt="1"/>
      <dgm:spPr/>
    </dgm:pt>
    <dgm:pt modelId="{22A25E0A-0347-DF41-A3C4-C1344C2C3CC0}" type="pres">
      <dgm:prSet presAssocID="{570E7532-811F-6742-9514-BD35B458A0AF}" presName="theList" presStyleCnt="0"/>
      <dgm:spPr/>
    </dgm:pt>
    <dgm:pt modelId="{F8DC3C32-D4CA-204F-A7FB-FA4EDC68645B}" type="pres">
      <dgm:prSet presAssocID="{55FE2D18-0A68-1A43-B110-4E190CDCA875}" presName="aNode" presStyleLbl="fgAcc1" presStyleIdx="0" presStyleCnt="3">
        <dgm:presLayoutVars>
          <dgm:bulletEnabled val="1"/>
        </dgm:presLayoutVars>
      </dgm:prSet>
      <dgm:spPr/>
      <dgm:t>
        <a:bodyPr/>
        <a:lstStyle/>
        <a:p>
          <a:endParaRPr lang="en-US"/>
        </a:p>
      </dgm:t>
    </dgm:pt>
    <dgm:pt modelId="{E15418E6-B6F5-184A-8C2E-30C7CCE0F35A}" type="pres">
      <dgm:prSet presAssocID="{55FE2D18-0A68-1A43-B110-4E190CDCA875}" presName="aSpace" presStyleCnt="0"/>
      <dgm:spPr/>
    </dgm:pt>
    <dgm:pt modelId="{AFE3A48D-128E-D34A-9ADF-F3B4F4D03674}" type="pres">
      <dgm:prSet presAssocID="{BA31F89A-CACA-B641-B25C-F2F38300EF54}" presName="aNode" presStyleLbl="fgAcc1" presStyleIdx="1" presStyleCnt="3">
        <dgm:presLayoutVars>
          <dgm:bulletEnabled val="1"/>
        </dgm:presLayoutVars>
      </dgm:prSet>
      <dgm:spPr/>
      <dgm:t>
        <a:bodyPr/>
        <a:lstStyle/>
        <a:p>
          <a:endParaRPr lang="en-US"/>
        </a:p>
      </dgm:t>
    </dgm:pt>
    <dgm:pt modelId="{A24A8BEF-FAFB-C946-B7FC-A3B05B2BD8AF}" type="pres">
      <dgm:prSet presAssocID="{BA31F89A-CACA-B641-B25C-F2F38300EF54}" presName="aSpace" presStyleCnt="0"/>
      <dgm:spPr/>
    </dgm:pt>
    <dgm:pt modelId="{742740DB-B93C-D748-929D-E1E15FB7BB33}" type="pres">
      <dgm:prSet presAssocID="{EB9A9687-A0C6-D345-98FC-5E8D764CB77F}" presName="aNode" presStyleLbl="fgAcc1" presStyleIdx="2" presStyleCnt="3">
        <dgm:presLayoutVars>
          <dgm:bulletEnabled val="1"/>
        </dgm:presLayoutVars>
      </dgm:prSet>
      <dgm:spPr/>
      <dgm:t>
        <a:bodyPr/>
        <a:lstStyle/>
        <a:p>
          <a:endParaRPr lang="en-US"/>
        </a:p>
      </dgm:t>
    </dgm:pt>
    <dgm:pt modelId="{42BCFA28-7D52-7946-80DE-86032F2E1CD5}" type="pres">
      <dgm:prSet presAssocID="{EB9A9687-A0C6-D345-98FC-5E8D764CB77F}" presName="aSpace" presStyleCnt="0"/>
      <dgm:spPr/>
    </dgm:pt>
  </dgm:ptLst>
  <dgm:cxnLst>
    <dgm:cxn modelId="{99D0B18F-E56D-4449-8C51-B4CF74EDE295}" srcId="{570E7532-811F-6742-9514-BD35B458A0AF}" destId="{55FE2D18-0A68-1A43-B110-4E190CDCA875}" srcOrd="0" destOrd="0" parTransId="{325809FB-6241-974B-9360-08D433107124}" sibTransId="{750AFB5B-3307-7443-8FFA-761ACF4F1299}"/>
    <dgm:cxn modelId="{034BA3DE-DD05-DE41-819D-B5CA6E2FF80C}" srcId="{570E7532-811F-6742-9514-BD35B458A0AF}" destId="{BA31F89A-CACA-B641-B25C-F2F38300EF54}" srcOrd="1" destOrd="0" parTransId="{EDCE61A7-9CAA-4643-B94D-89A09344F8C4}" sibTransId="{92093D08-58D0-E546-B12C-3696F40C05B1}"/>
    <dgm:cxn modelId="{2AA678C9-A91B-9244-8F16-991295936E2E}" type="presOf" srcId="{55FE2D18-0A68-1A43-B110-4E190CDCA875}" destId="{F8DC3C32-D4CA-204F-A7FB-FA4EDC68645B}" srcOrd="0" destOrd="0" presId="urn:microsoft.com/office/officeart/2005/8/layout/pyramid2"/>
    <dgm:cxn modelId="{B735179E-BDC1-314F-A4AF-8B40AD493BB0}" type="presOf" srcId="{EB9A9687-A0C6-D345-98FC-5E8D764CB77F}" destId="{742740DB-B93C-D748-929D-E1E15FB7BB33}" srcOrd="0" destOrd="0" presId="urn:microsoft.com/office/officeart/2005/8/layout/pyramid2"/>
    <dgm:cxn modelId="{72582D8D-72B5-9E4E-BDD6-F30A711DAB99}" type="presOf" srcId="{570E7532-811F-6742-9514-BD35B458A0AF}" destId="{3DE339FF-528B-E64C-BCCD-D0BD860B9C50}" srcOrd="0" destOrd="0" presId="urn:microsoft.com/office/officeart/2005/8/layout/pyramid2"/>
    <dgm:cxn modelId="{6141EC48-E80E-754A-AF52-1A7B5B60E118}" type="presOf" srcId="{BA31F89A-CACA-B641-B25C-F2F38300EF54}" destId="{AFE3A48D-128E-D34A-9ADF-F3B4F4D03674}" srcOrd="0" destOrd="0" presId="urn:microsoft.com/office/officeart/2005/8/layout/pyramid2"/>
    <dgm:cxn modelId="{394A79A6-5625-874B-81C0-73CABC621BDD}" srcId="{570E7532-811F-6742-9514-BD35B458A0AF}" destId="{EB9A9687-A0C6-D345-98FC-5E8D764CB77F}" srcOrd="2" destOrd="0" parTransId="{BE4763F6-E334-9546-AEB8-0279E14481AB}" sibTransId="{1A685805-932B-F543-8E3A-240A624C1022}"/>
    <dgm:cxn modelId="{3EB7C3A4-4F71-0B40-A424-1F0B87B4E9E8}" type="presParOf" srcId="{3DE339FF-528B-E64C-BCCD-D0BD860B9C50}" destId="{28C00E02-8987-9444-B770-80E0528E5274}" srcOrd="0" destOrd="0" presId="urn:microsoft.com/office/officeart/2005/8/layout/pyramid2"/>
    <dgm:cxn modelId="{7522AED7-3484-4342-BE98-E43C783F0E46}" type="presParOf" srcId="{3DE339FF-528B-E64C-BCCD-D0BD860B9C50}" destId="{22A25E0A-0347-DF41-A3C4-C1344C2C3CC0}" srcOrd="1" destOrd="0" presId="urn:microsoft.com/office/officeart/2005/8/layout/pyramid2"/>
    <dgm:cxn modelId="{0E337ADD-3732-8C42-B8F0-3E194F5B1BF6}" type="presParOf" srcId="{22A25E0A-0347-DF41-A3C4-C1344C2C3CC0}" destId="{F8DC3C32-D4CA-204F-A7FB-FA4EDC68645B}" srcOrd="0" destOrd="0" presId="urn:microsoft.com/office/officeart/2005/8/layout/pyramid2"/>
    <dgm:cxn modelId="{D86B6225-021A-4748-AC4A-00C2CC8B8A2A}" type="presParOf" srcId="{22A25E0A-0347-DF41-A3C4-C1344C2C3CC0}" destId="{E15418E6-B6F5-184A-8C2E-30C7CCE0F35A}" srcOrd="1" destOrd="0" presId="urn:microsoft.com/office/officeart/2005/8/layout/pyramid2"/>
    <dgm:cxn modelId="{414FF0A6-D520-BA47-A105-28C8049A3D86}" type="presParOf" srcId="{22A25E0A-0347-DF41-A3C4-C1344C2C3CC0}" destId="{AFE3A48D-128E-D34A-9ADF-F3B4F4D03674}" srcOrd="2" destOrd="0" presId="urn:microsoft.com/office/officeart/2005/8/layout/pyramid2"/>
    <dgm:cxn modelId="{DD3BE4B1-5049-034D-A0A1-C16BC91CDC91}" type="presParOf" srcId="{22A25E0A-0347-DF41-A3C4-C1344C2C3CC0}" destId="{A24A8BEF-FAFB-C946-B7FC-A3B05B2BD8AF}" srcOrd="3" destOrd="0" presId="urn:microsoft.com/office/officeart/2005/8/layout/pyramid2"/>
    <dgm:cxn modelId="{1C048341-589B-DE4D-ACA3-F13D3075A6DC}" type="presParOf" srcId="{22A25E0A-0347-DF41-A3C4-C1344C2C3CC0}" destId="{742740DB-B93C-D748-929D-E1E15FB7BB33}" srcOrd="4" destOrd="0" presId="urn:microsoft.com/office/officeart/2005/8/layout/pyramid2"/>
    <dgm:cxn modelId="{AE3907C6-6E86-FD4F-8F8E-CB4C55518674}" type="presParOf" srcId="{22A25E0A-0347-DF41-A3C4-C1344C2C3CC0}" destId="{42BCFA28-7D52-7946-80DE-86032F2E1CD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CC8D9E-AF39-8048-8AAC-EBD93A7B7C14}" type="doc">
      <dgm:prSet loTypeId="urn:microsoft.com/office/officeart/2005/8/layout/pyramid2" loCatId="" qsTypeId="urn:microsoft.com/office/officeart/2005/8/quickstyle/simple4" qsCatId="simple" csTypeId="urn:microsoft.com/office/officeart/2005/8/colors/accent1_2" csCatId="accent1" phldr="1"/>
      <dgm:spPr/>
    </dgm:pt>
    <dgm:pt modelId="{C4A4DD3A-6AD1-5346-BDD8-4ED90E6205E8}">
      <dgm:prSet phldrT="[Text]"/>
      <dgm:spPr>
        <a:solidFill>
          <a:schemeClr val="lt1">
            <a:hueOff val="0"/>
            <a:satOff val="0"/>
            <a:lumOff val="0"/>
          </a:schemeClr>
        </a:solidFill>
        <a:ln w="38100">
          <a:solidFill>
            <a:schemeClr val="accent1"/>
          </a:solidFill>
        </a:ln>
      </dgm:spPr>
      <dgm:t>
        <a:bodyPr/>
        <a:lstStyle/>
        <a:p>
          <a:r>
            <a:rPr lang="en-US"/>
            <a:t>Hypermedia</a:t>
          </a:r>
        </a:p>
      </dgm:t>
    </dgm:pt>
    <dgm:pt modelId="{51EFB971-4322-6D4A-8646-28A3F6105619}" type="parTrans" cxnId="{8DFCF8B9-9C7D-EC49-BFDD-1E60FACDC5B9}">
      <dgm:prSet/>
      <dgm:spPr/>
      <dgm:t>
        <a:bodyPr/>
        <a:lstStyle/>
        <a:p>
          <a:endParaRPr lang="en-US"/>
        </a:p>
      </dgm:t>
    </dgm:pt>
    <dgm:pt modelId="{B74ED6A1-A6FF-3342-AAEB-5E1263371133}" type="sibTrans" cxnId="{8DFCF8B9-9C7D-EC49-BFDD-1E60FACDC5B9}">
      <dgm:prSet/>
      <dgm:spPr/>
      <dgm:t>
        <a:bodyPr/>
        <a:lstStyle/>
        <a:p>
          <a:endParaRPr lang="en-US"/>
        </a:p>
      </dgm:t>
    </dgm:pt>
    <dgm:pt modelId="{36D10FE0-51A2-C243-BB42-D2C036F86665}">
      <dgm:prSet phldrT="[Text]"/>
      <dgm:spPr>
        <a:solidFill>
          <a:schemeClr val="lt1">
            <a:hueOff val="0"/>
            <a:satOff val="0"/>
            <a:lumOff val="0"/>
          </a:schemeClr>
        </a:solidFill>
        <a:ln w="38100">
          <a:solidFill>
            <a:schemeClr val="accent1"/>
          </a:solidFill>
        </a:ln>
      </dgm:spPr>
      <dgm:t>
        <a:bodyPr/>
        <a:lstStyle/>
        <a:p>
          <a:r>
            <a:rPr lang="en-US"/>
            <a:t>HTTP</a:t>
          </a:r>
        </a:p>
      </dgm:t>
    </dgm:pt>
    <dgm:pt modelId="{50B3F06B-D39B-C14F-820F-24EB55BABE0A}" type="parTrans" cxnId="{852D0EE9-8306-E04D-B17D-1421DA349535}">
      <dgm:prSet/>
      <dgm:spPr/>
      <dgm:t>
        <a:bodyPr/>
        <a:lstStyle/>
        <a:p>
          <a:endParaRPr lang="en-US"/>
        </a:p>
      </dgm:t>
    </dgm:pt>
    <dgm:pt modelId="{2FC226C5-FD7A-C44B-88C6-7DB05BEAF59F}" type="sibTrans" cxnId="{852D0EE9-8306-E04D-B17D-1421DA349535}">
      <dgm:prSet/>
      <dgm:spPr/>
      <dgm:t>
        <a:bodyPr/>
        <a:lstStyle/>
        <a:p>
          <a:endParaRPr lang="en-US"/>
        </a:p>
      </dgm:t>
    </dgm:pt>
    <dgm:pt modelId="{FDFB5016-9E5A-0E4F-98ED-85F22CBA8D40}">
      <dgm:prSet phldrT="[Text]"/>
      <dgm:spPr>
        <a:solidFill>
          <a:schemeClr val="lt1">
            <a:hueOff val="0"/>
            <a:satOff val="0"/>
            <a:lumOff val="0"/>
          </a:schemeClr>
        </a:solidFill>
        <a:ln w="38100">
          <a:solidFill>
            <a:schemeClr val="accent1"/>
          </a:solidFill>
        </a:ln>
      </dgm:spPr>
      <dgm:t>
        <a:bodyPr/>
        <a:lstStyle/>
        <a:p>
          <a:r>
            <a:rPr lang="en-US"/>
            <a:t>URI</a:t>
          </a:r>
        </a:p>
      </dgm:t>
    </dgm:pt>
    <dgm:pt modelId="{3F6DE708-9449-DF40-8EFB-5718292875CC}" type="parTrans" cxnId="{3CB3FB5C-F369-3E4F-9A9E-A03348B53AA2}">
      <dgm:prSet/>
      <dgm:spPr/>
      <dgm:t>
        <a:bodyPr/>
        <a:lstStyle/>
        <a:p>
          <a:endParaRPr lang="en-US"/>
        </a:p>
      </dgm:t>
    </dgm:pt>
    <dgm:pt modelId="{D5766789-585E-7B48-A6E6-56058A1FFB66}" type="sibTrans" cxnId="{3CB3FB5C-F369-3E4F-9A9E-A03348B53AA2}">
      <dgm:prSet/>
      <dgm:spPr/>
      <dgm:t>
        <a:bodyPr/>
        <a:lstStyle/>
        <a:p>
          <a:endParaRPr lang="en-US"/>
        </a:p>
      </dgm:t>
    </dgm:pt>
    <dgm:pt modelId="{566786F5-54BC-1F46-B3EC-A6241847861F}" type="pres">
      <dgm:prSet presAssocID="{35CC8D9E-AF39-8048-8AAC-EBD93A7B7C14}" presName="compositeShape" presStyleCnt="0">
        <dgm:presLayoutVars>
          <dgm:dir/>
          <dgm:resizeHandles/>
        </dgm:presLayoutVars>
      </dgm:prSet>
      <dgm:spPr/>
    </dgm:pt>
    <dgm:pt modelId="{7D2C9196-1ECD-8C4D-BDEA-F2D64061F702}" type="pres">
      <dgm:prSet presAssocID="{35CC8D9E-AF39-8048-8AAC-EBD93A7B7C14}" presName="pyramid" presStyleLbl="node1" presStyleIdx="0" presStyleCnt="1"/>
      <dgm:spPr/>
    </dgm:pt>
    <dgm:pt modelId="{63AED394-4BF7-C646-B0B9-F98FCE6D8B92}" type="pres">
      <dgm:prSet presAssocID="{35CC8D9E-AF39-8048-8AAC-EBD93A7B7C14}" presName="theList" presStyleCnt="0"/>
      <dgm:spPr/>
    </dgm:pt>
    <dgm:pt modelId="{9CAD37B7-6DED-C84C-830A-986F47337260}" type="pres">
      <dgm:prSet presAssocID="{C4A4DD3A-6AD1-5346-BDD8-4ED90E6205E8}" presName="aNode" presStyleLbl="fgAcc1" presStyleIdx="0" presStyleCnt="3">
        <dgm:presLayoutVars>
          <dgm:bulletEnabled val="1"/>
        </dgm:presLayoutVars>
      </dgm:prSet>
      <dgm:spPr/>
      <dgm:t>
        <a:bodyPr/>
        <a:lstStyle/>
        <a:p>
          <a:endParaRPr lang="en-US"/>
        </a:p>
      </dgm:t>
    </dgm:pt>
    <dgm:pt modelId="{D5641D58-3740-084F-87BC-6DDCA0A7E619}" type="pres">
      <dgm:prSet presAssocID="{C4A4DD3A-6AD1-5346-BDD8-4ED90E6205E8}" presName="aSpace" presStyleCnt="0"/>
      <dgm:spPr/>
    </dgm:pt>
    <dgm:pt modelId="{D9E2C352-FFEB-A440-9C8E-93263A8FB0BD}" type="pres">
      <dgm:prSet presAssocID="{36D10FE0-51A2-C243-BB42-D2C036F86665}" presName="aNode" presStyleLbl="fgAcc1" presStyleIdx="1" presStyleCnt="3">
        <dgm:presLayoutVars>
          <dgm:bulletEnabled val="1"/>
        </dgm:presLayoutVars>
      </dgm:prSet>
      <dgm:spPr/>
      <dgm:t>
        <a:bodyPr/>
        <a:lstStyle/>
        <a:p>
          <a:endParaRPr lang="en-US"/>
        </a:p>
      </dgm:t>
    </dgm:pt>
    <dgm:pt modelId="{A6E6A19D-6811-6A4D-9011-E1361E5BCCB7}" type="pres">
      <dgm:prSet presAssocID="{36D10FE0-51A2-C243-BB42-D2C036F86665}" presName="aSpace" presStyleCnt="0"/>
      <dgm:spPr/>
    </dgm:pt>
    <dgm:pt modelId="{5CF9E077-E230-AD4C-A7AC-55CDDBB7DF7E}" type="pres">
      <dgm:prSet presAssocID="{FDFB5016-9E5A-0E4F-98ED-85F22CBA8D40}" presName="aNode" presStyleLbl="fgAcc1" presStyleIdx="2" presStyleCnt="3">
        <dgm:presLayoutVars>
          <dgm:bulletEnabled val="1"/>
        </dgm:presLayoutVars>
      </dgm:prSet>
      <dgm:spPr/>
      <dgm:t>
        <a:bodyPr/>
        <a:lstStyle/>
        <a:p>
          <a:endParaRPr lang="en-US"/>
        </a:p>
      </dgm:t>
    </dgm:pt>
    <dgm:pt modelId="{DEED0729-501E-664D-8B19-08D46BFE4BB7}" type="pres">
      <dgm:prSet presAssocID="{FDFB5016-9E5A-0E4F-98ED-85F22CBA8D40}" presName="aSpace" presStyleCnt="0"/>
      <dgm:spPr/>
    </dgm:pt>
  </dgm:ptLst>
  <dgm:cxnLst>
    <dgm:cxn modelId="{45F3D6A9-BA68-B94D-AA6E-D6792FADEEA0}" type="presOf" srcId="{35CC8D9E-AF39-8048-8AAC-EBD93A7B7C14}" destId="{566786F5-54BC-1F46-B3EC-A6241847861F}" srcOrd="0" destOrd="0" presId="urn:microsoft.com/office/officeart/2005/8/layout/pyramid2"/>
    <dgm:cxn modelId="{0C45CE16-1693-5948-8A97-E6A4C573B444}" type="presOf" srcId="{FDFB5016-9E5A-0E4F-98ED-85F22CBA8D40}" destId="{5CF9E077-E230-AD4C-A7AC-55CDDBB7DF7E}" srcOrd="0" destOrd="0" presId="urn:microsoft.com/office/officeart/2005/8/layout/pyramid2"/>
    <dgm:cxn modelId="{8DFCF8B9-9C7D-EC49-BFDD-1E60FACDC5B9}" srcId="{35CC8D9E-AF39-8048-8AAC-EBD93A7B7C14}" destId="{C4A4DD3A-6AD1-5346-BDD8-4ED90E6205E8}" srcOrd="0" destOrd="0" parTransId="{51EFB971-4322-6D4A-8646-28A3F6105619}" sibTransId="{B74ED6A1-A6FF-3342-AAEB-5E1263371133}"/>
    <dgm:cxn modelId="{852D0EE9-8306-E04D-B17D-1421DA349535}" srcId="{35CC8D9E-AF39-8048-8AAC-EBD93A7B7C14}" destId="{36D10FE0-51A2-C243-BB42-D2C036F86665}" srcOrd="1" destOrd="0" parTransId="{50B3F06B-D39B-C14F-820F-24EB55BABE0A}" sibTransId="{2FC226C5-FD7A-C44B-88C6-7DB05BEAF59F}"/>
    <dgm:cxn modelId="{BA80FDBC-44AB-6244-8687-999484354331}" type="presOf" srcId="{C4A4DD3A-6AD1-5346-BDD8-4ED90E6205E8}" destId="{9CAD37B7-6DED-C84C-830A-986F47337260}" srcOrd="0" destOrd="0" presId="urn:microsoft.com/office/officeart/2005/8/layout/pyramid2"/>
    <dgm:cxn modelId="{70439B40-B021-D244-93AA-914C078D35F4}" type="presOf" srcId="{36D10FE0-51A2-C243-BB42-D2C036F86665}" destId="{D9E2C352-FFEB-A440-9C8E-93263A8FB0BD}" srcOrd="0" destOrd="0" presId="urn:microsoft.com/office/officeart/2005/8/layout/pyramid2"/>
    <dgm:cxn modelId="{3CB3FB5C-F369-3E4F-9A9E-A03348B53AA2}" srcId="{35CC8D9E-AF39-8048-8AAC-EBD93A7B7C14}" destId="{FDFB5016-9E5A-0E4F-98ED-85F22CBA8D40}" srcOrd="2" destOrd="0" parTransId="{3F6DE708-9449-DF40-8EFB-5718292875CC}" sibTransId="{D5766789-585E-7B48-A6E6-56058A1FFB66}"/>
    <dgm:cxn modelId="{186A255C-C082-3A47-B97D-9A46BC8BCD00}" type="presParOf" srcId="{566786F5-54BC-1F46-B3EC-A6241847861F}" destId="{7D2C9196-1ECD-8C4D-BDEA-F2D64061F702}" srcOrd="0" destOrd="0" presId="urn:microsoft.com/office/officeart/2005/8/layout/pyramid2"/>
    <dgm:cxn modelId="{A02DA5B7-762E-CC4A-B72F-C9152D82A1FE}" type="presParOf" srcId="{566786F5-54BC-1F46-B3EC-A6241847861F}" destId="{63AED394-4BF7-C646-B0B9-F98FCE6D8B92}" srcOrd="1" destOrd="0" presId="urn:microsoft.com/office/officeart/2005/8/layout/pyramid2"/>
    <dgm:cxn modelId="{66008362-0B59-1243-B93D-D3ED48ABDB79}" type="presParOf" srcId="{63AED394-4BF7-C646-B0B9-F98FCE6D8B92}" destId="{9CAD37B7-6DED-C84C-830A-986F47337260}" srcOrd="0" destOrd="0" presId="urn:microsoft.com/office/officeart/2005/8/layout/pyramid2"/>
    <dgm:cxn modelId="{0AA4D0BF-A9C1-314F-93BB-4E9F2AE940A4}" type="presParOf" srcId="{63AED394-4BF7-C646-B0B9-F98FCE6D8B92}" destId="{D5641D58-3740-084F-87BC-6DDCA0A7E619}" srcOrd="1" destOrd="0" presId="urn:microsoft.com/office/officeart/2005/8/layout/pyramid2"/>
    <dgm:cxn modelId="{56F3B019-3E1E-6840-A03F-60807148DA44}" type="presParOf" srcId="{63AED394-4BF7-C646-B0B9-F98FCE6D8B92}" destId="{D9E2C352-FFEB-A440-9C8E-93263A8FB0BD}" srcOrd="2" destOrd="0" presId="urn:microsoft.com/office/officeart/2005/8/layout/pyramid2"/>
    <dgm:cxn modelId="{0BE12ABF-87BE-EE4E-A46A-B1FD66519DA8}" type="presParOf" srcId="{63AED394-4BF7-C646-B0B9-F98FCE6D8B92}" destId="{A6E6A19D-6811-6A4D-9011-E1361E5BCCB7}" srcOrd="3" destOrd="0" presId="urn:microsoft.com/office/officeart/2005/8/layout/pyramid2"/>
    <dgm:cxn modelId="{A717A6C0-753A-1940-B228-A8B08CCD4ECB}" type="presParOf" srcId="{63AED394-4BF7-C646-B0B9-F98FCE6D8B92}" destId="{5CF9E077-E230-AD4C-A7AC-55CDDBB7DF7E}" srcOrd="4" destOrd="0" presId="urn:microsoft.com/office/officeart/2005/8/layout/pyramid2"/>
    <dgm:cxn modelId="{A77CC197-5CB3-7749-B87B-7CF169011E75}" type="presParOf" srcId="{63AED394-4BF7-C646-B0B9-F98FCE6D8B92}" destId="{DEED0729-501E-664D-8B19-08D46BFE4BB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BB3FC-025B-1746-AB23-97BE7497C252}">
      <dsp:nvSpPr>
        <dsp:cNvPr id="0" name=""/>
        <dsp:cNvSpPr/>
      </dsp:nvSpPr>
      <dsp:spPr>
        <a:xfrm>
          <a:off x="133508" y="0"/>
          <a:ext cx="4464050" cy="446405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7D5C33-2942-AA4F-AD42-E7E26C500408}">
      <dsp:nvSpPr>
        <dsp:cNvPr id="0" name=""/>
        <dsp:cNvSpPr/>
      </dsp:nvSpPr>
      <dsp:spPr>
        <a:xfrm>
          <a:off x="2365533" y="44880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Hypermedia</a:t>
          </a:r>
        </a:p>
      </dsp:txBody>
      <dsp:txXfrm>
        <a:off x="2417118" y="500387"/>
        <a:ext cx="2798462" cy="953554"/>
      </dsp:txXfrm>
    </dsp:sp>
    <dsp:sp modelId="{254BBCFD-0CC7-C749-B37F-EB06695DAC1A}">
      <dsp:nvSpPr>
        <dsp:cNvPr id="0" name=""/>
        <dsp:cNvSpPr/>
      </dsp:nvSpPr>
      <dsp:spPr>
        <a:xfrm>
          <a:off x="2365533" y="1637617"/>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HTTP</a:t>
          </a:r>
        </a:p>
      </dsp:txBody>
      <dsp:txXfrm>
        <a:off x="2417118" y="1689202"/>
        <a:ext cx="2798462" cy="953554"/>
      </dsp:txXfrm>
    </dsp:sp>
    <dsp:sp modelId="{59B5719E-5479-5149-92E8-6F345D3CD1B2}">
      <dsp:nvSpPr>
        <dsp:cNvPr id="0" name=""/>
        <dsp:cNvSpPr/>
      </dsp:nvSpPr>
      <dsp:spPr>
        <a:xfrm>
          <a:off x="2365533" y="282643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URI</a:t>
          </a:r>
        </a:p>
      </dsp:txBody>
      <dsp:txXfrm>
        <a:off x="2417118" y="2878017"/>
        <a:ext cx="2798462" cy="953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5F6DC-74BC-A944-B3CE-0A3F155BCB0F}">
      <dsp:nvSpPr>
        <dsp:cNvPr id="0" name=""/>
        <dsp:cNvSpPr/>
      </dsp:nvSpPr>
      <dsp:spPr>
        <a:xfrm>
          <a:off x="133508" y="0"/>
          <a:ext cx="4464050" cy="446405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E9B3BA-5495-814D-A969-B0EE3527DB47}">
      <dsp:nvSpPr>
        <dsp:cNvPr id="0" name=""/>
        <dsp:cNvSpPr/>
      </dsp:nvSpPr>
      <dsp:spPr>
        <a:xfrm>
          <a:off x="2365533" y="44880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strike="sngStrike" kern="1200"/>
            <a:t>Hypermedia</a:t>
          </a:r>
        </a:p>
      </dsp:txBody>
      <dsp:txXfrm>
        <a:off x="2417118" y="500387"/>
        <a:ext cx="2798462" cy="953554"/>
      </dsp:txXfrm>
    </dsp:sp>
    <dsp:sp modelId="{6ECC383C-8794-B84A-B77D-24103A3E20F1}">
      <dsp:nvSpPr>
        <dsp:cNvPr id="0" name=""/>
        <dsp:cNvSpPr/>
      </dsp:nvSpPr>
      <dsp:spPr>
        <a:xfrm>
          <a:off x="2365533" y="1637617"/>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strike="sngStrike" kern="1200"/>
            <a:t>HTTP</a:t>
          </a:r>
        </a:p>
      </dsp:txBody>
      <dsp:txXfrm>
        <a:off x="2417118" y="1689202"/>
        <a:ext cx="2798462" cy="953554"/>
      </dsp:txXfrm>
    </dsp:sp>
    <dsp:sp modelId="{1CC712C6-03C4-7B4B-B84F-7A0A793F4367}">
      <dsp:nvSpPr>
        <dsp:cNvPr id="0" name=""/>
        <dsp:cNvSpPr/>
      </dsp:nvSpPr>
      <dsp:spPr>
        <a:xfrm>
          <a:off x="2365533" y="282643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strike="sngStrike" kern="1200"/>
            <a:t>URI</a:t>
          </a:r>
        </a:p>
      </dsp:txBody>
      <dsp:txXfrm>
        <a:off x="2417118" y="2878017"/>
        <a:ext cx="2798462" cy="953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E258B-E71D-194D-A781-A9E01DA704D8}">
      <dsp:nvSpPr>
        <dsp:cNvPr id="0" name=""/>
        <dsp:cNvSpPr/>
      </dsp:nvSpPr>
      <dsp:spPr>
        <a:xfrm>
          <a:off x="133508" y="0"/>
          <a:ext cx="4464050" cy="446405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636923-3E72-5846-9416-CF492F619C14}">
      <dsp:nvSpPr>
        <dsp:cNvPr id="0" name=""/>
        <dsp:cNvSpPr/>
      </dsp:nvSpPr>
      <dsp:spPr>
        <a:xfrm>
          <a:off x="2365533" y="44880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strike="sngStrike" kern="1200"/>
            <a:t>Hypermedia</a:t>
          </a:r>
        </a:p>
      </dsp:txBody>
      <dsp:txXfrm>
        <a:off x="2417118" y="500387"/>
        <a:ext cx="2798462" cy="953554"/>
      </dsp:txXfrm>
    </dsp:sp>
    <dsp:sp modelId="{50740206-3259-8645-B213-3DE76FD0F1C0}">
      <dsp:nvSpPr>
        <dsp:cNvPr id="0" name=""/>
        <dsp:cNvSpPr/>
      </dsp:nvSpPr>
      <dsp:spPr>
        <a:xfrm>
          <a:off x="2365533" y="1637617"/>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strike="sngStrike" kern="1200"/>
            <a:t>HTTP</a:t>
          </a:r>
        </a:p>
      </dsp:txBody>
      <dsp:txXfrm>
        <a:off x="2417118" y="1689202"/>
        <a:ext cx="2798462" cy="953554"/>
      </dsp:txXfrm>
    </dsp:sp>
    <dsp:sp modelId="{F66A3927-C959-2846-858B-3CC6D9983937}">
      <dsp:nvSpPr>
        <dsp:cNvPr id="0" name=""/>
        <dsp:cNvSpPr/>
      </dsp:nvSpPr>
      <dsp:spPr>
        <a:xfrm>
          <a:off x="2365533" y="282643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URI</a:t>
          </a:r>
        </a:p>
      </dsp:txBody>
      <dsp:txXfrm>
        <a:off x="2417118" y="2878017"/>
        <a:ext cx="2798462" cy="953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00E02-8987-9444-B770-80E0528E5274}">
      <dsp:nvSpPr>
        <dsp:cNvPr id="0" name=""/>
        <dsp:cNvSpPr/>
      </dsp:nvSpPr>
      <dsp:spPr>
        <a:xfrm>
          <a:off x="133508" y="0"/>
          <a:ext cx="4464050" cy="446405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DC3C32-D4CA-204F-A7FB-FA4EDC68645B}">
      <dsp:nvSpPr>
        <dsp:cNvPr id="0" name=""/>
        <dsp:cNvSpPr/>
      </dsp:nvSpPr>
      <dsp:spPr>
        <a:xfrm>
          <a:off x="2365533" y="44880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strike="sngStrike" kern="1200"/>
            <a:t>Hypermedia</a:t>
          </a:r>
        </a:p>
      </dsp:txBody>
      <dsp:txXfrm>
        <a:off x="2417118" y="500387"/>
        <a:ext cx="2798462" cy="953554"/>
      </dsp:txXfrm>
    </dsp:sp>
    <dsp:sp modelId="{AFE3A48D-128E-D34A-9ADF-F3B4F4D03674}">
      <dsp:nvSpPr>
        <dsp:cNvPr id="0" name=""/>
        <dsp:cNvSpPr/>
      </dsp:nvSpPr>
      <dsp:spPr>
        <a:xfrm>
          <a:off x="2365533" y="1637617"/>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HTTP</a:t>
          </a:r>
        </a:p>
      </dsp:txBody>
      <dsp:txXfrm>
        <a:off x="2417118" y="1689202"/>
        <a:ext cx="2798462" cy="953554"/>
      </dsp:txXfrm>
    </dsp:sp>
    <dsp:sp modelId="{742740DB-B93C-D748-929D-E1E15FB7BB33}">
      <dsp:nvSpPr>
        <dsp:cNvPr id="0" name=""/>
        <dsp:cNvSpPr/>
      </dsp:nvSpPr>
      <dsp:spPr>
        <a:xfrm>
          <a:off x="2365533" y="282643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URI</a:t>
          </a:r>
        </a:p>
      </dsp:txBody>
      <dsp:txXfrm>
        <a:off x="2417118" y="2878017"/>
        <a:ext cx="2798462" cy="953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C9196-1ECD-8C4D-BDEA-F2D64061F702}">
      <dsp:nvSpPr>
        <dsp:cNvPr id="0" name=""/>
        <dsp:cNvSpPr/>
      </dsp:nvSpPr>
      <dsp:spPr>
        <a:xfrm>
          <a:off x="133508" y="0"/>
          <a:ext cx="4464050" cy="446405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AD37B7-6DED-C84C-830A-986F47337260}">
      <dsp:nvSpPr>
        <dsp:cNvPr id="0" name=""/>
        <dsp:cNvSpPr/>
      </dsp:nvSpPr>
      <dsp:spPr>
        <a:xfrm>
          <a:off x="2365533" y="44880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Hypermedia</a:t>
          </a:r>
        </a:p>
      </dsp:txBody>
      <dsp:txXfrm>
        <a:off x="2417118" y="500387"/>
        <a:ext cx="2798462" cy="953554"/>
      </dsp:txXfrm>
    </dsp:sp>
    <dsp:sp modelId="{D9E2C352-FFEB-A440-9C8E-93263A8FB0BD}">
      <dsp:nvSpPr>
        <dsp:cNvPr id="0" name=""/>
        <dsp:cNvSpPr/>
      </dsp:nvSpPr>
      <dsp:spPr>
        <a:xfrm>
          <a:off x="2365533" y="1637617"/>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HTTP</a:t>
          </a:r>
        </a:p>
      </dsp:txBody>
      <dsp:txXfrm>
        <a:off x="2417118" y="1689202"/>
        <a:ext cx="2798462" cy="953554"/>
      </dsp:txXfrm>
    </dsp:sp>
    <dsp:sp modelId="{5CF9E077-E230-AD4C-A7AC-55CDDBB7DF7E}">
      <dsp:nvSpPr>
        <dsp:cNvPr id="0" name=""/>
        <dsp:cNvSpPr/>
      </dsp:nvSpPr>
      <dsp:spPr>
        <a:xfrm>
          <a:off x="2365533" y="2826432"/>
          <a:ext cx="2901632" cy="1056724"/>
        </a:xfrm>
        <a:prstGeom prst="roundRect">
          <a:avLst/>
        </a:prstGeom>
        <a:solidFill>
          <a:schemeClr val="lt1">
            <a:hueOff val="0"/>
            <a:satOff val="0"/>
            <a:lumOff val="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URI</a:t>
          </a:r>
        </a:p>
      </dsp:txBody>
      <dsp:txXfrm>
        <a:off x="2417118" y="2878017"/>
        <a:ext cx="2798462" cy="9535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30/10/22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30/10/22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0820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D4DA00-7454-BF4E-9465-7D8AE93A7E83}" type="slidenum">
              <a:rPr lang="en-GB" smtClean="0"/>
              <a:t>19</a:t>
            </a:fld>
            <a:endParaRPr lang="en-GB"/>
          </a:p>
        </p:txBody>
      </p:sp>
    </p:spTree>
    <p:extLst>
      <p:ext uri="{BB962C8B-B14F-4D97-AF65-F5344CB8AC3E}">
        <p14:creationId xmlns:p14="http://schemas.microsoft.com/office/powerpoint/2010/main" val="29764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Elaboration of intuitive URIs</a:t>
            </a:r>
          </a:p>
          <a:p>
            <a:r>
              <a:rPr lang="en-US"/>
              <a:t>Increases</a:t>
            </a:r>
            <a:r>
              <a:rPr lang="en-US" baseline="0"/>
              <a:t> tight coupling</a:t>
            </a:r>
          </a:p>
          <a:p>
            <a:endParaRPr lang="en-US" baseline="0"/>
          </a:p>
          <a:p>
            <a:r>
              <a:rPr lang="en-US" baseline="0"/>
              <a:t>safe – no side effects</a:t>
            </a:r>
          </a:p>
          <a:p>
            <a:r>
              <a:rPr lang="en-US" baseline="0"/>
              <a:t>idempotent – absolute side effect</a:t>
            </a:r>
            <a:endParaRPr lang="en-US"/>
          </a:p>
        </p:txBody>
      </p:sp>
      <p:sp>
        <p:nvSpPr>
          <p:cNvPr id="4" name="Slide Number Placeholder 3"/>
          <p:cNvSpPr>
            <a:spLocks noGrp="1"/>
          </p:cNvSpPr>
          <p:nvPr>
            <p:ph type="sldNum" sz="quarter" idx="10"/>
          </p:nvPr>
        </p:nvSpPr>
        <p:spPr/>
        <p:txBody>
          <a:bodyPr/>
          <a:lstStyle/>
          <a:p>
            <a:fld id="{CA1D7A35-A903-F048-ADBF-603F57C2603E}" type="slidenum">
              <a:rPr lang="en-US" smtClean="0"/>
              <a:t>23</a:t>
            </a:fld>
            <a:endParaRPr lang="en-US"/>
          </a:p>
        </p:txBody>
      </p:sp>
    </p:spTree>
    <p:extLst>
      <p:ext uri="{BB962C8B-B14F-4D97-AF65-F5344CB8AC3E}">
        <p14:creationId xmlns:p14="http://schemas.microsoft.com/office/powerpoint/2010/main" val="342071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5940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Widespread adoption of the Web gave SOA a new lease of life as Web Services</a:t>
            </a:r>
          </a:p>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360729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Widespread adoption of the Web gave SOA a new lease of life as Web Services</a:t>
            </a:r>
          </a:p>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360729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Object Access Protocol</a:t>
            </a:r>
          </a:p>
          <a:p>
            <a:r>
              <a:rPr lang="en-GB" dirty="0"/>
              <a:t>Web Services Description Language</a:t>
            </a:r>
          </a:p>
          <a:p>
            <a:r>
              <a:rPr lang="en-GB" dirty="0"/>
              <a:t>Universal Description, Discovery, and Integration</a:t>
            </a:r>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7</a:t>
            </a:fld>
            <a:endParaRPr lang="en-GB"/>
          </a:p>
        </p:txBody>
      </p:sp>
    </p:spTree>
    <p:extLst>
      <p:ext uri="{BB962C8B-B14F-4D97-AF65-F5344CB8AC3E}">
        <p14:creationId xmlns:p14="http://schemas.microsoft.com/office/powerpoint/2010/main" val="31639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248709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Object Access Protocol</a:t>
            </a:r>
          </a:p>
          <a:p>
            <a:r>
              <a:rPr lang="en-GB" dirty="0"/>
              <a:t>Web Services Description Language</a:t>
            </a:r>
          </a:p>
          <a:p>
            <a:r>
              <a:rPr lang="en-GB" dirty="0"/>
              <a:t>Universal Description, Discovery, and Integration</a:t>
            </a:r>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9</a:t>
            </a:fld>
            <a:endParaRPr lang="en-GB"/>
          </a:p>
        </p:txBody>
      </p:sp>
    </p:spTree>
    <p:extLst>
      <p:ext uri="{BB962C8B-B14F-4D97-AF65-F5344CB8AC3E}">
        <p14:creationId xmlns:p14="http://schemas.microsoft.com/office/powerpoint/2010/main" val="31639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 of concerns is the principle behind the client-server constraints. By separating the user interface concerns from the data storage concerns, we improve the portability of the user interface across multiple platforms and improve scalability by simplifying the server components” Roy Fielding</a:t>
            </a:r>
            <a:endParaRPr lang="en-US" dirty="0"/>
          </a:p>
        </p:txBody>
      </p:sp>
      <p:sp>
        <p:nvSpPr>
          <p:cNvPr id="4" name="Slide Number Placeholder 3"/>
          <p:cNvSpPr>
            <a:spLocks noGrp="1"/>
          </p:cNvSpPr>
          <p:nvPr>
            <p:ph type="sldNum" sz="quarter" idx="10"/>
          </p:nvPr>
        </p:nvSpPr>
        <p:spPr/>
        <p:txBody>
          <a:bodyPr/>
          <a:lstStyle/>
          <a:p>
            <a:fld id="{C2FA50D6-6132-4FF4-AFC5-01B946DDB4AB}" type="slidenum">
              <a:rPr lang="en-GB" smtClean="0"/>
              <a:t>12</a:t>
            </a:fld>
            <a:endParaRPr lang="en-GB"/>
          </a:p>
        </p:txBody>
      </p:sp>
    </p:spTree>
    <p:extLst>
      <p:ext uri="{BB962C8B-B14F-4D97-AF65-F5344CB8AC3E}">
        <p14:creationId xmlns:p14="http://schemas.microsoft.com/office/powerpoint/2010/main" val="419830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 with identity, interaction,</a:t>
            </a:r>
            <a:r>
              <a:rPr lang="en-US" baseline="0"/>
              <a:t> representation</a:t>
            </a:r>
            <a:endParaRPr lang="en-US"/>
          </a:p>
        </p:txBody>
      </p:sp>
      <p:sp>
        <p:nvSpPr>
          <p:cNvPr id="4" name="Slide Number Placeholder 3"/>
          <p:cNvSpPr>
            <a:spLocks noGrp="1"/>
          </p:cNvSpPr>
          <p:nvPr>
            <p:ph type="sldNum" sz="quarter" idx="10"/>
          </p:nvPr>
        </p:nvSpPr>
        <p:spPr/>
        <p:txBody>
          <a:bodyPr/>
          <a:lstStyle/>
          <a:p>
            <a:fld id="{CA1D7A35-A903-F048-ADBF-603F57C2603E}" type="slidenum">
              <a:rPr lang="en-US" smtClean="0"/>
              <a:t>18</a:t>
            </a:fld>
            <a:endParaRPr lang="en-US"/>
          </a:p>
        </p:txBody>
      </p:sp>
    </p:spTree>
    <p:extLst>
      <p:ext uri="{BB962C8B-B14F-4D97-AF65-F5344CB8AC3E}">
        <p14:creationId xmlns:p14="http://schemas.microsoft.com/office/powerpoint/2010/main" val="233472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xmlns="" id="{BDBBA8B1-FB70-5047-82C7-77FEF367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a:xfrm>
            <a:off x="11568113" y="6381751"/>
            <a:ext cx="431800" cy="287337"/>
          </a:xfrm>
          <a:prstGeom prst="rect">
            <a:avLst/>
          </a:prstGeom>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37455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xmlns="" id="{13715225-994B-F847-BBCD-98E6DC60B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xmlns="" id="{132411DA-15FA-804A-A497-A21BA241F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2C8DE-3E98-4644-BFE2-F32FC3D7D4B8}"/>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xmlns="" id="{FC5C1B61-3120-E04E-BDC6-5BA5CDF4F06F}"/>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7" name="Content Placeholder 6">
            <a:extLst>
              <a:ext uri="{FF2B5EF4-FFF2-40B4-BE49-F238E27FC236}">
                <a16:creationId xmlns:a16="http://schemas.microsoft.com/office/drawing/2014/main" xmlns="" id="{369A46B8-E3F6-A44F-899D-EF8F718CC987}"/>
              </a:ext>
            </a:extLst>
          </p:cNvPr>
          <p:cNvSpPr>
            <a:spLocks noGrp="1"/>
          </p:cNvSpPr>
          <p:nvPr>
            <p:ph sz="quarter" idx="13"/>
          </p:nvPr>
        </p:nvSpPr>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xmlns=""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38531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xmlns=""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00021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xmlns=""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2297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xmlns=""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xmlns=""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4600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xmlns=""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xmlns=""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xmlns=""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045775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 Id="rId9"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xmlns="" id="{87826CD3-130D-D440-8ABD-6248D8758A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11" r:id="rId3"/>
    <p:sldLayoutId id="2147483713" r:id="rId4"/>
    <p:sldLayoutId id="2147483714" r:id="rId5"/>
    <p:sldLayoutId id="2147483718" r:id="rId6"/>
    <p:sldLayoutId id="2147483719" r:id="rId7"/>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9.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9.xml"/><Relationship Id="rId2"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9.xml"/><Relationship Id="rId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svg"/><Relationship Id="rId5" Type="http://schemas.openxmlformats.org/officeDocument/2006/relationships/image" Target="../media/image4.png"/><Relationship Id="rId6" Type="http://schemas.openxmlformats.org/officeDocument/2006/relationships/image" Target="../media/image9.sv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svg"/><Relationship Id="rId5" Type="http://schemas.openxmlformats.org/officeDocument/2006/relationships/image" Target="../media/image4.png"/><Relationship Id="rId6" Type="http://schemas.openxmlformats.org/officeDocument/2006/relationships/image" Target="../media/image9.sv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a:t>
            </a:r>
            <a:endParaRPr lang="en-US" dirty="0"/>
          </a:p>
        </p:txBody>
      </p:sp>
      <p:sp>
        <p:nvSpPr>
          <p:cNvPr id="4" name="Content Placeholder 3"/>
          <p:cNvSpPr>
            <a:spLocks noGrp="1"/>
          </p:cNvSpPr>
          <p:nvPr>
            <p:ph sz="quarter" idx="13"/>
          </p:nvPr>
        </p:nvSpPr>
        <p:spPr/>
        <p:txBody>
          <a:bodyPr>
            <a:normAutofit/>
          </a:bodyPr>
          <a:lstStyle/>
          <a:p>
            <a:pPr marL="0" indent="0">
              <a:buNone/>
            </a:pPr>
            <a:r>
              <a:rPr lang="en-US" dirty="0" err="1" smtClean="0"/>
              <a:t>REpresentational</a:t>
            </a:r>
            <a:r>
              <a:rPr lang="en-US" dirty="0" smtClean="0"/>
              <a:t> State Transfer </a:t>
            </a:r>
            <a:r>
              <a:rPr lang="mr-IN" dirty="0" smtClean="0"/>
              <a:t>–</a:t>
            </a:r>
            <a:r>
              <a:rPr lang="en-US" dirty="0" smtClean="0"/>
              <a:t> Roy Fielding (2000)</a:t>
            </a:r>
          </a:p>
          <a:p>
            <a:pPr marL="0" indent="0">
              <a:buNone/>
            </a:pPr>
            <a:r>
              <a:rPr lang="en-US" dirty="0" smtClean="0"/>
              <a:t>A coordinated set of architectural constraints for distributed systems</a:t>
            </a:r>
          </a:p>
          <a:p>
            <a:pPr marL="0" indent="0">
              <a:buNone/>
            </a:pPr>
            <a:r>
              <a:rPr lang="en-US" dirty="0" smtClean="0"/>
              <a:t>Informed by and guided the work on HTTP 1.0, 1.1 URIs (1994 </a:t>
            </a:r>
            <a:r>
              <a:rPr lang="mr-IN" dirty="0" smtClean="0"/>
              <a:t>–</a:t>
            </a:r>
            <a:r>
              <a:rPr lang="en-US" dirty="0" smtClean="0"/>
              <a:t> 2000)</a:t>
            </a:r>
            <a:endParaRPr lang="en-US" dirty="0" smtClean="0"/>
          </a:p>
          <a:p>
            <a:pPr marL="0" indent="0">
              <a:buNone/>
            </a:pPr>
            <a:r>
              <a:rPr lang="en-US" dirty="0" smtClean="0"/>
              <a:t>Aiming to:</a:t>
            </a:r>
          </a:p>
          <a:p>
            <a:r>
              <a:rPr lang="en-US" dirty="0" smtClean="0"/>
              <a:t>Minimize latency and network communication</a:t>
            </a:r>
          </a:p>
          <a:p>
            <a:r>
              <a:rPr lang="en-US" dirty="0" smtClean="0"/>
              <a:t>Maximize independence and scalability of components</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r>
              <a:rPr lang="en-GB" dirty="0" smtClean="0"/>
              <a:t>Fielding R (2000), Architecture Styles and the Design of Network-based Software Architectures, PhD Thesis </a:t>
            </a:r>
            <a:endParaRPr lang="en-GB" dirty="0"/>
          </a:p>
        </p:txBody>
      </p:sp>
    </p:spTree>
    <p:extLst>
      <p:ext uri="{BB962C8B-B14F-4D97-AF65-F5344CB8AC3E}">
        <p14:creationId xmlns:p14="http://schemas.microsoft.com/office/powerpoint/2010/main" val="192215480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templates </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100</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 match="/"&gt;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&lt;html&gt;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&lt;head&gt;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&lt;title&gt;&lt;</a:t>
            </a:r>
            <a:r>
              <a:rPr lang="en-GB" sz="1600" dirty="0" err="1">
                <a:latin typeface="Lucida Console" charset="0"/>
                <a:ea typeface="Lucida Console" charset="0"/>
                <a:cs typeface="Lucida Console" charset="0"/>
              </a:rPr>
              <a:t>xsl:value-of</a:t>
            </a:r>
            <a:r>
              <a:rPr lang="en-GB" sz="1600" dirty="0">
                <a:latin typeface="Lucida Console" charset="0"/>
                <a:ea typeface="Lucida Console" charset="0"/>
                <a:cs typeface="Lucida Console" charset="0"/>
              </a:rPr>
              <a:t> select="/contacts/name"/&gt;&lt;/title&gt;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&lt;/head&gt;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&lt;body&gt;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&lt;h1&gt;&lt;</a:t>
            </a:r>
            <a:r>
              <a:rPr lang="en-GB" sz="1600" dirty="0" err="1">
                <a:latin typeface="Lucida Console" charset="0"/>
                <a:ea typeface="Lucida Console" charset="0"/>
                <a:cs typeface="Lucida Console" charset="0"/>
              </a:rPr>
              <a:t>xsl:value-of</a:t>
            </a:r>
            <a:r>
              <a:rPr lang="en-GB" sz="1600" dirty="0">
                <a:latin typeface="Lucida Console" charset="0"/>
                <a:ea typeface="Lucida Console" charset="0"/>
                <a:cs typeface="Lucida Console" charset="0"/>
              </a:rPr>
              <a:t> select="/contacts/name"/&gt;&lt;/h1&gt;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xsl:for-each</a:t>
            </a:r>
            <a:r>
              <a:rPr lang="en-GB" sz="1600" dirty="0">
                <a:latin typeface="Lucida Console" charset="0"/>
                <a:ea typeface="Lucida Console" charset="0"/>
                <a:cs typeface="Lucida Console" charset="0"/>
              </a:rPr>
              <a:t> select="/contacts/card"&gt;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&lt;div&gt;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xsl:apply-templates</a:t>
            </a:r>
            <a:r>
              <a:rPr lang="en-GB" sz="1600" dirty="0">
                <a:latin typeface="Lucida Console" charset="0"/>
                <a:ea typeface="Lucida Console" charset="0"/>
                <a:cs typeface="Lucida Console" charset="0"/>
              </a:rPr>
              <a:t> select="name"/&gt;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xsl:apply-templates</a:t>
            </a:r>
            <a:r>
              <a:rPr lang="en-GB" sz="1600" dirty="0">
                <a:latin typeface="Lucida Console" charset="0"/>
                <a:ea typeface="Lucida Console" charset="0"/>
                <a:cs typeface="Lucida Console" charset="0"/>
              </a:rPr>
              <a:t> select="email"/&gt;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xsl:apply-templates</a:t>
            </a:r>
            <a:r>
              <a:rPr lang="en-GB" sz="1600" dirty="0">
                <a:latin typeface="Lucida Console" charset="0"/>
                <a:ea typeface="Lucida Console" charset="0"/>
                <a:cs typeface="Lucida Console" charset="0"/>
              </a:rPr>
              <a:t> select="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&lt;/div&gt;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xsl:for-each</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&lt;/body&gt;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&lt;/html&gt;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&gt;</a:t>
            </a:r>
          </a:p>
        </p:txBody>
      </p:sp>
      <p:sp>
        <p:nvSpPr>
          <p:cNvPr id="5" name="Text Placeholder 4">
            <a:extLst>
              <a:ext uri="{FF2B5EF4-FFF2-40B4-BE49-F238E27FC236}">
                <a16:creationId xmlns="" xmlns:a16="http://schemas.microsoft.com/office/drawing/2014/main" id="{FA15E879-E4C6-6442-ACA0-781A6830CF1B}"/>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212014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XSL versus CSS</a:t>
            </a:r>
            <a:endParaRPr lang="en-GB"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101</a:t>
            </a:fld>
            <a:endParaRPr lang="en-US" dirty="0"/>
          </a:p>
        </p:txBody>
      </p:sp>
      <p:sp>
        <p:nvSpPr>
          <p:cNvPr id="4" name="Content Placeholder 3"/>
          <p:cNvSpPr>
            <a:spLocks noGrp="1"/>
          </p:cNvSpPr>
          <p:nvPr>
            <p:ph sz="quarter" idx="13"/>
          </p:nvPr>
        </p:nvSpPr>
        <p:spPr/>
        <p:txBody>
          <a:bodyPr/>
          <a:lstStyle/>
          <a:p>
            <a:pPr marL="0" indent="0">
              <a:buNone/>
            </a:pPr>
            <a:r>
              <a:rPr lang="en-GB" dirty="0"/>
              <a:t>Considering CSS...</a:t>
            </a:r>
          </a:p>
          <a:p>
            <a:endParaRPr lang="en-GB" dirty="0"/>
          </a:p>
          <a:p>
            <a:pPr marL="0" indent="0">
              <a:buNone/>
            </a:pPr>
            <a:r>
              <a:rPr lang="en-GB" dirty="0"/>
              <a:t>Pros</a:t>
            </a:r>
          </a:p>
          <a:p>
            <a:pPr lvl="1"/>
            <a:r>
              <a:rPr lang="en-GB" dirty="0"/>
              <a:t>Simple (relatively)</a:t>
            </a:r>
          </a:p>
          <a:p>
            <a:pPr lvl="1"/>
            <a:r>
              <a:rPr lang="en-GB" dirty="0"/>
              <a:t>Cascading recognises different needs of users and authors</a:t>
            </a:r>
          </a:p>
          <a:p>
            <a:pPr marL="0" indent="0">
              <a:buNone/>
            </a:pPr>
            <a:r>
              <a:rPr lang="en-GB" dirty="0"/>
              <a:t>Cons</a:t>
            </a:r>
          </a:p>
          <a:p>
            <a:pPr lvl="1"/>
            <a:r>
              <a:rPr lang="en-GB" dirty="0"/>
              <a:t>Unable to modify document structure</a:t>
            </a:r>
          </a:p>
        </p:txBody>
      </p:sp>
      <p:sp>
        <p:nvSpPr>
          <p:cNvPr id="5" name="Text Placeholder 4">
            <a:extLst>
              <a:ext uri="{FF2B5EF4-FFF2-40B4-BE49-F238E27FC236}">
                <a16:creationId xmlns="" xmlns:a16="http://schemas.microsoft.com/office/drawing/2014/main" id="{F4B5D6BD-53DC-5A4A-82CC-B0C04406487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290252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 versus CSS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102</a:t>
            </a:fld>
            <a:endParaRPr lang="en-US" dirty="0"/>
          </a:p>
        </p:txBody>
      </p:sp>
      <p:sp>
        <p:nvSpPr>
          <p:cNvPr id="4" name="Content Placeholder 3"/>
          <p:cNvSpPr>
            <a:spLocks noGrp="1"/>
          </p:cNvSpPr>
          <p:nvPr>
            <p:ph sz="quarter" idx="13"/>
          </p:nvPr>
        </p:nvSpPr>
        <p:spPr/>
        <p:txBody>
          <a:bodyPr>
            <a:normAutofit/>
          </a:bodyPr>
          <a:lstStyle/>
          <a:p>
            <a:pPr marL="0" indent="0">
              <a:buNone/>
            </a:pPr>
            <a:r>
              <a:rPr lang="en-GB" dirty="0"/>
              <a:t>Considering XSL:</a:t>
            </a:r>
          </a:p>
          <a:p>
            <a:pPr marL="0" indent="0">
              <a:buNone/>
            </a:pPr>
            <a:endParaRPr lang="en-GB" dirty="0"/>
          </a:p>
          <a:p>
            <a:pPr marL="0" indent="0">
              <a:buNone/>
            </a:pPr>
            <a:r>
              <a:rPr lang="en-GB" dirty="0"/>
              <a:t>Pros</a:t>
            </a:r>
          </a:p>
          <a:p>
            <a:pPr lvl="1"/>
            <a:r>
              <a:rPr lang="en-GB" dirty="0"/>
              <a:t>Able to modify and transform document structure</a:t>
            </a:r>
          </a:p>
          <a:p>
            <a:pPr lvl="1"/>
            <a:r>
              <a:rPr lang="en-GB" dirty="0"/>
              <a:t>Better for data</a:t>
            </a:r>
          </a:p>
          <a:p>
            <a:pPr marL="0" indent="0">
              <a:buNone/>
            </a:pPr>
            <a:r>
              <a:rPr lang="en-GB" dirty="0"/>
              <a:t>Cons</a:t>
            </a:r>
          </a:p>
          <a:p>
            <a:pPr lvl="1"/>
            <a:r>
              <a:rPr lang="en-GB" dirty="0"/>
              <a:t>Complex (relatively)</a:t>
            </a:r>
          </a:p>
          <a:p>
            <a:pPr lvl="1"/>
            <a:r>
              <a:rPr lang="en-GB" dirty="0"/>
              <a:t>Cumbersome for ordinary documents</a:t>
            </a:r>
          </a:p>
          <a:p>
            <a:pPr lvl="1"/>
            <a:r>
              <a:rPr lang="en-GB" dirty="0"/>
              <a:t>No consideration of differing needs of users versus authors</a:t>
            </a:r>
          </a:p>
        </p:txBody>
      </p:sp>
      <p:sp>
        <p:nvSpPr>
          <p:cNvPr id="5" name="Text Placeholder 4">
            <a:extLst>
              <a:ext uri="{FF2B5EF4-FFF2-40B4-BE49-F238E27FC236}">
                <a16:creationId xmlns="" xmlns:a16="http://schemas.microsoft.com/office/drawing/2014/main" id="{75D039F4-1E17-564F-B06E-DF854CF20526}"/>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721066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D7D843-BFA3-1345-981F-60448FEA51C7}"/>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 xmlns:a16="http://schemas.microsoft.com/office/drawing/2014/main" id="{91ADD5D6-FEA5-2146-A050-194E112E39EE}"/>
              </a:ext>
            </a:extLst>
          </p:cNvPr>
          <p:cNvSpPr>
            <a:spLocks noGrp="1"/>
          </p:cNvSpPr>
          <p:nvPr>
            <p:ph sz="quarter" idx="13"/>
          </p:nvPr>
        </p:nvSpPr>
        <p:spPr/>
        <p:txBody>
          <a:bodyPr/>
          <a:lstStyle/>
          <a:p>
            <a:r>
              <a:rPr lang="en-GB" dirty="0"/>
              <a:t>Kay, M. (2017) </a:t>
            </a:r>
            <a:r>
              <a:rPr lang="en-GB" i="1" dirty="0"/>
              <a:t>XSL Transformations Version 3.0</a:t>
            </a:r>
            <a:r>
              <a:rPr lang="en-GB" dirty="0"/>
              <a:t>. W3C Recommendation. Cambridge, MA: World Wide Web Consortium.</a:t>
            </a:r>
          </a:p>
          <a:p>
            <a:pPr lvl="1"/>
            <a:r>
              <a:rPr lang="en-US"/>
              <a:t>https://www.w3.org/TR/2017/REC-xslt-30-20170608/</a:t>
            </a:r>
          </a:p>
          <a:p>
            <a:endParaRPr lang="en-US"/>
          </a:p>
        </p:txBody>
      </p:sp>
      <p:sp>
        <p:nvSpPr>
          <p:cNvPr id="4" name="Text Placeholder 3">
            <a:extLst>
              <a:ext uri="{FF2B5EF4-FFF2-40B4-BE49-F238E27FC236}">
                <a16:creationId xmlns="" xmlns:a16="http://schemas.microsoft.com/office/drawing/2014/main" id="{D08BFECB-A2B9-2047-8BFB-5EA7341FE0F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060161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E375D-366A-D84D-85C3-E372D5290ED3}"/>
              </a:ext>
            </a:extLst>
          </p:cNvPr>
          <p:cNvSpPr>
            <a:spLocks noGrp="1"/>
          </p:cNvSpPr>
          <p:nvPr>
            <p:ph type="ctrTitle"/>
          </p:nvPr>
        </p:nvSpPr>
        <p:spPr/>
        <p:txBody>
          <a:bodyPr/>
          <a:lstStyle/>
          <a:p>
            <a:r>
              <a:rPr lang="en-US" dirty="0"/>
              <a:t>Next:</a:t>
            </a:r>
            <a:br>
              <a:rPr lang="en-US" dirty="0"/>
            </a:br>
            <a:r>
              <a:rPr lang="en-US" dirty="0" err="1" smtClean="0"/>
              <a:t>Optimising</a:t>
            </a:r>
            <a:r>
              <a:rPr lang="en-US" dirty="0" smtClean="0"/>
              <a:t> the Web</a:t>
            </a:r>
            <a:endParaRPr lang="en-US" dirty="0"/>
          </a:p>
        </p:txBody>
      </p:sp>
    </p:spTree>
    <p:extLst>
      <p:ext uri="{BB962C8B-B14F-4D97-AF65-F5344CB8AC3E}">
        <p14:creationId xmlns:p14="http://schemas.microsoft.com/office/powerpoint/2010/main" val="18956119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E375D-366A-D84D-85C3-E372D5290ED3}"/>
              </a:ext>
            </a:extLst>
          </p:cNvPr>
          <p:cNvSpPr>
            <a:spLocks noGrp="1"/>
          </p:cNvSpPr>
          <p:nvPr>
            <p:ph type="ctrTitle"/>
          </p:nvPr>
        </p:nvSpPr>
        <p:spPr/>
        <p:txBody>
          <a:bodyPr/>
          <a:lstStyle/>
          <a:p>
            <a:r>
              <a:rPr lang="en-US" dirty="0"/>
              <a:t>Next:</a:t>
            </a:r>
            <a:br>
              <a:rPr lang="en-US" dirty="0"/>
            </a:br>
            <a:r>
              <a:rPr lang="en-US" dirty="0" err="1" smtClean="0"/>
              <a:t>Optimising</a:t>
            </a:r>
            <a:r>
              <a:rPr lang="en-US" dirty="0" smtClean="0"/>
              <a:t> the Web</a:t>
            </a:r>
            <a:endParaRPr lang="en-US" dirty="0"/>
          </a:p>
        </p:txBody>
      </p:sp>
    </p:spTree>
    <p:extLst>
      <p:ext uri="{BB962C8B-B14F-4D97-AF65-F5344CB8AC3E}">
        <p14:creationId xmlns:p14="http://schemas.microsoft.com/office/powerpoint/2010/main" val="2172377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E375D-366A-D84D-85C3-E372D5290ED3}"/>
              </a:ext>
            </a:extLst>
          </p:cNvPr>
          <p:cNvSpPr>
            <a:spLocks noGrp="1"/>
          </p:cNvSpPr>
          <p:nvPr>
            <p:ph type="ctrTitle"/>
          </p:nvPr>
        </p:nvSpPr>
        <p:spPr/>
        <p:txBody>
          <a:bodyPr/>
          <a:lstStyle/>
          <a:p>
            <a:r>
              <a:rPr lang="en-US" dirty="0"/>
              <a:t>Next:</a:t>
            </a:r>
            <a:br>
              <a:rPr lang="en-US" dirty="0"/>
            </a:br>
            <a:r>
              <a:rPr lang="en-US" dirty="0" err="1" smtClean="0"/>
              <a:t>Optimising</a:t>
            </a:r>
            <a:r>
              <a:rPr lang="en-US" dirty="0" smtClean="0"/>
              <a:t> the Web</a:t>
            </a:r>
            <a:endParaRPr lang="en-US" dirty="0"/>
          </a:p>
        </p:txBody>
      </p:sp>
    </p:spTree>
    <p:extLst>
      <p:ext uri="{BB962C8B-B14F-4D97-AF65-F5344CB8AC3E}">
        <p14:creationId xmlns:p14="http://schemas.microsoft.com/office/powerpoint/2010/main" val="21723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 </a:t>
            </a:r>
            <a:r>
              <a:rPr lang="mr-IN" dirty="0" smtClean="0"/>
              <a:t>–</a:t>
            </a:r>
            <a:r>
              <a:rPr lang="en-US" dirty="0" smtClean="0"/>
              <a:t> Key Architectural </a:t>
            </a:r>
            <a:r>
              <a:rPr lang="en-US" dirty="0"/>
              <a:t>Principals</a:t>
            </a:r>
            <a:endParaRPr lang="en-US" dirty="0"/>
          </a:p>
        </p:txBody>
      </p:sp>
      <p:sp>
        <p:nvSpPr>
          <p:cNvPr id="4" name="Content Placeholder 3"/>
          <p:cNvSpPr>
            <a:spLocks noGrp="1"/>
          </p:cNvSpPr>
          <p:nvPr>
            <p:ph sz="quarter" idx="13"/>
          </p:nvPr>
        </p:nvSpPr>
        <p:spPr/>
        <p:txBody>
          <a:bodyPr>
            <a:normAutofit/>
          </a:bodyPr>
          <a:lstStyle/>
          <a:p>
            <a:pPr marL="0" indent="0">
              <a:buNone/>
            </a:pPr>
            <a:r>
              <a:rPr lang="en-US" dirty="0" smtClean="0"/>
              <a:t>Client-Server applications</a:t>
            </a:r>
          </a:p>
          <a:p>
            <a:pPr marL="0" indent="0">
              <a:buNone/>
            </a:pPr>
            <a:r>
              <a:rPr lang="en-US" dirty="0" smtClean="0"/>
              <a:t>Stateless</a:t>
            </a:r>
          </a:p>
          <a:p>
            <a:pPr marL="0" indent="0">
              <a:buNone/>
            </a:pPr>
            <a:r>
              <a:rPr lang="en-US" dirty="0" smtClean="0"/>
              <a:t>Cache-able</a:t>
            </a:r>
          </a:p>
          <a:p>
            <a:pPr marL="0" indent="0">
              <a:buNone/>
            </a:pPr>
            <a:r>
              <a:rPr lang="en-US" dirty="0" smtClean="0"/>
              <a:t>Uniform interface</a:t>
            </a:r>
          </a:p>
          <a:p>
            <a:pPr marL="0" indent="0">
              <a:buNone/>
            </a:pPr>
            <a:r>
              <a:rPr lang="en-US" dirty="0" smtClean="0"/>
              <a:t>Layered system</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1183689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 </a:t>
            </a:r>
            <a:r>
              <a:rPr lang="mr-IN" dirty="0" smtClean="0"/>
              <a:t>–</a:t>
            </a:r>
            <a:r>
              <a:rPr lang="en-US" dirty="0" smtClean="0"/>
              <a:t> Key Architectural </a:t>
            </a:r>
            <a:r>
              <a:rPr lang="en-US" dirty="0"/>
              <a:t>Principals</a:t>
            </a:r>
            <a:endParaRPr lang="en-US" dirty="0"/>
          </a:p>
        </p:txBody>
      </p:sp>
      <p:sp>
        <p:nvSpPr>
          <p:cNvPr id="4" name="Content Placeholder 3"/>
          <p:cNvSpPr>
            <a:spLocks noGrp="1"/>
          </p:cNvSpPr>
          <p:nvPr>
            <p:ph sz="quarter" idx="13"/>
          </p:nvPr>
        </p:nvSpPr>
        <p:spPr/>
        <p:txBody>
          <a:bodyPr>
            <a:normAutofit/>
          </a:bodyPr>
          <a:lstStyle/>
          <a:p>
            <a:pPr marL="0" indent="0">
              <a:buNone/>
            </a:pPr>
            <a:r>
              <a:rPr lang="en-US" dirty="0" smtClean="0"/>
              <a:t>Client-Server applications</a:t>
            </a:r>
          </a:p>
          <a:p>
            <a:r>
              <a:rPr lang="en-US" dirty="0" smtClean="0"/>
              <a:t>“Separation of concerns”</a:t>
            </a:r>
          </a:p>
          <a:p>
            <a:pPr lvl="1"/>
            <a:r>
              <a:rPr lang="en-US" dirty="0" smtClean="0"/>
              <a:t>Interface and data storage</a:t>
            </a:r>
          </a:p>
          <a:p>
            <a:pPr lvl="1"/>
            <a:r>
              <a:rPr lang="en-US" dirty="0" smtClean="0"/>
              <a:t>Improve portability and scalability</a:t>
            </a:r>
          </a:p>
          <a:p>
            <a:r>
              <a:rPr lang="en-US" dirty="0" smtClean="0"/>
              <a:t>Components can evolve independently</a:t>
            </a:r>
          </a:p>
          <a:p>
            <a:pPr marL="0" indent="0">
              <a:buNone/>
            </a:pPr>
            <a:r>
              <a:rPr lang="en-US" dirty="0" smtClean="0">
                <a:solidFill>
                  <a:srgbClr val="5E5356"/>
                </a:solidFill>
              </a:rPr>
              <a:t>Stateless</a:t>
            </a:r>
          </a:p>
          <a:p>
            <a:pPr marL="0" indent="0">
              <a:buNone/>
            </a:pPr>
            <a:r>
              <a:rPr lang="en-US" dirty="0" smtClean="0">
                <a:solidFill>
                  <a:srgbClr val="5E5356"/>
                </a:solidFill>
              </a:rPr>
              <a:t>Cache-able</a:t>
            </a:r>
          </a:p>
          <a:p>
            <a:pPr marL="0" indent="0">
              <a:buNone/>
            </a:pPr>
            <a:r>
              <a:rPr lang="en-US" dirty="0" smtClean="0">
                <a:solidFill>
                  <a:srgbClr val="5E5356"/>
                </a:solidFill>
              </a:rPr>
              <a:t>Uniform interface</a:t>
            </a:r>
          </a:p>
          <a:p>
            <a:pPr marL="0" indent="0">
              <a:buNone/>
            </a:pPr>
            <a:r>
              <a:rPr lang="en-US" dirty="0" smtClean="0">
                <a:solidFill>
                  <a:srgbClr val="5E5356"/>
                </a:solidFill>
              </a:rPr>
              <a:t>Layered system</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42650778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 </a:t>
            </a:r>
            <a:r>
              <a:rPr lang="mr-IN" dirty="0" smtClean="0"/>
              <a:t>–</a:t>
            </a:r>
            <a:r>
              <a:rPr lang="en-US" dirty="0" smtClean="0"/>
              <a:t> Key Architectural </a:t>
            </a:r>
            <a:r>
              <a:rPr lang="en-US" dirty="0"/>
              <a:t>Principals</a:t>
            </a:r>
            <a:endParaRPr lang="en-US" dirty="0"/>
          </a:p>
        </p:txBody>
      </p:sp>
      <p:sp>
        <p:nvSpPr>
          <p:cNvPr id="4" name="Content Placeholder 3"/>
          <p:cNvSpPr>
            <a:spLocks noGrp="1"/>
          </p:cNvSpPr>
          <p:nvPr>
            <p:ph sz="quarter" idx="13"/>
          </p:nvPr>
        </p:nvSpPr>
        <p:spPr/>
        <p:txBody>
          <a:bodyPr>
            <a:normAutofit lnSpcReduction="10000"/>
          </a:bodyPr>
          <a:lstStyle/>
          <a:p>
            <a:pPr marL="0" indent="0">
              <a:buNone/>
            </a:pPr>
            <a:r>
              <a:rPr lang="en-US" dirty="0" smtClean="0">
                <a:solidFill>
                  <a:srgbClr val="5E5356"/>
                </a:solidFill>
              </a:rPr>
              <a:t>Client-Server applications</a:t>
            </a:r>
          </a:p>
          <a:p>
            <a:pPr marL="0" indent="0">
              <a:buNone/>
            </a:pPr>
            <a:r>
              <a:rPr lang="en-US" dirty="0" smtClean="0"/>
              <a:t>Stateless</a:t>
            </a:r>
          </a:p>
          <a:p>
            <a:r>
              <a:rPr lang="en-US" dirty="0" smtClean="0"/>
              <a:t>Communication between client and server must contain all necessary information</a:t>
            </a:r>
          </a:p>
          <a:p>
            <a:pPr lvl="1"/>
            <a:r>
              <a:rPr lang="en-US" dirty="0" smtClean="0"/>
              <a:t>Every HTTP request happens in isolation</a:t>
            </a:r>
          </a:p>
          <a:p>
            <a:r>
              <a:rPr lang="en-US" dirty="0" smtClean="0"/>
              <a:t>Cannot reply on context stored on server</a:t>
            </a:r>
          </a:p>
          <a:p>
            <a:r>
              <a:rPr lang="en-US" dirty="0" smtClean="0"/>
              <a:t>Pro: Aids reliability and </a:t>
            </a:r>
            <a:r>
              <a:rPr lang="en-US" dirty="0"/>
              <a:t>s</a:t>
            </a:r>
            <a:r>
              <a:rPr lang="en-US" dirty="0" smtClean="0"/>
              <a:t>calability </a:t>
            </a:r>
            <a:endParaRPr lang="en-US" dirty="0"/>
          </a:p>
          <a:p>
            <a:r>
              <a:rPr lang="en-US" dirty="0" smtClean="0"/>
              <a:t>Con: Communication overhead is sending context in each interaction</a:t>
            </a:r>
          </a:p>
          <a:p>
            <a:pPr marL="0" indent="0">
              <a:buNone/>
            </a:pPr>
            <a:r>
              <a:rPr lang="en-US" dirty="0" smtClean="0">
                <a:solidFill>
                  <a:srgbClr val="5E5356"/>
                </a:solidFill>
              </a:rPr>
              <a:t>Cache-able</a:t>
            </a:r>
          </a:p>
          <a:p>
            <a:pPr marL="0" indent="0">
              <a:buNone/>
            </a:pPr>
            <a:r>
              <a:rPr lang="en-US" dirty="0" smtClean="0">
                <a:solidFill>
                  <a:srgbClr val="5E5356"/>
                </a:solidFill>
              </a:rPr>
              <a:t>Uniform interface</a:t>
            </a:r>
          </a:p>
          <a:p>
            <a:pPr marL="0" indent="0">
              <a:buNone/>
            </a:pPr>
            <a:r>
              <a:rPr lang="en-US" dirty="0" smtClean="0">
                <a:solidFill>
                  <a:srgbClr val="5E5356"/>
                </a:solidFill>
              </a:rPr>
              <a:t>Layered system</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12443043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 </a:t>
            </a:r>
            <a:r>
              <a:rPr lang="mr-IN" dirty="0" smtClean="0"/>
              <a:t>–</a:t>
            </a:r>
            <a:r>
              <a:rPr lang="en-US" dirty="0" smtClean="0"/>
              <a:t> Key Architectural </a:t>
            </a:r>
            <a:r>
              <a:rPr lang="en-US" dirty="0"/>
              <a:t>Principals</a:t>
            </a:r>
            <a:endParaRPr lang="en-US" dirty="0"/>
          </a:p>
        </p:txBody>
      </p:sp>
      <p:sp>
        <p:nvSpPr>
          <p:cNvPr id="4" name="Content Placeholder 3"/>
          <p:cNvSpPr>
            <a:spLocks noGrp="1"/>
          </p:cNvSpPr>
          <p:nvPr>
            <p:ph sz="quarter" idx="13"/>
          </p:nvPr>
        </p:nvSpPr>
        <p:spPr/>
        <p:txBody>
          <a:bodyPr>
            <a:normAutofit/>
          </a:bodyPr>
          <a:lstStyle/>
          <a:p>
            <a:pPr marL="0" indent="0">
              <a:buNone/>
            </a:pPr>
            <a:r>
              <a:rPr lang="en-US" dirty="0" smtClean="0">
                <a:solidFill>
                  <a:srgbClr val="5E5356"/>
                </a:solidFill>
              </a:rPr>
              <a:t>Client-Server applications</a:t>
            </a:r>
          </a:p>
          <a:p>
            <a:pPr marL="0" indent="0">
              <a:buNone/>
            </a:pPr>
            <a:r>
              <a:rPr lang="en-US" dirty="0" smtClean="0">
                <a:solidFill>
                  <a:srgbClr val="5E5356"/>
                </a:solidFill>
              </a:rPr>
              <a:t>Stateless</a:t>
            </a:r>
          </a:p>
          <a:p>
            <a:pPr marL="0" indent="0">
              <a:buNone/>
            </a:pPr>
            <a:r>
              <a:rPr lang="en-US" dirty="0" smtClean="0"/>
              <a:t>Cache-able</a:t>
            </a:r>
          </a:p>
          <a:p>
            <a:r>
              <a:rPr lang="en-US" dirty="0" smtClean="0"/>
              <a:t>Data must be explicitly labeled as cacheable or non-cacheable</a:t>
            </a:r>
          </a:p>
          <a:p>
            <a:r>
              <a:rPr lang="en-US" dirty="0" smtClean="0"/>
              <a:t>Client has right to reuse cacheable responses at a later date</a:t>
            </a:r>
          </a:p>
          <a:p>
            <a:r>
              <a:rPr lang="en-US" dirty="0" smtClean="0"/>
              <a:t>Pro: eliminates some interactions, improves efficiency</a:t>
            </a:r>
          </a:p>
          <a:p>
            <a:r>
              <a:rPr lang="en-US" dirty="0" smtClean="0"/>
              <a:t>Con: data could be stale</a:t>
            </a:r>
          </a:p>
          <a:p>
            <a:pPr marL="0" indent="0">
              <a:buNone/>
            </a:pPr>
            <a:r>
              <a:rPr lang="en-US" dirty="0" smtClean="0">
                <a:solidFill>
                  <a:srgbClr val="5E5356"/>
                </a:solidFill>
              </a:rPr>
              <a:t>Uniform interface</a:t>
            </a:r>
          </a:p>
          <a:p>
            <a:pPr marL="0" indent="0">
              <a:buNone/>
            </a:pPr>
            <a:r>
              <a:rPr lang="en-US" dirty="0" smtClean="0">
                <a:solidFill>
                  <a:srgbClr val="5E5356"/>
                </a:solidFill>
              </a:rPr>
              <a:t>Layered system</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1877437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 </a:t>
            </a:r>
            <a:r>
              <a:rPr lang="mr-IN" dirty="0" smtClean="0"/>
              <a:t>–</a:t>
            </a:r>
            <a:r>
              <a:rPr lang="en-US" dirty="0" smtClean="0"/>
              <a:t> Key Architectural </a:t>
            </a:r>
            <a:r>
              <a:rPr lang="en-US" dirty="0"/>
              <a:t>Principals</a:t>
            </a:r>
            <a:endParaRPr lang="en-US" dirty="0"/>
          </a:p>
        </p:txBody>
      </p:sp>
      <p:sp>
        <p:nvSpPr>
          <p:cNvPr id="4" name="Content Placeholder 3"/>
          <p:cNvSpPr>
            <a:spLocks noGrp="1"/>
          </p:cNvSpPr>
          <p:nvPr>
            <p:ph sz="quarter" idx="13"/>
          </p:nvPr>
        </p:nvSpPr>
        <p:spPr/>
        <p:txBody>
          <a:bodyPr>
            <a:normAutofit/>
          </a:bodyPr>
          <a:lstStyle/>
          <a:p>
            <a:pPr marL="0" indent="0">
              <a:buNone/>
            </a:pPr>
            <a:r>
              <a:rPr lang="en-US" dirty="0" smtClean="0">
                <a:solidFill>
                  <a:srgbClr val="5E5356"/>
                </a:solidFill>
              </a:rPr>
              <a:t>Client-Server applications</a:t>
            </a:r>
          </a:p>
          <a:p>
            <a:pPr marL="0" indent="0">
              <a:buNone/>
            </a:pPr>
            <a:r>
              <a:rPr lang="en-US" dirty="0" smtClean="0">
                <a:solidFill>
                  <a:srgbClr val="5E5356"/>
                </a:solidFill>
              </a:rPr>
              <a:t>Stateless</a:t>
            </a:r>
          </a:p>
          <a:p>
            <a:pPr marL="0" indent="0">
              <a:buNone/>
            </a:pPr>
            <a:r>
              <a:rPr lang="en-US" dirty="0" smtClean="0">
                <a:solidFill>
                  <a:srgbClr val="5E5356"/>
                </a:solidFill>
              </a:rPr>
              <a:t>Cache-able</a:t>
            </a:r>
          </a:p>
          <a:p>
            <a:pPr marL="0" indent="0">
              <a:buNone/>
            </a:pPr>
            <a:r>
              <a:rPr lang="en-US" dirty="0" smtClean="0"/>
              <a:t>Uniform interface</a:t>
            </a:r>
          </a:p>
          <a:p>
            <a:r>
              <a:rPr lang="en-US" dirty="0" smtClean="0"/>
              <a:t>Components support a general interface</a:t>
            </a:r>
          </a:p>
          <a:p>
            <a:r>
              <a:rPr lang="en-US" dirty="0" smtClean="0"/>
              <a:t>Pro: Simplifies overall system architecture</a:t>
            </a:r>
          </a:p>
          <a:p>
            <a:r>
              <a:rPr lang="en-US" dirty="0" smtClean="0"/>
              <a:t>Pro: Implementations are decoupled from services the provide</a:t>
            </a:r>
          </a:p>
          <a:p>
            <a:r>
              <a:rPr lang="en-US" dirty="0" smtClean="0"/>
              <a:t>Con: Maybe not be as efficient as an application specific interface</a:t>
            </a:r>
          </a:p>
          <a:p>
            <a:pPr marL="0" indent="0">
              <a:buNone/>
            </a:pPr>
            <a:r>
              <a:rPr lang="en-US" dirty="0" smtClean="0">
                <a:solidFill>
                  <a:srgbClr val="5E5356"/>
                </a:solidFill>
              </a:rPr>
              <a:t>Layered system</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5352373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 </a:t>
            </a:r>
            <a:r>
              <a:rPr lang="mr-IN" dirty="0" smtClean="0"/>
              <a:t>–</a:t>
            </a:r>
            <a:r>
              <a:rPr lang="en-US" dirty="0" smtClean="0"/>
              <a:t> Key Architectural </a:t>
            </a:r>
            <a:r>
              <a:rPr lang="en-US" dirty="0"/>
              <a:t>Principals</a:t>
            </a:r>
            <a:endParaRPr lang="en-US" dirty="0"/>
          </a:p>
        </p:txBody>
      </p:sp>
      <p:sp>
        <p:nvSpPr>
          <p:cNvPr id="4" name="Content Placeholder 3"/>
          <p:cNvSpPr>
            <a:spLocks noGrp="1"/>
          </p:cNvSpPr>
          <p:nvPr>
            <p:ph sz="quarter" idx="13"/>
          </p:nvPr>
        </p:nvSpPr>
        <p:spPr/>
        <p:txBody>
          <a:bodyPr>
            <a:normAutofit lnSpcReduction="10000"/>
          </a:bodyPr>
          <a:lstStyle/>
          <a:p>
            <a:pPr marL="0" indent="0">
              <a:buNone/>
            </a:pPr>
            <a:r>
              <a:rPr lang="en-US" dirty="0" smtClean="0">
                <a:solidFill>
                  <a:srgbClr val="5E5356"/>
                </a:solidFill>
              </a:rPr>
              <a:t>Client-Server applications</a:t>
            </a:r>
          </a:p>
          <a:p>
            <a:pPr marL="0" indent="0">
              <a:buNone/>
            </a:pPr>
            <a:r>
              <a:rPr lang="en-US" dirty="0" smtClean="0">
                <a:solidFill>
                  <a:srgbClr val="5E5356"/>
                </a:solidFill>
              </a:rPr>
              <a:t>Stateless</a:t>
            </a:r>
          </a:p>
          <a:p>
            <a:pPr marL="0" indent="0">
              <a:buNone/>
            </a:pPr>
            <a:r>
              <a:rPr lang="en-US" dirty="0" smtClean="0">
                <a:solidFill>
                  <a:srgbClr val="5E5356"/>
                </a:solidFill>
              </a:rPr>
              <a:t>Cache-able</a:t>
            </a:r>
          </a:p>
          <a:p>
            <a:pPr marL="0" indent="0">
              <a:buNone/>
            </a:pPr>
            <a:r>
              <a:rPr lang="en-US" dirty="0" smtClean="0">
                <a:solidFill>
                  <a:srgbClr val="5E5356"/>
                </a:solidFill>
              </a:rPr>
              <a:t>Uniform interface</a:t>
            </a:r>
          </a:p>
          <a:p>
            <a:pPr marL="0" indent="0">
              <a:buNone/>
            </a:pPr>
            <a:r>
              <a:rPr lang="en-US" dirty="0" smtClean="0"/>
              <a:t>Layered system</a:t>
            </a:r>
          </a:p>
          <a:p>
            <a:r>
              <a:rPr lang="en-US" dirty="0" smtClean="0"/>
              <a:t>Allows architecture to be composed of hierarchical layers</a:t>
            </a:r>
          </a:p>
          <a:p>
            <a:r>
              <a:rPr lang="en-US" dirty="0" smtClean="0"/>
              <a:t>Components only see immediate layer they are interacting with</a:t>
            </a:r>
          </a:p>
          <a:p>
            <a:r>
              <a:rPr lang="en-US" dirty="0" smtClean="0"/>
              <a:t>Layers can evolve independently of other layers</a:t>
            </a:r>
          </a:p>
          <a:p>
            <a:r>
              <a:rPr lang="en-US" dirty="0" smtClean="0"/>
              <a:t>Intermediaries can be introduced to improve system scalability</a:t>
            </a:r>
          </a:p>
          <a:p>
            <a:pPr lvl="1"/>
            <a:r>
              <a:rPr lang="en-US" dirty="0" err="1" smtClean="0"/>
              <a:t>Eg</a:t>
            </a:r>
            <a:r>
              <a:rPr lang="en-US" dirty="0" smtClean="0"/>
              <a:t> load balancing, caches</a:t>
            </a:r>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16369960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Resource-Oriented Architecture</a:t>
            </a:r>
          </a:p>
        </p:txBody>
      </p:sp>
      <p:sp>
        <p:nvSpPr>
          <p:cNvPr id="4" name="Content Placeholder 3"/>
          <p:cNvSpPr>
            <a:spLocks noGrp="1"/>
          </p:cNvSpPr>
          <p:nvPr>
            <p:ph sz="quarter" idx="13"/>
          </p:nvPr>
        </p:nvSpPr>
        <p:spPr/>
        <p:txBody>
          <a:bodyPr>
            <a:normAutofit/>
          </a:bodyPr>
          <a:lstStyle/>
          <a:p>
            <a:pPr marL="0" indent="0">
              <a:buNone/>
            </a:pPr>
            <a:r>
              <a:rPr lang="en-US" dirty="0"/>
              <a:t>REST is about </a:t>
            </a:r>
            <a:r>
              <a:rPr lang="en-US" b="1" dirty="0"/>
              <a:t>resource state manipulation </a:t>
            </a:r>
            <a:r>
              <a:rPr lang="en-US" dirty="0"/>
              <a:t>through their </a:t>
            </a:r>
            <a:r>
              <a:rPr lang="en-US" b="1" dirty="0"/>
              <a:t>representations</a:t>
            </a:r>
            <a:r>
              <a:rPr lang="en-US" dirty="0"/>
              <a:t> on the top of </a:t>
            </a:r>
            <a:r>
              <a:rPr lang="en-US" b="1" dirty="0"/>
              <a:t>stateless</a:t>
            </a:r>
            <a:r>
              <a:rPr lang="en-US" dirty="0"/>
              <a:t> communication </a:t>
            </a:r>
            <a:endParaRPr lang="en-US" dirty="0" smtClean="0"/>
          </a:p>
          <a:p>
            <a:pPr marL="0" indent="0">
              <a:buNone/>
            </a:pPr>
            <a:r>
              <a:rPr lang="en-US" dirty="0" smtClean="0"/>
              <a:t>Software </a:t>
            </a:r>
            <a:r>
              <a:rPr lang="en-US" dirty="0"/>
              <a:t>architecture building on REST and the Web </a:t>
            </a:r>
            <a:r>
              <a:rPr lang="en-US" dirty="0" smtClean="0"/>
              <a:t>architecture (HTTP</a:t>
            </a:r>
            <a:r>
              <a:rPr lang="en-US" dirty="0"/>
              <a:t> </a:t>
            </a:r>
            <a:r>
              <a:rPr lang="en-US" dirty="0" smtClean="0"/>
              <a:t>and</a:t>
            </a:r>
            <a:r>
              <a:rPr lang="en-US" dirty="0" smtClean="0"/>
              <a:t> resources)</a:t>
            </a:r>
          </a:p>
          <a:p>
            <a:pPr marL="0" indent="0">
              <a:buNone/>
            </a:pPr>
            <a:r>
              <a:rPr lang="en-US" dirty="0" smtClean="0"/>
              <a:t>Components </a:t>
            </a:r>
            <a:r>
              <a:rPr lang="en-US" dirty="0"/>
              <a:t>= </a:t>
            </a:r>
            <a:r>
              <a:rPr lang="en-US" dirty="0" smtClean="0"/>
              <a:t>resources</a:t>
            </a:r>
          </a:p>
          <a:p>
            <a:pPr marL="0" indent="0">
              <a:buNone/>
            </a:pPr>
            <a:endParaRPr lang="en-US" dirty="0"/>
          </a:p>
          <a:p>
            <a:r>
              <a:rPr lang="en-US" dirty="0" smtClean="0"/>
              <a:t>REST </a:t>
            </a:r>
            <a:r>
              <a:rPr lang="en-US" dirty="0"/>
              <a:t>does not define a strict schema or </a:t>
            </a:r>
            <a:r>
              <a:rPr lang="en-US" dirty="0" smtClean="0"/>
              <a:t>format</a:t>
            </a:r>
          </a:p>
          <a:p>
            <a:r>
              <a:rPr lang="en-US" dirty="0" smtClean="0"/>
              <a:t>Protocol </a:t>
            </a:r>
            <a:r>
              <a:rPr lang="en-US" dirty="0"/>
              <a:t>independent </a:t>
            </a:r>
            <a:r>
              <a:rPr lang="en-US" dirty="0" smtClean="0"/>
              <a:t>architecture</a:t>
            </a:r>
            <a:endParaRPr lang="en-US" dirty="0"/>
          </a:p>
          <a:p>
            <a:r>
              <a:rPr lang="en-US" dirty="0" smtClean="0"/>
              <a:t>Considerable </a:t>
            </a:r>
            <a:r>
              <a:rPr lang="en-US" dirty="0"/>
              <a:t>differences in the way that APIs are implemented</a:t>
            </a:r>
          </a:p>
          <a:p>
            <a:pPr marL="0" indent="0">
              <a:buNone/>
            </a:pPr>
            <a:endParaRPr lang="en-US" dirty="0"/>
          </a:p>
          <a:p>
            <a:pPr marL="0" indent="0">
              <a:buNone/>
            </a:pPr>
            <a:r>
              <a:rPr lang="en-US" dirty="0" err="1" smtClean="0"/>
              <a:t>RESTful</a:t>
            </a:r>
            <a:r>
              <a:rPr lang="en-US" dirty="0" smtClean="0"/>
              <a:t> web service</a:t>
            </a:r>
            <a:endParaRPr lang="en-US" dirty="0"/>
          </a:p>
        </p:txBody>
      </p:sp>
      <p:sp>
        <p:nvSpPr>
          <p:cNvPr id="2" name="Text Placeholder 1">
            <a:extLst>
              <a:ext uri="{FF2B5EF4-FFF2-40B4-BE49-F238E27FC236}">
                <a16:creationId xmlns:a16="http://schemas.microsoft.com/office/drawing/2014/main" xmlns="" id="{7F001C67-E369-4A48-BCD7-4ACE7E891AC4}"/>
              </a:ext>
            </a:extLst>
          </p:cNvPr>
          <p:cNvSpPr>
            <a:spLocks noGrp="1"/>
          </p:cNvSpPr>
          <p:nvPr>
            <p:ph type="body" sz="quarter" idx="15"/>
          </p:nvPr>
        </p:nvSpPr>
        <p:spPr/>
        <p:txBody>
          <a:bodyPr/>
          <a:lstStyle/>
          <a:p>
            <a:r>
              <a:rPr lang="en-GB"/>
              <a:t>Richardson, L. and Ruby, S. (2007) </a:t>
            </a:r>
            <a:r>
              <a:rPr lang="en-GB" i="1"/>
              <a:t>RESTful Web Services</a:t>
            </a:r>
            <a:r>
              <a:rPr lang="en-GB"/>
              <a:t>. Sebastopol, CA: O'Reilly.</a:t>
            </a:r>
          </a:p>
        </p:txBody>
      </p:sp>
    </p:spTree>
    <p:extLst>
      <p:ext uri="{BB962C8B-B14F-4D97-AF65-F5344CB8AC3E}">
        <p14:creationId xmlns:p14="http://schemas.microsoft.com/office/powerpoint/2010/main" val="511036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The Richardson Maturity Model</a:t>
            </a:r>
          </a:p>
        </p:txBody>
      </p:sp>
      <p:sp>
        <p:nvSpPr>
          <p:cNvPr id="7" name="Content Placeholder 6"/>
          <p:cNvSpPr>
            <a:spLocks noGrp="1"/>
          </p:cNvSpPr>
          <p:nvPr>
            <p:ph sz="quarter" idx="13"/>
          </p:nvPr>
        </p:nvSpPr>
        <p:spPr/>
        <p:txBody>
          <a:bodyPr/>
          <a:lstStyle/>
          <a:p>
            <a:pPr marL="0" indent="0">
              <a:buNone/>
            </a:pPr>
            <a:r>
              <a:rPr lang="en-US"/>
              <a:t>Model of RESTful maturity</a:t>
            </a:r>
          </a:p>
          <a:p>
            <a:pPr marL="0" indent="0">
              <a:buNone/>
            </a:pPr>
            <a:endParaRPr lang="en-US"/>
          </a:p>
          <a:p>
            <a:pPr marL="0" indent="0">
              <a:buNone/>
            </a:pPr>
            <a:r>
              <a:rPr lang="en-US"/>
              <a:t>REST constraints made concrete, in context of Web architecture components</a:t>
            </a:r>
          </a:p>
          <a:p>
            <a:pPr lvl="1"/>
            <a:r>
              <a:rPr lang="en-US"/>
              <a:t>Identification = URI</a:t>
            </a:r>
          </a:p>
          <a:p>
            <a:pPr lvl="1"/>
            <a:r>
              <a:rPr lang="en-US"/>
              <a:t>Interaction = HTTP</a:t>
            </a:r>
          </a:p>
          <a:p>
            <a:pPr lvl="1"/>
            <a:r>
              <a:rPr lang="en-US"/>
              <a:t>Representation = Hypermedia</a:t>
            </a:r>
          </a:p>
          <a:p>
            <a:pPr marL="0" indent="0">
              <a:buNone/>
            </a:pPr>
            <a:endParaRPr lang="en-US"/>
          </a:p>
        </p:txBody>
      </p:sp>
      <p:graphicFrame>
        <p:nvGraphicFramePr>
          <p:cNvPr id="9" name="Content Placeholder 8"/>
          <p:cNvGraphicFramePr>
            <a:graphicFrameLocks noGrp="1"/>
          </p:cNvGraphicFramePr>
          <p:nvPr>
            <p:ph sz="quarter" idx="14"/>
            <p:extLst>
              <p:ext uri="{D42A27DB-BD31-4B8C-83A1-F6EECF244321}">
                <p14:modId xmlns:p14="http://schemas.microsoft.com/office/powerpoint/2010/main" val="2339165067"/>
              </p:ext>
            </p:extLst>
          </p:nvPr>
        </p:nvGraphicFramePr>
        <p:xfrm>
          <a:off x="6167438" y="1773238"/>
          <a:ext cx="540067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xmlns="" id="{D80C39C1-7524-A540-B23C-E295D60B3D7E}"/>
              </a:ext>
            </a:extLst>
          </p:cNvPr>
          <p:cNvSpPr>
            <a:spLocks noGrp="1"/>
          </p:cNvSpPr>
          <p:nvPr>
            <p:ph type="body" sz="quarter" idx="15"/>
          </p:nvPr>
        </p:nvSpPr>
        <p:spPr/>
        <p:txBody>
          <a:bodyPr/>
          <a:lstStyle/>
          <a:p>
            <a:r>
              <a:rPr lang="en-GB"/>
              <a:t>Webber, J. et al (2010) </a:t>
            </a:r>
            <a:r>
              <a:rPr lang="en-GB" i="1"/>
              <a:t>REST in Practice</a:t>
            </a:r>
            <a:r>
              <a:rPr lang="en-GB"/>
              <a:t>. Sebastopol, CA: O'Reilly</a:t>
            </a:r>
          </a:p>
        </p:txBody>
      </p:sp>
    </p:spTree>
    <p:extLst>
      <p:ext uri="{BB962C8B-B14F-4D97-AF65-F5344CB8AC3E}">
        <p14:creationId xmlns:p14="http://schemas.microsoft.com/office/powerpoint/2010/main" val="30816543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Level Zero</a:t>
            </a:r>
          </a:p>
        </p:txBody>
      </p:sp>
      <p:sp>
        <p:nvSpPr>
          <p:cNvPr id="6" name="Content Placeholder 5"/>
          <p:cNvSpPr>
            <a:spLocks noGrp="1"/>
          </p:cNvSpPr>
          <p:nvPr>
            <p:ph sz="quarter" idx="13"/>
          </p:nvPr>
        </p:nvSpPr>
        <p:spPr/>
        <p:txBody>
          <a:bodyPr/>
          <a:lstStyle/>
          <a:p>
            <a:pPr marL="0" indent="0">
              <a:buNone/>
            </a:pPr>
            <a:r>
              <a:rPr lang="en-US"/>
              <a:t>Service has a single well-known endpoint</a:t>
            </a:r>
          </a:p>
          <a:p>
            <a:pPr lvl="1"/>
            <a:r>
              <a:rPr lang="en-US"/>
              <a:t>URI identifies endpoint, not service</a:t>
            </a:r>
          </a:p>
          <a:p>
            <a:pPr lvl="1"/>
            <a:r>
              <a:rPr lang="en-US"/>
              <a:t>Uses HTTP as a transport only</a:t>
            </a:r>
          </a:p>
          <a:p>
            <a:pPr lvl="1"/>
            <a:r>
              <a:rPr lang="en-US"/>
              <a:t>No hypermedia to express state/protocol</a:t>
            </a:r>
          </a:p>
          <a:p>
            <a:endParaRPr lang="en-US"/>
          </a:p>
          <a:p>
            <a:pPr marL="0" indent="0">
              <a:buNone/>
            </a:pPr>
            <a:r>
              <a:rPr lang="en-US"/>
              <a:t>Examples:</a:t>
            </a:r>
          </a:p>
          <a:p>
            <a:pPr lvl="1"/>
            <a:r>
              <a:rPr lang="en-US"/>
              <a:t>XML-RPC</a:t>
            </a:r>
          </a:p>
          <a:p>
            <a:pPr lvl="1"/>
            <a:r>
              <a:rPr lang="en-US"/>
              <a:t>Most SOAP services</a:t>
            </a:r>
          </a:p>
          <a:p>
            <a:pPr lvl="1"/>
            <a:r>
              <a:rPr lang="en-US"/>
              <a:t>POX – Plain Old XML over HTTP</a:t>
            </a:r>
          </a:p>
        </p:txBody>
      </p:sp>
      <p:graphicFrame>
        <p:nvGraphicFramePr>
          <p:cNvPr id="9" name="Content Placeholder 8"/>
          <p:cNvGraphicFramePr>
            <a:graphicFrameLocks noGrp="1"/>
          </p:cNvGraphicFramePr>
          <p:nvPr>
            <p:ph sz="quarter" idx="14"/>
            <p:extLst>
              <p:ext uri="{D42A27DB-BD31-4B8C-83A1-F6EECF244321}">
                <p14:modId xmlns:p14="http://schemas.microsoft.com/office/powerpoint/2010/main" val="2117201292"/>
              </p:ext>
            </p:extLst>
          </p:nvPr>
        </p:nvGraphicFramePr>
        <p:xfrm>
          <a:off x="6167438" y="1773238"/>
          <a:ext cx="540067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xmlns="" id="{E95D3131-61DB-7B4A-B5C1-0A8EBC1C8240}"/>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945913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F7706-DFD4-2D4E-8C5A-797830018FF2}"/>
              </a:ext>
            </a:extLst>
          </p:cNvPr>
          <p:cNvSpPr>
            <a:spLocks noGrp="1"/>
          </p:cNvSpPr>
          <p:nvPr>
            <p:ph type="ctrTitle"/>
          </p:nvPr>
        </p:nvSpPr>
        <p:spPr/>
        <p:txBody>
          <a:bodyPr/>
          <a:lstStyle/>
          <a:p>
            <a:r>
              <a:rPr lang="en-US" dirty="0" err="1" smtClean="0"/>
              <a:t>RESTful</a:t>
            </a:r>
            <a:r>
              <a:rPr lang="en-US" dirty="0" smtClean="0"/>
              <a:t> Web Services</a:t>
            </a:r>
            <a:endParaRPr lang="en-US" dirty="0"/>
          </a:p>
        </p:txBody>
      </p:sp>
      <p:sp>
        <p:nvSpPr>
          <p:cNvPr id="3" name="Subtitle 2">
            <a:extLst>
              <a:ext uri="{FF2B5EF4-FFF2-40B4-BE49-F238E27FC236}">
                <a16:creationId xmlns:a16="http://schemas.microsoft.com/office/drawing/2014/main" xmlns="" id="{DB8E8ED7-97E0-8047-8142-C4955DE022A3}"/>
              </a:ext>
            </a:extLst>
          </p:cNvPr>
          <p:cNvSpPr>
            <a:spLocks noGrp="1"/>
          </p:cNvSpPr>
          <p:nvPr>
            <p:ph type="subTitle" idx="1"/>
          </p:nvPr>
        </p:nvSpPr>
        <p:spPr/>
        <p:txBody>
          <a:bodyPr/>
          <a:lstStyle/>
          <a:p>
            <a:r>
              <a:rPr lang="en-US" dirty="0"/>
              <a:t>COMP3227 Web Architecture &amp; Hypertext Technologies</a:t>
            </a:r>
          </a:p>
        </p:txBody>
      </p:sp>
      <p:sp>
        <p:nvSpPr>
          <p:cNvPr id="4" name="Text Placeholder 3">
            <a:extLst>
              <a:ext uri="{FF2B5EF4-FFF2-40B4-BE49-F238E27FC236}">
                <a16:creationId xmlns:a16="http://schemas.microsoft.com/office/drawing/2014/main" xmlns="" id="{3F74FE84-A1F7-9446-A15B-B77848D28B28}"/>
              </a:ext>
            </a:extLst>
          </p:cNvPr>
          <p:cNvSpPr>
            <a:spLocks noGrp="1"/>
          </p:cNvSpPr>
          <p:nvPr>
            <p:ph type="body" sz="quarter" idx="10"/>
          </p:nvPr>
        </p:nvSpPr>
        <p:spPr>
          <a:xfrm>
            <a:off x="2351584" y="4149081"/>
            <a:ext cx="4104456" cy="432047"/>
          </a:xfrm>
        </p:spPr>
        <p:txBody>
          <a:bodyPr/>
          <a:lstStyle/>
          <a:p>
            <a:r>
              <a:rPr lang="en-US" dirty="0"/>
              <a:t>Dr Heather Packer – hp3@ecs.soton</a:t>
            </a:r>
            <a:r>
              <a:rPr lang="en-US"/>
              <a:t>.ac.</a:t>
            </a:r>
            <a:r>
              <a:rPr lang="en-US" dirty="0"/>
              <a:t>uk</a:t>
            </a:r>
          </a:p>
          <a:p>
            <a:endParaRPr lang="en-US" dirty="0"/>
          </a:p>
        </p:txBody>
      </p:sp>
    </p:spTree>
    <p:extLst>
      <p:ext uri="{BB962C8B-B14F-4D97-AF65-F5344CB8AC3E}">
        <p14:creationId xmlns:p14="http://schemas.microsoft.com/office/powerpoint/2010/main" val="339281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POX: Plain Old XML over HTTP</a:t>
            </a:r>
          </a:p>
        </p:txBody>
      </p:sp>
      <p:sp>
        <p:nvSpPr>
          <p:cNvPr id="4" name="Content Placeholder 3"/>
          <p:cNvSpPr>
            <a:spLocks noGrp="1"/>
          </p:cNvSpPr>
          <p:nvPr>
            <p:ph sz="quarter" idx="13"/>
          </p:nvPr>
        </p:nvSpPr>
        <p:spPr/>
        <p:txBody>
          <a:bodyPr/>
          <a:lstStyle/>
          <a:p>
            <a:pPr marL="0" indent="0">
              <a:buNone/>
            </a:pPr>
            <a:r>
              <a:rPr lang="en-US"/>
              <a:t>Use HTTP POST to transfer XML documents between systems</a:t>
            </a:r>
          </a:p>
          <a:p>
            <a:pPr lvl="1"/>
            <a:r>
              <a:rPr lang="en-US"/>
              <a:t>SOAP-like, without SOAP headers, </a:t>
            </a:r>
            <a:r>
              <a:rPr lang="en-US" err="1"/>
              <a:t>etc</a:t>
            </a:r>
            <a:endParaRPr lang="en-US"/>
          </a:p>
          <a:p>
            <a:pPr lvl="1"/>
            <a:r>
              <a:rPr lang="en-US"/>
              <a:t>Platform independent</a:t>
            </a:r>
          </a:p>
          <a:p>
            <a:pPr marL="0" indent="0">
              <a:buNone/>
            </a:pPr>
            <a:r>
              <a:rPr lang="en-US"/>
              <a:t>Uses HTTP as a </a:t>
            </a:r>
            <a:r>
              <a:rPr lang="en-US" i="1"/>
              <a:t>transport protocol</a:t>
            </a:r>
            <a:r>
              <a:rPr lang="en-US"/>
              <a:t>, not an </a:t>
            </a:r>
            <a:r>
              <a:rPr lang="en-US" i="1"/>
              <a:t>application protocol</a:t>
            </a:r>
            <a:endParaRPr lang="en-US"/>
          </a:p>
          <a:p>
            <a:pPr lvl="1"/>
            <a:r>
              <a:rPr lang="en-US"/>
              <a:t>HTTP metadata is ignored</a:t>
            </a:r>
          </a:p>
          <a:p>
            <a:pPr lvl="1"/>
            <a:endParaRPr lang="en-US"/>
          </a:p>
        </p:txBody>
      </p:sp>
      <p:sp>
        <p:nvSpPr>
          <p:cNvPr id="5" name="Text Placeholder 4">
            <a:extLst>
              <a:ext uri="{FF2B5EF4-FFF2-40B4-BE49-F238E27FC236}">
                <a16:creationId xmlns:a16="http://schemas.microsoft.com/office/drawing/2014/main" xmlns="" id="{0B808080-09DE-3944-8E4E-9CA5A8C5200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3248883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Zero - example</a:t>
            </a:r>
            <a:endParaRPr lang="en-US" dirty="0"/>
          </a:p>
        </p:txBody>
      </p:sp>
      <p:sp>
        <p:nvSpPr>
          <p:cNvPr id="4" name="Content Placeholder 3"/>
          <p:cNvSpPr>
            <a:spLocks noGrp="1"/>
          </p:cNvSpPr>
          <p:nvPr>
            <p:ph sz="quarter" idx="13"/>
          </p:nvPr>
        </p:nvSpPr>
        <p:spPr>
          <a:xfrm>
            <a:off x="623888" y="3131563"/>
            <a:ext cx="5640118" cy="3475595"/>
          </a:xfrm>
        </p:spPr>
        <p:txBody>
          <a:bodyPr>
            <a:normAutofit/>
          </a:bodyPr>
          <a:lstStyle/>
          <a:p>
            <a:pPr marL="0" indent="0">
              <a:buNone/>
            </a:pPr>
            <a:r>
              <a:rPr lang="en-US" dirty="0" smtClean="0"/>
              <a:t>Request:</a:t>
            </a:r>
          </a:p>
          <a:p>
            <a:pPr marL="0" indent="0">
              <a:lnSpc>
                <a:spcPct val="150000"/>
              </a:lnSpc>
              <a:spcBef>
                <a:spcPts val="0"/>
              </a:spcBef>
              <a:buNone/>
            </a:pPr>
            <a:r>
              <a:rPr lang="en-US" sz="1400" dirty="0" smtClean="0"/>
              <a:t>POST </a:t>
            </a:r>
            <a:r>
              <a:rPr lang="en-US" sz="1400" dirty="0"/>
              <a:t>http://stocks.com/</a:t>
            </a:r>
            <a:r>
              <a:rPr lang="en-US" sz="1400" dirty="0" smtClean="0"/>
              <a:t>api HTTP/1.1</a:t>
            </a:r>
          </a:p>
          <a:p>
            <a:pPr marL="0" indent="0">
              <a:lnSpc>
                <a:spcPct val="150000"/>
              </a:lnSpc>
              <a:spcBef>
                <a:spcPts val="0"/>
              </a:spcBef>
              <a:buNone/>
            </a:pPr>
            <a:r>
              <a:rPr lang="en-US" sz="1400" dirty="0" smtClean="0"/>
              <a:t>Body:</a:t>
            </a:r>
            <a:endParaRPr lang="en-US" sz="1400" dirty="0"/>
          </a:p>
          <a:p>
            <a:pPr marL="0" indent="0">
              <a:lnSpc>
                <a:spcPct val="150000"/>
              </a:lnSpc>
              <a:spcBef>
                <a:spcPts val="0"/>
              </a:spcBef>
              <a:buNone/>
            </a:pPr>
            <a:r>
              <a:rPr lang="en-US" sz="1400" dirty="0"/>
              <a:t>&lt;call action=“</a:t>
            </a:r>
            <a:r>
              <a:rPr lang="en-US" sz="1400" dirty="0" err="1"/>
              <a:t>getStockQuote</a:t>
            </a:r>
            <a:r>
              <a:rPr lang="en-US" sz="1400" dirty="0"/>
              <a:t>”&gt;</a:t>
            </a:r>
          </a:p>
          <a:p>
            <a:pPr marL="0" indent="0">
              <a:lnSpc>
                <a:spcPct val="150000"/>
              </a:lnSpc>
              <a:spcBef>
                <a:spcPts val="0"/>
              </a:spcBef>
              <a:buNone/>
            </a:pPr>
            <a:r>
              <a:rPr lang="en-US" sz="1400" dirty="0" smtClean="0"/>
              <a:t>  &lt;</a:t>
            </a:r>
            <a:r>
              <a:rPr lang="en-US" sz="1400" dirty="0"/>
              <a:t>ticker&gt;LSE:SHEL&lt;/ticker&gt;</a:t>
            </a:r>
          </a:p>
          <a:p>
            <a:pPr marL="0" indent="0">
              <a:lnSpc>
                <a:spcPct val="150000"/>
              </a:lnSpc>
              <a:spcBef>
                <a:spcPts val="0"/>
              </a:spcBef>
              <a:buNone/>
            </a:pPr>
            <a:r>
              <a:rPr lang="en-US" sz="1400" dirty="0"/>
              <a:t>&lt;/call</a:t>
            </a:r>
            <a:r>
              <a:rPr lang="en-US" sz="1400" dirty="0" smtClean="0"/>
              <a:t>&gt;</a:t>
            </a:r>
          </a:p>
          <a:p>
            <a:pPr marL="0" indent="0">
              <a:buNone/>
            </a:pPr>
            <a:endParaRPr lang="en-US" dirty="0"/>
          </a:p>
        </p:txBody>
      </p:sp>
      <p:sp>
        <p:nvSpPr>
          <p:cNvPr id="5" name="Text Placeholder 4">
            <a:extLst>
              <a:ext uri="{FF2B5EF4-FFF2-40B4-BE49-F238E27FC236}">
                <a16:creationId xmlns:a16="http://schemas.microsoft.com/office/drawing/2014/main" xmlns="" id="{0B808080-09DE-3944-8E4E-9CA5A8C52001}"/>
              </a:ext>
            </a:extLst>
          </p:cNvPr>
          <p:cNvSpPr>
            <a:spLocks noGrp="1"/>
          </p:cNvSpPr>
          <p:nvPr>
            <p:ph type="body" sz="quarter" idx="15"/>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07386311"/>
              </p:ext>
            </p:extLst>
          </p:nvPr>
        </p:nvGraphicFramePr>
        <p:xfrm>
          <a:off x="626298" y="1935327"/>
          <a:ext cx="10939918" cy="736600"/>
        </p:xfrm>
        <a:graphic>
          <a:graphicData uri="http://schemas.openxmlformats.org/drawingml/2006/table">
            <a:tbl>
              <a:tblPr firstRow="1" bandRow="1">
                <a:tableStyleId>{5C22544A-7EE6-4342-B048-85BDC9FD1C3A}</a:tableStyleId>
              </a:tblPr>
              <a:tblGrid>
                <a:gridCol w="1264799"/>
                <a:gridCol w="2008187"/>
                <a:gridCol w="7666932"/>
              </a:tblGrid>
              <a:tr h="0">
                <a:tc>
                  <a:txBody>
                    <a:bodyPr/>
                    <a:lstStyle/>
                    <a:p>
                      <a:r>
                        <a:rPr lang="en-US" dirty="0" smtClean="0"/>
                        <a:t>URI</a:t>
                      </a:r>
                      <a:endParaRPr lang="en-US" dirty="0"/>
                    </a:p>
                  </a:txBody>
                  <a:tcPr/>
                </a:tc>
                <a:tc>
                  <a:txBody>
                    <a:bodyPr/>
                    <a:lstStyle/>
                    <a:p>
                      <a:r>
                        <a:rPr lang="en-US" dirty="0" smtClean="0"/>
                        <a:t>HTTP Verb</a:t>
                      </a:r>
                      <a:endParaRPr lang="en-US" dirty="0"/>
                    </a:p>
                  </a:txBody>
                  <a:tcPr/>
                </a:tc>
                <a:tc>
                  <a:txBody>
                    <a:bodyPr/>
                    <a:lstStyle/>
                    <a:p>
                      <a:r>
                        <a:rPr lang="en-US" dirty="0" smtClean="0"/>
                        <a:t>Operations</a:t>
                      </a:r>
                      <a:endParaRPr lang="en-US" dirty="0"/>
                    </a:p>
                  </a:txBody>
                  <a:tcPr/>
                </a:tc>
              </a:tr>
              <a:tr h="370840">
                <a:tc>
                  <a:txBody>
                    <a:bodyPr/>
                    <a:lstStyle/>
                    <a:p>
                      <a:r>
                        <a:rPr lang="en-US" dirty="0" smtClean="0"/>
                        <a:t>/</a:t>
                      </a:r>
                      <a:r>
                        <a:rPr lang="en-US" dirty="0" err="1" smtClean="0"/>
                        <a:t>api</a:t>
                      </a:r>
                      <a:endParaRPr lang="en-US" dirty="0"/>
                    </a:p>
                  </a:txBody>
                  <a:tcPr/>
                </a:tc>
                <a:tc>
                  <a:txBody>
                    <a:bodyPr/>
                    <a:lstStyle/>
                    <a:p>
                      <a:r>
                        <a:rPr lang="en-US" dirty="0" smtClean="0"/>
                        <a:t>POST</a:t>
                      </a:r>
                      <a:endParaRPr lang="en-US" dirty="0"/>
                    </a:p>
                  </a:txBody>
                  <a:tcPr/>
                </a:tc>
                <a:tc>
                  <a:txBody>
                    <a:bodyPr/>
                    <a:lstStyle/>
                    <a:p>
                      <a:r>
                        <a:rPr lang="en-US" dirty="0" smtClean="0"/>
                        <a:t>Get</a:t>
                      </a:r>
                      <a:r>
                        <a:rPr lang="en-US" baseline="0" dirty="0" smtClean="0"/>
                        <a:t> stock quotes, place order</a:t>
                      </a:r>
                      <a:endParaRPr lang="en-US" dirty="0"/>
                    </a:p>
                  </a:txBody>
                  <a:tcPr/>
                </a:tc>
              </a:tr>
            </a:tbl>
          </a:graphicData>
        </a:graphic>
      </p:graphicFrame>
      <p:sp>
        <p:nvSpPr>
          <p:cNvPr id="7" name="Content Placeholder 3"/>
          <p:cNvSpPr txBox="1">
            <a:spLocks/>
          </p:cNvSpPr>
          <p:nvPr/>
        </p:nvSpPr>
        <p:spPr>
          <a:xfrm>
            <a:off x="6300452" y="3136015"/>
            <a:ext cx="5265764" cy="3475595"/>
          </a:xfrm>
          <a:prstGeom prst="rect">
            <a:avLst/>
          </a:prstGeom>
        </p:spPr>
        <p:txBody>
          <a:bodyPr vert="horz" lIns="72000" tIns="36000" rIns="72000" bIns="36000" rtlCol="0">
            <a:normAutofit/>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Response:</a:t>
            </a:r>
          </a:p>
          <a:p>
            <a:pPr marL="0" indent="0">
              <a:lnSpc>
                <a:spcPct val="150000"/>
              </a:lnSpc>
              <a:spcBef>
                <a:spcPts val="0"/>
              </a:spcBef>
              <a:buFont typeface="Arial" panose="020B0604020202020204" pitchFamily="34" charset="0"/>
              <a:buNone/>
            </a:pPr>
            <a:r>
              <a:rPr lang="en-US" sz="1400" dirty="0" smtClean="0"/>
              <a:t>&lt;result&gt;</a:t>
            </a:r>
          </a:p>
          <a:p>
            <a:pPr marL="0" indent="0">
              <a:lnSpc>
                <a:spcPct val="150000"/>
              </a:lnSpc>
              <a:spcBef>
                <a:spcPts val="0"/>
              </a:spcBef>
              <a:buFont typeface="Arial" panose="020B0604020202020204" pitchFamily="34" charset="0"/>
              <a:buNone/>
            </a:pPr>
            <a:r>
              <a:rPr lang="en-US" sz="1400" dirty="0" smtClean="0"/>
              <a:t>  &lt;quote ticker=“LSE:SHEL”</a:t>
            </a:r>
          </a:p>
          <a:p>
            <a:pPr marL="0" indent="0">
              <a:lnSpc>
                <a:spcPct val="150000"/>
              </a:lnSpc>
              <a:spcBef>
                <a:spcPts val="0"/>
              </a:spcBef>
              <a:buFont typeface="Arial" panose="020B0604020202020204" pitchFamily="34" charset="0"/>
              <a:buNone/>
            </a:pPr>
            <a:r>
              <a:rPr lang="en-US" sz="1400" dirty="0"/>
              <a:t> </a:t>
            </a:r>
            <a:r>
              <a:rPr lang="en-US" sz="1400" dirty="0" smtClean="0"/>
              <a:t>             at=“2020-10-31T14:00:00Z”&gt;</a:t>
            </a:r>
          </a:p>
          <a:p>
            <a:pPr marL="0" indent="0">
              <a:lnSpc>
                <a:spcPct val="150000"/>
              </a:lnSpc>
              <a:spcBef>
                <a:spcPts val="0"/>
              </a:spcBef>
              <a:buFont typeface="Arial" panose="020B0604020202020204" pitchFamily="34" charset="0"/>
              <a:buNone/>
            </a:pPr>
            <a:r>
              <a:rPr lang="en-US" sz="1400" dirty="0" smtClean="0"/>
              <a:t>    &lt;value currency=“GBP”&gt;</a:t>
            </a:r>
          </a:p>
          <a:p>
            <a:pPr marL="0" indent="0">
              <a:lnSpc>
                <a:spcPct val="150000"/>
              </a:lnSpc>
              <a:spcBef>
                <a:spcPts val="0"/>
              </a:spcBef>
              <a:buFont typeface="Arial" panose="020B0604020202020204" pitchFamily="34" charset="0"/>
              <a:buNone/>
            </a:pPr>
            <a:r>
              <a:rPr lang="en-US" sz="1400" dirty="0" smtClean="0"/>
              <a:t>      23.87</a:t>
            </a:r>
          </a:p>
          <a:p>
            <a:pPr marL="0" indent="0">
              <a:lnSpc>
                <a:spcPct val="150000"/>
              </a:lnSpc>
              <a:spcBef>
                <a:spcPts val="0"/>
              </a:spcBef>
              <a:buFont typeface="Arial" panose="020B0604020202020204" pitchFamily="34" charset="0"/>
              <a:buNone/>
            </a:pPr>
            <a:r>
              <a:rPr lang="en-US" sz="1400" dirty="0" smtClean="0"/>
              <a:t>    &lt;/value&gt;</a:t>
            </a:r>
          </a:p>
          <a:p>
            <a:pPr marL="0" indent="0">
              <a:lnSpc>
                <a:spcPct val="150000"/>
              </a:lnSpc>
              <a:spcBef>
                <a:spcPts val="0"/>
              </a:spcBef>
              <a:buFont typeface="Arial" panose="020B0604020202020204" pitchFamily="34" charset="0"/>
              <a:buNone/>
            </a:pPr>
            <a:r>
              <a:rPr lang="en-US" sz="1400" dirty="0" smtClean="0"/>
              <a:t>  &lt;/quote&gt;</a:t>
            </a:r>
          </a:p>
          <a:p>
            <a:pPr marL="0" indent="0">
              <a:lnSpc>
                <a:spcPct val="150000"/>
              </a:lnSpc>
              <a:spcBef>
                <a:spcPts val="0"/>
              </a:spcBef>
              <a:buFont typeface="Arial" panose="020B0604020202020204" pitchFamily="34" charset="0"/>
              <a:buNone/>
            </a:pPr>
            <a:r>
              <a:rPr lang="en-US" sz="1400" dirty="0" smtClean="0"/>
              <a:t>&lt;/result&gt;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008753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Level One</a:t>
            </a:r>
          </a:p>
        </p:txBody>
      </p:sp>
      <p:sp>
        <p:nvSpPr>
          <p:cNvPr id="4" name="Content Placeholder 3"/>
          <p:cNvSpPr>
            <a:spLocks noGrp="1"/>
          </p:cNvSpPr>
          <p:nvPr>
            <p:ph sz="quarter" idx="13"/>
          </p:nvPr>
        </p:nvSpPr>
        <p:spPr/>
        <p:txBody>
          <a:bodyPr/>
          <a:lstStyle/>
          <a:p>
            <a:pPr marL="0" indent="0">
              <a:buNone/>
            </a:pPr>
            <a:r>
              <a:rPr lang="en-US"/>
              <a:t>Multiple endpoints</a:t>
            </a:r>
          </a:p>
          <a:p>
            <a:pPr lvl="1"/>
            <a:r>
              <a:rPr lang="en-US"/>
              <a:t>URIs identify different operations, possibly different resources</a:t>
            </a:r>
          </a:p>
          <a:p>
            <a:pPr lvl="1"/>
            <a:r>
              <a:rPr lang="en-US"/>
              <a:t>Uses HTTP as a transport only </a:t>
            </a:r>
            <a:br>
              <a:rPr lang="en-US"/>
            </a:br>
            <a:r>
              <a:rPr lang="en-US"/>
              <a:t>(single verb, usually GET or POST)</a:t>
            </a:r>
          </a:p>
          <a:p>
            <a:pPr lvl="1"/>
            <a:r>
              <a:rPr lang="en-US"/>
              <a:t>No hypermedia to express state/protocol</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674792332"/>
              </p:ext>
            </p:extLst>
          </p:nvPr>
        </p:nvGraphicFramePr>
        <p:xfrm>
          <a:off x="6167438" y="1773238"/>
          <a:ext cx="5400675"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xmlns="" id="{C931B2BB-D349-DA43-A897-E28E8F23BFF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7407161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Templates and </a:t>
            </a:r>
            <a:r>
              <a:rPr lang="en-US" err="1"/>
              <a:t>Tunnelling</a:t>
            </a:r>
            <a:endParaRPr lang="en-US"/>
          </a:p>
        </p:txBody>
      </p:sp>
      <p:sp>
        <p:nvSpPr>
          <p:cNvPr id="4" name="Content Placeholder 3"/>
          <p:cNvSpPr>
            <a:spLocks noGrp="1"/>
          </p:cNvSpPr>
          <p:nvPr>
            <p:ph sz="quarter" idx="13"/>
          </p:nvPr>
        </p:nvSpPr>
        <p:spPr/>
        <p:txBody>
          <a:bodyPr/>
          <a:lstStyle/>
          <a:p>
            <a:pPr marL="0" indent="0">
              <a:buNone/>
            </a:pPr>
            <a:r>
              <a:rPr lang="en-US"/>
              <a:t>URI templates</a:t>
            </a:r>
          </a:p>
          <a:p>
            <a:pPr lvl="1"/>
            <a:r>
              <a:rPr lang="en-US">
                <a:latin typeface="Lucida Console" panose="020B0609040504020204" pitchFamily="49" charset="0"/>
              </a:rPr>
              <a:t>http://</a:t>
            </a:r>
            <a:r>
              <a:rPr lang="en-US" err="1">
                <a:latin typeface="Lucida Console" panose="020B0609040504020204" pitchFamily="49" charset="0"/>
              </a:rPr>
              <a:t>restbucks.com</a:t>
            </a:r>
            <a:r>
              <a:rPr lang="en-US">
                <a:latin typeface="Lucida Console" panose="020B0609040504020204" pitchFamily="49" charset="0"/>
              </a:rPr>
              <a:t>/order/{</a:t>
            </a:r>
            <a:r>
              <a:rPr lang="en-US" err="1">
                <a:latin typeface="Lucida Console" panose="020B0609040504020204" pitchFamily="49" charset="0"/>
              </a:rPr>
              <a:t>order_id</a:t>
            </a:r>
            <a:r>
              <a:rPr lang="en-US">
                <a:latin typeface="Lucida Console" panose="020B0609040504020204" pitchFamily="49" charset="0"/>
              </a:rPr>
              <a:t>}</a:t>
            </a:r>
          </a:p>
          <a:p>
            <a:pPr marL="0" indent="0">
              <a:buNone/>
            </a:pPr>
            <a:r>
              <a:rPr lang="en-US"/>
              <a:t>URI tunneling</a:t>
            </a:r>
          </a:p>
          <a:p>
            <a:pPr lvl="1"/>
            <a:r>
              <a:rPr lang="en-US"/>
              <a:t>Use GET for safe/idempotent operations</a:t>
            </a:r>
          </a:p>
          <a:p>
            <a:pPr lvl="1"/>
            <a:r>
              <a:rPr lang="en-US"/>
              <a:t>Use POST otherwise</a:t>
            </a:r>
          </a:p>
          <a:p>
            <a:pPr lvl="1"/>
            <a:r>
              <a:rPr lang="en-US"/>
              <a:t>Map existing method parameters to URI query parameters</a:t>
            </a:r>
            <a:br>
              <a:rPr lang="en-US"/>
            </a:br>
            <a:r>
              <a:rPr lang="en-US">
                <a:latin typeface="Lucida Console" panose="020B0609040504020204" pitchFamily="49" charset="0"/>
              </a:rPr>
              <a:t>http://</a:t>
            </a:r>
            <a:r>
              <a:rPr lang="en-US" err="1">
                <a:latin typeface="Lucida Console" panose="020B0609040504020204" pitchFamily="49" charset="0"/>
              </a:rPr>
              <a:t>restbucks.com</a:t>
            </a:r>
            <a:r>
              <a:rPr lang="en-US">
                <a:latin typeface="Lucida Console" panose="020B0609040504020204" pitchFamily="49" charset="0"/>
              </a:rPr>
              <a:t>/</a:t>
            </a:r>
            <a:r>
              <a:rPr lang="en-US" err="1">
                <a:latin typeface="Lucida Console" panose="020B0609040504020204" pitchFamily="49" charset="0"/>
              </a:rPr>
              <a:t>PlaceOrder?</a:t>
            </a:r>
            <a:r>
              <a:rPr lang="en-US" b="1" err="1">
                <a:latin typeface="Lucida Console" panose="020B0609040504020204" pitchFamily="49" charset="0"/>
              </a:rPr>
              <a:t>coffee</a:t>
            </a:r>
            <a:r>
              <a:rPr lang="en-US" b="1">
                <a:latin typeface="Lucida Console" panose="020B0609040504020204" pitchFamily="49" charset="0"/>
              </a:rPr>
              <a:t>=</a:t>
            </a:r>
            <a:r>
              <a:rPr lang="en-US" b="1" err="1">
                <a:latin typeface="Lucida Console" panose="020B0609040504020204" pitchFamily="49" charset="0"/>
              </a:rPr>
              <a:t>latte&amp;size</a:t>
            </a:r>
            <a:r>
              <a:rPr lang="en-US" b="1">
                <a:latin typeface="Lucida Console" panose="020B0609040504020204" pitchFamily="49" charset="0"/>
              </a:rPr>
              <a:t>=large</a:t>
            </a:r>
          </a:p>
          <a:p>
            <a:pPr lvl="1"/>
            <a:endParaRPr lang="en-US"/>
          </a:p>
        </p:txBody>
      </p:sp>
      <p:sp>
        <p:nvSpPr>
          <p:cNvPr id="5" name="Text Placeholder 4">
            <a:extLst>
              <a:ext uri="{FF2B5EF4-FFF2-40B4-BE49-F238E27FC236}">
                <a16:creationId xmlns:a16="http://schemas.microsoft.com/office/drawing/2014/main" xmlns="" id="{E9B0B18F-570E-7F4D-8812-B1D831FBAF3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837572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URI </a:t>
            </a:r>
            <a:r>
              <a:rPr lang="en-US" err="1"/>
              <a:t>Tunnelling</a:t>
            </a:r>
            <a:endParaRPr lang="en-US"/>
          </a:p>
        </p:txBody>
      </p:sp>
      <p:sp>
        <p:nvSpPr>
          <p:cNvPr id="4" name="Content Placeholder 3"/>
          <p:cNvSpPr>
            <a:spLocks noGrp="1"/>
          </p:cNvSpPr>
          <p:nvPr>
            <p:ph sz="quarter" idx="13"/>
          </p:nvPr>
        </p:nvSpPr>
        <p:spPr/>
        <p:txBody>
          <a:bodyPr/>
          <a:lstStyle/>
          <a:p>
            <a:pPr marL="0" indent="0">
              <a:buNone/>
            </a:pPr>
            <a:r>
              <a:rPr lang="en-US" i="1"/>
              <a:t>Sometimes</a:t>
            </a:r>
            <a:r>
              <a:rPr lang="en-US"/>
              <a:t> Web-friendly</a:t>
            </a:r>
          </a:p>
          <a:p>
            <a:pPr lvl="1"/>
            <a:r>
              <a:rPr lang="en-US"/>
              <a:t>Multiple URIs used to name resources</a:t>
            </a:r>
          </a:p>
          <a:p>
            <a:pPr lvl="1"/>
            <a:r>
              <a:rPr lang="en-US"/>
              <a:t>(Sometimes) correct use of GET</a:t>
            </a:r>
          </a:p>
          <a:p>
            <a:pPr marL="360000" lvl="1" indent="0">
              <a:buNone/>
            </a:pPr>
            <a:r>
              <a:rPr lang="en-US"/>
              <a:t>but</a:t>
            </a:r>
          </a:p>
          <a:p>
            <a:pPr lvl="1"/>
            <a:r>
              <a:rPr lang="en-US"/>
              <a:t>URIs often used to encode operations, rather than identify resources</a:t>
            </a:r>
          </a:p>
          <a:p>
            <a:pPr lvl="1"/>
            <a:r>
              <a:rPr lang="en-US"/>
              <a:t>Use of GET for non-safe operations breaches Web Architecture principle of Safe Retrieval</a:t>
            </a:r>
          </a:p>
          <a:p>
            <a:pPr lvl="1"/>
            <a:endParaRPr lang="en-US"/>
          </a:p>
        </p:txBody>
      </p:sp>
      <p:sp>
        <p:nvSpPr>
          <p:cNvPr id="5" name="Text Placeholder 4">
            <a:extLst>
              <a:ext uri="{FF2B5EF4-FFF2-40B4-BE49-F238E27FC236}">
                <a16:creationId xmlns:a16="http://schemas.microsoft.com/office/drawing/2014/main" xmlns="" id="{74E93647-07C4-A84B-9D5D-4368B968C35E}"/>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8884288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example</a:t>
            </a:r>
            <a:endParaRPr lang="en-US" dirty="0"/>
          </a:p>
        </p:txBody>
      </p:sp>
      <p:sp>
        <p:nvSpPr>
          <p:cNvPr id="4" name="Content Placeholder 3"/>
          <p:cNvSpPr>
            <a:spLocks noGrp="1"/>
          </p:cNvSpPr>
          <p:nvPr>
            <p:ph sz="quarter" idx="13"/>
          </p:nvPr>
        </p:nvSpPr>
        <p:spPr>
          <a:xfrm>
            <a:off x="623887" y="3131564"/>
            <a:ext cx="5467489" cy="2095928"/>
          </a:xfrm>
        </p:spPr>
        <p:txBody>
          <a:bodyPr>
            <a:normAutofit/>
          </a:bodyPr>
          <a:lstStyle/>
          <a:p>
            <a:pPr marL="0" indent="0">
              <a:buNone/>
            </a:pPr>
            <a:r>
              <a:rPr lang="en-US" dirty="0"/>
              <a:t>Request:</a:t>
            </a:r>
          </a:p>
          <a:p>
            <a:pPr marL="0" indent="0">
              <a:lnSpc>
                <a:spcPct val="150000"/>
              </a:lnSpc>
              <a:spcBef>
                <a:spcPts val="0"/>
              </a:spcBef>
              <a:buNone/>
            </a:pPr>
            <a:r>
              <a:rPr lang="en-US" sz="1400" dirty="0"/>
              <a:t>POST http://</a:t>
            </a:r>
            <a:r>
              <a:rPr lang="en-US" sz="1400" dirty="0" err="1" smtClean="0"/>
              <a:t>stocks.com</a:t>
            </a:r>
            <a:r>
              <a:rPr lang="en-US" sz="1400" dirty="0" smtClean="0"/>
              <a:t>/quotes </a:t>
            </a:r>
            <a:r>
              <a:rPr lang="en-US" sz="1400" dirty="0"/>
              <a:t>HTTP/1.1</a:t>
            </a:r>
          </a:p>
          <a:p>
            <a:pPr marL="0" indent="0">
              <a:lnSpc>
                <a:spcPct val="150000"/>
              </a:lnSpc>
              <a:spcBef>
                <a:spcPts val="0"/>
              </a:spcBef>
              <a:buNone/>
            </a:pPr>
            <a:r>
              <a:rPr lang="en-US" sz="1400" dirty="0"/>
              <a:t>Body:</a:t>
            </a:r>
          </a:p>
          <a:p>
            <a:pPr marL="0" indent="0">
              <a:lnSpc>
                <a:spcPct val="150000"/>
              </a:lnSpc>
              <a:spcBef>
                <a:spcPts val="0"/>
              </a:spcBef>
              <a:buNone/>
            </a:pPr>
            <a:r>
              <a:rPr lang="en-US" sz="1400" dirty="0" smtClean="0"/>
              <a:t>&lt;ticker id=“LSE</a:t>
            </a:r>
            <a:r>
              <a:rPr lang="en-US" sz="1400" dirty="0"/>
              <a:t>:</a:t>
            </a:r>
            <a:r>
              <a:rPr lang="en-US" sz="1400" dirty="0" smtClean="0"/>
              <a:t>SHEL” /&gt;</a:t>
            </a:r>
          </a:p>
          <a:p>
            <a:pPr marL="0" indent="0">
              <a:buNone/>
            </a:pPr>
            <a:endParaRPr lang="en-US" dirty="0"/>
          </a:p>
        </p:txBody>
      </p:sp>
      <p:sp>
        <p:nvSpPr>
          <p:cNvPr id="5" name="Text Placeholder 4">
            <a:extLst>
              <a:ext uri="{FF2B5EF4-FFF2-40B4-BE49-F238E27FC236}">
                <a16:creationId xmlns:a16="http://schemas.microsoft.com/office/drawing/2014/main" xmlns="" id="{74E93647-07C4-A84B-9D5D-4368B968C35E}"/>
              </a:ext>
            </a:extLst>
          </p:cNvPr>
          <p:cNvSpPr>
            <a:spLocks noGrp="1"/>
          </p:cNvSpPr>
          <p:nvPr>
            <p:ph type="body" sz="quarter" idx="15"/>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051068707"/>
              </p:ext>
            </p:extLst>
          </p:nvPr>
        </p:nvGraphicFramePr>
        <p:xfrm>
          <a:off x="626298" y="1935327"/>
          <a:ext cx="10939918" cy="1107440"/>
        </p:xfrm>
        <a:graphic>
          <a:graphicData uri="http://schemas.openxmlformats.org/drawingml/2006/table">
            <a:tbl>
              <a:tblPr firstRow="1" bandRow="1">
                <a:tableStyleId>{5C22544A-7EE6-4342-B048-85BDC9FD1C3A}</a:tableStyleId>
              </a:tblPr>
              <a:tblGrid>
                <a:gridCol w="2086461"/>
                <a:gridCol w="2799073"/>
                <a:gridCol w="6054384"/>
              </a:tblGrid>
              <a:tr h="0">
                <a:tc>
                  <a:txBody>
                    <a:bodyPr/>
                    <a:lstStyle/>
                    <a:p>
                      <a:r>
                        <a:rPr lang="en-US" dirty="0" smtClean="0"/>
                        <a:t>URI</a:t>
                      </a:r>
                      <a:endParaRPr lang="en-US" dirty="0"/>
                    </a:p>
                  </a:txBody>
                  <a:tcPr/>
                </a:tc>
                <a:tc>
                  <a:txBody>
                    <a:bodyPr/>
                    <a:lstStyle/>
                    <a:p>
                      <a:r>
                        <a:rPr lang="en-US" dirty="0" smtClean="0"/>
                        <a:t>HTTP Verb</a:t>
                      </a:r>
                      <a:endParaRPr lang="en-US" dirty="0"/>
                    </a:p>
                  </a:txBody>
                  <a:tcPr/>
                </a:tc>
                <a:tc>
                  <a:txBody>
                    <a:bodyPr/>
                    <a:lstStyle/>
                    <a:p>
                      <a:r>
                        <a:rPr lang="en-US" dirty="0" smtClean="0"/>
                        <a:t>Operations</a:t>
                      </a:r>
                      <a:endParaRPr lang="en-US" dirty="0"/>
                    </a:p>
                  </a:txBody>
                  <a:tcPr/>
                </a:tc>
              </a:tr>
              <a:tr h="370840">
                <a:tc>
                  <a:txBody>
                    <a:bodyPr/>
                    <a:lstStyle/>
                    <a:p>
                      <a:r>
                        <a:rPr lang="en-US" dirty="0" smtClean="0"/>
                        <a:t>/quotes</a:t>
                      </a:r>
                      <a:endParaRPr lang="en-US" dirty="0"/>
                    </a:p>
                  </a:txBody>
                  <a:tcPr/>
                </a:tc>
                <a:tc>
                  <a:txBody>
                    <a:bodyPr/>
                    <a:lstStyle/>
                    <a:p>
                      <a:r>
                        <a:rPr lang="en-US" dirty="0" smtClean="0"/>
                        <a:t>POST</a:t>
                      </a:r>
                      <a:endParaRPr lang="en-US" dirty="0"/>
                    </a:p>
                  </a:txBody>
                  <a:tcPr/>
                </a:tc>
                <a:tc>
                  <a:txBody>
                    <a:bodyPr/>
                    <a:lstStyle/>
                    <a:p>
                      <a:r>
                        <a:rPr lang="en-US" dirty="0" smtClean="0"/>
                        <a:t>Get</a:t>
                      </a:r>
                      <a:r>
                        <a:rPr lang="en-US" baseline="0" dirty="0" smtClean="0"/>
                        <a:t> stock quotes</a:t>
                      </a:r>
                      <a:endParaRPr lang="en-US" dirty="0"/>
                    </a:p>
                  </a:txBody>
                  <a:tcPr/>
                </a:tc>
              </a:tr>
              <a:tr h="370840">
                <a:tc>
                  <a:txBody>
                    <a:bodyPr/>
                    <a:lstStyle/>
                    <a:p>
                      <a:r>
                        <a:rPr lang="en-US" dirty="0" smtClean="0"/>
                        <a:t>/orders</a:t>
                      </a:r>
                      <a:endParaRPr lang="en-US" dirty="0"/>
                    </a:p>
                  </a:txBody>
                  <a:tcPr/>
                </a:tc>
                <a:tc>
                  <a:txBody>
                    <a:bodyPr/>
                    <a:lstStyle/>
                    <a:p>
                      <a:r>
                        <a:rPr lang="en-US" dirty="0" smtClean="0"/>
                        <a:t>POST</a:t>
                      </a:r>
                      <a:endParaRPr lang="en-US" dirty="0"/>
                    </a:p>
                  </a:txBody>
                  <a:tcPr/>
                </a:tc>
                <a:tc>
                  <a:txBody>
                    <a:bodyPr/>
                    <a:lstStyle/>
                    <a:p>
                      <a:r>
                        <a:rPr lang="en-US" dirty="0" smtClean="0"/>
                        <a:t>Place order</a:t>
                      </a:r>
                      <a:endParaRPr lang="en-US" dirty="0"/>
                    </a:p>
                  </a:txBody>
                  <a:tcPr/>
                </a:tc>
              </a:tr>
            </a:tbl>
          </a:graphicData>
        </a:graphic>
      </p:graphicFrame>
      <p:sp>
        <p:nvSpPr>
          <p:cNvPr id="7" name="Content Placeholder 3"/>
          <p:cNvSpPr txBox="1">
            <a:spLocks/>
          </p:cNvSpPr>
          <p:nvPr/>
        </p:nvSpPr>
        <p:spPr>
          <a:xfrm>
            <a:off x="6300452" y="3136015"/>
            <a:ext cx="5265764" cy="2646281"/>
          </a:xfrm>
          <a:prstGeom prst="rect">
            <a:avLst/>
          </a:prstGeom>
        </p:spPr>
        <p:txBody>
          <a:bodyPr vert="horz" lIns="72000" tIns="36000" rIns="72000" bIns="36000" rtlCol="0">
            <a:normAutofit/>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Response:</a:t>
            </a:r>
          </a:p>
          <a:p>
            <a:pPr marL="0" indent="0">
              <a:lnSpc>
                <a:spcPct val="150000"/>
              </a:lnSpc>
              <a:spcBef>
                <a:spcPts val="0"/>
              </a:spcBef>
              <a:buFont typeface="Arial" panose="020B0604020202020204" pitchFamily="34" charset="0"/>
              <a:buNone/>
            </a:pPr>
            <a:r>
              <a:rPr lang="en-US" sz="1400" dirty="0" smtClean="0"/>
              <a:t>&lt;quote ticker=“LSE:SHEL”</a:t>
            </a:r>
          </a:p>
          <a:p>
            <a:pPr marL="0" indent="0">
              <a:lnSpc>
                <a:spcPct val="150000"/>
              </a:lnSpc>
              <a:spcBef>
                <a:spcPts val="0"/>
              </a:spcBef>
              <a:buFont typeface="Arial" panose="020B0604020202020204" pitchFamily="34" charset="0"/>
              <a:buNone/>
            </a:pPr>
            <a:r>
              <a:rPr lang="en-US" sz="1400" dirty="0"/>
              <a:t> </a:t>
            </a:r>
            <a:r>
              <a:rPr lang="en-US" sz="1400" dirty="0" smtClean="0"/>
              <a:t>           at=“2020-10-31T14:00:00Z”&gt;</a:t>
            </a:r>
          </a:p>
          <a:p>
            <a:pPr marL="0" indent="0">
              <a:lnSpc>
                <a:spcPct val="150000"/>
              </a:lnSpc>
              <a:spcBef>
                <a:spcPts val="0"/>
              </a:spcBef>
              <a:buFont typeface="Arial" panose="020B0604020202020204" pitchFamily="34" charset="0"/>
              <a:buNone/>
            </a:pPr>
            <a:r>
              <a:rPr lang="en-US" sz="1400" dirty="0"/>
              <a:t> </a:t>
            </a:r>
            <a:r>
              <a:rPr lang="en-US" sz="1400" dirty="0" smtClean="0"/>
              <a:t> &lt;value currency=“GBP”&gt;</a:t>
            </a:r>
          </a:p>
          <a:p>
            <a:pPr marL="0" indent="0">
              <a:lnSpc>
                <a:spcPct val="150000"/>
              </a:lnSpc>
              <a:spcBef>
                <a:spcPts val="0"/>
              </a:spcBef>
              <a:buFont typeface="Arial" panose="020B0604020202020204" pitchFamily="34" charset="0"/>
              <a:buNone/>
            </a:pPr>
            <a:r>
              <a:rPr lang="en-US" sz="1400" dirty="0" smtClean="0"/>
              <a:t>    23.87</a:t>
            </a:r>
          </a:p>
          <a:p>
            <a:pPr marL="0" indent="0">
              <a:lnSpc>
                <a:spcPct val="150000"/>
              </a:lnSpc>
              <a:spcBef>
                <a:spcPts val="0"/>
              </a:spcBef>
              <a:buFont typeface="Arial" panose="020B0604020202020204" pitchFamily="34" charset="0"/>
              <a:buNone/>
            </a:pPr>
            <a:r>
              <a:rPr lang="en-US" sz="1400" dirty="0" smtClean="0"/>
              <a:t>  &lt;/value&gt;</a:t>
            </a:r>
          </a:p>
          <a:p>
            <a:pPr marL="0" indent="0">
              <a:lnSpc>
                <a:spcPct val="150000"/>
              </a:lnSpc>
              <a:spcBef>
                <a:spcPts val="0"/>
              </a:spcBef>
              <a:buFont typeface="Arial" panose="020B0604020202020204" pitchFamily="34" charset="0"/>
              <a:buNone/>
            </a:pPr>
            <a:r>
              <a:rPr lang="en-US" sz="1400" dirty="0" smtClean="0"/>
              <a:t>&lt;/quote&gt;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916048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Level Two</a:t>
            </a:r>
          </a:p>
        </p:txBody>
      </p:sp>
      <p:sp>
        <p:nvSpPr>
          <p:cNvPr id="4" name="Content Placeholder 3"/>
          <p:cNvSpPr>
            <a:spLocks noGrp="1"/>
          </p:cNvSpPr>
          <p:nvPr>
            <p:ph sz="quarter" idx="13"/>
          </p:nvPr>
        </p:nvSpPr>
        <p:spPr/>
        <p:txBody>
          <a:bodyPr/>
          <a:lstStyle/>
          <a:p>
            <a:pPr marL="0" indent="0">
              <a:buNone/>
            </a:pPr>
            <a:r>
              <a:rPr lang="en-US"/>
              <a:t>Multiple endpoints, identifying resources</a:t>
            </a:r>
          </a:p>
          <a:p>
            <a:pPr lvl="1"/>
            <a:r>
              <a:rPr lang="en-US"/>
              <a:t>Understands HTTP (multiple verbs)</a:t>
            </a:r>
          </a:p>
          <a:p>
            <a:pPr lvl="1"/>
            <a:r>
              <a:rPr lang="en-US"/>
              <a:t>No hypermedia to express state/protocol</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085707914"/>
              </p:ext>
            </p:extLst>
          </p:nvPr>
        </p:nvGraphicFramePr>
        <p:xfrm>
          <a:off x="6167438" y="1773238"/>
          <a:ext cx="5400675"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xmlns="" id="{97C03E12-3A8C-584D-980E-B449456E2458}"/>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375095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Mapping CRUD to HTTP</a:t>
            </a:r>
          </a:p>
        </p:txBody>
      </p:sp>
      <p:sp>
        <p:nvSpPr>
          <p:cNvPr id="6" name="Text Placeholder 5">
            <a:extLst>
              <a:ext uri="{FF2B5EF4-FFF2-40B4-BE49-F238E27FC236}">
                <a16:creationId xmlns:a16="http://schemas.microsoft.com/office/drawing/2014/main" xmlns="" id="{73E10D19-B932-4345-BF02-3527A640FC9D}"/>
              </a:ext>
            </a:extLst>
          </p:cNvPr>
          <p:cNvSpPr>
            <a:spLocks noGrp="1"/>
          </p:cNvSpPr>
          <p:nvPr>
            <p:ph type="body" sz="quarter" idx="15"/>
          </p:nvPr>
        </p:nvSpPr>
        <p:spPr/>
        <p:txBody>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133610391"/>
              </p:ext>
            </p:extLst>
          </p:nvPr>
        </p:nvGraphicFramePr>
        <p:xfrm>
          <a:off x="623888" y="1773239"/>
          <a:ext cx="10944225" cy="2921590"/>
        </p:xfrm>
        <a:graphic>
          <a:graphicData uri="http://schemas.openxmlformats.org/drawingml/2006/table">
            <a:tbl>
              <a:tblPr firstRow="1" bandRow="1">
                <a:tableStyleId>{9D7B26C5-4107-4FEC-AEDC-1716B250A1EF}</a:tableStyleId>
              </a:tblPr>
              <a:tblGrid>
                <a:gridCol w="3525031">
                  <a:extLst>
                    <a:ext uri="{9D8B030D-6E8A-4147-A177-3AD203B41FA5}">
                      <a16:colId xmlns:a16="http://schemas.microsoft.com/office/drawing/2014/main" xmlns="" val="20000"/>
                    </a:ext>
                  </a:extLst>
                </a:gridCol>
                <a:gridCol w="7419194">
                  <a:extLst>
                    <a:ext uri="{9D8B030D-6E8A-4147-A177-3AD203B41FA5}">
                      <a16:colId xmlns:a16="http://schemas.microsoft.com/office/drawing/2014/main" xmlns="" val="20001"/>
                    </a:ext>
                  </a:extLst>
                </a:gridCol>
              </a:tblGrid>
              <a:tr h="584318">
                <a:tc>
                  <a:txBody>
                    <a:bodyPr/>
                    <a:lstStyle/>
                    <a:p>
                      <a:r>
                        <a:rPr lang="en-US" sz="2400"/>
                        <a:t>Operation</a:t>
                      </a:r>
                      <a:endParaRPr lang="en-US" sz="2400">
                        <a:solidFill>
                          <a:schemeClr val="tx1"/>
                        </a:solidFill>
                      </a:endParaRPr>
                    </a:p>
                  </a:txBody>
                  <a:tcPr/>
                </a:tc>
                <a:tc>
                  <a:txBody>
                    <a:bodyPr/>
                    <a:lstStyle/>
                    <a:p>
                      <a:r>
                        <a:rPr lang="en-US" sz="2400"/>
                        <a:t>HTTP Verb</a:t>
                      </a:r>
                      <a:endParaRPr lang="en-US" sz="2400">
                        <a:solidFill>
                          <a:schemeClr val="tx1"/>
                        </a:solidFill>
                      </a:endParaRPr>
                    </a:p>
                  </a:txBody>
                  <a:tcPr/>
                </a:tc>
                <a:extLst>
                  <a:ext uri="{0D108BD9-81ED-4DB2-BD59-A6C34878D82A}">
                    <a16:rowId xmlns:a16="http://schemas.microsoft.com/office/drawing/2014/main" xmlns="" val="10000"/>
                  </a:ext>
                </a:extLst>
              </a:tr>
              <a:tr h="584318">
                <a:tc>
                  <a:txBody>
                    <a:bodyPr/>
                    <a:lstStyle/>
                    <a:p>
                      <a:r>
                        <a:rPr lang="en-US" sz="2400"/>
                        <a:t>Create</a:t>
                      </a:r>
                      <a:endParaRPr lang="en-US" sz="2400">
                        <a:solidFill>
                          <a:schemeClr val="tx1"/>
                        </a:solidFill>
                      </a:endParaRPr>
                    </a:p>
                  </a:txBody>
                  <a:tcPr/>
                </a:tc>
                <a:tc>
                  <a:txBody>
                    <a:bodyPr/>
                    <a:lstStyle/>
                    <a:p>
                      <a:r>
                        <a:rPr lang="en-US" sz="2400"/>
                        <a:t>POST to a URI, creates new subordinate resource</a:t>
                      </a:r>
                      <a:endParaRPr lang="en-US" sz="2400">
                        <a:solidFill>
                          <a:schemeClr val="tx1"/>
                        </a:solidFill>
                      </a:endParaRPr>
                    </a:p>
                  </a:txBody>
                  <a:tcPr/>
                </a:tc>
                <a:extLst>
                  <a:ext uri="{0D108BD9-81ED-4DB2-BD59-A6C34878D82A}">
                    <a16:rowId xmlns:a16="http://schemas.microsoft.com/office/drawing/2014/main" xmlns="" val="10001"/>
                  </a:ext>
                </a:extLst>
              </a:tr>
              <a:tr h="584318">
                <a:tc>
                  <a:txBody>
                    <a:bodyPr/>
                    <a:lstStyle/>
                    <a:p>
                      <a:r>
                        <a:rPr lang="en-US" sz="2400"/>
                        <a:t>Read</a:t>
                      </a:r>
                      <a:endParaRPr lang="en-US" sz="2400">
                        <a:solidFill>
                          <a:schemeClr val="tx1"/>
                        </a:solidFill>
                      </a:endParaRPr>
                    </a:p>
                  </a:txBody>
                  <a:tcPr/>
                </a:tc>
                <a:tc>
                  <a:txBody>
                    <a:bodyPr/>
                    <a:lstStyle/>
                    <a:p>
                      <a:r>
                        <a:rPr lang="en-US" sz="2400"/>
                        <a:t>GET, returns representation</a:t>
                      </a:r>
                      <a:endParaRPr lang="en-US" sz="2400">
                        <a:solidFill>
                          <a:schemeClr val="tx1"/>
                        </a:solidFill>
                      </a:endParaRPr>
                    </a:p>
                  </a:txBody>
                  <a:tcPr/>
                </a:tc>
                <a:extLst>
                  <a:ext uri="{0D108BD9-81ED-4DB2-BD59-A6C34878D82A}">
                    <a16:rowId xmlns:a16="http://schemas.microsoft.com/office/drawing/2014/main" xmlns="" val="10002"/>
                  </a:ext>
                </a:extLst>
              </a:tr>
              <a:tr h="584318">
                <a:tc>
                  <a:txBody>
                    <a:bodyPr/>
                    <a:lstStyle/>
                    <a:p>
                      <a:r>
                        <a:rPr lang="en-US" sz="2400"/>
                        <a:t>Update</a:t>
                      </a:r>
                      <a:endParaRPr lang="en-US" sz="2400">
                        <a:solidFill>
                          <a:schemeClr val="tx1"/>
                        </a:solidFill>
                      </a:endParaRPr>
                    </a:p>
                  </a:txBody>
                  <a:tcPr/>
                </a:tc>
                <a:tc>
                  <a:txBody>
                    <a:bodyPr/>
                    <a:lstStyle/>
                    <a:p>
                      <a:r>
                        <a:rPr lang="en-US" sz="2400"/>
                        <a:t>PUT, providing new representation</a:t>
                      </a:r>
                      <a:endParaRPr lang="en-US" sz="2400">
                        <a:solidFill>
                          <a:schemeClr val="tx1"/>
                        </a:solidFill>
                      </a:endParaRPr>
                    </a:p>
                  </a:txBody>
                  <a:tcPr/>
                </a:tc>
                <a:extLst>
                  <a:ext uri="{0D108BD9-81ED-4DB2-BD59-A6C34878D82A}">
                    <a16:rowId xmlns:a16="http://schemas.microsoft.com/office/drawing/2014/main" xmlns="" val="10003"/>
                  </a:ext>
                </a:extLst>
              </a:tr>
              <a:tr h="584318">
                <a:tc>
                  <a:txBody>
                    <a:bodyPr/>
                    <a:lstStyle/>
                    <a:p>
                      <a:r>
                        <a:rPr lang="en-US" sz="2400"/>
                        <a:t>Delete</a:t>
                      </a:r>
                      <a:endParaRPr lang="en-US" sz="2400">
                        <a:solidFill>
                          <a:schemeClr val="tx1"/>
                        </a:solidFill>
                      </a:endParaRPr>
                    </a:p>
                  </a:txBody>
                  <a:tcPr/>
                </a:tc>
                <a:tc>
                  <a:txBody>
                    <a:bodyPr/>
                    <a:lstStyle/>
                    <a:p>
                      <a:r>
                        <a:rPr lang="en-US" sz="2400"/>
                        <a:t>DELETE,</a:t>
                      </a:r>
                      <a:r>
                        <a:rPr lang="en-US" sz="2400" baseline="0"/>
                        <a:t> removes resource</a:t>
                      </a:r>
                      <a:endParaRPr lang="en-US" sz="2400">
                        <a:solidFill>
                          <a:schemeClr val="tx1"/>
                        </a:solidFill>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685176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example</a:t>
            </a:r>
            <a:endParaRPr lang="en-US" dirty="0"/>
          </a:p>
        </p:txBody>
      </p:sp>
      <p:sp>
        <p:nvSpPr>
          <p:cNvPr id="4" name="Content Placeholder 3"/>
          <p:cNvSpPr>
            <a:spLocks noGrp="1"/>
          </p:cNvSpPr>
          <p:nvPr>
            <p:ph sz="quarter" idx="13"/>
          </p:nvPr>
        </p:nvSpPr>
        <p:spPr>
          <a:xfrm>
            <a:off x="623887" y="3131563"/>
            <a:ext cx="5467489" cy="3068738"/>
          </a:xfrm>
        </p:spPr>
        <p:txBody>
          <a:bodyPr>
            <a:normAutofit/>
          </a:bodyPr>
          <a:lstStyle/>
          <a:p>
            <a:pPr marL="0" indent="0">
              <a:buNone/>
            </a:pPr>
            <a:r>
              <a:rPr lang="en-US" dirty="0"/>
              <a:t>Request:</a:t>
            </a:r>
          </a:p>
          <a:p>
            <a:pPr marL="0" indent="0">
              <a:buNone/>
            </a:pPr>
            <a:r>
              <a:rPr lang="en-US" sz="1400" dirty="0" smtClean="0"/>
              <a:t>GET </a:t>
            </a:r>
            <a:r>
              <a:rPr lang="en-US" sz="1400" dirty="0"/>
              <a:t>http://</a:t>
            </a:r>
            <a:r>
              <a:rPr lang="en-US" sz="1400" dirty="0" err="1"/>
              <a:t>stocks.com</a:t>
            </a:r>
            <a:r>
              <a:rPr lang="en-US" sz="1400" dirty="0"/>
              <a:t>/</a:t>
            </a:r>
            <a:r>
              <a:rPr lang="en-US" sz="1400" dirty="0" smtClean="0"/>
              <a:t>quotes/LSE:SHEL </a:t>
            </a:r>
            <a:r>
              <a:rPr lang="en-US" sz="1400" dirty="0"/>
              <a:t>HTTP/1.1</a:t>
            </a:r>
          </a:p>
          <a:p>
            <a:pPr marL="0" indent="0">
              <a:buNone/>
            </a:pPr>
            <a:endParaRPr lang="en-US" dirty="0"/>
          </a:p>
        </p:txBody>
      </p:sp>
      <p:sp>
        <p:nvSpPr>
          <p:cNvPr id="5" name="Text Placeholder 4">
            <a:extLst>
              <a:ext uri="{FF2B5EF4-FFF2-40B4-BE49-F238E27FC236}">
                <a16:creationId xmlns:a16="http://schemas.microsoft.com/office/drawing/2014/main" xmlns="" id="{74E93647-07C4-A84B-9D5D-4368B968C35E}"/>
              </a:ext>
            </a:extLst>
          </p:cNvPr>
          <p:cNvSpPr>
            <a:spLocks noGrp="1"/>
          </p:cNvSpPr>
          <p:nvPr>
            <p:ph type="body" sz="quarter" idx="15"/>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897718533"/>
              </p:ext>
            </p:extLst>
          </p:nvPr>
        </p:nvGraphicFramePr>
        <p:xfrm>
          <a:off x="626298" y="1935327"/>
          <a:ext cx="10939918" cy="1107440"/>
        </p:xfrm>
        <a:graphic>
          <a:graphicData uri="http://schemas.openxmlformats.org/drawingml/2006/table">
            <a:tbl>
              <a:tblPr firstRow="1" bandRow="1">
                <a:tableStyleId>{5C22544A-7EE6-4342-B048-85BDC9FD1C3A}</a:tableStyleId>
              </a:tblPr>
              <a:tblGrid>
                <a:gridCol w="2678335"/>
                <a:gridCol w="2207199"/>
                <a:gridCol w="6054384"/>
              </a:tblGrid>
              <a:tr h="0">
                <a:tc>
                  <a:txBody>
                    <a:bodyPr/>
                    <a:lstStyle/>
                    <a:p>
                      <a:r>
                        <a:rPr lang="en-US" dirty="0" smtClean="0"/>
                        <a:t>URI</a:t>
                      </a:r>
                      <a:endParaRPr lang="en-US" dirty="0"/>
                    </a:p>
                  </a:txBody>
                  <a:tcPr/>
                </a:tc>
                <a:tc>
                  <a:txBody>
                    <a:bodyPr/>
                    <a:lstStyle/>
                    <a:p>
                      <a:r>
                        <a:rPr lang="en-US" dirty="0" smtClean="0"/>
                        <a:t>HTTP Verb</a:t>
                      </a:r>
                      <a:endParaRPr lang="en-US" dirty="0"/>
                    </a:p>
                  </a:txBody>
                  <a:tcPr/>
                </a:tc>
                <a:tc>
                  <a:txBody>
                    <a:bodyPr/>
                    <a:lstStyle/>
                    <a:p>
                      <a:r>
                        <a:rPr lang="en-US" dirty="0" smtClean="0"/>
                        <a:t>Operations</a:t>
                      </a:r>
                      <a:endParaRPr lang="en-US" dirty="0"/>
                    </a:p>
                  </a:txBody>
                  <a:tcPr/>
                </a:tc>
              </a:tr>
              <a:tr h="370840">
                <a:tc>
                  <a:txBody>
                    <a:bodyPr/>
                    <a:lstStyle/>
                    <a:p>
                      <a:r>
                        <a:rPr lang="en-US" dirty="0" smtClean="0"/>
                        <a:t>/quotes/LSE:SHEL</a:t>
                      </a:r>
                      <a:endParaRPr lang="en-US" dirty="0"/>
                    </a:p>
                  </a:txBody>
                  <a:tcPr/>
                </a:tc>
                <a:tc>
                  <a:txBody>
                    <a:bodyPr/>
                    <a:lstStyle/>
                    <a:p>
                      <a:r>
                        <a:rPr lang="en-US" dirty="0" smtClean="0"/>
                        <a:t>GET</a:t>
                      </a:r>
                      <a:endParaRPr lang="en-US" dirty="0"/>
                    </a:p>
                  </a:txBody>
                  <a:tcPr/>
                </a:tc>
                <a:tc>
                  <a:txBody>
                    <a:bodyPr/>
                    <a:lstStyle/>
                    <a:p>
                      <a:r>
                        <a:rPr lang="en-US" dirty="0" smtClean="0"/>
                        <a:t>Get</a:t>
                      </a:r>
                      <a:r>
                        <a:rPr lang="en-US" baseline="0" dirty="0" smtClean="0"/>
                        <a:t> stock quotes</a:t>
                      </a:r>
                      <a:endParaRPr lang="en-US" dirty="0"/>
                    </a:p>
                  </a:txBody>
                  <a:tcPr/>
                </a:tc>
              </a:tr>
              <a:tr h="370840">
                <a:tc>
                  <a:txBody>
                    <a:bodyPr/>
                    <a:lstStyle/>
                    <a:p>
                      <a:r>
                        <a:rPr lang="en-US" dirty="0" smtClean="0"/>
                        <a:t>/orders/LSE:SHEL</a:t>
                      </a:r>
                      <a:endParaRPr lang="en-US" dirty="0"/>
                    </a:p>
                  </a:txBody>
                  <a:tcPr/>
                </a:tc>
                <a:tc>
                  <a:txBody>
                    <a:bodyPr/>
                    <a:lstStyle/>
                    <a:p>
                      <a:r>
                        <a:rPr lang="en-US" dirty="0" smtClean="0"/>
                        <a:t>POST</a:t>
                      </a:r>
                      <a:endParaRPr lang="en-US" dirty="0"/>
                    </a:p>
                  </a:txBody>
                  <a:tcPr/>
                </a:tc>
                <a:tc>
                  <a:txBody>
                    <a:bodyPr/>
                    <a:lstStyle/>
                    <a:p>
                      <a:r>
                        <a:rPr lang="en-US" dirty="0" smtClean="0"/>
                        <a:t>Place order</a:t>
                      </a:r>
                      <a:endParaRPr lang="en-US" dirty="0"/>
                    </a:p>
                  </a:txBody>
                  <a:tcPr/>
                </a:tc>
              </a:tr>
            </a:tbl>
          </a:graphicData>
        </a:graphic>
      </p:graphicFrame>
      <p:sp>
        <p:nvSpPr>
          <p:cNvPr id="8" name="Content Placeholder 3"/>
          <p:cNvSpPr txBox="1">
            <a:spLocks/>
          </p:cNvSpPr>
          <p:nvPr/>
        </p:nvSpPr>
        <p:spPr>
          <a:xfrm>
            <a:off x="6300452" y="3136015"/>
            <a:ext cx="5265764" cy="3475595"/>
          </a:xfrm>
          <a:prstGeom prst="rect">
            <a:avLst/>
          </a:prstGeom>
        </p:spPr>
        <p:txBody>
          <a:bodyPr vert="horz" lIns="72000" tIns="36000" rIns="72000" bIns="36000" rtlCol="0">
            <a:normAutofit/>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Response:</a:t>
            </a:r>
          </a:p>
          <a:p>
            <a:pPr marL="0" indent="0">
              <a:lnSpc>
                <a:spcPct val="150000"/>
              </a:lnSpc>
              <a:spcBef>
                <a:spcPts val="0"/>
              </a:spcBef>
              <a:buFont typeface="Arial" panose="020B0604020202020204" pitchFamily="34" charset="0"/>
              <a:buNone/>
            </a:pPr>
            <a:r>
              <a:rPr lang="en-US" sz="1400" dirty="0" smtClean="0"/>
              <a:t>&lt;quote ticker=“LSE:SHEL”</a:t>
            </a:r>
          </a:p>
          <a:p>
            <a:pPr marL="0" indent="0">
              <a:lnSpc>
                <a:spcPct val="150000"/>
              </a:lnSpc>
              <a:spcBef>
                <a:spcPts val="0"/>
              </a:spcBef>
              <a:buFont typeface="Arial" panose="020B0604020202020204" pitchFamily="34" charset="0"/>
              <a:buNone/>
            </a:pPr>
            <a:r>
              <a:rPr lang="en-US" sz="1400" dirty="0"/>
              <a:t> </a:t>
            </a:r>
            <a:r>
              <a:rPr lang="en-US" sz="1400" dirty="0" smtClean="0"/>
              <a:t>           at=“2020-10-31T14:00:00Z”&gt;</a:t>
            </a:r>
          </a:p>
          <a:p>
            <a:pPr marL="0" indent="0">
              <a:lnSpc>
                <a:spcPct val="150000"/>
              </a:lnSpc>
              <a:spcBef>
                <a:spcPts val="0"/>
              </a:spcBef>
              <a:buFont typeface="Arial" panose="020B0604020202020204" pitchFamily="34" charset="0"/>
              <a:buNone/>
            </a:pPr>
            <a:r>
              <a:rPr lang="en-US" sz="1400" dirty="0" smtClean="0"/>
              <a:t>    &lt;value currency=“GBP”&gt;</a:t>
            </a:r>
          </a:p>
          <a:p>
            <a:pPr marL="0" indent="0">
              <a:lnSpc>
                <a:spcPct val="150000"/>
              </a:lnSpc>
              <a:spcBef>
                <a:spcPts val="0"/>
              </a:spcBef>
              <a:buFont typeface="Arial" panose="020B0604020202020204" pitchFamily="34" charset="0"/>
              <a:buNone/>
            </a:pPr>
            <a:r>
              <a:rPr lang="en-US" sz="1400" dirty="0"/>
              <a:t> </a:t>
            </a:r>
            <a:r>
              <a:rPr lang="en-US" sz="1400" dirty="0" smtClean="0"/>
              <a:t>     23.87</a:t>
            </a:r>
          </a:p>
          <a:p>
            <a:pPr marL="0" indent="0">
              <a:lnSpc>
                <a:spcPct val="150000"/>
              </a:lnSpc>
              <a:spcBef>
                <a:spcPts val="0"/>
              </a:spcBef>
              <a:buFont typeface="Arial" panose="020B0604020202020204" pitchFamily="34" charset="0"/>
              <a:buNone/>
            </a:pPr>
            <a:r>
              <a:rPr lang="en-US" sz="1400" dirty="0"/>
              <a:t> </a:t>
            </a:r>
            <a:r>
              <a:rPr lang="en-US" sz="1400" dirty="0" smtClean="0"/>
              <a:t>   &lt;/value&gt;</a:t>
            </a:r>
          </a:p>
          <a:p>
            <a:pPr marL="0" indent="0">
              <a:lnSpc>
                <a:spcPct val="150000"/>
              </a:lnSpc>
              <a:spcBef>
                <a:spcPts val="0"/>
              </a:spcBef>
              <a:buFont typeface="Arial" panose="020B0604020202020204" pitchFamily="34" charset="0"/>
              <a:buNone/>
            </a:pPr>
            <a:r>
              <a:rPr lang="en-US" sz="1400" dirty="0" smtClean="0"/>
              <a:t>&lt;/quote&gt;</a:t>
            </a:r>
          </a:p>
        </p:txBody>
      </p:sp>
    </p:spTree>
    <p:extLst>
      <p:ext uri="{BB962C8B-B14F-4D97-AF65-F5344CB8AC3E}">
        <p14:creationId xmlns:p14="http://schemas.microsoft.com/office/powerpoint/2010/main" val="19544700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Level Three</a:t>
            </a:r>
          </a:p>
        </p:txBody>
      </p:sp>
      <p:sp>
        <p:nvSpPr>
          <p:cNvPr id="5" name="Content Placeholder 4"/>
          <p:cNvSpPr>
            <a:spLocks noGrp="1"/>
          </p:cNvSpPr>
          <p:nvPr>
            <p:ph sz="quarter" idx="13"/>
          </p:nvPr>
        </p:nvSpPr>
        <p:spPr/>
        <p:txBody>
          <a:bodyPr/>
          <a:lstStyle/>
          <a:p>
            <a:pPr marL="0" indent="0">
              <a:buNone/>
            </a:pPr>
            <a:r>
              <a:rPr lang="en-US"/>
              <a:t>Multiple endpoints, identifying resources</a:t>
            </a:r>
          </a:p>
          <a:p>
            <a:pPr lvl="1"/>
            <a:r>
              <a:rPr lang="en-US"/>
              <a:t>Understands HTTP (multiple verbs)</a:t>
            </a:r>
          </a:p>
          <a:p>
            <a:pPr lvl="1"/>
            <a:r>
              <a:rPr lang="en-US"/>
              <a:t>Uses hypermedia to communicate protocols (shared state)</a:t>
            </a:r>
          </a:p>
          <a:p>
            <a:endParaRPr lang="en-US"/>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1412513108"/>
              </p:ext>
            </p:extLst>
          </p:nvPr>
        </p:nvGraphicFramePr>
        <p:xfrm>
          <a:off x="6167438" y="1773238"/>
          <a:ext cx="5400675"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xmlns="" id="{6ECF5595-0972-B242-9637-FC88C3B194A0}"/>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7098294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Web Services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b="1" dirty="0" smtClean="0"/>
              <a:t>Remote </a:t>
            </a:r>
            <a:r>
              <a:rPr lang="en-US" b="1" dirty="0"/>
              <a:t>Procedure </a:t>
            </a:r>
            <a:r>
              <a:rPr lang="en-US" b="1" dirty="0" smtClean="0"/>
              <a:t>Call</a:t>
            </a:r>
            <a:r>
              <a:rPr lang="en-US" dirty="0" smtClean="0"/>
              <a:t> (RPC) </a:t>
            </a:r>
            <a:r>
              <a:rPr lang="en-US" dirty="0"/>
              <a:t>software development </a:t>
            </a:r>
            <a:r>
              <a:rPr lang="en-US" dirty="0" smtClean="0"/>
              <a:t>framework in 1980s</a:t>
            </a:r>
          </a:p>
          <a:p>
            <a:pPr lvl="1"/>
            <a:r>
              <a:rPr lang="en-US" dirty="0" smtClean="0"/>
              <a:t>A communications protocol using a client</a:t>
            </a:r>
            <a:r>
              <a:rPr lang="en-US" dirty="0"/>
              <a:t>-server </a:t>
            </a:r>
            <a:r>
              <a:rPr lang="en-US" dirty="0" smtClean="0"/>
              <a:t>model</a:t>
            </a:r>
          </a:p>
          <a:p>
            <a:pPr lvl="1"/>
            <a:r>
              <a:rPr lang="en-US" dirty="0" smtClean="0"/>
              <a:t>Requests a </a:t>
            </a:r>
            <a:r>
              <a:rPr lang="en-US" dirty="0"/>
              <a:t>service from </a:t>
            </a:r>
            <a:r>
              <a:rPr lang="en-US" dirty="0" smtClean="0"/>
              <a:t>other </a:t>
            </a:r>
            <a:r>
              <a:rPr lang="en-US" dirty="0"/>
              <a:t>computer on a network </a:t>
            </a:r>
          </a:p>
          <a:p>
            <a:pPr lvl="1"/>
            <a:r>
              <a:rPr lang="en-US" dirty="0" smtClean="0"/>
              <a:t>Uses remote </a:t>
            </a:r>
            <a:r>
              <a:rPr lang="en-US" dirty="0"/>
              <a:t>systems like a local </a:t>
            </a:r>
            <a:r>
              <a:rPr lang="en-US" dirty="0" smtClean="0"/>
              <a:t>system</a:t>
            </a:r>
            <a:endParaRPr lang="en-US" dirty="0"/>
          </a:p>
          <a:p>
            <a:r>
              <a:rPr lang="en-US" b="1" dirty="0" smtClean="0"/>
              <a:t>Distributed </a:t>
            </a:r>
            <a:r>
              <a:rPr lang="en-US" b="1" dirty="0"/>
              <a:t>Computing </a:t>
            </a:r>
            <a:r>
              <a:rPr lang="en-US" b="1" dirty="0" smtClean="0"/>
              <a:t>Environment/Remote </a:t>
            </a:r>
            <a:r>
              <a:rPr lang="en-US" b="1" dirty="0"/>
              <a:t>Procedure </a:t>
            </a:r>
            <a:r>
              <a:rPr lang="en-US" b="1" dirty="0" smtClean="0"/>
              <a:t>Calls </a:t>
            </a:r>
            <a:r>
              <a:rPr lang="en-US" dirty="0" smtClean="0"/>
              <a:t>(DCE</a:t>
            </a:r>
            <a:r>
              <a:rPr lang="en-US" dirty="0"/>
              <a:t>/</a:t>
            </a:r>
            <a:r>
              <a:rPr lang="en-US" dirty="0" smtClean="0"/>
              <a:t>RPC) 1993</a:t>
            </a:r>
          </a:p>
          <a:p>
            <a:pPr marL="0" indent="0">
              <a:buNone/>
            </a:pPr>
            <a:endParaRPr lang="en-US" dirty="0" smtClean="0"/>
          </a:p>
          <a:p>
            <a:r>
              <a:rPr lang="en-US" b="1" dirty="0" err="1" smtClean="0"/>
              <a:t>MicroSoft</a:t>
            </a:r>
            <a:r>
              <a:rPr lang="en-US" b="1" dirty="0" smtClean="0"/>
              <a:t> RPC</a:t>
            </a:r>
            <a:r>
              <a:rPr lang="en-US" dirty="0" smtClean="0"/>
              <a:t> (MSRPC)</a:t>
            </a:r>
            <a:endParaRPr lang="en-US" dirty="0"/>
          </a:p>
          <a:p>
            <a:pPr lvl="1"/>
            <a:r>
              <a:rPr lang="en-US" dirty="0"/>
              <a:t>I</a:t>
            </a:r>
            <a:r>
              <a:rPr lang="en-US" dirty="0" smtClean="0"/>
              <a:t>nterprocess </a:t>
            </a:r>
            <a:r>
              <a:rPr lang="en-US" dirty="0"/>
              <a:t>communication in </a:t>
            </a:r>
            <a:r>
              <a:rPr lang="en-US" dirty="0" smtClean="0"/>
              <a:t>Windows</a:t>
            </a:r>
          </a:p>
          <a:p>
            <a:r>
              <a:rPr lang="en-US" dirty="0" smtClean="0"/>
              <a:t>Microsoft’s </a:t>
            </a:r>
            <a:r>
              <a:rPr lang="en-US" b="1" dirty="0" smtClean="0"/>
              <a:t>Common </a:t>
            </a:r>
            <a:r>
              <a:rPr lang="en-US" b="1" dirty="0"/>
              <a:t>Object Model/Object Linking and </a:t>
            </a:r>
            <a:r>
              <a:rPr lang="en-US" b="1" dirty="0" smtClean="0"/>
              <a:t>Embedding </a:t>
            </a:r>
            <a:r>
              <a:rPr lang="en-US" dirty="0" smtClean="0"/>
              <a:t>(COM</a:t>
            </a:r>
            <a:r>
              <a:rPr lang="en-US" dirty="0"/>
              <a:t>/</a:t>
            </a:r>
            <a:r>
              <a:rPr lang="en-US" dirty="0" smtClean="0"/>
              <a:t>OLE)</a:t>
            </a:r>
          </a:p>
          <a:p>
            <a:pPr lvl="1"/>
            <a:r>
              <a:rPr lang="en-US" dirty="0" smtClean="0"/>
              <a:t>Interfaces and inheritance</a:t>
            </a:r>
          </a:p>
          <a:p>
            <a:pPr lvl="1"/>
            <a:r>
              <a:rPr lang="en-US" dirty="0" smtClean="0"/>
              <a:t>COM infrastructure to </a:t>
            </a:r>
            <a:r>
              <a:rPr lang="en-US" dirty="0"/>
              <a:t>support </a:t>
            </a:r>
            <a:r>
              <a:rPr lang="en-US" dirty="0" err="1"/>
              <a:t>interprocess</a:t>
            </a:r>
            <a:r>
              <a:rPr lang="en-US" dirty="0"/>
              <a:t> </a:t>
            </a:r>
            <a:r>
              <a:rPr lang="en-US" dirty="0" smtClean="0"/>
              <a:t>communication</a:t>
            </a:r>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51027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HATEOAS</a:t>
            </a:r>
          </a:p>
        </p:txBody>
      </p:sp>
      <p:sp>
        <p:nvSpPr>
          <p:cNvPr id="4" name="Content Placeholder 3"/>
          <p:cNvSpPr>
            <a:spLocks noGrp="1"/>
          </p:cNvSpPr>
          <p:nvPr>
            <p:ph sz="quarter" idx="13"/>
          </p:nvPr>
        </p:nvSpPr>
        <p:spPr/>
        <p:txBody>
          <a:bodyPr/>
          <a:lstStyle/>
          <a:p>
            <a:pPr marL="0" indent="0">
              <a:buNone/>
            </a:pPr>
            <a:r>
              <a:rPr lang="en-US"/>
              <a:t>Hypermedia As The Engine Of Application State</a:t>
            </a:r>
          </a:p>
          <a:p>
            <a:pPr marL="0" indent="0">
              <a:buNone/>
            </a:pPr>
            <a:r>
              <a:rPr lang="en-US"/>
              <a:t>Resource representations include links to related resources</a:t>
            </a:r>
          </a:p>
          <a:p>
            <a:pPr lvl="1"/>
            <a:r>
              <a:rPr lang="en-US"/>
              <a:t>Links that represent a transition to a possible future state of the current resource</a:t>
            </a:r>
          </a:p>
          <a:p>
            <a:pPr lvl="1"/>
            <a:r>
              <a:rPr lang="en-US" i="1"/>
              <a:t>Link types </a:t>
            </a:r>
            <a:r>
              <a:rPr lang="en-US"/>
              <a:t>used to indicate operations (HTTP verbs?) that may be used on the indicated resources</a:t>
            </a:r>
          </a:p>
          <a:p>
            <a:pPr lvl="1"/>
            <a:r>
              <a:rPr lang="en-US"/>
              <a:t>State transitions constitute application protocol</a:t>
            </a:r>
          </a:p>
        </p:txBody>
      </p:sp>
      <p:sp>
        <p:nvSpPr>
          <p:cNvPr id="5" name="Text Placeholder 4">
            <a:extLst>
              <a:ext uri="{FF2B5EF4-FFF2-40B4-BE49-F238E27FC236}">
                <a16:creationId xmlns:a16="http://schemas.microsoft.com/office/drawing/2014/main" xmlns="" id="{C51E6230-BBC1-CF4E-B2C3-606C302FAD67}"/>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9983398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example</a:t>
            </a:r>
            <a:endParaRPr lang="en-US" dirty="0"/>
          </a:p>
        </p:txBody>
      </p:sp>
      <p:sp>
        <p:nvSpPr>
          <p:cNvPr id="4" name="Content Placeholder 3"/>
          <p:cNvSpPr>
            <a:spLocks noGrp="1"/>
          </p:cNvSpPr>
          <p:nvPr>
            <p:ph sz="quarter" idx="13"/>
          </p:nvPr>
        </p:nvSpPr>
        <p:spPr>
          <a:xfrm>
            <a:off x="623887" y="3131563"/>
            <a:ext cx="5467489" cy="3068738"/>
          </a:xfrm>
        </p:spPr>
        <p:txBody>
          <a:bodyPr>
            <a:normAutofit/>
          </a:bodyPr>
          <a:lstStyle/>
          <a:p>
            <a:pPr marL="0" indent="0">
              <a:buNone/>
            </a:pPr>
            <a:r>
              <a:rPr lang="en-US" dirty="0"/>
              <a:t>Request:</a:t>
            </a:r>
          </a:p>
          <a:p>
            <a:pPr marL="0" indent="0">
              <a:buNone/>
            </a:pPr>
            <a:r>
              <a:rPr lang="en-US" sz="1400" dirty="0"/>
              <a:t>G</a:t>
            </a:r>
            <a:r>
              <a:rPr lang="en-US" sz="1400" dirty="0" smtClean="0"/>
              <a:t>ET </a:t>
            </a:r>
            <a:r>
              <a:rPr lang="en-US" sz="1400" dirty="0"/>
              <a:t>http://</a:t>
            </a:r>
            <a:r>
              <a:rPr lang="en-US" sz="1400" dirty="0" err="1"/>
              <a:t>stocks.com</a:t>
            </a:r>
            <a:r>
              <a:rPr lang="en-US" sz="1400" dirty="0" smtClean="0"/>
              <a:t>/quotes/LSE:SHEL </a:t>
            </a:r>
            <a:r>
              <a:rPr lang="en-US" sz="1400" dirty="0"/>
              <a:t>HTTP/1.1</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xmlns="" id="{74E93647-07C4-A84B-9D5D-4368B968C35E}"/>
              </a:ext>
            </a:extLst>
          </p:cNvPr>
          <p:cNvSpPr>
            <a:spLocks noGrp="1"/>
          </p:cNvSpPr>
          <p:nvPr>
            <p:ph type="body" sz="quarter" idx="15"/>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421885760"/>
              </p:ext>
            </p:extLst>
          </p:nvPr>
        </p:nvGraphicFramePr>
        <p:xfrm>
          <a:off x="626298" y="1935327"/>
          <a:ext cx="10939918" cy="1107440"/>
        </p:xfrm>
        <a:graphic>
          <a:graphicData uri="http://schemas.openxmlformats.org/drawingml/2006/table">
            <a:tbl>
              <a:tblPr firstRow="1" bandRow="1">
                <a:tableStyleId>{5C22544A-7EE6-4342-B048-85BDC9FD1C3A}</a:tableStyleId>
              </a:tblPr>
              <a:tblGrid>
                <a:gridCol w="2678335"/>
                <a:gridCol w="2207199"/>
                <a:gridCol w="6054384"/>
              </a:tblGrid>
              <a:tr h="0">
                <a:tc>
                  <a:txBody>
                    <a:bodyPr/>
                    <a:lstStyle/>
                    <a:p>
                      <a:r>
                        <a:rPr lang="en-US" dirty="0" smtClean="0"/>
                        <a:t>URI</a:t>
                      </a:r>
                      <a:endParaRPr lang="en-US" dirty="0"/>
                    </a:p>
                  </a:txBody>
                  <a:tcPr/>
                </a:tc>
                <a:tc>
                  <a:txBody>
                    <a:bodyPr/>
                    <a:lstStyle/>
                    <a:p>
                      <a:r>
                        <a:rPr lang="en-US" dirty="0" smtClean="0"/>
                        <a:t>HTTP Verb</a:t>
                      </a:r>
                      <a:endParaRPr lang="en-US" dirty="0"/>
                    </a:p>
                  </a:txBody>
                  <a:tcPr/>
                </a:tc>
                <a:tc>
                  <a:txBody>
                    <a:bodyPr/>
                    <a:lstStyle/>
                    <a:p>
                      <a:r>
                        <a:rPr lang="en-US" dirty="0" smtClean="0"/>
                        <a:t>Operations</a:t>
                      </a:r>
                      <a:endParaRPr lang="en-US" dirty="0"/>
                    </a:p>
                  </a:txBody>
                  <a:tcPr/>
                </a:tc>
              </a:tr>
              <a:tr h="370840">
                <a:tc>
                  <a:txBody>
                    <a:bodyPr/>
                    <a:lstStyle/>
                    <a:p>
                      <a:r>
                        <a:rPr lang="en-US" dirty="0" smtClean="0"/>
                        <a:t>/quotes/LSE:SHEL</a:t>
                      </a:r>
                      <a:endParaRPr lang="en-US" dirty="0"/>
                    </a:p>
                  </a:txBody>
                  <a:tcPr/>
                </a:tc>
                <a:tc>
                  <a:txBody>
                    <a:bodyPr/>
                    <a:lstStyle/>
                    <a:p>
                      <a:r>
                        <a:rPr lang="en-US" dirty="0" smtClean="0"/>
                        <a:t>GET</a:t>
                      </a:r>
                      <a:endParaRPr lang="en-US" dirty="0"/>
                    </a:p>
                  </a:txBody>
                  <a:tcPr/>
                </a:tc>
                <a:tc>
                  <a:txBody>
                    <a:bodyPr/>
                    <a:lstStyle/>
                    <a:p>
                      <a:r>
                        <a:rPr lang="en-US" dirty="0" smtClean="0"/>
                        <a:t>Get</a:t>
                      </a:r>
                      <a:r>
                        <a:rPr lang="en-US" baseline="0" dirty="0" smtClean="0"/>
                        <a:t> stock quotes</a:t>
                      </a:r>
                      <a:endParaRPr lang="en-US" dirty="0"/>
                    </a:p>
                  </a:txBody>
                  <a:tcPr/>
                </a:tc>
              </a:tr>
              <a:tr h="370840">
                <a:tc>
                  <a:txBody>
                    <a:bodyPr/>
                    <a:lstStyle/>
                    <a:p>
                      <a:r>
                        <a:rPr lang="en-US" dirty="0" smtClean="0"/>
                        <a:t>/orders/LSE:SHEL</a:t>
                      </a:r>
                      <a:endParaRPr lang="en-US" dirty="0"/>
                    </a:p>
                  </a:txBody>
                  <a:tcPr/>
                </a:tc>
                <a:tc>
                  <a:txBody>
                    <a:bodyPr/>
                    <a:lstStyle/>
                    <a:p>
                      <a:r>
                        <a:rPr lang="en-US" dirty="0" smtClean="0"/>
                        <a:t>POST</a:t>
                      </a:r>
                      <a:endParaRPr lang="en-US" dirty="0"/>
                    </a:p>
                  </a:txBody>
                  <a:tcPr/>
                </a:tc>
                <a:tc>
                  <a:txBody>
                    <a:bodyPr/>
                    <a:lstStyle/>
                    <a:p>
                      <a:r>
                        <a:rPr lang="en-US" dirty="0" smtClean="0"/>
                        <a:t>Place order</a:t>
                      </a:r>
                      <a:endParaRPr lang="en-US" dirty="0"/>
                    </a:p>
                  </a:txBody>
                  <a:tcPr/>
                </a:tc>
              </a:tr>
            </a:tbl>
          </a:graphicData>
        </a:graphic>
      </p:graphicFrame>
      <p:sp>
        <p:nvSpPr>
          <p:cNvPr id="8" name="Content Placeholder 3"/>
          <p:cNvSpPr txBox="1">
            <a:spLocks/>
          </p:cNvSpPr>
          <p:nvPr/>
        </p:nvSpPr>
        <p:spPr>
          <a:xfrm>
            <a:off x="6300452" y="3136015"/>
            <a:ext cx="5265764" cy="3475595"/>
          </a:xfrm>
          <a:prstGeom prst="rect">
            <a:avLst/>
          </a:prstGeom>
        </p:spPr>
        <p:txBody>
          <a:bodyPr vert="horz" lIns="72000" tIns="36000" rIns="72000" bIns="36000" rtlCol="0">
            <a:normAutofit/>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Response:</a:t>
            </a:r>
          </a:p>
          <a:p>
            <a:pPr marL="0" indent="0">
              <a:lnSpc>
                <a:spcPct val="150000"/>
              </a:lnSpc>
              <a:spcBef>
                <a:spcPts val="0"/>
              </a:spcBef>
              <a:buFont typeface="Arial" panose="020B0604020202020204" pitchFamily="34" charset="0"/>
              <a:buNone/>
            </a:pPr>
            <a:r>
              <a:rPr lang="en-US" sz="1400" dirty="0" smtClean="0"/>
              <a:t>&lt;quote ticker=“LSE:SHEL”</a:t>
            </a:r>
          </a:p>
          <a:p>
            <a:pPr marL="0" indent="0">
              <a:lnSpc>
                <a:spcPct val="150000"/>
              </a:lnSpc>
              <a:spcBef>
                <a:spcPts val="0"/>
              </a:spcBef>
              <a:buFont typeface="Arial" panose="020B0604020202020204" pitchFamily="34" charset="0"/>
              <a:buNone/>
            </a:pPr>
            <a:r>
              <a:rPr lang="en-US" sz="1400" dirty="0"/>
              <a:t> </a:t>
            </a:r>
            <a:r>
              <a:rPr lang="en-US" sz="1400" dirty="0" smtClean="0"/>
              <a:t>           at=“2020-10-31T14:00:00Z”&gt;</a:t>
            </a:r>
          </a:p>
          <a:p>
            <a:pPr marL="0" indent="0">
              <a:lnSpc>
                <a:spcPct val="150000"/>
              </a:lnSpc>
              <a:spcBef>
                <a:spcPts val="0"/>
              </a:spcBef>
              <a:buFont typeface="Arial" panose="020B0604020202020204" pitchFamily="34" charset="0"/>
              <a:buNone/>
            </a:pPr>
            <a:r>
              <a:rPr lang="en-US" sz="1400" dirty="0" smtClean="0"/>
              <a:t>    &lt;value currency=“GBP”&gt;</a:t>
            </a:r>
          </a:p>
          <a:p>
            <a:pPr marL="0" indent="0">
              <a:lnSpc>
                <a:spcPct val="150000"/>
              </a:lnSpc>
              <a:spcBef>
                <a:spcPts val="0"/>
              </a:spcBef>
              <a:buFont typeface="Arial" panose="020B0604020202020204" pitchFamily="34" charset="0"/>
              <a:buNone/>
            </a:pPr>
            <a:r>
              <a:rPr lang="en-US" sz="1400" dirty="0"/>
              <a:t> </a:t>
            </a:r>
            <a:r>
              <a:rPr lang="en-US" sz="1400" dirty="0" smtClean="0"/>
              <a:t>     23.87</a:t>
            </a:r>
          </a:p>
          <a:p>
            <a:pPr marL="0" indent="0">
              <a:lnSpc>
                <a:spcPct val="150000"/>
              </a:lnSpc>
              <a:spcBef>
                <a:spcPts val="0"/>
              </a:spcBef>
              <a:buFont typeface="Arial" panose="020B0604020202020204" pitchFamily="34" charset="0"/>
              <a:buNone/>
            </a:pPr>
            <a:r>
              <a:rPr lang="en-US" sz="1400" dirty="0"/>
              <a:t> </a:t>
            </a:r>
            <a:r>
              <a:rPr lang="en-US" sz="1400" dirty="0" smtClean="0"/>
              <a:t>   &lt;/value&gt;</a:t>
            </a:r>
          </a:p>
          <a:p>
            <a:pPr marL="0" indent="0">
              <a:lnSpc>
                <a:spcPct val="150000"/>
              </a:lnSpc>
              <a:spcBef>
                <a:spcPts val="0"/>
              </a:spcBef>
              <a:buFont typeface="Arial" panose="020B0604020202020204" pitchFamily="34" charset="0"/>
              <a:buNone/>
            </a:pPr>
            <a:r>
              <a:rPr lang="en-US" sz="1400" dirty="0" smtClean="0"/>
              <a:t>    &lt;link </a:t>
            </a:r>
            <a:r>
              <a:rPr lang="en-US" sz="1400" dirty="0" err="1" smtClean="0"/>
              <a:t>href</a:t>
            </a:r>
            <a:r>
              <a:rPr lang="en-US" sz="1400" dirty="0" smtClean="0"/>
              <a:t>=“/orders/LSE:SHEL”</a:t>
            </a:r>
          </a:p>
          <a:p>
            <a:pPr marL="0" indent="0">
              <a:lnSpc>
                <a:spcPct val="150000"/>
              </a:lnSpc>
              <a:spcBef>
                <a:spcPts val="0"/>
              </a:spcBef>
              <a:buFont typeface="Arial" panose="020B0604020202020204" pitchFamily="34" charset="0"/>
              <a:buNone/>
            </a:pPr>
            <a:r>
              <a:rPr lang="en-US" sz="1400" dirty="0"/>
              <a:t> </a:t>
            </a:r>
            <a:r>
              <a:rPr lang="en-US" sz="1400" dirty="0" smtClean="0"/>
              <a:t>            </a:t>
            </a:r>
            <a:r>
              <a:rPr lang="en-US" sz="1400" dirty="0" err="1" smtClean="0"/>
              <a:t>rel</a:t>
            </a:r>
            <a:r>
              <a:rPr lang="en-US" sz="1400" dirty="0" smtClean="0"/>
              <a:t>=“order”</a:t>
            </a:r>
          </a:p>
          <a:p>
            <a:pPr marL="0" indent="0">
              <a:lnSpc>
                <a:spcPct val="150000"/>
              </a:lnSpc>
              <a:spcBef>
                <a:spcPts val="0"/>
              </a:spcBef>
              <a:buFont typeface="Arial" panose="020B0604020202020204" pitchFamily="34" charset="0"/>
              <a:buNone/>
            </a:pPr>
            <a:r>
              <a:rPr lang="en-US" sz="1400" dirty="0"/>
              <a:t> </a:t>
            </a:r>
            <a:r>
              <a:rPr lang="en-US" sz="1400" dirty="0" smtClean="0"/>
              <a:t>            method=“POST” /&gt;</a:t>
            </a:r>
          </a:p>
          <a:p>
            <a:pPr marL="0" indent="0">
              <a:lnSpc>
                <a:spcPct val="150000"/>
              </a:lnSpc>
              <a:spcBef>
                <a:spcPts val="0"/>
              </a:spcBef>
              <a:buFont typeface="Arial" panose="020B0604020202020204" pitchFamily="34" charset="0"/>
              <a:buNone/>
            </a:pPr>
            <a:r>
              <a:rPr lang="en-US" sz="1400" dirty="0" smtClean="0"/>
              <a:t>&lt;/quote&gt;</a:t>
            </a:r>
          </a:p>
        </p:txBody>
      </p:sp>
    </p:spTree>
    <p:extLst>
      <p:ext uri="{BB962C8B-B14F-4D97-AF65-F5344CB8AC3E}">
        <p14:creationId xmlns:p14="http://schemas.microsoft.com/office/powerpoint/2010/main" val="31029567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F8992-BD7D-DE47-9045-0E8DF19D2DA0}"/>
              </a:ext>
            </a:extLst>
          </p:cNvPr>
          <p:cNvSpPr>
            <a:spLocks noGrp="1"/>
          </p:cNvSpPr>
          <p:nvPr>
            <p:ph type="title"/>
          </p:nvPr>
        </p:nvSpPr>
        <p:spPr/>
        <p:txBody>
          <a:bodyPr/>
          <a:lstStyle/>
          <a:p>
            <a:r>
              <a:rPr lang="en-US"/>
              <a:t>Further Reading</a:t>
            </a:r>
          </a:p>
        </p:txBody>
      </p:sp>
      <p:sp>
        <p:nvSpPr>
          <p:cNvPr id="3" name="Content Placeholder 2">
            <a:extLst>
              <a:ext uri="{FF2B5EF4-FFF2-40B4-BE49-F238E27FC236}">
                <a16:creationId xmlns:a16="http://schemas.microsoft.com/office/drawing/2014/main" xmlns="" id="{FEF6987D-A9CE-FD4F-A37E-47010344C883}"/>
              </a:ext>
            </a:extLst>
          </p:cNvPr>
          <p:cNvSpPr>
            <a:spLocks noGrp="1"/>
          </p:cNvSpPr>
          <p:nvPr>
            <p:ph sz="quarter" idx="13"/>
          </p:nvPr>
        </p:nvSpPr>
        <p:spPr/>
        <p:txBody>
          <a:bodyPr/>
          <a:lstStyle/>
          <a:p>
            <a:pPr marL="0" indent="0">
              <a:buNone/>
            </a:pPr>
            <a:r>
              <a:rPr lang="en-GB"/>
              <a:t>Richardson, L. and Ruby, S. (2007) </a:t>
            </a:r>
            <a:r>
              <a:rPr lang="en-GB" i="1"/>
              <a:t>RESTful Web Services</a:t>
            </a:r>
            <a:r>
              <a:rPr lang="en-GB"/>
              <a:t>. Sebastopol, CA: O'Reilly.</a:t>
            </a:r>
          </a:p>
          <a:p>
            <a:pPr marL="0" indent="0">
              <a:buNone/>
            </a:pPr>
            <a:endParaRPr lang="en-GB"/>
          </a:p>
          <a:p>
            <a:pPr marL="0" indent="0">
              <a:buNone/>
            </a:pPr>
            <a:r>
              <a:rPr lang="en-GB"/>
              <a:t>Webber, J. et al (2010) </a:t>
            </a:r>
            <a:r>
              <a:rPr lang="en-GB" i="1"/>
              <a:t>REST in Practice</a:t>
            </a:r>
            <a:r>
              <a:rPr lang="en-GB"/>
              <a:t>. Sebastopol, CA: O'Reilly</a:t>
            </a:r>
          </a:p>
          <a:p>
            <a:pPr marL="0" indent="0">
              <a:buNone/>
            </a:pPr>
            <a:endParaRPr lang="en-GB"/>
          </a:p>
          <a:p>
            <a:pPr marL="0" indent="0">
              <a:buNone/>
            </a:pPr>
            <a:r>
              <a:rPr lang="en-GB"/>
              <a:t>Webber, J. et al (2009) </a:t>
            </a:r>
            <a:r>
              <a:rPr lang="en-GB" i="1"/>
              <a:t>REST in Practice: A Tutorial on Web-based services</a:t>
            </a:r>
          </a:p>
          <a:p>
            <a:pPr marL="360000" lvl="1" indent="0">
              <a:buNone/>
            </a:pPr>
            <a:r>
              <a:rPr lang="en-GB"/>
              <a:t>https://</a:t>
            </a:r>
            <a:r>
              <a:rPr lang="en-GB" err="1"/>
              <a:t>www.slideshare.net</a:t>
            </a:r>
            <a:r>
              <a:rPr lang="en-GB"/>
              <a:t>/</a:t>
            </a:r>
            <a:r>
              <a:rPr lang="en-GB" err="1"/>
              <a:t>guilhermecaelum</a:t>
            </a:r>
            <a:r>
              <a:rPr lang="en-GB"/>
              <a:t>/rest-in-practice</a:t>
            </a:r>
          </a:p>
          <a:p>
            <a:pPr marL="0" indent="0">
              <a:buNone/>
            </a:pPr>
            <a:endParaRPr lang="en-GB"/>
          </a:p>
          <a:p>
            <a:endParaRPr lang="en-US"/>
          </a:p>
        </p:txBody>
      </p:sp>
      <p:sp>
        <p:nvSpPr>
          <p:cNvPr id="4" name="Text Placeholder 3">
            <a:extLst>
              <a:ext uri="{FF2B5EF4-FFF2-40B4-BE49-F238E27FC236}">
                <a16:creationId xmlns:a16="http://schemas.microsoft.com/office/drawing/2014/main" xmlns="" id="{29760C7B-87B5-3E42-ADCC-F9BA7695BD8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336217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Next Lecture: REST in Practice</a:t>
            </a:r>
          </a:p>
        </p:txBody>
      </p:sp>
    </p:spTree>
    <p:extLst>
      <p:ext uri="{BB962C8B-B14F-4D97-AF65-F5344CB8AC3E}">
        <p14:creationId xmlns:p14="http://schemas.microsoft.com/office/powerpoint/2010/main" val="33747213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HTML style attribute</a:t>
            </a:r>
          </a:p>
        </p:txBody>
      </p:sp>
      <p:sp>
        <p:nvSpPr>
          <p:cNvPr id="11" name="Content Placeholder 10"/>
          <p:cNvSpPr>
            <a:spLocks noGrp="1"/>
          </p:cNvSpPr>
          <p:nvPr>
            <p:ph sz="quarter" idx="13"/>
          </p:nvPr>
        </p:nvSpPr>
        <p:spPr/>
        <p:txBody>
          <a:bodyPr/>
          <a:lstStyle/>
          <a:p>
            <a:pPr marL="0" indent="0">
              <a:buNone/>
            </a:pPr>
            <a:r>
              <a:rPr lang="en-GB" dirty="0"/>
              <a:t>Presentation information specified in the style attribute of the relevant element</a:t>
            </a:r>
          </a:p>
        </p:txBody>
      </p:sp>
      <p:sp>
        <p:nvSpPr>
          <p:cNvPr id="7" name="Content Placeholder 6"/>
          <p:cNvSpPr>
            <a:spLocks noGrp="1"/>
          </p:cNvSpPr>
          <p:nvPr>
            <p:ph sz="quarter" idx="14"/>
          </p:nvPr>
        </p:nvSpPr>
        <p:spPr/>
        <p:txBody>
          <a:bodyPr>
            <a:normAutofit/>
          </a:bodyPr>
          <a:lstStyle/>
          <a:p>
            <a:pPr marL="0" indent="0">
              <a:buNone/>
            </a:pPr>
            <a:r>
              <a:rPr lang="en-GB" sz="1600" dirty="0">
                <a:latin typeface="Lucida Console" panose="020B0609040504020204" pitchFamily="49" charset="0"/>
              </a:rPr>
              <a:t>&lt;!DOCTYPE html&gt;</a:t>
            </a:r>
            <a:br>
              <a:rPr lang="en-GB" sz="1600" dirty="0">
                <a:latin typeface="Lucida Console" panose="020B0609040504020204" pitchFamily="49" charset="0"/>
              </a:rPr>
            </a:br>
            <a:r>
              <a:rPr lang="en-GB" sz="1600" dirty="0">
                <a:latin typeface="Lucida Console" panose="020B0609040504020204" pitchFamily="49" charset="0"/>
              </a:rPr>
              <a:t>&lt;html&gt;</a:t>
            </a:r>
            <a:br>
              <a:rPr lang="en-GB" sz="1600" dirty="0">
                <a:latin typeface="Lucida Console" panose="020B0609040504020204" pitchFamily="49" charset="0"/>
              </a:rPr>
            </a:br>
            <a:r>
              <a:rPr lang="en-GB" sz="1600" dirty="0">
                <a:latin typeface="Lucida Console" panose="020B0609040504020204" pitchFamily="49" charset="0"/>
              </a:rPr>
              <a:t>  &lt;head&gt;</a:t>
            </a:r>
            <a:br>
              <a:rPr lang="en-GB" sz="1600" dirty="0">
                <a:latin typeface="Lucida Console" panose="020B0609040504020204" pitchFamily="49" charset="0"/>
              </a:rPr>
            </a:br>
            <a:r>
              <a:rPr lang="en-GB" sz="1600" dirty="0">
                <a:latin typeface="Lucida Console" panose="020B0609040504020204" pitchFamily="49" charset="0"/>
              </a:rPr>
              <a:t>    &lt;title&gt;Cinderella&lt;/title&gt;</a:t>
            </a:r>
            <a:br>
              <a:rPr lang="en-GB" sz="1600" dirty="0">
                <a:latin typeface="Lucida Console" panose="020B0609040504020204" pitchFamily="49" charset="0"/>
              </a:rPr>
            </a:br>
            <a:r>
              <a:rPr lang="en-GB" sz="1600" dirty="0">
                <a:latin typeface="Lucida Console" panose="020B0609040504020204" pitchFamily="49" charset="0"/>
              </a:rPr>
              <a:t> &lt;/head&gt;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    &lt;h1 </a:t>
            </a:r>
            <a:r>
              <a:rPr lang="en-GB" sz="1600" dirty="0">
                <a:solidFill>
                  <a:schemeClr val="accent4"/>
                </a:solidFill>
                <a:latin typeface="Lucida Console" panose="020B0609040504020204" pitchFamily="49" charset="0"/>
              </a:rPr>
              <a:t>style="</a:t>
            </a:r>
            <a:r>
              <a:rPr lang="en-GB" sz="1600" dirty="0" err="1">
                <a:solidFill>
                  <a:schemeClr val="accent4"/>
                </a:solidFill>
                <a:latin typeface="Lucida Console" panose="020B0609040504020204" pitchFamily="49" charset="0"/>
              </a:rPr>
              <a:t>color</a:t>
            </a:r>
            <a:r>
              <a:rPr lang="en-GB" sz="1600" dirty="0">
                <a:solidFill>
                  <a:schemeClr val="accent4"/>
                </a:solidFill>
                <a:latin typeface="Lucida Console" panose="020B0609040504020204" pitchFamily="49" charset="0"/>
              </a:rPr>
              <a:t>: red;"</a:t>
            </a:r>
            <a:r>
              <a:rPr lang="en-GB" sz="1600" dirty="0">
                <a:latin typeface="Lucida Console" panose="020B0609040504020204" pitchFamily="49" charset="0"/>
              </a:rPr>
              <a:t>&gt;Cinderella&lt;/h1&gt;</a:t>
            </a:r>
            <a:br>
              <a:rPr lang="en-GB" sz="1600" dirty="0">
                <a:latin typeface="Lucida Console" panose="020B0609040504020204" pitchFamily="49" charset="0"/>
              </a:rPr>
            </a:br>
            <a:r>
              <a:rPr lang="en-GB" sz="1600" dirty="0">
                <a:latin typeface="Lucida Console" panose="020B0609040504020204" pitchFamily="49" charset="0"/>
              </a:rPr>
              <a:t>    &lt;p&gt;Once upon a time a wicked queen wanted to get </a:t>
            </a:r>
            <a:br>
              <a:rPr lang="en-GB" sz="1600" dirty="0">
                <a:latin typeface="Lucida Console" panose="020B0609040504020204" pitchFamily="49" charset="0"/>
              </a:rPr>
            </a:br>
            <a:r>
              <a:rPr lang="en-GB" sz="1600" dirty="0">
                <a:latin typeface="Lucida Console" panose="020B0609040504020204" pitchFamily="49" charset="0"/>
              </a:rPr>
              <a:t>      rid of her pretty step-daughter.&lt;/p&gt;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&lt;/html&gt;</a:t>
            </a:r>
          </a:p>
        </p:txBody>
      </p:sp>
    </p:spTree>
    <p:extLst>
      <p:ext uri="{BB962C8B-B14F-4D97-AF65-F5344CB8AC3E}">
        <p14:creationId xmlns:p14="http://schemas.microsoft.com/office/powerpoint/2010/main" val="2774283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Inline stylesheet</a:t>
            </a:r>
          </a:p>
        </p:txBody>
      </p:sp>
      <p:sp>
        <p:nvSpPr>
          <p:cNvPr id="7" name="Content Placeholder 6"/>
          <p:cNvSpPr>
            <a:spLocks noGrp="1"/>
          </p:cNvSpPr>
          <p:nvPr>
            <p:ph sz="quarter" idx="13"/>
          </p:nvPr>
        </p:nvSpPr>
        <p:spPr/>
        <p:txBody>
          <a:bodyPr/>
          <a:lstStyle/>
          <a:p>
            <a:pPr marL="0" indent="0">
              <a:buNone/>
            </a:pPr>
            <a:r>
              <a:rPr lang="en-GB" dirty="0"/>
              <a:t>Presentation information provided inline in a style element</a:t>
            </a:r>
          </a:p>
        </p:txBody>
      </p:sp>
      <p:sp>
        <p:nvSpPr>
          <p:cNvPr id="8" name="Content Placeholder 7"/>
          <p:cNvSpPr>
            <a:spLocks noGrp="1"/>
          </p:cNvSpPr>
          <p:nvPr>
            <p:ph sz="quarter" idx="14"/>
          </p:nvPr>
        </p:nvSpPr>
        <p:spPr/>
        <p:txBody>
          <a:bodyPr>
            <a:noAutofit/>
          </a:bodyPr>
          <a:lstStyle/>
          <a:p>
            <a:pPr marL="0" indent="0">
              <a:buNone/>
            </a:pPr>
            <a:r>
              <a:rPr lang="en-GB" sz="1600" dirty="0">
                <a:latin typeface="Lucida Console" panose="020B0609040504020204" pitchFamily="49" charset="0"/>
              </a:rPr>
              <a:t>&lt;!DOCTYPE html&gt;</a:t>
            </a:r>
            <a:br>
              <a:rPr lang="en-GB" sz="1600" dirty="0">
                <a:latin typeface="Lucida Console" panose="020B0609040504020204" pitchFamily="49" charset="0"/>
              </a:rPr>
            </a:br>
            <a:r>
              <a:rPr lang="en-GB" sz="1600" dirty="0">
                <a:latin typeface="Lucida Console" panose="020B0609040504020204" pitchFamily="49" charset="0"/>
              </a:rPr>
              <a:t>&lt;html&gt;</a:t>
            </a:r>
            <a:br>
              <a:rPr lang="en-GB" sz="1600" dirty="0">
                <a:latin typeface="Lucida Console" panose="020B0609040504020204" pitchFamily="49" charset="0"/>
              </a:rPr>
            </a:br>
            <a:r>
              <a:rPr lang="en-GB" sz="1600" dirty="0">
                <a:latin typeface="Lucida Console" panose="020B0609040504020204" pitchFamily="49" charset="0"/>
              </a:rPr>
              <a:t>  &lt;head&gt;</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a:solidFill>
                  <a:schemeClr val="accent4"/>
                </a:solidFill>
                <a:latin typeface="Lucida Console" panose="020B0609040504020204" pitchFamily="49" charset="0"/>
              </a:rPr>
              <a:t>&lt;style type="text/</a:t>
            </a:r>
            <a:r>
              <a:rPr lang="en-GB" sz="1600" dirty="0" err="1">
                <a:solidFill>
                  <a:schemeClr val="accent4"/>
                </a:solidFill>
                <a:latin typeface="Lucida Console" panose="020B0609040504020204" pitchFamily="49" charset="0"/>
              </a:rPr>
              <a:t>css</a:t>
            </a:r>
            <a:r>
              <a:rPr lang="en-GB" sz="1600" dirty="0">
                <a:solidFill>
                  <a:schemeClr val="accent4"/>
                </a:solidFill>
                <a:latin typeface="Lucida Console" panose="020B0609040504020204" pitchFamily="49" charset="0"/>
              </a:rPr>
              <a:t>"&gt;</a:t>
            </a:r>
            <a:br>
              <a:rPr lang="en-GB" sz="1600" dirty="0">
                <a:solidFill>
                  <a:schemeClr val="accent4"/>
                </a:solidFill>
                <a:latin typeface="Lucida Console" panose="020B0609040504020204" pitchFamily="49" charset="0"/>
              </a:rPr>
            </a:br>
            <a:r>
              <a:rPr lang="en-GB" sz="1600" dirty="0">
                <a:solidFill>
                  <a:schemeClr val="accent4"/>
                </a:solidFill>
                <a:latin typeface="Lucida Console" panose="020B0609040504020204" pitchFamily="49" charset="0"/>
              </a:rPr>
              <a:t>      h1 { </a:t>
            </a:r>
            <a:r>
              <a:rPr lang="en-GB" sz="1600" dirty="0" err="1">
                <a:solidFill>
                  <a:schemeClr val="accent4"/>
                </a:solidFill>
                <a:latin typeface="Lucida Console" panose="020B0609040504020204" pitchFamily="49" charset="0"/>
              </a:rPr>
              <a:t>color</a:t>
            </a:r>
            <a:r>
              <a:rPr lang="en-GB" sz="1600" dirty="0">
                <a:solidFill>
                  <a:schemeClr val="accent4"/>
                </a:solidFill>
                <a:latin typeface="Lucida Console" panose="020B0609040504020204" pitchFamily="49" charset="0"/>
              </a:rPr>
              <a:t>: red; }</a:t>
            </a:r>
            <a:br>
              <a:rPr lang="en-GB" sz="1600" dirty="0">
                <a:solidFill>
                  <a:schemeClr val="accent4"/>
                </a:solidFill>
                <a:latin typeface="Lucida Console" panose="020B0609040504020204" pitchFamily="49" charset="0"/>
              </a:rPr>
            </a:br>
            <a:r>
              <a:rPr lang="en-GB" sz="1600" dirty="0">
                <a:solidFill>
                  <a:schemeClr val="accent4"/>
                </a:solidFill>
                <a:latin typeface="Lucida Console" panose="020B0609040504020204" pitchFamily="49" charset="0"/>
              </a:rPr>
              <a:t>    &lt;/style&gt;</a:t>
            </a:r>
            <a:br>
              <a:rPr lang="en-GB" sz="1600" dirty="0">
                <a:solidFill>
                  <a:schemeClr val="accent4"/>
                </a:solidFill>
                <a:latin typeface="Lucida Console" panose="020B0609040504020204" pitchFamily="49" charset="0"/>
              </a:rPr>
            </a:br>
            <a:r>
              <a:rPr lang="en-GB" sz="1600" dirty="0">
                <a:latin typeface="Lucida Console" panose="020B0609040504020204" pitchFamily="49" charset="0"/>
              </a:rPr>
              <a:t>  &lt;/head&gt;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    &lt;h1&gt;Cinderella&lt;/h1&gt;</a:t>
            </a:r>
            <a:br>
              <a:rPr lang="en-GB" sz="1600" dirty="0">
                <a:latin typeface="Lucida Console" panose="020B0609040504020204" pitchFamily="49" charset="0"/>
              </a:rPr>
            </a:br>
            <a:r>
              <a:rPr lang="en-GB" sz="1600" dirty="0">
                <a:latin typeface="Lucida Console" panose="020B0609040504020204" pitchFamily="49" charset="0"/>
              </a:rPr>
              <a:t>    &lt;p&gt;Once upon a time a wicked queen wanted to get </a:t>
            </a:r>
            <a:br>
              <a:rPr lang="en-GB" sz="1600" dirty="0">
                <a:latin typeface="Lucida Console" panose="020B0609040504020204" pitchFamily="49" charset="0"/>
              </a:rPr>
            </a:br>
            <a:r>
              <a:rPr lang="en-GB" sz="1600" dirty="0">
                <a:latin typeface="Lucida Console" panose="020B0609040504020204" pitchFamily="49" charset="0"/>
              </a:rPr>
              <a:t>      rid of her pretty step-daughter.&lt;/p&gt;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&lt;/html&gt;</a:t>
            </a:r>
          </a:p>
          <a:p>
            <a:endParaRPr lang="en-GB" sz="1600" dirty="0">
              <a:latin typeface="Lucida Console" panose="020B0609040504020204" pitchFamily="49" charset="0"/>
            </a:endParaRPr>
          </a:p>
        </p:txBody>
      </p:sp>
    </p:spTree>
    <p:extLst>
      <p:ext uri="{BB962C8B-B14F-4D97-AF65-F5344CB8AC3E}">
        <p14:creationId xmlns:p14="http://schemas.microsoft.com/office/powerpoint/2010/main" val="387039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External stylesheet</a:t>
            </a:r>
          </a:p>
        </p:txBody>
      </p:sp>
      <p:sp>
        <p:nvSpPr>
          <p:cNvPr id="7" name="Content Placeholder 6"/>
          <p:cNvSpPr>
            <a:spLocks noGrp="1"/>
          </p:cNvSpPr>
          <p:nvPr>
            <p:ph sz="quarter" idx="13"/>
          </p:nvPr>
        </p:nvSpPr>
        <p:spPr/>
        <p:txBody>
          <a:bodyPr/>
          <a:lstStyle/>
          <a:p>
            <a:pPr marL="0" indent="0">
              <a:buNone/>
            </a:pPr>
            <a:r>
              <a:rPr lang="en-GB" dirty="0"/>
              <a:t>Presentation information stored in an external stylesheet, linked from the head of the document</a:t>
            </a:r>
          </a:p>
        </p:txBody>
      </p:sp>
      <p:sp>
        <p:nvSpPr>
          <p:cNvPr id="8" name="Content Placeholder 7"/>
          <p:cNvSpPr>
            <a:spLocks noGrp="1"/>
          </p:cNvSpPr>
          <p:nvPr>
            <p:ph sz="quarter" idx="14"/>
          </p:nvPr>
        </p:nvSpPr>
        <p:spPr/>
        <p:txBody>
          <a:bodyPr>
            <a:normAutofit/>
          </a:bodyPr>
          <a:lstStyle/>
          <a:p>
            <a:pPr marL="0" indent="0">
              <a:buNone/>
            </a:pPr>
            <a:r>
              <a:rPr lang="en-GB" sz="1600" dirty="0">
                <a:latin typeface="Lucida Console" panose="020B0609040504020204" pitchFamily="49" charset="0"/>
              </a:rPr>
              <a:t>&lt;!DOCTYPE html&gt;</a:t>
            </a:r>
            <a:br>
              <a:rPr lang="en-GB" sz="1600" dirty="0">
                <a:latin typeface="Lucida Console" panose="020B0609040504020204" pitchFamily="49" charset="0"/>
              </a:rPr>
            </a:br>
            <a:r>
              <a:rPr lang="en-GB" sz="1600" dirty="0">
                <a:latin typeface="Lucida Console" panose="020B0609040504020204" pitchFamily="49" charset="0"/>
              </a:rPr>
              <a:t>&lt;html&gt;</a:t>
            </a:r>
            <a:br>
              <a:rPr lang="en-GB" sz="1600" dirty="0">
                <a:latin typeface="Lucida Console" panose="020B0609040504020204" pitchFamily="49" charset="0"/>
              </a:rPr>
            </a:br>
            <a:r>
              <a:rPr lang="en-GB" sz="1600" dirty="0">
                <a:latin typeface="Lucida Console" panose="020B0609040504020204" pitchFamily="49" charset="0"/>
              </a:rPr>
              <a:t>  &lt;head&gt;</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a:solidFill>
                  <a:schemeClr val="accent4"/>
                </a:solidFill>
                <a:latin typeface="Lucida Console" panose="020B0609040504020204" pitchFamily="49" charset="0"/>
              </a:rPr>
              <a:t>&lt;link </a:t>
            </a:r>
            <a:r>
              <a:rPr lang="en-GB" sz="1600" dirty="0" err="1">
                <a:solidFill>
                  <a:schemeClr val="accent4"/>
                </a:solidFill>
                <a:latin typeface="Lucida Console" panose="020B0609040504020204" pitchFamily="49" charset="0"/>
              </a:rPr>
              <a:t>rel</a:t>
            </a:r>
            <a:r>
              <a:rPr lang="en-GB" sz="1600" dirty="0">
                <a:solidFill>
                  <a:schemeClr val="accent4"/>
                </a:solidFill>
                <a:latin typeface="Lucida Console" panose="020B0609040504020204" pitchFamily="49" charset="0"/>
              </a:rPr>
              <a:t>="stylesheet" type="text/</a:t>
            </a:r>
            <a:r>
              <a:rPr lang="en-GB" sz="1600" dirty="0" err="1">
                <a:solidFill>
                  <a:schemeClr val="accent4"/>
                </a:solidFill>
                <a:latin typeface="Lucida Console" panose="020B0609040504020204" pitchFamily="49" charset="0"/>
              </a:rPr>
              <a:t>css</a:t>
            </a:r>
            <a:r>
              <a:rPr lang="en-GB" sz="1600" dirty="0">
                <a:solidFill>
                  <a:schemeClr val="accent4"/>
                </a:solidFill>
                <a:latin typeface="Lucida Console" panose="020B0609040504020204" pitchFamily="49" charset="0"/>
              </a:rPr>
              <a:t>" </a:t>
            </a:r>
            <a:r>
              <a:rPr lang="en-GB" sz="1600">
                <a:solidFill>
                  <a:schemeClr val="accent4"/>
                </a:solidFill>
                <a:latin typeface="Lucida Console" panose="020B0609040504020204" pitchFamily="49" charset="0"/>
              </a:rPr>
              <a:t>href</a:t>
            </a:r>
            <a:r>
              <a:rPr lang="en-GB" sz="1600" dirty="0">
                <a:solidFill>
                  <a:schemeClr val="accent4"/>
                </a:solidFill>
                <a:latin typeface="Lucida Console" panose="020B0609040504020204" pitchFamily="49" charset="0"/>
              </a:rPr>
              <a:t>="</a:t>
            </a:r>
            <a:r>
              <a:rPr lang="en-GB" sz="1600" dirty="0" err="1">
                <a:solidFill>
                  <a:schemeClr val="accent4"/>
                </a:solidFill>
                <a:latin typeface="Lucida Console" panose="020B0609040504020204" pitchFamily="49" charset="0"/>
              </a:rPr>
              <a:t>style.css</a:t>
            </a:r>
            <a:r>
              <a:rPr lang="en-GB" sz="1600" dirty="0">
                <a:solidFill>
                  <a:schemeClr val="accent4"/>
                </a:solidFill>
                <a:latin typeface="Lucida Console" panose="020B0609040504020204" pitchFamily="49" charset="0"/>
              </a:rPr>
              <a:t>"&gt;</a:t>
            </a: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  &lt;/head&gt;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    &lt;h1&gt;Cinderella&lt;/h1&gt;</a:t>
            </a:r>
            <a:br>
              <a:rPr lang="en-GB" sz="1600" dirty="0">
                <a:latin typeface="Lucida Console" panose="020B0609040504020204" pitchFamily="49" charset="0"/>
              </a:rPr>
            </a:br>
            <a:r>
              <a:rPr lang="en-GB" sz="1600" dirty="0">
                <a:latin typeface="Lucida Console" panose="020B0609040504020204" pitchFamily="49" charset="0"/>
              </a:rPr>
              <a:t>    &lt;p&gt;Once upon a time a wicked queen wanted to get </a:t>
            </a:r>
            <a:br>
              <a:rPr lang="en-GB" sz="1600" dirty="0">
                <a:latin typeface="Lucida Console" panose="020B0609040504020204" pitchFamily="49" charset="0"/>
              </a:rPr>
            </a:br>
            <a:r>
              <a:rPr lang="en-GB" sz="1600" dirty="0">
                <a:latin typeface="Lucida Console" panose="020B0609040504020204" pitchFamily="49" charset="0"/>
              </a:rPr>
              <a:t>      rid of her pretty step-daughter.&lt;/p&gt;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&lt;/html&gt;</a:t>
            </a:r>
          </a:p>
        </p:txBody>
      </p:sp>
    </p:spTree>
    <p:extLst>
      <p:ext uri="{BB962C8B-B14F-4D97-AF65-F5344CB8AC3E}">
        <p14:creationId xmlns:p14="http://schemas.microsoft.com/office/powerpoint/2010/main" val="365649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 and XML</a:t>
            </a:r>
            <a:endParaRPr lang="en-GB" dirty="0"/>
          </a:p>
        </p:txBody>
      </p:sp>
      <p:sp>
        <p:nvSpPr>
          <p:cNvPr id="8" name="Content Placeholder 7"/>
          <p:cNvSpPr>
            <a:spLocks noGrp="1"/>
          </p:cNvSpPr>
          <p:nvPr>
            <p:ph sz="quarter" idx="13"/>
          </p:nvPr>
        </p:nvSpPr>
        <p:spPr/>
        <p:txBody>
          <a:bodyPr/>
          <a:lstStyle/>
          <a:p>
            <a:pPr marL="0" indent="0">
              <a:buNone/>
            </a:pPr>
            <a:r>
              <a:rPr lang="en-GB" dirty="0"/>
              <a:t>CSS stylesheets may also be applied to XML documents using a processing instruction</a:t>
            </a:r>
          </a:p>
        </p:txBody>
      </p:sp>
      <p:sp>
        <p:nvSpPr>
          <p:cNvPr id="9" name="Content Placeholder 8"/>
          <p:cNvSpPr>
            <a:spLocks noGrp="1"/>
          </p:cNvSpPr>
          <p:nvPr>
            <p:ph sz="quarter" idx="14"/>
          </p:nvPr>
        </p:nvSpPr>
        <p:spPr/>
        <p:txBody>
          <a:bodyPr>
            <a:normAutofit/>
          </a:bodyPr>
          <a:lstStyle/>
          <a:p>
            <a:pPr marL="0" indent="0">
              <a:buNone/>
            </a:pPr>
            <a:r>
              <a:rPr lang="mr-IN" sz="1600" dirty="0">
                <a:latin typeface="Lucida Console" panose="020B0609040504020204" pitchFamily="49" charset="0"/>
              </a:rPr>
              <a:t>&lt;?</a:t>
            </a:r>
            <a:r>
              <a:rPr lang="mr-IN" sz="1600" dirty="0" err="1">
                <a:latin typeface="Lucida Console" panose="020B0609040504020204" pitchFamily="49" charset="0"/>
              </a:rPr>
              <a:t>xml</a:t>
            </a:r>
            <a:r>
              <a:rPr lang="mr-IN" sz="1600" dirty="0">
                <a:latin typeface="Lucida Console" panose="020B0609040504020204" pitchFamily="49" charset="0"/>
              </a:rPr>
              <a:t> </a:t>
            </a:r>
            <a:r>
              <a:rPr lang="mr-IN" sz="1600" dirty="0" err="1">
                <a:latin typeface="Lucida Console" panose="020B0609040504020204" pitchFamily="49" charset="0"/>
              </a:rPr>
              <a:t>version</a:t>
            </a:r>
            <a:r>
              <a:rPr lang="mr-IN" sz="1600" dirty="0">
                <a:latin typeface="Lucida Console" panose="020B0609040504020204" pitchFamily="49" charset="0"/>
              </a:rPr>
              <a:t>=</a:t>
            </a:r>
            <a:r>
              <a:rPr lang="en-GB" sz="1600" dirty="0">
                <a:latin typeface="Lucida Console" panose="020B0609040504020204" pitchFamily="49" charset="0"/>
              </a:rPr>
              <a:t>"</a:t>
            </a:r>
            <a:r>
              <a:rPr lang="mr-IN" sz="1600" dirty="0">
                <a:latin typeface="Lucida Console" panose="020B0609040504020204" pitchFamily="49" charset="0"/>
              </a:rPr>
              <a:t>1.0</a:t>
            </a:r>
            <a:r>
              <a:rPr lang="en-GB" sz="1600" dirty="0">
                <a:latin typeface="Lucida Console" panose="020B0609040504020204" pitchFamily="49" charset="0"/>
              </a:rPr>
              <a:t>"</a:t>
            </a:r>
            <a:r>
              <a:rPr lang="mr-IN" sz="1600" dirty="0">
                <a:latin typeface="Lucida Console" panose="020B0609040504020204" pitchFamily="49" charset="0"/>
              </a:rPr>
              <a:t>?&gt; </a:t>
            </a: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&lt;!DOCTYPE book PUBLIC "-//OASIS//DTD </a:t>
            </a:r>
            <a:r>
              <a:rPr lang="en-GB" sz="1600" dirty="0" err="1">
                <a:latin typeface="Lucida Console" panose="020B0609040504020204" pitchFamily="49" charset="0"/>
              </a:rPr>
              <a:t>DocBook</a:t>
            </a:r>
            <a:r>
              <a:rPr lang="en-GB" sz="1600" dirty="0">
                <a:latin typeface="Lucida Console" panose="020B0609040504020204" pitchFamily="49" charset="0"/>
              </a:rPr>
              <a:t> XML V4.5//EN" </a:t>
            </a:r>
            <a:br>
              <a:rPr lang="en-GB" sz="1600" dirty="0">
                <a:latin typeface="Lucida Console" panose="020B0609040504020204" pitchFamily="49" charset="0"/>
              </a:rPr>
            </a:br>
            <a:r>
              <a:rPr lang="en-GB" sz="1600" dirty="0">
                <a:latin typeface="Lucida Console" panose="020B0609040504020204" pitchFamily="49" charset="0"/>
              </a:rPr>
              <a:t>  "http://</a:t>
            </a:r>
            <a:r>
              <a:rPr lang="en-GB" sz="1600" dirty="0" err="1">
                <a:latin typeface="Lucida Console" panose="020B0609040504020204" pitchFamily="49" charset="0"/>
              </a:rPr>
              <a:t>www.oasis-open.org</a:t>
            </a:r>
            <a:r>
              <a:rPr lang="en-GB" sz="1600" dirty="0">
                <a:latin typeface="Lucida Console" panose="020B0609040504020204" pitchFamily="49" charset="0"/>
              </a:rPr>
              <a:t>/</a:t>
            </a:r>
            <a:r>
              <a:rPr lang="en-GB" sz="1600" dirty="0" err="1">
                <a:latin typeface="Lucida Console" panose="020B0609040504020204" pitchFamily="49" charset="0"/>
              </a:rPr>
              <a:t>docbook</a:t>
            </a:r>
            <a:r>
              <a:rPr lang="en-GB" sz="1600" dirty="0">
                <a:latin typeface="Lucida Console" panose="020B0609040504020204" pitchFamily="49" charset="0"/>
              </a:rPr>
              <a:t>/xml/4.5/</a:t>
            </a:r>
            <a:r>
              <a:rPr lang="en-GB" sz="1600" dirty="0" err="1">
                <a:latin typeface="Lucida Console" panose="020B0609040504020204" pitchFamily="49" charset="0"/>
              </a:rPr>
              <a:t>docbookx.dtd</a:t>
            </a:r>
            <a:r>
              <a:rPr lang="en-GB" sz="1600" dirty="0">
                <a:latin typeface="Lucida Console" panose="020B0609040504020204" pitchFamily="49" charset="0"/>
              </a:rPr>
              <a:t>"&gt;</a:t>
            </a:r>
            <a:br>
              <a:rPr lang="en-GB" sz="1600" dirty="0">
                <a:latin typeface="Lucida Console" panose="020B0609040504020204" pitchFamily="49" charset="0"/>
              </a:rPr>
            </a:br>
            <a:r>
              <a:rPr lang="en-GB" sz="1600" dirty="0">
                <a:solidFill>
                  <a:schemeClr val="accent4"/>
                </a:solidFill>
                <a:latin typeface="Lucida Console" panose="020B0609040504020204" pitchFamily="49" charset="0"/>
              </a:rPr>
              <a:t>&lt;?xml-stylesheet type="text/</a:t>
            </a:r>
            <a:r>
              <a:rPr lang="en-GB" sz="1600" dirty="0" err="1">
                <a:solidFill>
                  <a:schemeClr val="accent4"/>
                </a:solidFill>
                <a:latin typeface="Lucida Console" panose="020B0609040504020204" pitchFamily="49" charset="0"/>
              </a:rPr>
              <a:t>css</a:t>
            </a:r>
            <a:r>
              <a:rPr lang="en-GB" sz="1600" dirty="0">
                <a:solidFill>
                  <a:schemeClr val="accent4"/>
                </a:solidFill>
                <a:latin typeface="Lucida Console" panose="020B0609040504020204" pitchFamily="49" charset="0"/>
              </a:rPr>
              <a:t>" </a:t>
            </a:r>
            <a:r>
              <a:rPr lang="en-GB" sz="1600" dirty="0" err="1">
                <a:solidFill>
                  <a:schemeClr val="accent4"/>
                </a:solidFill>
                <a:latin typeface="Lucida Console" panose="020B0609040504020204" pitchFamily="49" charset="0"/>
              </a:rPr>
              <a:t>href</a:t>
            </a:r>
            <a:r>
              <a:rPr lang="en-GB" sz="1600" dirty="0">
                <a:solidFill>
                  <a:schemeClr val="accent4"/>
                </a:solidFill>
                <a:latin typeface="Lucida Console" panose="020B0609040504020204" pitchFamily="49" charset="0"/>
              </a:rPr>
              <a:t>="</a:t>
            </a:r>
            <a:r>
              <a:rPr lang="en-GB" sz="1600" dirty="0" err="1">
                <a:solidFill>
                  <a:schemeClr val="accent4"/>
                </a:solidFill>
                <a:latin typeface="Lucida Console" panose="020B0609040504020204" pitchFamily="49" charset="0"/>
              </a:rPr>
              <a:t>book.css</a:t>
            </a:r>
            <a:r>
              <a:rPr lang="en-GB" sz="1600" dirty="0">
                <a:solidFill>
                  <a:schemeClr val="accent4"/>
                </a:solidFill>
                <a:latin typeface="Lucida Console" panose="020B0609040504020204" pitchFamily="49" charset="0"/>
              </a:rPr>
              <a:t>" ?&gt;</a:t>
            </a: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&lt;book&gt;</a:t>
            </a:r>
            <a:br>
              <a:rPr lang="en-GB" sz="1600" dirty="0">
                <a:latin typeface="Lucida Console" panose="020B0609040504020204" pitchFamily="49" charset="0"/>
              </a:rPr>
            </a:br>
            <a:r>
              <a:rPr lang="en-GB" sz="1600" dirty="0">
                <a:latin typeface="Lucida Console" panose="020B0609040504020204" pitchFamily="49" charset="0"/>
              </a:rPr>
              <a:t>  &lt;chapter&gt;</a:t>
            </a:r>
            <a:br>
              <a:rPr lang="en-GB" sz="1600" dirty="0">
                <a:latin typeface="Lucida Console" panose="020B0609040504020204" pitchFamily="49" charset="0"/>
              </a:rPr>
            </a:br>
            <a:r>
              <a:rPr lang="en-GB" sz="1600" dirty="0">
                <a:latin typeface="Lucida Console" panose="020B0609040504020204" pitchFamily="49" charset="0"/>
              </a:rPr>
              <a:t>    &lt;title&gt;Cinderella&lt;/title&gt;</a:t>
            </a:r>
            <a:br>
              <a:rPr lang="en-GB" sz="1600" dirty="0">
                <a:latin typeface="Lucida Console" panose="020B0609040504020204" pitchFamily="49" charset="0"/>
              </a:rPr>
            </a:br>
            <a:r>
              <a:rPr lang="en-GB" sz="1600" dirty="0">
                <a:latin typeface="Lucida Console" panose="020B0609040504020204" pitchFamily="49" charset="0"/>
              </a:rPr>
              <a:t>    &lt;para&gt;Once upon a time a wicked queen wanted to get rid </a:t>
            </a:r>
            <a:br>
              <a:rPr lang="en-GB" sz="1600" dirty="0">
                <a:latin typeface="Lucida Console" panose="020B0609040504020204" pitchFamily="49" charset="0"/>
              </a:rPr>
            </a:br>
            <a:r>
              <a:rPr lang="en-GB" sz="1600" dirty="0">
                <a:latin typeface="Lucida Console" panose="020B0609040504020204" pitchFamily="49" charset="0"/>
              </a:rPr>
              <a:t>      of her pretty step-daughter.&lt;/para&gt;</a:t>
            </a:r>
            <a:br>
              <a:rPr lang="en-GB" sz="1600" dirty="0">
                <a:latin typeface="Lucida Console" panose="020B0609040504020204" pitchFamily="49" charset="0"/>
              </a:rPr>
            </a:br>
            <a:r>
              <a:rPr lang="en-GB" sz="1600" dirty="0">
                <a:latin typeface="Lucida Console" panose="020B0609040504020204" pitchFamily="49" charset="0"/>
              </a:rPr>
              <a:t>  &lt;/chapter&gt;</a:t>
            </a:r>
            <a:br>
              <a:rPr lang="en-GB" sz="1600" dirty="0">
                <a:latin typeface="Lucida Console" panose="020B0609040504020204" pitchFamily="49" charset="0"/>
              </a:rPr>
            </a:br>
            <a:r>
              <a:rPr lang="en-GB" sz="1600" dirty="0">
                <a:latin typeface="Lucida Console" panose="020B0609040504020204" pitchFamily="49" charset="0"/>
              </a:rPr>
              <a:t>&lt;/book&gt;</a:t>
            </a:r>
          </a:p>
        </p:txBody>
      </p:sp>
    </p:spTree>
    <p:extLst>
      <p:ext uri="{BB962C8B-B14F-4D97-AF65-F5344CB8AC3E}">
        <p14:creationId xmlns:p14="http://schemas.microsoft.com/office/powerpoint/2010/main" val="3716741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Cascading Stylesheets</a:t>
            </a:r>
          </a:p>
        </p:txBody>
      </p:sp>
    </p:spTree>
    <p:extLst>
      <p:ext uri="{BB962C8B-B14F-4D97-AF65-F5344CB8AC3E}">
        <p14:creationId xmlns:p14="http://schemas.microsoft.com/office/powerpoint/2010/main" val="1927831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“Cascading” Stylesheets?</a:t>
            </a:r>
          </a:p>
        </p:txBody>
      </p:sp>
      <p:sp>
        <p:nvSpPr>
          <p:cNvPr id="4" name="Content Placeholder 3"/>
          <p:cNvSpPr>
            <a:spLocks noGrp="1"/>
          </p:cNvSpPr>
          <p:nvPr>
            <p:ph sz="quarter" idx="13"/>
          </p:nvPr>
        </p:nvSpPr>
        <p:spPr/>
        <p:txBody>
          <a:bodyPr/>
          <a:lstStyle/>
          <a:p>
            <a:pPr marL="0" indent="0">
              <a:buNone/>
            </a:pPr>
            <a:r>
              <a:rPr lang="en-GB" dirty="0"/>
              <a:t>Stylesheets may be specified by different people:</a:t>
            </a:r>
          </a:p>
          <a:p>
            <a:pPr lvl="1"/>
            <a:r>
              <a:rPr lang="en-GB" dirty="0"/>
              <a:t>By the author of a web page</a:t>
            </a:r>
          </a:p>
          <a:p>
            <a:pPr lvl="1"/>
            <a:r>
              <a:rPr lang="en-GB" dirty="0"/>
              <a:t>By a user agent (a web browser)</a:t>
            </a:r>
          </a:p>
          <a:p>
            <a:pPr lvl="1"/>
            <a:r>
              <a:rPr lang="en-GB" dirty="0"/>
              <a:t>By a user</a:t>
            </a:r>
          </a:p>
          <a:p>
            <a:pPr lvl="1"/>
            <a:endParaRPr lang="en-GB" dirty="0"/>
          </a:p>
          <a:p>
            <a:pPr marL="0" indent="0">
              <a:buNone/>
            </a:pPr>
            <a:r>
              <a:rPr lang="en-GB" dirty="0"/>
              <a:t>Cascading refers to the overriding of one stylesheet by another</a:t>
            </a:r>
          </a:p>
          <a:p>
            <a:endParaRPr lang="en-GB" dirty="0"/>
          </a:p>
        </p:txBody>
      </p:sp>
    </p:spTree>
    <p:extLst>
      <p:ext uri="{BB962C8B-B14F-4D97-AF65-F5344CB8AC3E}">
        <p14:creationId xmlns:p14="http://schemas.microsoft.com/office/powerpoint/2010/main" val="405646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Web Services - COBRA and DCOM</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a:t>The first-generation frameworks for distributed object </a:t>
            </a:r>
            <a:r>
              <a:rPr lang="en-US" dirty="0" smtClean="0"/>
              <a:t>systems</a:t>
            </a:r>
            <a:r>
              <a:rPr lang="en-US" dirty="0"/>
              <a:t>:</a:t>
            </a:r>
            <a:endParaRPr lang="en-US" dirty="0" smtClean="0"/>
          </a:p>
          <a:p>
            <a:r>
              <a:rPr lang="en-US" dirty="0" smtClean="0"/>
              <a:t>CORBA </a:t>
            </a:r>
            <a:r>
              <a:rPr lang="en-US" dirty="0"/>
              <a:t>(Common Object Request Broker Architecture</a:t>
            </a:r>
            <a:r>
              <a:rPr lang="en-US" dirty="0" smtClean="0"/>
              <a:t>) </a:t>
            </a:r>
          </a:p>
          <a:p>
            <a:pPr lvl="1"/>
            <a:r>
              <a:rPr lang="en-US" dirty="0"/>
              <a:t>Uses </a:t>
            </a:r>
            <a:r>
              <a:rPr lang="en-US" dirty="0" smtClean="0"/>
              <a:t>URIs to identify services</a:t>
            </a:r>
          </a:p>
          <a:p>
            <a:pPr lvl="1"/>
            <a:r>
              <a:rPr lang="en-US" dirty="0" smtClean="0"/>
              <a:t>Uses a broker (</a:t>
            </a:r>
            <a:r>
              <a:rPr lang="en-US" dirty="0" err="1" smtClean="0"/>
              <a:t>nameservice</a:t>
            </a:r>
            <a:r>
              <a:rPr lang="en-US" dirty="0" smtClean="0"/>
              <a:t> lookup)</a:t>
            </a:r>
          </a:p>
          <a:p>
            <a:pPr lvl="1"/>
            <a:r>
              <a:rPr lang="en-US" dirty="0" smtClean="0"/>
              <a:t>Independent of operating systems, programming languages, and hardware</a:t>
            </a:r>
          </a:p>
          <a:p>
            <a:r>
              <a:rPr lang="en-US" dirty="0" smtClean="0"/>
              <a:t>Microsoft’s </a:t>
            </a:r>
            <a:r>
              <a:rPr lang="en-US" dirty="0"/>
              <a:t>DCOM (Distributed COM</a:t>
            </a:r>
            <a:r>
              <a:rPr lang="en-US" dirty="0" smtClean="0"/>
              <a:t>)</a:t>
            </a:r>
            <a:endParaRPr lang="en-US" dirty="0"/>
          </a:p>
          <a:p>
            <a:endParaRPr lang="en-US" dirty="0" smtClean="0"/>
          </a:p>
          <a:p>
            <a:pPr marL="0" indent="0">
              <a:buNone/>
            </a:pPr>
            <a:r>
              <a:rPr lang="en-US" dirty="0" smtClean="0"/>
              <a:t>DCE</a:t>
            </a:r>
            <a:r>
              <a:rPr lang="en-US" dirty="0"/>
              <a:t>/RPC </a:t>
            </a:r>
            <a:r>
              <a:rPr lang="en-US" dirty="0" smtClean="0"/>
              <a:t>is still in use: Samba </a:t>
            </a:r>
            <a:r>
              <a:rPr lang="en-US" dirty="0"/>
              <a:t>file </a:t>
            </a:r>
            <a:r>
              <a:rPr lang="en-US" dirty="0" smtClean="0"/>
              <a:t>and print </a:t>
            </a:r>
            <a:r>
              <a:rPr lang="en-US" dirty="0"/>
              <a:t>service for Windows </a:t>
            </a:r>
            <a:r>
              <a:rPr lang="en-US" dirty="0" smtClean="0"/>
              <a:t>clients</a:t>
            </a:r>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16966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Cascade</a:t>
            </a:r>
          </a:p>
        </p:txBody>
      </p:sp>
      <p:sp>
        <p:nvSpPr>
          <p:cNvPr id="4" name="Content Placeholder 3"/>
          <p:cNvSpPr>
            <a:spLocks noGrp="1"/>
          </p:cNvSpPr>
          <p:nvPr>
            <p:ph sz="quarter" idx="13"/>
          </p:nvPr>
        </p:nvSpPr>
        <p:spPr/>
        <p:txBody>
          <a:bodyPr/>
          <a:lstStyle/>
          <a:p>
            <a:pPr marL="0" indent="0">
              <a:buNone/>
            </a:pPr>
            <a:r>
              <a:rPr lang="en-GB" dirty="0"/>
              <a:t>In ascending order of precedence:</a:t>
            </a:r>
          </a:p>
          <a:p>
            <a:pPr lvl="1"/>
            <a:r>
              <a:rPr lang="en-GB" dirty="0"/>
              <a:t>User agent declarations (i.e. browser default)</a:t>
            </a:r>
          </a:p>
          <a:p>
            <a:pPr lvl="1"/>
            <a:r>
              <a:rPr lang="en-GB" dirty="0"/>
              <a:t>User normal declarations</a:t>
            </a:r>
          </a:p>
          <a:p>
            <a:pPr lvl="1"/>
            <a:r>
              <a:rPr lang="en-GB" dirty="0"/>
              <a:t>Author normal declarations</a:t>
            </a:r>
          </a:p>
          <a:p>
            <a:pPr lvl="1"/>
            <a:r>
              <a:rPr lang="en-GB" dirty="0"/>
              <a:t>Author important declarations</a:t>
            </a:r>
          </a:p>
          <a:p>
            <a:pPr lvl="1"/>
            <a:r>
              <a:rPr lang="en-GB" dirty="0"/>
              <a:t>User important declarations</a:t>
            </a:r>
          </a:p>
          <a:p>
            <a:endParaRPr lang="en-GB" dirty="0"/>
          </a:p>
          <a:p>
            <a:pPr marL="0" indent="0">
              <a:buNone/>
            </a:pPr>
            <a:r>
              <a:rPr lang="en-GB" dirty="0"/>
              <a:t>Style rules have both importance and specificity</a:t>
            </a:r>
          </a:p>
          <a:p>
            <a:pPr lvl="1"/>
            <a:r>
              <a:rPr lang="en-GB" dirty="0"/>
              <a:t>Importance declared by the author of a stylesheet</a:t>
            </a:r>
          </a:p>
          <a:p>
            <a:pPr lvl="1"/>
            <a:r>
              <a:rPr lang="en-GB" dirty="0"/>
              <a:t>Specificity depends on the selectors in the style rules (see later)</a:t>
            </a:r>
          </a:p>
        </p:txBody>
      </p:sp>
    </p:spTree>
    <p:extLst>
      <p:ext uri="{BB962C8B-B14F-4D97-AF65-F5344CB8AC3E}">
        <p14:creationId xmlns:p14="http://schemas.microsoft.com/office/powerpoint/2010/main" val="148276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 Sets</a:t>
            </a:r>
          </a:p>
        </p:txBody>
      </p:sp>
    </p:spTree>
    <p:extLst>
      <p:ext uri="{BB962C8B-B14F-4D97-AF65-F5344CB8AC3E}">
        <p14:creationId xmlns:p14="http://schemas.microsoft.com/office/powerpoint/2010/main" val="2191984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Anatomy of a CSS rule set</a:t>
            </a:r>
          </a:p>
        </p:txBody>
      </p:sp>
      <p:sp>
        <p:nvSpPr>
          <p:cNvPr id="4" name="Content Placeholder 3"/>
          <p:cNvSpPr>
            <a:spLocks noGrp="1"/>
          </p:cNvSpPr>
          <p:nvPr>
            <p:ph sz="quarter" idx="13"/>
          </p:nvPr>
        </p:nvSpPr>
        <p:spPr/>
        <p:txBody>
          <a:bodyPr/>
          <a:lstStyle/>
          <a:p>
            <a:pPr marL="0" indent="0">
              <a:buNone/>
            </a:pPr>
            <a:r>
              <a:rPr lang="en-GB" dirty="0"/>
              <a:t>A rule set (also referred to as a rule) consists of:</a:t>
            </a:r>
          </a:p>
          <a:p>
            <a:pPr lvl="1"/>
            <a:r>
              <a:rPr lang="en-GB" dirty="0"/>
              <a:t>A selector </a:t>
            </a:r>
            <a:br>
              <a:rPr lang="en-GB" dirty="0"/>
            </a:br>
            <a:r>
              <a:rPr lang="en-GB" dirty="0"/>
              <a:t>(identifies the elements which are to be styled)</a:t>
            </a:r>
          </a:p>
          <a:p>
            <a:pPr lvl="1"/>
            <a:r>
              <a:rPr lang="en-GB" dirty="0"/>
              <a:t>A declaration block enclosed in curly braces, containing a series of declarations</a:t>
            </a:r>
            <a:br>
              <a:rPr lang="en-GB" dirty="0"/>
            </a:br>
            <a:r>
              <a:rPr lang="en-GB" dirty="0"/>
              <a:t>(specifies how the elements are to be styled)</a:t>
            </a:r>
          </a:p>
        </p:txBody>
      </p:sp>
      <p:sp>
        <p:nvSpPr>
          <p:cNvPr id="14" name="TextBox 13"/>
          <p:cNvSpPr txBox="1"/>
          <p:nvPr/>
        </p:nvSpPr>
        <p:spPr>
          <a:xfrm>
            <a:off x="4295776" y="4127306"/>
            <a:ext cx="3600450" cy="1631216"/>
          </a:xfrm>
          <a:prstGeom prst="rect">
            <a:avLst/>
          </a:prstGeom>
          <a:noFill/>
        </p:spPr>
        <p:txBody>
          <a:bodyPr wrap="square" rtlCol="0">
            <a:spAutoFit/>
          </a:bodyPr>
          <a:lstStyle/>
          <a:p>
            <a:r>
              <a:rPr lang="en-US" sz="2000" dirty="0">
                <a:latin typeface="Lucida Console" charset="0"/>
                <a:ea typeface="Lucida Console" charset="0"/>
                <a:cs typeface="Lucida Console" charset="0"/>
              </a:rPr>
              <a:t>h1 { </a:t>
            </a:r>
            <a:br>
              <a:rPr lang="en-US" sz="2000" dirty="0">
                <a:latin typeface="Lucida Console" charset="0"/>
                <a:ea typeface="Lucida Console" charset="0"/>
                <a:cs typeface="Lucida Console" charset="0"/>
              </a:rPr>
            </a:br>
            <a:r>
              <a:rPr lang="en-US" sz="2000" dirty="0">
                <a:latin typeface="Lucida Console" charset="0"/>
                <a:ea typeface="Lucida Console" charset="0"/>
                <a:cs typeface="Lucida Console" charset="0"/>
              </a:rPr>
              <a:t>    display: block; </a:t>
            </a:r>
            <a:br>
              <a:rPr lang="en-US" sz="2000" dirty="0">
                <a:latin typeface="Lucida Console" charset="0"/>
                <a:ea typeface="Lucida Console" charset="0"/>
                <a:cs typeface="Lucida Console" charset="0"/>
              </a:rPr>
            </a:br>
            <a:r>
              <a:rPr lang="en-US" sz="2000" dirty="0">
                <a:latin typeface="Lucida Console" charset="0"/>
                <a:ea typeface="Lucida Console" charset="0"/>
                <a:cs typeface="Lucida Console" charset="0"/>
              </a:rPr>
              <a:t>    font-size: 2em;</a:t>
            </a:r>
          </a:p>
          <a:p>
            <a:r>
              <a:rPr lang="en-US" sz="2000" dirty="0">
                <a:latin typeface="Lucida Console" charset="0"/>
                <a:ea typeface="Lucida Console" charset="0"/>
                <a:cs typeface="Lucida Console" charset="0"/>
              </a:rPr>
              <a:t>    font-weight: bold; </a:t>
            </a:r>
            <a:br>
              <a:rPr lang="en-US" sz="2000" dirty="0">
                <a:latin typeface="Lucida Console" charset="0"/>
                <a:ea typeface="Lucida Console" charset="0"/>
                <a:cs typeface="Lucida Console" charset="0"/>
              </a:rPr>
            </a:br>
            <a:r>
              <a:rPr lang="en-US" sz="2000" dirty="0">
                <a:latin typeface="Lucida Console" charset="0"/>
                <a:ea typeface="Lucida Console" charset="0"/>
                <a:cs typeface="Lucida Console" charset="0"/>
              </a:rPr>
              <a:t>}</a:t>
            </a:r>
            <a:endParaRPr lang="en-GB" sz="2000" dirty="0">
              <a:latin typeface="Lucida Console" charset="0"/>
              <a:ea typeface="Lucida Console" charset="0"/>
              <a:cs typeface="Lucida Console" charset="0"/>
            </a:endParaRPr>
          </a:p>
        </p:txBody>
      </p:sp>
      <p:grpSp>
        <p:nvGrpSpPr>
          <p:cNvPr id="27" name="Group 26">
            <a:extLst>
              <a:ext uri="{FF2B5EF4-FFF2-40B4-BE49-F238E27FC236}">
                <a16:creationId xmlns="" xmlns:a16="http://schemas.microsoft.com/office/drawing/2014/main" id="{B981A159-CF82-DC4D-A970-7A1B6FDEA55C}"/>
              </a:ext>
            </a:extLst>
          </p:cNvPr>
          <p:cNvGrpSpPr/>
          <p:nvPr/>
        </p:nvGrpSpPr>
        <p:grpSpPr>
          <a:xfrm>
            <a:off x="1962391" y="4179988"/>
            <a:ext cx="2763992" cy="899378"/>
            <a:chOff x="1962391" y="4179988"/>
            <a:chExt cx="2763992" cy="899378"/>
          </a:xfrm>
        </p:grpSpPr>
        <p:sp>
          <p:nvSpPr>
            <p:cNvPr id="7" name="TextBox 6"/>
            <p:cNvSpPr txBox="1"/>
            <p:nvPr/>
          </p:nvSpPr>
          <p:spPr>
            <a:xfrm>
              <a:off x="1962391" y="4710034"/>
              <a:ext cx="1066318" cy="369332"/>
            </a:xfrm>
            <a:prstGeom prst="rect">
              <a:avLst/>
            </a:prstGeom>
            <a:noFill/>
          </p:spPr>
          <p:txBody>
            <a:bodyPr wrap="square" rtlCol="0">
              <a:spAutoFit/>
            </a:bodyPr>
            <a:lstStyle/>
            <a:p>
              <a:r>
                <a:rPr lang="en-GB" dirty="0"/>
                <a:t>selector</a:t>
              </a:r>
            </a:p>
          </p:txBody>
        </p:sp>
        <p:sp>
          <p:nvSpPr>
            <p:cNvPr id="18" name="Rectangle 17">
              <a:extLst>
                <a:ext uri="{FF2B5EF4-FFF2-40B4-BE49-F238E27FC236}">
                  <a16:creationId xmlns="" xmlns:a16="http://schemas.microsoft.com/office/drawing/2014/main" id="{654A2C52-AB53-184E-8D0C-1022F91E6AE2}"/>
                </a:ext>
              </a:extLst>
            </p:cNvPr>
            <p:cNvSpPr/>
            <p:nvPr/>
          </p:nvSpPr>
          <p:spPr bwMode="auto">
            <a:xfrm>
              <a:off x="4312300" y="4179988"/>
              <a:ext cx="414083" cy="283882"/>
            </a:xfrm>
            <a:prstGeom prst="rect">
              <a:avLst/>
            </a:prstGeom>
            <a:solidFill>
              <a:schemeClr val="bg2">
                <a:alpha val="50000"/>
              </a:schemeClr>
            </a:solidFill>
            <a:ln w="12700" cap="flat" cmpd="sng" algn="ctr">
              <a:solidFill>
                <a:schemeClr val="bg2">
                  <a:lumMod val="75000"/>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cxnSp>
          <p:nvCxnSpPr>
            <p:cNvPr id="23" name="Curved Connector 22">
              <a:extLst>
                <a:ext uri="{FF2B5EF4-FFF2-40B4-BE49-F238E27FC236}">
                  <a16:creationId xmlns="" xmlns:a16="http://schemas.microsoft.com/office/drawing/2014/main" id="{0FC00405-5436-E84E-9F86-8FCE22E0DD40}"/>
                </a:ext>
              </a:extLst>
            </p:cNvPr>
            <p:cNvCxnSpPr>
              <a:stCxn id="7" idx="0"/>
              <a:endCxn id="18" idx="1"/>
            </p:cNvCxnSpPr>
            <p:nvPr/>
          </p:nvCxnSpPr>
          <p:spPr>
            <a:xfrm rot="5400000" flipH="1" flipV="1">
              <a:off x="3209873" y="3607607"/>
              <a:ext cx="388105" cy="1816750"/>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DD61AFEB-6D28-564B-B77B-AA9A4C1AF13F}"/>
              </a:ext>
            </a:extLst>
          </p:cNvPr>
          <p:cNvGrpSpPr/>
          <p:nvPr/>
        </p:nvGrpSpPr>
        <p:grpSpPr>
          <a:xfrm>
            <a:off x="4932907" y="4463869"/>
            <a:ext cx="6313969" cy="1332494"/>
            <a:chOff x="4932907" y="4463869"/>
            <a:chExt cx="6313969" cy="1332494"/>
          </a:xfrm>
        </p:grpSpPr>
        <p:sp>
          <p:nvSpPr>
            <p:cNvPr id="6" name="TextBox 5"/>
            <p:cNvSpPr txBox="1"/>
            <p:nvPr/>
          </p:nvSpPr>
          <p:spPr>
            <a:xfrm>
              <a:off x="9696452" y="5427031"/>
              <a:ext cx="1550424" cy="369332"/>
            </a:xfrm>
            <a:prstGeom prst="rect">
              <a:avLst/>
            </a:prstGeom>
            <a:noFill/>
          </p:spPr>
          <p:txBody>
            <a:bodyPr wrap="none" rtlCol="0">
              <a:spAutoFit/>
            </a:bodyPr>
            <a:lstStyle/>
            <a:p>
              <a:r>
                <a:rPr lang="en-GB" dirty="0"/>
                <a:t>declarations</a:t>
              </a:r>
            </a:p>
          </p:txBody>
        </p:sp>
        <p:sp>
          <p:nvSpPr>
            <p:cNvPr id="19" name="Rectangle 18">
              <a:extLst>
                <a:ext uri="{FF2B5EF4-FFF2-40B4-BE49-F238E27FC236}">
                  <a16:creationId xmlns="" xmlns:a16="http://schemas.microsoft.com/office/drawing/2014/main" id="{856B675E-00A4-474E-857C-E07F9F195D01}"/>
                </a:ext>
              </a:extLst>
            </p:cNvPr>
            <p:cNvSpPr/>
            <p:nvPr/>
          </p:nvSpPr>
          <p:spPr bwMode="auto">
            <a:xfrm>
              <a:off x="4932907" y="4463869"/>
              <a:ext cx="2845431" cy="939403"/>
            </a:xfrm>
            <a:prstGeom prst="rect">
              <a:avLst/>
            </a:prstGeom>
            <a:solidFill>
              <a:schemeClr val="bg2">
                <a:alpha val="50000"/>
              </a:schemeClr>
            </a:solidFill>
            <a:ln w="12700" cap="flat" cmpd="sng" algn="ctr">
              <a:solidFill>
                <a:schemeClr val="bg2">
                  <a:lumMod val="75000"/>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cxnSp>
          <p:nvCxnSpPr>
            <p:cNvPr id="24" name="Curved Connector 23">
              <a:extLst>
                <a:ext uri="{FF2B5EF4-FFF2-40B4-BE49-F238E27FC236}">
                  <a16:creationId xmlns="" xmlns:a16="http://schemas.microsoft.com/office/drawing/2014/main" id="{EE65C0DF-89F7-684B-9538-CB31220FC2CA}"/>
                </a:ext>
              </a:extLst>
            </p:cNvPr>
            <p:cNvCxnSpPr>
              <a:cxnSpLocks/>
              <a:stCxn id="6" idx="0"/>
              <a:endCxn id="19" idx="3"/>
            </p:cNvCxnSpPr>
            <p:nvPr/>
          </p:nvCxnSpPr>
          <p:spPr>
            <a:xfrm rot="16200000" flipV="1">
              <a:off x="8878271" y="3833638"/>
              <a:ext cx="493460" cy="269332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2130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Rule importance</a:t>
            </a:r>
          </a:p>
        </p:txBody>
      </p:sp>
      <p:sp>
        <p:nvSpPr>
          <p:cNvPr id="8" name="Content Placeholder 7"/>
          <p:cNvSpPr>
            <a:spLocks noGrp="1"/>
          </p:cNvSpPr>
          <p:nvPr>
            <p:ph sz="quarter" idx="13"/>
          </p:nvPr>
        </p:nvSpPr>
        <p:spPr/>
        <p:txBody>
          <a:bodyPr/>
          <a:lstStyle/>
          <a:p>
            <a:pPr marL="0" indent="0">
              <a:buNone/>
            </a:pPr>
            <a:r>
              <a:rPr lang="en-GB" dirty="0"/>
              <a:t>A ruleset may be marked as important (see cascade precedence order)</a:t>
            </a:r>
          </a:p>
          <a:p>
            <a:pPr lvl="1"/>
            <a:r>
              <a:rPr lang="en-GB" dirty="0"/>
              <a:t>(avoid if possible)</a:t>
            </a:r>
          </a:p>
        </p:txBody>
      </p:sp>
      <p:sp>
        <p:nvSpPr>
          <p:cNvPr id="9" name="Content Placeholder 8"/>
          <p:cNvSpPr>
            <a:spLocks noGrp="1"/>
          </p:cNvSpPr>
          <p:nvPr>
            <p:ph sz="quarter" idx="14"/>
          </p:nvPr>
        </p:nvSpPr>
        <p:spPr/>
        <p:txBody>
          <a:bodyPr>
            <a:normAutofit/>
          </a:bodyPr>
          <a:lstStyle/>
          <a:p>
            <a:pPr marL="0" indent="0">
              <a:buNone/>
            </a:pPr>
            <a:r>
              <a:rPr lang="en-US" sz="1600" dirty="0">
                <a:latin typeface="Lucida Console" panose="020B0609040504020204" pitchFamily="49" charset="0"/>
              </a:rPr>
              <a:t>h1 { </a:t>
            </a:r>
            <a:br>
              <a:rPr lang="en-US" sz="1600" dirty="0">
                <a:latin typeface="Lucida Console" panose="020B0609040504020204" pitchFamily="49" charset="0"/>
              </a:rPr>
            </a:br>
            <a:r>
              <a:rPr lang="en-US" sz="1600" dirty="0">
                <a:latin typeface="Lucida Console" panose="020B0609040504020204" pitchFamily="49" charset="0"/>
              </a:rPr>
              <a:t>    font-size: 4em;</a:t>
            </a:r>
            <a:br>
              <a:rPr lang="en-US" sz="1600" dirty="0">
                <a:latin typeface="Lucida Console" panose="020B0609040504020204" pitchFamily="49" charset="0"/>
              </a:rPr>
            </a:br>
            <a:r>
              <a:rPr lang="en-US" sz="1600" dirty="0">
                <a:latin typeface="Lucida Console" panose="020B0609040504020204" pitchFamily="49" charset="0"/>
              </a:rPr>
              <a:t>    text-decoration: blink</a:t>
            </a:r>
            <a:br>
              <a:rPr lang="en-US" sz="1600" dirty="0">
                <a:latin typeface="Lucida Console" panose="020B0609040504020204" pitchFamily="49" charset="0"/>
              </a:rPr>
            </a:br>
            <a:r>
              <a:rPr lang="en-US" sz="1600" dirty="0">
                <a:latin typeface="Lucida Console" panose="020B0609040504020204" pitchFamily="49" charset="0"/>
              </a:rPr>
              <a:t>    </a:t>
            </a:r>
            <a:r>
              <a:rPr lang="en-US" sz="1600" dirty="0">
                <a:solidFill>
                  <a:schemeClr val="accent4"/>
                </a:solidFill>
                <a:latin typeface="Lucida Console" panose="020B0609040504020204" pitchFamily="49" charset="0"/>
              </a:rPr>
              <a:t>! important</a:t>
            </a:r>
            <a:r>
              <a:rPr lang="en-US" sz="1600" dirty="0">
                <a:latin typeface="Lucida Console" panose="020B0609040504020204" pitchFamily="49" charset="0"/>
              </a:rPr>
              <a:t/>
            </a:r>
            <a:br>
              <a:rPr lang="en-US" sz="1600" dirty="0">
                <a:latin typeface="Lucida Console" panose="020B0609040504020204" pitchFamily="49" charset="0"/>
              </a:rPr>
            </a:br>
            <a:r>
              <a:rPr lang="en-US" sz="1600" dirty="0">
                <a:latin typeface="Lucida Console" panose="020B0609040504020204" pitchFamily="49" charset="0"/>
              </a:rPr>
              <a:t>}</a:t>
            </a:r>
            <a:endParaRPr lang="en-GB" sz="1600" dirty="0">
              <a:latin typeface="Lucida Console" panose="020B0609040504020204" pitchFamily="49" charset="0"/>
            </a:endParaRPr>
          </a:p>
        </p:txBody>
      </p:sp>
    </p:spTree>
    <p:extLst>
      <p:ext uri="{BB962C8B-B14F-4D97-AF65-F5344CB8AC3E}">
        <p14:creationId xmlns:p14="http://schemas.microsoft.com/office/powerpoint/2010/main" val="375016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@rules</a:t>
            </a:r>
          </a:p>
        </p:txBody>
      </p:sp>
      <p:sp>
        <p:nvSpPr>
          <p:cNvPr id="7" name="Content Placeholder 6"/>
          <p:cNvSpPr>
            <a:spLocks noGrp="1"/>
          </p:cNvSpPr>
          <p:nvPr>
            <p:ph sz="quarter" idx="13"/>
          </p:nvPr>
        </p:nvSpPr>
        <p:spPr/>
        <p:txBody>
          <a:bodyPr/>
          <a:lstStyle/>
          <a:p>
            <a:pPr marL="0" indent="0">
              <a:buNone/>
            </a:pPr>
            <a:r>
              <a:rPr lang="en-GB" dirty="0">
                <a:latin typeface="Lucida Console" panose="020B0609040504020204" pitchFamily="49" charset="0"/>
              </a:rPr>
              <a:t>@import </a:t>
            </a:r>
            <a:r>
              <a:rPr lang="en-GB" dirty="0" err="1">
                <a:latin typeface="Lucida Console" panose="020B0609040504020204" pitchFamily="49" charset="0"/>
              </a:rPr>
              <a:t>url</a:t>
            </a:r>
            <a:r>
              <a:rPr lang="en-GB" dirty="0">
                <a:latin typeface="Lucida Console" panose="020B0609040504020204" pitchFamily="49" charset="0"/>
              </a:rPr>
              <a:t>(“</a:t>
            </a:r>
            <a:r>
              <a:rPr lang="en-GB" dirty="0" err="1">
                <a:latin typeface="Lucida Console" panose="020B0609040504020204" pitchFamily="49" charset="0"/>
              </a:rPr>
              <a:t>mystyle.css</a:t>
            </a:r>
            <a:r>
              <a:rPr lang="en-GB" dirty="0">
                <a:latin typeface="Lucida Console" panose="020B0609040504020204" pitchFamily="49" charset="0"/>
              </a:rPr>
              <a:t>”)</a:t>
            </a:r>
          </a:p>
          <a:p>
            <a:pPr lvl="1"/>
            <a:r>
              <a:rPr lang="en-GB" dirty="0"/>
              <a:t>Includes the rule sets from another stylesheet</a:t>
            </a:r>
          </a:p>
          <a:p>
            <a:pPr marL="0" indent="0">
              <a:buNone/>
            </a:pPr>
            <a:r>
              <a:rPr lang="en-GB" dirty="0">
                <a:latin typeface="Lucida Console" panose="020B0609040504020204" pitchFamily="49" charset="0"/>
              </a:rPr>
              <a:t>@media </a:t>
            </a:r>
            <a:r>
              <a:rPr lang="en-GB" i="1" dirty="0">
                <a:latin typeface="Lucida Console" panose="020B0609040504020204" pitchFamily="49" charset="0"/>
              </a:rPr>
              <a:t>media-type</a:t>
            </a:r>
            <a:r>
              <a:rPr lang="en-GB" dirty="0">
                <a:latin typeface="Lucida Console" panose="020B0609040504020204" pitchFamily="49" charset="0"/>
              </a:rPr>
              <a:t> { ... }</a:t>
            </a:r>
          </a:p>
          <a:p>
            <a:pPr lvl="1"/>
            <a:r>
              <a:rPr lang="en-GB" dirty="0"/>
              <a:t>Specifies the target media type for the rulesets in the following block</a:t>
            </a:r>
          </a:p>
          <a:p>
            <a:pPr lvl="1"/>
            <a:r>
              <a:rPr lang="en-GB" dirty="0"/>
              <a:t>Key media types: </a:t>
            </a:r>
            <a:r>
              <a:rPr lang="en-GB" dirty="0">
                <a:latin typeface="Lucida Console" panose="020B0609040504020204" pitchFamily="49" charset="0"/>
              </a:rPr>
              <a:t>all</a:t>
            </a:r>
            <a:r>
              <a:rPr lang="en-GB" dirty="0"/>
              <a:t>, </a:t>
            </a:r>
            <a:r>
              <a:rPr lang="en-GB" dirty="0">
                <a:latin typeface="Lucida Console" panose="020B0609040504020204" pitchFamily="49" charset="0"/>
              </a:rPr>
              <a:t>screen</a:t>
            </a:r>
            <a:r>
              <a:rPr lang="en-GB" dirty="0"/>
              <a:t>, </a:t>
            </a:r>
            <a:r>
              <a:rPr lang="en-GB" dirty="0">
                <a:latin typeface="Lucida Console" panose="020B0609040504020204" pitchFamily="49" charset="0"/>
              </a:rPr>
              <a:t>print</a:t>
            </a:r>
            <a:r>
              <a:rPr lang="en-GB" dirty="0"/>
              <a:t>, </a:t>
            </a:r>
            <a:r>
              <a:rPr lang="en-GB" dirty="0">
                <a:latin typeface="Lucida Console" panose="020B0609040504020204" pitchFamily="49" charset="0"/>
              </a:rPr>
              <a:t>speech</a:t>
            </a:r>
            <a:r>
              <a:rPr lang="en-GB" dirty="0"/>
              <a:t>, </a:t>
            </a:r>
            <a:r>
              <a:rPr lang="en-GB" dirty="0">
                <a:latin typeface="Lucida Console" panose="020B0609040504020204" pitchFamily="49" charset="0"/>
              </a:rPr>
              <a:t>braille</a:t>
            </a:r>
          </a:p>
          <a:p>
            <a:pPr marL="0" indent="0">
              <a:buNone/>
            </a:pPr>
            <a:r>
              <a:rPr lang="en-GB" dirty="0">
                <a:latin typeface="Lucida Console" panose="020B0609040504020204" pitchFamily="49" charset="0"/>
              </a:rPr>
              <a:t>@page { ... }</a:t>
            </a:r>
          </a:p>
          <a:p>
            <a:pPr lvl="1"/>
            <a:r>
              <a:rPr lang="en-GB" dirty="0"/>
              <a:t>Used to define a page box for print media</a:t>
            </a:r>
          </a:p>
          <a:p>
            <a:pPr marL="0" indent="0">
              <a:buNone/>
            </a:pPr>
            <a:r>
              <a:rPr lang="en-GB" dirty="0">
                <a:latin typeface="Lucida Console" panose="020B0609040504020204" pitchFamily="49" charset="0"/>
              </a:rPr>
              <a:t>@font-face { font-family: </a:t>
            </a:r>
            <a:r>
              <a:rPr lang="en-GB" i="1" dirty="0">
                <a:latin typeface="Lucida Console" panose="020B0609040504020204" pitchFamily="49" charset="0"/>
              </a:rPr>
              <a:t>name</a:t>
            </a:r>
            <a:r>
              <a:rPr lang="en-GB" dirty="0">
                <a:latin typeface="Lucida Console" panose="020B0609040504020204" pitchFamily="49" charset="0"/>
              </a:rPr>
              <a:t>; </a:t>
            </a:r>
            <a:r>
              <a:rPr lang="en-GB" dirty="0" err="1">
                <a:latin typeface="Lucida Console" panose="020B0609040504020204" pitchFamily="49" charset="0"/>
              </a:rPr>
              <a:t>src</a:t>
            </a:r>
            <a:r>
              <a:rPr lang="en-GB" dirty="0">
                <a:latin typeface="Lucida Console" panose="020B0609040504020204" pitchFamily="49" charset="0"/>
              </a:rPr>
              <a:t>: </a:t>
            </a:r>
            <a:r>
              <a:rPr lang="en-GB" dirty="0" err="1">
                <a:latin typeface="Lucida Console" panose="020B0609040504020204" pitchFamily="49" charset="0"/>
              </a:rPr>
              <a:t>url</a:t>
            </a:r>
            <a:r>
              <a:rPr lang="en-GB" dirty="0">
                <a:latin typeface="Lucida Console" panose="020B0609040504020204" pitchFamily="49" charset="0"/>
              </a:rPr>
              <a:t>(...) ; }</a:t>
            </a:r>
          </a:p>
          <a:p>
            <a:pPr lvl="1"/>
            <a:r>
              <a:rPr lang="en-GB" dirty="0"/>
              <a:t>Used to specify downloadable fonts – see later in this lecture</a:t>
            </a:r>
          </a:p>
        </p:txBody>
      </p:sp>
    </p:spTree>
    <p:extLst>
      <p:ext uri="{BB962C8B-B14F-4D97-AF65-F5344CB8AC3E}">
        <p14:creationId xmlns:p14="http://schemas.microsoft.com/office/powerpoint/2010/main" val="3335823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Selectors</a:t>
            </a:r>
          </a:p>
        </p:txBody>
      </p:sp>
    </p:spTree>
    <p:extLst>
      <p:ext uri="{BB962C8B-B14F-4D97-AF65-F5344CB8AC3E}">
        <p14:creationId xmlns:p14="http://schemas.microsoft.com/office/powerpoint/2010/main" val="1442499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Basic selectors and </a:t>
            </a:r>
            <a:r>
              <a:rPr lang="en-GB" dirty="0" err="1"/>
              <a:t>combinators</a:t>
            </a:r>
            <a:endParaRPr lang="en-GB" dirty="0"/>
          </a:p>
        </p:txBody>
      </p:sp>
      <p:sp>
        <p:nvSpPr>
          <p:cNvPr id="7" name="Content Placeholder 6"/>
          <p:cNvSpPr>
            <a:spLocks noGrp="1"/>
          </p:cNvSpPr>
          <p:nvPr>
            <p:ph sz="quarter" idx="13"/>
          </p:nvPr>
        </p:nvSpPr>
        <p:spPr/>
        <p:txBody>
          <a:bodyPr/>
          <a:lstStyle/>
          <a:p>
            <a:pPr marL="0" indent="0">
              <a:buNone/>
            </a:pPr>
            <a:r>
              <a:rPr lang="en-GB" dirty="0">
                <a:latin typeface="Lucida Console" panose="020B0609040504020204" pitchFamily="49" charset="0"/>
              </a:rPr>
              <a:t>*</a:t>
            </a:r>
            <a:r>
              <a:rPr lang="en-GB" dirty="0"/>
              <a:t>			Any element</a:t>
            </a:r>
          </a:p>
          <a:p>
            <a:pPr marL="0" indent="0">
              <a:buNone/>
            </a:pPr>
            <a:r>
              <a:rPr lang="en-GB" dirty="0">
                <a:latin typeface="Lucida Console" panose="020B0609040504020204" pitchFamily="49" charset="0"/>
              </a:rPr>
              <a:t>E</a:t>
            </a:r>
            <a:r>
              <a:rPr lang="en-GB" dirty="0"/>
              <a:t>			An element of type E</a:t>
            </a:r>
          </a:p>
          <a:p>
            <a:pPr marL="0" indent="0">
              <a:buNone/>
            </a:pPr>
            <a:r>
              <a:rPr lang="en-GB" dirty="0" err="1">
                <a:latin typeface="Lucida Console" panose="020B0609040504020204" pitchFamily="49" charset="0"/>
              </a:rPr>
              <a:t>E#myid</a:t>
            </a:r>
            <a:r>
              <a:rPr lang="en-GB" dirty="0"/>
              <a:t>		An E element with id=“</a:t>
            </a:r>
            <a:r>
              <a:rPr lang="en-GB" dirty="0" err="1"/>
              <a:t>myid</a:t>
            </a:r>
            <a:r>
              <a:rPr lang="en-GB" dirty="0"/>
              <a:t>”</a:t>
            </a:r>
          </a:p>
          <a:p>
            <a:pPr marL="0" indent="0">
              <a:buNone/>
            </a:pPr>
            <a:r>
              <a:rPr lang="en-GB" dirty="0" err="1">
                <a:latin typeface="Lucida Console" panose="020B0609040504020204" pitchFamily="49" charset="0"/>
              </a:rPr>
              <a:t>E.warning</a:t>
            </a:r>
            <a:r>
              <a:rPr lang="en-GB" dirty="0"/>
              <a:t>		An E element with class=“warning”</a:t>
            </a:r>
          </a:p>
          <a:p>
            <a:pPr marL="0" indent="0">
              <a:buNone/>
            </a:pPr>
            <a:r>
              <a:rPr lang="en-GB" dirty="0">
                <a:latin typeface="Lucida Console" panose="020B0609040504020204" pitchFamily="49" charset="0"/>
              </a:rPr>
              <a:t>E F</a:t>
            </a:r>
            <a:r>
              <a:rPr lang="en-GB" dirty="0"/>
              <a:t>			An F element that is a descendent of an E element </a:t>
            </a:r>
          </a:p>
          <a:p>
            <a:pPr marL="0" indent="0">
              <a:buNone/>
            </a:pPr>
            <a:r>
              <a:rPr lang="en-GB" dirty="0">
                <a:latin typeface="Lucida Console" panose="020B0609040504020204" pitchFamily="49" charset="0"/>
              </a:rPr>
              <a:t>E &gt; F</a:t>
            </a:r>
            <a:r>
              <a:rPr lang="en-GB" dirty="0"/>
              <a:t>			An F element that is a direct child of an E element </a:t>
            </a:r>
          </a:p>
          <a:p>
            <a:pPr marL="0" indent="0">
              <a:buNone/>
            </a:pPr>
            <a:r>
              <a:rPr lang="en-GB" dirty="0">
                <a:latin typeface="Lucida Console" panose="020B0609040504020204" pitchFamily="49" charset="0"/>
              </a:rPr>
              <a:t>E + F</a:t>
            </a:r>
            <a:r>
              <a:rPr lang="en-GB" dirty="0"/>
              <a:t>			An F element that is immediately preceded by an E</a:t>
            </a:r>
          </a:p>
          <a:p>
            <a:pPr marL="0" indent="0">
              <a:buNone/>
            </a:pPr>
            <a:r>
              <a:rPr lang="en-GB" dirty="0">
                <a:latin typeface="Lucida Console" panose="020B0609040504020204" pitchFamily="49" charset="0"/>
              </a:rPr>
              <a:t>E ~ F</a:t>
            </a:r>
            <a:r>
              <a:rPr lang="en-GB" dirty="0"/>
              <a:t>			An F element that is preceded by an E element</a:t>
            </a:r>
          </a:p>
        </p:txBody>
      </p:sp>
    </p:spTree>
    <p:extLst>
      <p:ext uri="{BB962C8B-B14F-4D97-AF65-F5344CB8AC3E}">
        <p14:creationId xmlns:p14="http://schemas.microsoft.com/office/powerpoint/2010/main" val="242572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Attribute selectors</a:t>
            </a:r>
          </a:p>
        </p:txBody>
      </p:sp>
      <p:sp>
        <p:nvSpPr>
          <p:cNvPr id="4" name="Content Placeholder 3"/>
          <p:cNvSpPr>
            <a:spLocks noGrp="1"/>
          </p:cNvSpPr>
          <p:nvPr>
            <p:ph sz="quarter" idx="13"/>
          </p:nvPr>
        </p:nvSpPr>
        <p:spPr/>
        <p:txBody>
          <a:bodyPr/>
          <a:lstStyle/>
          <a:p>
            <a:pPr marL="0" indent="0">
              <a:buNone/>
            </a:pPr>
            <a:r>
              <a:rPr lang="en-GB" dirty="0">
                <a:latin typeface="Lucida Console" panose="020B0609040504020204" pitchFamily="49" charset="0"/>
              </a:rPr>
              <a:t>E[foo]</a:t>
            </a:r>
            <a:r>
              <a:rPr lang="en-GB" dirty="0"/>
              <a:t>		An E element with a foo attribute</a:t>
            </a:r>
          </a:p>
          <a:p>
            <a:pPr marL="0" indent="0">
              <a:buNone/>
            </a:pPr>
            <a:r>
              <a:rPr lang="en-GB" dirty="0">
                <a:latin typeface="Lucida Console" panose="020B0609040504020204" pitchFamily="49" charset="0"/>
              </a:rPr>
              <a:t>E[foo=“bar”]</a:t>
            </a:r>
            <a:r>
              <a:rPr lang="en-GB" dirty="0"/>
              <a:t>	An E element with a foo attribute whose value is bar</a:t>
            </a:r>
          </a:p>
          <a:p>
            <a:pPr marL="0" indent="0">
              <a:buNone/>
            </a:pPr>
            <a:r>
              <a:rPr lang="en-GB" dirty="0">
                <a:latin typeface="Lucida Console" panose="020B0609040504020204" pitchFamily="49" charset="0"/>
              </a:rPr>
              <a:t>E[foo^=“bar”]</a:t>
            </a:r>
            <a:r>
              <a:rPr lang="en-GB" dirty="0"/>
              <a:t>	An E with a foo attribute whose value starts with bar</a:t>
            </a:r>
          </a:p>
          <a:p>
            <a:pPr marL="0" indent="0">
              <a:buNone/>
            </a:pPr>
            <a:r>
              <a:rPr lang="en-GB" dirty="0">
                <a:latin typeface="Lucida Console" panose="020B0609040504020204" pitchFamily="49" charset="0"/>
              </a:rPr>
              <a:t>E[foo$=“bar”]</a:t>
            </a:r>
            <a:r>
              <a:rPr lang="en-GB" dirty="0"/>
              <a:t>	An E with a foo attribute whose value ends with bar</a:t>
            </a:r>
          </a:p>
          <a:p>
            <a:pPr marL="0" indent="0">
              <a:buNone/>
            </a:pPr>
            <a:r>
              <a:rPr lang="en-GB" dirty="0">
                <a:latin typeface="Lucida Console" panose="020B0609040504020204" pitchFamily="49" charset="0"/>
              </a:rPr>
              <a:t>E[foo*=“bar”]</a:t>
            </a:r>
            <a:r>
              <a:rPr lang="en-GB" dirty="0"/>
              <a:t>	An E with a foo attribute whose value contains bar</a:t>
            </a:r>
          </a:p>
          <a:p>
            <a:endParaRPr lang="en-GB" dirty="0"/>
          </a:p>
        </p:txBody>
      </p:sp>
    </p:spTree>
    <p:extLst>
      <p:ext uri="{BB962C8B-B14F-4D97-AF65-F5344CB8AC3E}">
        <p14:creationId xmlns:p14="http://schemas.microsoft.com/office/powerpoint/2010/main" val="2947228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Pseudo-classes</a:t>
            </a:r>
          </a:p>
        </p:txBody>
      </p:sp>
      <p:sp>
        <p:nvSpPr>
          <p:cNvPr id="4" name="Content Placeholder 3"/>
          <p:cNvSpPr>
            <a:spLocks noGrp="1"/>
          </p:cNvSpPr>
          <p:nvPr>
            <p:ph sz="quarter" idx="13"/>
          </p:nvPr>
        </p:nvSpPr>
        <p:spPr/>
        <p:txBody>
          <a:bodyPr/>
          <a:lstStyle/>
          <a:p>
            <a:pPr marL="0" indent="0">
              <a:buNone/>
            </a:pPr>
            <a:r>
              <a:rPr lang="en-GB" dirty="0" err="1">
                <a:latin typeface="Lucida Console" panose="020B0609040504020204" pitchFamily="49" charset="0"/>
              </a:rPr>
              <a:t>E:link</a:t>
            </a:r>
            <a:r>
              <a:rPr lang="en-GB" dirty="0"/>
              <a:t>		An E element that is the anchor of an unvisited link</a:t>
            </a:r>
          </a:p>
          <a:p>
            <a:pPr marL="0" indent="0">
              <a:buNone/>
            </a:pPr>
            <a:r>
              <a:rPr lang="en-GB" dirty="0" err="1">
                <a:latin typeface="Lucida Console" panose="020B0609040504020204" pitchFamily="49" charset="0"/>
              </a:rPr>
              <a:t>E:visited</a:t>
            </a:r>
            <a:r>
              <a:rPr lang="en-GB" dirty="0"/>
              <a:t>		An E element that is the anchor of a visited link</a:t>
            </a:r>
          </a:p>
          <a:p>
            <a:pPr marL="0" indent="0">
              <a:buNone/>
            </a:pPr>
            <a:r>
              <a:rPr lang="en-GB" dirty="0" err="1">
                <a:latin typeface="Lucida Console" panose="020B0609040504020204" pitchFamily="49" charset="0"/>
              </a:rPr>
              <a:t>E:active</a:t>
            </a:r>
            <a:r>
              <a:rPr lang="en-GB" dirty="0"/>
              <a:t>		An E element that is being activated by the user</a:t>
            </a:r>
          </a:p>
          <a:p>
            <a:pPr marL="0" indent="0">
              <a:buNone/>
            </a:pPr>
            <a:r>
              <a:rPr lang="en-GB" dirty="0" err="1">
                <a:latin typeface="Lucida Console" panose="020B0609040504020204" pitchFamily="49" charset="0"/>
              </a:rPr>
              <a:t>E:hover</a:t>
            </a:r>
            <a:r>
              <a:rPr lang="en-GB" dirty="0"/>
              <a:t>		An E element that is designated with a pointing device </a:t>
            </a:r>
          </a:p>
          <a:p>
            <a:pPr marL="0" indent="0">
              <a:buNone/>
            </a:pPr>
            <a:r>
              <a:rPr lang="en-GB" dirty="0" err="1">
                <a:latin typeface="Lucida Console" panose="020B0609040504020204" pitchFamily="49" charset="0"/>
              </a:rPr>
              <a:t>E:focus</a:t>
            </a:r>
            <a:r>
              <a:rPr lang="en-GB" dirty="0"/>
              <a:t>		An E element with focus</a:t>
            </a:r>
          </a:p>
          <a:p>
            <a:pPr marL="0" indent="0">
              <a:buNone/>
            </a:pPr>
            <a:r>
              <a:rPr lang="en-GB" dirty="0" err="1">
                <a:latin typeface="Lucida Console" panose="020B0609040504020204" pitchFamily="49" charset="0"/>
              </a:rPr>
              <a:t>E:lang</a:t>
            </a:r>
            <a:r>
              <a:rPr lang="en-GB" dirty="0">
                <a:latin typeface="Lucida Console" panose="020B0609040504020204" pitchFamily="49" charset="0"/>
              </a:rPr>
              <a:t>(</a:t>
            </a:r>
            <a:r>
              <a:rPr lang="en-GB" dirty="0" err="1">
                <a:latin typeface="Lucida Console" panose="020B0609040504020204" pitchFamily="49" charset="0"/>
              </a:rPr>
              <a:t>fr</a:t>
            </a:r>
            <a:r>
              <a:rPr lang="en-GB" dirty="0">
                <a:latin typeface="Lucida Console" panose="020B0609040504020204" pitchFamily="49" charset="0"/>
              </a:rPr>
              <a:t>)</a:t>
            </a:r>
            <a:r>
              <a:rPr lang="en-GB" dirty="0"/>
              <a:t>		An E element in the language “</a:t>
            </a:r>
            <a:r>
              <a:rPr lang="en-GB" dirty="0" err="1"/>
              <a:t>fr</a:t>
            </a:r>
            <a:r>
              <a:rPr lang="en-GB" dirty="0"/>
              <a:t>”</a:t>
            </a:r>
          </a:p>
        </p:txBody>
      </p:sp>
    </p:spTree>
    <p:extLst>
      <p:ext uri="{BB962C8B-B14F-4D97-AF65-F5344CB8AC3E}">
        <p14:creationId xmlns:p14="http://schemas.microsoft.com/office/powerpoint/2010/main" val="1910851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Structural pseudo-classes</a:t>
            </a:r>
          </a:p>
        </p:txBody>
      </p:sp>
      <p:sp>
        <p:nvSpPr>
          <p:cNvPr id="4" name="Content Placeholder 3"/>
          <p:cNvSpPr>
            <a:spLocks noGrp="1"/>
          </p:cNvSpPr>
          <p:nvPr>
            <p:ph sz="quarter" idx="13"/>
          </p:nvPr>
        </p:nvSpPr>
        <p:spPr/>
        <p:txBody>
          <a:bodyPr/>
          <a:lstStyle/>
          <a:p>
            <a:pPr marL="0" indent="0">
              <a:buNone/>
            </a:pPr>
            <a:r>
              <a:rPr lang="en-GB" dirty="0" err="1">
                <a:latin typeface="Lucida Console" panose="020B0609040504020204" pitchFamily="49" charset="0"/>
              </a:rPr>
              <a:t>E:root</a:t>
            </a:r>
            <a:r>
              <a:rPr lang="en-GB" dirty="0"/>
              <a:t>		An E element that is the document root</a:t>
            </a:r>
          </a:p>
          <a:p>
            <a:pPr marL="0" indent="0">
              <a:buNone/>
            </a:pPr>
            <a:r>
              <a:rPr lang="en-GB" dirty="0" err="1">
                <a:latin typeface="Lucida Console" panose="020B0609040504020204" pitchFamily="49" charset="0"/>
              </a:rPr>
              <a:t>E:first-child</a:t>
            </a:r>
            <a:r>
              <a:rPr lang="en-GB" dirty="0"/>
              <a:t>	An E element that is the first child of its parent</a:t>
            </a:r>
          </a:p>
          <a:p>
            <a:pPr marL="0" indent="0">
              <a:buNone/>
            </a:pPr>
            <a:r>
              <a:rPr lang="en-GB" dirty="0" err="1">
                <a:latin typeface="Lucida Console" panose="020B0609040504020204" pitchFamily="49" charset="0"/>
              </a:rPr>
              <a:t>E:last-child</a:t>
            </a:r>
            <a:r>
              <a:rPr lang="en-GB" dirty="0"/>
              <a:t>	An E element that is the last child of its parent</a:t>
            </a:r>
          </a:p>
          <a:p>
            <a:pPr marL="0" indent="0">
              <a:buNone/>
            </a:pPr>
            <a:r>
              <a:rPr lang="en-GB" dirty="0" err="1">
                <a:latin typeface="Lucida Console" panose="020B0609040504020204" pitchFamily="49" charset="0"/>
              </a:rPr>
              <a:t>E:only-child</a:t>
            </a:r>
            <a:r>
              <a:rPr lang="en-GB" dirty="0"/>
              <a:t>	An E element that is the only child of its parent</a:t>
            </a:r>
          </a:p>
          <a:p>
            <a:pPr marL="0" indent="0">
              <a:buNone/>
            </a:pPr>
            <a:r>
              <a:rPr lang="en-GB" dirty="0" err="1">
                <a:latin typeface="Lucida Console" panose="020B0609040504020204" pitchFamily="49" charset="0"/>
              </a:rPr>
              <a:t>E:first-of-type</a:t>
            </a:r>
            <a:r>
              <a:rPr lang="en-GB" dirty="0"/>
              <a:t>	An E element that is the first E child of its parent</a:t>
            </a:r>
          </a:p>
          <a:p>
            <a:pPr marL="0" indent="0">
              <a:buNone/>
            </a:pPr>
            <a:r>
              <a:rPr lang="en-GB" dirty="0" err="1">
                <a:latin typeface="Lucida Console" panose="020B0609040504020204" pitchFamily="49" charset="0"/>
              </a:rPr>
              <a:t>E:last-of-type</a:t>
            </a:r>
            <a:r>
              <a:rPr lang="en-GB" dirty="0"/>
              <a:t>	An E element that is the last E child of its parent</a:t>
            </a:r>
          </a:p>
          <a:p>
            <a:pPr marL="0" indent="0">
              <a:buNone/>
            </a:pPr>
            <a:r>
              <a:rPr lang="en-GB" dirty="0" err="1">
                <a:latin typeface="Lucida Console" panose="020B0609040504020204" pitchFamily="49" charset="0"/>
              </a:rPr>
              <a:t>E:empty</a:t>
            </a:r>
            <a:r>
              <a:rPr lang="en-GB" dirty="0"/>
              <a:t>		An E element with no children</a:t>
            </a:r>
          </a:p>
          <a:p>
            <a:endParaRPr lang="en-GB" dirty="0"/>
          </a:p>
        </p:txBody>
      </p:sp>
      <p:sp>
        <p:nvSpPr>
          <p:cNvPr id="9" name="Text Placeholder 8">
            <a:extLst>
              <a:ext uri="{FF2B5EF4-FFF2-40B4-BE49-F238E27FC236}">
                <a16:creationId xmlns="" xmlns:a16="http://schemas.microsoft.com/office/drawing/2014/main" id="{3F100912-7A1C-024B-93C7-C615677F456E}"/>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2878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B1ED28-B69D-1C43-93F7-29C89905D72F}"/>
              </a:ext>
            </a:extLst>
          </p:cNvPr>
          <p:cNvSpPr>
            <a:spLocks noGrp="1"/>
          </p:cNvSpPr>
          <p:nvPr>
            <p:ph type="title"/>
          </p:nvPr>
        </p:nvSpPr>
        <p:spPr/>
        <p:txBody>
          <a:bodyPr/>
          <a:lstStyle/>
          <a:p>
            <a:r>
              <a:rPr lang="en-US"/>
              <a:t>Service-Oriented Architecture</a:t>
            </a:r>
          </a:p>
        </p:txBody>
      </p:sp>
      <p:sp>
        <p:nvSpPr>
          <p:cNvPr id="4" name="Content Placeholder 3">
            <a:extLst>
              <a:ext uri="{FF2B5EF4-FFF2-40B4-BE49-F238E27FC236}">
                <a16:creationId xmlns:a16="http://schemas.microsoft.com/office/drawing/2014/main" xmlns="" id="{53DCE464-6E53-4A41-8982-D7B0C78B798A}"/>
              </a:ext>
            </a:extLst>
          </p:cNvPr>
          <p:cNvSpPr>
            <a:spLocks noGrp="1"/>
          </p:cNvSpPr>
          <p:nvPr>
            <p:ph sz="quarter" idx="13"/>
          </p:nvPr>
        </p:nvSpPr>
        <p:spPr>
          <a:xfrm>
            <a:off x="623887" y="1797896"/>
            <a:ext cx="10944225" cy="2504921"/>
          </a:xfrm>
        </p:spPr>
        <p:txBody>
          <a:bodyPr>
            <a:normAutofit lnSpcReduction="10000"/>
          </a:bodyPr>
          <a:lstStyle/>
          <a:p>
            <a:r>
              <a:rPr lang="en-US" sz="1800" dirty="0" smtClean="0"/>
              <a:t>Based on software engineering </a:t>
            </a:r>
          </a:p>
          <a:p>
            <a:r>
              <a:rPr lang="en-US" sz="1800" dirty="0" smtClean="0"/>
              <a:t>SOA </a:t>
            </a:r>
            <a:r>
              <a:rPr lang="en-US" sz="1800" dirty="0"/>
              <a:t>is an architectural style </a:t>
            </a:r>
            <a:r>
              <a:rPr lang="en-US" sz="1800" dirty="0" smtClean="0"/>
              <a:t>with discrete </a:t>
            </a:r>
            <a:r>
              <a:rPr lang="en-US" sz="1800" dirty="0"/>
              <a:t>services instead of a monolithic </a:t>
            </a:r>
            <a:r>
              <a:rPr lang="en-US" sz="1800" dirty="0" smtClean="0"/>
              <a:t>design</a:t>
            </a:r>
          </a:p>
          <a:p>
            <a:pPr marL="0" indent="0">
              <a:buNone/>
            </a:pPr>
            <a:endParaRPr lang="en-US" i="1" dirty="0" smtClean="0"/>
          </a:p>
          <a:p>
            <a:pPr marL="0" indent="0" algn="ctr">
              <a:buNone/>
            </a:pPr>
            <a:r>
              <a:rPr lang="en-US" i="1" dirty="0" smtClean="0"/>
              <a:t>A </a:t>
            </a:r>
            <a:r>
              <a:rPr lang="en-US" i="1" dirty="0"/>
              <a:t>monolithic architecture is the traditional unified model for the design of a software program. Monolithic, in this context, means "</a:t>
            </a:r>
            <a:r>
              <a:rPr lang="en-US" b="1" i="1" dirty="0"/>
              <a:t>composed all in one piece</a:t>
            </a:r>
            <a:r>
              <a:rPr lang="en-US" i="1" dirty="0"/>
              <a:t>." According to the Cambridge dictionary, the adjective monolithic also means both "</a:t>
            </a:r>
            <a:r>
              <a:rPr lang="en-US" b="1" i="1" dirty="0"/>
              <a:t>too large</a:t>
            </a:r>
            <a:r>
              <a:rPr lang="en-US" i="1" dirty="0"/>
              <a:t>" and "</a:t>
            </a:r>
            <a:r>
              <a:rPr lang="en-US" b="1" i="1" dirty="0"/>
              <a:t>unable to be changed</a:t>
            </a:r>
            <a:r>
              <a:rPr lang="en-US" i="1" dirty="0" smtClean="0"/>
              <a:t>.”</a:t>
            </a:r>
            <a:endParaRPr lang="en-US" dirty="0"/>
          </a:p>
        </p:txBody>
      </p:sp>
      <p:sp>
        <p:nvSpPr>
          <p:cNvPr id="5" name="Text Placeholder 4">
            <a:extLst>
              <a:ext uri="{FF2B5EF4-FFF2-40B4-BE49-F238E27FC236}">
                <a16:creationId xmlns:a16="http://schemas.microsoft.com/office/drawing/2014/main" xmlns="" id="{34E1C2BB-56F2-324E-BDE6-D2712AB75010}"/>
              </a:ext>
            </a:extLst>
          </p:cNvPr>
          <p:cNvSpPr>
            <a:spLocks noGrp="1"/>
          </p:cNvSpPr>
          <p:nvPr>
            <p:ph type="body" sz="quarter" idx="15"/>
          </p:nvPr>
        </p:nvSpPr>
        <p:spPr/>
        <p:txBody>
          <a:bodyPr/>
          <a:lstStyle/>
          <a:p>
            <a:endParaRPr lang="en-US"/>
          </a:p>
        </p:txBody>
      </p:sp>
      <p:sp>
        <p:nvSpPr>
          <p:cNvPr id="6" name="Content Placeholder 3">
            <a:extLst>
              <a:ext uri="{FF2B5EF4-FFF2-40B4-BE49-F238E27FC236}">
                <a16:creationId xmlns:a16="http://schemas.microsoft.com/office/drawing/2014/main" xmlns="" id="{53DCE464-6E53-4A41-8982-D7B0C78B798A}"/>
              </a:ext>
            </a:extLst>
          </p:cNvPr>
          <p:cNvSpPr txBox="1">
            <a:spLocks/>
          </p:cNvSpPr>
          <p:nvPr/>
        </p:nvSpPr>
        <p:spPr>
          <a:xfrm>
            <a:off x="628315" y="4043908"/>
            <a:ext cx="10944225" cy="2197831"/>
          </a:xfrm>
          <a:prstGeom prst="rect">
            <a:avLst/>
          </a:prstGeom>
        </p:spPr>
        <p:txBody>
          <a:bodyPr vert="horz" lIns="72000" tIns="36000" rIns="72000" bIns="36000" rtlCol="0">
            <a:normAutofit fontScale="92500" lnSpcReduction="20000"/>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r>
              <a:rPr lang="en-US" sz="2200" dirty="0" smtClean="0"/>
              <a:t> SOA applied to software design</a:t>
            </a:r>
          </a:p>
          <a:p>
            <a:pPr lvl="1"/>
            <a:r>
              <a:rPr lang="en-US" sz="1900" dirty="0" smtClean="0"/>
              <a:t>Systems comprise a number of distributed components </a:t>
            </a:r>
          </a:p>
          <a:p>
            <a:pPr lvl="1"/>
            <a:r>
              <a:rPr lang="en-US" sz="1900" dirty="0" smtClean="0"/>
              <a:t>Components interact over a network</a:t>
            </a:r>
          </a:p>
          <a:p>
            <a:pPr lvl="1"/>
            <a:r>
              <a:rPr lang="en-US" sz="1900" dirty="0" smtClean="0"/>
              <a:t>Components provide discrete functionalities with well-defined interfaces: services</a:t>
            </a:r>
          </a:p>
          <a:p>
            <a:pPr lvl="1"/>
            <a:r>
              <a:rPr lang="en-US" sz="1900" dirty="0" smtClean="0"/>
              <a:t>Loose coupling of components </a:t>
            </a:r>
          </a:p>
          <a:p>
            <a:pPr lvl="1"/>
            <a:r>
              <a:rPr lang="en-US" sz="1900" dirty="0" smtClean="0"/>
              <a:t>Independent of vendors, products and technologies</a:t>
            </a:r>
            <a:endParaRPr lang="en-US" sz="1900" dirty="0"/>
          </a:p>
        </p:txBody>
      </p:sp>
    </p:spTree>
    <p:extLst>
      <p:ext uri="{BB962C8B-B14F-4D97-AF65-F5344CB8AC3E}">
        <p14:creationId xmlns:p14="http://schemas.microsoft.com/office/powerpoint/2010/main" val="8927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Pseudo-elements</a:t>
            </a:r>
          </a:p>
        </p:txBody>
      </p:sp>
      <p:sp>
        <p:nvSpPr>
          <p:cNvPr id="4" name="Content Placeholder 3"/>
          <p:cNvSpPr>
            <a:spLocks noGrp="1"/>
          </p:cNvSpPr>
          <p:nvPr>
            <p:ph sz="quarter" idx="13"/>
          </p:nvPr>
        </p:nvSpPr>
        <p:spPr/>
        <p:txBody>
          <a:bodyPr/>
          <a:lstStyle/>
          <a:p>
            <a:pPr marL="0" indent="0">
              <a:buNone/>
            </a:pPr>
            <a:r>
              <a:rPr lang="en-GB" dirty="0">
                <a:latin typeface="Lucida Console" panose="020B0609040504020204" pitchFamily="49" charset="0"/>
              </a:rPr>
              <a:t>E::first-letter</a:t>
            </a:r>
            <a:r>
              <a:rPr lang="en-GB" dirty="0"/>
              <a:t>	The first formatted letter of an E element</a:t>
            </a:r>
          </a:p>
          <a:p>
            <a:pPr marL="0" indent="0">
              <a:buNone/>
            </a:pPr>
            <a:r>
              <a:rPr lang="en-GB" dirty="0">
                <a:latin typeface="Lucida Console" panose="020B0609040504020204" pitchFamily="49" charset="0"/>
              </a:rPr>
              <a:t>E::first-line</a:t>
            </a:r>
            <a:r>
              <a:rPr lang="en-GB" dirty="0"/>
              <a:t>	The first formatted line of an E element</a:t>
            </a:r>
          </a:p>
          <a:p>
            <a:pPr marL="0" indent="0">
              <a:buNone/>
            </a:pPr>
            <a:r>
              <a:rPr lang="en-GB" dirty="0">
                <a:latin typeface="Lucida Console" panose="020B0609040504020204" pitchFamily="49" charset="0"/>
              </a:rPr>
              <a:t>E::before</a:t>
            </a:r>
            <a:r>
              <a:rPr lang="en-GB" dirty="0"/>
              <a:t>		Generated content before an E element</a:t>
            </a:r>
          </a:p>
          <a:p>
            <a:pPr marL="0" indent="0">
              <a:buNone/>
            </a:pPr>
            <a:r>
              <a:rPr lang="en-GB" dirty="0">
                <a:latin typeface="Lucida Console" panose="020B0609040504020204" pitchFamily="49" charset="0"/>
              </a:rPr>
              <a:t>E::after	</a:t>
            </a:r>
            <a:r>
              <a:rPr lang="en-GB" dirty="0"/>
              <a:t>	Generated content after an E element</a:t>
            </a:r>
          </a:p>
        </p:txBody>
      </p:sp>
    </p:spTree>
    <p:extLst>
      <p:ext uri="{BB962C8B-B14F-4D97-AF65-F5344CB8AC3E}">
        <p14:creationId xmlns:p14="http://schemas.microsoft.com/office/powerpoint/2010/main" val="2911985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Selector specificity</a:t>
            </a:r>
          </a:p>
        </p:txBody>
      </p:sp>
      <p:sp>
        <p:nvSpPr>
          <p:cNvPr id="4" name="Content Placeholder 3"/>
          <p:cNvSpPr>
            <a:spLocks noGrp="1"/>
          </p:cNvSpPr>
          <p:nvPr>
            <p:ph sz="quarter" idx="13"/>
          </p:nvPr>
        </p:nvSpPr>
        <p:spPr/>
        <p:txBody>
          <a:bodyPr/>
          <a:lstStyle/>
          <a:p>
            <a:pPr marL="0" indent="0">
              <a:buNone/>
            </a:pPr>
            <a:r>
              <a:rPr lang="en-GB" dirty="0"/>
              <a:t>Specificity is based on (in decreasing order of importance):</a:t>
            </a:r>
          </a:p>
          <a:p>
            <a:pPr lvl="1"/>
            <a:r>
              <a:rPr lang="en-GB" dirty="0"/>
              <a:t>Whether the declaration appears in a style attribute</a:t>
            </a:r>
          </a:p>
          <a:p>
            <a:pPr lvl="1"/>
            <a:r>
              <a:rPr lang="en-GB" dirty="0"/>
              <a:t>The number of ID attributes in the selector</a:t>
            </a:r>
          </a:p>
          <a:p>
            <a:pPr lvl="1"/>
            <a:r>
              <a:rPr lang="en-GB" dirty="0"/>
              <a:t>The number of other attributes and pseudo-classes in the selector</a:t>
            </a:r>
          </a:p>
          <a:p>
            <a:pPr lvl="1"/>
            <a:r>
              <a:rPr lang="en-GB" dirty="0"/>
              <a:t>The number of elements and pseudo-elements in the selector </a:t>
            </a:r>
          </a:p>
        </p:txBody>
      </p:sp>
    </p:spTree>
    <p:extLst>
      <p:ext uri="{BB962C8B-B14F-4D97-AF65-F5344CB8AC3E}">
        <p14:creationId xmlns:p14="http://schemas.microsoft.com/office/powerpoint/2010/main" val="1531129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Specificity example</a:t>
            </a:r>
          </a:p>
        </p:txBody>
      </p:sp>
      <p:sp>
        <p:nvSpPr>
          <p:cNvPr id="6" name="Content Placeholder 5"/>
          <p:cNvSpPr>
            <a:spLocks noGrp="1"/>
          </p:cNvSpPr>
          <p:nvPr>
            <p:ph sz="quarter" idx="13"/>
          </p:nvPr>
        </p:nvSpPr>
        <p:spPr/>
        <p:txBody>
          <a:bodyPr/>
          <a:lstStyle/>
          <a:p>
            <a:pPr marL="0" indent="0">
              <a:buNone/>
            </a:pPr>
            <a:r>
              <a:rPr lang="en-GB" dirty="0"/>
              <a:t>In increasing order of specificity:</a:t>
            </a:r>
          </a:p>
        </p:txBody>
      </p:sp>
      <p:sp>
        <p:nvSpPr>
          <p:cNvPr id="7" name="Content Placeholder 6"/>
          <p:cNvSpPr>
            <a:spLocks noGrp="1"/>
          </p:cNvSpPr>
          <p:nvPr>
            <p:ph sz="quarter" idx="14"/>
          </p:nvPr>
        </p:nvSpPr>
        <p:spPr/>
        <p:txBody>
          <a:bodyPr>
            <a:normAutofit/>
          </a:bodyPr>
          <a:lstStyle/>
          <a:p>
            <a:pPr marL="0" indent="0">
              <a:buNone/>
            </a:pPr>
            <a:r>
              <a:rPr lang="en-GB" dirty="0">
                <a:latin typeface="Lucida Console" panose="020B0609040504020204" pitchFamily="49" charset="0"/>
              </a:rPr>
              <a:t>*			{ ... }</a:t>
            </a:r>
            <a:br>
              <a:rPr lang="en-GB" dirty="0">
                <a:latin typeface="Lucida Console" panose="020B0609040504020204" pitchFamily="49" charset="0"/>
              </a:rPr>
            </a:br>
            <a:r>
              <a:rPr lang="en-GB" dirty="0">
                <a:latin typeface="Lucida Console" panose="020B0609040504020204" pitchFamily="49" charset="0"/>
              </a:rPr>
              <a:t>li			{ ... }</a:t>
            </a:r>
            <a:br>
              <a:rPr lang="en-GB" dirty="0">
                <a:latin typeface="Lucida Console" panose="020B0609040504020204" pitchFamily="49" charset="0"/>
              </a:rPr>
            </a:br>
            <a:r>
              <a:rPr lang="en-GB" dirty="0" err="1">
                <a:latin typeface="Lucida Console" panose="020B0609040504020204" pitchFamily="49" charset="0"/>
              </a:rPr>
              <a:t>li:first-line</a:t>
            </a:r>
            <a:r>
              <a:rPr lang="en-GB" dirty="0">
                <a:latin typeface="Lucida Console" panose="020B0609040504020204" pitchFamily="49" charset="0"/>
              </a:rPr>
              <a:t>	{ ... }</a:t>
            </a:r>
            <a:br>
              <a:rPr lang="en-GB" dirty="0">
                <a:latin typeface="Lucida Console" panose="020B0609040504020204" pitchFamily="49" charset="0"/>
              </a:rPr>
            </a:br>
            <a:r>
              <a:rPr lang="en-GB" dirty="0" err="1">
                <a:latin typeface="Lucida Console" panose="020B0609040504020204" pitchFamily="49" charset="0"/>
              </a:rPr>
              <a:t>ul</a:t>
            </a:r>
            <a:r>
              <a:rPr lang="en-GB" dirty="0">
                <a:latin typeface="Lucida Console" panose="020B0609040504020204" pitchFamily="49" charset="0"/>
              </a:rPr>
              <a:t> li			{ ... }</a:t>
            </a:r>
            <a:br>
              <a:rPr lang="en-GB" dirty="0">
                <a:latin typeface="Lucida Console" panose="020B0609040504020204" pitchFamily="49" charset="0"/>
              </a:rPr>
            </a:br>
            <a:r>
              <a:rPr lang="en-GB" dirty="0" err="1">
                <a:latin typeface="Lucida Console" panose="020B0609040504020204" pitchFamily="49" charset="0"/>
              </a:rPr>
              <a:t>ul</a:t>
            </a:r>
            <a:r>
              <a:rPr lang="en-GB" dirty="0">
                <a:latin typeface="Lucida Console" panose="020B0609040504020204" pitchFamily="49" charset="0"/>
              </a:rPr>
              <a:t> </a:t>
            </a:r>
            <a:r>
              <a:rPr lang="en-GB" dirty="0" err="1">
                <a:latin typeface="Lucida Console" panose="020B0609040504020204" pitchFamily="49" charset="0"/>
              </a:rPr>
              <a:t>ol</a:t>
            </a:r>
            <a:r>
              <a:rPr lang="en-GB" dirty="0">
                <a:latin typeface="Lucida Console" panose="020B0609040504020204" pitchFamily="49" charset="0"/>
              </a:rPr>
              <a:t> + li		{ ... }</a:t>
            </a:r>
            <a:br>
              <a:rPr lang="en-GB" dirty="0">
                <a:latin typeface="Lucida Console" panose="020B0609040504020204" pitchFamily="49" charset="0"/>
              </a:rPr>
            </a:br>
            <a:r>
              <a:rPr lang="en-GB" dirty="0">
                <a:latin typeface="Lucida Console" panose="020B0609040504020204" pitchFamily="49" charset="0"/>
              </a:rPr>
              <a:t>h1 + [*</a:t>
            </a:r>
            <a:r>
              <a:rPr lang="en-GB" dirty="0" err="1">
                <a:latin typeface="Lucida Console" panose="020B0609040504020204" pitchFamily="49" charset="0"/>
              </a:rPr>
              <a:t>rel</a:t>
            </a:r>
            <a:r>
              <a:rPr lang="en-GB" dirty="0">
                <a:latin typeface="Lucida Console" panose="020B0609040504020204" pitchFamily="49" charset="0"/>
              </a:rPr>
              <a:t>=up]	{ ... }</a:t>
            </a:r>
            <a:br>
              <a:rPr lang="en-GB" dirty="0">
                <a:latin typeface="Lucida Console" panose="020B0609040504020204" pitchFamily="49" charset="0"/>
              </a:rPr>
            </a:br>
            <a:r>
              <a:rPr lang="en-GB" dirty="0" err="1">
                <a:latin typeface="Lucida Console" panose="020B0609040504020204" pitchFamily="49" charset="0"/>
              </a:rPr>
              <a:t>ul</a:t>
            </a:r>
            <a:r>
              <a:rPr lang="en-GB" dirty="0">
                <a:latin typeface="Lucida Console" panose="020B0609040504020204" pitchFamily="49" charset="0"/>
              </a:rPr>
              <a:t> </a:t>
            </a:r>
            <a:r>
              <a:rPr lang="en-GB" dirty="0" err="1">
                <a:latin typeface="Lucida Console" panose="020B0609040504020204" pitchFamily="49" charset="0"/>
              </a:rPr>
              <a:t>ol</a:t>
            </a:r>
            <a:r>
              <a:rPr lang="en-GB" dirty="0">
                <a:latin typeface="Lucida Console" panose="020B0609040504020204" pitchFamily="49" charset="0"/>
              </a:rPr>
              <a:t> </a:t>
            </a:r>
            <a:r>
              <a:rPr lang="en-GB" dirty="0" err="1">
                <a:latin typeface="Lucida Console" panose="020B0609040504020204" pitchFamily="49" charset="0"/>
              </a:rPr>
              <a:t>li.red</a:t>
            </a:r>
            <a:r>
              <a:rPr lang="en-GB" dirty="0">
                <a:latin typeface="Lucida Console" panose="020B0609040504020204" pitchFamily="49" charset="0"/>
              </a:rPr>
              <a:t>	{ ... }</a:t>
            </a:r>
            <a:br>
              <a:rPr lang="en-GB" dirty="0">
                <a:latin typeface="Lucida Console" panose="020B0609040504020204" pitchFamily="49" charset="0"/>
              </a:rPr>
            </a:br>
            <a:r>
              <a:rPr lang="en-GB" dirty="0" err="1">
                <a:latin typeface="Lucida Console" panose="020B0609040504020204" pitchFamily="49" charset="0"/>
              </a:rPr>
              <a:t>li.red.level</a:t>
            </a:r>
            <a:r>
              <a:rPr lang="en-GB" dirty="0">
                <a:latin typeface="Lucida Console" panose="020B0609040504020204" pitchFamily="49" charset="0"/>
              </a:rPr>
              <a:t>	{ ... }</a:t>
            </a:r>
            <a:br>
              <a:rPr lang="en-GB" dirty="0">
                <a:latin typeface="Lucida Console" panose="020B0609040504020204" pitchFamily="49" charset="0"/>
              </a:rPr>
            </a:br>
            <a:r>
              <a:rPr lang="en-GB" dirty="0">
                <a:latin typeface="Lucida Console" panose="020B0609040504020204" pitchFamily="49" charset="0"/>
              </a:rPr>
              <a:t>#x34y			{ ... }</a:t>
            </a:r>
            <a:br>
              <a:rPr lang="en-GB" dirty="0">
                <a:latin typeface="Lucida Console" panose="020B0609040504020204" pitchFamily="49" charset="0"/>
              </a:rPr>
            </a:br>
            <a:r>
              <a:rPr lang="en-GB" dirty="0">
                <a:latin typeface="Lucida Console" panose="020B0609040504020204" pitchFamily="49" charset="0"/>
              </a:rPr>
              <a:t>style=“...”</a:t>
            </a:r>
          </a:p>
        </p:txBody>
      </p:sp>
    </p:spTree>
    <p:extLst>
      <p:ext uri="{BB962C8B-B14F-4D97-AF65-F5344CB8AC3E}">
        <p14:creationId xmlns:p14="http://schemas.microsoft.com/office/powerpoint/2010/main" val="1505864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Example</a:t>
            </a:r>
          </a:p>
        </p:txBody>
      </p:sp>
      <p:sp>
        <p:nvSpPr>
          <p:cNvPr id="3" name="Content Placeholder 2"/>
          <p:cNvSpPr>
            <a:spLocks noGrp="1"/>
          </p:cNvSpPr>
          <p:nvPr>
            <p:ph sz="quarter" idx="13"/>
          </p:nvPr>
        </p:nvSpPr>
        <p:spPr/>
        <p:txBody>
          <a:bodyPr/>
          <a:lstStyle/>
          <a:p>
            <a:pPr marL="0" indent="0">
              <a:buNone/>
            </a:pPr>
            <a:r>
              <a:rPr lang="en-GB" dirty="0"/>
              <a:t>What colour is the p element?</a:t>
            </a:r>
          </a:p>
        </p:txBody>
      </p:sp>
      <p:sp>
        <p:nvSpPr>
          <p:cNvPr id="5" name="Content Placeholder 4"/>
          <p:cNvSpPr>
            <a:spLocks noGrp="1"/>
          </p:cNvSpPr>
          <p:nvPr>
            <p:ph sz="quarter" idx="14"/>
          </p:nvPr>
        </p:nvSpPr>
        <p:spPr/>
        <p:txBody>
          <a:bodyPr>
            <a:noAutofit/>
          </a:bodyPr>
          <a:lstStyle/>
          <a:p>
            <a:pPr marL="0" indent="0">
              <a:buNone/>
            </a:pPr>
            <a:r>
              <a:rPr lang="en-GB" sz="1600" dirty="0">
                <a:latin typeface="Lucida Console" panose="020B0609040504020204" pitchFamily="49" charset="0"/>
              </a:rPr>
              <a:t>&lt;!DOCTYPE html&gt;</a:t>
            </a:r>
            <a:br>
              <a:rPr lang="en-GB" sz="1600" dirty="0">
                <a:latin typeface="Lucida Console" panose="020B0609040504020204" pitchFamily="49" charset="0"/>
              </a:rPr>
            </a:br>
            <a:r>
              <a:rPr lang="en-GB" sz="1600" dirty="0">
                <a:latin typeface="Lucida Console" panose="020B0609040504020204" pitchFamily="49" charset="0"/>
              </a:rPr>
              <a:t>&lt;html&gt;</a:t>
            </a:r>
            <a:br>
              <a:rPr lang="en-GB" sz="1600" dirty="0">
                <a:latin typeface="Lucida Console" panose="020B0609040504020204" pitchFamily="49" charset="0"/>
              </a:rPr>
            </a:br>
            <a:r>
              <a:rPr lang="en-GB" sz="1600" dirty="0">
                <a:latin typeface="Lucida Console" panose="020B0609040504020204" pitchFamily="49" charset="0"/>
              </a:rPr>
              <a:t>  &lt;head&gt; </a:t>
            </a:r>
            <a:br>
              <a:rPr lang="en-GB" sz="1600" dirty="0">
                <a:latin typeface="Lucida Console" panose="020B0609040504020204" pitchFamily="49" charset="0"/>
              </a:rPr>
            </a:br>
            <a:r>
              <a:rPr lang="en-GB" sz="1600" dirty="0">
                <a:latin typeface="Lucida Console" panose="020B0609040504020204" pitchFamily="49" charset="0"/>
              </a:rPr>
              <a:t>    &lt;style type="text/</a:t>
            </a:r>
            <a:r>
              <a:rPr lang="en-GB" sz="1600" dirty="0" err="1">
                <a:latin typeface="Lucida Console" panose="020B0609040504020204" pitchFamily="49" charset="0"/>
              </a:rPr>
              <a:t>css</a:t>
            </a:r>
            <a:r>
              <a:rPr lang="en-GB" sz="1600" dirty="0">
                <a:latin typeface="Lucida Console" panose="020B0609040504020204" pitchFamily="49" charset="0"/>
              </a:rPr>
              <a:t>"&gt; </a:t>
            </a:r>
            <a:br>
              <a:rPr lang="en-GB" sz="1600" dirty="0">
                <a:latin typeface="Lucida Console" panose="020B0609040504020204" pitchFamily="49" charset="0"/>
              </a:rPr>
            </a:br>
            <a:r>
              <a:rPr lang="en-GB" sz="1600" dirty="0">
                <a:latin typeface="Lucida Console" panose="020B0609040504020204" pitchFamily="49" charset="0"/>
              </a:rPr>
              <a:t>      p { </a:t>
            </a:r>
            <a:r>
              <a:rPr lang="en-GB" sz="1600" dirty="0" err="1">
                <a:latin typeface="Lucida Console" panose="020B0609040504020204" pitchFamily="49" charset="0"/>
              </a:rPr>
              <a:t>color</a:t>
            </a:r>
            <a:r>
              <a:rPr lang="en-GB" sz="1600" dirty="0">
                <a:latin typeface="Lucida Console" panose="020B0609040504020204" pitchFamily="49" charset="0"/>
              </a:rPr>
              <a:t>: blue }</a:t>
            </a:r>
            <a:br>
              <a:rPr lang="en-GB" sz="1600" dirty="0">
                <a:latin typeface="Lucida Console" panose="020B0609040504020204" pitchFamily="49" charset="0"/>
              </a:rPr>
            </a:br>
            <a:r>
              <a:rPr lang="en-GB" sz="1600" dirty="0">
                <a:latin typeface="Lucida Console" panose="020B0609040504020204" pitchFamily="49" charset="0"/>
              </a:rPr>
              <a:t>      #x97z { </a:t>
            </a:r>
            <a:r>
              <a:rPr lang="en-GB" sz="1600" dirty="0" err="1">
                <a:latin typeface="Lucida Console" panose="020B0609040504020204" pitchFamily="49" charset="0"/>
              </a:rPr>
              <a:t>color</a:t>
            </a:r>
            <a:r>
              <a:rPr lang="en-GB" sz="1600" dirty="0">
                <a:latin typeface="Lucida Console" panose="020B0609040504020204" pitchFamily="49" charset="0"/>
              </a:rPr>
              <a:t>: red } </a:t>
            </a:r>
            <a:br>
              <a:rPr lang="en-GB" sz="1600" dirty="0">
                <a:latin typeface="Lucida Console" panose="020B0609040504020204" pitchFamily="49" charset="0"/>
              </a:rPr>
            </a:br>
            <a:r>
              <a:rPr lang="en-GB" sz="1600" dirty="0">
                <a:latin typeface="Lucida Console" panose="020B0609040504020204" pitchFamily="49" charset="0"/>
              </a:rPr>
              <a:t>    &lt;/style&gt; </a:t>
            </a:r>
            <a:br>
              <a:rPr lang="en-GB" sz="1600" dirty="0">
                <a:latin typeface="Lucida Console" panose="020B0609040504020204" pitchFamily="49" charset="0"/>
              </a:rPr>
            </a:br>
            <a:r>
              <a:rPr lang="en-GB" sz="1600" dirty="0">
                <a:latin typeface="Lucida Console" panose="020B0609040504020204" pitchFamily="49" charset="0"/>
              </a:rPr>
              <a:t>  &lt;/head&gt; </a:t>
            </a:r>
            <a:br>
              <a:rPr lang="en-GB" sz="1600" dirty="0">
                <a:latin typeface="Lucida Console" panose="020B0609040504020204" pitchFamily="49" charset="0"/>
              </a:rPr>
            </a:br>
            <a:r>
              <a:rPr lang="en-GB" sz="1600" dirty="0">
                <a:latin typeface="Lucida Console" panose="020B0609040504020204" pitchFamily="49" charset="0"/>
              </a:rPr>
              <a:t>  &lt;body&gt; </a:t>
            </a:r>
            <a:br>
              <a:rPr lang="en-GB" sz="1600" dirty="0">
                <a:latin typeface="Lucida Console" panose="020B0609040504020204" pitchFamily="49" charset="0"/>
              </a:rPr>
            </a:br>
            <a:r>
              <a:rPr lang="en-GB" sz="1600" dirty="0">
                <a:latin typeface="Lucida Console" panose="020B0609040504020204" pitchFamily="49" charset="0"/>
              </a:rPr>
              <a:t>    &lt;p id="x97z" </a:t>
            </a:r>
            <a:br>
              <a:rPr lang="en-GB" sz="1600" dirty="0">
                <a:latin typeface="Lucida Console" panose="020B0609040504020204" pitchFamily="49" charset="0"/>
              </a:rPr>
            </a:br>
            <a:r>
              <a:rPr lang="en-GB" sz="1600" dirty="0">
                <a:latin typeface="Lucida Console" panose="020B0609040504020204" pitchFamily="49" charset="0"/>
              </a:rPr>
              <a:t>       style="</a:t>
            </a:r>
            <a:r>
              <a:rPr lang="en-GB" sz="1600" dirty="0" err="1">
                <a:latin typeface="Lucida Console" panose="020B0609040504020204" pitchFamily="49" charset="0"/>
              </a:rPr>
              <a:t>color</a:t>
            </a:r>
            <a:r>
              <a:rPr lang="en-GB" sz="1600" dirty="0">
                <a:latin typeface="Lucida Console" panose="020B0609040504020204" pitchFamily="49" charset="0"/>
              </a:rPr>
              <a:t>: green"&gt;SOME TEXT&lt;/p&gt;</a:t>
            </a:r>
            <a:br>
              <a:rPr lang="en-GB" sz="1600" dirty="0">
                <a:latin typeface="Lucida Console" panose="020B0609040504020204" pitchFamily="49" charset="0"/>
              </a:rPr>
            </a:br>
            <a:r>
              <a:rPr lang="en-GB" sz="1600" dirty="0">
                <a:latin typeface="Lucida Console" panose="020B0609040504020204" pitchFamily="49" charset="0"/>
              </a:rPr>
              <a:t>  &lt;/body&gt;</a:t>
            </a:r>
            <a:br>
              <a:rPr lang="en-GB" sz="1600" dirty="0">
                <a:latin typeface="Lucida Console" panose="020B0609040504020204" pitchFamily="49" charset="0"/>
              </a:rPr>
            </a:br>
            <a:r>
              <a:rPr lang="en-GB" sz="1600" dirty="0">
                <a:latin typeface="Lucida Console" panose="020B0609040504020204" pitchFamily="49" charset="0"/>
              </a:rPr>
              <a:t>&lt;/html&gt;</a:t>
            </a:r>
          </a:p>
        </p:txBody>
      </p:sp>
    </p:spTree>
    <p:extLst>
      <p:ext uri="{BB962C8B-B14F-4D97-AF65-F5344CB8AC3E}">
        <p14:creationId xmlns:p14="http://schemas.microsoft.com/office/powerpoint/2010/main" val="1495723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Declarations</a:t>
            </a:r>
          </a:p>
        </p:txBody>
      </p:sp>
    </p:spTree>
    <p:extLst>
      <p:ext uri="{BB962C8B-B14F-4D97-AF65-F5344CB8AC3E}">
        <p14:creationId xmlns:p14="http://schemas.microsoft.com/office/powerpoint/2010/main" val="1826868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Declarations</a:t>
            </a:r>
          </a:p>
        </p:txBody>
      </p:sp>
      <p:sp>
        <p:nvSpPr>
          <p:cNvPr id="4" name="Content Placeholder 3"/>
          <p:cNvSpPr>
            <a:spLocks noGrp="1"/>
          </p:cNvSpPr>
          <p:nvPr>
            <p:ph sz="quarter" idx="13"/>
          </p:nvPr>
        </p:nvSpPr>
        <p:spPr/>
        <p:txBody>
          <a:bodyPr/>
          <a:lstStyle/>
          <a:p>
            <a:pPr marL="0" indent="0">
              <a:buNone/>
            </a:pPr>
            <a:r>
              <a:rPr lang="en-GB" dirty="0"/>
              <a:t>Declarations are a series of property-value pairs</a:t>
            </a:r>
          </a:p>
          <a:p>
            <a:pPr lvl="1"/>
            <a:r>
              <a:rPr lang="en-GB" dirty="0"/>
              <a:t>Separated by “;”</a:t>
            </a:r>
          </a:p>
          <a:p>
            <a:pPr marL="0" indent="0">
              <a:buNone/>
            </a:pPr>
            <a:r>
              <a:rPr lang="en-GB" dirty="0"/>
              <a:t>Many properties!</a:t>
            </a:r>
          </a:p>
          <a:p>
            <a:pPr lvl="1"/>
            <a:r>
              <a:rPr lang="en-GB" dirty="0"/>
              <a:t>Too many to list exhaustively in a lecture (but I’ll show the most common ones)</a:t>
            </a:r>
          </a:p>
        </p:txBody>
      </p:sp>
    </p:spTree>
    <p:extLst>
      <p:ext uri="{BB962C8B-B14F-4D97-AF65-F5344CB8AC3E}">
        <p14:creationId xmlns:p14="http://schemas.microsoft.com/office/powerpoint/2010/main" val="3339230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properties</a:t>
            </a:r>
          </a:p>
        </p:txBody>
      </p:sp>
      <p:sp>
        <p:nvSpPr>
          <p:cNvPr id="4" name="Content Placeholder 3"/>
          <p:cNvSpPr>
            <a:spLocks noGrp="1"/>
          </p:cNvSpPr>
          <p:nvPr>
            <p:ph sz="quarter" idx="13"/>
          </p:nvPr>
        </p:nvSpPr>
        <p:spPr/>
        <p:txBody>
          <a:bodyPr/>
          <a:lstStyle/>
          <a:p>
            <a:pPr marL="0" indent="0">
              <a:buNone/>
            </a:pPr>
            <a:r>
              <a:rPr lang="en-GB" dirty="0">
                <a:latin typeface="Lucida Console" panose="020B0609040504020204" pitchFamily="49" charset="0"/>
              </a:rPr>
              <a:t>font-family: Arial;</a:t>
            </a:r>
            <a:br>
              <a:rPr lang="en-GB" dirty="0">
                <a:latin typeface="Lucida Console" panose="020B0609040504020204" pitchFamily="49" charset="0"/>
              </a:rPr>
            </a:br>
            <a:r>
              <a:rPr lang="en-GB" dirty="0">
                <a:latin typeface="Lucida Console" panose="020B0609040504020204" pitchFamily="49" charset="0"/>
              </a:rPr>
              <a:t>font-size: 32pt;</a:t>
            </a:r>
            <a:br>
              <a:rPr lang="en-GB" dirty="0">
                <a:latin typeface="Lucida Console" panose="020B0609040504020204" pitchFamily="49" charset="0"/>
              </a:rPr>
            </a:br>
            <a:r>
              <a:rPr lang="en-GB" dirty="0">
                <a:latin typeface="Lucida Console" panose="020B0609040504020204" pitchFamily="49" charset="0"/>
              </a:rPr>
              <a:t>font-style: italic;</a:t>
            </a:r>
            <a:br>
              <a:rPr lang="en-GB" dirty="0">
                <a:latin typeface="Lucida Console" panose="020B0609040504020204" pitchFamily="49" charset="0"/>
              </a:rPr>
            </a:br>
            <a:r>
              <a:rPr lang="en-GB" dirty="0">
                <a:latin typeface="Lucida Console" panose="020B0609040504020204" pitchFamily="49" charset="0"/>
              </a:rPr>
              <a:t>font-weight: bold;</a:t>
            </a:r>
            <a:br>
              <a:rPr lang="en-GB" dirty="0">
                <a:latin typeface="Lucida Console" panose="020B0609040504020204" pitchFamily="49" charset="0"/>
              </a:rPr>
            </a:br>
            <a:r>
              <a:rPr lang="en-GB" dirty="0">
                <a:latin typeface="Lucida Console" panose="020B0609040504020204" pitchFamily="49" charset="0"/>
              </a:rPr>
              <a:t>line-height: 14pt;</a:t>
            </a:r>
            <a:br>
              <a:rPr lang="en-GB" dirty="0">
                <a:latin typeface="Lucida Console" panose="020B0609040504020204" pitchFamily="49" charset="0"/>
              </a:rPr>
            </a:br>
            <a:r>
              <a:rPr lang="en-GB" dirty="0" err="1">
                <a:latin typeface="Lucida Console" panose="020B0609040504020204" pitchFamily="49" charset="0"/>
              </a:rPr>
              <a:t>color</a:t>
            </a:r>
            <a:r>
              <a:rPr lang="en-GB" dirty="0">
                <a:latin typeface="Lucida Console" panose="020B0609040504020204" pitchFamily="49" charset="0"/>
              </a:rPr>
              <a:t>: green;</a:t>
            </a:r>
            <a:br>
              <a:rPr lang="en-GB" dirty="0">
                <a:latin typeface="Lucida Console" panose="020B0609040504020204" pitchFamily="49" charset="0"/>
              </a:rPr>
            </a:br>
            <a:r>
              <a:rPr lang="en-GB" dirty="0" err="1">
                <a:latin typeface="Lucida Console" panose="020B0609040504020204" pitchFamily="49" charset="0"/>
              </a:rPr>
              <a:t>color</a:t>
            </a:r>
            <a:r>
              <a:rPr lang="en-GB" dirty="0">
                <a:latin typeface="Lucida Console" panose="020B0609040504020204" pitchFamily="49" charset="0"/>
              </a:rPr>
              <a:t>: </a:t>
            </a:r>
            <a:r>
              <a:rPr lang="en-GB" dirty="0" err="1">
                <a:latin typeface="Lucida Console" panose="020B0609040504020204" pitchFamily="49" charset="0"/>
              </a:rPr>
              <a:t>rgb</a:t>
            </a:r>
            <a:r>
              <a:rPr lang="en-GB" dirty="0">
                <a:latin typeface="Lucida Console" panose="020B0609040504020204" pitchFamily="49" charset="0"/>
              </a:rPr>
              <a:t>(0,128,0);</a:t>
            </a:r>
            <a:br>
              <a:rPr lang="en-GB" dirty="0">
                <a:latin typeface="Lucida Console" panose="020B0609040504020204" pitchFamily="49" charset="0"/>
              </a:rPr>
            </a:br>
            <a:r>
              <a:rPr lang="en-GB" dirty="0">
                <a:latin typeface="Lucida Console" panose="020B0609040504020204" pitchFamily="49" charset="0"/>
              </a:rPr>
              <a:t>background-</a:t>
            </a:r>
            <a:r>
              <a:rPr lang="en-GB" dirty="0" err="1">
                <a:latin typeface="Lucida Console" panose="020B0609040504020204" pitchFamily="49" charset="0"/>
              </a:rPr>
              <a:t>color</a:t>
            </a:r>
            <a:r>
              <a:rPr lang="en-GB" dirty="0">
                <a:latin typeface="Lucida Console" panose="020B0609040504020204" pitchFamily="49" charset="0"/>
              </a:rPr>
              <a:t>: #ffff00;</a:t>
            </a:r>
            <a:br>
              <a:rPr lang="en-GB" dirty="0">
                <a:latin typeface="Lucida Console" panose="020B0609040504020204" pitchFamily="49" charset="0"/>
              </a:rPr>
            </a:br>
            <a:r>
              <a:rPr lang="en-GB" dirty="0">
                <a:latin typeface="Lucida Console" panose="020B0609040504020204" pitchFamily="49" charset="0"/>
              </a:rPr>
              <a:t>opacity: 0.8;</a:t>
            </a:r>
            <a:br>
              <a:rPr lang="en-GB" dirty="0">
                <a:latin typeface="Lucida Console" panose="020B0609040504020204" pitchFamily="49" charset="0"/>
              </a:rPr>
            </a:br>
            <a:r>
              <a:rPr lang="en-GB" dirty="0">
                <a:latin typeface="Lucida Console" panose="020B0609040504020204" pitchFamily="49" charset="0"/>
              </a:rPr>
              <a:t>text-align: </a:t>
            </a:r>
            <a:r>
              <a:rPr lang="en-GB" dirty="0" err="1">
                <a:latin typeface="Lucida Console" panose="020B0609040504020204" pitchFamily="49" charset="0"/>
              </a:rPr>
              <a:t>center</a:t>
            </a: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text-transform: uppercase;</a:t>
            </a:r>
            <a:br>
              <a:rPr lang="en-GB" dirty="0">
                <a:latin typeface="Lucida Console" panose="020B0609040504020204" pitchFamily="49" charset="0"/>
              </a:rPr>
            </a:br>
            <a:r>
              <a:rPr lang="en-GB" dirty="0">
                <a:latin typeface="Lucida Console" panose="020B0609040504020204" pitchFamily="49" charset="0"/>
              </a:rPr>
              <a:t>text-indent: 3em;</a:t>
            </a:r>
            <a:br>
              <a:rPr lang="en-GB" dirty="0">
                <a:latin typeface="Lucida Console" panose="020B0609040504020204" pitchFamily="49" charset="0"/>
              </a:rPr>
            </a:br>
            <a:r>
              <a:rPr lang="en-GB" dirty="0">
                <a:latin typeface="Lucida Console" panose="020B0609040504020204" pitchFamily="49" charset="0"/>
              </a:rPr>
              <a:t>text-decoration: blink;</a:t>
            </a:r>
          </a:p>
        </p:txBody>
      </p:sp>
      <p:sp>
        <p:nvSpPr>
          <p:cNvPr id="5" name="Content Placeholder 4"/>
          <p:cNvSpPr>
            <a:spLocks noGrp="1"/>
          </p:cNvSpPr>
          <p:nvPr>
            <p:ph sz="quarter" idx="14"/>
          </p:nvPr>
        </p:nvSpPr>
        <p:spPr/>
        <p:txBody>
          <a:bodyPr/>
          <a:lstStyle/>
          <a:p>
            <a:pPr marL="0" indent="0">
              <a:buNone/>
            </a:pPr>
            <a:r>
              <a:rPr lang="en-GB" dirty="0">
                <a:latin typeface="Lucida Console" panose="020B0609040504020204" pitchFamily="49" charset="0"/>
              </a:rPr>
              <a:t>display: block;</a:t>
            </a:r>
            <a:br>
              <a:rPr lang="en-GB" dirty="0">
                <a:latin typeface="Lucida Console" panose="020B0609040504020204" pitchFamily="49" charset="0"/>
              </a:rPr>
            </a:br>
            <a:r>
              <a:rPr lang="en-GB" dirty="0">
                <a:latin typeface="Lucida Console" panose="020B0609040504020204" pitchFamily="49" charset="0"/>
              </a:rPr>
              <a:t>margin: 12pt 12pt 12pt 12pt;</a:t>
            </a:r>
            <a:br>
              <a:rPr lang="en-GB" dirty="0">
                <a:latin typeface="Lucida Console" panose="020B0609040504020204" pitchFamily="49" charset="0"/>
              </a:rPr>
            </a:br>
            <a:r>
              <a:rPr lang="en-GB" dirty="0">
                <a:latin typeface="Lucida Console" panose="020B0609040504020204" pitchFamily="49" charset="0"/>
              </a:rPr>
              <a:t>border: 0.1in solid red;</a:t>
            </a:r>
            <a:br>
              <a:rPr lang="en-GB" dirty="0">
                <a:latin typeface="Lucida Console" panose="020B0609040504020204" pitchFamily="49" charset="0"/>
              </a:rPr>
            </a:br>
            <a:r>
              <a:rPr lang="en-GB" dirty="0">
                <a:latin typeface="Lucida Console" panose="020B0609040504020204" pitchFamily="49" charset="0"/>
              </a:rPr>
              <a:t>border-right: 1cm;</a:t>
            </a:r>
            <a:br>
              <a:rPr lang="en-GB" dirty="0">
                <a:latin typeface="Lucida Console" panose="020B0609040504020204" pitchFamily="49" charset="0"/>
              </a:rPr>
            </a:br>
            <a:r>
              <a:rPr lang="en-GB" dirty="0">
                <a:latin typeface="Lucida Console" panose="020B0609040504020204" pitchFamily="49" charset="0"/>
              </a:rPr>
              <a:t>border-top-</a:t>
            </a:r>
            <a:r>
              <a:rPr lang="en-GB" dirty="0" err="1">
                <a:latin typeface="Lucida Console" panose="020B0609040504020204" pitchFamily="49" charset="0"/>
              </a:rPr>
              <a:t>color</a:t>
            </a:r>
            <a:r>
              <a:rPr lang="en-GB" dirty="0">
                <a:latin typeface="Lucida Console" panose="020B0609040504020204" pitchFamily="49" charset="0"/>
              </a:rPr>
              <a:t>: green;</a:t>
            </a:r>
            <a:br>
              <a:rPr lang="en-GB" dirty="0">
                <a:latin typeface="Lucida Console" panose="020B0609040504020204" pitchFamily="49" charset="0"/>
              </a:rPr>
            </a:br>
            <a:r>
              <a:rPr lang="en-GB" dirty="0">
                <a:latin typeface="Lucida Console" panose="020B0609040504020204" pitchFamily="49" charset="0"/>
              </a:rPr>
              <a:t>padding: 6pt 6pt 6pt 6pt;</a:t>
            </a:r>
            <a:br>
              <a:rPr lang="en-GB" dirty="0">
                <a:latin typeface="Lucida Console" panose="020B0609040504020204" pitchFamily="49" charset="0"/>
              </a:rPr>
            </a:br>
            <a:r>
              <a:rPr lang="en-GB" dirty="0">
                <a:latin typeface="Lucida Console" panose="020B0609040504020204" pitchFamily="49" charset="0"/>
              </a:rPr>
              <a:t>width: 80%;</a:t>
            </a:r>
            <a:br>
              <a:rPr lang="en-GB" dirty="0">
                <a:latin typeface="Lucida Console" panose="020B0609040504020204" pitchFamily="49" charset="0"/>
              </a:rPr>
            </a:br>
            <a:r>
              <a:rPr lang="en-GB" dirty="0">
                <a:latin typeface="Lucida Console" panose="020B0609040504020204" pitchFamily="49" charset="0"/>
              </a:rPr>
              <a:t>float: left;</a:t>
            </a:r>
            <a:br>
              <a:rPr lang="en-GB" dirty="0">
                <a:latin typeface="Lucida Console" panose="020B0609040504020204" pitchFamily="49" charset="0"/>
              </a:rPr>
            </a:br>
            <a:r>
              <a:rPr lang="en-GB" dirty="0">
                <a:latin typeface="Lucida Console" panose="020B0609040504020204" pitchFamily="49" charset="0"/>
              </a:rPr>
              <a:t>clear: left;</a:t>
            </a:r>
            <a:br>
              <a:rPr lang="en-GB" dirty="0">
                <a:latin typeface="Lucida Console" panose="020B0609040504020204" pitchFamily="49" charset="0"/>
              </a:rPr>
            </a:br>
            <a:r>
              <a:rPr lang="en-GB" dirty="0">
                <a:latin typeface="Lucida Console" panose="020B0609040504020204" pitchFamily="49" charset="0"/>
              </a:rPr>
              <a:t>direction: </a:t>
            </a:r>
            <a:r>
              <a:rPr lang="en-GB" dirty="0" err="1">
                <a:latin typeface="Lucida Console" panose="020B0609040504020204" pitchFamily="49" charset="0"/>
              </a:rPr>
              <a:t>rtl</a:t>
            </a:r>
            <a:r>
              <a:rPr lang="en-GB" dirty="0">
                <a:latin typeface="Lucida Console" panose="020B0609040504020204" pitchFamily="49" charset="0"/>
              </a:rPr>
              <a:t>;</a:t>
            </a:r>
            <a:br>
              <a:rPr lang="en-GB" dirty="0">
                <a:latin typeface="Lucida Console" panose="020B0609040504020204" pitchFamily="49" charset="0"/>
              </a:rPr>
            </a:br>
            <a:endParaRPr lang="en-GB" dirty="0">
              <a:latin typeface="Lucida Console" panose="020B0609040504020204" pitchFamily="49" charset="0"/>
            </a:endParaRPr>
          </a:p>
        </p:txBody>
      </p:sp>
    </p:spTree>
    <p:extLst>
      <p:ext uri="{BB962C8B-B14F-4D97-AF65-F5344CB8AC3E}">
        <p14:creationId xmlns:p14="http://schemas.microsoft.com/office/powerpoint/2010/main" val="3238562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7B3AE3-4334-BE4D-AA88-1936930ADAEE}"/>
              </a:ext>
            </a:extLst>
          </p:cNvPr>
          <p:cNvSpPr>
            <a:spLocks noGrp="1"/>
          </p:cNvSpPr>
          <p:nvPr>
            <p:ph type="title"/>
          </p:nvPr>
        </p:nvSpPr>
        <p:spPr/>
        <p:txBody>
          <a:bodyPr/>
          <a:lstStyle/>
          <a:p>
            <a:r>
              <a:rPr lang="en-GB" dirty="0"/>
              <a:t>Fonts</a:t>
            </a:r>
          </a:p>
        </p:txBody>
      </p:sp>
      <p:sp>
        <p:nvSpPr>
          <p:cNvPr id="3" name="Content Placeholder 2">
            <a:extLst>
              <a:ext uri="{FF2B5EF4-FFF2-40B4-BE49-F238E27FC236}">
                <a16:creationId xmlns="" xmlns:a16="http://schemas.microsoft.com/office/drawing/2014/main" id="{6FD14564-A4D2-154B-8F7C-A88D97310F16}"/>
              </a:ext>
            </a:extLst>
          </p:cNvPr>
          <p:cNvSpPr>
            <a:spLocks noGrp="1"/>
          </p:cNvSpPr>
          <p:nvPr>
            <p:ph sz="quarter" idx="13"/>
          </p:nvPr>
        </p:nvSpPr>
        <p:spPr>
          <a:xfrm>
            <a:off x="623888" y="1773236"/>
            <a:ext cx="5400675" cy="4608514"/>
          </a:xfrm>
        </p:spPr>
        <p:txBody>
          <a:bodyPr>
            <a:noAutofit/>
          </a:bodyPr>
          <a:lstStyle/>
          <a:p>
            <a:pPr marL="0" indent="0">
              <a:buNone/>
            </a:pPr>
            <a:r>
              <a:rPr lang="en-GB" dirty="0">
                <a:latin typeface="Lucida Console" panose="020B0609040504020204" pitchFamily="49" charset="0"/>
              </a:rPr>
              <a:t>font-family:</a:t>
            </a:r>
          </a:p>
          <a:p>
            <a:pPr lvl="1"/>
            <a:r>
              <a:rPr lang="en-GB" dirty="0"/>
              <a:t>Specifies a typeface by name</a:t>
            </a:r>
            <a:br>
              <a:rPr lang="en-GB" dirty="0"/>
            </a:br>
            <a:r>
              <a:rPr lang="en-GB" dirty="0"/>
              <a:t>e.g. </a:t>
            </a:r>
            <a:r>
              <a:rPr lang="en-GB" dirty="0" err="1"/>
              <a:t>Eurostile</a:t>
            </a:r>
            <a:r>
              <a:rPr lang="en-GB" dirty="0"/>
              <a:t>, Arial, Alberto</a:t>
            </a:r>
          </a:p>
          <a:p>
            <a:pPr lvl="1"/>
            <a:r>
              <a:rPr lang="en-GB" dirty="0"/>
              <a:t>Some generic typefaces:</a:t>
            </a:r>
            <a:br>
              <a:rPr lang="en-GB" dirty="0"/>
            </a:br>
            <a:r>
              <a:rPr lang="en-GB" dirty="0">
                <a:latin typeface="Lucida Console" panose="020B0609040504020204" pitchFamily="49" charset="0"/>
              </a:rPr>
              <a:t>serif, sans-serif, serif, monospace, cursive</a:t>
            </a:r>
          </a:p>
          <a:p>
            <a:pPr lvl="1"/>
            <a:r>
              <a:rPr lang="en-GB" dirty="0"/>
              <a:t>Specifies a list of typefaces to try in order</a:t>
            </a:r>
            <a:br>
              <a:rPr lang="en-GB" dirty="0"/>
            </a:br>
            <a:r>
              <a:rPr lang="en-GB" dirty="0"/>
              <a:t>e.g. </a:t>
            </a:r>
            <a:r>
              <a:rPr lang="en-GB" dirty="0">
                <a:latin typeface="Lucida Console" panose="020B0609040504020204" pitchFamily="49" charset="0"/>
              </a:rPr>
              <a:t>Freight, Georgia, serif</a:t>
            </a:r>
          </a:p>
          <a:p>
            <a:pPr marL="0" indent="0">
              <a:buNone/>
            </a:pPr>
            <a:r>
              <a:rPr lang="en-GB" dirty="0">
                <a:latin typeface="Lucida Console" panose="020B0609040504020204" pitchFamily="49" charset="0"/>
              </a:rPr>
              <a:t>font-style:</a:t>
            </a:r>
          </a:p>
          <a:p>
            <a:pPr lvl="1"/>
            <a:r>
              <a:rPr lang="en-GB" dirty="0"/>
              <a:t>Specifies a font style within a typeface</a:t>
            </a:r>
            <a:br>
              <a:rPr lang="en-GB" dirty="0"/>
            </a:br>
            <a:r>
              <a:rPr lang="en-GB" dirty="0"/>
              <a:t>e.g. </a:t>
            </a:r>
            <a:r>
              <a:rPr lang="en-GB" dirty="0">
                <a:latin typeface="Lucida Console" panose="020B0609040504020204" pitchFamily="49" charset="0"/>
              </a:rPr>
              <a:t>normal, italic, oblique</a:t>
            </a:r>
          </a:p>
          <a:p>
            <a:pPr marL="0" indent="0">
              <a:buNone/>
            </a:pPr>
            <a:r>
              <a:rPr lang="en-GB" dirty="0">
                <a:latin typeface="Lucida Console" panose="020B0609040504020204" pitchFamily="49" charset="0"/>
              </a:rPr>
              <a:t>font-weight:</a:t>
            </a:r>
          </a:p>
          <a:p>
            <a:pPr lvl="1"/>
            <a:r>
              <a:rPr lang="en-GB" dirty="0"/>
              <a:t>Specifies how heavy a font is</a:t>
            </a:r>
            <a:br>
              <a:rPr lang="en-GB" dirty="0"/>
            </a:br>
            <a:r>
              <a:rPr lang="en-GB" dirty="0"/>
              <a:t>e.g. </a:t>
            </a:r>
            <a:r>
              <a:rPr lang="en-GB" dirty="0">
                <a:latin typeface="Lucida Console" panose="020B0609040504020204" pitchFamily="49" charset="0"/>
              </a:rPr>
              <a:t>normal, bold, bolder</a:t>
            </a:r>
          </a:p>
        </p:txBody>
      </p:sp>
      <p:sp>
        <p:nvSpPr>
          <p:cNvPr id="4" name="Content Placeholder 3">
            <a:extLst>
              <a:ext uri="{FF2B5EF4-FFF2-40B4-BE49-F238E27FC236}">
                <a16:creationId xmlns="" xmlns:a16="http://schemas.microsoft.com/office/drawing/2014/main" id="{EAA6921B-5F4D-A94C-9694-FC15F4F957A5}"/>
              </a:ext>
            </a:extLst>
          </p:cNvPr>
          <p:cNvSpPr>
            <a:spLocks noGrp="1"/>
          </p:cNvSpPr>
          <p:nvPr>
            <p:ph sz="quarter" idx="14"/>
          </p:nvPr>
        </p:nvSpPr>
        <p:spPr/>
        <p:txBody>
          <a:bodyPr/>
          <a:lstStyle/>
          <a:p>
            <a:pPr marL="0" indent="0">
              <a:buNone/>
            </a:pPr>
            <a:r>
              <a:rPr lang="en-GB" dirty="0">
                <a:latin typeface="Lucida Console" panose="020B0609040504020204" pitchFamily="49" charset="0"/>
              </a:rPr>
              <a:t>font-size:</a:t>
            </a:r>
          </a:p>
          <a:p>
            <a:pPr lvl="1"/>
            <a:r>
              <a:rPr lang="en-GB" dirty="0"/>
              <a:t>Specifies how big a font is</a:t>
            </a:r>
          </a:p>
          <a:p>
            <a:pPr lvl="1"/>
            <a:r>
              <a:rPr lang="en-GB" dirty="0"/>
              <a:t>Absolute size:</a:t>
            </a:r>
          </a:p>
          <a:p>
            <a:pPr lvl="2"/>
            <a:r>
              <a:rPr lang="en-GB" dirty="0" err="1">
                <a:latin typeface="Lucida Console" panose="020B0609040504020204" pitchFamily="49" charset="0"/>
              </a:rPr>
              <a:t>px</a:t>
            </a:r>
            <a:r>
              <a:rPr lang="en-GB" dirty="0"/>
              <a:t> – pixels</a:t>
            </a:r>
          </a:p>
          <a:p>
            <a:pPr lvl="2"/>
            <a:r>
              <a:rPr lang="en-GB" dirty="0" err="1">
                <a:latin typeface="Lucida Console" panose="020B0609040504020204" pitchFamily="49" charset="0"/>
              </a:rPr>
              <a:t>pt</a:t>
            </a:r>
            <a:r>
              <a:rPr lang="en-GB" dirty="0"/>
              <a:t> – points (1/72 of an inch)</a:t>
            </a:r>
          </a:p>
          <a:p>
            <a:pPr lvl="1"/>
            <a:r>
              <a:rPr lang="en-GB" dirty="0"/>
              <a:t>Relative size (to parent element):</a:t>
            </a:r>
          </a:p>
          <a:p>
            <a:pPr lvl="2"/>
            <a:r>
              <a:rPr lang="en-GB" dirty="0">
                <a:latin typeface="Lucida Console" panose="020B0609040504020204" pitchFamily="49" charset="0"/>
              </a:rPr>
              <a:t>%</a:t>
            </a:r>
            <a:r>
              <a:rPr lang="en-GB" dirty="0"/>
              <a:t> - percentage</a:t>
            </a:r>
          </a:p>
          <a:p>
            <a:pPr lvl="2"/>
            <a:r>
              <a:rPr lang="en-GB" dirty="0" err="1">
                <a:latin typeface="Lucida Console" panose="020B0609040504020204" pitchFamily="49" charset="0"/>
              </a:rPr>
              <a:t>em</a:t>
            </a:r>
            <a:r>
              <a:rPr lang="en-GB" dirty="0"/>
              <a:t> - width of lower-case “m”</a:t>
            </a:r>
          </a:p>
          <a:p>
            <a:endParaRPr lang="en-GB" dirty="0"/>
          </a:p>
        </p:txBody>
      </p:sp>
    </p:spTree>
    <p:extLst>
      <p:ext uri="{BB962C8B-B14F-4D97-AF65-F5344CB8AC3E}">
        <p14:creationId xmlns:p14="http://schemas.microsoft.com/office/powerpoint/2010/main" val="3977805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817CD-14CC-AB40-B74F-76A6CF2CF3B0}"/>
              </a:ext>
            </a:extLst>
          </p:cNvPr>
          <p:cNvSpPr>
            <a:spLocks noGrp="1"/>
          </p:cNvSpPr>
          <p:nvPr>
            <p:ph type="title"/>
          </p:nvPr>
        </p:nvSpPr>
        <p:spPr/>
        <p:txBody>
          <a:bodyPr/>
          <a:lstStyle/>
          <a:p>
            <a:r>
              <a:rPr lang="en-GB" dirty="0"/>
              <a:t>Web Fonts</a:t>
            </a:r>
          </a:p>
        </p:txBody>
      </p:sp>
      <p:sp>
        <p:nvSpPr>
          <p:cNvPr id="3" name="Content Placeholder 2">
            <a:extLst>
              <a:ext uri="{FF2B5EF4-FFF2-40B4-BE49-F238E27FC236}">
                <a16:creationId xmlns="" xmlns:a16="http://schemas.microsoft.com/office/drawing/2014/main" id="{4E4D8D33-2FC3-9B49-929C-1869F7A16A54}"/>
              </a:ext>
            </a:extLst>
          </p:cNvPr>
          <p:cNvSpPr>
            <a:spLocks noGrp="1"/>
          </p:cNvSpPr>
          <p:nvPr>
            <p:ph sz="quarter" idx="13"/>
          </p:nvPr>
        </p:nvSpPr>
        <p:spPr/>
        <p:txBody>
          <a:bodyPr>
            <a:normAutofit/>
          </a:bodyPr>
          <a:lstStyle/>
          <a:p>
            <a:pPr marL="0" indent="0">
              <a:buNone/>
            </a:pPr>
            <a:r>
              <a:rPr lang="en-GB" dirty="0"/>
              <a:t>@font-face used to specify a downloadable font (usually in .</a:t>
            </a:r>
            <a:r>
              <a:rPr lang="en-GB" dirty="0" err="1"/>
              <a:t>woff</a:t>
            </a:r>
            <a:r>
              <a:rPr lang="en-GB" dirty="0"/>
              <a:t> format)</a:t>
            </a:r>
          </a:p>
          <a:p>
            <a:pPr marL="0" indent="0">
              <a:buNone/>
            </a:pPr>
            <a:endParaRPr lang="en-GB" dirty="0"/>
          </a:p>
        </p:txBody>
      </p:sp>
      <p:sp>
        <p:nvSpPr>
          <p:cNvPr id="6" name="Content Placeholder 5">
            <a:extLst>
              <a:ext uri="{FF2B5EF4-FFF2-40B4-BE49-F238E27FC236}">
                <a16:creationId xmlns="" xmlns:a16="http://schemas.microsoft.com/office/drawing/2014/main" id="{4810F18D-805D-274F-BB2B-A3808D33DAF2}"/>
              </a:ext>
            </a:extLst>
          </p:cNvPr>
          <p:cNvSpPr>
            <a:spLocks noGrp="1"/>
          </p:cNvSpPr>
          <p:nvPr>
            <p:ph sz="quarter" idx="14"/>
          </p:nvPr>
        </p:nvSpPr>
        <p:spPr/>
        <p:txBody>
          <a:bodyPr/>
          <a:lstStyle/>
          <a:p>
            <a:pPr marL="0" indent="0">
              <a:buNone/>
            </a:pPr>
            <a:r>
              <a:rPr lang="en-GB" dirty="0">
                <a:latin typeface="Lucida Console" panose="020B0609040504020204" pitchFamily="49" charset="0"/>
              </a:rPr>
              <a:t>@font-face { </a:t>
            </a:r>
            <a:br>
              <a:rPr lang="en-GB" dirty="0">
                <a:latin typeface="Lucida Console" panose="020B0609040504020204" pitchFamily="49" charset="0"/>
              </a:rPr>
            </a:br>
            <a:r>
              <a:rPr lang="en-GB" dirty="0">
                <a:latin typeface="Lucida Console" panose="020B0609040504020204" pitchFamily="49" charset="0"/>
              </a:rPr>
              <a:t>  font-family: Gentium; </a:t>
            </a:r>
            <a:br>
              <a:rPr lang="en-GB" dirty="0">
                <a:latin typeface="Lucida Console" panose="020B0609040504020204" pitchFamily="49" charset="0"/>
              </a:rPr>
            </a:br>
            <a:r>
              <a:rPr lang="en-GB" dirty="0">
                <a:latin typeface="Lucida Console" panose="020B0609040504020204" pitchFamily="49" charset="0"/>
              </a:rPr>
              <a:t>  </a:t>
            </a:r>
            <a:r>
              <a:rPr lang="en-GB" dirty="0" err="1">
                <a:latin typeface="Lucida Console" panose="020B0609040504020204" pitchFamily="49" charset="0"/>
              </a:rPr>
              <a:t>src</a:t>
            </a:r>
            <a:r>
              <a:rPr lang="en-GB" dirty="0">
                <a:latin typeface="Lucida Console" panose="020B0609040504020204" pitchFamily="49" charset="0"/>
              </a:rPr>
              <a:t>: </a:t>
            </a:r>
            <a:r>
              <a:rPr lang="en-GB" dirty="0" err="1">
                <a:latin typeface="Lucida Console" panose="020B0609040504020204" pitchFamily="49" charset="0"/>
              </a:rPr>
              <a:t>url</a:t>
            </a:r>
            <a:r>
              <a:rPr lang="en-GB" dirty="0">
                <a:latin typeface="Lucida Console" panose="020B0609040504020204" pitchFamily="49" charset="0"/>
              </a:rPr>
              <a:t>(http://</a:t>
            </a:r>
            <a:r>
              <a:rPr lang="en-GB" dirty="0" err="1">
                <a:latin typeface="Lucida Console" panose="020B0609040504020204" pitchFamily="49" charset="0"/>
              </a:rPr>
              <a:t>example.com</a:t>
            </a:r>
            <a:r>
              <a:rPr lang="en-GB" dirty="0">
                <a:latin typeface="Lucida Console" panose="020B0609040504020204" pitchFamily="49" charset="0"/>
              </a:rPr>
              <a:t>/fonts/</a:t>
            </a:r>
            <a:r>
              <a:rPr lang="en-GB" dirty="0" err="1">
                <a:latin typeface="Lucida Console" panose="020B0609040504020204" pitchFamily="49" charset="0"/>
              </a:rPr>
              <a:t>Gentium.woff</a:t>
            </a: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
            </a:r>
            <a:br>
              <a:rPr lang="en-GB" dirty="0">
                <a:latin typeface="Lucida Console" panose="020B0609040504020204" pitchFamily="49" charset="0"/>
              </a:rPr>
            </a:br>
            <a:r>
              <a:rPr lang="en-GB" dirty="0">
                <a:latin typeface="Lucida Console" panose="020B0609040504020204" pitchFamily="49" charset="0"/>
              </a:rPr>
              <a:t>p { </a:t>
            </a:r>
            <a:br>
              <a:rPr lang="en-GB" dirty="0">
                <a:latin typeface="Lucida Console" panose="020B0609040504020204" pitchFamily="49" charset="0"/>
              </a:rPr>
            </a:br>
            <a:r>
              <a:rPr lang="en-GB" dirty="0">
                <a:latin typeface="Lucida Console" panose="020B0609040504020204" pitchFamily="49" charset="0"/>
              </a:rPr>
              <a:t>  font-family: Gentium, serif; </a:t>
            </a:r>
            <a:br>
              <a:rPr lang="en-GB" dirty="0">
                <a:latin typeface="Lucida Console" panose="020B0609040504020204" pitchFamily="49" charset="0"/>
              </a:rPr>
            </a:br>
            <a:r>
              <a:rPr lang="en-GB" dirty="0">
                <a:latin typeface="Lucida Console" panose="020B0609040504020204" pitchFamily="49" charset="0"/>
              </a:rPr>
              <a:t>} </a:t>
            </a:r>
          </a:p>
          <a:p>
            <a:endParaRPr lang="en-GB" dirty="0"/>
          </a:p>
        </p:txBody>
      </p:sp>
    </p:spTree>
    <p:extLst>
      <p:ext uri="{BB962C8B-B14F-4D97-AF65-F5344CB8AC3E}">
        <p14:creationId xmlns:p14="http://schemas.microsoft.com/office/powerpoint/2010/main" val="3169052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663E-1F4A-4A40-A0E5-7B850079741E}"/>
              </a:ext>
            </a:extLst>
          </p:cNvPr>
          <p:cNvSpPr>
            <a:spLocks noGrp="1"/>
          </p:cNvSpPr>
          <p:nvPr>
            <p:ph type="title"/>
          </p:nvPr>
        </p:nvSpPr>
        <p:spPr/>
        <p:txBody>
          <a:bodyPr/>
          <a:lstStyle/>
          <a:p>
            <a:r>
              <a:rPr lang="en-GB" dirty="0"/>
              <a:t>Colours</a:t>
            </a:r>
          </a:p>
        </p:txBody>
      </p:sp>
      <p:sp>
        <p:nvSpPr>
          <p:cNvPr id="3" name="Content Placeholder 2">
            <a:extLst>
              <a:ext uri="{FF2B5EF4-FFF2-40B4-BE49-F238E27FC236}">
                <a16:creationId xmlns="" xmlns:a16="http://schemas.microsoft.com/office/drawing/2014/main" id="{B830EF88-892D-9A4B-93CF-786EA146EDAC}"/>
              </a:ext>
            </a:extLst>
          </p:cNvPr>
          <p:cNvSpPr>
            <a:spLocks noGrp="1"/>
          </p:cNvSpPr>
          <p:nvPr>
            <p:ph sz="quarter" idx="13"/>
          </p:nvPr>
        </p:nvSpPr>
        <p:spPr/>
        <p:txBody>
          <a:bodyPr/>
          <a:lstStyle/>
          <a:p>
            <a:pPr marL="0" indent="0">
              <a:buNone/>
            </a:pPr>
            <a:r>
              <a:rPr lang="en-GB" dirty="0" err="1">
                <a:latin typeface="Lucida Console" panose="020B0609040504020204" pitchFamily="49" charset="0"/>
              </a:rPr>
              <a:t>color</a:t>
            </a:r>
            <a:r>
              <a:rPr lang="en-GB" dirty="0">
                <a:latin typeface="Lucida Console" panose="020B0609040504020204" pitchFamily="49" charset="0"/>
              </a:rPr>
              <a:t>:</a:t>
            </a:r>
          </a:p>
          <a:p>
            <a:pPr lvl="1"/>
            <a:r>
              <a:rPr lang="en-GB" dirty="0"/>
              <a:t>Text colour</a:t>
            </a:r>
          </a:p>
          <a:p>
            <a:pPr marL="0" indent="0">
              <a:buNone/>
            </a:pPr>
            <a:r>
              <a:rPr lang="en-GB" dirty="0">
                <a:latin typeface="Lucida Console" panose="020B0609040504020204" pitchFamily="49" charset="0"/>
              </a:rPr>
              <a:t>background-</a:t>
            </a:r>
            <a:r>
              <a:rPr lang="en-GB" dirty="0" err="1">
                <a:latin typeface="Lucida Console" panose="020B0609040504020204" pitchFamily="49" charset="0"/>
              </a:rPr>
              <a:t>color</a:t>
            </a:r>
            <a:r>
              <a:rPr lang="en-GB" dirty="0">
                <a:latin typeface="Lucida Console" panose="020B0609040504020204" pitchFamily="49" charset="0"/>
              </a:rPr>
              <a:t>:</a:t>
            </a:r>
          </a:p>
          <a:p>
            <a:pPr lvl="1"/>
            <a:r>
              <a:rPr lang="en-GB" dirty="0"/>
              <a:t>Colour of element’s background</a:t>
            </a:r>
          </a:p>
          <a:p>
            <a:pPr marL="0" indent="0">
              <a:buNone/>
            </a:pPr>
            <a:r>
              <a:rPr lang="en-GB" dirty="0">
                <a:latin typeface="Lucida Console" panose="020B0609040504020204" pitchFamily="49" charset="0"/>
              </a:rPr>
              <a:t>opacity:</a:t>
            </a:r>
          </a:p>
          <a:p>
            <a:pPr lvl="1"/>
            <a:r>
              <a:rPr lang="en-GB" dirty="0"/>
              <a:t>How opaque is the element? (number between 0 and 1 or percentage)</a:t>
            </a:r>
          </a:p>
        </p:txBody>
      </p:sp>
      <p:sp>
        <p:nvSpPr>
          <p:cNvPr id="4" name="Content Placeholder 3">
            <a:extLst>
              <a:ext uri="{FF2B5EF4-FFF2-40B4-BE49-F238E27FC236}">
                <a16:creationId xmlns="" xmlns:a16="http://schemas.microsoft.com/office/drawing/2014/main" id="{48FEA2F6-AD7A-A74B-A0AB-30C4D1A61B08}"/>
              </a:ext>
            </a:extLst>
          </p:cNvPr>
          <p:cNvSpPr>
            <a:spLocks noGrp="1"/>
          </p:cNvSpPr>
          <p:nvPr>
            <p:ph sz="quarter" idx="14"/>
          </p:nvPr>
        </p:nvSpPr>
        <p:spPr/>
        <p:txBody>
          <a:bodyPr/>
          <a:lstStyle/>
          <a:p>
            <a:pPr marL="0" indent="0">
              <a:buNone/>
            </a:pPr>
            <a:r>
              <a:rPr lang="en-GB" dirty="0"/>
              <a:t>Colour specifications</a:t>
            </a:r>
          </a:p>
          <a:p>
            <a:pPr lvl="1"/>
            <a:r>
              <a:rPr lang="en-GB" dirty="0"/>
              <a:t>by name: aqua, black, blue, fuchsia, </a:t>
            </a:r>
            <a:r>
              <a:rPr lang="en-GB" dirty="0" err="1"/>
              <a:t>gray</a:t>
            </a:r>
            <a:r>
              <a:rPr lang="en-GB" dirty="0"/>
              <a:t>, green, lime, maroon, navy, olive, orange, purple, red, silver, teal, white, and yellow</a:t>
            </a:r>
          </a:p>
          <a:p>
            <a:pPr lvl="1"/>
            <a:r>
              <a:rPr lang="en-GB" dirty="0"/>
              <a:t>by hex value</a:t>
            </a:r>
            <a:br>
              <a:rPr lang="en-GB" dirty="0"/>
            </a:br>
            <a:r>
              <a:rPr lang="en-GB" dirty="0">
                <a:latin typeface="Lucida Console" panose="020B0609040504020204" pitchFamily="49" charset="0"/>
              </a:rPr>
              <a:t>#</a:t>
            </a:r>
            <a:r>
              <a:rPr lang="en-GB" dirty="0" err="1">
                <a:latin typeface="Lucida Console" panose="020B0609040504020204" pitchFamily="49" charset="0"/>
              </a:rPr>
              <a:t>rgb</a:t>
            </a:r>
            <a:r>
              <a:rPr lang="en-GB" dirty="0">
                <a:latin typeface="Lucida Console" panose="020B0609040504020204" pitchFamily="49" charset="0"/>
              </a:rPr>
              <a:t/>
            </a:r>
            <a:br>
              <a:rPr lang="en-GB" dirty="0">
                <a:latin typeface="Lucida Console" panose="020B0609040504020204" pitchFamily="49" charset="0"/>
              </a:rPr>
            </a:br>
            <a:r>
              <a:rPr lang="en-GB" dirty="0">
                <a:latin typeface="Lucida Console" panose="020B0609040504020204" pitchFamily="49" charset="0"/>
              </a:rPr>
              <a:t>#</a:t>
            </a:r>
            <a:r>
              <a:rPr lang="en-GB" dirty="0" err="1">
                <a:latin typeface="Lucida Console" panose="020B0609040504020204" pitchFamily="49" charset="0"/>
              </a:rPr>
              <a:t>rrggbb</a:t>
            </a:r>
            <a:r>
              <a:rPr lang="en-GB" dirty="0"/>
              <a:t/>
            </a:r>
            <a:br>
              <a:rPr lang="en-GB" dirty="0"/>
            </a:br>
            <a:r>
              <a:rPr lang="en-GB" dirty="0"/>
              <a:t>e.g. </a:t>
            </a:r>
            <a:r>
              <a:rPr lang="en-GB" dirty="0">
                <a:latin typeface="Lucida Console" panose="020B0609040504020204" pitchFamily="49" charset="0"/>
              </a:rPr>
              <a:t>#ff0000 </a:t>
            </a:r>
            <a:r>
              <a:rPr lang="en-GB" dirty="0"/>
              <a:t>is red</a:t>
            </a:r>
          </a:p>
          <a:p>
            <a:pPr lvl="1"/>
            <a:r>
              <a:rPr lang="en-GB" dirty="0"/>
              <a:t>by </a:t>
            </a:r>
            <a:r>
              <a:rPr lang="en-GB" dirty="0" err="1"/>
              <a:t>rgb</a:t>
            </a:r>
            <a:r>
              <a:rPr lang="en-GB" dirty="0"/>
              <a:t> value</a:t>
            </a:r>
            <a:br>
              <a:rPr lang="en-GB" dirty="0"/>
            </a:br>
            <a:r>
              <a:rPr lang="en-GB" dirty="0" err="1">
                <a:latin typeface="Lucida Console" panose="020B0609040504020204" pitchFamily="49" charset="0"/>
              </a:rPr>
              <a:t>rgb</a:t>
            </a:r>
            <a:r>
              <a:rPr lang="en-GB" dirty="0">
                <a:latin typeface="Lucida Console" panose="020B0609040504020204" pitchFamily="49" charset="0"/>
              </a:rPr>
              <a:t>(255, 0, 0)</a:t>
            </a:r>
            <a:br>
              <a:rPr lang="en-GB" dirty="0">
                <a:latin typeface="Lucida Console" panose="020B0609040504020204" pitchFamily="49" charset="0"/>
              </a:rPr>
            </a:br>
            <a:r>
              <a:rPr lang="en-GB" dirty="0" err="1">
                <a:latin typeface="Lucida Console" panose="020B0609040504020204" pitchFamily="49" charset="0"/>
              </a:rPr>
              <a:t>rgb</a:t>
            </a:r>
            <a:r>
              <a:rPr lang="en-GB" dirty="0">
                <a:latin typeface="Lucida Console" panose="020B0609040504020204" pitchFamily="49" charset="0"/>
              </a:rPr>
              <a:t>(100%, 0%, 0%)</a:t>
            </a:r>
          </a:p>
          <a:p>
            <a:endParaRPr lang="en-GB" dirty="0"/>
          </a:p>
        </p:txBody>
      </p:sp>
    </p:spTree>
    <p:extLst>
      <p:ext uri="{BB962C8B-B14F-4D97-AF65-F5344CB8AC3E}">
        <p14:creationId xmlns:p14="http://schemas.microsoft.com/office/powerpoint/2010/main" val="323913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B1ED28-B69D-1C43-93F7-29C89905D72F}"/>
              </a:ext>
            </a:extLst>
          </p:cNvPr>
          <p:cNvSpPr>
            <a:spLocks noGrp="1"/>
          </p:cNvSpPr>
          <p:nvPr>
            <p:ph type="title"/>
          </p:nvPr>
        </p:nvSpPr>
        <p:spPr/>
        <p:txBody>
          <a:bodyPr/>
          <a:lstStyle/>
          <a:p>
            <a:r>
              <a:rPr lang="en-US" dirty="0" smtClean="0"/>
              <a:t>W3C Web Services</a:t>
            </a:r>
            <a:endParaRPr lang="en-US" dirty="0"/>
          </a:p>
        </p:txBody>
      </p:sp>
      <p:sp>
        <p:nvSpPr>
          <p:cNvPr id="4" name="Content Placeholder 3">
            <a:extLst>
              <a:ext uri="{FF2B5EF4-FFF2-40B4-BE49-F238E27FC236}">
                <a16:creationId xmlns:a16="http://schemas.microsoft.com/office/drawing/2014/main" xmlns="" id="{53DCE464-6E53-4A41-8982-D7B0C78B798A}"/>
              </a:ext>
            </a:extLst>
          </p:cNvPr>
          <p:cNvSpPr>
            <a:spLocks noGrp="1"/>
          </p:cNvSpPr>
          <p:nvPr>
            <p:ph sz="quarter" idx="13"/>
          </p:nvPr>
        </p:nvSpPr>
        <p:spPr/>
        <p:txBody>
          <a:bodyPr>
            <a:normAutofit/>
          </a:bodyPr>
          <a:lstStyle/>
          <a:p>
            <a:pPr marL="0" indent="0">
              <a:buNone/>
            </a:pPr>
            <a:r>
              <a:rPr lang="en-US" dirty="0" smtClean="0"/>
              <a:t>“</a:t>
            </a:r>
            <a:r>
              <a:rPr lang="en-US" dirty="0"/>
              <a:t>Traditional” Web Services based on W3C Web Services </a:t>
            </a:r>
            <a:r>
              <a:rPr lang="en-US" dirty="0" smtClean="0"/>
              <a:t>Architecture</a:t>
            </a:r>
          </a:p>
          <a:p>
            <a:pPr marL="0" indent="0">
              <a:buNone/>
            </a:pPr>
            <a:r>
              <a:rPr lang="en-US" dirty="0"/>
              <a:t>Protocol </a:t>
            </a:r>
            <a:r>
              <a:rPr lang="en-US" dirty="0" smtClean="0"/>
              <a:t>dependent architecture</a:t>
            </a:r>
            <a:endParaRPr lang="en-US" dirty="0"/>
          </a:p>
          <a:p>
            <a:pPr marL="0" indent="0">
              <a:buNone/>
            </a:pPr>
            <a:r>
              <a:rPr lang="en-US" dirty="0" smtClean="0"/>
              <a:t>(WS-I also defined Web Service architectures)</a:t>
            </a:r>
          </a:p>
          <a:p>
            <a:pPr marL="0" indent="0">
              <a:buNone/>
            </a:pPr>
            <a:endParaRPr lang="en-US" dirty="0"/>
          </a:p>
          <a:p>
            <a:pPr lvl="1"/>
            <a:r>
              <a:rPr lang="en-US" sz="1600" dirty="0"/>
              <a:t>SOAP for invoking services			- </a:t>
            </a:r>
            <a:r>
              <a:rPr lang="en-GB" sz="1600" dirty="0">
                <a:solidFill>
                  <a:srgbClr val="005C84"/>
                </a:solidFill>
              </a:rPr>
              <a:t>Simple Object Access Protocol</a:t>
            </a:r>
            <a:endParaRPr lang="en-US" sz="1600" dirty="0">
              <a:solidFill>
                <a:srgbClr val="005C84"/>
              </a:solidFill>
            </a:endParaRPr>
          </a:p>
          <a:p>
            <a:pPr lvl="1"/>
            <a:r>
              <a:rPr lang="en-US" sz="1600" dirty="0"/>
              <a:t>WSDL for describing services 			- </a:t>
            </a:r>
            <a:r>
              <a:rPr lang="en-GB" sz="1600" dirty="0">
                <a:solidFill>
                  <a:srgbClr val="005C84"/>
                </a:solidFill>
              </a:rPr>
              <a:t>Web Services Description Language </a:t>
            </a:r>
            <a:endParaRPr lang="en-US" sz="1600" dirty="0">
              <a:solidFill>
                <a:srgbClr val="005C84"/>
              </a:solidFill>
            </a:endParaRPr>
          </a:p>
          <a:p>
            <a:pPr lvl="1"/>
            <a:r>
              <a:rPr lang="en-US" sz="1600" dirty="0"/>
              <a:t>UDDI for publishing and locating services	- </a:t>
            </a:r>
            <a:r>
              <a:rPr lang="en-GB" sz="1600" dirty="0">
                <a:solidFill>
                  <a:srgbClr val="005C84"/>
                </a:solidFill>
              </a:rPr>
              <a:t>Universal Description, Discovery, and Integration</a:t>
            </a:r>
            <a:endParaRPr lang="en-US" sz="1600" dirty="0">
              <a:solidFill>
                <a:srgbClr val="005C84"/>
              </a:solidFill>
            </a:endParaRPr>
          </a:p>
          <a:p>
            <a:pPr marL="0" indent="0">
              <a:buNone/>
            </a:pPr>
            <a:endParaRPr lang="en-US" dirty="0" smtClean="0"/>
          </a:p>
          <a:p>
            <a:pPr marL="0" indent="0">
              <a:buNone/>
            </a:pPr>
            <a:endParaRPr lang="en-US" dirty="0"/>
          </a:p>
        </p:txBody>
      </p:sp>
      <p:sp>
        <p:nvSpPr>
          <p:cNvPr id="5" name="Text Placeholder 4">
            <a:extLst>
              <a:ext uri="{FF2B5EF4-FFF2-40B4-BE49-F238E27FC236}">
                <a16:creationId xmlns:a16="http://schemas.microsoft.com/office/drawing/2014/main" xmlns="" id="{34E1C2BB-56F2-324E-BDE6-D2712AB7501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1837095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0072B3-773C-B549-BE15-9E881F3DCF60}"/>
              </a:ext>
            </a:extLst>
          </p:cNvPr>
          <p:cNvSpPr>
            <a:spLocks noGrp="1"/>
          </p:cNvSpPr>
          <p:nvPr>
            <p:ph type="title"/>
          </p:nvPr>
        </p:nvSpPr>
        <p:spPr/>
        <p:txBody>
          <a:bodyPr/>
          <a:lstStyle/>
          <a:p>
            <a:r>
              <a:rPr lang="en-GB" dirty="0"/>
              <a:t>Backgrounds</a:t>
            </a:r>
          </a:p>
        </p:txBody>
      </p:sp>
      <p:sp>
        <p:nvSpPr>
          <p:cNvPr id="3" name="Content Placeholder 2">
            <a:extLst>
              <a:ext uri="{FF2B5EF4-FFF2-40B4-BE49-F238E27FC236}">
                <a16:creationId xmlns="" xmlns:a16="http://schemas.microsoft.com/office/drawing/2014/main" id="{8F83CF5C-3473-DE4E-A784-4B513CACC02C}"/>
              </a:ext>
            </a:extLst>
          </p:cNvPr>
          <p:cNvSpPr>
            <a:spLocks noGrp="1"/>
          </p:cNvSpPr>
          <p:nvPr>
            <p:ph sz="quarter" idx="13"/>
          </p:nvPr>
        </p:nvSpPr>
        <p:spPr/>
        <p:txBody>
          <a:bodyPr/>
          <a:lstStyle/>
          <a:p>
            <a:pPr marL="0" indent="0">
              <a:buNone/>
            </a:pPr>
            <a:r>
              <a:rPr lang="en-GB" dirty="0">
                <a:latin typeface="Lucida Console" panose="020B0609040504020204" pitchFamily="49" charset="0"/>
              </a:rPr>
              <a:t>background-image: </a:t>
            </a:r>
            <a:r>
              <a:rPr lang="en-GB" dirty="0" err="1">
                <a:latin typeface="Lucida Console" panose="020B0609040504020204" pitchFamily="49" charset="0"/>
              </a:rPr>
              <a:t>url</a:t>
            </a:r>
            <a:r>
              <a:rPr lang="en-GB" dirty="0">
                <a:latin typeface="Lucida Console" panose="020B0609040504020204" pitchFamily="49" charset="0"/>
              </a:rPr>
              <a:t>(...)</a:t>
            </a:r>
          </a:p>
          <a:p>
            <a:pPr lvl="1"/>
            <a:r>
              <a:rPr lang="en-GB" dirty="0"/>
              <a:t>Specifies an image to use as the background for an element</a:t>
            </a:r>
          </a:p>
          <a:p>
            <a:endParaRPr lang="en-GB" dirty="0"/>
          </a:p>
        </p:txBody>
      </p:sp>
      <p:sp>
        <p:nvSpPr>
          <p:cNvPr id="12" name="Content Placeholder 11">
            <a:extLst>
              <a:ext uri="{FF2B5EF4-FFF2-40B4-BE49-F238E27FC236}">
                <a16:creationId xmlns="" xmlns:a16="http://schemas.microsoft.com/office/drawing/2014/main" id="{47D7FB94-AC4D-8A4F-B1B5-B61A4CBED6D6}"/>
              </a:ext>
            </a:extLst>
          </p:cNvPr>
          <p:cNvSpPr>
            <a:spLocks noGrp="1"/>
          </p:cNvSpPr>
          <p:nvPr>
            <p:ph sz="quarter" idx="14"/>
          </p:nvPr>
        </p:nvSpPr>
        <p:spPr/>
        <p:txBody>
          <a:bodyPr/>
          <a:lstStyle/>
          <a:p>
            <a:endParaRPr lang="en-GB"/>
          </a:p>
        </p:txBody>
      </p:sp>
    </p:spTree>
    <p:extLst>
      <p:ext uri="{BB962C8B-B14F-4D97-AF65-F5344CB8AC3E}">
        <p14:creationId xmlns:p14="http://schemas.microsoft.com/office/powerpoint/2010/main" val="1282053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5C8932-0726-8D4E-A46F-D3056F957727}"/>
              </a:ext>
            </a:extLst>
          </p:cNvPr>
          <p:cNvSpPr>
            <a:spLocks noGrp="1"/>
          </p:cNvSpPr>
          <p:nvPr>
            <p:ph type="title"/>
          </p:nvPr>
        </p:nvSpPr>
        <p:spPr/>
        <p:txBody>
          <a:bodyPr/>
          <a:lstStyle/>
          <a:p>
            <a:r>
              <a:rPr lang="en-GB" dirty="0"/>
              <a:t>Text rendering</a:t>
            </a:r>
          </a:p>
        </p:txBody>
      </p:sp>
      <p:sp>
        <p:nvSpPr>
          <p:cNvPr id="3" name="Content Placeholder 2">
            <a:extLst>
              <a:ext uri="{FF2B5EF4-FFF2-40B4-BE49-F238E27FC236}">
                <a16:creationId xmlns="" xmlns:a16="http://schemas.microsoft.com/office/drawing/2014/main" id="{1EC9D773-0DF3-724D-921A-B0E0A182F550}"/>
              </a:ext>
            </a:extLst>
          </p:cNvPr>
          <p:cNvSpPr>
            <a:spLocks noGrp="1"/>
          </p:cNvSpPr>
          <p:nvPr>
            <p:ph sz="quarter" idx="13"/>
          </p:nvPr>
        </p:nvSpPr>
        <p:spPr/>
        <p:txBody>
          <a:bodyPr>
            <a:normAutofit lnSpcReduction="10000"/>
          </a:bodyPr>
          <a:lstStyle/>
          <a:p>
            <a:pPr marL="0" indent="0">
              <a:buNone/>
            </a:pPr>
            <a:r>
              <a:rPr lang="en-GB" dirty="0">
                <a:latin typeface="Lucida Console" panose="020B0609040504020204" pitchFamily="49" charset="0"/>
              </a:rPr>
              <a:t>text-indent:</a:t>
            </a:r>
          </a:p>
          <a:p>
            <a:pPr lvl="1"/>
            <a:r>
              <a:rPr lang="en-GB" dirty="0"/>
              <a:t>Specifies indentation of first line of an element</a:t>
            </a:r>
            <a:br>
              <a:rPr lang="en-GB" dirty="0"/>
            </a:br>
            <a:r>
              <a:rPr lang="en-GB" dirty="0">
                <a:latin typeface="Lucida Console" panose="020B0609040504020204" pitchFamily="49" charset="0"/>
              </a:rPr>
              <a:t>text-indent: 3em;</a:t>
            </a:r>
            <a:br>
              <a:rPr lang="en-GB" dirty="0">
                <a:latin typeface="Lucida Console" panose="020B0609040504020204" pitchFamily="49" charset="0"/>
              </a:rPr>
            </a:br>
            <a:r>
              <a:rPr lang="en-GB" dirty="0">
                <a:latin typeface="Lucida Console" panose="020B0609040504020204" pitchFamily="49" charset="0"/>
              </a:rPr>
              <a:t>text-indent: 10%;</a:t>
            </a:r>
          </a:p>
          <a:p>
            <a:pPr marL="0" indent="0">
              <a:buNone/>
            </a:pPr>
            <a:r>
              <a:rPr lang="en-GB" dirty="0">
                <a:latin typeface="Lucida Console" panose="020B0609040504020204" pitchFamily="49" charset="0"/>
              </a:rPr>
              <a:t>text-align:</a:t>
            </a:r>
          </a:p>
          <a:p>
            <a:pPr lvl="1"/>
            <a:r>
              <a:rPr lang="en-GB" dirty="0">
                <a:latin typeface="Lucida Console" panose="020B0609040504020204" pitchFamily="49" charset="0"/>
              </a:rPr>
              <a:t>left, right, </a:t>
            </a:r>
            <a:r>
              <a:rPr lang="en-GB" dirty="0" err="1">
                <a:latin typeface="Lucida Console" panose="020B0609040504020204" pitchFamily="49" charset="0"/>
              </a:rPr>
              <a:t>center</a:t>
            </a:r>
            <a:r>
              <a:rPr lang="en-GB" dirty="0">
                <a:latin typeface="Lucida Console" panose="020B0609040504020204" pitchFamily="49" charset="0"/>
              </a:rPr>
              <a:t>, justify</a:t>
            </a:r>
          </a:p>
          <a:p>
            <a:pPr marL="0" indent="0">
              <a:buNone/>
            </a:pPr>
            <a:r>
              <a:rPr lang="en-GB" dirty="0">
                <a:latin typeface="Lucida Console" panose="020B0609040504020204" pitchFamily="49" charset="0"/>
              </a:rPr>
              <a:t>text-decoration:</a:t>
            </a:r>
          </a:p>
          <a:p>
            <a:pPr lvl="1"/>
            <a:r>
              <a:rPr lang="en-GB" dirty="0">
                <a:latin typeface="Lucida Console" panose="020B0609040504020204" pitchFamily="49" charset="0"/>
              </a:rPr>
              <a:t>none, underline, overline, </a:t>
            </a:r>
            <a:br>
              <a:rPr lang="en-GB" dirty="0">
                <a:latin typeface="Lucida Console" panose="020B0609040504020204" pitchFamily="49" charset="0"/>
              </a:rPr>
            </a:br>
            <a:r>
              <a:rPr lang="en-GB" dirty="0">
                <a:latin typeface="Lucida Console" panose="020B0609040504020204" pitchFamily="49" charset="0"/>
              </a:rPr>
              <a:t>line-through, blink</a:t>
            </a:r>
          </a:p>
          <a:p>
            <a:pPr marL="0" indent="0">
              <a:buNone/>
            </a:pPr>
            <a:r>
              <a:rPr lang="en-GB" dirty="0">
                <a:latin typeface="Lucida Console" panose="020B0609040504020204" pitchFamily="49" charset="0"/>
              </a:rPr>
              <a:t>text-transform:</a:t>
            </a:r>
          </a:p>
          <a:p>
            <a:pPr lvl="1"/>
            <a:r>
              <a:rPr lang="en-GB" dirty="0">
                <a:latin typeface="Lucida Console" panose="020B0609040504020204" pitchFamily="49" charset="0"/>
              </a:rPr>
              <a:t>none, capitalize, uppercase, lowercase</a:t>
            </a:r>
          </a:p>
        </p:txBody>
      </p:sp>
      <p:sp>
        <p:nvSpPr>
          <p:cNvPr id="4" name="Content Placeholder 3">
            <a:extLst>
              <a:ext uri="{FF2B5EF4-FFF2-40B4-BE49-F238E27FC236}">
                <a16:creationId xmlns="" xmlns:a16="http://schemas.microsoft.com/office/drawing/2014/main" id="{32116B8C-2C52-E742-B2CC-8AEA3D868509}"/>
              </a:ext>
            </a:extLst>
          </p:cNvPr>
          <p:cNvSpPr>
            <a:spLocks noGrp="1"/>
          </p:cNvSpPr>
          <p:nvPr>
            <p:ph sz="quarter" idx="14"/>
          </p:nvPr>
        </p:nvSpPr>
        <p:spPr/>
        <p:txBody>
          <a:bodyPr/>
          <a:lstStyle/>
          <a:p>
            <a:pPr marL="0" indent="0">
              <a:buNone/>
            </a:pPr>
            <a:r>
              <a:rPr lang="en-GB" dirty="0">
                <a:latin typeface="Lucida Console" panose="020B0609040504020204" pitchFamily="49" charset="0"/>
              </a:rPr>
              <a:t>letter-spacing:</a:t>
            </a:r>
          </a:p>
          <a:p>
            <a:pPr lvl="1"/>
            <a:r>
              <a:rPr lang="en-GB" dirty="0"/>
              <a:t>Adjusts spacing between characters</a:t>
            </a:r>
            <a:br>
              <a:rPr lang="en-GB" dirty="0"/>
            </a:br>
            <a:r>
              <a:rPr lang="en-GB" dirty="0"/>
              <a:t>e.g. </a:t>
            </a:r>
            <a:r>
              <a:rPr lang="en-GB" dirty="0">
                <a:latin typeface="Lucida Console" panose="020B0609040504020204" pitchFamily="49" charset="0"/>
              </a:rPr>
              <a:t>letter-spacing: 0.5em;</a:t>
            </a:r>
          </a:p>
          <a:p>
            <a:pPr marL="0" indent="0">
              <a:buNone/>
            </a:pPr>
            <a:r>
              <a:rPr lang="en-GB" dirty="0">
                <a:latin typeface="Lucida Console" panose="020B0609040504020204" pitchFamily="49" charset="0"/>
              </a:rPr>
              <a:t>word-spacing:</a:t>
            </a:r>
          </a:p>
          <a:p>
            <a:pPr lvl="1"/>
            <a:r>
              <a:rPr lang="en-GB" dirty="0"/>
              <a:t>Adjusts spacing between words</a:t>
            </a:r>
            <a:br>
              <a:rPr lang="en-GB" dirty="0"/>
            </a:br>
            <a:r>
              <a:rPr lang="en-GB" dirty="0"/>
              <a:t>e.g. </a:t>
            </a:r>
            <a:r>
              <a:rPr lang="en-GB" dirty="0">
                <a:latin typeface="Lucida Console" panose="020B0609040504020204" pitchFamily="49" charset="0"/>
              </a:rPr>
              <a:t>word-spacing: 1em;</a:t>
            </a:r>
          </a:p>
          <a:p>
            <a:pPr marL="0" indent="0">
              <a:buNone/>
            </a:pPr>
            <a:r>
              <a:rPr lang="en-GB" dirty="0">
                <a:latin typeface="Lucida Console" panose="020B0609040504020204" pitchFamily="49" charset="0"/>
              </a:rPr>
              <a:t>line-height:</a:t>
            </a:r>
          </a:p>
          <a:p>
            <a:pPr lvl="1"/>
            <a:r>
              <a:rPr lang="en-GB" dirty="0">
                <a:latin typeface="Lucida Console" panose="020B0609040504020204" pitchFamily="49" charset="0"/>
              </a:rPr>
              <a:t>Adjusts spacing between consecutive lines (baseline to baseline)</a:t>
            </a:r>
            <a:br>
              <a:rPr lang="en-GB" dirty="0">
                <a:latin typeface="Lucida Console" panose="020B0609040504020204" pitchFamily="49" charset="0"/>
              </a:rPr>
            </a:br>
            <a:r>
              <a:rPr lang="en-GB" dirty="0">
                <a:latin typeface="Lucida Console" panose="020B0609040504020204" pitchFamily="49" charset="0"/>
              </a:rPr>
              <a:t>e.g. line-height 14pt</a:t>
            </a:r>
          </a:p>
        </p:txBody>
      </p:sp>
    </p:spTree>
    <p:extLst>
      <p:ext uri="{BB962C8B-B14F-4D97-AF65-F5344CB8AC3E}">
        <p14:creationId xmlns:p14="http://schemas.microsoft.com/office/powerpoint/2010/main" val="3087180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5C46E2-71D0-324A-A8A9-7FC9C1935B36}"/>
              </a:ext>
            </a:extLst>
          </p:cNvPr>
          <p:cNvSpPr>
            <a:spLocks noGrp="1"/>
          </p:cNvSpPr>
          <p:nvPr>
            <p:ph type="title"/>
          </p:nvPr>
        </p:nvSpPr>
        <p:spPr/>
        <p:txBody>
          <a:bodyPr/>
          <a:lstStyle/>
          <a:p>
            <a:r>
              <a:rPr lang="en-GB" dirty="0"/>
              <a:t>Generated content</a:t>
            </a:r>
          </a:p>
        </p:txBody>
      </p:sp>
      <p:sp>
        <p:nvSpPr>
          <p:cNvPr id="3" name="Content Placeholder 2">
            <a:extLst>
              <a:ext uri="{FF2B5EF4-FFF2-40B4-BE49-F238E27FC236}">
                <a16:creationId xmlns="" xmlns:a16="http://schemas.microsoft.com/office/drawing/2014/main" id="{6BBB3F3F-3D7F-8443-9BF2-79A0FDABC2A1}"/>
              </a:ext>
            </a:extLst>
          </p:cNvPr>
          <p:cNvSpPr>
            <a:spLocks noGrp="1"/>
          </p:cNvSpPr>
          <p:nvPr>
            <p:ph sz="quarter" idx="13"/>
          </p:nvPr>
        </p:nvSpPr>
        <p:spPr/>
        <p:txBody>
          <a:bodyPr/>
          <a:lstStyle/>
          <a:p>
            <a:pPr marL="0" indent="0">
              <a:buNone/>
            </a:pPr>
            <a:r>
              <a:rPr lang="en-GB" dirty="0"/>
              <a:t>CSS can be used to automatically add content to elements</a:t>
            </a:r>
          </a:p>
          <a:p>
            <a:pPr lvl="1"/>
            <a:r>
              <a:rPr lang="en-GB" dirty="0"/>
              <a:t>Used in conjunction with the </a:t>
            </a:r>
            <a:r>
              <a:rPr lang="en-GB" dirty="0">
                <a:latin typeface="Lucida Console" panose="020B0609040504020204" pitchFamily="49" charset="0"/>
              </a:rPr>
              <a:t>:before </a:t>
            </a:r>
            <a:r>
              <a:rPr lang="en-GB" dirty="0"/>
              <a:t>and </a:t>
            </a:r>
            <a:r>
              <a:rPr lang="en-GB" dirty="0">
                <a:latin typeface="Lucida Console" panose="020B0609040504020204" pitchFamily="49" charset="0"/>
              </a:rPr>
              <a:t>:after </a:t>
            </a:r>
            <a:r>
              <a:rPr lang="en-GB" dirty="0"/>
              <a:t>pseudo-elements</a:t>
            </a:r>
          </a:p>
          <a:p>
            <a:pPr lvl="1"/>
            <a:r>
              <a:rPr lang="en-GB" dirty="0"/>
              <a:t>Commonly used for adding quotation marks and numbering</a:t>
            </a:r>
          </a:p>
          <a:p>
            <a:pPr lvl="1"/>
            <a:endParaRPr lang="en-GB" dirty="0"/>
          </a:p>
          <a:p>
            <a:pPr marL="0" indent="0">
              <a:buNone/>
            </a:pPr>
            <a:r>
              <a:rPr lang="en-GB" dirty="0"/>
              <a:t>Special values:</a:t>
            </a:r>
          </a:p>
          <a:p>
            <a:pPr lvl="1"/>
            <a:r>
              <a:rPr lang="en-GB" dirty="0">
                <a:latin typeface="Lucida Console" panose="020B0609040504020204" pitchFamily="49" charset="0"/>
              </a:rPr>
              <a:t>open-quote, close-quote</a:t>
            </a:r>
          </a:p>
          <a:p>
            <a:pPr lvl="1"/>
            <a:r>
              <a:rPr lang="en-GB" dirty="0" err="1">
                <a:latin typeface="Lucida Console" panose="020B0609040504020204" pitchFamily="49" charset="0"/>
              </a:rPr>
              <a:t>attr</a:t>
            </a:r>
            <a:r>
              <a:rPr lang="en-GB" dirty="0">
                <a:latin typeface="Lucida Console" panose="020B0609040504020204" pitchFamily="49" charset="0"/>
              </a:rPr>
              <a:t>(X)</a:t>
            </a:r>
            <a:r>
              <a:rPr lang="en-GB" dirty="0"/>
              <a:t/>
            </a:r>
            <a:br>
              <a:rPr lang="en-GB" dirty="0"/>
            </a:br>
            <a:r>
              <a:rPr lang="en-GB" dirty="0"/>
              <a:t>Returns the value of attribute X on the element</a:t>
            </a:r>
          </a:p>
        </p:txBody>
      </p:sp>
      <p:sp>
        <p:nvSpPr>
          <p:cNvPr id="4" name="Content Placeholder 3">
            <a:extLst>
              <a:ext uri="{FF2B5EF4-FFF2-40B4-BE49-F238E27FC236}">
                <a16:creationId xmlns="" xmlns:a16="http://schemas.microsoft.com/office/drawing/2014/main" id="{2DE574AE-ADD3-F24F-AD07-9DC029336322}"/>
              </a:ext>
            </a:extLst>
          </p:cNvPr>
          <p:cNvSpPr>
            <a:spLocks noGrp="1"/>
          </p:cNvSpPr>
          <p:nvPr>
            <p:ph sz="quarter" idx="14"/>
          </p:nvPr>
        </p:nvSpPr>
        <p:spPr/>
        <p:txBody>
          <a:bodyPr>
            <a:normAutofit/>
          </a:bodyPr>
          <a:lstStyle/>
          <a:p>
            <a:pPr marL="0" indent="0">
              <a:buNone/>
            </a:pPr>
            <a:r>
              <a:rPr lang="en-GB" sz="1600" dirty="0" err="1">
                <a:latin typeface="Lucida Console" panose="020B0609040504020204" pitchFamily="49" charset="0"/>
              </a:rPr>
              <a:t>p.note</a:t>
            </a:r>
            <a:r>
              <a:rPr lang="en-GB" sz="1600" dirty="0">
                <a:latin typeface="Lucida Console" panose="020B0609040504020204" pitchFamily="49" charset="0"/>
              </a:rPr>
              <a:t>::before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a:solidFill>
                  <a:srgbClr val="FF0000"/>
                </a:solidFill>
                <a:latin typeface="Lucida Console" panose="020B0609040504020204" pitchFamily="49" charset="0"/>
              </a:rPr>
              <a:t>content: “Note: ”;</a:t>
            </a: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q::before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a:solidFill>
                  <a:srgbClr val="FF0000"/>
                </a:solidFill>
                <a:latin typeface="Lucida Console" panose="020B0609040504020204" pitchFamily="49" charset="0"/>
              </a:rPr>
              <a:t>content: open-quote;</a:t>
            </a:r>
            <a:br>
              <a:rPr lang="en-GB" sz="1600" dirty="0">
                <a:solidFill>
                  <a:srgbClr val="FF0000"/>
                </a:solidFill>
                <a:latin typeface="Lucida Console" panose="020B0609040504020204" pitchFamily="49" charset="0"/>
              </a:rPr>
            </a:b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q::after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a:solidFill>
                  <a:srgbClr val="FF0000"/>
                </a:solidFill>
                <a:latin typeface="Lucida Console" panose="020B0609040504020204" pitchFamily="49" charset="0"/>
              </a:rPr>
              <a:t>content: close-quote;</a:t>
            </a:r>
            <a:br>
              <a:rPr lang="en-GB" sz="1600" dirty="0">
                <a:solidFill>
                  <a:srgbClr val="FF0000"/>
                </a:solidFill>
                <a:latin typeface="Lucida Console" panose="020B0609040504020204" pitchFamily="49" charset="0"/>
              </a:rPr>
            </a:br>
            <a:r>
              <a:rPr lang="en-GB" sz="1600" dirty="0">
                <a:latin typeface="Lucida Console" panose="020B0609040504020204" pitchFamily="49" charset="0"/>
              </a:rPr>
              <a:t>}</a:t>
            </a:r>
          </a:p>
        </p:txBody>
      </p:sp>
    </p:spTree>
    <p:extLst>
      <p:ext uri="{BB962C8B-B14F-4D97-AF65-F5344CB8AC3E}">
        <p14:creationId xmlns:p14="http://schemas.microsoft.com/office/powerpoint/2010/main" val="2292827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24EF6-B94A-0D42-B7D0-56F2D65DDF06}"/>
              </a:ext>
            </a:extLst>
          </p:cNvPr>
          <p:cNvSpPr>
            <a:spLocks noGrp="1"/>
          </p:cNvSpPr>
          <p:nvPr>
            <p:ph type="title"/>
          </p:nvPr>
        </p:nvSpPr>
        <p:spPr/>
        <p:txBody>
          <a:bodyPr/>
          <a:lstStyle/>
          <a:p>
            <a:r>
              <a:rPr lang="en-GB" dirty="0"/>
              <a:t>Generated content: numbering</a:t>
            </a:r>
          </a:p>
        </p:txBody>
      </p:sp>
      <p:sp>
        <p:nvSpPr>
          <p:cNvPr id="3" name="Content Placeholder 2">
            <a:extLst>
              <a:ext uri="{FF2B5EF4-FFF2-40B4-BE49-F238E27FC236}">
                <a16:creationId xmlns="" xmlns:a16="http://schemas.microsoft.com/office/drawing/2014/main" id="{77B71781-0134-4A44-BC1B-135A923B4A63}"/>
              </a:ext>
            </a:extLst>
          </p:cNvPr>
          <p:cNvSpPr>
            <a:spLocks noGrp="1"/>
          </p:cNvSpPr>
          <p:nvPr>
            <p:ph sz="quarter" idx="13"/>
          </p:nvPr>
        </p:nvSpPr>
        <p:spPr/>
        <p:txBody>
          <a:bodyPr/>
          <a:lstStyle/>
          <a:p>
            <a:pPr marL="0" indent="0">
              <a:buNone/>
            </a:pPr>
            <a:r>
              <a:rPr lang="en-GB" dirty="0">
                <a:latin typeface="Lucida Console" panose="020B0609040504020204" pitchFamily="49" charset="0"/>
              </a:rPr>
              <a:t>counter(...)</a:t>
            </a:r>
          </a:p>
          <a:p>
            <a:pPr lvl="1"/>
            <a:r>
              <a:rPr lang="en-GB" dirty="0"/>
              <a:t>Returns the value of a counter variable</a:t>
            </a:r>
          </a:p>
          <a:p>
            <a:pPr marL="0" indent="0">
              <a:buNone/>
            </a:pPr>
            <a:r>
              <a:rPr lang="en-GB" dirty="0">
                <a:latin typeface="Lucida Console" panose="020B0609040504020204" pitchFamily="49" charset="0"/>
              </a:rPr>
              <a:t>counter-increment:</a:t>
            </a:r>
          </a:p>
          <a:p>
            <a:pPr lvl="1"/>
            <a:r>
              <a:rPr lang="en-GB" dirty="0"/>
              <a:t>Adds one to a counter variable</a:t>
            </a:r>
          </a:p>
          <a:p>
            <a:pPr marL="0" indent="0">
              <a:buNone/>
            </a:pPr>
            <a:r>
              <a:rPr lang="en-GB" dirty="0">
                <a:latin typeface="Lucida Console" panose="020B0609040504020204" pitchFamily="49" charset="0"/>
              </a:rPr>
              <a:t>counter-reset:</a:t>
            </a:r>
          </a:p>
          <a:p>
            <a:pPr lvl="1"/>
            <a:r>
              <a:rPr lang="en-GB" dirty="0"/>
              <a:t>Resets the value of a counter variable to 0</a:t>
            </a:r>
          </a:p>
        </p:txBody>
      </p:sp>
      <p:sp>
        <p:nvSpPr>
          <p:cNvPr id="4" name="Content Placeholder 3">
            <a:extLst>
              <a:ext uri="{FF2B5EF4-FFF2-40B4-BE49-F238E27FC236}">
                <a16:creationId xmlns="" xmlns:a16="http://schemas.microsoft.com/office/drawing/2014/main" id="{580B957F-225C-064F-86CB-FF33064AB471}"/>
              </a:ext>
            </a:extLst>
          </p:cNvPr>
          <p:cNvSpPr>
            <a:spLocks noGrp="1"/>
          </p:cNvSpPr>
          <p:nvPr>
            <p:ph sz="quarter" idx="14"/>
          </p:nvPr>
        </p:nvSpPr>
        <p:spPr/>
        <p:txBody>
          <a:bodyPr>
            <a:normAutofit/>
          </a:bodyPr>
          <a:lstStyle/>
          <a:p>
            <a:pPr marL="0" indent="0">
              <a:buNone/>
            </a:pPr>
            <a:r>
              <a:rPr lang="en-GB" sz="1600" dirty="0">
                <a:latin typeface="Lucida Console" panose="020B0609040504020204" pitchFamily="49" charset="0"/>
              </a:rPr>
              <a:t>body {</a:t>
            </a:r>
            <a:br>
              <a:rPr lang="en-GB" sz="1600" dirty="0">
                <a:latin typeface="Lucida Console" panose="020B0609040504020204" pitchFamily="49" charset="0"/>
              </a:rPr>
            </a:br>
            <a:r>
              <a:rPr lang="en-GB" sz="1600" dirty="0">
                <a:latin typeface="Lucida Console" panose="020B0609040504020204" pitchFamily="49" charset="0"/>
              </a:rPr>
              <a:t>  counter-reset: chap;</a:t>
            </a:r>
            <a:br>
              <a:rPr lang="en-GB" sz="1600" dirty="0">
                <a:latin typeface="Lucida Console" panose="020B0609040504020204" pitchFamily="49" charset="0"/>
              </a:rPr>
            </a:b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h1:before {</a:t>
            </a:r>
            <a:br>
              <a:rPr lang="en-GB" sz="1600" dirty="0">
                <a:latin typeface="Lucida Console" panose="020B0609040504020204" pitchFamily="49" charset="0"/>
              </a:rPr>
            </a:br>
            <a:r>
              <a:rPr lang="en-GB" sz="1600" dirty="0">
                <a:latin typeface="Lucida Console" panose="020B0609040504020204" pitchFamily="49" charset="0"/>
              </a:rPr>
              <a:t>  content: “Chapter ” counter(chap) “: ”;</a:t>
            </a:r>
            <a:br>
              <a:rPr lang="en-GB" sz="1600" dirty="0">
                <a:latin typeface="Lucida Console" panose="020B0609040504020204" pitchFamily="49" charset="0"/>
              </a:rPr>
            </a:br>
            <a:r>
              <a:rPr lang="en-GB" sz="1600" dirty="0">
                <a:latin typeface="Lucida Console" panose="020B0609040504020204" pitchFamily="49" charset="0"/>
              </a:rPr>
              <a:t>  counter-increment: chap;</a:t>
            </a:r>
            <a:br>
              <a:rPr lang="en-GB" sz="1600" dirty="0">
                <a:latin typeface="Lucida Console" panose="020B0609040504020204" pitchFamily="49" charset="0"/>
              </a:rPr>
            </a:b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h1 {</a:t>
            </a:r>
            <a:br>
              <a:rPr lang="en-GB" sz="1600" dirty="0">
                <a:latin typeface="Lucida Console" panose="020B0609040504020204" pitchFamily="49" charset="0"/>
              </a:rPr>
            </a:br>
            <a:r>
              <a:rPr lang="en-GB" sz="1600" dirty="0">
                <a:latin typeface="Lucida Console" panose="020B0609040504020204" pitchFamily="49" charset="0"/>
              </a:rPr>
              <a:t>  counter-reset: sect;</a:t>
            </a:r>
            <a:br>
              <a:rPr lang="en-GB" sz="1600" dirty="0">
                <a:latin typeface="Lucida Console" panose="020B0609040504020204" pitchFamily="49" charset="0"/>
              </a:rPr>
            </a:b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h2:before {</a:t>
            </a:r>
            <a:br>
              <a:rPr lang="en-GB" sz="1600" dirty="0">
                <a:latin typeface="Lucida Console" panose="020B0609040504020204" pitchFamily="49" charset="0"/>
              </a:rPr>
            </a:br>
            <a:r>
              <a:rPr lang="en-GB" sz="1600" dirty="0">
                <a:latin typeface="Lucida Console" panose="020B0609040504020204" pitchFamily="49" charset="0"/>
              </a:rPr>
              <a:t>  content: counter(chap) “.” </a:t>
            </a:r>
            <a:br>
              <a:rPr lang="en-GB" sz="1600" dirty="0">
                <a:latin typeface="Lucida Console" panose="020B0609040504020204" pitchFamily="49" charset="0"/>
              </a:rPr>
            </a:br>
            <a:r>
              <a:rPr lang="en-GB" sz="1600" dirty="0">
                <a:latin typeface="Lucida Console" panose="020B0609040504020204" pitchFamily="49" charset="0"/>
              </a:rPr>
              <a:t>           counter(sect) “ ”;</a:t>
            </a:r>
            <a:br>
              <a:rPr lang="en-GB" sz="1600" dirty="0">
                <a:latin typeface="Lucida Console" panose="020B0609040504020204" pitchFamily="49" charset="0"/>
              </a:rPr>
            </a:br>
            <a:r>
              <a:rPr lang="en-GB" sz="1600" dirty="0">
                <a:latin typeface="Lucida Console" panose="020B0609040504020204" pitchFamily="49" charset="0"/>
              </a:rPr>
              <a:t>  counter-increment: sect;</a:t>
            </a:r>
            <a:br>
              <a:rPr lang="en-GB" sz="1600" dirty="0">
                <a:latin typeface="Lucida Console" panose="020B0609040504020204" pitchFamily="49" charset="0"/>
              </a:rPr>
            </a:br>
            <a:r>
              <a:rPr lang="en-GB" sz="1600" dirty="0">
                <a:latin typeface="Lucida Console" panose="020B0609040504020204" pitchFamily="49" charset="0"/>
              </a:rPr>
              <a:t>}</a:t>
            </a:r>
          </a:p>
        </p:txBody>
      </p:sp>
    </p:spTree>
    <p:extLst>
      <p:ext uri="{BB962C8B-B14F-4D97-AF65-F5344CB8AC3E}">
        <p14:creationId xmlns:p14="http://schemas.microsoft.com/office/powerpoint/2010/main" val="3641919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Inheritance</a:t>
            </a:r>
          </a:p>
        </p:txBody>
      </p:sp>
      <p:sp>
        <p:nvSpPr>
          <p:cNvPr id="4" name="Content Placeholder 3"/>
          <p:cNvSpPr>
            <a:spLocks noGrp="1"/>
          </p:cNvSpPr>
          <p:nvPr>
            <p:ph sz="quarter" idx="13"/>
          </p:nvPr>
        </p:nvSpPr>
        <p:spPr/>
        <p:txBody>
          <a:bodyPr/>
          <a:lstStyle/>
          <a:p>
            <a:pPr marL="0" indent="0">
              <a:buNone/>
            </a:pPr>
            <a:r>
              <a:rPr lang="en-GB" dirty="0"/>
              <a:t>A property may have a special value of </a:t>
            </a:r>
            <a:r>
              <a:rPr lang="en-GB" dirty="0">
                <a:latin typeface="Lucida Console" panose="020B0609040504020204" pitchFamily="49" charset="0"/>
              </a:rPr>
              <a:t>inherit</a:t>
            </a:r>
          </a:p>
          <a:p>
            <a:pPr lvl="1"/>
            <a:r>
              <a:rPr lang="en-GB" dirty="0"/>
              <a:t>For a given element, the property takes the same value as the same property on the element’s parent</a:t>
            </a:r>
          </a:p>
        </p:txBody>
      </p:sp>
      <p:sp>
        <p:nvSpPr>
          <p:cNvPr id="5" name="Content Placeholder 4"/>
          <p:cNvSpPr>
            <a:spLocks noGrp="1"/>
          </p:cNvSpPr>
          <p:nvPr>
            <p:ph sz="quarter" idx="14"/>
          </p:nvPr>
        </p:nvSpPr>
        <p:spPr/>
        <p:txBody>
          <a:bodyPr>
            <a:normAutofit/>
          </a:bodyPr>
          <a:lstStyle/>
          <a:p>
            <a:pPr marL="0" indent="0">
              <a:buNone/>
            </a:pPr>
            <a:r>
              <a:rPr lang="en-GB" sz="1600" dirty="0">
                <a:latin typeface="Lucida Console" panose="020B0609040504020204" pitchFamily="49" charset="0"/>
              </a:rPr>
              <a:t>body {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color</a:t>
            </a:r>
            <a:r>
              <a:rPr lang="en-GB" sz="1600" dirty="0">
                <a:latin typeface="Lucida Console" panose="020B0609040504020204" pitchFamily="49" charset="0"/>
              </a:rPr>
              <a:t>: black;</a:t>
            </a:r>
            <a:br>
              <a:rPr lang="en-GB" sz="1600" dirty="0">
                <a:latin typeface="Lucida Console" panose="020B0609040504020204" pitchFamily="49" charset="0"/>
              </a:rPr>
            </a:br>
            <a:r>
              <a:rPr lang="en-GB" sz="1600" dirty="0">
                <a:latin typeface="Lucida Console" panose="020B0609040504020204" pitchFamily="49" charset="0"/>
              </a:rPr>
              <a:t>  background-</a:t>
            </a:r>
            <a:r>
              <a:rPr lang="en-GB" sz="1600" dirty="0" err="1">
                <a:latin typeface="Lucida Console" panose="020B0609040504020204" pitchFamily="49" charset="0"/>
              </a:rPr>
              <a:t>color</a:t>
            </a:r>
            <a:r>
              <a:rPr lang="en-GB" sz="1600" dirty="0">
                <a:latin typeface="Lucida Console" panose="020B0609040504020204" pitchFamily="49" charset="0"/>
              </a:rPr>
              <a:t>: white;</a:t>
            </a:r>
            <a:br>
              <a:rPr lang="en-GB" sz="1600" dirty="0">
                <a:latin typeface="Lucida Console" panose="020B0609040504020204" pitchFamily="49" charset="0"/>
              </a:rPr>
            </a:b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
            </a:r>
            <a:br>
              <a:rPr lang="en-GB" sz="1600" dirty="0">
                <a:latin typeface="Lucida Console" panose="020B0609040504020204" pitchFamily="49" charset="0"/>
              </a:rPr>
            </a:br>
            <a:r>
              <a:rPr lang="en-GB" sz="1600" dirty="0">
                <a:latin typeface="Lucida Console" panose="020B0609040504020204" pitchFamily="49" charset="0"/>
              </a:rPr>
              <a:t>p {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color</a:t>
            </a:r>
            <a:r>
              <a:rPr lang="en-GB" sz="1600" dirty="0">
                <a:latin typeface="Lucida Console" panose="020B0609040504020204" pitchFamily="49" charset="0"/>
              </a:rPr>
              <a:t>: inherit;</a:t>
            </a:r>
            <a:br>
              <a:rPr lang="en-GB" sz="1600" dirty="0">
                <a:latin typeface="Lucida Console" panose="020B0609040504020204" pitchFamily="49" charset="0"/>
              </a:rPr>
            </a:br>
            <a:r>
              <a:rPr lang="en-GB" sz="1600" dirty="0">
                <a:latin typeface="Lucida Console" panose="020B0609040504020204" pitchFamily="49" charset="0"/>
              </a:rPr>
              <a:t>  background-</a:t>
            </a:r>
            <a:r>
              <a:rPr lang="en-GB" sz="1600" dirty="0" err="1">
                <a:latin typeface="Lucida Console" panose="020B0609040504020204" pitchFamily="49" charset="0"/>
              </a:rPr>
              <a:t>color</a:t>
            </a:r>
            <a:r>
              <a:rPr lang="en-GB" sz="1600" dirty="0">
                <a:latin typeface="Lucida Console" panose="020B0609040504020204" pitchFamily="49" charset="0"/>
              </a:rPr>
              <a:t>: </a:t>
            </a:r>
            <a:r>
              <a:rPr lang="en-GB" sz="1600" dirty="0">
                <a:solidFill>
                  <a:schemeClr val="accent4"/>
                </a:solidFill>
                <a:latin typeface="Lucida Console" panose="020B0609040504020204" pitchFamily="49" charset="0"/>
              </a:rPr>
              <a:t>inherit</a:t>
            </a:r>
            <a:r>
              <a:rPr lang="en-GB" sz="1600" dirty="0">
                <a:latin typeface="Lucida Console" panose="020B0609040504020204" pitchFamily="49" charset="0"/>
              </a:rPr>
              <a:t>;</a:t>
            </a:r>
            <a:br>
              <a:rPr lang="en-GB" sz="1600" dirty="0">
                <a:latin typeface="Lucida Console" panose="020B0609040504020204" pitchFamily="49" charset="0"/>
              </a:rPr>
            </a:br>
            <a:r>
              <a:rPr lang="en-GB" sz="1600" dirty="0">
                <a:latin typeface="Lucida Console" panose="020B0609040504020204" pitchFamily="49" charset="0"/>
              </a:rPr>
              <a:t>}</a:t>
            </a:r>
          </a:p>
        </p:txBody>
      </p:sp>
    </p:spTree>
    <p:extLst>
      <p:ext uri="{BB962C8B-B14F-4D97-AF65-F5344CB8AC3E}">
        <p14:creationId xmlns:p14="http://schemas.microsoft.com/office/powerpoint/2010/main" val="2131933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CSS Visual Formatting Model</a:t>
            </a:r>
          </a:p>
        </p:txBody>
      </p:sp>
    </p:spTree>
    <p:extLst>
      <p:ext uri="{BB962C8B-B14F-4D97-AF65-F5344CB8AC3E}">
        <p14:creationId xmlns:p14="http://schemas.microsoft.com/office/powerpoint/2010/main" val="3245624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 Formatting Model</a:t>
            </a:r>
          </a:p>
        </p:txBody>
      </p:sp>
      <p:sp>
        <p:nvSpPr>
          <p:cNvPr id="4" name="Content Placeholder 3"/>
          <p:cNvSpPr>
            <a:spLocks noGrp="1"/>
          </p:cNvSpPr>
          <p:nvPr>
            <p:ph sz="quarter" idx="13"/>
          </p:nvPr>
        </p:nvSpPr>
        <p:spPr/>
        <p:txBody>
          <a:bodyPr/>
          <a:lstStyle/>
          <a:p>
            <a:pPr marL="0" indent="0">
              <a:buNone/>
            </a:pPr>
            <a:r>
              <a:rPr lang="en-GB" dirty="0"/>
              <a:t>Central underlying model for CSS is of a hierarchy of nested boxes</a:t>
            </a:r>
          </a:p>
          <a:p>
            <a:pPr lvl="1"/>
            <a:r>
              <a:rPr lang="en-GB" dirty="0"/>
              <a:t>Normal flow (using the box model)</a:t>
            </a:r>
          </a:p>
          <a:p>
            <a:pPr lvl="1"/>
            <a:r>
              <a:rPr lang="en-GB" dirty="0"/>
              <a:t>Also: floats and absolute positioning</a:t>
            </a:r>
          </a:p>
          <a:p>
            <a:pPr marL="0" indent="0">
              <a:buNone/>
            </a:pPr>
            <a:r>
              <a:rPr lang="en-GB" dirty="0"/>
              <a:t>Some variant models under development:</a:t>
            </a:r>
          </a:p>
          <a:p>
            <a:pPr lvl="1"/>
            <a:r>
              <a:rPr lang="en-GB" dirty="0"/>
              <a:t>Multi-Column (WD, 15 Oct 2019 – has already been to CR and then dropped back to WD)</a:t>
            </a:r>
          </a:p>
          <a:p>
            <a:pPr lvl="1"/>
            <a:r>
              <a:rPr lang="en-GB" dirty="0"/>
              <a:t>Flexible Box (CR, 19 Nov 2018 – in CR since 2016)</a:t>
            </a:r>
          </a:p>
          <a:p>
            <a:pPr lvl="1"/>
            <a:r>
              <a:rPr lang="en-GB" dirty="0"/>
              <a:t>Box Alignment (WD, 21 Apr 2020 – in WD since 2012)</a:t>
            </a:r>
          </a:p>
          <a:p>
            <a:pPr lvl="1"/>
            <a:r>
              <a:rPr lang="en-GB" dirty="0"/>
              <a:t>Grid (CR, 18 Aug 2020 – in development since 2012, and has been to CR once before)</a:t>
            </a:r>
          </a:p>
        </p:txBody>
      </p:sp>
    </p:spTree>
    <p:extLst>
      <p:ext uri="{BB962C8B-B14F-4D97-AF65-F5344CB8AC3E}">
        <p14:creationId xmlns:p14="http://schemas.microsoft.com/office/powerpoint/2010/main" val="3747232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413C41A-DF3D-9444-B25B-660692E0EBF3}"/>
              </a:ext>
            </a:extLst>
          </p:cNvPr>
          <p:cNvSpPr/>
          <p:nvPr/>
        </p:nvSpPr>
        <p:spPr>
          <a:xfrm>
            <a:off x="6600850" y="1773236"/>
            <a:ext cx="4464000" cy="4464000"/>
          </a:xfrm>
          <a:prstGeom prst="rect">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F1FD6550-9753-BD41-92D2-E72D10EA99ED}"/>
              </a:ext>
            </a:extLst>
          </p:cNvPr>
          <p:cNvSpPr>
            <a:spLocks noGrp="1"/>
          </p:cNvSpPr>
          <p:nvPr>
            <p:ph type="title"/>
          </p:nvPr>
        </p:nvSpPr>
        <p:spPr/>
        <p:txBody>
          <a:bodyPr/>
          <a:lstStyle/>
          <a:p>
            <a:r>
              <a:rPr lang="en-GB" dirty="0"/>
              <a:t>Visual Formatting Model</a:t>
            </a:r>
          </a:p>
        </p:txBody>
      </p:sp>
      <p:sp>
        <p:nvSpPr>
          <p:cNvPr id="6" name="Content Placeholder 5">
            <a:extLst>
              <a:ext uri="{FF2B5EF4-FFF2-40B4-BE49-F238E27FC236}">
                <a16:creationId xmlns="" xmlns:a16="http://schemas.microsoft.com/office/drawing/2014/main" id="{30AD0E8B-6FB1-B54F-BEBE-FD4AAEA0B55A}"/>
              </a:ext>
            </a:extLst>
          </p:cNvPr>
          <p:cNvSpPr>
            <a:spLocks noGrp="1"/>
          </p:cNvSpPr>
          <p:nvPr>
            <p:ph sz="quarter" idx="13"/>
          </p:nvPr>
        </p:nvSpPr>
        <p:spPr/>
        <p:txBody>
          <a:bodyPr>
            <a:noAutofit/>
          </a:bodyPr>
          <a:lstStyle/>
          <a:p>
            <a:pPr marL="0" indent="0">
              <a:buNone/>
            </a:pPr>
            <a:r>
              <a:rPr lang="en-GB" dirty="0">
                <a:latin typeface="Lucida Console" panose="020B0609040504020204" pitchFamily="49" charset="0"/>
              </a:rPr>
              <a:t>display:</a:t>
            </a:r>
          </a:p>
          <a:p>
            <a:pPr lvl="1"/>
            <a:r>
              <a:rPr lang="en-GB" dirty="0"/>
              <a:t>Indicates how an element is to be nested within its parent (alternatively, what type of box it is to be generated for it)</a:t>
            </a:r>
          </a:p>
          <a:p>
            <a:pPr marL="0" indent="0">
              <a:buNone/>
            </a:pPr>
            <a:r>
              <a:rPr lang="en-GB" dirty="0">
                <a:latin typeface="Lucida Console" panose="020B0609040504020204" pitchFamily="49" charset="0"/>
              </a:rPr>
              <a:t>display: block</a:t>
            </a:r>
          </a:p>
          <a:p>
            <a:pPr lvl="1"/>
            <a:r>
              <a:rPr lang="en-GB" dirty="0"/>
              <a:t>Generate a block box</a:t>
            </a:r>
          </a:p>
          <a:p>
            <a:pPr lvl="1"/>
            <a:r>
              <a:rPr lang="en-GB" dirty="0"/>
              <a:t>Used for div-like elements</a:t>
            </a:r>
          </a:p>
          <a:p>
            <a:pPr marL="0" indent="0">
              <a:buNone/>
            </a:pPr>
            <a:r>
              <a:rPr lang="en-GB" dirty="0">
                <a:latin typeface="Lucida Console" panose="020B0609040504020204" pitchFamily="49" charset="0"/>
              </a:rPr>
              <a:t>display: inline</a:t>
            </a:r>
          </a:p>
          <a:p>
            <a:pPr lvl="1"/>
            <a:r>
              <a:rPr lang="en-GB" dirty="0"/>
              <a:t>Generate an inline box</a:t>
            </a:r>
          </a:p>
          <a:p>
            <a:pPr lvl="1"/>
            <a:r>
              <a:rPr lang="en-GB" dirty="0"/>
              <a:t>Used for span-like elements</a:t>
            </a:r>
          </a:p>
          <a:p>
            <a:pPr marL="0" indent="0">
              <a:buNone/>
            </a:pPr>
            <a:r>
              <a:rPr lang="en-GB" dirty="0">
                <a:latin typeface="Lucida Console" panose="020B0609040504020204" pitchFamily="49" charset="0"/>
              </a:rPr>
              <a:t>display: none</a:t>
            </a:r>
          </a:p>
          <a:p>
            <a:pPr lvl="1"/>
            <a:r>
              <a:rPr lang="en-GB" dirty="0"/>
              <a:t>No box is generated </a:t>
            </a:r>
            <a:br>
              <a:rPr lang="en-GB" dirty="0"/>
            </a:br>
            <a:r>
              <a:rPr lang="en-GB" dirty="0"/>
              <a:t>(element is not displayed)</a:t>
            </a:r>
          </a:p>
        </p:txBody>
      </p:sp>
      <p:grpSp>
        <p:nvGrpSpPr>
          <p:cNvPr id="4" name="Group 3">
            <a:extLst>
              <a:ext uri="{FF2B5EF4-FFF2-40B4-BE49-F238E27FC236}">
                <a16:creationId xmlns="" xmlns:a16="http://schemas.microsoft.com/office/drawing/2014/main" id="{C8D3DF39-9C4F-0645-B064-C369726EDF31}"/>
              </a:ext>
            </a:extLst>
          </p:cNvPr>
          <p:cNvGrpSpPr/>
          <p:nvPr/>
        </p:nvGrpSpPr>
        <p:grpSpPr>
          <a:xfrm>
            <a:off x="6816725" y="1996379"/>
            <a:ext cx="4032250" cy="4020145"/>
            <a:chOff x="6816725" y="1996379"/>
            <a:chExt cx="4032250" cy="4020145"/>
          </a:xfrm>
        </p:grpSpPr>
        <p:sp>
          <p:nvSpPr>
            <p:cNvPr id="3" name="Rectangle 2">
              <a:extLst>
                <a:ext uri="{FF2B5EF4-FFF2-40B4-BE49-F238E27FC236}">
                  <a16:creationId xmlns="" xmlns:a16="http://schemas.microsoft.com/office/drawing/2014/main" id="{49E6F8B1-3D00-9642-ABF0-D34844F7B4DC}"/>
                </a:ext>
              </a:extLst>
            </p:cNvPr>
            <p:cNvSpPr/>
            <p:nvPr/>
          </p:nvSpPr>
          <p:spPr>
            <a:xfrm>
              <a:off x="6816725" y="1996379"/>
              <a:ext cx="4032250" cy="20088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 xmlns:a16="http://schemas.microsoft.com/office/drawing/2014/main" id="{14B9ABE2-8350-4D4E-B03C-0A604FABB4F9}"/>
                </a:ext>
              </a:extLst>
            </p:cNvPr>
            <p:cNvSpPr/>
            <p:nvPr/>
          </p:nvSpPr>
          <p:spPr>
            <a:xfrm>
              <a:off x="6816725" y="4228406"/>
              <a:ext cx="4032250" cy="11452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825F339-D296-CD43-B819-ED97C07C5368}"/>
                </a:ext>
              </a:extLst>
            </p:cNvPr>
            <p:cNvSpPr/>
            <p:nvPr/>
          </p:nvSpPr>
          <p:spPr>
            <a:xfrm>
              <a:off x="6816725" y="5589588"/>
              <a:ext cx="4032250" cy="4269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 xmlns:a16="http://schemas.microsoft.com/office/drawing/2014/main" id="{DBD466DD-B602-8245-BE92-C06E8BC1B105}"/>
              </a:ext>
            </a:extLst>
          </p:cNvPr>
          <p:cNvGrpSpPr/>
          <p:nvPr/>
        </p:nvGrpSpPr>
        <p:grpSpPr>
          <a:xfrm>
            <a:off x="7032625" y="2205000"/>
            <a:ext cx="3671888" cy="2955984"/>
            <a:chOff x="7032625" y="2205000"/>
            <a:chExt cx="3671888" cy="2955984"/>
          </a:xfrm>
        </p:grpSpPr>
        <p:sp>
          <p:nvSpPr>
            <p:cNvPr id="12" name="Rectangle 11">
              <a:extLst>
                <a:ext uri="{FF2B5EF4-FFF2-40B4-BE49-F238E27FC236}">
                  <a16:creationId xmlns="" xmlns:a16="http://schemas.microsoft.com/office/drawing/2014/main" id="{B8080C94-086F-7A43-9FB0-DA4FC3ADFFED}"/>
                </a:ext>
              </a:extLst>
            </p:cNvPr>
            <p:cNvSpPr/>
            <p:nvPr/>
          </p:nvSpPr>
          <p:spPr>
            <a:xfrm>
              <a:off x="7037710" y="2205038"/>
              <a:ext cx="2406328"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E58CFD26-C05E-344B-981F-92F2D50879DD}"/>
                </a:ext>
              </a:extLst>
            </p:cNvPr>
            <p:cNvSpPr/>
            <p:nvPr/>
          </p:nvSpPr>
          <p:spPr>
            <a:xfrm>
              <a:off x="7037710" y="2637000"/>
              <a:ext cx="3666803"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A36051B7-C30F-234C-A208-290B7F8E4157}"/>
                </a:ext>
              </a:extLst>
            </p:cNvPr>
            <p:cNvSpPr/>
            <p:nvPr/>
          </p:nvSpPr>
          <p:spPr>
            <a:xfrm>
              <a:off x="7037710" y="3069000"/>
              <a:ext cx="1125805"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 xmlns:a16="http://schemas.microsoft.com/office/drawing/2014/main" id="{EAFB0F63-4417-4C4A-BC35-C256041EBB09}"/>
                </a:ext>
              </a:extLst>
            </p:cNvPr>
            <p:cNvSpPr/>
            <p:nvPr/>
          </p:nvSpPr>
          <p:spPr>
            <a:xfrm>
              <a:off x="9588501" y="2205000"/>
              <a:ext cx="11160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 xmlns:a16="http://schemas.microsoft.com/office/drawing/2014/main" id="{EB9DBC4F-7881-1F4C-B1A3-3115D14CFDDA}"/>
                </a:ext>
              </a:extLst>
            </p:cNvPr>
            <p:cNvSpPr/>
            <p:nvPr/>
          </p:nvSpPr>
          <p:spPr>
            <a:xfrm>
              <a:off x="8291513" y="3069563"/>
              <a:ext cx="2413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 xmlns:a16="http://schemas.microsoft.com/office/drawing/2014/main" id="{8CC2EE00-F88C-C84C-A20B-67A89CF4CE2A}"/>
                </a:ext>
              </a:extLst>
            </p:cNvPr>
            <p:cNvSpPr/>
            <p:nvPr/>
          </p:nvSpPr>
          <p:spPr>
            <a:xfrm>
              <a:off x="7032625" y="3501306"/>
              <a:ext cx="3666803"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F0E2D1F7-245D-DC47-B969-33270DB0E70A}"/>
                </a:ext>
              </a:extLst>
            </p:cNvPr>
            <p:cNvSpPr/>
            <p:nvPr/>
          </p:nvSpPr>
          <p:spPr>
            <a:xfrm>
              <a:off x="7037710" y="4440678"/>
              <a:ext cx="1125805"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 xmlns:a16="http://schemas.microsoft.com/office/drawing/2014/main" id="{896537E7-3881-A84C-A8EB-6A14E283AA86}"/>
                </a:ext>
              </a:extLst>
            </p:cNvPr>
            <p:cNvSpPr/>
            <p:nvPr/>
          </p:nvSpPr>
          <p:spPr>
            <a:xfrm>
              <a:off x="8291513" y="4441241"/>
              <a:ext cx="2413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 xmlns:a16="http://schemas.microsoft.com/office/drawing/2014/main" id="{70D93A41-8889-684E-8DAA-FC6B27BBD3A1}"/>
                </a:ext>
              </a:extLst>
            </p:cNvPr>
            <p:cNvSpPr/>
            <p:nvPr/>
          </p:nvSpPr>
          <p:spPr>
            <a:xfrm>
              <a:off x="7032625" y="4872984"/>
              <a:ext cx="3666803"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7558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Box Model</a:t>
            </a:r>
          </a:p>
        </p:txBody>
      </p:sp>
      <p:sp>
        <p:nvSpPr>
          <p:cNvPr id="3" name="Content Placeholder 2"/>
          <p:cNvSpPr>
            <a:spLocks noGrp="1"/>
          </p:cNvSpPr>
          <p:nvPr>
            <p:ph sz="quarter" idx="13"/>
          </p:nvPr>
        </p:nvSpPr>
        <p:spPr/>
        <p:txBody>
          <a:bodyPr/>
          <a:lstStyle/>
          <a:p>
            <a:pPr marL="0" indent="0">
              <a:buNone/>
            </a:pPr>
            <a:r>
              <a:rPr lang="en-GB" dirty="0"/>
              <a:t>Defines box in terms of margin, border and padding</a:t>
            </a:r>
          </a:p>
          <a:p>
            <a:pPr lvl="1"/>
            <a:r>
              <a:rPr lang="en-GB" dirty="0"/>
              <a:t>Separate values for top, right, bottom and left</a:t>
            </a:r>
          </a:p>
        </p:txBody>
      </p:sp>
      <p:sp>
        <p:nvSpPr>
          <p:cNvPr id="7" name="Rectangle 6"/>
          <p:cNvSpPr/>
          <p:nvPr/>
        </p:nvSpPr>
        <p:spPr bwMode="auto">
          <a:xfrm>
            <a:off x="2495550" y="2639690"/>
            <a:ext cx="7200000" cy="3600000"/>
          </a:xfrm>
          <a:prstGeom prst="rect">
            <a:avLst/>
          </a:prstGeom>
          <a:noFill/>
          <a:ln w="12700" cap="flat" cmpd="sng" algn="ctr">
            <a:solidFill>
              <a:schemeClr val="tx1">
                <a:lumMod val="50000"/>
              </a:schemeClr>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8" name="Rectangle 7"/>
          <p:cNvSpPr/>
          <p:nvPr/>
        </p:nvSpPr>
        <p:spPr bwMode="auto">
          <a:xfrm>
            <a:off x="2855550" y="2999690"/>
            <a:ext cx="6480000" cy="2880000"/>
          </a:xfrm>
          <a:prstGeom prst="rect">
            <a:avLst/>
          </a:prstGeom>
          <a:solidFill>
            <a:schemeClr val="tx1">
              <a:lumMod val="50000"/>
            </a:schemeClr>
          </a:solidFill>
          <a:ln w="12700" cap="flat" cmpd="sng" algn="ctr">
            <a:solidFill>
              <a:schemeClr val="tx1">
                <a:lumMod val="50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9" name="Rectangle 8"/>
          <p:cNvSpPr/>
          <p:nvPr/>
        </p:nvSpPr>
        <p:spPr bwMode="auto">
          <a:xfrm>
            <a:off x="3215550" y="3355298"/>
            <a:ext cx="5760000" cy="2160000"/>
          </a:xfrm>
          <a:prstGeom prst="rect">
            <a:avLst/>
          </a:prstGeom>
          <a:solidFill>
            <a:schemeClr val="bg1"/>
          </a:solidFill>
          <a:ln w="12700" cap="flat" cmpd="sng" algn="ctr">
            <a:solidFill>
              <a:schemeClr val="tx1">
                <a:lumMod val="50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0" name="Rectangle 9"/>
          <p:cNvSpPr/>
          <p:nvPr/>
        </p:nvSpPr>
        <p:spPr bwMode="auto">
          <a:xfrm>
            <a:off x="3575550" y="3715298"/>
            <a:ext cx="5040000" cy="1440000"/>
          </a:xfrm>
          <a:prstGeom prst="rect">
            <a:avLst/>
          </a:prstGeom>
          <a:solidFill>
            <a:schemeClr val="bg1"/>
          </a:solidFill>
          <a:ln w="12700" cap="flat" cmpd="sng" algn="ctr">
            <a:solidFill>
              <a:schemeClr val="tx1">
                <a:lumMod val="50000"/>
              </a:schemeClr>
            </a:solidFill>
            <a:prstDash val="dash"/>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1" name="TextBox 10"/>
          <p:cNvSpPr txBox="1"/>
          <p:nvPr/>
        </p:nvSpPr>
        <p:spPr>
          <a:xfrm>
            <a:off x="6495384" y="2635024"/>
            <a:ext cx="2480166" cy="369332"/>
          </a:xfrm>
          <a:prstGeom prst="rect">
            <a:avLst/>
          </a:prstGeom>
          <a:noFill/>
        </p:spPr>
        <p:txBody>
          <a:bodyPr wrap="none" rtlCol="0">
            <a:spAutoFit/>
          </a:bodyPr>
          <a:lstStyle/>
          <a:p>
            <a:r>
              <a:rPr lang="en-GB" dirty="0"/>
              <a:t>Margin (transparent)</a:t>
            </a:r>
          </a:p>
        </p:txBody>
      </p:sp>
      <p:sp>
        <p:nvSpPr>
          <p:cNvPr id="12" name="TextBox 11"/>
          <p:cNvSpPr txBox="1"/>
          <p:nvPr/>
        </p:nvSpPr>
        <p:spPr>
          <a:xfrm>
            <a:off x="6495384" y="3008941"/>
            <a:ext cx="922047" cy="369332"/>
          </a:xfrm>
          <a:prstGeom prst="rect">
            <a:avLst/>
          </a:prstGeom>
          <a:noFill/>
          <a:ln>
            <a:noFill/>
          </a:ln>
        </p:spPr>
        <p:txBody>
          <a:bodyPr wrap="none" rtlCol="0">
            <a:spAutoFit/>
          </a:bodyPr>
          <a:lstStyle/>
          <a:p>
            <a:r>
              <a:rPr lang="en-GB" dirty="0">
                <a:solidFill>
                  <a:schemeClr val="bg1"/>
                </a:solidFill>
              </a:rPr>
              <a:t>Border</a:t>
            </a:r>
          </a:p>
        </p:txBody>
      </p:sp>
      <p:sp>
        <p:nvSpPr>
          <p:cNvPr id="13" name="TextBox 12"/>
          <p:cNvSpPr txBox="1"/>
          <p:nvPr/>
        </p:nvSpPr>
        <p:spPr>
          <a:xfrm>
            <a:off x="6495384" y="3363888"/>
            <a:ext cx="1087157" cy="369332"/>
          </a:xfrm>
          <a:prstGeom prst="rect">
            <a:avLst/>
          </a:prstGeom>
          <a:noFill/>
        </p:spPr>
        <p:txBody>
          <a:bodyPr wrap="none" rtlCol="0">
            <a:spAutoFit/>
          </a:bodyPr>
          <a:lstStyle/>
          <a:p>
            <a:r>
              <a:rPr lang="en-GB" dirty="0"/>
              <a:t>Padding</a:t>
            </a:r>
          </a:p>
        </p:txBody>
      </p:sp>
      <p:sp>
        <p:nvSpPr>
          <p:cNvPr id="14" name="TextBox 13"/>
          <p:cNvSpPr txBox="1"/>
          <p:nvPr/>
        </p:nvSpPr>
        <p:spPr>
          <a:xfrm>
            <a:off x="6495384" y="3737886"/>
            <a:ext cx="1072730" cy="369332"/>
          </a:xfrm>
          <a:prstGeom prst="rect">
            <a:avLst/>
          </a:prstGeom>
          <a:noFill/>
        </p:spPr>
        <p:txBody>
          <a:bodyPr wrap="none" rtlCol="0">
            <a:spAutoFit/>
          </a:bodyPr>
          <a:lstStyle/>
          <a:p>
            <a:r>
              <a:rPr lang="en-GB" dirty="0"/>
              <a:t>Content</a:t>
            </a:r>
          </a:p>
        </p:txBody>
      </p:sp>
      <p:grpSp>
        <p:nvGrpSpPr>
          <p:cNvPr id="33" name="Group 32">
            <a:extLst>
              <a:ext uri="{FF2B5EF4-FFF2-40B4-BE49-F238E27FC236}">
                <a16:creationId xmlns="" xmlns:a16="http://schemas.microsoft.com/office/drawing/2014/main" id="{B7A3AC5B-E038-A542-9645-7DE91459BBCA}"/>
              </a:ext>
            </a:extLst>
          </p:cNvPr>
          <p:cNvGrpSpPr/>
          <p:nvPr/>
        </p:nvGrpSpPr>
        <p:grpSpPr>
          <a:xfrm>
            <a:off x="2456549" y="2642092"/>
            <a:ext cx="7312796" cy="3595196"/>
            <a:chOff x="2685752" y="2786554"/>
            <a:chExt cx="7312796" cy="3595196"/>
          </a:xfrm>
        </p:grpSpPr>
        <p:sp>
          <p:nvSpPr>
            <p:cNvPr id="15" name="TextBox 14"/>
            <p:cNvSpPr txBox="1"/>
            <p:nvPr/>
          </p:nvSpPr>
          <p:spPr>
            <a:xfrm>
              <a:off x="6083807" y="2786554"/>
              <a:ext cx="486030" cy="369332"/>
            </a:xfrm>
            <a:prstGeom prst="rect">
              <a:avLst/>
            </a:prstGeom>
            <a:noFill/>
          </p:spPr>
          <p:txBody>
            <a:bodyPr wrap="none" rtlCol="0">
              <a:spAutoFit/>
            </a:bodyPr>
            <a:lstStyle/>
            <a:p>
              <a:r>
                <a:rPr lang="en-GB" dirty="0"/>
                <a:t>tm</a:t>
              </a:r>
            </a:p>
          </p:txBody>
        </p:sp>
        <p:sp>
          <p:nvSpPr>
            <p:cNvPr id="16" name="TextBox 15"/>
            <p:cNvSpPr txBox="1"/>
            <p:nvPr/>
          </p:nvSpPr>
          <p:spPr>
            <a:xfrm>
              <a:off x="9504502" y="4399486"/>
              <a:ext cx="494046" cy="369332"/>
            </a:xfrm>
            <a:prstGeom prst="rect">
              <a:avLst/>
            </a:prstGeom>
            <a:noFill/>
          </p:spPr>
          <p:txBody>
            <a:bodyPr wrap="none" rtlCol="0">
              <a:spAutoFit/>
            </a:bodyPr>
            <a:lstStyle/>
            <a:p>
              <a:r>
                <a:rPr lang="en-GB" dirty="0" err="1"/>
                <a:t>rm</a:t>
              </a:r>
              <a:endParaRPr lang="en-GB" dirty="0"/>
            </a:p>
          </p:txBody>
        </p:sp>
        <p:sp>
          <p:nvSpPr>
            <p:cNvPr id="17" name="TextBox 16"/>
            <p:cNvSpPr txBox="1"/>
            <p:nvPr/>
          </p:nvSpPr>
          <p:spPr>
            <a:xfrm>
              <a:off x="6021850" y="6012418"/>
              <a:ext cx="545342" cy="369332"/>
            </a:xfrm>
            <a:prstGeom prst="rect">
              <a:avLst/>
            </a:prstGeom>
            <a:noFill/>
          </p:spPr>
          <p:txBody>
            <a:bodyPr wrap="none" rtlCol="0">
              <a:spAutoFit/>
            </a:bodyPr>
            <a:lstStyle/>
            <a:p>
              <a:r>
                <a:rPr lang="en-GB" dirty="0" err="1"/>
                <a:t>bm</a:t>
              </a:r>
              <a:endParaRPr lang="en-GB" dirty="0"/>
            </a:p>
          </p:txBody>
        </p:sp>
        <p:sp>
          <p:nvSpPr>
            <p:cNvPr id="18" name="TextBox 17"/>
            <p:cNvSpPr txBox="1"/>
            <p:nvPr/>
          </p:nvSpPr>
          <p:spPr>
            <a:xfrm>
              <a:off x="2685752" y="4399486"/>
              <a:ext cx="466794" cy="369332"/>
            </a:xfrm>
            <a:prstGeom prst="rect">
              <a:avLst/>
            </a:prstGeom>
            <a:noFill/>
          </p:spPr>
          <p:txBody>
            <a:bodyPr wrap="none" rtlCol="0">
              <a:spAutoFit/>
            </a:bodyPr>
            <a:lstStyle/>
            <a:p>
              <a:r>
                <a:rPr lang="en-GB" dirty="0"/>
                <a:t>lm</a:t>
              </a:r>
            </a:p>
          </p:txBody>
        </p:sp>
        <p:sp>
          <p:nvSpPr>
            <p:cNvPr id="19" name="TextBox 18"/>
            <p:cNvSpPr txBox="1"/>
            <p:nvPr/>
          </p:nvSpPr>
          <p:spPr>
            <a:xfrm>
              <a:off x="6116202" y="3148818"/>
              <a:ext cx="417102" cy="369332"/>
            </a:xfrm>
            <a:prstGeom prst="rect">
              <a:avLst/>
            </a:prstGeom>
            <a:noFill/>
          </p:spPr>
          <p:txBody>
            <a:bodyPr wrap="none" rtlCol="0">
              <a:spAutoFit/>
            </a:bodyPr>
            <a:lstStyle/>
            <a:p>
              <a:r>
                <a:rPr lang="en-GB" dirty="0" err="1">
                  <a:solidFill>
                    <a:schemeClr val="bg1"/>
                  </a:solidFill>
                </a:rPr>
                <a:t>tb</a:t>
              </a:r>
              <a:endParaRPr lang="en-GB" dirty="0">
                <a:solidFill>
                  <a:schemeClr val="bg1"/>
                </a:solidFill>
              </a:endParaRPr>
            </a:p>
          </p:txBody>
        </p:sp>
        <p:sp>
          <p:nvSpPr>
            <p:cNvPr id="20" name="TextBox 19"/>
            <p:cNvSpPr txBox="1"/>
            <p:nvPr/>
          </p:nvSpPr>
          <p:spPr>
            <a:xfrm>
              <a:off x="9187977" y="4407274"/>
              <a:ext cx="425116" cy="369332"/>
            </a:xfrm>
            <a:prstGeom prst="rect">
              <a:avLst/>
            </a:prstGeom>
            <a:noFill/>
          </p:spPr>
          <p:txBody>
            <a:bodyPr wrap="none" rtlCol="0">
              <a:spAutoFit/>
            </a:bodyPr>
            <a:lstStyle/>
            <a:p>
              <a:r>
                <a:rPr lang="en-GB" dirty="0" err="1">
                  <a:solidFill>
                    <a:schemeClr val="bg1"/>
                  </a:solidFill>
                </a:rPr>
                <a:t>rb</a:t>
              </a:r>
              <a:endParaRPr lang="en-GB" dirty="0">
                <a:solidFill>
                  <a:schemeClr val="bg1"/>
                </a:solidFill>
              </a:endParaRPr>
            </a:p>
          </p:txBody>
        </p:sp>
        <p:sp>
          <p:nvSpPr>
            <p:cNvPr id="21" name="TextBox 20"/>
            <p:cNvSpPr txBox="1"/>
            <p:nvPr/>
          </p:nvSpPr>
          <p:spPr>
            <a:xfrm>
              <a:off x="6090780" y="5650051"/>
              <a:ext cx="476412" cy="369332"/>
            </a:xfrm>
            <a:prstGeom prst="rect">
              <a:avLst/>
            </a:prstGeom>
            <a:noFill/>
          </p:spPr>
          <p:txBody>
            <a:bodyPr wrap="none" rtlCol="0">
              <a:spAutoFit/>
            </a:bodyPr>
            <a:lstStyle/>
            <a:p>
              <a:r>
                <a:rPr lang="en-GB" dirty="0">
                  <a:solidFill>
                    <a:schemeClr val="bg1"/>
                  </a:solidFill>
                </a:rPr>
                <a:t>bb</a:t>
              </a:r>
            </a:p>
          </p:txBody>
        </p:sp>
        <p:sp>
          <p:nvSpPr>
            <p:cNvPr id="22" name="TextBox 21"/>
            <p:cNvSpPr txBox="1"/>
            <p:nvPr/>
          </p:nvSpPr>
          <p:spPr>
            <a:xfrm>
              <a:off x="3107138" y="4391741"/>
              <a:ext cx="397866" cy="369332"/>
            </a:xfrm>
            <a:prstGeom prst="rect">
              <a:avLst/>
            </a:prstGeom>
            <a:noFill/>
          </p:spPr>
          <p:txBody>
            <a:bodyPr wrap="none" rtlCol="0">
              <a:spAutoFit/>
            </a:bodyPr>
            <a:lstStyle/>
            <a:p>
              <a:r>
                <a:rPr lang="en-GB" dirty="0">
                  <a:solidFill>
                    <a:schemeClr val="bg1"/>
                  </a:solidFill>
                </a:rPr>
                <a:t>lb</a:t>
              </a:r>
            </a:p>
          </p:txBody>
        </p:sp>
        <p:sp>
          <p:nvSpPr>
            <p:cNvPr id="23" name="TextBox 22"/>
            <p:cNvSpPr txBox="1"/>
            <p:nvPr/>
          </p:nvSpPr>
          <p:spPr>
            <a:xfrm>
              <a:off x="6116202" y="3499389"/>
              <a:ext cx="417102" cy="369332"/>
            </a:xfrm>
            <a:prstGeom prst="rect">
              <a:avLst/>
            </a:prstGeom>
            <a:noFill/>
          </p:spPr>
          <p:txBody>
            <a:bodyPr wrap="none" rtlCol="0">
              <a:spAutoFit/>
            </a:bodyPr>
            <a:lstStyle/>
            <a:p>
              <a:r>
                <a:rPr lang="en-GB" dirty="0" err="1"/>
                <a:t>tp</a:t>
              </a:r>
              <a:endParaRPr lang="en-GB" dirty="0"/>
            </a:p>
          </p:txBody>
        </p:sp>
        <p:sp>
          <p:nvSpPr>
            <p:cNvPr id="24" name="TextBox 23"/>
            <p:cNvSpPr txBox="1"/>
            <p:nvPr/>
          </p:nvSpPr>
          <p:spPr>
            <a:xfrm>
              <a:off x="8818638" y="4401407"/>
              <a:ext cx="425116" cy="369332"/>
            </a:xfrm>
            <a:prstGeom prst="rect">
              <a:avLst/>
            </a:prstGeom>
            <a:noFill/>
          </p:spPr>
          <p:txBody>
            <a:bodyPr wrap="none" rtlCol="0">
              <a:spAutoFit/>
            </a:bodyPr>
            <a:lstStyle/>
            <a:p>
              <a:r>
                <a:rPr lang="en-GB" dirty="0" err="1"/>
                <a:t>rp</a:t>
              </a:r>
              <a:endParaRPr lang="en-GB" dirty="0"/>
            </a:p>
          </p:txBody>
        </p:sp>
        <p:sp>
          <p:nvSpPr>
            <p:cNvPr id="25" name="TextBox 24"/>
            <p:cNvSpPr txBox="1"/>
            <p:nvPr/>
          </p:nvSpPr>
          <p:spPr>
            <a:xfrm>
              <a:off x="6093425" y="5274399"/>
              <a:ext cx="476412" cy="369332"/>
            </a:xfrm>
            <a:prstGeom prst="rect">
              <a:avLst/>
            </a:prstGeom>
            <a:noFill/>
          </p:spPr>
          <p:txBody>
            <a:bodyPr wrap="none" rtlCol="0">
              <a:spAutoFit/>
            </a:bodyPr>
            <a:lstStyle/>
            <a:p>
              <a:r>
                <a:rPr lang="en-GB" dirty="0" err="1"/>
                <a:t>bp</a:t>
              </a:r>
              <a:endParaRPr lang="en-GB" dirty="0"/>
            </a:p>
          </p:txBody>
        </p:sp>
        <p:sp>
          <p:nvSpPr>
            <p:cNvPr id="26" name="TextBox 25"/>
            <p:cNvSpPr txBox="1"/>
            <p:nvPr/>
          </p:nvSpPr>
          <p:spPr>
            <a:xfrm>
              <a:off x="3461529" y="4391741"/>
              <a:ext cx="397866" cy="369332"/>
            </a:xfrm>
            <a:prstGeom prst="rect">
              <a:avLst/>
            </a:prstGeom>
            <a:noFill/>
          </p:spPr>
          <p:txBody>
            <a:bodyPr wrap="none" rtlCol="0">
              <a:spAutoFit/>
            </a:bodyPr>
            <a:lstStyle/>
            <a:p>
              <a:r>
                <a:rPr lang="en-GB" dirty="0" err="1"/>
                <a:t>lp</a:t>
              </a:r>
              <a:endParaRPr lang="en-GB" dirty="0"/>
            </a:p>
          </p:txBody>
        </p:sp>
      </p:grpSp>
    </p:spTree>
    <p:extLst>
      <p:ext uri="{BB962C8B-B14F-4D97-AF65-F5344CB8AC3E}">
        <p14:creationId xmlns:p14="http://schemas.microsoft.com/office/powerpoint/2010/main" val="43665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8AE30-318E-B94F-8B76-80CE59576181}"/>
              </a:ext>
            </a:extLst>
          </p:cNvPr>
          <p:cNvSpPr>
            <a:spLocks noGrp="1"/>
          </p:cNvSpPr>
          <p:nvPr>
            <p:ph type="title"/>
          </p:nvPr>
        </p:nvSpPr>
        <p:spPr/>
        <p:txBody>
          <a:bodyPr/>
          <a:lstStyle/>
          <a:p>
            <a:r>
              <a:rPr lang="en-GB" dirty="0"/>
              <a:t>Box Model properties</a:t>
            </a:r>
          </a:p>
        </p:txBody>
      </p:sp>
      <p:sp>
        <p:nvSpPr>
          <p:cNvPr id="6" name="Content Placeholder 5">
            <a:extLst>
              <a:ext uri="{FF2B5EF4-FFF2-40B4-BE49-F238E27FC236}">
                <a16:creationId xmlns="" xmlns:a16="http://schemas.microsoft.com/office/drawing/2014/main" id="{9F72ABDE-EC14-054D-8601-32C6FA65F60F}"/>
              </a:ext>
            </a:extLst>
          </p:cNvPr>
          <p:cNvSpPr>
            <a:spLocks noGrp="1"/>
          </p:cNvSpPr>
          <p:nvPr>
            <p:ph sz="quarter" idx="13"/>
          </p:nvPr>
        </p:nvSpPr>
        <p:spPr/>
        <p:txBody>
          <a:bodyPr>
            <a:noAutofit/>
          </a:bodyPr>
          <a:lstStyle/>
          <a:p>
            <a:pPr marL="0" indent="0">
              <a:buNone/>
            </a:pPr>
            <a:r>
              <a:rPr lang="en-GB" dirty="0">
                <a:latin typeface="Lucida Console" panose="020B0609040504020204" pitchFamily="49" charset="0"/>
              </a:rPr>
              <a:t>margin-top: margin-right: margin-bottom: margin-left:</a:t>
            </a:r>
          </a:p>
          <a:p>
            <a:pPr marL="0" indent="0">
              <a:buNone/>
            </a:pPr>
            <a:r>
              <a:rPr lang="en-GB" dirty="0">
                <a:latin typeface="Lucida Console" panose="020B0609040504020204" pitchFamily="49" charset="0"/>
              </a:rPr>
              <a:t>padding-top, padding-right, padding-bottom, padding-left</a:t>
            </a:r>
          </a:p>
          <a:p>
            <a:pPr lvl="1"/>
            <a:r>
              <a:rPr lang="en-GB" dirty="0"/>
              <a:t>Specify width of padding/margin (</a:t>
            </a:r>
            <a:r>
              <a:rPr lang="en-GB" dirty="0" err="1">
                <a:latin typeface="Lucida Console" panose="020B0609040504020204" pitchFamily="49" charset="0"/>
              </a:rPr>
              <a:t>px</a:t>
            </a:r>
            <a:r>
              <a:rPr lang="en-GB" dirty="0">
                <a:latin typeface="Lucida Console" panose="020B0609040504020204" pitchFamily="49" charset="0"/>
              </a:rPr>
              <a:t>, </a:t>
            </a:r>
            <a:r>
              <a:rPr lang="en-GB" dirty="0" err="1">
                <a:latin typeface="Lucida Console" panose="020B0609040504020204" pitchFamily="49" charset="0"/>
              </a:rPr>
              <a:t>pt</a:t>
            </a:r>
            <a:r>
              <a:rPr lang="en-GB" dirty="0">
                <a:latin typeface="Lucida Console" panose="020B0609040504020204" pitchFamily="49" charset="0"/>
              </a:rPr>
              <a:t>, </a:t>
            </a:r>
            <a:r>
              <a:rPr lang="en-GB" dirty="0" err="1">
                <a:latin typeface="Lucida Console" panose="020B0609040504020204" pitchFamily="49" charset="0"/>
              </a:rPr>
              <a:t>em</a:t>
            </a:r>
            <a:r>
              <a:rPr lang="en-GB" dirty="0"/>
              <a:t>)</a:t>
            </a:r>
          </a:p>
          <a:p>
            <a:pPr marL="0" indent="0">
              <a:buNone/>
            </a:pPr>
            <a:r>
              <a:rPr lang="en-GB" dirty="0">
                <a:latin typeface="Lucida Console" panose="020B0609040504020204" pitchFamily="49" charset="0"/>
              </a:rPr>
              <a:t>border-top-width: border-right-width: </a:t>
            </a:r>
            <a:br>
              <a:rPr lang="en-GB" dirty="0">
                <a:latin typeface="Lucida Console" panose="020B0609040504020204" pitchFamily="49" charset="0"/>
              </a:rPr>
            </a:br>
            <a:r>
              <a:rPr lang="en-GB" dirty="0">
                <a:latin typeface="Lucida Console" panose="020B0609040504020204" pitchFamily="49" charset="0"/>
              </a:rPr>
              <a:t>border-bottom-width: border-left-width:</a:t>
            </a:r>
          </a:p>
          <a:p>
            <a:pPr lvl="1"/>
            <a:r>
              <a:rPr lang="en-GB" dirty="0">
                <a:latin typeface="Lucida Console" panose="020B0609040504020204" pitchFamily="49" charset="0"/>
              </a:rPr>
              <a:t>thin, medium, thick</a:t>
            </a:r>
          </a:p>
          <a:p>
            <a:pPr lvl="1"/>
            <a:r>
              <a:rPr lang="en-GB" dirty="0" err="1">
                <a:latin typeface="Lucida Console" panose="020B0609040504020204" pitchFamily="49" charset="0"/>
              </a:rPr>
              <a:t>px</a:t>
            </a:r>
            <a:r>
              <a:rPr lang="en-GB" dirty="0">
                <a:latin typeface="Lucida Console" panose="020B0609040504020204" pitchFamily="49" charset="0"/>
              </a:rPr>
              <a:t>, </a:t>
            </a:r>
            <a:r>
              <a:rPr lang="en-GB" dirty="0" err="1">
                <a:latin typeface="Lucida Console" panose="020B0609040504020204" pitchFamily="49" charset="0"/>
              </a:rPr>
              <a:t>pt</a:t>
            </a:r>
            <a:r>
              <a:rPr lang="en-GB" dirty="0">
                <a:latin typeface="Lucida Console" panose="020B0609040504020204" pitchFamily="49" charset="0"/>
              </a:rPr>
              <a:t>, </a:t>
            </a:r>
            <a:r>
              <a:rPr lang="en-GB" dirty="0" err="1">
                <a:latin typeface="Lucida Console" panose="020B0609040504020204" pitchFamily="49" charset="0"/>
              </a:rPr>
              <a:t>em</a:t>
            </a:r>
            <a:endParaRPr lang="en-GB" dirty="0">
              <a:latin typeface="Lucida Console" panose="020B0609040504020204" pitchFamily="49" charset="0"/>
            </a:endParaRPr>
          </a:p>
          <a:p>
            <a:pPr marL="0" indent="0">
              <a:buNone/>
            </a:pPr>
            <a:r>
              <a:rPr lang="en-GB" dirty="0">
                <a:latin typeface="Lucida Console" panose="020B0609040504020204" pitchFamily="49" charset="0"/>
              </a:rPr>
              <a:t>border-top-</a:t>
            </a:r>
            <a:r>
              <a:rPr lang="en-GB" dirty="0" err="1">
                <a:latin typeface="Lucida Console" panose="020B0609040504020204" pitchFamily="49" charset="0"/>
              </a:rPr>
              <a:t>color</a:t>
            </a:r>
            <a:r>
              <a:rPr lang="en-GB" dirty="0">
                <a:latin typeface="Lucida Console" panose="020B0609040504020204" pitchFamily="49" charset="0"/>
              </a:rPr>
              <a:t>: border-right-</a:t>
            </a:r>
            <a:r>
              <a:rPr lang="en-GB" dirty="0" err="1">
                <a:latin typeface="Lucida Console" panose="020B0609040504020204" pitchFamily="49" charset="0"/>
              </a:rPr>
              <a:t>color</a:t>
            </a: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border-bottom-</a:t>
            </a:r>
            <a:r>
              <a:rPr lang="en-GB" dirty="0" err="1">
                <a:latin typeface="Lucida Console" panose="020B0609040504020204" pitchFamily="49" charset="0"/>
              </a:rPr>
              <a:t>color</a:t>
            </a:r>
            <a:r>
              <a:rPr lang="en-GB" dirty="0">
                <a:latin typeface="Lucida Console" panose="020B0609040504020204" pitchFamily="49" charset="0"/>
              </a:rPr>
              <a:t>: border-left-</a:t>
            </a:r>
            <a:r>
              <a:rPr lang="en-GB" dirty="0" err="1">
                <a:latin typeface="Lucida Console" panose="020B0609040504020204" pitchFamily="49" charset="0"/>
              </a:rPr>
              <a:t>color</a:t>
            </a:r>
            <a:r>
              <a:rPr lang="en-GB" dirty="0">
                <a:latin typeface="Lucida Console" panose="020B0609040504020204" pitchFamily="49" charset="0"/>
              </a:rPr>
              <a:t>:</a:t>
            </a:r>
          </a:p>
          <a:p>
            <a:pPr lvl="1"/>
            <a:r>
              <a:rPr lang="en-GB" dirty="0"/>
              <a:t>Specified as for </a:t>
            </a:r>
            <a:r>
              <a:rPr lang="en-GB" dirty="0" err="1">
                <a:latin typeface="Lucida Console" panose="020B0609040504020204" pitchFamily="49" charset="0"/>
              </a:rPr>
              <a:t>color</a:t>
            </a:r>
            <a:r>
              <a:rPr lang="en-GB" dirty="0">
                <a:latin typeface="Lucida Console" panose="020B0609040504020204" pitchFamily="49" charset="0"/>
              </a:rPr>
              <a:t>:</a:t>
            </a:r>
            <a:r>
              <a:rPr lang="en-GB" dirty="0"/>
              <a:t> and </a:t>
            </a:r>
            <a:r>
              <a:rPr lang="en-GB" dirty="0">
                <a:latin typeface="Lucida Console" panose="020B0609040504020204" pitchFamily="49" charset="0"/>
              </a:rPr>
              <a:t>background-</a:t>
            </a:r>
            <a:r>
              <a:rPr lang="en-GB" dirty="0" err="1">
                <a:latin typeface="Lucida Console" panose="020B0609040504020204" pitchFamily="49" charset="0"/>
              </a:rPr>
              <a:t>color</a:t>
            </a:r>
            <a:r>
              <a:rPr lang="en-GB" dirty="0">
                <a:latin typeface="Lucida Console" panose="020B0609040504020204" pitchFamily="49" charset="0"/>
              </a:rPr>
              <a:t>:</a:t>
            </a:r>
          </a:p>
          <a:p>
            <a:pPr marL="0" indent="0">
              <a:buNone/>
            </a:pPr>
            <a:r>
              <a:rPr lang="en-GB" dirty="0">
                <a:latin typeface="Lucida Console" panose="020B0609040504020204" pitchFamily="49" charset="0"/>
              </a:rPr>
              <a:t>border-top-style: border-right-style: </a:t>
            </a:r>
            <a:br>
              <a:rPr lang="en-GB" dirty="0">
                <a:latin typeface="Lucida Console" panose="020B0609040504020204" pitchFamily="49" charset="0"/>
              </a:rPr>
            </a:br>
            <a:r>
              <a:rPr lang="en-GB" dirty="0">
                <a:latin typeface="Lucida Console" panose="020B0609040504020204" pitchFamily="49" charset="0"/>
              </a:rPr>
              <a:t>border-bottom-style: border-left-style:</a:t>
            </a:r>
          </a:p>
          <a:p>
            <a:pPr lvl="1"/>
            <a:r>
              <a:rPr lang="en-GB" dirty="0">
                <a:latin typeface="Lucida Console" panose="020B0609040504020204" pitchFamily="49" charset="0"/>
              </a:rPr>
              <a:t>none, dotted, dashed, solid, double, groove, ridge, inset, outset</a:t>
            </a:r>
          </a:p>
        </p:txBody>
      </p:sp>
    </p:spTree>
    <p:extLst>
      <p:ext uri="{BB962C8B-B14F-4D97-AF65-F5344CB8AC3E}">
        <p14:creationId xmlns:p14="http://schemas.microsoft.com/office/powerpoint/2010/main" val="337749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W3C Web </a:t>
            </a:r>
            <a:r>
              <a:rPr lang="en-US" dirty="0"/>
              <a:t>Services</a:t>
            </a:r>
          </a:p>
        </p:txBody>
      </p:sp>
      <p:sp>
        <p:nvSpPr>
          <p:cNvPr id="6" name="Text Placeholder 5">
            <a:extLst>
              <a:ext uri="{FF2B5EF4-FFF2-40B4-BE49-F238E27FC236}">
                <a16:creationId xmlns:a16="http://schemas.microsoft.com/office/drawing/2014/main" xmlns="" id="{AEE90750-0771-5F46-9883-51F07423E225}"/>
              </a:ext>
            </a:extLst>
          </p:cNvPr>
          <p:cNvSpPr>
            <a:spLocks noGrp="1"/>
          </p:cNvSpPr>
          <p:nvPr>
            <p:ph type="body" sz="quarter" idx="15"/>
          </p:nvPr>
        </p:nvSpPr>
        <p:spPr/>
        <p:txBody>
          <a:bodyPr/>
          <a:lstStyle/>
          <a:p>
            <a:endParaRPr lang="en-US"/>
          </a:p>
        </p:txBody>
      </p:sp>
      <p:sp>
        <p:nvSpPr>
          <p:cNvPr id="12" name="TextBox 11">
            <a:extLst>
              <a:ext uri="{FF2B5EF4-FFF2-40B4-BE49-F238E27FC236}">
                <a16:creationId xmlns:a16="http://schemas.microsoft.com/office/drawing/2014/main" xmlns="" id="{54C9D744-7DD8-1A47-824B-2298381D6D6C}"/>
              </a:ext>
            </a:extLst>
          </p:cNvPr>
          <p:cNvSpPr txBox="1"/>
          <p:nvPr/>
        </p:nvSpPr>
        <p:spPr>
          <a:xfrm>
            <a:off x="1207009" y="5632048"/>
            <a:ext cx="1250663" cy="646331"/>
          </a:xfrm>
          <a:prstGeom prst="rect">
            <a:avLst/>
          </a:prstGeom>
          <a:noFill/>
        </p:spPr>
        <p:txBody>
          <a:bodyPr wrap="none" rtlCol="0">
            <a:spAutoFit/>
          </a:bodyPr>
          <a:lstStyle/>
          <a:p>
            <a:pPr algn="ctr"/>
            <a:r>
              <a:rPr lang="en-US" dirty="0"/>
              <a:t>service</a:t>
            </a:r>
            <a:br>
              <a:rPr lang="en-US" dirty="0"/>
            </a:br>
            <a:r>
              <a:rPr lang="en-US" dirty="0"/>
              <a:t>requester</a:t>
            </a:r>
          </a:p>
        </p:txBody>
      </p:sp>
      <p:sp>
        <p:nvSpPr>
          <p:cNvPr id="11" name="TextBox 10">
            <a:extLst>
              <a:ext uri="{FF2B5EF4-FFF2-40B4-BE49-F238E27FC236}">
                <a16:creationId xmlns:a16="http://schemas.microsoft.com/office/drawing/2014/main" xmlns="" id="{5DFB3D83-D6F8-3F4A-AC5B-BEAF3A5456A4}"/>
              </a:ext>
            </a:extLst>
          </p:cNvPr>
          <p:cNvSpPr txBox="1"/>
          <p:nvPr/>
        </p:nvSpPr>
        <p:spPr>
          <a:xfrm>
            <a:off x="5580577" y="5627944"/>
            <a:ext cx="1122423" cy="646331"/>
          </a:xfrm>
          <a:prstGeom prst="rect">
            <a:avLst/>
          </a:prstGeom>
          <a:noFill/>
        </p:spPr>
        <p:txBody>
          <a:bodyPr wrap="none" rtlCol="0">
            <a:spAutoFit/>
          </a:bodyPr>
          <a:lstStyle/>
          <a:p>
            <a:pPr algn="ctr"/>
            <a:r>
              <a:rPr lang="en-US"/>
              <a:t>service</a:t>
            </a:r>
            <a:br>
              <a:rPr lang="en-US"/>
            </a:br>
            <a:r>
              <a:rPr lang="en-US"/>
              <a:t>provider</a:t>
            </a:r>
          </a:p>
        </p:txBody>
      </p:sp>
      <p:grpSp>
        <p:nvGrpSpPr>
          <p:cNvPr id="35" name="Group 34">
            <a:extLst>
              <a:ext uri="{FF2B5EF4-FFF2-40B4-BE49-F238E27FC236}">
                <a16:creationId xmlns:a16="http://schemas.microsoft.com/office/drawing/2014/main" xmlns="" id="{DB4B2DEC-D9F5-6640-8EB7-E4247668C9B8}"/>
              </a:ext>
            </a:extLst>
          </p:cNvPr>
          <p:cNvGrpSpPr/>
          <p:nvPr/>
        </p:nvGrpSpPr>
        <p:grpSpPr>
          <a:xfrm>
            <a:off x="2099057" y="2791074"/>
            <a:ext cx="1484447" cy="1812851"/>
            <a:chOff x="6994395" y="2754087"/>
            <a:chExt cx="1484447" cy="1812851"/>
          </a:xfrm>
        </p:grpSpPr>
        <p:cxnSp>
          <p:nvCxnSpPr>
            <p:cNvPr id="25" name="Straight Arrow Connector 24">
              <a:extLst>
                <a:ext uri="{FF2B5EF4-FFF2-40B4-BE49-F238E27FC236}">
                  <a16:creationId xmlns:a16="http://schemas.microsoft.com/office/drawing/2014/main" xmlns="" id="{9177C05F-477C-094F-9BEB-FEF55A39D9E0}"/>
                </a:ext>
              </a:extLst>
            </p:cNvPr>
            <p:cNvCxnSpPr>
              <a:cxnSpLocks/>
            </p:cNvCxnSpPr>
            <p:nvPr/>
          </p:nvCxnSpPr>
          <p:spPr>
            <a:xfrm flipV="1">
              <a:off x="6994395" y="2754087"/>
              <a:ext cx="1484447" cy="1812851"/>
            </a:xfrm>
            <a:prstGeom prst="straightConnector1">
              <a:avLst/>
            </a:prstGeom>
            <a:ln w="2540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6" name="Document 15">
              <a:extLst>
                <a:ext uri="{FF2B5EF4-FFF2-40B4-BE49-F238E27FC236}">
                  <a16:creationId xmlns:a16="http://schemas.microsoft.com/office/drawing/2014/main" xmlns="" id="{D56A5932-9E56-1843-A26F-4B6ED259C4B6}"/>
                </a:ext>
              </a:extLst>
            </p:cNvPr>
            <p:cNvSpPr/>
            <p:nvPr/>
          </p:nvSpPr>
          <p:spPr>
            <a:xfrm>
              <a:off x="7356299" y="3829063"/>
              <a:ext cx="576000" cy="576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ctr"/>
              <a:r>
                <a:rPr lang="en-US" dirty="0" err="1"/>
                <a:t>wsdl</a:t>
              </a:r>
              <a:endParaRPr lang="en-US" dirty="0"/>
            </a:p>
          </p:txBody>
        </p:sp>
      </p:grpSp>
      <p:grpSp>
        <p:nvGrpSpPr>
          <p:cNvPr id="34" name="Group 33">
            <a:extLst>
              <a:ext uri="{FF2B5EF4-FFF2-40B4-BE49-F238E27FC236}">
                <a16:creationId xmlns:a16="http://schemas.microsoft.com/office/drawing/2014/main" xmlns="" id="{93E4BF95-47DB-BB45-8556-1071A7A7102B}"/>
              </a:ext>
            </a:extLst>
          </p:cNvPr>
          <p:cNvGrpSpPr/>
          <p:nvPr/>
        </p:nvGrpSpPr>
        <p:grpSpPr>
          <a:xfrm>
            <a:off x="1678526" y="2377854"/>
            <a:ext cx="1766441" cy="2194588"/>
            <a:chOff x="6573864" y="2340867"/>
            <a:chExt cx="1766441" cy="2194588"/>
          </a:xfrm>
        </p:grpSpPr>
        <p:cxnSp>
          <p:nvCxnSpPr>
            <p:cNvPr id="21" name="Straight Arrow Connector 20">
              <a:extLst>
                <a:ext uri="{FF2B5EF4-FFF2-40B4-BE49-F238E27FC236}">
                  <a16:creationId xmlns:a16="http://schemas.microsoft.com/office/drawing/2014/main" xmlns="" id="{695E9A03-E610-8B40-ABFE-88794A4B7207}"/>
                </a:ext>
              </a:extLst>
            </p:cNvPr>
            <p:cNvCxnSpPr>
              <a:cxnSpLocks/>
            </p:cNvCxnSpPr>
            <p:nvPr/>
          </p:nvCxnSpPr>
          <p:spPr>
            <a:xfrm flipV="1">
              <a:off x="6573864" y="2340867"/>
              <a:ext cx="1766441" cy="2194588"/>
            </a:xfrm>
            <a:prstGeom prst="straightConnector1">
              <a:avLst/>
            </a:prstGeom>
            <a:ln w="254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D70F80B-ACC4-EE49-815D-A6AE7F7081F0}"/>
                </a:ext>
              </a:extLst>
            </p:cNvPr>
            <p:cNvSpPr txBox="1"/>
            <p:nvPr/>
          </p:nvSpPr>
          <p:spPr>
            <a:xfrm>
              <a:off x="6700146" y="3092817"/>
              <a:ext cx="756938" cy="369332"/>
            </a:xfrm>
            <a:prstGeom prst="rect">
              <a:avLst/>
            </a:prstGeom>
            <a:noFill/>
          </p:spPr>
          <p:txBody>
            <a:bodyPr wrap="none" rtlCol="0">
              <a:spAutoFit/>
            </a:bodyPr>
            <a:lstStyle/>
            <a:p>
              <a:r>
                <a:rPr lang="en-US" dirty="0"/>
                <a:t>UDDI</a:t>
              </a:r>
            </a:p>
          </p:txBody>
        </p:sp>
      </p:grpSp>
      <p:grpSp>
        <p:nvGrpSpPr>
          <p:cNvPr id="31" name="Group 30">
            <a:extLst>
              <a:ext uri="{FF2B5EF4-FFF2-40B4-BE49-F238E27FC236}">
                <a16:creationId xmlns:a16="http://schemas.microsoft.com/office/drawing/2014/main" xmlns="" id="{28460BBA-3369-7246-BE02-16A30D824CD1}"/>
              </a:ext>
            </a:extLst>
          </p:cNvPr>
          <p:cNvGrpSpPr/>
          <p:nvPr/>
        </p:nvGrpSpPr>
        <p:grpSpPr>
          <a:xfrm>
            <a:off x="2341104" y="4805345"/>
            <a:ext cx="3269699" cy="370314"/>
            <a:chOff x="7236442" y="4768358"/>
            <a:chExt cx="3269699" cy="370314"/>
          </a:xfrm>
        </p:grpSpPr>
        <p:cxnSp>
          <p:nvCxnSpPr>
            <p:cNvPr id="13" name="Straight Arrow Connector 12">
              <a:extLst>
                <a:ext uri="{FF2B5EF4-FFF2-40B4-BE49-F238E27FC236}">
                  <a16:creationId xmlns:a16="http://schemas.microsoft.com/office/drawing/2014/main" xmlns="" id="{4E8DB4FE-348E-9A45-AEDE-E49A92128329}"/>
                </a:ext>
              </a:extLst>
            </p:cNvPr>
            <p:cNvCxnSpPr>
              <a:cxnSpLocks/>
            </p:cNvCxnSpPr>
            <p:nvPr/>
          </p:nvCxnSpPr>
          <p:spPr>
            <a:xfrm>
              <a:off x="7236442" y="5138672"/>
              <a:ext cx="3269699" cy="0"/>
            </a:xfrm>
            <a:prstGeom prst="straightConnector1">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3333934C-B01C-9045-9120-9B42222D9684}"/>
                </a:ext>
              </a:extLst>
            </p:cNvPr>
            <p:cNvSpPr txBox="1"/>
            <p:nvPr/>
          </p:nvSpPr>
          <p:spPr>
            <a:xfrm>
              <a:off x="8598019" y="4768358"/>
              <a:ext cx="776175" cy="369332"/>
            </a:xfrm>
            <a:prstGeom prst="rect">
              <a:avLst/>
            </a:prstGeom>
            <a:noFill/>
          </p:spPr>
          <p:txBody>
            <a:bodyPr wrap="none" rtlCol="0">
              <a:spAutoFit/>
            </a:bodyPr>
            <a:lstStyle/>
            <a:p>
              <a:r>
                <a:rPr lang="en-US" dirty="0"/>
                <a:t>SOAP</a:t>
              </a:r>
            </a:p>
          </p:txBody>
        </p:sp>
      </p:grpSp>
      <p:grpSp>
        <p:nvGrpSpPr>
          <p:cNvPr id="33" name="Group 32">
            <a:extLst>
              <a:ext uri="{FF2B5EF4-FFF2-40B4-BE49-F238E27FC236}">
                <a16:creationId xmlns:a16="http://schemas.microsoft.com/office/drawing/2014/main" xmlns="" id="{1B7F007C-1088-6E41-8362-2CA11397B9BB}"/>
              </a:ext>
            </a:extLst>
          </p:cNvPr>
          <p:cNvGrpSpPr/>
          <p:nvPr/>
        </p:nvGrpSpPr>
        <p:grpSpPr>
          <a:xfrm>
            <a:off x="4506939" y="2377854"/>
            <a:ext cx="2037665" cy="1774063"/>
            <a:chOff x="9402277" y="2340867"/>
            <a:chExt cx="2037665" cy="1774063"/>
          </a:xfrm>
        </p:grpSpPr>
        <p:cxnSp>
          <p:nvCxnSpPr>
            <p:cNvPr id="18" name="Straight Arrow Connector 17">
              <a:extLst>
                <a:ext uri="{FF2B5EF4-FFF2-40B4-BE49-F238E27FC236}">
                  <a16:creationId xmlns:a16="http://schemas.microsoft.com/office/drawing/2014/main" xmlns="" id="{14C8218B-33E6-B743-AEEF-663C70554541}"/>
                </a:ext>
              </a:extLst>
            </p:cNvPr>
            <p:cNvCxnSpPr>
              <a:cxnSpLocks/>
            </p:cNvCxnSpPr>
            <p:nvPr/>
          </p:nvCxnSpPr>
          <p:spPr>
            <a:xfrm>
              <a:off x="9402277" y="2340867"/>
              <a:ext cx="1863131" cy="1774063"/>
            </a:xfrm>
            <a:prstGeom prst="straightConnector1">
              <a:avLst/>
            </a:prstGeom>
            <a:ln w="25400">
              <a:solidFill>
                <a:schemeClr val="tx1"/>
              </a:solidFill>
              <a:headEnd type="arrow" w="lg" len="lg"/>
              <a:tailEnd type="none"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4DE24FE6-80A9-AD4F-9E6E-A6C67BFB646F}"/>
                </a:ext>
              </a:extLst>
            </p:cNvPr>
            <p:cNvSpPr txBox="1"/>
            <p:nvPr/>
          </p:nvSpPr>
          <p:spPr>
            <a:xfrm>
              <a:off x="10683004" y="3092817"/>
              <a:ext cx="756938" cy="369332"/>
            </a:xfrm>
            <a:prstGeom prst="rect">
              <a:avLst/>
            </a:prstGeom>
            <a:noFill/>
          </p:spPr>
          <p:txBody>
            <a:bodyPr wrap="none" rtlCol="0">
              <a:spAutoFit/>
            </a:bodyPr>
            <a:lstStyle/>
            <a:p>
              <a:r>
                <a:rPr lang="en-US"/>
                <a:t>UDDI</a:t>
              </a:r>
            </a:p>
          </p:txBody>
        </p:sp>
      </p:grpSp>
      <p:sp>
        <p:nvSpPr>
          <p:cNvPr id="17" name="Document 16">
            <a:extLst>
              <a:ext uri="{FF2B5EF4-FFF2-40B4-BE49-F238E27FC236}">
                <a16:creationId xmlns:a16="http://schemas.microsoft.com/office/drawing/2014/main" xmlns="" id="{A5914A9C-4038-E344-832B-4BD2589F9FE3}"/>
              </a:ext>
            </a:extLst>
          </p:cNvPr>
          <p:cNvSpPr/>
          <p:nvPr/>
        </p:nvSpPr>
        <p:spPr>
          <a:xfrm>
            <a:off x="6176231" y="3871323"/>
            <a:ext cx="576000" cy="576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ctr"/>
            <a:r>
              <a:rPr lang="en-US" dirty="0" err="1"/>
              <a:t>wsdl</a:t>
            </a:r>
            <a:endParaRPr lang="en-US" dirty="0"/>
          </a:p>
        </p:txBody>
      </p:sp>
      <p:pic>
        <p:nvPicPr>
          <p:cNvPr id="26" name="Graphic 25">
            <a:extLst>
              <a:ext uri="{FF2B5EF4-FFF2-40B4-BE49-F238E27FC236}">
                <a16:creationId xmlns:a16="http://schemas.microsoft.com/office/drawing/2014/main" xmlns="" id="{0824EB06-8FA2-5E45-A094-EE6A9BE00C8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91788" y="4742213"/>
            <a:ext cx="900000" cy="900000"/>
          </a:xfrm>
          <a:prstGeom prst="rect">
            <a:avLst/>
          </a:prstGeom>
        </p:spPr>
      </p:pic>
      <p:pic>
        <p:nvPicPr>
          <p:cNvPr id="27" name="Graphic 26">
            <a:extLst>
              <a:ext uri="{FF2B5EF4-FFF2-40B4-BE49-F238E27FC236}">
                <a16:creationId xmlns:a16="http://schemas.microsoft.com/office/drawing/2014/main" xmlns="" id="{00C16BA8-16A0-2B44-AA31-714524101F4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54808" y="4805345"/>
            <a:ext cx="900000" cy="900000"/>
          </a:xfrm>
          <a:prstGeom prst="rect">
            <a:avLst/>
          </a:prstGeom>
        </p:spPr>
      </p:pic>
      <p:grpSp>
        <p:nvGrpSpPr>
          <p:cNvPr id="2" name="Group 1">
            <a:extLst>
              <a:ext uri="{FF2B5EF4-FFF2-40B4-BE49-F238E27FC236}">
                <a16:creationId xmlns:a16="http://schemas.microsoft.com/office/drawing/2014/main" xmlns="" id="{EDFE203B-DF9F-BD46-AC06-A1CB57DC8473}"/>
              </a:ext>
            </a:extLst>
          </p:cNvPr>
          <p:cNvGrpSpPr/>
          <p:nvPr/>
        </p:nvGrpSpPr>
        <p:grpSpPr>
          <a:xfrm>
            <a:off x="3531578" y="1863462"/>
            <a:ext cx="958917" cy="1644569"/>
            <a:chOff x="8426916" y="1826475"/>
            <a:chExt cx="958917" cy="1644569"/>
          </a:xfrm>
        </p:grpSpPr>
        <p:sp>
          <p:nvSpPr>
            <p:cNvPr id="10" name="TextBox 9">
              <a:extLst>
                <a:ext uri="{FF2B5EF4-FFF2-40B4-BE49-F238E27FC236}">
                  <a16:creationId xmlns:a16="http://schemas.microsoft.com/office/drawing/2014/main" xmlns="" id="{300FDE97-C8DB-0247-AB97-FE41243DD821}"/>
                </a:ext>
              </a:extLst>
            </p:cNvPr>
            <p:cNvSpPr txBox="1"/>
            <p:nvPr/>
          </p:nvSpPr>
          <p:spPr>
            <a:xfrm>
              <a:off x="8426916" y="2824713"/>
              <a:ext cx="958917" cy="646331"/>
            </a:xfrm>
            <a:prstGeom prst="rect">
              <a:avLst/>
            </a:prstGeom>
            <a:noFill/>
          </p:spPr>
          <p:txBody>
            <a:bodyPr wrap="none" rtlCol="0">
              <a:spAutoFit/>
            </a:bodyPr>
            <a:lstStyle/>
            <a:p>
              <a:pPr algn="ctr"/>
              <a:r>
                <a:rPr lang="en-US"/>
                <a:t>service</a:t>
              </a:r>
              <a:br>
                <a:rPr lang="en-US"/>
              </a:br>
              <a:r>
                <a:rPr lang="en-US"/>
                <a:t>broker</a:t>
              </a:r>
            </a:p>
          </p:txBody>
        </p:sp>
        <p:pic>
          <p:nvPicPr>
            <p:cNvPr id="28" name="Graphic 27">
              <a:extLst>
                <a:ext uri="{FF2B5EF4-FFF2-40B4-BE49-F238E27FC236}">
                  <a16:creationId xmlns:a16="http://schemas.microsoft.com/office/drawing/2014/main" xmlns="" id="{B873B397-6C2B-9D49-964F-D2A9B7A5042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55956" y="1826475"/>
              <a:ext cx="900000" cy="900000"/>
            </a:xfrm>
            <a:prstGeom prst="rect">
              <a:avLst/>
            </a:prstGeom>
          </p:spPr>
        </p:pic>
      </p:grpSp>
      <p:sp>
        <p:nvSpPr>
          <p:cNvPr id="36" name="Content Placeholder 3"/>
          <p:cNvSpPr>
            <a:spLocks noGrp="1"/>
          </p:cNvSpPr>
          <p:nvPr>
            <p:ph sz="quarter" idx="13"/>
          </p:nvPr>
        </p:nvSpPr>
        <p:spPr>
          <a:xfrm>
            <a:off x="7320136" y="1412776"/>
            <a:ext cx="4537705" cy="833918"/>
          </a:xfrm>
        </p:spPr>
        <p:txBody>
          <a:bodyPr>
            <a:normAutofit/>
          </a:bodyPr>
          <a:lstStyle/>
          <a:p>
            <a:pPr marL="0" indent="0">
              <a:buNone/>
            </a:pPr>
            <a:r>
              <a:rPr lang="en-US" dirty="0" smtClean="0"/>
              <a:t>Service provider creates a </a:t>
            </a:r>
            <a:r>
              <a:rPr lang="en-US" dirty="0" err="1" smtClean="0"/>
              <a:t>wsdl</a:t>
            </a:r>
            <a:r>
              <a:rPr lang="en-US" dirty="0" smtClean="0"/>
              <a:t> description</a:t>
            </a:r>
            <a:endParaRPr lang="en-US" dirty="0"/>
          </a:p>
        </p:txBody>
      </p:sp>
      <p:sp>
        <p:nvSpPr>
          <p:cNvPr id="37" name="Content Placeholder 3"/>
          <p:cNvSpPr>
            <a:spLocks noGrp="1"/>
          </p:cNvSpPr>
          <p:nvPr>
            <p:ph sz="quarter" idx="13"/>
          </p:nvPr>
        </p:nvSpPr>
        <p:spPr>
          <a:xfrm>
            <a:off x="7320136" y="2348880"/>
            <a:ext cx="4537705" cy="833918"/>
          </a:xfrm>
        </p:spPr>
        <p:txBody>
          <a:bodyPr>
            <a:normAutofit fontScale="92500" lnSpcReduction="20000"/>
          </a:bodyPr>
          <a:lstStyle/>
          <a:p>
            <a:pPr marL="0" indent="0">
              <a:buNone/>
            </a:pPr>
            <a:r>
              <a:rPr lang="en-US" dirty="0" smtClean="0"/>
              <a:t>Service provider sends the description using UDDI to a service broker</a:t>
            </a:r>
            <a:endParaRPr lang="en-US" dirty="0"/>
          </a:p>
        </p:txBody>
      </p:sp>
      <p:sp>
        <p:nvSpPr>
          <p:cNvPr id="38" name="Content Placeholder 3"/>
          <p:cNvSpPr>
            <a:spLocks noGrp="1"/>
          </p:cNvSpPr>
          <p:nvPr>
            <p:ph sz="quarter" idx="13"/>
          </p:nvPr>
        </p:nvSpPr>
        <p:spPr>
          <a:xfrm>
            <a:off x="7320136" y="3429000"/>
            <a:ext cx="4537705" cy="833918"/>
          </a:xfrm>
        </p:spPr>
        <p:txBody>
          <a:bodyPr>
            <a:normAutofit/>
          </a:bodyPr>
          <a:lstStyle/>
          <a:p>
            <a:pPr marL="0" indent="0">
              <a:buNone/>
            </a:pPr>
            <a:r>
              <a:rPr lang="en-US" dirty="0" smtClean="0"/>
              <a:t>Service requester uses UDDI to locate a particular service</a:t>
            </a:r>
            <a:endParaRPr lang="en-US" dirty="0"/>
          </a:p>
        </p:txBody>
      </p:sp>
      <p:sp>
        <p:nvSpPr>
          <p:cNvPr id="39" name="Content Placeholder 3"/>
          <p:cNvSpPr>
            <a:spLocks noGrp="1"/>
          </p:cNvSpPr>
          <p:nvPr>
            <p:ph sz="quarter" idx="13"/>
          </p:nvPr>
        </p:nvSpPr>
        <p:spPr>
          <a:xfrm>
            <a:off x="7317511" y="4382272"/>
            <a:ext cx="4537705" cy="833918"/>
          </a:xfrm>
        </p:spPr>
        <p:txBody>
          <a:bodyPr>
            <a:normAutofit/>
          </a:bodyPr>
          <a:lstStyle/>
          <a:p>
            <a:pPr marL="0" indent="0">
              <a:buNone/>
            </a:pPr>
            <a:r>
              <a:rPr lang="en-US" dirty="0" smtClean="0"/>
              <a:t>Service broker sends the description to service requester</a:t>
            </a:r>
            <a:endParaRPr lang="en-US" dirty="0"/>
          </a:p>
        </p:txBody>
      </p:sp>
      <p:sp>
        <p:nvSpPr>
          <p:cNvPr id="40" name="Content Placeholder 3"/>
          <p:cNvSpPr>
            <a:spLocks noGrp="1"/>
          </p:cNvSpPr>
          <p:nvPr>
            <p:ph sz="quarter" idx="13"/>
          </p:nvPr>
        </p:nvSpPr>
        <p:spPr>
          <a:xfrm>
            <a:off x="7320136" y="5373216"/>
            <a:ext cx="4537705" cy="833918"/>
          </a:xfrm>
        </p:spPr>
        <p:txBody>
          <a:bodyPr>
            <a:normAutofit/>
          </a:bodyPr>
          <a:lstStyle/>
          <a:p>
            <a:pPr marL="0" indent="0">
              <a:buNone/>
            </a:pPr>
            <a:r>
              <a:rPr lang="en-US" dirty="0" smtClean="0"/>
              <a:t>Service requester uses SOAP to send a message using </a:t>
            </a:r>
            <a:endParaRPr lang="en-US" dirty="0"/>
          </a:p>
        </p:txBody>
      </p:sp>
    </p:spTree>
    <p:extLst>
      <p:ext uri="{BB962C8B-B14F-4D97-AF65-F5344CB8AC3E}">
        <p14:creationId xmlns:p14="http://schemas.microsoft.com/office/powerpoint/2010/main" val="4123680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build="p"/>
      <p:bldP spid="37" grpId="0" build="p"/>
      <p:bldP spid="38" grpId="0" build="p"/>
      <p:bldP spid="39" grpId="0" build="p"/>
      <p:bldP spid="4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 xmlns:a16="http://schemas.microsoft.com/office/drawing/2014/main" id="{078D0052-CAA8-F944-A187-2490457413A7}"/>
              </a:ext>
            </a:extLst>
          </p:cNvPr>
          <p:cNvGrpSpPr/>
          <p:nvPr/>
        </p:nvGrpSpPr>
        <p:grpSpPr>
          <a:xfrm>
            <a:off x="6167438" y="1751365"/>
            <a:ext cx="5400675" cy="4494499"/>
            <a:chOff x="6167438" y="1751365"/>
            <a:chExt cx="5400675" cy="4494499"/>
          </a:xfrm>
        </p:grpSpPr>
        <p:sp>
          <p:nvSpPr>
            <p:cNvPr id="5" name="Rectangle 4"/>
            <p:cNvSpPr/>
            <p:nvPr/>
          </p:nvSpPr>
          <p:spPr bwMode="auto">
            <a:xfrm>
              <a:off x="6167438" y="1781864"/>
              <a:ext cx="5400675" cy="4464000"/>
            </a:xfrm>
            <a:prstGeom prst="rect">
              <a:avLst/>
            </a:prstGeom>
            <a:noFill/>
            <a:ln w="12700" cap="flat" cmpd="sng" algn="ctr">
              <a:solidFill>
                <a:schemeClr val="tx1">
                  <a:lumMod val="50000"/>
                </a:schemeClr>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6" name="Rectangle 5"/>
            <p:cNvSpPr/>
            <p:nvPr/>
          </p:nvSpPr>
          <p:spPr bwMode="auto">
            <a:xfrm>
              <a:off x="6383338" y="1997864"/>
              <a:ext cx="4968000" cy="4032000"/>
            </a:xfrm>
            <a:prstGeom prst="rect">
              <a:avLst/>
            </a:prstGeom>
            <a:solidFill>
              <a:schemeClr val="tx1">
                <a:lumMod val="50000"/>
              </a:schemeClr>
            </a:solidFill>
            <a:ln w="12700" cap="flat" cmpd="sng" algn="ctr">
              <a:solidFill>
                <a:schemeClr val="tx1">
                  <a:lumMod val="50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1" name="TextBox 20"/>
            <p:cNvSpPr txBox="1"/>
            <p:nvPr/>
          </p:nvSpPr>
          <p:spPr>
            <a:xfrm>
              <a:off x="6941280" y="1751365"/>
              <a:ext cx="902811" cy="276999"/>
            </a:xfrm>
            <a:prstGeom prst="rect">
              <a:avLst/>
            </a:prstGeom>
            <a:noFill/>
          </p:spPr>
          <p:txBody>
            <a:bodyPr wrap="none" rtlCol="0">
              <a:spAutoFit/>
            </a:bodyPr>
            <a:lstStyle/>
            <a:p>
              <a:r>
                <a:rPr lang="en-GB" sz="1200" dirty="0" err="1"/>
                <a:t>ul</a:t>
              </a:r>
              <a:r>
                <a:rPr lang="en-GB" sz="1200" dirty="0"/>
                <a:t> margin</a:t>
              </a:r>
            </a:p>
          </p:txBody>
        </p:sp>
        <p:sp>
          <p:nvSpPr>
            <p:cNvPr id="22" name="TextBox 21"/>
            <p:cNvSpPr txBox="1"/>
            <p:nvPr/>
          </p:nvSpPr>
          <p:spPr>
            <a:xfrm>
              <a:off x="6941280" y="1965411"/>
              <a:ext cx="870751" cy="276999"/>
            </a:xfrm>
            <a:prstGeom prst="rect">
              <a:avLst/>
            </a:prstGeom>
            <a:noFill/>
            <a:ln>
              <a:noFill/>
            </a:ln>
          </p:spPr>
          <p:txBody>
            <a:bodyPr wrap="none" rtlCol="0">
              <a:spAutoFit/>
            </a:bodyPr>
            <a:lstStyle/>
            <a:p>
              <a:r>
                <a:rPr lang="en-GB" sz="1200" dirty="0" err="1">
                  <a:solidFill>
                    <a:schemeClr val="bg1"/>
                  </a:solidFill>
                </a:rPr>
                <a:t>ul</a:t>
              </a:r>
              <a:r>
                <a:rPr lang="en-GB" sz="1200" dirty="0">
                  <a:solidFill>
                    <a:schemeClr val="bg1"/>
                  </a:solidFill>
                </a:rPr>
                <a:t> border</a:t>
              </a:r>
            </a:p>
          </p:txBody>
        </p:sp>
        <p:sp>
          <p:nvSpPr>
            <p:cNvPr id="39" name="Rectangle 38">
              <a:extLst>
                <a:ext uri="{FF2B5EF4-FFF2-40B4-BE49-F238E27FC236}">
                  <a16:creationId xmlns="" xmlns:a16="http://schemas.microsoft.com/office/drawing/2014/main" id="{88945FDC-9DE4-2A45-A102-EF38FE9A1825}"/>
                </a:ext>
              </a:extLst>
            </p:cNvPr>
            <p:cNvSpPr/>
            <p:nvPr/>
          </p:nvSpPr>
          <p:spPr bwMode="auto">
            <a:xfrm>
              <a:off x="6600825" y="2205038"/>
              <a:ext cx="4536000" cy="3600000"/>
            </a:xfrm>
            <a:prstGeom prst="rect">
              <a:avLst/>
            </a:prstGeom>
            <a:solidFill>
              <a:schemeClr val="bg1"/>
            </a:solidFill>
            <a:ln w="12700" cap="flat" cmpd="sng" algn="ctr">
              <a:solidFill>
                <a:schemeClr val="tx1">
                  <a:lumMod val="50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1" name="Rectangle 40">
              <a:extLst>
                <a:ext uri="{FF2B5EF4-FFF2-40B4-BE49-F238E27FC236}">
                  <a16:creationId xmlns="" xmlns:a16="http://schemas.microsoft.com/office/drawing/2014/main" id="{CEB7429A-CB07-154F-B702-7BB7C2627EA7}"/>
                </a:ext>
              </a:extLst>
            </p:cNvPr>
            <p:cNvSpPr/>
            <p:nvPr/>
          </p:nvSpPr>
          <p:spPr bwMode="auto">
            <a:xfrm>
              <a:off x="6816724" y="2420936"/>
              <a:ext cx="4104000" cy="3168000"/>
            </a:xfrm>
            <a:prstGeom prst="rect">
              <a:avLst/>
            </a:prstGeom>
            <a:solidFill>
              <a:schemeClr val="bg1"/>
            </a:solidFill>
            <a:ln w="12700" cap="flat" cmpd="sng" algn="ctr">
              <a:solidFill>
                <a:schemeClr val="tx1">
                  <a:lumMod val="50000"/>
                </a:schemeClr>
              </a:solidFill>
              <a:prstDash val="dash"/>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3" name="TextBox 22"/>
            <p:cNvSpPr txBox="1"/>
            <p:nvPr/>
          </p:nvSpPr>
          <p:spPr>
            <a:xfrm>
              <a:off x="6941280" y="2164250"/>
              <a:ext cx="984565" cy="276999"/>
            </a:xfrm>
            <a:prstGeom prst="rect">
              <a:avLst/>
            </a:prstGeom>
            <a:noFill/>
          </p:spPr>
          <p:txBody>
            <a:bodyPr wrap="none" rtlCol="0">
              <a:spAutoFit/>
            </a:bodyPr>
            <a:lstStyle/>
            <a:p>
              <a:r>
                <a:rPr lang="en-GB" sz="1200" dirty="0" err="1"/>
                <a:t>ul</a:t>
              </a:r>
              <a:r>
                <a:rPr lang="en-GB" sz="1200" dirty="0"/>
                <a:t> padding</a:t>
              </a:r>
            </a:p>
          </p:txBody>
        </p:sp>
      </p:grpSp>
      <p:sp>
        <p:nvSpPr>
          <p:cNvPr id="2" name="Title 1"/>
          <p:cNvSpPr>
            <a:spLocks noGrp="1"/>
          </p:cNvSpPr>
          <p:nvPr>
            <p:ph type="title"/>
          </p:nvPr>
        </p:nvSpPr>
        <p:spPr/>
        <p:txBody>
          <a:bodyPr/>
          <a:lstStyle/>
          <a:p>
            <a:r>
              <a:rPr lang="en-GB"/>
              <a:t>Collapsing Margins</a:t>
            </a:r>
            <a:endParaRPr lang="en-GB" dirty="0"/>
          </a:p>
        </p:txBody>
      </p:sp>
      <p:sp>
        <p:nvSpPr>
          <p:cNvPr id="19" name="Content Placeholder 18"/>
          <p:cNvSpPr>
            <a:spLocks noGrp="1"/>
          </p:cNvSpPr>
          <p:nvPr>
            <p:ph sz="quarter" idx="13"/>
          </p:nvPr>
        </p:nvSpPr>
        <p:spPr/>
        <p:txBody>
          <a:bodyPr/>
          <a:lstStyle/>
          <a:p>
            <a:pPr marL="0" indent="0">
              <a:buNone/>
            </a:pPr>
            <a:r>
              <a:rPr lang="en-GB" dirty="0"/>
              <a:t>Adjoining vertical margins combine to form a single margin</a:t>
            </a:r>
          </a:p>
          <a:p>
            <a:endParaRPr lang="en-GB" dirty="0"/>
          </a:p>
          <a:p>
            <a:pPr marL="0" indent="0">
              <a:buNone/>
            </a:pPr>
            <a:r>
              <a:rPr lang="en-GB" sz="1600" dirty="0">
                <a:latin typeface="Lucida Console" panose="020B0609040504020204" pitchFamily="49" charset="0"/>
              </a:rPr>
              <a:t>&lt;</a:t>
            </a:r>
            <a:r>
              <a:rPr lang="en-GB" sz="1600" dirty="0" err="1">
                <a:latin typeface="Lucida Console" panose="020B0609040504020204" pitchFamily="49" charset="0"/>
              </a:rPr>
              <a:t>ul</a:t>
            </a:r>
            <a:r>
              <a:rPr lang="en-GB" sz="1600" dirty="0">
                <a:latin typeface="Lucida Console" panose="020B0609040504020204" pitchFamily="49" charset="0"/>
              </a:rPr>
              <a:t>&gt;</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a:solidFill>
                  <a:srgbClr val="00B0F0"/>
                </a:solidFill>
                <a:latin typeface="Lucida Console" panose="020B0609040504020204" pitchFamily="49" charset="0"/>
              </a:rPr>
              <a:t>&lt;li&gt;...&lt;/li&gt;</a:t>
            </a:r>
            <a:br>
              <a:rPr lang="en-GB" sz="1600" dirty="0">
                <a:solidFill>
                  <a:srgbClr val="00B0F0"/>
                </a:solidFill>
                <a:latin typeface="Lucida Console" panose="020B0609040504020204" pitchFamily="49" charset="0"/>
              </a:rPr>
            </a:br>
            <a:r>
              <a:rPr lang="en-GB" sz="1600" dirty="0">
                <a:solidFill>
                  <a:srgbClr val="00B0F0"/>
                </a:solidFill>
                <a:latin typeface="Lucida Console" panose="020B0609040504020204" pitchFamily="49" charset="0"/>
              </a:rPr>
              <a:t>  &lt;li&gt;...&lt;/li&gt;</a:t>
            </a:r>
            <a:br>
              <a:rPr lang="en-GB" sz="1600" dirty="0">
                <a:solidFill>
                  <a:srgbClr val="00B0F0"/>
                </a:solidFill>
                <a:latin typeface="Lucida Console" panose="020B0609040504020204" pitchFamily="49" charset="0"/>
              </a:rPr>
            </a:br>
            <a:r>
              <a:rPr lang="en-GB" sz="1600" dirty="0">
                <a:latin typeface="Lucida Console" panose="020B0609040504020204" pitchFamily="49" charset="0"/>
              </a:rPr>
              <a:t>&lt;/</a:t>
            </a:r>
            <a:r>
              <a:rPr lang="en-GB" sz="1600" dirty="0" err="1">
                <a:latin typeface="Lucida Console" panose="020B0609040504020204" pitchFamily="49" charset="0"/>
              </a:rPr>
              <a:t>ul</a:t>
            </a:r>
            <a:r>
              <a:rPr lang="en-GB" sz="1600" dirty="0">
                <a:latin typeface="Lucida Console" panose="020B0609040504020204" pitchFamily="49" charset="0"/>
              </a:rPr>
              <a:t>&gt;</a:t>
            </a:r>
          </a:p>
        </p:txBody>
      </p:sp>
      <p:grpSp>
        <p:nvGrpSpPr>
          <p:cNvPr id="57" name="Group 56">
            <a:extLst>
              <a:ext uri="{FF2B5EF4-FFF2-40B4-BE49-F238E27FC236}">
                <a16:creationId xmlns="" xmlns:a16="http://schemas.microsoft.com/office/drawing/2014/main" id="{3062E8A9-4F0B-6145-A396-FF84055FEB8A}"/>
              </a:ext>
            </a:extLst>
          </p:cNvPr>
          <p:cNvGrpSpPr/>
          <p:nvPr/>
        </p:nvGrpSpPr>
        <p:grpSpPr>
          <a:xfrm>
            <a:off x="7031308" y="3866805"/>
            <a:ext cx="3672000" cy="1514601"/>
            <a:chOff x="7031308" y="3866805"/>
            <a:chExt cx="3672000" cy="1514601"/>
          </a:xfrm>
        </p:grpSpPr>
        <p:sp>
          <p:nvSpPr>
            <p:cNvPr id="44" name="Rectangle 43">
              <a:extLst>
                <a:ext uri="{FF2B5EF4-FFF2-40B4-BE49-F238E27FC236}">
                  <a16:creationId xmlns="" xmlns:a16="http://schemas.microsoft.com/office/drawing/2014/main" id="{2B61E30D-E061-BA4A-B59F-9B1CB955ECB3}"/>
                </a:ext>
              </a:extLst>
            </p:cNvPr>
            <p:cNvSpPr/>
            <p:nvPr/>
          </p:nvSpPr>
          <p:spPr bwMode="auto">
            <a:xfrm>
              <a:off x="7031308" y="4121406"/>
              <a:ext cx="3672000" cy="1260000"/>
            </a:xfrm>
            <a:prstGeom prst="rect">
              <a:avLst/>
            </a:prstGeom>
            <a:solidFill>
              <a:schemeClr val="tx2">
                <a:lumMod val="75000"/>
                <a:lumOff val="2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6" name="Rectangle 45">
              <a:extLst>
                <a:ext uri="{FF2B5EF4-FFF2-40B4-BE49-F238E27FC236}">
                  <a16:creationId xmlns="" xmlns:a16="http://schemas.microsoft.com/office/drawing/2014/main" id="{CF6C6360-6B93-BB4B-BE2B-161B2A98142A}"/>
                </a:ext>
              </a:extLst>
            </p:cNvPr>
            <p:cNvSpPr/>
            <p:nvPr/>
          </p:nvSpPr>
          <p:spPr bwMode="auto">
            <a:xfrm>
              <a:off x="7247308" y="4337406"/>
              <a:ext cx="3240000" cy="827999"/>
            </a:xfrm>
            <a:prstGeom prst="rect">
              <a:avLst/>
            </a:prstGeom>
            <a:solidFill>
              <a:schemeClr val="bg1"/>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8" name="Rectangle 47">
              <a:extLst>
                <a:ext uri="{FF2B5EF4-FFF2-40B4-BE49-F238E27FC236}">
                  <a16:creationId xmlns="" xmlns:a16="http://schemas.microsoft.com/office/drawing/2014/main" id="{2DB69A83-92A6-8141-AB3F-A999D6B24FA8}"/>
                </a:ext>
              </a:extLst>
            </p:cNvPr>
            <p:cNvSpPr/>
            <p:nvPr/>
          </p:nvSpPr>
          <p:spPr bwMode="auto">
            <a:xfrm>
              <a:off x="7463308" y="4553405"/>
              <a:ext cx="2808000" cy="396000"/>
            </a:xfrm>
            <a:prstGeom prst="rect">
              <a:avLst/>
            </a:prstGeom>
            <a:solidFill>
              <a:schemeClr val="bg1"/>
            </a:solidFill>
            <a:ln w="12700" cap="flat" cmpd="sng" algn="ctr">
              <a:solidFill>
                <a:schemeClr val="tx2">
                  <a:lumMod val="75000"/>
                  <a:lumOff val="25000"/>
                </a:schemeClr>
              </a:solidFill>
              <a:prstDash val="dash"/>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52" name="TextBox 51">
              <a:extLst>
                <a:ext uri="{FF2B5EF4-FFF2-40B4-BE49-F238E27FC236}">
                  <a16:creationId xmlns="" xmlns:a16="http://schemas.microsoft.com/office/drawing/2014/main" id="{8DE2EC01-6290-6D46-BE42-D4ABF7F7690C}"/>
                </a:ext>
              </a:extLst>
            </p:cNvPr>
            <p:cNvSpPr txBox="1"/>
            <p:nvPr/>
          </p:nvSpPr>
          <p:spPr>
            <a:xfrm>
              <a:off x="7586248" y="3866805"/>
              <a:ext cx="851515" cy="276999"/>
            </a:xfrm>
            <a:prstGeom prst="rect">
              <a:avLst/>
            </a:prstGeom>
            <a:noFill/>
          </p:spPr>
          <p:txBody>
            <a:bodyPr wrap="none" rtlCol="0">
              <a:spAutoFit/>
            </a:bodyPr>
            <a:lstStyle/>
            <a:p>
              <a:r>
                <a:rPr lang="en-GB" sz="1200" dirty="0">
                  <a:solidFill>
                    <a:schemeClr val="tx2">
                      <a:lumMod val="75000"/>
                      <a:lumOff val="25000"/>
                    </a:schemeClr>
                  </a:solidFill>
                </a:rPr>
                <a:t>li margin</a:t>
              </a:r>
            </a:p>
          </p:txBody>
        </p:sp>
        <p:sp>
          <p:nvSpPr>
            <p:cNvPr id="53" name="TextBox 52">
              <a:extLst>
                <a:ext uri="{FF2B5EF4-FFF2-40B4-BE49-F238E27FC236}">
                  <a16:creationId xmlns="" xmlns:a16="http://schemas.microsoft.com/office/drawing/2014/main" id="{412E9A3E-1BCA-0E4A-AF51-883268392BDE}"/>
                </a:ext>
              </a:extLst>
            </p:cNvPr>
            <p:cNvSpPr txBox="1"/>
            <p:nvPr/>
          </p:nvSpPr>
          <p:spPr>
            <a:xfrm>
              <a:off x="7583427" y="4090221"/>
              <a:ext cx="819455" cy="276999"/>
            </a:xfrm>
            <a:prstGeom prst="rect">
              <a:avLst/>
            </a:prstGeom>
            <a:noFill/>
          </p:spPr>
          <p:txBody>
            <a:bodyPr wrap="none" rtlCol="0">
              <a:spAutoFit/>
            </a:bodyPr>
            <a:lstStyle/>
            <a:p>
              <a:r>
                <a:rPr lang="en-GB" sz="1200" dirty="0">
                  <a:solidFill>
                    <a:schemeClr val="bg1"/>
                  </a:solidFill>
                </a:rPr>
                <a:t>li border</a:t>
              </a:r>
            </a:p>
          </p:txBody>
        </p:sp>
        <p:sp>
          <p:nvSpPr>
            <p:cNvPr id="54" name="TextBox 53">
              <a:extLst>
                <a:ext uri="{FF2B5EF4-FFF2-40B4-BE49-F238E27FC236}">
                  <a16:creationId xmlns="" xmlns:a16="http://schemas.microsoft.com/office/drawing/2014/main" id="{E0DAD016-B671-F048-9A7D-97330AF853FA}"/>
                </a:ext>
              </a:extLst>
            </p:cNvPr>
            <p:cNvSpPr txBox="1"/>
            <p:nvPr/>
          </p:nvSpPr>
          <p:spPr>
            <a:xfrm>
              <a:off x="7583427" y="4310657"/>
              <a:ext cx="933269" cy="276999"/>
            </a:xfrm>
            <a:prstGeom prst="rect">
              <a:avLst/>
            </a:prstGeom>
            <a:noFill/>
          </p:spPr>
          <p:txBody>
            <a:bodyPr wrap="none" rtlCol="0">
              <a:spAutoFit/>
            </a:bodyPr>
            <a:lstStyle/>
            <a:p>
              <a:r>
                <a:rPr lang="en-GB" sz="1200" dirty="0">
                  <a:solidFill>
                    <a:schemeClr val="tx2">
                      <a:lumMod val="75000"/>
                      <a:lumOff val="25000"/>
                    </a:schemeClr>
                  </a:solidFill>
                </a:rPr>
                <a:t>li padding</a:t>
              </a:r>
            </a:p>
          </p:txBody>
        </p:sp>
        <p:sp>
          <p:nvSpPr>
            <p:cNvPr id="55" name="TextBox 54">
              <a:extLst>
                <a:ext uri="{FF2B5EF4-FFF2-40B4-BE49-F238E27FC236}">
                  <a16:creationId xmlns="" xmlns:a16="http://schemas.microsoft.com/office/drawing/2014/main" id="{B9B80927-AE9F-FE4D-B49D-56420C5BB106}"/>
                </a:ext>
              </a:extLst>
            </p:cNvPr>
            <p:cNvSpPr txBox="1"/>
            <p:nvPr/>
          </p:nvSpPr>
          <p:spPr>
            <a:xfrm>
              <a:off x="7583427" y="4612905"/>
              <a:ext cx="888385" cy="276999"/>
            </a:xfrm>
            <a:prstGeom prst="rect">
              <a:avLst/>
            </a:prstGeom>
            <a:noFill/>
          </p:spPr>
          <p:txBody>
            <a:bodyPr wrap="none" rtlCol="0">
              <a:spAutoFit/>
            </a:bodyPr>
            <a:lstStyle/>
            <a:p>
              <a:r>
                <a:rPr lang="en-GB" sz="1200" dirty="0">
                  <a:solidFill>
                    <a:schemeClr val="tx2">
                      <a:lumMod val="75000"/>
                      <a:lumOff val="25000"/>
                    </a:schemeClr>
                  </a:solidFill>
                </a:rPr>
                <a:t>li content</a:t>
              </a:r>
            </a:p>
          </p:txBody>
        </p:sp>
      </p:grpSp>
      <p:grpSp>
        <p:nvGrpSpPr>
          <p:cNvPr id="36" name="Group 35">
            <a:extLst>
              <a:ext uri="{FF2B5EF4-FFF2-40B4-BE49-F238E27FC236}">
                <a16:creationId xmlns="" xmlns:a16="http://schemas.microsoft.com/office/drawing/2014/main" id="{78B95254-33C7-E649-8AE9-248650F0D4AA}"/>
              </a:ext>
            </a:extLst>
          </p:cNvPr>
          <p:cNvGrpSpPr/>
          <p:nvPr/>
        </p:nvGrpSpPr>
        <p:grpSpPr>
          <a:xfrm>
            <a:off x="7031368" y="2400445"/>
            <a:ext cx="3672000" cy="1496393"/>
            <a:chOff x="7031368" y="2400445"/>
            <a:chExt cx="3672000" cy="1496393"/>
          </a:xfrm>
        </p:grpSpPr>
        <p:sp>
          <p:nvSpPr>
            <p:cNvPr id="42" name="Rectangle 41">
              <a:extLst>
                <a:ext uri="{FF2B5EF4-FFF2-40B4-BE49-F238E27FC236}">
                  <a16:creationId xmlns="" xmlns:a16="http://schemas.microsoft.com/office/drawing/2014/main" id="{169F91FC-93DA-764B-87D1-7F2223DAE04B}"/>
                </a:ext>
              </a:extLst>
            </p:cNvPr>
            <p:cNvSpPr/>
            <p:nvPr/>
          </p:nvSpPr>
          <p:spPr bwMode="auto">
            <a:xfrm>
              <a:off x="7031368" y="2636838"/>
              <a:ext cx="3672000" cy="1260000"/>
            </a:xfrm>
            <a:prstGeom prst="rect">
              <a:avLst/>
            </a:prstGeom>
            <a:solidFill>
              <a:schemeClr val="tx2">
                <a:lumMod val="75000"/>
                <a:lumOff val="2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5" name="Rectangle 44">
              <a:extLst>
                <a:ext uri="{FF2B5EF4-FFF2-40B4-BE49-F238E27FC236}">
                  <a16:creationId xmlns="" xmlns:a16="http://schemas.microsoft.com/office/drawing/2014/main" id="{71DE15D8-044F-3D40-966B-CB6B11FD8057}"/>
                </a:ext>
              </a:extLst>
            </p:cNvPr>
            <p:cNvSpPr/>
            <p:nvPr/>
          </p:nvSpPr>
          <p:spPr bwMode="auto">
            <a:xfrm>
              <a:off x="7247308" y="2857172"/>
              <a:ext cx="3240000" cy="827999"/>
            </a:xfrm>
            <a:prstGeom prst="rect">
              <a:avLst/>
            </a:prstGeom>
            <a:solidFill>
              <a:schemeClr val="bg1"/>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7" name="Rectangle 46">
              <a:extLst>
                <a:ext uri="{FF2B5EF4-FFF2-40B4-BE49-F238E27FC236}">
                  <a16:creationId xmlns="" xmlns:a16="http://schemas.microsoft.com/office/drawing/2014/main" id="{D58AEDBB-3503-0345-834A-55991787E3F5}"/>
                </a:ext>
              </a:extLst>
            </p:cNvPr>
            <p:cNvSpPr/>
            <p:nvPr/>
          </p:nvSpPr>
          <p:spPr bwMode="auto">
            <a:xfrm>
              <a:off x="7463370" y="3071218"/>
              <a:ext cx="2808000" cy="396000"/>
            </a:xfrm>
            <a:prstGeom prst="rect">
              <a:avLst/>
            </a:prstGeom>
            <a:solidFill>
              <a:schemeClr val="bg1"/>
            </a:solidFill>
            <a:ln w="12700" cap="flat" cmpd="sng" algn="ctr">
              <a:solidFill>
                <a:schemeClr val="tx2">
                  <a:lumMod val="75000"/>
                  <a:lumOff val="25000"/>
                </a:schemeClr>
              </a:solidFill>
              <a:prstDash val="dash"/>
              <a:round/>
              <a:headEnd type="none" w="med" len="med"/>
              <a:tailEnd type="none" w="med" len="med"/>
            </a:ln>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9" name="TextBox 48">
              <a:extLst>
                <a:ext uri="{FF2B5EF4-FFF2-40B4-BE49-F238E27FC236}">
                  <a16:creationId xmlns="" xmlns:a16="http://schemas.microsoft.com/office/drawing/2014/main" id="{BA7B9D79-3B69-BD40-A07D-3B744C9D29A3}"/>
                </a:ext>
              </a:extLst>
            </p:cNvPr>
            <p:cNvSpPr txBox="1"/>
            <p:nvPr/>
          </p:nvSpPr>
          <p:spPr>
            <a:xfrm>
              <a:off x="7586248" y="2400445"/>
              <a:ext cx="851515" cy="276999"/>
            </a:xfrm>
            <a:prstGeom prst="rect">
              <a:avLst/>
            </a:prstGeom>
            <a:noFill/>
          </p:spPr>
          <p:txBody>
            <a:bodyPr wrap="none" rtlCol="0">
              <a:spAutoFit/>
            </a:bodyPr>
            <a:lstStyle/>
            <a:p>
              <a:r>
                <a:rPr lang="en-GB" sz="1200" dirty="0">
                  <a:solidFill>
                    <a:schemeClr val="tx2">
                      <a:lumMod val="75000"/>
                      <a:lumOff val="25000"/>
                    </a:schemeClr>
                  </a:solidFill>
                </a:rPr>
                <a:t>li margin</a:t>
              </a:r>
            </a:p>
          </p:txBody>
        </p:sp>
        <p:sp>
          <p:nvSpPr>
            <p:cNvPr id="50" name="TextBox 49">
              <a:extLst>
                <a:ext uri="{FF2B5EF4-FFF2-40B4-BE49-F238E27FC236}">
                  <a16:creationId xmlns="" xmlns:a16="http://schemas.microsoft.com/office/drawing/2014/main" id="{DBA36188-E5C6-9543-9D09-426CB59BFD94}"/>
                </a:ext>
              </a:extLst>
            </p:cNvPr>
            <p:cNvSpPr txBox="1"/>
            <p:nvPr/>
          </p:nvSpPr>
          <p:spPr>
            <a:xfrm>
              <a:off x="7589813" y="2620779"/>
              <a:ext cx="819455" cy="276999"/>
            </a:xfrm>
            <a:prstGeom prst="rect">
              <a:avLst/>
            </a:prstGeom>
            <a:noFill/>
          </p:spPr>
          <p:txBody>
            <a:bodyPr wrap="none" rtlCol="0">
              <a:spAutoFit/>
            </a:bodyPr>
            <a:lstStyle/>
            <a:p>
              <a:r>
                <a:rPr lang="en-GB" sz="1200" dirty="0">
                  <a:solidFill>
                    <a:schemeClr val="bg1"/>
                  </a:solidFill>
                </a:rPr>
                <a:t>li border</a:t>
              </a:r>
            </a:p>
          </p:txBody>
        </p:sp>
        <p:sp>
          <p:nvSpPr>
            <p:cNvPr id="51" name="TextBox 50">
              <a:extLst>
                <a:ext uri="{FF2B5EF4-FFF2-40B4-BE49-F238E27FC236}">
                  <a16:creationId xmlns="" xmlns:a16="http://schemas.microsoft.com/office/drawing/2014/main" id="{881E5360-9029-724D-92CA-B4A6B826DA4C}"/>
                </a:ext>
              </a:extLst>
            </p:cNvPr>
            <p:cNvSpPr txBox="1"/>
            <p:nvPr/>
          </p:nvSpPr>
          <p:spPr>
            <a:xfrm>
              <a:off x="7586248" y="2820435"/>
              <a:ext cx="933269" cy="276999"/>
            </a:xfrm>
            <a:prstGeom prst="rect">
              <a:avLst/>
            </a:prstGeom>
            <a:noFill/>
          </p:spPr>
          <p:txBody>
            <a:bodyPr wrap="none" rtlCol="0">
              <a:spAutoFit/>
            </a:bodyPr>
            <a:lstStyle/>
            <a:p>
              <a:r>
                <a:rPr lang="en-GB" sz="1200" dirty="0">
                  <a:solidFill>
                    <a:schemeClr val="tx2">
                      <a:lumMod val="75000"/>
                      <a:lumOff val="25000"/>
                    </a:schemeClr>
                  </a:solidFill>
                </a:rPr>
                <a:t>li padding</a:t>
              </a:r>
            </a:p>
          </p:txBody>
        </p:sp>
        <p:sp>
          <p:nvSpPr>
            <p:cNvPr id="56" name="TextBox 55">
              <a:extLst>
                <a:ext uri="{FF2B5EF4-FFF2-40B4-BE49-F238E27FC236}">
                  <a16:creationId xmlns="" xmlns:a16="http://schemas.microsoft.com/office/drawing/2014/main" id="{3E75EE9A-708B-614C-8FA9-FBCE6FF80A2A}"/>
                </a:ext>
              </a:extLst>
            </p:cNvPr>
            <p:cNvSpPr txBox="1"/>
            <p:nvPr/>
          </p:nvSpPr>
          <p:spPr>
            <a:xfrm>
              <a:off x="7583427" y="3136717"/>
              <a:ext cx="888385" cy="276999"/>
            </a:xfrm>
            <a:prstGeom prst="rect">
              <a:avLst/>
            </a:prstGeom>
            <a:noFill/>
          </p:spPr>
          <p:txBody>
            <a:bodyPr wrap="none" rtlCol="0">
              <a:spAutoFit/>
            </a:bodyPr>
            <a:lstStyle/>
            <a:p>
              <a:r>
                <a:rPr lang="en-GB" sz="1200" dirty="0">
                  <a:solidFill>
                    <a:schemeClr val="tx2">
                      <a:lumMod val="75000"/>
                      <a:lumOff val="25000"/>
                    </a:schemeClr>
                  </a:solidFill>
                </a:rPr>
                <a:t>li content</a:t>
              </a:r>
            </a:p>
          </p:txBody>
        </p:sp>
      </p:grpSp>
    </p:spTree>
    <p:extLst>
      <p:ext uri="{BB962C8B-B14F-4D97-AF65-F5344CB8AC3E}">
        <p14:creationId xmlns:p14="http://schemas.microsoft.com/office/powerpoint/2010/main" val="1478712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25AC3-B546-1A4A-896B-CA8FE6A6C00B}"/>
              </a:ext>
            </a:extLst>
          </p:cNvPr>
          <p:cNvSpPr>
            <a:spLocks noGrp="1"/>
          </p:cNvSpPr>
          <p:nvPr>
            <p:ph type="title"/>
          </p:nvPr>
        </p:nvSpPr>
        <p:spPr/>
        <p:txBody>
          <a:bodyPr/>
          <a:lstStyle/>
          <a:p>
            <a:r>
              <a:rPr lang="en-GB" dirty="0"/>
              <a:t>Floating elements</a:t>
            </a:r>
          </a:p>
        </p:txBody>
      </p:sp>
      <p:sp>
        <p:nvSpPr>
          <p:cNvPr id="6" name="Content Placeholder 5">
            <a:extLst>
              <a:ext uri="{FF2B5EF4-FFF2-40B4-BE49-F238E27FC236}">
                <a16:creationId xmlns="" xmlns:a16="http://schemas.microsoft.com/office/drawing/2014/main" id="{EC9D9FE5-A92E-084D-86E7-7E572C23C245}"/>
              </a:ext>
            </a:extLst>
          </p:cNvPr>
          <p:cNvSpPr>
            <a:spLocks noGrp="1"/>
          </p:cNvSpPr>
          <p:nvPr>
            <p:ph sz="quarter" idx="13"/>
          </p:nvPr>
        </p:nvSpPr>
        <p:spPr/>
        <p:txBody>
          <a:bodyPr/>
          <a:lstStyle/>
          <a:p>
            <a:pPr marL="0" indent="0">
              <a:buNone/>
            </a:pPr>
            <a:r>
              <a:rPr lang="en-GB" dirty="0"/>
              <a:t>A floated element can move left/right (within its containing block), allowing content to flow around it</a:t>
            </a:r>
          </a:p>
          <a:p>
            <a:pPr marL="0" indent="0">
              <a:buNone/>
            </a:pPr>
            <a:r>
              <a:rPr lang="en-GB" dirty="0">
                <a:latin typeface="Lucida Console" panose="020B0609040504020204" pitchFamily="49" charset="0"/>
              </a:rPr>
              <a:t>float:</a:t>
            </a:r>
          </a:p>
          <a:p>
            <a:pPr lvl="1"/>
            <a:r>
              <a:rPr lang="en-GB" dirty="0">
                <a:latin typeface="Lucida Console" panose="020B0609040504020204" pitchFamily="49" charset="0"/>
              </a:rPr>
              <a:t>left, right, none</a:t>
            </a:r>
          </a:p>
          <a:p>
            <a:pPr marL="0" indent="0">
              <a:buNone/>
            </a:pPr>
            <a:r>
              <a:rPr lang="en-GB" dirty="0">
                <a:latin typeface="Lucida Console" panose="020B0609040504020204" pitchFamily="49" charset="0"/>
              </a:rPr>
              <a:t>clear:</a:t>
            </a:r>
          </a:p>
          <a:p>
            <a:pPr lvl="1"/>
            <a:r>
              <a:rPr lang="en-GB" dirty="0"/>
              <a:t>Indicates that an element’s content may not flow around a floated element</a:t>
            </a:r>
          </a:p>
          <a:p>
            <a:pPr lvl="1"/>
            <a:r>
              <a:rPr lang="en-GB" dirty="0">
                <a:latin typeface="Lucida Console" panose="020B0609040504020204" pitchFamily="49" charset="0"/>
              </a:rPr>
              <a:t>left, right, both</a:t>
            </a:r>
          </a:p>
        </p:txBody>
      </p:sp>
      <p:sp>
        <p:nvSpPr>
          <p:cNvPr id="9" name="Rectangle 8">
            <a:extLst>
              <a:ext uri="{FF2B5EF4-FFF2-40B4-BE49-F238E27FC236}">
                <a16:creationId xmlns="" xmlns:a16="http://schemas.microsoft.com/office/drawing/2014/main" id="{18181C2E-EC3B-5941-A69B-27987B65611A}"/>
              </a:ext>
            </a:extLst>
          </p:cNvPr>
          <p:cNvSpPr/>
          <p:nvPr/>
        </p:nvSpPr>
        <p:spPr>
          <a:xfrm>
            <a:off x="6600850" y="1773236"/>
            <a:ext cx="4464000" cy="4464000"/>
          </a:xfrm>
          <a:prstGeom prst="rect">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GB" dirty="0">
                <a:solidFill>
                  <a:schemeClr val="tx1"/>
                </a:solidFill>
              </a:rPr>
              <a:t>		Lorem ipsum </a:t>
            </a:r>
            <a:r>
              <a:rPr lang="en-GB" dirty="0" err="1">
                <a:solidFill>
                  <a:schemeClr val="tx1"/>
                </a:solidFill>
              </a:rPr>
              <a:t>dolor</a:t>
            </a:r>
            <a:r>
              <a:rPr lang="en-GB" dirty="0">
                <a:solidFill>
                  <a:schemeClr val="tx1"/>
                </a:solidFill>
              </a:rPr>
              <a:t> 		sit </a:t>
            </a:r>
            <a:r>
              <a:rPr lang="en-GB" dirty="0" err="1">
                <a:solidFill>
                  <a:schemeClr val="tx1"/>
                </a:solidFill>
              </a:rPr>
              <a:t>amet</a:t>
            </a:r>
            <a:r>
              <a:rPr lang="en-GB" dirty="0">
                <a:solidFill>
                  <a:schemeClr val="tx1"/>
                </a:solidFill>
              </a:rPr>
              <a:t>, 			</a:t>
            </a:r>
            <a:r>
              <a:rPr lang="en-GB" dirty="0" err="1">
                <a:solidFill>
                  <a:schemeClr val="tx1"/>
                </a:solidFill>
              </a:rPr>
              <a:t>consectetur</a:t>
            </a:r>
            <a:r>
              <a:rPr lang="en-GB" dirty="0">
                <a:solidFill>
                  <a:schemeClr val="tx1"/>
                </a:solidFill>
              </a:rPr>
              <a:t> 			</a:t>
            </a:r>
            <a:r>
              <a:rPr lang="en-GB" dirty="0" err="1">
                <a:solidFill>
                  <a:schemeClr val="tx1"/>
                </a:solidFill>
              </a:rPr>
              <a:t>adipiscing</a:t>
            </a:r>
            <a:r>
              <a:rPr lang="en-GB" dirty="0">
                <a:solidFill>
                  <a:schemeClr val="tx1"/>
                </a:solidFill>
              </a:rPr>
              <a:t> </a:t>
            </a:r>
            <a:r>
              <a:rPr lang="en-GB" dirty="0" err="1">
                <a:solidFill>
                  <a:schemeClr val="tx1"/>
                </a:solidFill>
              </a:rPr>
              <a:t>elit</a:t>
            </a:r>
            <a:r>
              <a:rPr lang="en-GB" dirty="0">
                <a:solidFill>
                  <a:schemeClr val="tx1"/>
                </a:solidFill>
              </a:rPr>
              <a:t>. Cras 		et </a:t>
            </a:r>
            <a:r>
              <a:rPr lang="en-GB" dirty="0" err="1">
                <a:solidFill>
                  <a:schemeClr val="tx1"/>
                </a:solidFill>
              </a:rPr>
              <a:t>feugiat</a:t>
            </a:r>
            <a:r>
              <a:rPr lang="en-GB" dirty="0">
                <a:solidFill>
                  <a:schemeClr val="tx1"/>
                </a:solidFill>
              </a:rPr>
              <a:t> lorem. 		</a:t>
            </a:r>
            <a:r>
              <a:rPr lang="en-GB" dirty="0" err="1">
                <a:solidFill>
                  <a:schemeClr val="tx1"/>
                </a:solidFill>
              </a:rPr>
              <a:t>Fusce</a:t>
            </a:r>
            <a:r>
              <a:rPr lang="en-GB" dirty="0">
                <a:solidFill>
                  <a:schemeClr val="tx1"/>
                </a:solidFill>
              </a:rPr>
              <a:t> </a:t>
            </a:r>
            <a:r>
              <a:rPr lang="en-GB" dirty="0" err="1">
                <a:solidFill>
                  <a:schemeClr val="tx1"/>
                </a:solidFill>
              </a:rPr>
              <a:t>congue</a:t>
            </a:r>
            <a:r>
              <a:rPr lang="en-GB" dirty="0">
                <a:solidFill>
                  <a:schemeClr val="tx1"/>
                </a:solidFill>
              </a:rPr>
              <a:t> 			lacinia ante ac 			</a:t>
            </a:r>
            <a:r>
              <a:rPr lang="en-GB" dirty="0" err="1">
                <a:solidFill>
                  <a:schemeClr val="tx1"/>
                </a:solidFill>
              </a:rPr>
              <a:t>tincidunt</a:t>
            </a:r>
            <a:r>
              <a:rPr lang="en-GB" dirty="0">
                <a:solidFill>
                  <a:schemeClr val="tx1"/>
                </a:solidFill>
              </a:rPr>
              <a:t>. </a:t>
            </a:r>
            <a:r>
              <a:rPr lang="en-GB" dirty="0" err="1">
                <a:solidFill>
                  <a:schemeClr val="tx1"/>
                </a:solidFill>
              </a:rPr>
              <a:t>Donec</a:t>
            </a:r>
            <a:r>
              <a:rPr lang="en-GB" dirty="0">
                <a:solidFill>
                  <a:schemeClr val="tx1"/>
                </a:solidFill>
              </a:rPr>
              <a:t> et 		</a:t>
            </a:r>
            <a:r>
              <a:rPr lang="en-GB" dirty="0" err="1">
                <a:solidFill>
                  <a:schemeClr val="tx1"/>
                </a:solidFill>
              </a:rPr>
              <a:t>metus</a:t>
            </a:r>
            <a:r>
              <a:rPr lang="en-GB" dirty="0">
                <a:solidFill>
                  <a:schemeClr val="tx1"/>
                </a:solidFill>
              </a:rPr>
              <a:t> </a:t>
            </a:r>
            <a:r>
              <a:rPr lang="en-GB" dirty="0" err="1">
                <a:solidFill>
                  <a:schemeClr val="tx1"/>
                </a:solidFill>
              </a:rPr>
              <a:t>nec</a:t>
            </a:r>
            <a:r>
              <a:rPr lang="en-GB" dirty="0">
                <a:solidFill>
                  <a:schemeClr val="tx1"/>
                </a:solidFill>
              </a:rPr>
              <a:t> </a:t>
            </a:r>
            <a:r>
              <a:rPr lang="en-GB" dirty="0" err="1">
                <a:solidFill>
                  <a:schemeClr val="tx1"/>
                </a:solidFill>
              </a:rPr>
              <a:t>orci</a:t>
            </a:r>
            <a:r>
              <a:rPr lang="en-GB" dirty="0">
                <a:solidFill>
                  <a:schemeClr val="tx1"/>
                </a:solidFill>
              </a:rPr>
              <a:t> dictum </a:t>
            </a:r>
            <a:r>
              <a:rPr lang="en-GB" dirty="0" err="1">
                <a:solidFill>
                  <a:schemeClr val="tx1"/>
                </a:solidFill>
              </a:rPr>
              <a:t>ultricies</a:t>
            </a:r>
            <a:r>
              <a:rPr lang="en-GB" dirty="0">
                <a:solidFill>
                  <a:schemeClr val="tx1"/>
                </a:solidFill>
              </a:rPr>
              <a:t>. Nam </a:t>
            </a:r>
            <a:r>
              <a:rPr lang="en-GB" dirty="0" err="1">
                <a:solidFill>
                  <a:schemeClr val="tx1"/>
                </a:solidFill>
              </a:rPr>
              <a:t>malesuada</a:t>
            </a:r>
            <a:r>
              <a:rPr lang="en-GB" dirty="0">
                <a:solidFill>
                  <a:schemeClr val="tx1"/>
                </a:solidFill>
              </a:rPr>
              <a:t> </a:t>
            </a:r>
            <a:r>
              <a:rPr lang="en-GB" dirty="0" err="1">
                <a:solidFill>
                  <a:schemeClr val="tx1"/>
                </a:solidFill>
              </a:rPr>
              <a:t>justo</a:t>
            </a:r>
            <a:r>
              <a:rPr lang="en-GB" dirty="0">
                <a:solidFill>
                  <a:schemeClr val="tx1"/>
                </a:solidFill>
              </a:rPr>
              <a:t> </a:t>
            </a:r>
            <a:r>
              <a:rPr lang="en-GB" dirty="0" err="1">
                <a:solidFill>
                  <a:schemeClr val="tx1"/>
                </a:solidFill>
              </a:rPr>
              <a:t>justo</a:t>
            </a:r>
            <a:r>
              <a:rPr lang="en-GB" dirty="0">
                <a:solidFill>
                  <a:schemeClr val="tx1"/>
                </a:solidFill>
              </a:rPr>
              <a:t>, ac </a:t>
            </a:r>
            <a:r>
              <a:rPr lang="en-GB" dirty="0" err="1">
                <a:solidFill>
                  <a:schemeClr val="tx1"/>
                </a:solidFill>
              </a:rPr>
              <a:t>volutpat</a:t>
            </a:r>
            <a:r>
              <a:rPr lang="en-GB" dirty="0">
                <a:solidFill>
                  <a:schemeClr val="tx1"/>
                </a:solidFill>
              </a:rPr>
              <a:t> </a:t>
            </a:r>
            <a:r>
              <a:rPr lang="en-GB" dirty="0" err="1">
                <a:solidFill>
                  <a:schemeClr val="tx1"/>
                </a:solidFill>
              </a:rPr>
              <a:t>lectus</a:t>
            </a:r>
            <a:r>
              <a:rPr lang="en-GB" dirty="0">
                <a:solidFill>
                  <a:schemeClr val="tx1"/>
                </a:solidFill>
              </a:rPr>
              <a:t> </a:t>
            </a:r>
            <a:r>
              <a:rPr lang="en-GB" dirty="0" err="1">
                <a:solidFill>
                  <a:schemeClr val="tx1"/>
                </a:solidFill>
              </a:rPr>
              <a:t>commodo</a:t>
            </a:r>
            <a:r>
              <a:rPr lang="en-GB" dirty="0">
                <a:solidFill>
                  <a:schemeClr val="tx1"/>
                </a:solidFill>
              </a:rPr>
              <a:t> lacinia. </a:t>
            </a:r>
            <a:r>
              <a:rPr lang="en-GB" dirty="0" err="1">
                <a:solidFill>
                  <a:schemeClr val="tx1"/>
                </a:solidFill>
              </a:rPr>
              <a:t>Mauris</a:t>
            </a:r>
            <a:r>
              <a:rPr lang="en-GB" dirty="0">
                <a:solidFill>
                  <a:schemeClr val="tx1"/>
                </a:solidFill>
              </a:rPr>
              <a:t> vitae </a:t>
            </a:r>
            <a:r>
              <a:rPr lang="en-GB" dirty="0" err="1">
                <a:solidFill>
                  <a:schemeClr val="tx1"/>
                </a:solidFill>
              </a:rPr>
              <a:t>nulla</a:t>
            </a:r>
            <a:r>
              <a:rPr lang="en-GB" dirty="0">
                <a:solidFill>
                  <a:schemeClr val="tx1"/>
                </a:solidFill>
              </a:rPr>
              <a:t> nisi. Ut </a:t>
            </a:r>
            <a:r>
              <a:rPr lang="en-GB" dirty="0" err="1">
                <a:solidFill>
                  <a:schemeClr val="tx1"/>
                </a:solidFill>
              </a:rPr>
              <a:t>dignissim</a:t>
            </a:r>
            <a:r>
              <a:rPr lang="en-GB" dirty="0">
                <a:solidFill>
                  <a:schemeClr val="tx1"/>
                </a:solidFill>
              </a:rPr>
              <a:t> </a:t>
            </a:r>
            <a:r>
              <a:rPr lang="en-GB" dirty="0" err="1">
                <a:solidFill>
                  <a:schemeClr val="tx1"/>
                </a:solidFill>
              </a:rPr>
              <a:t>pellentesque</a:t>
            </a:r>
            <a:r>
              <a:rPr lang="en-GB" dirty="0">
                <a:solidFill>
                  <a:schemeClr val="tx1"/>
                </a:solidFill>
              </a:rPr>
              <a:t> </a:t>
            </a:r>
            <a:r>
              <a:rPr lang="en-GB" dirty="0" err="1">
                <a:solidFill>
                  <a:schemeClr val="tx1"/>
                </a:solidFill>
              </a:rPr>
              <a:t>est</a:t>
            </a:r>
            <a:r>
              <a:rPr lang="en-GB" dirty="0">
                <a:solidFill>
                  <a:schemeClr val="tx1"/>
                </a:solidFill>
              </a:rPr>
              <a:t> </a:t>
            </a:r>
            <a:r>
              <a:rPr lang="en-GB" dirty="0" err="1">
                <a:solidFill>
                  <a:schemeClr val="tx1"/>
                </a:solidFill>
              </a:rPr>
              <a:t>vel</a:t>
            </a:r>
            <a:r>
              <a:rPr lang="en-GB" dirty="0">
                <a:solidFill>
                  <a:schemeClr val="tx1"/>
                </a:solidFill>
              </a:rPr>
              <a:t> maximus. </a:t>
            </a:r>
            <a:r>
              <a:rPr lang="en-GB" dirty="0" err="1">
                <a:solidFill>
                  <a:schemeClr val="tx1"/>
                </a:solidFill>
              </a:rPr>
              <a:t>Phasellus</a:t>
            </a:r>
            <a:r>
              <a:rPr lang="en-GB" dirty="0">
                <a:solidFill>
                  <a:schemeClr val="tx1"/>
                </a:solidFill>
              </a:rPr>
              <a:t> vestibulum </a:t>
            </a:r>
            <a:r>
              <a:rPr lang="en-GB" dirty="0" err="1">
                <a:solidFill>
                  <a:schemeClr val="tx1"/>
                </a:solidFill>
              </a:rPr>
              <a:t>quam</a:t>
            </a:r>
            <a:r>
              <a:rPr lang="en-GB" dirty="0">
                <a:solidFill>
                  <a:schemeClr val="tx1"/>
                </a:solidFill>
              </a:rPr>
              <a:t> </a:t>
            </a:r>
            <a:r>
              <a:rPr lang="en-GB" dirty="0" err="1">
                <a:solidFill>
                  <a:schemeClr val="tx1"/>
                </a:solidFill>
              </a:rPr>
              <a:t>sollicitudin</a:t>
            </a:r>
            <a:r>
              <a:rPr lang="en-GB" dirty="0">
                <a:solidFill>
                  <a:schemeClr val="tx1"/>
                </a:solidFill>
              </a:rPr>
              <a:t> </a:t>
            </a:r>
            <a:r>
              <a:rPr lang="en-GB" dirty="0" err="1">
                <a:solidFill>
                  <a:schemeClr val="tx1"/>
                </a:solidFill>
              </a:rPr>
              <a:t>mauris</a:t>
            </a:r>
            <a:r>
              <a:rPr lang="en-GB" dirty="0">
                <a:solidFill>
                  <a:schemeClr val="tx1"/>
                </a:solidFill>
              </a:rPr>
              <a:t> </a:t>
            </a:r>
            <a:r>
              <a:rPr lang="en-GB" dirty="0" err="1">
                <a:solidFill>
                  <a:schemeClr val="tx1"/>
                </a:solidFill>
              </a:rPr>
              <a:t>egestas</a:t>
            </a:r>
            <a:r>
              <a:rPr lang="en-GB" dirty="0">
                <a:solidFill>
                  <a:schemeClr val="tx1"/>
                </a:solidFill>
              </a:rPr>
              <a:t>, </a:t>
            </a:r>
          </a:p>
        </p:txBody>
      </p:sp>
      <p:pic>
        <p:nvPicPr>
          <p:cNvPr id="4" name="Picture 3">
            <a:extLst>
              <a:ext uri="{FF2B5EF4-FFF2-40B4-BE49-F238E27FC236}">
                <a16:creationId xmlns="" xmlns:a16="http://schemas.microsoft.com/office/drawing/2014/main" id="{0E916054-BEC8-3546-8ED2-9FDDCBF81B8C}"/>
              </a:ext>
            </a:extLst>
          </p:cNvPr>
          <p:cNvPicPr>
            <a:picLocks noChangeAspect="1"/>
          </p:cNvPicPr>
          <p:nvPr/>
        </p:nvPicPr>
        <p:blipFill>
          <a:blip r:embed="rId2"/>
          <a:stretch>
            <a:fillRect/>
          </a:stretch>
        </p:blipFill>
        <p:spPr>
          <a:xfrm>
            <a:off x="6836545" y="2006601"/>
            <a:ext cx="1644794" cy="2192482"/>
          </a:xfrm>
          <a:prstGeom prst="rect">
            <a:avLst/>
          </a:prstGeom>
        </p:spPr>
      </p:pic>
    </p:spTree>
    <p:extLst>
      <p:ext uri="{BB962C8B-B14F-4D97-AF65-F5344CB8AC3E}">
        <p14:creationId xmlns:p14="http://schemas.microsoft.com/office/powerpoint/2010/main" val="2847786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25AC3-B546-1A4A-896B-CA8FE6A6C00B}"/>
              </a:ext>
            </a:extLst>
          </p:cNvPr>
          <p:cNvSpPr>
            <a:spLocks noGrp="1"/>
          </p:cNvSpPr>
          <p:nvPr>
            <p:ph type="title"/>
          </p:nvPr>
        </p:nvSpPr>
        <p:spPr/>
        <p:txBody>
          <a:bodyPr/>
          <a:lstStyle/>
          <a:p>
            <a:r>
              <a:rPr lang="en-GB" dirty="0"/>
              <a:t>Floating elements</a:t>
            </a:r>
          </a:p>
        </p:txBody>
      </p:sp>
      <p:sp>
        <p:nvSpPr>
          <p:cNvPr id="6" name="Content Placeholder 5">
            <a:extLst>
              <a:ext uri="{FF2B5EF4-FFF2-40B4-BE49-F238E27FC236}">
                <a16:creationId xmlns="" xmlns:a16="http://schemas.microsoft.com/office/drawing/2014/main" id="{EC9D9FE5-A92E-084D-86E7-7E572C23C245}"/>
              </a:ext>
            </a:extLst>
          </p:cNvPr>
          <p:cNvSpPr>
            <a:spLocks noGrp="1"/>
          </p:cNvSpPr>
          <p:nvPr>
            <p:ph sz="quarter" idx="13"/>
          </p:nvPr>
        </p:nvSpPr>
        <p:spPr/>
        <p:txBody>
          <a:bodyPr/>
          <a:lstStyle/>
          <a:p>
            <a:pPr marL="0" indent="0">
              <a:buNone/>
            </a:pPr>
            <a:r>
              <a:rPr lang="en-GB" dirty="0">
                <a:latin typeface="Lucida Console" panose="020B0609040504020204" pitchFamily="49" charset="0"/>
              </a:rPr>
              <a:t>&lt;!DOCTYPE html&gt;</a:t>
            </a:r>
            <a:br>
              <a:rPr lang="en-GB" dirty="0">
                <a:latin typeface="Lucida Console" panose="020B0609040504020204" pitchFamily="49" charset="0"/>
              </a:rPr>
            </a:br>
            <a:r>
              <a:rPr lang="en-GB" dirty="0">
                <a:latin typeface="Lucida Console" panose="020B0609040504020204" pitchFamily="49" charset="0"/>
              </a:rPr>
              <a:t>&lt;html&gt;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&lt;body&gt;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img</a:t>
            </a:r>
            <a:r>
              <a:rPr lang="en-GB" dirty="0">
                <a:latin typeface="Lucida Console" panose="020B0609040504020204" pitchFamily="49" charset="0"/>
              </a:rPr>
              <a:t> style=“float: left” </a:t>
            </a:r>
            <a:br>
              <a:rPr lang="en-GB" dirty="0">
                <a:latin typeface="Lucida Console" panose="020B0609040504020204" pitchFamily="49" charset="0"/>
              </a:rPr>
            </a:br>
            <a:r>
              <a:rPr lang="en-GB" dirty="0">
                <a:latin typeface="Lucida Console" panose="020B0609040504020204" pitchFamily="49" charset="0"/>
              </a:rPr>
              <a:t>         </a:t>
            </a:r>
            <a:r>
              <a:rPr lang="en-GB" dirty="0" err="1">
                <a:latin typeface="Lucida Console" panose="020B0609040504020204" pitchFamily="49" charset="0"/>
              </a:rPr>
              <a:t>src</a:t>
            </a:r>
            <a:r>
              <a:rPr lang="en-GB" dirty="0">
                <a:latin typeface="Lucida Console" panose="020B0609040504020204" pitchFamily="49" charset="0"/>
              </a:rPr>
              <a:t>=“</a:t>
            </a:r>
            <a:r>
              <a:rPr lang="en-GB" dirty="0" err="1">
                <a:latin typeface="Lucida Console" panose="020B0609040504020204" pitchFamily="49" charset="0"/>
              </a:rPr>
              <a:t>kitten.jpg</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&lt;p&gt;Lorem ipsum </a:t>
            </a:r>
            <a:r>
              <a:rPr lang="en-GB" dirty="0" err="1">
                <a:latin typeface="Lucida Console" panose="020B0609040504020204" pitchFamily="49" charset="0"/>
              </a:rPr>
              <a:t>dolor</a:t>
            </a:r>
            <a:r>
              <a:rPr lang="en-GB" dirty="0">
                <a:latin typeface="Lucida Console" panose="020B0609040504020204" pitchFamily="49" charset="0"/>
              </a:rPr>
              <a:t> sit </a:t>
            </a:r>
            <a:r>
              <a:rPr lang="en-GB" dirty="0" err="1">
                <a:latin typeface="Lucida Console" panose="020B0609040504020204" pitchFamily="49" charset="0"/>
              </a:rPr>
              <a:t>amet</a:t>
            </a: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a:t>
            </a:r>
            <a:r>
              <a:rPr lang="en-GB" dirty="0" err="1">
                <a:latin typeface="Lucida Console" panose="020B0609040504020204" pitchFamily="49" charset="0"/>
              </a:rPr>
              <a:t>consectetur</a:t>
            </a:r>
            <a:r>
              <a:rPr lang="en-GB" dirty="0">
                <a:latin typeface="Lucida Console" panose="020B0609040504020204" pitchFamily="49" charset="0"/>
              </a:rPr>
              <a:t> </a:t>
            </a:r>
            <a:r>
              <a:rPr lang="en-GB" dirty="0" err="1">
                <a:latin typeface="Lucida Console" panose="020B0609040504020204" pitchFamily="49" charset="0"/>
              </a:rPr>
              <a:t>adipiscing</a:t>
            </a: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a:t>
            </a:r>
            <a:r>
              <a:rPr lang="en-GB" dirty="0" err="1">
                <a:latin typeface="Lucida Console" panose="020B0609040504020204" pitchFamily="49" charset="0"/>
              </a:rPr>
              <a:t>elit</a:t>
            </a:r>
            <a:r>
              <a:rPr lang="en-GB" dirty="0">
                <a:latin typeface="Lucida Console" panose="020B0609040504020204" pitchFamily="49" charset="0"/>
              </a:rPr>
              <a:t>. Cras et </a:t>
            </a:r>
            <a:r>
              <a:rPr lang="en-GB" dirty="0" err="1">
                <a:latin typeface="Lucida Console" panose="020B0609040504020204" pitchFamily="49" charset="0"/>
              </a:rPr>
              <a:t>feugiat</a:t>
            </a:r>
            <a:r>
              <a:rPr lang="en-GB" dirty="0">
                <a:latin typeface="Lucida Console" panose="020B0609040504020204" pitchFamily="49" charset="0"/>
              </a:rPr>
              <a:t/>
            </a:r>
            <a:br>
              <a:rPr lang="en-GB" dirty="0">
                <a:latin typeface="Lucida Console" panose="020B0609040504020204" pitchFamily="49" charset="0"/>
              </a:rPr>
            </a:br>
            <a:r>
              <a:rPr lang="en-GB" dirty="0">
                <a:latin typeface="Lucida Console" panose="020B0609040504020204" pitchFamily="49" charset="0"/>
              </a:rPr>
              <a:t>       lorem [...]&lt;/p&gt;</a:t>
            </a:r>
            <a:br>
              <a:rPr lang="en-GB" dirty="0">
                <a:latin typeface="Lucida Console" panose="020B0609040504020204" pitchFamily="49" charset="0"/>
              </a:rPr>
            </a:br>
            <a:r>
              <a:rPr lang="en-GB" dirty="0">
                <a:latin typeface="Lucida Console" panose="020B0609040504020204" pitchFamily="49" charset="0"/>
              </a:rPr>
              <a:t>  &lt;/body&gt;</a:t>
            </a:r>
            <a:br>
              <a:rPr lang="en-GB" dirty="0">
                <a:latin typeface="Lucida Console" panose="020B0609040504020204" pitchFamily="49" charset="0"/>
              </a:rPr>
            </a:br>
            <a:r>
              <a:rPr lang="en-GB" dirty="0">
                <a:latin typeface="Lucida Console" panose="020B0609040504020204" pitchFamily="49" charset="0"/>
              </a:rPr>
              <a:t>&lt;/html&gt;</a:t>
            </a:r>
          </a:p>
        </p:txBody>
      </p:sp>
      <p:sp>
        <p:nvSpPr>
          <p:cNvPr id="9" name="Rectangle 8">
            <a:extLst>
              <a:ext uri="{FF2B5EF4-FFF2-40B4-BE49-F238E27FC236}">
                <a16:creationId xmlns="" xmlns:a16="http://schemas.microsoft.com/office/drawing/2014/main" id="{18181C2E-EC3B-5941-A69B-27987B65611A}"/>
              </a:ext>
            </a:extLst>
          </p:cNvPr>
          <p:cNvSpPr/>
          <p:nvPr/>
        </p:nvSpPr>
        <p:spPr>
          <a:xfrm>
            <a:off x="6600850" y="1773236"/>
            <a:ext cx="4464000" cy="4464000"/>
          </a:xfrm>
          <a:prstGeom prst="rect">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GB" dirty="0">
                <a:solidFill>
                  <a:schemeClr val="tx1"/>
                </a:solidFill>
              </a:rPr>
              <a:t>		Lorem ipsum </a:t>
            </a:r>
            <a:r>
              <a:rPr lang="en-GB" dirty="0" err="1">
                <a:solidFill>
                  <a:schemeClr val="tx1"/>
                </a:solidFill>
              </a:rPr>
              <a:t>dolor</a:t>
            </a:r>
            <a:r>
              <a:rPr lang="en-GB" dirty="0">
                <a:solidFill>
                  <a:schemeClr val="tx1"/>
                </a:solidFill>
              </a:rPr>
              <a:t> 		sit </a:t>
            </a:r>
            <a:r>
              <a:rPr lang="en-GB" dirty="0" err="1">
                <a:solidFill>
                  <a:schemeClr val="tx1"/>
                </a:solidFill>
              </a:rPr>
              <a:t>amet</a:t>
            </a:r>
            <a:r>
              <a:rPr lang="en-GB" dirty="0">
                <a:solidFill>
                  <a:schemeClr val="tx1"/>
                </a:solidFill>
              </a:rPr>
              <a:t>, 			</a:t>
            </a:r>
            <a:r>
              <a:rPr lang="en-GB" dirty="0" err="1">
                <a:solidFill>
                  <a:schemeClr val="tx1"/>
                </a:solidFill>
              </a:rPr>
              <a:t>consectetur</a:t>
            </a:r>
            <a:r>
              <a:rPr lang="en-GB" dirty="0">
                <a:solidFill>
                  <a:schemeClr val="tx1"/>
                </a:solidFill>
              </a:rPr>
              <a:t> 			</a:t>
            </a:r>
            <a:r>
              <a:rPr lang="en-GB" dirty="0" err="1">
                <a:solidFill>
                  <a:schemeClr val="tx1"/>
                </a:solidFill>
              </a:rPr>
              <a:t>adipiscing</a:t>
            </a:r>
            <a:r>
              <a:rPr lang="en-GB" dirty="0">
                <a:solidFill>
                  <a:schemeClr val="tx1"/>
                </a:solidFill>
              </a:rPr>
              <a:t> </a:t>
            </a:r>
            <a:r>
              <a:rPr lang="en-GB" dirty="0" err="1">
                <a:solidFill>
                  <a:schemeClr val="tx1"/>
                </a:solidFill>
              </a:rPr>
              <a:t>elit</a:t>
            </a:r>
            <a:r>
              <a:rPr lang="en-GB" dirty="0">
                <a:solidFill>
                  <a:schemeClr val="tx1"/>
                </a:solidFill>
              </a:rPr>
              <a:t>. Cras 		et </a:t>
            </a:r>
            <a:r>
              <a:rPr lang="en-GB" dirty="0" err="1">
                <a:solidFill>
                  <a:schemeClr val="tx1"/>
                </a:solidFill>
              </a:rPr>
              <a:t>feugiat</a:t>
            </a:r>
            <a:r>
              <a:rPr lang="en-GB" dirty="0">
                <a:solidFill>
                  <a:schemeClr val="tx1"/>
                </a:solidFill>
              </a:rPr>
              <a:t> lorem. 		</a:t>
            </a:r>
            <a:r>
              <a:rPr lang="en-GB" dirty="0" err="1">
                <a:solidFill>
                  <a:schemeClr val="tx1"/>
                </a:solidFill>
              </a:rPr>
              <a:t>Fusce</a:t>
            </a:r>
            <a:r>
              <a:rPr lang="en-GB" dirty="0">
                <a:solidFill>
                  <a:schemeClr val="tx1"/>
                </a:solidFill>
              </a:rPr>
              <a:t> </a:t>
            </a:r>
            <a:r>
              <a:rPr lang="en-GB" dirty="0" err="1">
                <a:solidFill>
                  <a:schemeClr val="tx1"/>
                </a:solidFill>
              </a:rPr>
              <a:t>congue</a:t>
            </a:r>
            <a:r>
              <a:rPr lang="en-GB" dirty="0">
                <a:solidFill>
                  <a:schemeClr val="tx1"/>
                </a:solidFill>
              </a:rPr>
              <a:t> 			lacinia ante ac 			</a:t>
            </a:r>
            <a:r>
              <a:rPr lang="en-GB" dirty="0" err="1">
                <a:solidFill>
                  <a:schemeClr val="tx1"/>
                </a:solidFill>
              </a:rPr>
              <a:t>tincidunt</a:t>
            </a:r>
            <a:r>
              <a:rPr lang="en-GB" dirty="0">
                <a:solidFill>
                  <a:schemeClr val="tx1"/>
                </a:solidFill>
              </a:rPr>
              <a:t>. </a:t>
            </a:r>
            <a:r>
              <a:rPr lang="en-GB" dirty="0" err="1">
                <a:solidFill>
                  <a:schemeClr val="tx1"/>
                </a:solidFill>
              </a:rPr>
              <a:t>Donec</a:t>
            </a:r>
            <a:r>
              <a:rPr lang="en-GB" dirty="0">
                <a:solidFill>
                  <a:schemeClr val="tx1"/>
                </a:solidFill>
              </a:rPr>
              <a:t> et 		</a:t>
            </a:r>
            <a:r>
              <a:rPr lang="en-GB" dirty="0" err="1">
                <a:solidFill>
                  <a:schemeClr val="tx1"/>
                </a:solidFill>
              </a:rPr>
              <a:t>metus</a:t>
            </a:r>
            <a:r>
              <a:rPr lang="en-GB" dirty="0">
                <a:solidFill>
                  <a:schemeClr val="tx1"/>
                </a:solidFill>
              </a:rPr>
              <a:t> </a:t>
            </a:r>
            <a:r>
              <a:rPr lang="en-GB" dirty="0" err="1">
                <a:solidFill>
                  <a:schemeClr val="tx1"/>
                </a:solidFill>
              </a:rPr>
              <a:t>nec</a:t>
            </a:r>
            <a:r>
              <a:rPr lang="en-GB" dirty="0">
                <a:solidFill>
                  <a:schemeClr val="tx1"/>
                </a:solidFill>
              </a:rPr>
              <a:t> </a:t>
            </a:r>
            <a:r>
              <a:rPr lang="en-GB" dirty="0" err="1">
                <a:solidFill>
                  <a:schemeClr val="tx1"/>
                </a:solidFill>
              </a:rPr>
              <a:t>orci</a:t>
            </a:r>
            <a:r>
              <a:rPr lang="en-GB" dirty="0">
                <a:solidFill>
                  <a:schemeClr val="tx1"/>
                </a:solidFill>
              </a:rPr>
              <a:t> dictum </a:t>
            </a:r>
            <a:r>
              <a:rPr lang="en-GB" dirty="0" err="1">
                <a:solidFill>
                  <a:schemeClr val="tx1"/>
                </a:solidFill>
              </a:rPr>
              <a:t>ultricies</a:t>
            </a:r>
            <a:r>
              <a:rPr lang="en-GB" dirty="0">
                <a:solidFill>
                  <a:schemeClr val="tx1"/>
                </a:solidFill>
              </a:rPr>
              <a:t>. Nam </a:t>
            </a:r>
            <a:r>
              <a:rPr lang="en-GB" dirty="0" err="1">
                <a:solidFill>
                  <a:schemeClr val="tx1"/>
                </a:solidFill>
              </a:rPr>
              <a:t>malesuada</a:t>
            </a:r>
            <a:r>
              <a:rPr lang="en-GB" dirty="0">
                <a:solidFill>
                  <a:schemeClr val="tx1"/>
                </a:solidFill>
              </a:rPr>
              <a:t> </a:t>
            </a:r>
            <a:r>
              <a:rPr lang="en-GB" dirty="0" err="1">
                <a:solidFill>
                  <a:schemeClr val="tx1"/>
                </a:solidFill>
              </a:rPr>
              <a:t>justo</a:t>
            </a:r>
            <a:r>
              <a:rPr lang="en-GB" dirty="0">
                <a:solidFill>
                  <a:schemeClr val="tx1"/>
                </a:solidFill>
              </a:rPr>
              <a:t> </a:t>
            </a:r>
            <a:r>
              <a:rPr lang="en-GB" dirty="0" err="1">
                <a:solidFill>
                  <a:schemeClr val="tx1"/>
                </a:solidFill>
              </a:rPr>
              <a:t>justo</a:t>
            </a:r>
            <a:r>
              <a:rPr lang="en-GB" dirty="0">
                <a:solidFill>
                  <a:schemeClr val="tx1"/>
                </a:solidFill>
              </a:rPr>
              <a:t>, ac </a:t>
            </a:r>
            <a:r>
              <a:rPr lang="en-GB" dirty="0" err="1">
                <a:solidFill>
                  <a:schemeClr val="tx1"/>
                </a:solidFill>
              </a:rPr>
              <a:t>volutpat</a:t>
            </a:r>
            <a:r>
              <a:rPr lang="en-GB" dirty="0">
                <a:solidFill>
                  <a:schemeClr val="tx1"/>
                </a:solidFill>
              </a:rPr>
              <a:t> </a:t>
            </a:r>
            <a:r>
              <a:rPr lang="en-GB" dirty="0" err="1">
                <a:solidFill>
                  <a:schemeClr val="tx1"/>
                </a:solidFill>
              </a:rPr>
              <a:t>lectus</a:t>
            </a:r>
            <a:r>
              <a:rPr lang="en-GB" dirty="0">
                <a:solidFill>
                  <a:schemeClr val="tx1"/>
                </a:solidFill>
              </a:rPr>
              <a:t> </a:t>
            </a:r>
            <a:r>
              <a:rPr lang="en-GB" dirty="0" err="1">
                <a:solidFill>
                  <a:schemeClr val="tx1"/>
                </a:solidFill>
              </a:rPr>
              <a:t>commodo</a:t>
            </a:r>
            <a:r>
              <a:rPr lang="en-GB" dirty="0">
                <a:solidFill>
                  <a:schemeClr val="tx1"/>
                </a:solidFill>
              </a:rPr>
              <a:t> lacinia. </a:t>
            </a:r>
            <a:r>
              <a:rPr lang="en-GB" dirty="0" err="1">
                <a:solidFill>
                  <a:schemeClr val="tx1"/>
                </a:solidFill>
              </a:rPr>
              <a:t>Mauris</a:t>
            </a:r>
            <a:r>
              <a:rPr lang="en-GB" dirty="0">
                <a:solidFill>
                  <a:schemeClr val="tx1"/>
                </a:solidFill>
              </a:rPr>
              <a:t> vitae </a:t>
            </a:r>
            <a:r>
              <a:rPr lang="en-GB" dirty="0" err="1">
                <a:solidFill>
                  <a:schemeClr val="tx1"/>
                </a:solidFill>
              </a:rPr>
              <a:t>nulla</a:t>
            </a:r>
            <a:r>
              <a:rPr lang="en-GB" dirty="0">
                <a:solidFill>
                  <a:schemeClr val="tx1"/>
                </a:solidFill>
              </a:rPr>
              <a:t> nisi. Ut </a:t>
            </a:r>
            <a:r>
              <a:rPr lang="en-GB" dirty="0" err="1">
                <a:solidFill>
                  <a:schemeClr val="tx1"/>
                </a:solidFill>
              </a:rPr>
              <a:t>dignissim</a:t>
            </a:r>
            <a:r>
              <a:rPr lang="en-GB" dirty="0">
                <a:solidFill>
                  <a:schemeClr val="tx1"/>
                </a:solidFill>
              </a:rPr>
              <a:t> </a:t>
            </a:r>
            <a:r>
              <a:rPr lang="en-GB" dirty="0" err="1">
                <a:solidFill>
                  <a:schemeClr val="tx1"/>
                </a:solidFill>
              </a:rPr>
              <a:t>pellentesque</a:t>
            </a:r>
            <a:r>
              <a:rPr lang="en-GB" dirty="0">
                <a:solidFill>
                  <a:schemeClr val="tx1"/>
                </a:solidFill>
              </a:rPr>
              <a:t> </a:t>
            </a:r>
            <a:r>
              <a:rPr lang="en-GB" dirty="0" err="1">
                <a:solidFill>
                  <a:schemeClr val="tx1"/>
                </a:solidFill>
              </a:rPr>
              <a:t>est</a:t>
            </a:r>
            <a:r>
              <a:rPr lang="en-GB" dirty="0">
                <a:solidFill>
                  <a:schemeClr val="tx1"/>
                </a:solidFill>
              </a:rPr>
              <a:t> </a:t>
            </a:r>
            <a:r>
              <a:rPr lang="en-GB" dirty="0" err="1">
                <a:solidFill>
                  <a:schemeClr val="tx1"/>
                </a:solidFill>
              </a:rPr>
              <a:t>vel</a:t>
            </a:r>
            <a:r>
              <a:rPr lang="en-GB" dirty="0">
                <a:solidFill>
                  <a:schemeClr val="tx1"/>
                </a:solidFill>
              </a:rPr>
              <a:t> maximus. </a:t>
            </a:r>
            <a:r>
              <a:rPr lang="en-GB" dirty="0" err="1">
                <a:solidFill>
                  <a:schemeClr val="tx1"/>
                </a:solidFill>
              </a:rPr>
              <a:t>Phasellus</a:t>
            </a:r>
            <a:r>
              <a:rPr lang="en-GB" dirty="0">
                <a:solidFill>
                  <a:schemeClr val="tx1"/>
                </a:solidFill>
              </a:rPr>
              <a:t> vestibulum </a:t>
            </a:r>
            <a:r>
              <a:rPr lang="en-GB" dirty="0" err="1">
                <a:solidFill>
                  <a:schemeClr val="tx1"/>
                </a:solidFill>
              </a:rPr>
              <a:t>quam</a:t>
            </a:r>
            <a:r>
              <a:rPr lang="en-GB" dirty="0">
                <a:solidFill>
                  <a:schemeClr val="tx1"/>
                </a:solidFill>
              </a:rPr>
              <a:t> </a:t>
            </a:r>
            <a:r>
              <a:rPr lang="en-GB" dirty="0" err="1">
                <a:solidFill>
                  <a:schemeClr val="tx1"/>
                </a:solidFill>
              </a:rPr>
              <a:t>sollicitudin</a:t>
            </a:r>
            <a:r>
              <a:rPr lang="en-GB" dirty="0">
                <a:solidFill>
                  <a:schemeClr val="tx1"/>
                </a:solidFill>
              </a:rPr>
              <a:t> </a:t>
            </a:r>
            <a:r>
              <a:rPr lang="en-GB" dirty="0" err="1">
                <a:solidFill>
                  <a:schemeClr val="tx1"/>
                </a:solidFill>
              </a:rPr>
              <a:t>mauris</a:t>
            </a:r>
            <a:r>
              <a:rPr lang="en-GB" dirty="0">
                <a:solidFill>
                  <a:schemeClr val="tx1"/>
                </a:solidFill>
              </a:rPr>
              <a:t> </a:t>
            </a:r>
            <a:r>
              <a:rPr lang="en-GB" dirty="0" err="1">
                <a:solidFill>
                  <a:schemeClr val="tx1"/>
                </a:solidFill>
              </a:rPr>
              <a:t>egestas</a:t>
            </a:r>
            <a:r>
              <a:rPr lang="en-GB" dirty="0">
                <a:solidFill>
                  <a:schemeClr val="tx1"/>
                </a:solidFill>
              </a:rPr>
              <a:t>, </a:t>
            </a:r>
          </a:p>
        </p:txBody>
      </p:sp>
      <p:pic>
        <p:nvPicPr>
          <p:cNvPr id="4" name="Picture 3">
            <a:extLst>
              <a:ext uri="{FF2B5EF4-FFF2-40B4-BE49-F238E27FC236}">
                <a16:creationId xmlns="" xmlns:a16="http://schemas.microsoft.com/office/drawing/2014/main" id="{0E916054-BEC8-3546-8ED2-9FDDCBF81B8C}"/>
              </a:ext>
            </a:extLst>
          </p:cNvPr>
          <p:cNvPicPr>
            <a:picLocks noChangeAspect="1"/>
          </p:cNvPicPr>
          <p:nvPr/>
        </p:nvPicPr>
        <p:blipFill>
          <a:blip r:embed="rId2"/>
          <a:stretch>
            <a:fillRect/>
          </a:stretch>
        </p:blipFill>
        <p:spPr>
          <a:xfrm>
            <a:off x="6836545" y="2006601"/>
            <a:ext cx="1644794" cy="2192482"/>
          </a:xfrm>
          <a:prstGeom prst="rect">
            <a:avLst/>
          </a:prstGeom>
        </p:spPr>
      </p:pic>
    </p:spTree>
    <p:extLst>
      <p:ext uri="{BB962C8B-B14F-4D97-AF65-F5344CB8AC3E}">
        <p14:creationId xmlns:p14="http://schemas.microsoft.com/office/powerpoint/2010/main" val="3393098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251200-B33C-2948-BD61-A38FE7650AA4}"/>
              </a:ext>
            </a:extLst>
          </p:cNvPr>
          <p:cNvSpPr>
            <a:spLocks noGrp="1"/>
          </p:cNvSpPr>
          <p:nvPr>
            <p:ph type="title"/>
          </p:nvPr>
        </p:nvSpPr>
        <p:spPr/>
        <p:txBody>
          <a:bodyPr/>
          <a:lstStyle/>
          <a:p>
            <a:r>
              <a:rPr lang="en-GB" dirty="0"/>
              <a:t>Positioning</a:t>
            </a:r>
          </a:p>
        </p:txBody>
      </p:sp>
      <p:sp>
        <p:nvSpPr>
          <p:cNvPr id="3" name="Content Placeholder 2">
            <a:extLst>
              <a:ext uri="{FF2B5EF4-FFF2-40B4-BE49-F238E27FC236}">
                <a16:creationId xmlns="" xmlns:a16="http://schemas.microsoft.com/office/drawing/2014/main" id="{CAD82646-AB8D-D54C-9254-ED963135EA67}"/>
              </a:ext>
            </a:extLst>
          </p:cNvPr>
          <p:cNvSpPr>
            <a:spLocks noGrp="1"/>
          </p:cNvSpPr>
          <p:nvPr>
            <p:ph sz="quarter" idx="13"/>
          </p:nvPr>
        </p:nvSpPr>
        <p:spPr/>
        <p:txBody>
          <a:bodyPr>
            <a:normAutofit fontScale="92500" lnSpcReduction="20000"/>
          </a:bodyPr>
          <a:lstStyle/>
          <a:p>
            <a:pPr marL="0" indent="0">
              <a:buNone/>
            </a:pPr>
            <a:r>
              <a:rPr lang="en-GB" dirty="0"/>
              <a:t>Elements can be positioned outside the normal flow</a:t>
            </a:r>
          </a:p>
          <a:p>
            <a:pPr marL="0" indent="0">
              <a:buNone/>
            </a:pPr>
            <a:r>
              <a:rPr lang="en-GB" dirty="0">
                <a:latin typeface="Lucida Console" panose="020B0609040504020204" pitchFamily="49" charset="0"/>
              </a:rPr>
              <a:t>position: static</a:t>
            </a:r>
          </a:p>
          <a:p>
            <a:pPr lvl="1"/>
            <a:r>
              <a:rPr lang="en-GB" dirty="0"/>
              <a:t>Normal flow applies to element box</a:t>
            </a:r>
          </a:p>
          <a:p>
            <a:pPr marL="0" indent="0">
              <a:buNone/>
            </a:pPr>
            <a:r>
              <a:rPr lang="en-GB" dirty="0">
                <a:latin typeface="Lucida Console" panose="020B0609040504020204" pitchFamily="49" charset="0"/>
              </a:rPr>
              <a:t>position: relative</a:t>
            </a:r>
          </a:p>
          <a:p>
            <a:pPr lvl="1"/>
            <a:r>
              <a:rPr lang="en-GB" dirty="0"/>
              <a:t>Box is displaced relative to its normal (static) position</a:t>
            </a:r>
          </a:p>
          <a:p>
            <a:pPr marL="0" indent="0">
              <a:buNone/>
            </a:pPr>
            <a:r>
              <a:rPr lang="en-GB" dirty="0">
                <a:latin typeface="Lucida Console" panose="020B0609040504020204" pitchFamily="49" charset="0"/>
              </a:rPr>
              <a:t>position: absolute</a:t>
            </a:r>
          </a:p>
          <a:p>
            <a:pPr lvl="1"/>
            <a:r>
              <a:rPr lang="en-GB" dirty="0"/>
              <a:t>Box is positioned relative to its containing box</a:t>
            </a:r>
          </a:p>
          <a:p>
            <a:pPr marL="0" indent="0">
              <a:buNone/>
            </a:pPr>
            <a:r>
              <a:rPr lang="en-GB" dirty="0">
                <a:latin typeface="Lucida Console" panose="020B0609040504020204" pitchFamily="49" charset="0"/>
              </a:rPr>
              <a:t>position: fixed</a:t>
            </a:r>
          </a:p>
          <a:p>
            <a:pPr lvl="1"/>
            <a:r>
              <a:rPr lang="en-GB" dirty="0"/>
              <a:t>Box is positioned relative to the viewport (screen) or page</a:t>
            </a:r>
          </a:p>
          <a:p>
            <a:pPr lvl="1"/>
            <a:endParaRPr lang="en-GB" dirty="0"/>
          </a:p>
        </p:txBody>
      </p:sp>
      <p:sp>
        <p:nvSpPr>
          <p:cNvPr id="6" name="Content Placeholder 5">
            <a:extLst>
              <a:ext uri="{FF2B5EF4-FFF2-40B4-BE49-F238E27FC236}">
                <a16:creationId xmlns="" xmlns:a16="http://schemas.microsoft.com/office/drawing/2014/main" id="{4FE76FB0-EAF4-3847-B676-6D93BD41099D}"/>
              </a:ext>
            </a:extLst>
          </p:cNvPr>
          <p:cNvSpPr>
            <a:spLocks noGrp="1"/>
          </p:cNvSpPr>
          <p:nvPr>
            <p:ph sz="quarter" idx="14"/>
          </p:nvPr>
        </p:nvSpPr>
        <p:spPr/>
        <p:txBody>
          <a:bodyPr/>
          <a:lstStyle/>
          <a:p>
            <a:pPr marL="0" indent="0">
              <a:buNone/>
            </a:pPr>
            <a:r>
              <a:rPr lang="en-GB" dirty="0">
                <a:latin typeface="Lucida Console" panose="020B0609040504020204" pitchFamily="49" charset="0"/>
              </a:rPr>
              <a:t>top: right: bottom: left:</a:t>
            </a:r>
          </a:p>
          <a:p>
            <a:pPr lvl="1"/>
            <a:r>
              <a:rPr lang="en-GB" dirty="0"/>
              <a:t>Used to specify offsets for use with the relative, absolute and fixed positioning schemes</a:t>
            </a:r>
          </a:p>
        </p:txBody>
      </p:sp>
    </p:spTree>
    <p:extLst>
      <p:ext uri="{BB962C8B-B14F-4D97-AF65-F5344CB8AC3E}">
        <p14:creationId xmlns:p14="http://schemas.microsoft.com/office/powerpoint/2010/main" val="1985645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 note on standardisation</a:t>
            </a:r>
          </a:p>
        </p:txBody>
      </p:sp>
      <p:sp>
        <p:nvSpPr>
          <p:cNvPr id="5" name="Slide Number Placeholder 4"/>
          <p:cNvSpPr>
            <a:spLocks noGrp="1"/>
          </p:cNvSpPr>
          <p:nvPr>
            <p:ph type="sldNum" sz="quarter" idx="12"/>
          </p:nvPr>
        </p:nvSpPr>
        <p:spPr/>
        <p:txBody>
          <a:bodyPr/>
          <a:lstStyle/>
          <a:p>
            <a:fld id="{03AC6681-E0FD-2C4C-B392-04A572FD2AAE}" type="slidenum">
              <a:rPr lang="en-US" smtClean="0"/>
              <a:pPr/>
              <a:t>74</a:t>
            </a:fld>
            <a:endParaRPr lang="en-US"/>
          </a:p>
        </p:txBody>
      </p:sp>
      <p:sp>
        <p:nvSpPr>
          <p:cNvPr id="7" name="Content Placeholder 6"/>
          <p:cNvSpPr>
            <a:spLocks noGrp="1"/>
          </p:cNvSpPr>
          <p:nvPr>
            <p:ph sz="quarter" idx="13"/>
          </p:nvPr>
        </p:nvSpPr>
        <p:spPr/>
        <p:txBody>
          <a:bodyPr/>
          <a:lstStyle/>
          <a:p>
            <a:pPr marL="0" indent="0">
              <a:buNone/>
            </a:pPr>
            <a:r>
              <a:rPr lang="en-GB" dirty="0"/>
              <a:t>Very many W3C CSS standards documents:</a:t>
            </a:r>
          </a:p>
          <a:p>
            <a:pPr lvl="1"/>
            <a:r>
              <a:rPr lang="en-GB" dirty="0"/>
              <a:t>Recommendations:			15</a:t>
            </a:r>
          </a:p>
          <a:p>
            <a:pPr lvl="1"/>
            <a:r>
              <a:rPr lang="en-GB" dirty="0"/>
              <a:t>Notes:				7</a:t>
            </a:r>
          </a:p>
          <a:p>
            <a:pPr lvl="1"/>
            <a:r>
              <a:rPr lang="en-GB" dirty="0"/>
              <a:t>Candidate Recommendations:	28</a:t>
            </a:r>
          </a:p>
          <a:p>
            <a:pPr lvl="1"/>
            <a:r>
              <a:rPr lang="en-GB" dirty="0"/>
              <a:t>Drafts:				68</a:t>
            </a:r>
          </a:p>
          <a:p>
            <a:endParaRPr lang="en-GB" dirty="0"/>
          </a:p>
          <a:p>
            <a:pPr marL="0" indent="0">
              <a:buNone/>
            </a:pPr>
            <a:r>
              <a:rPr lang="en-GB" dirty="0"/>
              <a:t>Very large number of standards documents</a:t>
            </a:r>
          </a:p>
          <a:p>
            <a:pPr lvl="1"/>
            <a:r>
              <a:rPr lang="en-GB" dirty="0"/>
              <a:t>Varying degrees of maturity</a:t>
            </a:r>
          </a:p>
          <a:p>
            <a:pPr lvl="1"/>
            <a:r>
              <a:rPr lang="en-GB" dirty="0"/>
              <a:t>Varying degrees of adoption</a:t>
            </a:r>
          </a:p>
        </p:txBody>
      </p:sp>
    </p:spTree>
    <p:extLst>
      <p:ext uri="{BB962C8B-B14F-4D97-AF65-F5344CB8AC3E}">
        <p14:creationId xmlns:p14="http://schemas.microsoft.com/office/powerpoint/2010/main" val="2034544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CSS</a:t>
            </a:r>
          </a:p>
        </p:txBody>
      </p:sp>
      <p:sp>
        <p:nvSpPr>
          <p:cNvPr id="4" name="Content Placeholder 3"/>
          <p:cNvSpPr>
            <a:spLocks noGrp="1"/>
          </p:cNvSpPr>
          <p:nvPr>
            <p:ph sz="quarter" idx="13"/>
          </p:nvPr>
        </p:nvSpPr>
        <p:spPr/>
        <p:txBody>
          <a:bodyPr/>
          <a:lstStyle/>
          <a:p>
            <a:r>
              <a:rPr lang="en-GB" dirty="0"/>
              <a:t>Other layouts: Grid, Flexible Box, Multi-column, ...</a:t>
            </a:r>
          </a:p>
          <a:p>
            <a:r>
              <a:rPr lang="en-GB" dirty="0"/>
              <a:t>Animation</a:t>
            </a:r>
          </a:p>
          <a:p>
            <a:r>
              <a:rPr lang="en-GB" dirty="0"/>
              <a:t>Drop shadows, rounded borders</a:t>
            </a:r>
          </a:p>
          <a:p>
            <a:r>
              <a:rPr lang="en-GB" dirty="0"/>
              <a:t>Custom counters (for headings and lists)</a:t>
            </a:r>
          </a:p>
          <a:p>
            <a:r>
              <a:rPr lang="en-GB" dirty="0"/>
              <a:t>Text wrapping around shapes</a:t>
            </a:r>
          </a:p>
          <a:p>
            <a:r>
              <a:rPr lang="en-GB" dirty="0"/>
              <a:t>Web fonts</a:t>
            </a:r>
          </a:p>
          <a:p>
            <a:r>
              <a:rPr lang="en-GB" dirty="0"/>
              <a:t>Many others...</a:t>
            </a:r>
          </a:p>
          <a:p>
            <a:endParaRPr lang="en-GB" dirty="0"/>
          </a:p>
          <a:p>
            <a:pPr marL="0" indent="0">
              <a:buNone/>
            </a:pPr>
            <a:r>
              <a:rPr lang="en-GB" dirty="0"/>
              <a:t>* Possibly usable now, but not yet standardised</a:t>
            </a:r>
          </a:p>
        </p:txBody>
      </p:sp>
    </p:spTree>
    <p:extLst>
      <p:ext uri="{BB962C8B-B14F-4D97-AF65-F5344CB8AC3E}">
        <p14:creationId xmlns:p14="http://schemas.microsoft.com/office/powerpoint/2010/main" val="2801305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4" name="Content Placeholder 3"/>
          <p:cNvSpPr>
            <a:spLocks noGrp="1"/>
          </p:cNvSpPr>
          <p:nvPr>
            <p:ph sz="quarter" idx="13"/>
          </p:nvPr>
        </p:nvSpPr>
        <p:spPr/>
        <p:txBody>
          <a:bodyPr/>
          <a:lstStyle/>
          <a:p>
            <a:pPr marL="0" indent="0">
              <a:buNone/>
            </a:pPr>
            <a:r>
              <a:rPr lang="en-GB" dirty="0"/>
              <a:t>List of W3C CSS standards and standards-in-progress</a:t>
            </a:r>
          </a:p>
          <a:p>
            <a:pPr lvl="1"/>
            <a:r>
              <a:rPr lang="en-GB" dirty="0"/>
              <a:t>https://www.w3.org/standards/techs/</a:t>
            </a:r>
            <a:r>
              <a:rPr lang="en-GB" dirty="0" err="1"/>
              <a:t>css</a:t>
            </a:r>
            <a:endParaRPr lang="en-GB" dirty="0"/>
          </a:p>
          <a:p>
            <a:pPr marL="0" indent="0">
              <a:buNone/>
            </a:pPr>
            <a:r>
              <a:rPr lang="en-GB" dirty="0"/>
              <a:t>CSS Zen Garden</a:t>
            </a:r>
          </a:p>
          <a:p>
            <a:pPr lvl="1"/>
            <a:r>
              <a:rPr lang="en-GB" dirty="0"/>
              <a:t>A demonstration of CSS capabilities </a:t>
            </a:r>
            <a:r>
              <a:rPr lang="mr-IN" dirty="0"/>
              <a:t>–</a:t>
            </a:r>
            <a:r>
              <a:rPr lang="en-GB" dirty="0"/>
              <a:t> many stylings of the same HTML page</a:t>
            </a:r>
          </a:p>
          <a:p>
            <a:pPr lvl="1"/>
            <a:r>
              <a:rPr lang="en-GB" dirty="0"/>
              <a:t>http://</a:t>
            </a:r>
            <a:r>
              <a:rPr lang="en-GB" dirty="0" err="1"/>
              <a:t>www.csszengarden.com</a:t>
            </a:r>
            <a:r>
              <a:rPr lang="en-GB" dirty="0"/>
              <a:t>/</a:t>
            </a:r>
          </a:p>
        </p:txBody>
      </p:sp>
    </p:spTree>
    <p:extLst>
      <p:ext uri="{BB962C8B-B14F-4D97-AF65-F5344CB8AC3E}">
        <p14:creationId xmlns:p14="http://schemas.microsoft.com/office/powerpoint/2010/main" val="2241376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eXtensible</a:t>
            </a:r>
            <a:r>
              <a:rPr lang="en-GB" dirty="0"/>
              <a:t> Stylesheet Language</a:t>
            </a:r>
          </a:p>
        </p:txBody>
      </p:sp>
    </p:spTree>
    <p:extLst>
      <p:ext uri="{BB962C8B-B14F-4D97-AF65-F5344CB8AC3E}">
        <p14:creationId xmlns:p14="http://schemas.microsoft.com/office/powerpoint/2010/main" val="239025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a:t>
            </a:r>
          </a:p>
        </p:txBody>
      </p:sp>
      <p:sp>
        <p:nvSpPr>
          <p:cNvPr id="3" name="Slide Number Placeholder 2"/>
          <p:cNvSpPr>
            <a:spLocks noGrp="1"/>
          </p:cNvSpPr>
          <p:nvPr>
            <p:ph type="sldNum" sz="quarter" idx="12"/>
          </p:nvPr>
        </p:nvSpPr>
        <p:spPr/>
        <p:txBody>
          <a:bodyPr/>
          <a:lstStyle/>
          <a:p>
            <a:fld id="{03AC6681-E0FD-2C4C-B392-04A572FD2AAE}" type="slidenum">
              <a:rPr lang="en-US" smtClean="0"/>
              <a:pPr/>
              <a:t>78</a:t>
            </a:fld>
            <a:endParaRPr lang="en-US" dirty="0"/>
          </a:p>
        </p:txBody>
      </p:sp>
      <p:sp>
        <p:nvSpPr>
          <p:cNvPr id="4" name="Content Placeholder 3"/>
          <p:cNvSpPr>
            <a:spLocks noGrp="1"/>
          </p:cNvSpPr>
          <p:nvPr>
            <p:ph sz="quarter" idx="13"/>
          </p:nvPr>
        </p:nvSpPr>
        <p:spPr/>
        <p:txBody>
          <a:bodyPr/>
          <a:lstStyle/>
          <a:p>
            <a:pPr marL="0" indent="0">
              <a:buNone/>
            </a:pPr>
            <a:r>
              <a:rPr lang="en-GB" dirty="0"/>
              <a:t>How do you maintain different versions of a document for presentation on different systems that:</a:t>
            </a:r>
          </a:p>
          <a:p>
            <a:pPr lvl="1"/>
            <a:r>
              <a:rPr lang="en-GB" dirty="0"/>
              <a:t>Have different presentation characteristics (screen size, </a:t>
            </a:r>
            <a:r>
              <a:rPr lang="en-GB" dirty="0" err="1"/>
              <a:t>etc</a:t>
            </a:r>
            <a:r>
              <a:rPr lang="en-GB" dirty="0"/>
              <a:t>)?</a:t>
            </a:r>
          </a:p>
          <a:p>
            <a:pPr lvl="1"/>
            <a:r>
              <a:rPr lang="en-GB" dirty="0"/>
              <a:t>Require different document formats?</a:t>
            </a:r>
          </a:p>
          <a:p>
            <a:pPr lvl="1"/>
            <a:endParaRPr lang="en-GB" dirty="0"/>
          </a:p>
          <a:p>
            <a:pPr marL="0" indent="0">
              <a:buNone/>
            </a:pPr>
            <a:r>
              <a:rPr lang="en-GB" dirty="0"/>
              <a:t>XSL is a family of XML-based technologies designed to address this problem</a:t>
            </a:r>
          </a:p>
        </p:txBody>
      </p:sp>
      <p:sp>
        <p:nvSpPr>
          <p:cNvPr id="5" name="Text Placeholder 4">
            <a:extLst>
              <a:ext uri="{FF2B5EF4-FFF2-40B4-BE49-F238E27FC236}">
                <a16:creationId xmlns="" xmlns:a16="http://schemas.microsoft.com/office/drawing/2014/main" id="{8BFAFA7F-2902-B547-9F54-6E4B3EF9F4AF}"/>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686823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eXtensible</a:t>
            </a:r>
            <a:r>
              <a:rPr lang="en-GB" dirty="0"/>
              <a:t> Stylesheet Language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79</a:t>
            </a:fld>
            <a:endParaRPr lang="en-US" dirty="0"/>
          </a:p>
        </p:txBody>
      </p:sp>
      <p:sp>
        <p:nvSpPr>
          <p:cNvPr id="4" name="Content Placeholder 3"/>
          <p:cNvSpPr>
            <a:spLocks noGrp="1"/>
          </p:cNvSpPr>
          <p:nvPr>
            <p:ph sz="quarter" idx="13"/>
          </p:nvPr>
        </p:nvSpPr>
        <p:spPr/>
        <p:txBody>
          <a:bodyPr/>
          <a:lstStyle/>
          <a:p>
            <a:pPr marL="0" indent="0">
              <a:buNone/>
            </a:pPr>
            <a:r>
              <a:rPr lang="en-GB" dirty="0"/>
              <a:t>XSL Transformations (XSLT)</a:t>
            </a:r>
          </a:p>
          <a:p>
            <a:pPr lvl="1"/>
            <a:r>
              <a:rPr lang="en-GB" dirty="0"/>
              <a:t>XML-based language for describing transformations from one XML-based language to another</a:t>
            </a:r>
          </a:p>
          <a:p>
            <a:pPr marL="0" indent="0">
              <a:buNone/>
            </a:pPr>
            <a:r>
              <a:rPr lang="en-GB" dirty="0"/>
              <a:t>XML Path Language (XPath)</a:t>
            </a:r>
          </a:p>
          <a:p>
            <a:pPr lvl="1"/>
            <a:r>
              <a:rPr lang="en-GB" dirty="0"/>
              <a:t>Language for referring to parts of an XML document</a:t>
            </a:r>
          </a:p>
          <a:p>
            <a:pPr marL="0" indent="0">
              <a:buNone/>
            </a:pPr>
            <a:r>
              <a:rPr lang="en-GB" dirty="0"/>
              <a:t>XSL Formatting Objects (XSL-FO)</a:t>
            </a:r>
          </a:p>
          <a:p>
            <a:pPr lvl="1"/>
            <a:r>
              <a:rPr lang="en-GB" dirty="0"/>
              <a:t>XML vocabulary for specifying formatting semantics</a:t>
            </a:r>
          </a:p>
        </p:txBody>
      </p:sp>
      <p:sp>
        <p:nvSpPr>
          <p:cNvPr id="5" name="Text Placeholder 4">
            <a:extLst>
              <a:ext uri="{FF2B5EF4-FFF2-40B4-BE49-F238E27FC236}">
                <a16:creationId xmlns="" xmlns:a16="http://schemas.microsoft.com/office/drawing/2014/main" id="{B0FB4417-07DB-B648-9146-70056FC05D4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51548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D0014F02-F925-8C48-87B3-584DFCE7B500}"/>
              </a:ext>
            </a:extLst>
          </p:cNvPr>
          <p:cNvSpPr>
            <a:spLocks noGrp="1"/>
          </p:cNvSpPr>
          <p:nvPr>
            <p:ph type="title"/>
          </p:nvPr>
        </p:nvSpPr>
        <p:spPr/>
        <p:txBody>
          <a:bodyPr/>
          <a:lstStyle/>
          <a:p>
            <a:r>
              <a:rPr lang="en-US"/>
              <a:t>Overcomplication is not a virtue</a:t>
            </a:r>
          </a:p>
        </p:txBody>
      </p:sp>
      <p:graphicFrame>
        <p:nvGraphicFramePr>
          <p:cNvPr id="12" name="Group 116">
            <a:extLst>
              <a:ext uri="{FF2B5EF4-FFF2-40B4-BE49-F238E27FC236}">
                <a16:creationId xmlns:a16="http://schemas.microsoft.com/office/drawing/2014/main" xmlns="" id="{511F508F-2B8E-1148-BD41-93B2A82C9F3E}"/>
              </a:ext>
            </a:extLst>
          </p:cNvPr>
          <p:cNvGraphicFramePr>
            <a:graphicFrameLocks/>
          </p:cNvGraphicFramePr>
          <p:nvPr>
            <p:extLst>
              <p:ext uri="{D42A27DB-BD31-4B8C-83A1-F6EECF244321}">
                <p14:modId xmlns:p14="http://schemas.microsoft.com/office/powerpoint/2010/main" val="4106874910"/>
              </p:ext>
            </p:extLst>
          </p:nvPr>
        </p:nvGraphicFramePr>
        <p:xfrm>
          <a:off x="623887" y="1773238"/>
          <a:ext cx="10944224" cy="4693920"/>
        </p:xfrm>
        <a:graphic>
          <a:graphicData uri="http://schemas.openxmlformats.org/drawingml/2006/table">
            <a:tbl>
              <a:tblPr/>
              <a:tblGrid>
                <a:gridCol w="2736056">
                  <a:extLst>
                    <a:ext uri="{9D8B030D-6E8A-4147-A177-3AD203B41FA5}">
                      <a16:colId xmlns:a16="http://schemas.microsoft.com/office/drawing/2014/main" xmlns="" val="20000"/>
                    </a:ext>
                  </a:extLst>
                </a:gridCol>
                <a:gridCol w="8208168">
                  <a:extLst>
                    <a:ext uri="{9D8B030D-6E8A-4147-A177-3AD203B41FA5}">
                      <a16:colId xmlns:a16="http://schemas.microsoft.com/office/drawing/2014/main" xmlns="" val="20001"/>
                    </a:ext>
                  </a:extLst>
                </a:gridCol>
              </a:tblGrid>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a:ln>
                            <a:noFill/>
                          </a:ln>
                          <a:solidFill>
                            <a:schemeClr val="tx1"/>
                          </a:solidFill>
                          <a:effectLst/>
                          <a:latin typeface="Lucida Sans" panose="020B0602030504020204" pitchFamily="34" charset="77"/>
                          <a:ea typeface="ＭＳ Ｐゴシック" charset="0"/>
                        </a:rPr>
                        <a:t>Layer</a:t>
                      </a: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a:ln>
                            <a:noFill/>
                          </a:ln>
                          <a:solidFill>
                            <a:schemeClr val="tx1"/>
                          </a:solidFill>
                          <a:effectLst/>
                          <a:latin typeface="Lucida Sans" panose="020B0602030504020204" pitchFamily="34" charset="77"/>
                          <a:ea typeface="ＭＳ Ｐゴシック" charset="0"/>
                        </a:rPr>
                        <a:t>Technologies and Standards</a:t>
                      </a: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89391833"/>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Transport</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HTTP, IIOP, SMTP, JMS</a:t>
                      </a:r>
                      <a:endPar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Messaging</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XML, SOAP</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WS-Addressing</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Description</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XML Schema, WSDL</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WS-Policy, SSDL</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Discovery</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UDDI</a:t>
                      </a:r>
                      <a:r>
                        <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WS-MetadataExchange</a:t>
                      </a:r>
                      <a:endPar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dirty="0">
                          <a:ln>
                            <a:noFill/>
                          </a:ln>
                          <a:solidFill>
                            <a:schemeClr val="tx1"/>
                          </a:solidFill>
                          <a:effectLst/>
                          <a:latin typeface="Lucida Sans" panose="020B0602030504020204" pitchFamily="34" charset="77"/>
                          <a:ea typeface="ＭＳ Ｐゴシック" charset="0"/>
                        </a:rPr>
                        <a:t>Transactions</a:t>
                      </a:r>
                      <a:endParaRPr kumimoji="0" lang="en-US" sz="1600" b="1"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WS-CAF</a:t>
                      </a:r>
                      <a:r>
                        <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WS-AtomicTransactions, WS-BusinessActivities</a:t>
                      </a:r>
                      <a:endPar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dirty="0">
                          <a:ln>
                            <a:noFill/>
                          </a:ln>
                          <a:solidFill>
                            <a:schemeClr val="tx1"/>
                          </a:solidFill>
                          <a:effectLst/>
                          <a:latin typeface="Lucida Sans" panose="020B0602030504020204" pitchFamily="34" charset="77"/>
                          <a:ea typeface="ＭＳ Ｐゴシック" charset="0"/>
                        </a:rPr>
                        <a:t>Reliable Messaging</a:t>
                      </a:r>
                      <a:endParaRPr kumimoji="0" lang="en-US" sz="1600" b="1"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WS-Reliability</a:t>
                      </a:r>
                      <a:r>
                        <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WS-ReliableMessaging</a:t>
                      </a:r>
                      <a:endPar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Choreography</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WS-CL,</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WS-CI,</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WS-Coordination</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Business Processes</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WS-BPEL</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BPML</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WS-CDL</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Stateful resources</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WS-ResourceFramework</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dirty="0">
                          <a:ln>
                            <a:noFill/>
                          </a:ln>
                          <a:solidFill>
                            <a:schemeClr val="tx1"/>
                          </a:solidFill>
                          <a:effectLst/>
                          <a:latin typeface="Lucida Sans" panose="020B0602030504020204" pitchFamily="34" charset="77"/>
                          <a:ea typeface="ＭＳ Ｐゴシック" charset="0"/>
                        </a:rPr>
                        <a:t>Security</a:t>
                      </a:r>
                      <a:endParaRPr kumimoji="0" lang="en-US" sz="1600" b="1"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WS-Security, SAML, XACML</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WS-Trust, WS-Privacy, WS-SecureConversation</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Event Notification</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WS-Notification</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WS-Eventing</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Management</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WS-DM</a:t>
                      </a:r>
                      <a:r>
                        <a:rPr kumimoji="0" lang="en-US" sz="1600" b="0" i="0" u="none" strike="noStrike" cap="none" normalizeH="0" baseline="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a:ln>
                            <a:noFill/>
                          </a:ln>
                          <a:solidFill>
                            <a:schemeClr val="tx1"/>
                          </a:solidFill>
                          <a:effectLst/>
                          <a:latin typeface="Lucida Sans" panose="020B0602030504020204" pitchFamily="34" charset="77"/>
                          <a:ea typeface="ＭＳ Ｐゴシック" charset="0"/>
                        </a:rPr>
                        <a:t>WS-Management</a:t>
                      </a:r>
                      <a:endParaRPr kumimoji="0" lang="en-US" sz="1600" b="0"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34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1" i="0" u="none" strike="noStrike" cap="none" normalizeH="0" baseline="0">
                          <a:ln>
                            <a:noFill/>
                          </a:ln>
                          <a:solidFill>
                            <a:schemeClr val="tx1"/>
                          </a:solidFill>
                          <a:effectLst/>
                          <a:latin typeface="Lucida Sans" panose="020B0602030504020204" pitchFamily="34" charset="77"/>
                          <a:ea typeface="ＭＳ Ｐゴシック" charset="0"/>
                        </a:rPr>
                        <a:t>Data Access</a:t>
                      </a:r>
                      <a:endParaRPr kumimoji="0" lang="en-US" sz="1600" b="1" i="0" u="none" strike="noStrike" cap="none" normalizeH="0" baseline="0">
                        <a:ln>
                          <a:noFill/>
                        </a:ln>
                        <a:solidFill>
                          <a:schemeClr val="tx1"/>
                        </a:solidFill>
                        <a:effectLst/>
                        <a:latin typeface="Lucida Sans" panose="020B0602030504020204" pitchFamily="34" charset="77"/>
                        <a:ea typeface="ＭＳ Ｐゴシック" charset="0"/>
                      </a:endParaRPr>
                    </a:p>
                  </a:txBody>
                  <a:tcPr marL="45720" marR="4572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OGSA-DAI</a:t>
                      </a:r>
                      <a:r>
                        <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rPr>
                        <a:t>, </a:t>
                      </a:r>
                      <a:r>
                        <a:rPr kumimoji="0" lang="cy-GB" sz="1600" b="0" i="0" u="none" strike="noStrike" cap="none" normalizeH="0" baseline="0" dirty="0">
                          <a:ln>
                            <a:noFill/>
                          </a:ln>
                          <a:solidFill>
                            <a:schemeClr val="tx1"/>
                          </a:solidFill>
                          <a:effectLst/>
                          <a:latin typeface="Lucida Sans" panose="020B0602030504020204" pitchFamily="34" charset="77"/>
                          <a:ea typeface="ＭＳ Ｐゴシック" charset="0"/>
                        </a:rPr>
                        <a:t>SDO</a:t>
                      </a:r>
                      <a:endParaRPr kumimoji="0" lang="en-US" sz="1600" b="0" i="0" u="none" strike="noStrike" cap="none" normalizeH="0" baseline="0" dirty="0">
                        <a:ln>
                          <a:noFill/>
                        </a:ln>
                        <a:solidFill>
                          <a:schemeClr val="tx1"/>
                        </a:solidFill>
                        <a:effectLst/>
                        <a:latin typeface="Lucida Sans" panose="020B0602030504020204" pitchFamily="34" charset="77"/>
                        <a:ea typeface="ＭＳ Ｐゴシック" charset="0"/>
                      </a:endParaRPr>
                    </a:p>
                  </a:txBody>
                  <a:tcPr marL="45720" marR="4572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4431214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processing</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80</a:t>
            </a:fld>
            <a:endParaRPr lang="en-US"/>
          </a:p>
        </p:txBody>
      </p:sp>
      <p:sp>
        <p:nvSpPr>
          <p:cNvPr id="5" name="Text Placeholder 4">
            <a:extLst>
              <a:ext uri="{FF2B5EF4-FFF2-40B4-BE49-F238E27FC236}">
                <a16:creationId xmlns="" xmlns:a16="http://schemas.microsoft.com/office/drawing/2014/main" id="{76EC7FE2-B807-F349-9FA0-F9E17BE1481A}"/>
              </a:ext>
            </a:extLst>
          </p:cNvPr>
          <p:cNvSpPr>
            <a:spLocks noGrp="1"/>
          </p:cNvSpPr>
          <p:nvPr>
            <p:ph type="body" sz="quarter" idx="15"/>
          </p:nvPr>
        </p:nvSpPr>
        <p:spPr/>
        <p:txBody>
          <a:bodyPr/>
          <a:lstStyle/>
          <a:p>
            <a:endParaRPr lang="en-GB"/>
          </a:p>
        </p:txBody>
      </p:sp>
      <p:sp>
        <p:nvSpPr>
          <p:cNvPr id="4" name="Document 3"/>
          <p:cNvSpPr/>
          <p:nvPr/>
        </p:nvSpPr>
        <p:spPr bwMode="auto">
          <a:xfrm>
            <a:off x="3193312" y="3429000"/>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a:solidFill>
                  <a:schemeClr val="tx1">
                    <a:lumMod val="50000"/>
                  </a:schemeClr>
                </a:solidFill>
                <a:latin typeface="Georgia" charset="0"/>
                <a:ea typeface="Georgia" charset="0"/>
                <a:cs typeface="Georgia" charset="0"/>
              </a:rPr>
              <a:t>source document</a:t>
            </a:r>
            <a:endParaRPr lang="en-GB" sz="1200" dirty="0">
              <a:solidFill>
                <a:schemeClr val="tx1">
                  <a:lumMod val="50000"/>
                </a:schemeClr>
              </a:solidFill>
              <a:latin typeface="Georgia" charset="0"/>
              <a:ea typeface="Georgia" charset="0"/>
              <a:cs typeface="Georgia" charset="0"/>
            </a:endParaRPr>
          </a:p>
        </p:txBody>
      </p:sp>
      <p:sp>
        <p:nvSpPr>
          <p:cNvPr id="7" name="Document 6"/>
          <p:cNvSpPr/>
          <p:nvPr/>
        </p:nvSpPr>
        <p:spPr bwMode="auto">
          <a:xfrm>
            <a:off x="7605824" y="4599000"/>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ebook</a:t>
            </a:r>
            <a:endParaRPr lang="en-GB" sz="1200" dirty="0">
              <a:solidFill>
                <a:schemeClr val="tx1">
                  <a:lumMod val="50000"/>
                </a:schemeClr>
              </a:solidFill>
              <a:latin typeface="Georgia" charset="0"/>
              <a:ea typeface="Georgia" charset="0"/>
              <a:cs typeface="Georgia" charset="0"/>
            </a:endParaRPr>
          </a:p>
        </p:txBody>
      </p:sp>
      <p:sp>
        <p:nvSpPr>
          <p:cNvPr id="8" name="Document 7"/>
          <p:cNvSpPr/>
          <p:nvPr/>
        </p:nvSpPr>
        <p:spPr bwMode="auto">
          <a:xfrm>
            <a:off x="7605824" y="3429000"/>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a:solidFill>
                  <a:schemeClr val="tx1">
                    <a:lumMod val="50000"/>
                  </a:schemeClr>
                </a:solidFill>
                <a:latin typeface="Georgia" charset="0"/>
                <a:ea typeface="Georgia" charset="0"/>
                <a:cs typeface="Georgia" charset="0"/>
              </a:rPr>
              <a:t>web </a:t>
            </a:r>
            <a:br>
              <a:rPr lang="en-GB" sz="1200" dirty="0">
                <a:solidFill>
                  <a:schemeClr val="tx1">
                    <a:lumMod val="50000"/>
                  </a:schemeClr>
                </a:solidFill>
                <a:latin typeface="Georgia" charset="0"/>
                <a:ea typeface="Georgia" charset="0"/>
                <a:cs typeface="Georgia" charset="0"/>
              </a:rPr>
            </a:br>
            <a:r>
              <a:rPr lang="en-GB" sz="1200" dirty="0">
                <a:solidFill>
                  <a:schemeClr val="tx1">
                    <a:lumMod val="50000"/>
                  </a:schemeClr>
                </a:solidFill>
                <a:latin typeface="Georgia" charset="0"/>
                <a:ea typeface="Georgia" charset="0"/>
                <a:cs typeface="Georgia" charset="0"/>
              </a:rPr>
              <a:t>page</a:t>
            </a:r>
          </a:p>
        </p:txBody>
      </p:sp>
      <p:sp>
        <p:nvSpPr>
          <p:cNvPr id="9" name="Document 8"/>
          <p:cNvSpPr/>
          <p:nvPr/>
        </p:nvSpPr>
        <p:spPr bwMode="auto">
          <a:xfrm>
            <a:off x="7605824" y="2259000"/>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a:solidFill>
                  <a:schemeClr val="tx1">
                    <a:lumMod val="50000"/>
                  </a:schemeClr>
                </a:solidFill>
                <a:latin typeface="Georgia" charset="0"/>
                <a:ea typeface="Georgia" charset="0"/>
                <a:cs typeface="Georgia" charset="0"/>
              </a:rPr>
              <a:t>printed document</a:t>
            </a:r>
          </a:p>
        </p:txBody>
      </p:sp>
      <p:grpSp>
        <p:nvGrpSpPr>
          <p:cNvPr id="13" name="Group 12"/>
          <p:cNvGrpSpPr/>
          <p:nvPr/>
        </p:nvGrpSpPr>
        <p:grpSpPr>
          <a:xfrm>
            <a:off x="5467559" y="3429002"/>
            <a:ext cx="1095880" cy="1079997"/>
            <a:chOff x="3525422" y="4436063"/>
            <a:chExt cx="1278527" cy="1259996"/>
          </a:xfrm>
        </p:grpSpPr>
        <p:sp>
          <p:nvSpPr>
            <p:cNvPr id="11" name="Rounded Rectangle 10"/>
            <p:cNvSpPr/>
            <p:nvPr/>
          </p:nvSpPr>
          <p:spPr bwMode="auto">
            <a:xfrm>
              <a:off x="3525422" y="4436063"/>
              <a:ext cx="1278527" cy="1259996"/>
            </a:xfrm>
            <a:prstGeom prst="roundRect">
              <a:avLst/>
            </a:prstGeom>
            <a:solidFill>
              <a:schemeClr val="tx2">
                <a:lumMod val="25000"/>
                <a:lumOff val="75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pic>
          <p:nvPicPr>
            <p:cNvPr id="12" name="Picture 1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8142" y="4520673"/>
              <a:ext cx="1115498" cy="1115499"/>
            </a:xfrm>
            <a:prstGeom prst="rect">
              <a:avLst/>
            </a:prstGeom>
            <a:ln>
              <a:noFill/>
            </a:ln>
          </p:spPr>
        </p:pic>
      </p:grpSp>
      <p:cxnSp>
        <p:nvCxnSpPr>
          <p:cNvPr id="15" name="Straight Arrow Connector 14"/>
          <p:cNvCxnSpPr>
            <a:cxnSpLocks/>
            <a:stCxn id="4" idx="3"/>
            <a:endCxn id="11" idx="1"/>
          </p:cNvCxnSpPr>
          <p:nvPr/>
        </p:nvCxnSpPr>
        <p:spPr bwMode="auto">
          <a:xfrm>
            <a:off x="3913312" y="3969000"/>
            <a:ext cx="1554247" cy="1"/>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16" name="Straight Arrow Connector 15"/>
          <p:cNvCxnSpPr>
            <a:cxnSpLocks/>
            <a:stCxn id="11" idx="3"/>
            <a:endCxn id="9" idx="1"/>
          </p:cNvCxnSpPr>
          <p:nvPr/>
        </p:nvCxnSpPr>
        <p:spPr bwMode="auto">
          <a:xfrm flipV="1">
            <a:off x="6563439" y="2799000"/>
            <a:ext cx="1042385" cy="1170001"/>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19" name="Straight Arrow Connector 18"/>
          <p:cNvCxnSpPr>
            <a:cxnSpLocks/>
            <a:stCxn id="11" idx="3"/>
            <a:endCxn id="8" idx="1"/>
          </p:cNvCxnSpPr>
          <p:nvPr/>
        </p:nvCxnSpPr>
        <p:spPr bwMode="auto">
          <a:xfrm flipV="1">
            <a:off x="6563439" y="3969000"/>
            <a:ext cx="1042385" cy="1"/>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22" name="Straight Arrow Connector 21"/>
          <p:cNvCxnSpPr>
            <a:cxnSpLocks/>
            <a:stCxn id="11" idx="3"/>
            <a:endCxn id="7" idx="1"/>
          </p:cNvCxnSpPr>
          <p:nvPr/>
        </p:nvCxnSpPr>
        <p:spPr bwMode="auto">
          <a:xfrm>
            <a:off x="6563439" y="3969001"/>
            <a:ext cx="1042385" cy="1169999"/>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spTree>
    <p:extLst>
      <p:ext uri="{BB962C8B-B14F-4D97-AF65-F5344CB8AC3E}">
        <p14:creationId xmlns:p14="http://schemas.microsoft.com/office/powerpoint/2010/main" val="1447434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 processing in theory</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81</a:t>
            </a:fld>
            <a:endParaRPr lang="en-US"/>
          </a:p>
        </p:txBody>
      </p:sp>
      <p:sp>
        <p:nvSpPr>
          <p:cNvPr id="4" name="Text Placeholder 3">
            <a:extLst>
              <a:ext uri="{FF2B5EF4-FFF2-40B4-BE49-F238E27FC236}">
                <a16:creationId xmlns="" xmlns:a16="http://schemas.microsoft.com/office/drawing/2014/main" id="{0FD77E57-C11B-A443-9010-5AF0C0F854B2}"/>
              </a:ext>
            </a:extLst>
          </p:cNvPr>
          <p:cNvSpPr>
            <a:spLocks noGrp="1"/>
          </p:cNvSpPr>
          <p:nvPr>
            <p:ph type="body" sz="quarter" idx="15"/>
          </p:nvPr>
        </p:nvSpPr>
        <p:spPr/>
        <p:txBody>
          <a:bodyPr/>
          <a:lstStyle/>
          <a:p>
            <a:endParaRPr lang="en-GB"/>
          </a:p>
        </p:txBody>
      </p:sp>
      <p:sp>
        <p:nvSpPr>
          <p:cNvPr id="7" name="Document 6"/>
          <p:cNvSpPr/>
          <p:nvPr/>
        </p:nvSpPr>
        <p:spPr bwMode="auto">
          <a:xfrm>
            <a:off x="2108595" y="3444043"/>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data.xml</a:t>
            </a:r>
            <a:endParaRPr lang="en-GB" sz="1200" dirty="0">
              <a:solidFill>
                <a:schemeClr val="tx1">
                  <a:lumMod val="50000"/>
                </a:schemeClr>
              </a:solidFill>
              <a:latin typeface="Georgia" charset="0"/>
              <a:ea typeface="Georgia" charset="0"/>
              <a:cs typeface="Georgia" charset="0"/>
            </a:endParaRPr>
          </a:p>
        </p:txBody>
      </p:sp>
      <p:sp>
        <p:nvSpPr>
          <p:cNvPr id="8" name="Document 7"/>
          <p:cNvSpPr/>
          <p:nvPr/>
        </p:nvSpPr>
        <p:spPr bwMode="auto">
          <a:xfrm>
            <a:off x="3919520" y="1789091"/>
            <a:ext cx="720000" cy="1080000"/>
          </a:xfrm>
          <a:prstGeom prst="flowChartDocument">
            <a:avLst/>
          </a:prstGeom>
          <a:solidFill>
            <a:schemeClr val="accent1">
              <a:lumMod val="20000"/>
              <a:lumOff val="80000"/>
            </a:schemeClr>
          </a:solidFill>
          <a:ln w="12700" cap="flat" cmpd="sng" algn="ctr">
            <a:solidFill>
              <a:schemeClr val="accent1">
                <a:lumMod val="20000"/>
                <a:lumOff val="8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data.dtd</a:t>
            </a:r>
            <a:endParaRPr lang="en-GB" sz="1200" dirty="0">
              <a:solidFill>
                <a:schemeClr val="tx1">
                  <a:lumMod val="50000"/>
                </a:schemeClr>
              </a:solidFill>
              <a:latin typeface="Georgia" charset="0"/>
              <a:ea typeface="Georgia" charset="0"/>
              <a:cs typeface="Georgia" charset="0"/>
            </a:endParaRPr>
          </a:p>
        </p:txBody>
      </p:sp>
      <p:sp>
        <p:nvSpPr>
          <p:cNvPr id="9" name="Document 8"/>
          <p:cNvSpPr/>
          <p:nvPr/>
        </p:nvSpPr>
        <p:spPr bwMode="auto">
          <a:xfrm>
            <a:off x="3922297" y="5101566"/>
            <a:ext cx="720000" cy="1080000"/>
          </a:xfrm>
          <a:prstGeom prst="flowChartDocument">
            <a:avLst/>
          </a:prstGeom>
          <a:solidFill>
            <a:schemeClr val="accent1">
              <a:lumMod val="20000"/>
              <a:lumOff val="80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data.xsl</a:t>
            </a:r>
            <a:endParaRPr lang="en-GB" sz="1200" dirty="0">
              <a:solidFill>
                <a:schemeClr val="tx1">
                  <a:lumMod val="50000"/>
                </a:schemeClr>
              </a:solidFill>
              <a:latin typeface="Georgia" charset="0"/>
              <a:ea typeface="Georgia" charset="0"/>
              <a:cs typeface="Georgia" charset="0"/>
            </a:endParaRPr>
          </a:p>
        </p:txBody>
      </p:sp>
      <p:sp>
        <p:nvSpPr>
          <p:cNvPr id="11" name="Document 10"/>
          <p:cNvSpPr/>
          <p:nvPr/>
        </p:nvSpPr>
        <p:spPr bwMode="auto">
          <a:xfrm>
            <a:off x="5736000" y="3444044"/>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FO.xml</a:t>
            </a:r>
            <a:endParaRPr lang="en-GB" sz="1200" dirty="0">
              <a:solidFill>
                <a:schemeClr val="tx1">
                  <a:lumMod val="50000"/>
                </a:schemeClr>
              </a:solidFill>
              <a:latin typeface="Georgia" charset="0"/>
              <a:ea typeface="Georgia" charset="0"/>
              <a:cs typeface="Georgia" charset="0"/>
            </a:endParaRPr>
          </a:p>
        </p:txBody>
      </p:sp>
      <p:sp>
        <p:nvSpPr>
          <p:cNvPr id="12" name="Document 11"/>
          <p:cNvSpPr/>
          <p:nvPr/>
        </p:nvSpPr>
        <p:spPr bwMode="auto">
          <a:xfrm>
            <a:off x="7549701" y="1789091"/>
            <a:ext cx="720000" cy="1080000"/>
          </a:xfrm>
          <a:prstGeom prst="flowChartDocument">
            <a:avLst/>
          </a:prstGeom>
          <a:solidFill>
            <a:schemeClr val="accent1">
              <a:lumMod val="20000"/>
              <a:lumOff val="80000"/>
            </a:schemeClr>
          </a:solidFill>
          <a:ln w="12700" cap="flat" cmpd="sng" algn="ctr">
            <a:solidFill>
              <a:schemeClr val="accent1">
                <a:lumMod val="20000"/>
                <a:lumOff val="8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FO.dtd</a:t>
            </a:r>
            <a:endParaRPr lang="en-GB" sz="1200" dirty="0">
              <a:solidFill>
                <a:schemeClr val="tx1">
                  <a:lumMod val="50000"/>
                </a:schemeClr>
              </a:solidFill>
              <a:latin typeface="Georgia" charset="0"/>
              <a:ea typeface="Georgia" charset="0"/>
              <a:cs typeface="Georgia" charset="0"/>
            </a:endParaRPr>
          </a:p>
        </p:txBody>
      </p:sp>
      <p:grpSp>
        <p:nvGrpSpPr>
          <p:cNvPr id="14" name="Group 13"/>
          <p:cNvGrpSpPr/>
          <p:nvPr/>
        </p:nvGrpSpPr>
        <p:grpSpPr>
          <a:xfrm>
            <a:off x="3742297" y="3444046"/>
            <a:ext cx="1080002" cy="1079996"/>
            <a:chOff x="2697988" y="4447047"/>
            <a:chExt cx="1080002" cy="1079996"/>
          </a:xfrm>
        </p:grpSpPr>
        <p:grpSp>
          <p:nvGrpSpPr>
            <p:cNvPr id="10" name="Group 9"/>
            <p:cNvGrpSpPr/>
            <p:nvPr/>
          </p:nvGrpSpPr>
          <p:grpSpPr>
            <a:xfrm>
              <a:off x="2697988" y="4447047"/>
              <a:ext cx="1080000" cy="1079996"/>
              <a:chOff x="2697987" y="4447046"/>
              <a:chExt cx="1260000" cy="1259995"/>
            </a:xfrm>
          </p:grpSpPr>
          <p:sp>
            <p:nvSpPr>
              <p:cNvPr id="5" name="Rounded Rectangle 4"/>
              <p:cNvSpPr/>
              <p:nvPr/>
            </p:nvSpPr>
            <p:spPr bwMode="auto">
              <a:xfrm>
                <a:off x="2697987" y="4447046"/>
                <a:ext cx="1260000" cy="1259995"/>
              </a:xfrm>
              <a:prstGeom prst="roundRect">
                <a:avLst/>
              </a:prstGeom>
              <a:solidFill>
                <a:schemeClr val="tx2">
                  <a:lumMod val="25000"/>
                  <a:lumOff val="75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pic>
            <p:nvPicPr>
              <p:cNvPr id="6" name="Picture 5"/>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2770241" y="4519297"/>
                <a:ext cx="1115498" cy="1115498"/>
              </a:xfrm>
              <a:prstGeom prst="rect">
                <a:avLst/>
              </a:prstGeom>
              <a:ln>
                <a:noFill/>
              </a:ln>
            </p:spPr>
          </p:pic>
        </p:grpSp>
        <p:sp>
          <p:nvSpPr>
            <p:cNvPr id="13" name="TextBox 12"/>
            <p:cNvSpPr txBox="1"/>
            <p:nvPr/>
          </p:nvSpPr>
          <p:spPr>
            <a:xfrm>
              <a:off x="2697989" y="4699797"/>
              <a:ext cx="1080001" cy="584775"/>
            </a:xfrm>
            <a:prstGeom prst="rect">
              <a:avLst/>
            </a:prstGeom>
            <a:noFill/>
            <a:ln>
              <a:noFill/>
            </a:ln>
          </p:spPr>
          <p:txBody>
            <a:bodyPr wrap="none" lIns="0" tIns="0" rIns="0" bIns="0" rtlCol="0" anchor="ctr" anchorCtr="1">
              <a:noAutofit/>
            </a:bodyPr>
            <a:lstStyle/>
            <a:p>
              <a:pPr algn="ctr"/>
              <a:r>
                <a:rPr lang="en-GB" sz="1600"/>
                <a:t>XSL</a:t>
              </a:r>
              <a:endParaRPr lang="en-GB" sz="1600" dirty="0"/>
            </a:p>
            <a:p>
              <a:pPr algn="ctr"/>
              <a:r>
                <a:rPr lang="en-GB" sz="1600" dirty="0"/>
                <a:t>Transform</a:t>
              </a:r>
            </a:p>
          </p:txBody>
        </p:sp>
      </p:grpSp>
      <p:grpSp>
        <p:nvGrpSpPr>
          <p:cNvPr id="15" name="Group 14"/>
          <p:cNvGrpSpPr/>
          <p:nvPr/>
        </p:nvGrpSpPr>
        <p:grpSpPr>
          <a:xfrm>
            <a:off x="7369700" y="3450038"/>
            <a:ext cx="1080003" cy="1074003"/>
            <a:chOff x="2697987" y="4447047"/>
            <a:chExt cx="1080003" cy="1074003"/>
          </a:xfrm>
        </p:grpSpPr>
        <p:grpSp>
          <p:nvGrpSpPr>
            <p:cNvPr id="16" name="Group 15"/>
            <p:cNvGrpSpPr/>
            <p:nvPr/>
          </p:nvGrpSpPr>
          <p:grpSpPr>
            <a:xfrm>
              <a:off x="2697987" y="4447047"/>
              <a:ext cx="1079979" cy="1074003"/>
              <a:chOff x="2697987" y="4447045"/>
              <a:chExt cx="1259976" cy="1253003"/>
            </a:xfrm>
          </p:grpSpPr>
          <p:sp>
            <p:nvSpPr>
              <p:cNvPr id="18" name="Rounded Rectangle 17"/>
              <p:cNvSpPr/>
              <p:nvPr/>
            </p:nvSpPr>
            <p:spPr bwMode="auto">
              <a:xfrm>
                <a:off x="2697987" y="4447045"/>
                <a:ext cx="1259976" cy="1253003"/>
              </a:xfrm>
              <a:prstGeom prst="roundRect">
                <a:avLst/>
              </a:prstGeom>
              <a:solidFill>
                <a:schemeClr val="tx2">
                  <a:lumMod val="25000"/>
                  <a:lumOff val="75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pic>
            <p:nvPicPr>
              <p:cNvPr id="19" name="Picture 18"/>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2770241" y="4519297"/>
                <a:ext cx="1115498" cy="1115498"/>
              </a:xfrm>
              <a:prstGeom prst="rect">
                <a:avLst/>
              </a:prstGeom>
              <a:ln>
                <a:noFill/>
              </a:ln>
            </p:spPr>
          </p:pic>
        </p:grpSp>
        <p:sp>
          <p:nvSpPr>
            <p:cNvPr id="17" name="TextBox 16"/>
            <p:cNvSpPr txBox="1"/>
            <p:nvPr/>
          </p:nvSpPr>
          <p:spPr>
            <a:xfrm>
              <a:off x="2697989" y="4699797"/>
              <a:ext cx="1080001" cy="584775"/>
            </a:xfrm>
            <a:prstGeom prst="rect">
              <a:avLst/>
            </a:prstGeom>
            <a:noFill/>
            <a:ln>
              <a:noFill/>
            </a:ln>
          </p:spPr>
          <p:txBody>
            <a:bodyPr wrap="none" lIns="0" tIns="0" rIns="0" bIns="0" rtlCol="0" anchor="ctr" anchorCtr="1">
              <a:noAutofit/>
            </a:bodyPr>
            <a:lstStyle/>
            <a:p>
              <a:pPr algn="ctr"/>
              <a:r>
                <a:rPr lang="en-GB" sz="1600" dirty="0"/>
                <a:t>XSL</a:t>
              </a:r>
            </a:p>
            <a:p>
              <a:pPr algn="ctr"/>
              <a:r>
                <a:rPr lang="en-GB" sz="1600" dirty="0"/>
                <a:t>Formatting</a:t>
              </a:r>
            </a:p>
          </p:txBody>
        </p:sp>
      </p:grpSp>
      <p:sp>
        <p:nvSpPr>
          <p:cNvPr id="20" name="Document 19"/>
          <p:cNvSpPr/>
          <p:nvPr/>
        </p:nvSpPr>
        <p:spPr bwMode="auto">
          <a:xfrm>
            <a:off x="9363404" y="4681554"/>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ebook</a:t>
            </a:r>
            <a:endParaRPr lang="en-GB" sz="1200" dirty="0">
              <a:solidFill>
                <a:schemeClr val="tx1">
                  <a:lumMod val="50000"/>
                </a:schemeClr>
              </a:solidFill>
              <a:latin typeface="Georgia" charset="0"/>
              <a:ea typeface="Georgia" charset="0"/>
              <a:cs typeface="Georgia" charset="0"/>
            </a:endParaRPr>
          </a:p>
        </p:txBody>
      </p:sp>
      <p:sp>
        <p:nvSpPr>
          <p:cNvPr id="21" name="Document 20"/>
          <p:cNvSpPr/>
          <p:nvPr/>
        </p:nvSpPr>
        <p:spPr bwMode="auto">
          <a:xfrm>
            <a:off x="9363404" y="3444043"/>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a:solidFill>
                  <a:schemeClr val="tx1">
                    <a:lumMod val="50000"/>
                  </a:schemeClr>
                </a:solidFill>
                <a:latin typeface="Georgia" charset="0"/>
                <a:ea typeface="Georgia" charset="0"/>
                <a:cs typeface="Georgia" charset="0"/>
              </a:rPr>
              <a:t>web </a:t>
            </a:r>
            <a:br>
              <a:rPr lang="en-GB" sz="1200" dirty="0">
                <a:solidFill>
                  <a:schemeClr val="tx1">
                    <a:lumMod val="50000"/>
                  </a:schemeClr>
                </a:solidFill>
                <a:latin typeface="Georgia" charset="0"/>
                <a:ea typeface="Georgia" charset="0"/>
                <a:cs typeface="Georgia" charset="0"/>
              </a:rPr>
            </a:br>
            <a:r>
              <a:rPr lang="en-GB" sz="1200" dirty="0">
                <a:solidFill>
                  <a:schemeClr val="tx1">
                    <a:lumMod val="50000"/>
                  </a:schemeClr>
                </a:solidFill>
                <a:latin typeface="Georgia" charset="0"/>
                <a:ea typeface="Georgia" charset="0"/>
                <a:cs typeface="Georgia" charset="0"/>
              </a:rPr>
              <a:t>page</a:t>
            </a:r>
          </a:p>
        </p:txBody>
      </p:sp>
      <p:sp>
        <p:nvSpPr>
          <p:cNvPr id="22" name="Document 21"/>
          <p:cNvSpPr/>
          <p:nvPr/>
        </p:nvSpPr>
        <p:spPr bwMode="auto">
          <a:xfrm>
            <a:off x="9363404" y="2206532"/>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a:solidFill>
                  <a:schemeClr val="tx1">
                    <a:lumMod val="50000"/>
                  </a:schemeClr>
                </a:solidFill>
                <a:latin typeface="Georgia" charset="0"/>
                <a:ea typeface="Georgia" charset="0"/>
                <a:cs typeface="Georgia" charset="0"/>
              </a:rPr>
              <a:t>printed document</a:t>
            </a:r>
          </a:p>
        </p:txBody>
      </p:sp>
      <p:cxnSp>
        <p:nvCxnSpPr>
          <p:cNvPr id="23" name="Straight Arrow Connector 22"/>
          <p:cNvCxnSpPr>
            <a:stCxn id="7" idx="3"/>
            <a:endCxn id="13" idx="1"/>
          </p:cNvCxnSpPr>
          <p:nvPr/>
        </p:nvCxnSpPr>
        <p:spPr bwMode="auto">
          <a:xfrm>
            <a:off x="2828595" y="3984043"/>
            <a:ext cx="913702" cy="5140"/>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26" name="Straight Arrow Connector 25"/>
          <p:cNvCxnSpPr>
            <a:cxnSpLocks/>
            <a:stCxn id="5" idx="3"/>
            <a:endCxn id="11" idx="1"/>
          </p:cNvCxnSpPr>
          <p:nvPr/>
        </p:nvCxnSpPr>
        <p:spPr bwMode="auto">
          <a:xfrm>
            <a:off x="4822297" y="3984044"/>
            <a:ext cx="913703" cy="0"/>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29" name="Straight Arrow Connector 28"/>
          <p:cNvCxnSpPr>
            <a:stCxn id="11" idx="3"/>
            <a:endCxn id="17" idx="1"/>
          </p:cNvCxnSpPr>
          <p:nvPr/>
        </p:nvCxnSpPr>
        <p:spPr bwMode="auto">
          <a:xfrm>
            <a:off x="6456001" y="3984045"/>
            <a:ext cx="913701" cy="11131"/>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32" name="Straight Arrow Connector 31"/>
          <p:cNvCxnSpPr>
            <a:stCxn id="17" idx="3"/>
            <a:endCxn id="21" idx="1"/>
          </p:cNvCxnSpPr>
          <p:nvPr/>
        </p:nvCxnSpPr>
        <p:spPr bwMode="auto">
          <a:xfrm flipV="1">
            <a:off x="8449702" y="3984043"/>
            <a:ext cx="913702" cy="11132"/>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35" name="Straight Arrow Connector 34"/>
          <p:cNvCxnSpPr>
            <a:cxnSpLocks/>
            <a:stCxn id="18" idx="3"/>
            <a:endCxn id="22" idx="1"/>
          </p:cNvCxnSpPr>
          <p:nvPr/>
        </p:nvCxnSpPr>
        <p:spPr bwMode="auto">
          <a:xfrm flipV="1">
            <a:off x="8449679" y="2746532"/>
            <a:ext cx="913725" cy="1240508"/>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38" name="Straight Arrow Connector 37"/>
          <p:cNvCxnSpPr>
            <a:stCxn id="17" idx="3"/>
            <a:endCxn id="20" idx="1"/>
          </p:cNvCxnSpPr>
          <p:nvPr/>
        </p:nvCxnSpPr>
        <p:spPr bwMode="auto">
          <a:xfrm>
            <a:off x="8449702" y="3995176"/>
            <a:ext cx="913702" cy="1226379"/>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41" name="Straight Arrow Connector 40"/>
          <p:cNvCxnSpPr>
            <a:cxnSpLocks/>
            <a:stCxn id="12" idx="2"/>
            <a:endCxn id="18" idx="0"/>
          </p:cNvCxnSpPr>
          <p:nvPr/>
        </p:nvCxnSpPr>
        <p:spPr bwMode="auto">
          <a:xfrm flipH="1">
            <a:off x="7909690" y="2797691"/>
            <a:ext cx="11" cy="652347"/>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45" name="Straight Arrow Connector 44"/>
          <p:cNvCxnSpPr>
            <a:cxnSpLocks/>
            <a:stCxn id="8" idx="2"/>
            <a:endCxn id="5" idx="0"/>
          </p:cNvCxnSpPr>
          <p:nvPr/>
        </p:nvCxnSpPr>
        <p:spPr bwMode="auto">
          <a:xfrm>
            <a:off x="4279520" y="2797691"/>
            <a:ext cx="2777" cy="646355"/>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48" name="Straight Arrow Connector 47"/>
          <p:cNvCxnSpPr>
            <a:cxnSpLocks/>
            <a:stCxn id="9" idx="0"/>
            <a:endCxn id="5" idx="2"/>
          </p:cNvCxnSpPr>
          <p:nvPr/>
        </p:nvCxnSpPr>
        <p:spPr bwMode="auto">
          <a:xfrm flipV="1">
            <a:off x="4282297" y="4524042"/>
            <a:ext cx="0" cy="577524"/>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sp>
        <p:nvSpPr>
          <p:cNvPr id="51" name="TextBox 50"/>
          <p:cNvSpPr txBox="1"/>
          <p:nvPr/>
        </p:nvSpPr>
        <p:spPr>
          <a:xfrm>
            <a:off x="3450607" y="6181566"/>
            <a:ext cx="1657826" cy="369332"/>
          </a:xfrm>
          <a:prstGeom prst="rect">
            <a:avLst/>
          </a:prstGeom>
          <a:noFill/>
        </p:spPr>
        <p:txBody>
          <a:bodyPr wrap="none" rtlCol="0">
            <a:spAutoFit/>
          </a:bodyPr>
          <a:lstStyle/>
          <a:p>
            <a:r>
              <a:rPr lang="en-GB"/>
              <a:t>XSLT + XPath</a:t>
            </a:r>
          </a:p>
        </p:txBody>
      </p:sp>
      <p:sp>
        <p:nvSpPr>
          <p:cNvPr id="52" name="TextBox 51"/>
          <p:cNvSpPr txBox="1"/>
          <p:nvPr/>
        </p:nvSpPr>
        <p:spPr>
          <a:xfrm>
            <a:off x="5618145" y="4529183"/>
            <a:ext cx="955710" cy="369332"/>
          </a:xfrm>
          <a:prstGeom prst="rect">
            <a:avLst/>
          </a:prstGeom>
          <a:noFill/>
        </p:spPr>
        <p:txBody>
          <a:bodyPr wrap="none" rtlCol="0">
            <a:spAutoFit/>
          </a:bodyPr>
          <a:lstStyle/>
          <a:p>
            <a:pPr algn="ctr"/>
            <a:r>
              <a:rPr lang="en-GB"/>
              <a:t>XSL-FO</a:t>
            </a:r>
          </a:p>
        </p:txBody>
      </p:sp>
    </p:spTree>
    <p:extLst>
      <p:ext uri="{BB962C8B-B14F-4D97-AF65-F5344CB8AC3E}">
        <p14:creationId xmlns:p14="http://schemas.microsoft.com/office/powerpoint/2010/main" val="2697170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20" grpId="0" animBg="1"/>
      <p:bldP spid="21" grpId="0" animBg="1"/>
      <p:bldP spid="22" grpId="0" animBg="1"/>
      <p:bldP spid="51" grpId="0"/>
      <p:bldP spid="5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cument 35"/>
          <p:cNvSpPr/>
          <p:nvPr/>
        </p:nvSpPr>
        <p:spPr bwMode="auto">
          <a:xfrm>
            <a:off x="7359860" y="1974684"/>
            <a:ext cx="720000" cy="1080000"/>
          </a:xfrm>
          <a:prstGeom prst="flowChartDocument">
            <a:avLst/>
          </a:prstGeom>
          <a:solidFill>
            <a:schemeClr val="accent1">
              <a:lumMod val="20000"/>
              <a:lumOff val="80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endParaRPr lang="en-GB" sz="1200" dirty="0">
              <a:solidFill>
                <a:schemeClr val="tx1">
                  <a:lumMod val="50000"/>
                </a:schemeClr>
              </a:solidFill>
              <a:latin typeface="Georgia" charset="0"/>
              <a:ea typeface="Georgia" charset="0"/>
              <a:cs typeface="Georgia" charset="0"/>
            </a:endParaRPr>
          </a:p>
        </p:txBody>
      </p:sp>
      <p:sp>
        <p:nvSpPr>
          <p:cNvPr id="2" name="Title 1"/>
          <p:cNvSpPr>
            <a:spLocks noGrp="1"/>
          </p:cNvSpPr>
          <p:nvPr>
            <p:ph type="title"/>
          </p:nvPr>
        </p:nvSpPr>
        <p:spPr/>
        <p:txBody>
          <a:bodyPr/>
          <a:lstStyle/>
          <a:p>
            <a:r>
              <a:rPr lang="en-GB" dirty="0"/>
              <a:t>XSL processing in practice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82</a:t>
            </a:fld>
            <a:endParaRPr lang="en-US"/>
          </a:p>
        </p:txBody>
      </p:sp>
      <p:sp>
        <p:nvSpPr>
          <p:cNvPr id="4" name="Text Placeholder 3">
            <a:extLst>
              <a:ext uri="{FF2B5EF4-FFF2-40B4-BE49-F238E27FC236}">
                <a16:creationId xmlns="" xmlns:a16="http://schemas.microsoft.com/office/drawing/2014/main" id="{EAB5EB25-338F-3E4F-89CF-56B83BAAB633}"/>
              </a:ext>
            </a:extLst>
          </p:cNvPr>
          <p:cNvSpPr>
            <a:spLocks noGrp="1"/>
          </p:cNvSpPr>
          <p:nvPr>
            <p:ph type="body" sz="quarter" idx="15"/>
          </p:nvPr>
        </p:nvSpPr>
        <p:spPr/>
        <p:txBody>
          <a:bodyPr/>
          <a:lstStyle/>
          <a:p>
            <a:endParaRPr lang="en-GB"/>
          </a:p>
        </p:txBody>
      </p:sp>
      <p:sp>
        <p:nvSpPr>
          <p:cNvPr id="7" name="Document 6"/>
          <p:cNvSpPr/>
          <p:nvPr/>
        </p:nvSpPr>
        <p:spPr bwMode="auto">
          <a:xfrm>
            <a:off x="2108595" y="3444043"/>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data.xml</a:t>
            </a:r>
            <a:endParaRPr lang="en-GB" sz="1200" dirty="0">
              <a:solidFill>
                <a:schemeClr val="tx1">
                  <a:lumMod val="50000"/>
                </a:schemeClr>
              </a:solidFill>
              <a:latin typeface="Georgia" charset="0"/>
              <a:ea typeface="Georgia" charset="0"/>
              <a:cs typeface="Georgia" charset="0"/>
            </a:endParaRPr>
          </a:p>
        </p:txBody>
      </p:sp>
      <p:sp>
        <p:nvSpPr>
          <p:cNvPr id="8" name="Document 7"/>
          <p:cNvSpPr/>
          <p:nvPr/>
        </p:nvSpPr>
        <p:spPr bwMode="auto">
          <a:xfrm>
            <a:off x="3919520" y="1789091"/>
            <a:ext cx="720000" cy="1080000"/>
          </a:xfrm>
          <a:prstGeom prst="flowChartDocument">
            <a:avLst/>
          </a:prstGeom>
          <a:solidFill>
            <a:schemeClr val="accent1">
              <a:lumMod val="20000"/>
              <a:lumOff val="8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data.dtd</a:t>
            </a:r>
            <a:endParaRPr lang="en-GB" sz="1200" dirty="0">
              <a:solidFill>
                <a:schemeClr val="tx1">
                  <a:lumMod val="50000"/>
                </a:schemeClr>
              </a:solidFill>
              <a:latin typeface="Georgia" charset="0"/>
              <a:ea typeface="Georgia" charset="0"/>
              <a:cs typeface="Georgia" charset="0"/>
            </a:endParaRPr>
          </a:p>
        </p:txBody>
      </p:sp>
      <p:sp>
        <p:nvSpPr>
          <p:cNvPr id="9" name="Document 8"/>
          <p:cNvSpPr/>
          <p:nvPr/>
        </p:nvSpPr>
        <p:spPr bwMode="auto">
          <a:xfrm>
            <a:off x="3922297" y="5101566"/>
            <a:ext cx="720000" cy="1080000"/>
          </a:xfrm>
          <a:prstGeom prst="flowChartDocument">
            <a:avLst/>
          </a:prstGeom>
          <a:solidFill>
            <a:schemeClr val="accent1">
              <a:lumMod val="20000"/>
              <a:lumOff val="80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data.xsl</a:t>
            </a:r>
            <a:endParaRPr lang="en-GB" sz="1200" dirty="0">
              <a:solidFill>
                <a:schemeClr val="tx1">
                  <a:lumMod val="50000"/>
                </a:schemeClr>
              </a:solidFill>
              <a:latin typeface="Georgia" charset="0"/>
              <a:ea typeface="Georgia" charset="0"/>
              <a:cs typeface="Georgia" charset="0"/>
            </a:endParaRPr>
          </a:p>
        </p:txBody>
      </p:sp>
      <p:sp>
        <p:nvSpPr>
          <p:cNvPr id="11" name="Document 10"/>
          <p:cNvSpPr/>
          <p:nvPr/>
        </p:nvSpPr>
        <p:spPr bwMode="auto">
          <a:xfrm>
            <a:off x="5736000" y="3444044"/>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doc.html</a:t>
            </a:r>
            <a:endParaRPr lang="en-GB" sz="1200" dirty="0">
              <a:solidFill>
                <a:schemeClr val="tx1">
                  <a:lumMod val="50000"/>
                </a:schemeClr>
              </a:solidFill>
              <a:latin typeface="Georgia" charset="0"/>
              <a:ea typeface="Georgia" charset="0"/>
              <a:cs typeface="Georgia" charset="0"/>
            </a:endParaRPr>
          </a:p>
        </p:txBody>
      </p:sp>
      <p:grpSp>
        <p:nvGrpSpPr>
          <p:cNvPr id="14" name="Group 13"/>
          <p:cNvGrpSpPr/>
          <p:nvPr/>
        </p:nvGrpSpPr>
        <p:grpSpPr>
          <a:xfrm>
            <a:off x="3742297" y="3444046"/>
            <a:ext cx="1080002" cy="1079996"/>
            <a:chOff x="2697988" y="4447047"/>
            <a:chExt cx="1080002" cy="1079996"/>
          </a:xfrm>
        </p:grpSpPr>
        <p:grpSp>
          <p:nvGrpSpPr>
            <p:cNvPr id="10" name="Group 9"/>
            <p:cNvGrpSpPr/>
            <p:nvPr/>
          </p:nvGrpSpPr>
          <p:grpSpPr>
            <a:xfrm>
              <a:off x="2697988" y="4447047"/>
              <a:ext cx="1080001" cy="1079996"/>
              <a:chOff x="2697987" y="4447046"/>
              <a:chExt cx="1260001" cy="1259995"/>
            </a:xfrm>
          </p:grpSpPr>
          <p:sp>
            <p:nvSpPr>
              <p:cNvPr id="5" name="Rounded Rectangle 4"/>
              <p:cNvSpPr/>
              <p:nvPr/>
            </p:nvSpPr>
            <p:spPr bwMode="auto">
              <a:xfrm>
                <a:off x="2697987" y="4447046"/>
                <a:ext cx="1260001" cy="1259995"/>
              </a:xfrm>
              <a:prstGeom prst="roundRect">
                <a:avLst/>
              </a:prstGeom>
              <a:solidFill>
                <a:schemeClr val="tx2">
                  <a:lumMod val="25000"/>
                  <a:lumOff val="75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pic>
            <p:nvPicPr>
              <p:cNvPr id="6" name="Picture 5"/>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2770241" y="4519297"/>
                <a:ext cx="1115498" cy="1115498"/>
              </a:xfrm>
              <a:prstGeom prst="rect">
                <a:avLst/>
              </a:prstGeom>
              <a:ln>
                <a:noFill/>
              </a:ln>
            </p:spPr>
          </p:pic>
        </p:grpSp>
        <p:sp>
          <p:nvSpPr>
            <p:cNvPr id="13" name="TextBox 12"/>
            <p:cNvSpPr txBox="1"/>
            <p:nvPr/>
          </p:nvSpPr>
          <p:spPr>
            <a:xfrm>
              <a:off x="2697989" y="4699797"/>
              <a:ext cx="1080001" cy="584775"/>
            </a:xfrm>
            <a:prstGeom prst="rect">
              <a:avLst/>
            </a:prstGeom>
            <a:noFill/>
            <a:ln>
              <a:noFill/>
            </a:ln>
          </p:spPr>
          <p:txBody>
            <a:bodyPr wrap="none" lIns="0" tIns="0" rIns="0" bIns="0" rtlCol="0" anchor="ctr" anchorCtr="1">
              <a:noAutofit/>
            </a:bodyPr>
            <a:lstStyle/>
            <a:p>
              <a:pPr algn="ctr"/>
              <a:r>
                <a:rPr lang="en-GB" sz="1600"/>
                <a:t>XSL</a:t>
              </a:r>
              <a:endParaRPr lang="en-GB" sz="1600" dirty="0"/>
            </a:p>
            <a:p>
              <a:pPr algn="ctr"/>
              <a:r>
                <a:rPr lang="en-GB" sz="1600" dirty="0"/>
                <a:t>Transform</a:t>
              </a:r>
            </a:p>
          </p:txBody>
        </p:sp>
      </p:grpSp>
      <p:grpSp>
        <p:nvGrpSpPr>
          <p:cNvPr id="15" name="Group 14"/>
          <p:cNvGrpSpPr/>
          <p:nvPr/>
        </p:nvGrpSpPr>
        <p:grpSpPr>
          <a:xfrm>
            <a:off x="7369700" y="3450038"/>
            <a:ext cx="1080003" cy="1074003"/>
            <a:chOff x="2697987" y="4447047"/>
            <a:chExt cx="1080003" cy="1074003"/>
          </a:xfrm>
        </p:grpSpPr>
        <p:grpSp>
          <p:nvGrpSpPr>
            <p:cNvPr id="16" name="Group 15"/>
            <p:cNvGrpSpPr/>
            <p:nvPr/>
          </p:nvGrpSpPr>
          <p:grpSpPr>
            <a:xfrm>
              <a:off x="2697987" y="4447047"/>
              <a:ext cx="1079993" cy="1074003"/>
              <a:chOff x="2697987" y="4447045"/>
              <a:chExt cx="1259992" cy="1253003"/>
            </a:xfrm>
          </p:grpSpPr>
          <p:sp>
            <p:nvSpPr>
              <p:cNvPr id="18" name="Rounded Rectangle 17"/>
              <p:cNvSpPr/>
              <p:nvPr/>
            </p:nvSpPr>
            <p:spPr bwMode="auto">
              <a:xfrm>
                <a:off x="2697987" y="4447045"/>
                <a:ext cx="1259992" cy="1253003"/>
              </a:xfrm>
              <a:prstGeom prst="roundRect">
                <a:avLst/>
              </a:prstGeom>
              <a:solidFill>
                <a:schemeClr val="tx2">
                  <a:lumMod val="25000"/>
                  <a:lumOff val="75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pic>
            <p:nvPicPr>
              <p:cNvPr id="19" name="Picture 18"/>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2770241" y="4519297"/>
                <a:ext cx="1115498" cy="1115498"/>
              </a:xfrm>
              <a:prstGeom prst="rect">
                <a:avLst/>
              </a:prstGeom>
              <a:ln>
                <a:noFill/>
              </a:ln>
            </p:spPr>
          </p:pic>
        </p:grpSp>
        <p:sp>
          <p:nvSpPr>
            <p:cNvPr id="17" name="TextBox 16"/>
            <p:cNvSpPr txBox="1"/>
            <p:nvPr/>
          </p:nvSpPr>
          <p:spPr>
            <a:xfrm>
              <a:off x="2697989" y="4699797"/>
              <a:ext cx="1080001" cy="584775"/>
            </a:xfrm>
            <a:prstGeom prst="rect">
              <a:avLst/>
            </a:prstGeom>
            <a:noFill/>
            <a:ln>
              <a:noFill/>
            </a:ln>
          </p:spPr>
          <p:txBody>
            <a:bodyPr wrap="none" lIns="0" tIns="0" rIns="0" bIns="0" rtlCol="0" anchor="ctr" anchorCtr="1">
              <a:noAutofit/>
            </a:bodyPr>
            <a:lstStyle/>
            <a:p>
              <a:pPr algn="ctr"/>
              <a:r>
                <a:rPr lang="en-GB" sz="1600" dirty="0"/>
                <a:t>Browser</a:t>
              </a:r>
            </a:p>
          </p:txBody>
        </p:sp>
      </p:grpSp>
      <p:sp>
        <p:nvSpPr>
          <p:cNvPr id="20" name="Document 19"/>
          <p:cNvSpPr/>
          <p:nvPr/>
        </p:nvSpPr>
        <p:spPr bwMode="auto">
          <a:xfrm>
            <a:off x="9363404" y="4681554"/>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ebook</a:t>
            </a:r>
            <a:endParaRPr lang="en-GB" sz="1200" dirty="0">
              <a:solidFill>
                <a:schemeClr val="tx1">
                  <a:lumMod val="50000"/>
                </a:schemeClr>
              </a:solidFill>
              <a:latin typeface="Georgia" charset="0"/>
              <a:ea typeface="Georgia" charset="0"/>
              <a:cs typeface="Georgia" charset="0"/>
            </a:endParaRPr>
          </a:p>
        </p:txBody>
      </p:sp>
      <p:sp>
        <p:nvSpPr>
          <p:cNvPr id="21" name="Document 20"/>
          <p:cNvSpPr/>
          <p:nvPr/>
        </p:nvSpPr>
        <p:spPr bwMode="auto">
          <a:xfrm>
            <a:off x="9363404" y="3444043"/>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a:solidFill>
                  <a:schemeClr val="tx1">
                    <a:lumMod val="50000"/>
                  </a:schemeClr>
                </a:solidFill>
                <a:latin typeface="Georgia" charset="0"/>
                <a:ea typeface="Georgia" charset="0"/>
                <a:cs typeface="Georgia" charset="0"/>
              </a:rPr>
              <a:t>web </a:t>
            </a:r>
            <a:br>
              <a:rPr lang="en-GB" sz="1200" dirty="0">
                <a:solidFill>
                  <a:schemeClr val="tx1">
                    <a:lumMod val="50000"/>
                  </a:schemeClr>
                </a:solidFill>
                <a:latin typeface="Georgia" charset="0"/>
                <a:ea typeface="Georgia" charset="0"/>
                <a:cs typeface="Georgia" charset="0"/>
              </a:rPr>
            </a:br>
            <a:r>
              <a:rPr lang="en-GB" sz="1200" dirty="0">
                <a:solidFill>
                  <a:schemeClr val="tx1">
                    <a:lumMod val="50000"/>
                  </a:schemeClr>
                </a:solidFill>
                <a:latin typeface="Georgia" charset="0"/>
                <a:ea typeface="Georgia" charset="0"/>
                <a:cs typeface="Georgia" charset="0"/>
              </a:rPr>
              <a:t>page</a:t>
            </a:r>
          </a:p>
        </p:txBody>
      </p:sp>
      <p:sp>
        <p:nvSpPr>
          <p:cNvPr id="22" name="Document 21"/>
          <p:cNvSpPr/>
          <p:nvPr/>
        </p:nvSpPr>
        <p:spPr bwMode="auto">
          <a:xfrm>
            <a:off x="9363404" y="2206532"/>
            <a:ext cx="720000" cy="1080000"/>
          </a:xfrm>
          <a:prstGeom prst="flowChartDocument">
            <a:avLst/>
          </a:prstGeom>
          <a:solidFill>
            <a:schemeClr val="accent1">
              <a:lumMod val="40000"/>
              <a:lumOff val="60000"/>
            </a:schemeClr>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a:solidFill>
                  <a:schemeClr val="tx1">
                    <a:lumMod val="50000"/>
                  </a:schemeClr>
                </a:solidFill>
                <a:latin typeface="Georgia" charset="0"/>
                <a:ea typeface="Georgia" charset="0"/>
                <a:cs typeface="Georgia" charset="0"/>
              </a:rPr>
              <a:t>printed document</a:t>
            </a:r>
          </a:p>
        </p:txBody>
      </p:sp>
      <p:cxnSp>
        <p:nvCxnSpPr>
          <p:cNvPr id="23" name="Straight Arrow Connector 22"/>
          <p:cNvCxnSpPr>
            <a:stCxn id="7" idx="3"/>
            <a:endCxn id="13" idx="1"/>
          </p:cNvCxnSpPr>
          <p:nvPr/>
        </p:nvCxnSpPr>
        <p:spPr bwMode="auto">
          <a:xfrm>
            <a:off x="2828595" y="3984043"/>
            <a:ext cx="913702" cy="5140"/>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26" name="Straight Arrow Connector 25"/>
          <p:cNvCxnSpPr>
            <a:cxnSpLocks/>
            <a:stCxn id="5" idx="3"/>
            <a:endCxn id="11" idx="1"/>
          </p:cNvCxnSpPr>
          <p:nvPr/>
        </p:nvCxnSpPr>
        <p:spPr bwMode="auto">
          <a:xfrm>
            <a:off x="4822298" y="3984044"/>
            <a:ext cx="913702" cy="0"/>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29" name="Straight Arrow Connector 28"/>
          <p:cNvCxnSpPr>
            <a:stCxn id="11" idx="3"/>
            <a:endCxn id="17" idx="1"/>
          </p:cNvCxnSpPr>
          <p:nvPr/>
        </p:nvCxnSpPr>
        <p:spPr bwMode="auto">
          <a:xfrm>
            <a:off x="6456001" y="3984045"/>
            <a:ext cx="913701" cy="11131"/>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32" name="Straight Arrow Connector 31"/>
          <p:cNvCxnSpPr>
            <a:stCxn id="17" idx="3"/>
            <a:endCxn id="21" idx="1"/>
          </p:cNvCxnSpPr>
          <p:nvPr/>
        </p:nvCxnSpPr>
        <p:spPr bwMode="auto">
          <a:xfrm flipV="1">
            <a:off x="8449702" y="3984043"/>
            <a:ext cx="913702" cy="11132"/>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35" name="Straight Arrow Connector 34"/>
          <p:cNvCxnSpPr>
            <a:cxnSpLocks/>
            <a:stCxn id="18" idx="3"/>
            <a:endCxn id="22" idx="1"/>
          </p:cNvCxnSpPr>
          <p:nvPr/>
        </p:nvCxnSpPr>
        <p:spPr bwMode="auto">
          <a:xfrm flipV="1">
            <a:off x="8449693" y="2746532"/>
            <a:ext cx="913711" cy="1240508"/>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38" name="Straight Arrow Connector 37"/>
          <p:cNvCxnSpPr>
            <a:stCxn id="17" idx="3"/>
            <a:endCxn id="20" idx="1"/>
          </p:cNvCxnSpPr>
          <p:nvPr/>
        </p:nvCxnSpPr>
        <p:spPr bwMode="auto">
          <a:xfrm>
            <a:off x="8449702" y="3995176"/>
            <a:ext cx="913702" cy="1226379"/>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45" name="Straight Arrow Connector 44"/>
          <p:cNvCxnSpPr>
            <a:cxnSpLocks/>
            <a:stCxn id="8" idx="2"/>
            <a:endCxn id="5" idx="0"/>
          </p:cNvCxnSpPr>
          <p:nvPr/>
        </p:nvCxnSpPr>
        <p:spPr bwMode="auto">
          <a:xfrm>
            <a:off x="4279520" y="2797691"/>
            <a:ext cx="2778" cy="646355"/>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cxnSp>
        <p:nvCxnSpPr>
          <p:cNvPr id="48" name="Straight Arrow Connector 47"/>
          <p:cNvCxnSpPr>
            <a:cxnSpLocks/>
            <a:stCxn id="9" idx="0"/>
            <a:endCxn id="5" idx="2"/>
          </p:cNvCxnSpPr>
          <p:nvPr/>
        </p:nvCxnSpPr>
        <p:spPr bwMode="auto">
          <a:xfrm flipV="1">
            <a:off x="4282297" y="4524042"/>
            <a:ext cx="1" cy="577524"/>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sp>
        <p:nvSpPr>
          <p:cNvPr id="31" name="TextBox 30"/>
          <p:cNvSpPr txBox="1"/>
          <p:nvPr/>
        </p:nvSpPr>
        <p:spPr>
          <a:xfrm>
            <a:off x="3450607" y="6181566"/>
            <a:ext cx="1657826" cy="369332"/>
          </a:xfrm>
          <a:prstGeom prst="rect">
            <a:avLst/>
          </a:prstGeom>
          <a:noFill/>
        </p:spPr>
        <p:txBody>
          <a:bodyPr wrap="none" rtlCol="0">
            <a:spAutoFit/>
          </a:bodyPr>
          <a:lstStyle/>
          <a:p>
            <a:r>
              <a:rPr lang="en-GB"/>
              <a:t>XSLT + XPath</a:t>
            </a:r>
          </a:p>
        </p:txBody>
      </p:sp>
      <p:sp>
        <p:nvSpPr>
          <p:cNvPr id="33" name="Document 32"/>
          <p:cNvSpPr/>
          <p:nvPr/>
        </p:nvSpPr>
        <p:spPr bwMode="auto">
          <a:xfrm>
            <a:off x="7546924" y="1789091"/>
            <a:ext cx="720000" cy="1080000"/>
          </a:xfrm>
          <a:prstGeom prst="flowChartDocument">
            <a:avLst/>
          </a:prstGeom>
          <a:solidFill>
            <a:schemeClr val="accent1">
              <a:lumMod val="20000"/>
              <a:lumOff val="80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endParaRPr lang="en-GB" sz="1200" dirty="0">
              <a:solidFill>
                <a:schemeClr val="tx1">
                  <a:lumMod val="50000"/>
                </a:schemeClr>
              </a:solidFill>
              <a:latin typeface="Georgia" charset="0"/>
              <a:ea typeface="Georgia" charset="0"/>
              <a:cs typeface="Georgia" charset="0"/>
            </a:endParaRPr>
          </a:p>
        </p:txBody>
      </p:sp>
      <p:sp>
        <p:nvSpPr>
          <p:cNvPr id="34" name="Document 33"/>
          <p:cNvSpPr/>
          <p:nvPr/>
        </p:nvSpPr>
        <p:spPr bwMode="auto">
          <a:xfrm>
            <a:off x="7729702" y="1614635"/>
            <a:ext cx="720000" cy="1080000"/>
          </a:xfrm>
          <a:prstGeom prst="flowChartDocument">
            <a:avLst/>
          </a:prstGeom>
          <a:solidFill>
            <a:schemeClr val="accent1">
              <a:lumMod val="20000"/>
              <a:lumOff val="80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200" dirty="0" err="1">
                <a:solidFill>
                  <a:schemeClr val="tx1">
                    <a:lumMod val="50000"/>
                  </a:schemeClr>
                </a:solidFill>
                <a:latin typeface="Georgia" charset="0"/>
                <a:ea typeface="Georgia" charset="0"/>
                <a:cs typeface="Georgia" charset="0"/>
              </a:rPr>
              <a:t>doc.css</a:t>
            </a:r>
            <a:endParaRPr lang="en-GB" sz="1200" dirty="0">
              <a:solidFill>
                <a:schemeClr val="tx1">
                  <a:lumMod val="50000"/>
                </a:schemeClr>
              </a:solidFill>
              <a:latin typeface="Georgia" charset="0"/>
              <a:ea typeface="Georgia" charset="0"/>
              <a:cs typeface="Georgia" charset="0"/>
            </a:endParaRPr>
          </a:p>
        </p:txBody>
      </p:sp>
      <p:cxnSp>
        <p:nvCxnSpPr>
          <p:cNvPr id="37" name="Straight Arrow Connector 36"/>
          <p:cNvCxnSpPr>
            <a:cxnSpLocks/>
            <a:stCxn id="33" idx="2"/>
            <a:endCxn id="18" idx="0"/>
          </p:cNvCxnSpPr>
          <p:nvPr/>
        </p:nvCxnSpPr>
        <p:spPr bwMode="auto">
          <a:xfrm>
            <a:off x="7906924" y="2797691"/>
            <a:ext cx="2773" cy="652347"/>
          </a:xfrm>
          <a:prstGeom prst="straightConnector1">
            <a:avLst/>
          </a:prstGeom>
          <a:solidFill>
            <a:schemeClr val="accent1"/>
          </a:solidFill>
          <a:ln w="19050" cap="flat" cmpd="sng" algn="ctr">
            <a:solidFill>
              <a:schemeClr val="tx1">
                <a:lumMod val="50000"/>
              </a:schemeClr>
            </a:solidFill>
            <a:prstDash val="solid"/>
            <a:round/>
            <a:headEnd type="none" w="med" len="med"/>
            <a:tailEnd type="triangle"/>
          </a:ln>
          <a:effectLst/>
        </p:spPr>
      </p:cxnSp>
      <p:sp>
        <p:nvSpPr>
          <p:cNvPr id="39" name="TextBox 38"/>
          <p:cNvSpPr txBox="1"/>
          <p:nvPr/>
        </p:nvSpPr>
        <p:spPr>
          <a:xfrm>
            <a:off x="5684672" y="4529183"/>
            <a:ext cx="822661" cy="369332"/>
          </a:xfrm>
          <a:prstGeom prst="rect">
            <a:avLst/>
          </a:prstGeom>
          <a:noFill/>
        </p:spPr>
        <p:txBody>
          <a:bodyPr wrap="none" rtlCol="0">
            <a:spAutoFit/>
          </a:bodyPr>
          <a:lstStyle/>
          <a:p>
            <a:pPr algn="ctr"/>
            <a:r>
              <a:rPr lang="en-GB" dirty="0"/>
              <a:t>HTML</a:t>
            </a:r>
          </a:p>
        </p:txBody>
      </p:sp>
      <p:sp>
        <p:nvSpPr>
          <p:cNvPr id="40" name="TextBox 39"/>
          <p:cNvSpPr txBox="1"/>
          <p:nvPr/>
        </p:nvSpPr>
        <p:spPr>
          <a:xfrm>
            <a:off x="6737729" y="2069043"/>
            <a:ext cx="591830" cy="369332"/>
          </a:xfrm>
          <a:prstGeom prst="rect">
            <a:avLst/>
          </a:prstGeom>
          <a:noFill/>
        </p:spPr>
        <p:txBody>
          <a:bodyPr wrap="none" rtlCol="0">
            <a:spAutoFit/>
          </a:bodyPr>
          <a:lstStyle/>
          <a:p>
            <a:pPr algn="ctr"/>
            <a:r>
              <a:rPr lang="en-GB"/>
              <a:t>CSS</a:t>
            </a:r>
          </a:p>
        </p:txBody>
      </p:sp>
    </p:spTree>
    <p:extLst>
      <p:ext uri="{BB962C8B-B14F-4D97-AF65-F5344CB8AC3E}">
        <p14:creationId xmlns:p14="http://schemas.microsoft.com/office/powerpoint/2010/main" val="1847914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 grpId="0" animBg="1"/>
      <p:bldP spid="9" grpId="0" animBg="1"/>
      <p:bldP spid="11" grpId="0" animBg="1"/>
      <p:bldP spid="20" grpId="0" animBg="1"/>
      <p:bldP spid="21" grpId="0" animBg="1"/>
      <p:bldP spid="22" grpId="0" animBg="1"/>
      <p:bldP spid="31" grpId="0"/>
      <p:bldP spid="33" grpId="0" animBg="1"/>
      <p:bldP spid="34" grpId="0" animBg="1"/>
      <p:bldP spid="39" grpId="0"/>
      <p:bldP spid="4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input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83</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&lt;?xml version="1.0" encoding="UTF-8"?&gt;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&lt;contacts&gt;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&lt;name&gt;My address list&lt;/name&gt;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&lt;name&gt;Fred Foo&lt;/name&gt;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&lt;email&gt;</a:t>
            </a:r>
            <a:r>
              <a:rPr lang="en-GB" sz="1600" dirty="0" err="1">
                <a:latin typeface="Lucida Console" charset="0"/>
                <a:ea typeface="Lucida Console" charset="0"/>
                <a:cs typeface="Lucida Console" charset="0"/>
              </a:rPr>
              <a:t>fred@example.org</a:t>
            </a:r>
            <a:r>
              <a:rPr lang="en-GB" sz="1600" dirty="0">
                <a:latin typeface="Lucida Console" charset="0"/>
                <a:ea typeface="Lucida Console" charset="0"/>
                <a:cs typeface="Lucida Console" charset="0"/>
              </a:rPr>
              <a:t>&lt;/email&gt;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 type="work"&gt;01234567890&lt;/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&lt;name&gt;Jill Bar&lt;/name&gt;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&lt;email&gt;</a:t>
            </a:r>
            <a:r>
              <a:rPr lang="en-GB" sz="1600" dirty="0" err="1">
                <a:latin typeface="Lucida Console" charset="0"/>
                <a:ea typeface="Lucida Console" charset="0"/>
                <a:cs typeface="Lucida Console" charset="0"/>
              </a:rPr>
              <a:t>jill@example.org</a:t>
            </a:r>
            <a:r>
              <a:rPr lang="en-GB" sz="1600" dirty="0">
                <a:latin typeface="Lucida Console" charset="0"/>
                <a:ea typeface="Lucida Console" charset="0"/>
                <a:cs typeface="Lucida Console" charset="0"/>
              </a:rPr>
              <a:t>&lt;/email&gt;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 type="home"&gt;02345678901&lt;/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&lt;/contacts&gt;</a:t>
            </a:r>
          </a:p>
        </p:txBody>
      </p:sp>
      <p:sp>
        <p:nvSpPr>
          <p:cNvPr id="5" name="Text Placeholder 4">
            <a:extLst>
              <a:ext uri="{FF2B5EF4-FFF2-40B4-BE49-F238E27FC236}">
                <a16:creationId xmlns="" xmlns:a16="http://schemas.microsoft.com/office/drawing/2014/main" id="{0D969DC2-8C07-8B45-ACB7-A40D25D1F680}"/>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926413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output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84</a:t>
            </a:fld>
            <a:endParaRPr lang="en-US" dirty="0"/>
          </a:p>
        </p:txBody>
      </p:sp>
      <p:sp>
        <p:nvSpPr>
          <p:cNvPr id="4" name="Content Placeholder 3"/>
          <p:cNvSpPr>
            <a:spLocks noGrp="1"/>
          </p:cNvSpPr>
          <p:nvPr>
            <p:ph sz="quarter" idx="13"/>
          </p:nvPr>
        </p:nvSpPr>
        <p:spPr/>
        <p:txBody>
          <a:bodyPr>
            <a:normAutofit lnSpcReduction="10000"/>
          </a:bodyPr>
          <a:lstStyle/>
          <a:p>
            <a:pPr marL="0" indent="0">
              <a:buNone/>
            </a:pPr>
            <a:r>
              <a:rPr lang="en-US" sz="1600" dirty="0">
                <a:latin typeface="Lucida Console" charset="0"/>
                <a:ea typeface="Lucida Console" charset="0"/>
                <a:cs typeface="Lucida Console" charset="0"/>
              </a:rPr>
              <a:t>&lt;html </a:t>
            </a:r>
            <a:r>
              <a:rPr lang="en-US" sz="1600" dirty="0" err="1">
                <a:latin typeface="Lucida Console" charset="0"/>
                <a:ea typeface="Lucida Console" charset="0"/>
                <a:cs typeface="Lucida Console" charset="0"/>
              </a:rPr>
              <a:t>xmlns</a:t>
            </a:r>
            <a:r>
              <a:rPr lang="en-US" sz="1600" dirty="0">
                <a:latin typeface="Lucida Console" charset="0"/>
                <a:ea typeface="Lucida Console" charset="0"/>
                <a:cs typeface="Lucida Console" charset="0"/>
              </a:rPr>
              <a:t>="http://www.w3.org/TR/xhtml1/strict"&gt;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&lt;head&gt;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&lt;title&gt;My address list&lt;/title&gt;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&lt;/head&gt;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&lt;body&gt;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&lt;h1&gt;My address list&lt;/h1&gt;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&lt;h2&gt;Fred Foo&lt;/h2&gt;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&lt;p&gt;Email: </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&lt;a </a:t>
            </a:r>
            <a:r>
              <a:rPr lang="en-US" sz="1600" dirty="0" err="1">
                <a:latin typeface="Lucida Console" charset="0"/>
                <a:ea typeface="Lucida Console" charset="0"/>
                <a:cs typeface="Lucida Console" charset="0"/>
              </a:rPr>
              <a:t>href</a:t>
            </a:r>
            <a:r>
              <a:rPr lang="en-US" sz="1600" dirty="0">
                <a:latin typeface="Lucida Console" charset="0"/>
                <a:ea typeface="Lucida Console" charset="0"/>
                <a:cs typeface="Lucida Console" charset="0"/>
              </a:rPr>
              <a:t>="mailto:fred@example.org"&gt;</a:t>
            </a:r>
            <a:r>
              <a:rPr lang="en-US" sz="1600" dirty="0" err="1">
                <a:latin typeface="Lucida Console" charset="0"/>
                <a:ea typeface="Lucida Console" charset="0"/>
                <a:cs typeface="Lucida Console" charset="0"/>
              </a:rPr>
              <a:t>fred@example.org</a:t>
            </a:r>
            <a:r>
              <a:rPr lang="en-US" sz="1600" dirty="0">
                <a:latin typeface="Lucida Console" charset="0"/>
                <a:ea typeface="Lucida Console" charset="0"/>
                <a:cs typeface="Lucida Console" charset="0"/>
              </a:rPr>
              <a:t>&lt;/a&gt;&lt;/p&gt;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&lt;p&gt;Telephone: 01234567890&lt;/p&gt;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&lt;h2&gt;Jill Bar&lt;/h2&gt;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&lt;p&gt;Email: </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&lt;a </a:t>
            </a:r>
            <a:r>
              <a:rPr lang="en-US" sz="1600" dirty="0" err="1">
                <a:latin typeface="Lucida Console" charset="0"/>
                <a:ea typeface="Lucida Console" charset="0"/>
                <a:cs typeface="Lucida Console" charset="0"/>
              </a:rPr>
              <a:t>href</a:t>
            </a:r>
            <a:r>
              <a:rPr lang="en-US" sz="1600" dirty="0">
                <a:latin typeface="Lucida Console" charset="0"/>
                <a:ea typeface="Lucida Console" charset="0"/>
                <a:cs typeface="Lucida Console" charset="0"/>
              </a:rPr>
              <a:t>="mailto:jill@example.org"&gt;</a:t>
            </a:r>
            <a:r>
              <a:rPr lang="en-US" sz="1600" dirty="0" err="1">
                <a:latin typeface="Lucida Console" charset="0"/>
                <a:ea typeface="Lucida Console" charset="0"/>
                <a:cs typeface="Lucida Console" charset="0"/>
              </a:rPr>
              <a:t>jill@example.org</a:t>
            </a:r>
            <a:r>
              <a:rPr lang="en-US" sz="1600" dirty="0">
                <a:latin typeface="Lucida Console" charset="0"/>
                <a:ea typeface="Lucida Console" charset="0"/>
                <a:cs typeface="Lucida Console" charset="0"/>
              </a:rPr>
              <a:t>&lt;/a&gt;&lt;/p&gt;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&lt;p&gt;Telephone: 02345678901&lt;/p&gt;&lt;/div&gt;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&lt;/body&gt;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&lt;/html&gt;</a:t>
            </a:r>
            <a:endParaRPr lang="en-GB" sz="1600" dirty="0">
              <a:latin typeface="Lucida Console" charset="0"/>
              <a:ea typeface="Lucida Console" charset="0"/>
              <a:cs typeface="Lucida Console" charset="0"/>
            </a:endParaRPr>
          </a:p>
        </p:txBody>
      </p:sp>
      <p:sp>
        <p:nvSpPr>
          <p:cNvPr id="5" name="Text Placeholder 4">
            <a:extLst>
              <a:ext uri="{FF2B5EF4-FFF2-40B4-BE49-F238E27FC236}">
                <a16:creationId xmlns="" xmlns:a16="http://schemas.microsoft.com/office/drawing/2014/main" id="{EF6AB478-72EF-2943-9C8E-D824017292D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815110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 stylesheets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85</a:t>
            </a:fld>
            <a:endParaRPr lang="en-US" dirty="0"/>
          </a:p>
        </p:txBody>
      </p:sp>
      <p:sp>
        <p:nvSpPr>
          <p:cNvPr id="4" name="Content Placeholder 3"/>
          <p:cNvSpPr>
            <a:spLocks noGrp="1"/>
          </p:cNvSpPr>
          <p:nvPr>
            <p:ph sz="quarter" idx="13"/>
          </p:nvPr>
        </p:nvSpPr>
        <p:spPr/>
        <p:txBody>
          <a:bodyPr/>
          <a:lstStyle/>
          <a:p>
            <a:pPr marL="0" indent="0">
              <a:buNone/>
            </a:pPr>
            <a:r>
              <a:rPr lang="en-GB" dirty="0"/>
              <a:t>An XSL stylesheet consists of a number of templates</a:t>
            </a:r>
          </a:p>
          <a:p>
            <a:pPr marL="0" indent="0">
              <a:buNone/>
            </a:pPr>
            <a:r>
              <a:rPr lang="en-GB" dirty="0"/>
              <a:t>Each template:</a:t>
            </a:r>
          </a:p>
          <a:p>
            <a:pPr lvl="1"/>
            <a:r>
              <a:rPr lang="en-GB" dirty="0"/>
              <a:t>Matches an element in the original document using XPath</a:t>
            </a:r>
          </a:p>
          <a:p>
            <a:pPr lvl="1"/>
            <a:r>
              <a:rPr lang="en-GB" dirty="0"/>
              <a:t>Specifies the new content with which the element is to be replaced</a:t>
            </a:r>
          </a:p>
        </p:txBody>
      </p:sp>
      <p:sp>
        <p:nvSpPr>
          <p:cNvPr id="5" name="Text Placeholder 4">
            <a:extLst>
              <a:ext uri="{FF2B5EF4-FFF2-40B4-BE49-F238E27FC236}">
                <a16:creationId xmlns="" xmlns:a16="http://schemas.microsoft.com/office/drawing/2014/main" id="{3B2F3372-DA01-2C47-A17F-0AFFD5048D97}"/>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545709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XPath</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86</a:t>
            </a:fld>
            <a:endParaRPr lang="en-US" dirty="0"/>
          </a:p>
        </p:txBody>
      </p:sp>
      <p:sp>
        <p:nvSpPr>
          <p:cNvPr id="4" name="Content Placeholder 3"/>
          <p:cNvSpPr>
            <a:spLocks noGrp="1"/>
          </p:cNvSpPr>
          <p:nvPr>
            <p:ph sz="quarter" idx="13"/>
          </p:nvPr>
        </p:nvSpPr>
        <p:spPr/>
        <p:txBody>
          <a:bodyPr/>
          <a:lstStyle/>
          <a:p>
            <a:pPr marL="0" indent="0">
              <a:buNone/>
            </a:pPr>
            <a:r>
              <a:rPr lang="en-GB" dirty="0"/>
              <a:t>Expression language for specifying nodes (elements, attributes) within an XML document</a:t>
            </a:r>
          </a:p>
          <a:p>
            <a:pPr marL="0" indent="0">
              <a:buNone/>
            </a:pPr>
            <a:r>
              <a:rPr lang="en-GB" dirty="0"/>
              <a:t>Specifies nodes using a path through the hierarchy of the document</a:t>
            </a:r>
          </a:p>
          <a:p>
            <a:pPr lvl="1"/>
            <a:r>
              <a:rPr lang="en-GB" dirty="0"/>
              <a:t>Can be absolute (from the root) or relative (from current position)</a:t>
            </a:r>
          </a:p>
        </p:txBody>
      </p:sp>
      <p:sp>
        <p:nvSpPr>
          <p:cNvPr id="5" name="Text Placeholder 4">
            <a:extLst>
              <a:ext uri="{FF2B5EF4-FFF2-40B4-BE49-F238E27FC236}">
                <a16:creationId xmlns="" xmlns:a16="http://schemas.microsoft.com/office/drawing/2014/main" id="{38A72196-4606-CC4F-BE28-A7AC5D6D2126}"/>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833085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XPath expressions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87</a:t>
            </a:fld>
            <a:endParaRPr lang="en-US" dirty="0"/>
          </a:p>
        </p:txBody>
      </p:sp>
      <p:sp>
        <p:nvSpPr>
          <p:cNvPr id="4" name="Content Placeholder 3"/>
          <p:cNvSpPr>
            <a:spLocks noGrp="1"/>
          </p:cNvSpPr>
          <p:nvPr>
            <p:ph sz="quarter" idx="13"/>
          </p:nvPr>
        </p:nvSpPr>
        <p:spPr/>
        <p:txBody>
          <a:bodyPr/>
          <a:lstStyle/>
          <a:p>
            <a:pPr marL="0" indent="0">
              <a:buNone/>
            </a:pPr>
            <a:r>
              <a:rPr lang="en-GB" dirty="0">
                <a:latin typeface="Lucida Console" charset="0"/>
                <a:ea typeface="Lucida Console" charset="0"/>
                <a:cs typeface="Lucida Console" charset="0"/>
              </a:rPr>
              <a:t>E</a:t>
            </a:r>
            <a:r>
              <a:rPr lang="en-GB" dirty="0"/>
              <a:t>		Selects all nodes with the name E</a:t>
            </a:r>
          </a:p>
          <a:p>
            <a:pPr marL="0" indent="0">
              <a:buNone/>
            </a:pPr>
            <a:r>
              <a:rPr lang="en-GB" dirty="0">
                <a:latin typeface="Lucida Console" charset="0"/>
                <a:ea typeface="Lucida Console" charset="0"/>
                <a:cs typeface="Lucida Console" charset="0"/>
              </a:rPr>
              <a:t>/</a:t>
            </a:r>
            <a:r>
              <a:rPr lang="en-GB" dirty="0"/>
              <a:t>		Selects from the root node</a:t>
            </a:r>
          </a:p>
          <a:p>
            <a:pPr marL="0" indent="0">
              <a:buNone/>
            </a:pPr>
            <a:r>
              <a:rPr lang="en-GB" dirty="0">
                <a:latin typeface="Lucida Console" charset="0"/>
                <a:ea typeface="Lucida Console" charset="0"/>
                <a:cs typeface="Lucida Console" charset="0"/>
              </a:rPr>
              <a:t>//</a:t>
            </a:r>
            <a:r>
              <a:rPr lang="en-GB" dirty="0"/>
              <a:t>		Selects nodes anywhere under the current node</a:t>
            </a:r>
          </a:p>
          <a:p>
            <a:pPr marL="0" indent="0">
              <a:buNone/>
            </a:pPr>
            <a:r>
              <a:rPr lang="en-GB" dirty="0">
                <a:latin typeface="Lucida Console" charset="0"/>
                <a:ea typeface="Lucida Console" charset="0"/>
                <a:cs typeface="Lucida Console" charset="0"/>
              </a:rPr>
              <a:t>.</a:t>
            </a:r>
            <a:r>
              <a:rPr lang="en-GB" dirty="0"/>
              <a:t>		Selects the current node</a:t>
            </a:r>
          </a:p>
          <a:p>
            <a:pPr marL="0" indent="0">
              <a:buNone/>
            </a:pPr>
            <a:r>
              <a:rPr lang="en-GB" dirty="0">
                <a:latin typeface="Lucida Console" charset="0"/>
                <a:ea typeface="Lucida Console" charset="0"/>
                <a:cs typeface="Lucida Console" charset="0"/>
              </a:rPr>
              <a:t>..</a:t>
            </a:r>
            <a:r>
              <a:rPr lang="en-GB" dirty="0"/>
              <a:t>		Selects the parent of the current node</a:t>
            </a:r>
          </a:p>
          <a:p>
            <a:pPr marL="0" indent="0">
              <a:buNone/>
            </a:pPr>
            <a:r>
              <a:rPr lang="en-GB" dirty="0">
                <a:latin typeface="Lucida Console" charset="0"/>
                <a:ea typeface="Lucida Console" charset="0"/>
                <a:cs typeface="Lucida Console" charset="0"/>
              </a:rPr>
              <a:t>@</a:t>
            </a:r>
            <a:r>
              <a:rPr lang="en-GB" dirty="0"/>
              <a:t>		Selects attributes</a:t>
            </a:r>
          </a:p>
        </p:txBody>
      </p:sp>
      <p:sp>
        <p:nvSpPr>
          <p:cNvPr id="5" name="Text Placeholder 4">
            <a:extLst>
              <a:ext uri="{FF2B5EF4-FFF2-40B4-BE49-F238E27FC236}">
                <a16:creationId xmlns="" xmlns:a16="http://schemas.microsoft.com/office/drawing/2014/main" id="{6856D262-3A98-0A43-9B8A-52EE5219BAC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66560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XPath path expression </a:t>
            </a:r>
            <a:r>
              <a:rPr lang="en-GB" dirty="0"/>
              <a:t>examples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88</a:t>
            </a:fld>
            <a:endParaRPr lang="en-US" dirty="0"/>
          </a:p>
        </p:txBody>
      </p:sp>
      <p:sp>
        <p:nvSpPr>
          <p:cNvPr id="4" name="Content Placeholder 3"/>
          <p:cNvSpPr>
            <a:spLocks noGrp="1"/>
          </p:cNvSpPr>
          <p:nvPr>
            <p:ph sz="quarter" idx="13"/>
          </p:nvPr>
        </p:nvSpPr>
        <p:spPr/>
        <p:txBody>
          <a:bodyPr/>
          <a:lstStyle/>
          <a:p>
            <a:pPr marL="0" indent="0">
              <a:buNone/>
            </a:pPr>
            <a:r>
              <a:rPr lang="en-GB" dirty="0">
                <a:latin typeface="Lucida Console" charset="0"/>
                <a:ea typeface="Lucida Console" charset="0"/>
                <a:cs typeface="Lucida Console" charset="0"/>
              </a:rPr>
              <a:t>contacts</a:t>
            </a:r>
            <a:r>
              <a:rPr lang="en-GB" dirty="0"/>
              <a:t>		Selects all </a:t>
            </a:r>
            <a:r>
              <a:rPr lang="en-GB" dirty="0">
                <a:latin typeface="Lucida Console" charset="0"/>
                <a:ea typeface="Lucida Console" charset="0"/>
                <a:cs typeface="Lucida Console" charset="0"/>
              </a:rPr>
              <a:t>contacts</a:t>
            </a:r>
            <a:r>
              <a:rPr lang="en-GB" dirty="0"/>
              <a:t> elements</a:t>
            </a:r>
          </a:p>
          <a:p>
            <a:pPr marL="0" indent="0">
              <a:buNone/>
            </a:pPr>
            <a:r>
              <a:rPr lang="en-GB" dirty="0">
                <a:latin typeface="Lucida Console" charset="0"/>
                <a:ea typeface="Lucida Console" charset="0"/>
                <a:cs typeface="Lucida Console" charset="0"/>
              </a:rPr>
              <a:t>/contacts</a:t>
            </a:r>
            <a:r>
              <a:rPr lang="en-GB" dirty="0"/>
              <a:t>		Selects the root </a:t>
            </a:r>
            <a:r>
              <a:rPr lang="en-GB" dirty="0">
                <a:latin typeface="Lucida Console" charset="0"/>
                <a:ea typeface="Lucida Console" charset="0"/>
                <a:cs typeface="Lucida Console" charset="0"/>
              </a:rPr>
              <a:t>contacts</a:t>
            </a:r>
            <a:r>
              <a:rPr lang="en-GB" dirty="0"/>
              <a:t> element</a:t>
            </a:r>
          </a:p>
          <a:p>
            <a:pPr marL="0" indent="0">
              <a:buNone/>
            </a:pPr>
            <a:r>
              <a:rPr lang="en-GB" dirty="0">
                <a:latin typeface="Lucida Console" charset="0"/>
                <a:ea typeface="Lucida Console" charset="0"/>
                <a:cs typeface="Lucida Console" charset="0"/>
              </a:rPr>
              <a:t>contacts/card</a:t>
            </a:r>
            <a:r>
              <a:rPr lang="en-GB" dirty="0"/>
              <a:t>	Selects all </a:t>
            </a:r>
            <a:r>
              <a:rPr lang="en-GB" dirty="0">
                <a:latin typeface="Lucida Console" charset="0"/>
                <a:ea typeface="Lucida Console" charset="0"/>
                <a:cs typeface="Lucida Console" charset="0"/>
              </a:rPr>
              <a:t>card</a:t>
            </a:r>
            <a:r>
              <a:rPr lang="en-GB" dirty="0"/>
              <a:t> elements that are children </a:t>
            </a:r>
            <a:br>
              <a:rPr lang="en-GB" dirty="0"/>
            </a:br>
            <a:r>
              <a:rPr lang="en-GB" dirty="0"/>
              <a:t>			of </a:t>
            </a:r>
            <a:r>
              <a:rPr lang="en-GB" dirty="0">
                <a:latin typeface="Lucida Console" panose="020B0609040504020204" pitchFamily="49" charset="0"/>
              </a:rPr>
              <a:t>contacts</a:t>
            </a:r>
          </a:p>
          <a:p>
            <a:pPr marL="0" indent="0">
              <a:buNone/>
            </a:pPr>
            <a:r>
              <a:rPr lang="en-GB" dirty="0">
                <a:latin typeface="Lucida Console" charset="0"/>
                <a:ea typeface="Lucida Console" charset="0"/>
                <a:cs typeface="Lucida Console" charset="0"/>
              </a:rPr>
              <a:t>//card	</a:t>
            </a:r>
            <a:r>
              <a:rPr lang="en-GB" dirty="0"/>
              <a:t>	Selects all </a:t>
            </a:r>
            <a:r>
              <a:rPr lang="en-GB" dirty="0">
                <a:latin typeface="Lucida Console" charset="0"/>
                <a:ea typeface="Lucida Console" charset="0"/>
                <a:cs typeface="Lucida Console" charset="0"/>
              </a:rPr>
              <a:t>card</a:t>
            </a:r>
            <a:r>
              <a:rPr lang="en-GB" dirty="0"/>
              <a:t> elements</a:t>
            </a:r>
          </a:p>
          <a:p>
            <a:pPr marL="0" indent="0">
              <a:buNone/>
            </a:pPr>
            <a:r>
              <a:rPr lang="en-GB" dirty="0">
                <a:latin typeface="Lucida Console" charset="0"/>
                <a:ea typeface="Lucida Console" charset="0"/>
                <a:cs typeface="Lucida Console" charset="0"/>
              </a:rPr>
              <a:t>contacts//name</a:t>
            </a:r>
            <a:r>
              <a:rPr lang="en-GB" dirty="0"/>
              <a:t>	Selects all </a:t>
            </a:r>
            <a:r>
              <a:rPr lang="en-GB" dirty="0">
                <a:latin typeface="Lucida Console" charset="0"/>
                <a:ea typeface="Lucida Console" charset="0"/>
                <a:cs typeface="Lucida Console" charset="0"/>
              </a:rPr>
              <a:t>name</a:t>
            </a:r>
            <a:r>
              <a:rPr lang="en-GB" dirty="0"/>
              <a:t> elements that are </a:t>
            </a:r>
            <a:br>
              <a:rPr lang="en-GB" dirty="0"/>
            </a:br>
            <a:r>
              <a:rPr lang="en-GB" dirty="0"/>
              <a:t>			descendants of </a:t>
            </a:r>
            <a:r>
              <a:rPr lang="en-GB" dirty="0">
                <a:latin typeface="Lucida Console" charset="0"/>
                <a:ea typeface="Lucida Console" charset="0"/>
                <a:cs typeface="Lucida Console" charset="0"/>
              </a:rPr>
              <a:t>contacts</a:t>
            </a:r>
          </a:p>
          <a:p>
            <a:pPr marL="0" indent="0">
              <a:buNone/>
            </a:pPr>
            <a:r>
              <a:rPr lang="en-GB" dirty="0">
                <a:latin typeface="Lucida Console" charset="0"/>
                <a:ea typeface="Lucida Console" charset="0"/>
                <a:cs typeface="Lucida Console" charset="0"/>
              </a:rPr>
              <a:t>//</a:t>
            </a:r>
            <a:r>
              <a:rPr lang="en-GB" dirty="0" err="1">
                <a:latin typeface="Lucida Console" charset="0"/>
                <a:ea typeface="Lucida Console" charset="0"/>
                <a:cs typeface="Lucida Console" charset="0"/>
              </a:rPr>
              <a:t>tel</a:t>
            </a:r>
            <a:r>
              <a:rPr lang="en-GB" dirty="0">
                <a:latin typeface="Lucida Console" charset="0"/>
                <a:ea typeface="Lucida Console" charset="0"/>
                <a:cs typeface="Lucida Console" charset="0"/>
              </a:rPr>
              <a:t>/@</a:t>
            </a:r>
            <a:r>
              <a:rPr lang="en-GB" dirty="0" err="1">
                <a:latin typeface="Lucida Console" charset="0"/>
                <a:ea typeface="Lucida Console" charset="0"/>
                <a:cs typeface="Lucida Console" charset="0"/>
              </a:rPr>
              <a:t>lang</a:t>
            </a:r>
            <a:r>
              <a:rPr lang="en-GB" dirty="0"/>
              <a:t>		Selects </a:t>
            </a:r>
            <a:r>
              <a:rPr lang="en-GB" dirty="0">
                <a:latin typeface="Lucida Console" charset="0"/>
                <a:ea typeface="Lucida Console" charset="0"/>
                <a:cs typeface="Lucida Console" charset="0"/>
              </a:rPr>
              <a:t>type</a:t>
            </a:r>
            <a:r>
              <a:rPr lang="en-GB" dirty="0"/>
              <a:t> attribute on all </a:t>
            </a:r>
            <a:r>
              <a:rPr lang="en-GB" dirty="0" err="1">
                <a:latin typeface="Lucida Console" charset="0"/>
                <a:ea typeface="Lucida Console" charset="0"/>
                <a:cs typeface="Lucida Console" charset="0"/>
              </a:rPr>
              <a:t>tel</a:t>
            </a:r>
            <a:r>
              <a:rPr lang="en-GB" dirty="0"/>
              <a:t> elements</a:t>
            </a:r>
          </a:p>
        </p:txBody>
      </p:sp>
      <p:sp>
        <p:nvSpPr>
          <p:cNvPr id="5" name="Text Placeholder 4">
            <a:extLst>
              <a:ext uri="{FF2B5EF4-FFF2-40B4-BE49-F238E27FC236}">
                <a16:creationId xmlns="" xmlns:a16="http://schemas.microsoft.com/office/drawing/2014/main" id="{F9358670-2BB9-2049-BF6C-6C424C665CC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895982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latin typeface="Lucida Console" charset="0"/>
                <a:ea typeface="Lucida Console" charset="0"/>
                <a:cs typeface="Lucida Console" charset="0"/>
              </a:rPr>
              <a:t>xsl:template</a:t>
            </a:r>
            <a:endParaRPr lang="en-GB" sz="2800" dirty="0">
              <a:latin typeface="Lucida Console" charset="0"/>
              <a:ea typeface="Lucida Console" charset="0"/>
              <a:cs typeface="Lucida Console" charset="0"/>
            </a:endParaRPr>
          </a:p>
        </p:txBody>
      </p:sp>
      <p:sp>
        <p:nvSpPr>
          <p:cNvPr id="5" name="Content Placeholder 4"/>
          <p:cNvSpPr>
            <a:spLocks noGrp="1"/>
          </p:cNvSpPr>
          <p:nvPr>
            <p:ph sz="quarter" idx="13"/>
          </p:nvPr>
        </p:nvSpPr>
        <p:spPr/>
        <p:txBody>
          <a:bodyPr/>
          <a:lstStyle/>
          <a:p>
            <a:pPr marL="0" indent="0">
              <a:buNone/>
            </a:pPr>
            <a:r>
              <a:rPr lang="en-GB" dirty="0">
                <a:latin typeface="Lucida Console" charset="0"/>
                <a:ea typeface="Lucida Console" charset="0"/>
                <a:cs typeface="Lucida Console" charset="0"/>
              </a:rPr>
              <a:t>match</a:t>
            </a:r>
            <a:r>
              <a:rPr lang="en-GB" dirty="0"/>
              <a:t> attribute contains XPath expression that identifies an element or elements</a:t>
            </a:r>
          </a:p>
          <a:p>
            <a:r>
              <a:rPr lang="en-GB" dirty="0"/>
              <a:t>Content of element is either output </a:t>
            </a:r>
            <a:r>
              <a:rPr lang="en-GB" dirty="0" err="1"/>
              <a:t>markup</a:t>
            </a:r>
            <a:r>
              <a:rPr lang="en-GB" dirty="0"/>
              <a:t>, or other XSL directives</a:t>
            </a:r>
          </a:p>
        </p:txBody>
      </p:sp>
      <p:sp>
        <p:nvSpPr>
          <p:cNvPr id="6" name="Content Placeholder 5"/>
          <p:cNvSpPr>
            <a:spLocks noGrp="1"/>
          </p:cNvSpPr>
          <p:nvPr>
            <p:ph sz="quarter" idx="14"/>
          </p:nvPr>
        </p:nvSpPr>
        <p:spPr/>
        <p:txBody>
          <a:bodyPr/>
          <a:lstStyle/>
          <a:p>
            <a:pPr marL="0" indent="0">
              <a:buNone/>
            </a:pPr>
            <a:r>
              <a:rPr lang="en-GB" sz="1800" dirty="0">
                <a:latin typeface="Lucida Console" charset="0"/>
                <a:ea typeface="Lucida Console" charset="0"/>
                <a:cs typeface="Lucida Console" charset="0"/>
              </a:rPr>
              <a:t>&lt;</a:t>
            </a:r>
            <a:r>
              <a:rPr lang="en-GB" sz="1800" dirty="0" err="1">
                <a:latin typeface="Lucida Console" charset="0"/>
                <a:ea typeface="Lucida Console" charset="0"/>
                <a:cs typeface="Lucida Console" charset="0"/>
              </a:rPr>
              <a:t>xsl:template</a:t>
            </a:r>
            <a:r>
              <a:rPr lang="en-GB" sz="1800" dirty="0">
                <a:latin typeface="Lucida Console" charset="0"/>
                <a:ea typeface="Lucida Console" charset="0"/>
                <a:cs typeface="Lucida Console" charset="0"/>
              </a:rPr>
              <a:t> match="/"&gt;</a:t>
            </a:r>
            <a:br>
              <a:rPr lang="en-GB" sz="1800" dirty="0">
                <a:latin typeface="Lucida Console" charset="0"/>
                <a:ea typeface="Lucida Console" charset="0"/>
                <a:cs typeface="Lucida Console" charset="0"/>
              </a:rPr>
            </a:br>
            <a:r>
              <a:rPr lang="en-GB" sz="1800" dirty="0">
                <a:latin typeface="Lucida Console" charset="0"/>
                <a:ea typeface="Lucida Console" charset="0"/>
                <a:cs typeface="Lucida Console" charset="0"/>
              </a:rPr>
              <a:t/>
            </a:r>
            <a:br>
              <a:rPr lang="en-GB" sz="1800" dirty="0">
                <a:latin typeface="Lucida Console" charset="0"/>
                <a:ea typeface="Lucida Console" charset="0"/>
                <a:cs typeface="Lucida Console" charset="0"/>
              </a:rPr>
            </a:br>
            <a:r>
              <a:rPr lang="en-GB" sz="1800" dirty="0">
                <a:latin typeface="Lucida Console" charset="0"/>
                <a:ea typeface="Lucida Console" charset="0"/>
                <a:cs typeface="Lucida Console" charset="0"/>
              </a:rPr>
              <a:t>  ...</a:t>
            </a:r>
            <a:br>
              <a:rPr lang="en-GB" sz="1800" dirty="0">
                <a:latin typeface="Lucida Console" charset="0"/>
                <a:ea typeface="Lucida Console" charset="0"/>
                <a:cs typeface="Lucida Console" charset="0"/>
              </a:rPr>
            </a:br>
            <a:r>
              <a:rPr lang="en-GB" sz="1800" dirty="0">
                <a:latin typeface="Lucida Console" charset="0"/>
                <a:ea typeface="Lucida Console" charset="0"/>
                <a:cs typeface="Lucida Console" charset="0"/>
              </a:rPr>
              <a:t/>
            </a:r>
            <a:br>
              <a:rPr lang="en-GB" sz="1800" dirty="0">
                <a:latin typeface="Lucida Console" charset="0"/>
                <a:ea typeface="Lucida Console" charset="0"/>
                <a:cs typeface="Lucida Console" charset="0"/>
              </a:rPr>
            </a:br>
            <a:r>
              <a:rPr lang="en-GB" sz="1800" dirty="0">
                <a:latin typeface="Lucida Console" charset="0"/>
                <a:ea typeface="Lucida Console" charset="0"/>
                <a:cs typeface="Lucida Console" charset="0"/>
              </a:rPr>
              <a:t>&lt;/</a:t>
            </a:r>
            <a:r>
              <a:rPr lang="en-GB" sz="1800" dirty="0" err="1">
                <a:latin typeface="Lucida Console" charset="0"/>
                <a:ea typeface="Lucida Console" charset="0"/>
                <a:cs typeface="Lucida Console" charset="0"/>
              </a:rPr>
              <a:t>xsl:template</a:t>
            </a:r>
            <a:r>
              <a:rPr lang="en-GB" sz="1800" dirty="0">
                <a:latin typeface="Lucida Console" charset="0"/>
                <a:ea typeface="Lucida Console" charset="0"/>
                <a:cs typeface="Lucida Console" charset="0"/>
              </a:rPr>
              <a:t>&gt;</a:t>
            </a:r>
            <a:endParaRPr lang="en-GB" sz="1800" dirty="0"/>
          </a:p>
        </p:txBody>
      </p:sp>
      <p:sp>
        <p:nvSpPr>
          <p:cNvPr id="4" name="Text Placeholder 3">
            <a:extLst>
              <a:ext uri="{FF2B5EF4-FFF2-40B4-BE49-F238E27FC236}">
                <a16:creationId xmlns="" xmlns:a16="http://schemas.microsoft.com/office/drawing/2014/main" id="{BB63B7D8-328F-1145-87B0-180F0FFC09C1}"/>
              </a:ext>
            </a:extLst>
          </p:cNvPr>
          <p:cNvSpPr>
            <a:spLocks noGrp="1"/>
          </p:cNvSpPr>
          <p:nvPr>
            <p:ph type="body" sz="quarter" idx="15"/>
          </p:nvPr>
        </p:nvSpPr>
        <p:spPr/>
        <p:txBody>
          <a:bodyPr/>
          <a:lstStyle/>
          <a:p>
            <a:endParaRPr lang="en-GB"/>
          </a:p>
        </p:txBody>
      </p:sp>
      <p:sp>
        <p:nvSpPr>
          <p:cNvPr id="3" name="Slide Number Placeholder 2"/>
          <p:cNvSpPr>
            <a:spLocks noGrp="1"/>
          </p:cNvSpPr>
          <p:nvPr>
            <p:ph type="sldNum" sz="quarter" idx="4294967295"/>
          </p:nvPr>
        </p:nvSpPr>
        <p:spPr>
          <a:xfrm>
            <a:off x="11760200" y="6381750"/>
            <a:ext cx="431800" cy="287338"/>
          </a:xfrm>
          <a:prstGeom prst="rect">
            <a:avLst/>
          </a:prstGeom>
        </p:spPr>
        <p:txBody>
          <a:bodyPr/>
          <a:lstStyle/>
          <a:p>
            <a:fld id="{03AC6681-E0FD-2C4C-B392-04A572FD2AAE}" type="slidenum">
              <a:rPr lang="en-US" smtClean="0"/>
              <a:pPr/>
              <a:t>89</a:t>
            </a:fld>
            <a:endParaRPr lang="en-US" dirty="0"/>
          </a:p>
        </p:txBody>
      </p:sp>
    </p:spTree>
    <p:extLst>
      <p:ext uri="{BB962C8B-B14F-4D97-AF65-F5344CB8AC3E}">
        <p14:creationId xmlns:p14="http://schemas.microsoft.com/office/powerpoint/2010/main" val="347296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7151817" y="2737036"/>
            <a:ext cx="4537705" cy="2157573"/>
          </a:xfrm>
        </p:spPr>
        <p:txBody>
          <a:bodyPr>
            <a:normAutofit lnSpcReduction="10000"/>
          </a:bodyPr>
          <a:lstStyle/>
          <a:p>
            <a:pPr marL="0" indent="0">
              <a:buNone/>
            </a:pPr>
            <a:r>
              <a:rPr lang="en-US" dirty="0" smtClean="0"/>
              <a:t>Didn't </a:t>
            </a:r>
            <a:r>
              <a:rPr lang="en-US" dirty="0"/>
              <a:t>fit with the Web Architecture</a:t>
            </a:r>
          </a:p>
          <a:p>
            <a:pPr lvl="1"/>
            <a:r>
              <a:rPr lang="en-US" dirty="0"/>
              <a:t>HTTP used for message transport </a:t>
            </a:r>
            <a:r>
              <a:rPr lang="en-US" dirty="0" smtClean="0"/>
              <a:t>only (</a:t>
            </a:r>
            <a:r>
              <a:rPr lang="en-US" dirty="0"/>
              <a:t>and everything sent as a POST)</a:t>
            </a:r>
          </a:p>
          <a:p>
            <a:pPr lvl="1"/>
            <a:r>
              <a:rPr lang="en-US" dirty="0"/>
              <a:t>URIs identify endpoints, not resources</a:t>
            </a:r>
          </a:p>
          <a:p>
            <a:pPr marL="0" indent="0">
              <a:buNone/>
            </a:pPr>
            <a:endParaRPr lang="en-US" dirty="0"/>
          </a:p>
        </p:txBody>
      </p:sp>
      <p:sp>
        <p:nvSpPr>
          <p:cNvPr id="3" name="Title 2"/>
          <p:cNvSpPr>
            <a:spLocks noGrp="1"/>
          </p:cNvSpPr>
          <p:nvPr>
            <p:ph type="title"/>
          </p:nvPr>
        </p:nvSpPr>
        <p:spPr/>
        <p:txBody>
          <a:bodyPr/>
          <a:lstStyle/>
          <a:p>
            <a:r>
              <a:rPr lang="en-US" dirty="0" smtClean="0"/>
              <a:t>W3C Web </a:t>
            </a:r>
            <a:r>
              <a:rPr lang="en-US" dirty="0"/>
              <a:t>Services</a:t>
            </a:r>
          </a:p>
        </p:txBody>
      </p:sp>
      <p:sp>
        <p:nvSpPr>
          <p:cNvPr id="6" name="Text Placeholder 5">
            <a:extLst>
              <a:ext uri="{FF2B5EF4-FFF2-40B4-BE49-F238E27FC236}">
                <a16:creationId xmlns:a16="http://schemas.microsoft.com/office/drawing/2014/main" xmlns="" id="{AEE90750-0771-5F46-9883-51F07423E225}"/>
              </a:ext>
            </a:extLst>
          </p:cNvPr>
          <p:cNvSpPr>
            <a:spLocks noGrp="1"/>
          </p:cNvSpPr>
          <p:nvPr>
            <p:ph type="body" sz="quarter" idx="15"/>
          </p:nvPr>
        </p:nvSpPr>
        <p:spPr/>
        <p:txBody>
          <a:bodyPr/>
          <a:lstStyle/>
          <a:p>
            <a:endParaRPr lang="en-US"/>
          </a:p>
        </p:txBody>
      </p:sp>
      <p:sp>
        <p:nvSpPr>
          <p:cNvPr id="12" name="TextBox 11">
            <a:extLst>
              <a:ext uri="{FF2B5EF4-FFF2-40B4-BE49-F238E27FC236}">
                <a16:creationId xmlns:a16="http://schemas.microsoft.com/office/drawing/2014/main" xmlns="" id="{54C9D744-7DD8-1A47-824B-2298381D6D6C}"/>
              </a:ext>
            </a:extLst>
          </p:cNvPr>
          <p:cNvSpPr txBox="1"/>
          <p:nvPr/>
        </p:nvSpPr>
        <p:spPr>
          <a:xfrm>
            <a:off x="1207009" y="5632048"/>
            <a:ext cx="1250663" cy="646331"/>
          </a:xfrm>
          <a:prstGeom prst="rect">
            <a:avLst/>
          </a:prstGeom>
          <a:noFill/>
        </p:spPr>
        <p:txBody>
          <a:bodyPr wrap="none" rtlCol="0">
            <a:spAutoFit/>
          </a:bodyPr>
          <a:lstStyle/>
          <a:p>
            <a:pPr algn="ctr"/>
            <a:r>
              <a:rPr lang="en-US" dirty="0"/>
              <a:t>service</a:t>
            </a:r>
            <a:br>
              <a:rPr lang="en-US" dirty="0"/>
            </a:br>
            <a:r>
              <a:rPr lang="en-US" dirty="0"/>
              <a:t>requester</a:t>
            </a:r>
          </a:p>
        </p:txBody>
      </p:sp>
      <p:sp>
        <p:nvSpPr>
          <p:cNvPr id="11" name="TextBox 10">
            <a:extLst>
              <a:ext uri="{FF2B5EF4-FFF2-40B4-BE49-F238E27FC236}">
                <a16:creationId xmlns:a16="http://schemas.microsoft.com/office/drawing/2014/main" xmlns="" id="{5DFB3D83-D6F8-3F4A-AC5B-BEAF3A5456A4}"/>
              </a:ext>
            </a:extLst>
          </p:cNvPr>
          <p:cNvSpPr txBox="1"/>
          <p:nvPr/>
        </p:nvSpPr>
        <p:spPr>
          <a:xfrm>
            <a:off x="5580577" y="5627944"/>
            <a:ext cx="1122423" cy="646331"/>
          </a:xfrm>
          <a:prstGeom prst="rect">
            <a:avLst/>
          </a:prstGeom>
          <a:noFill/>
        </p:spPr>
        <p:txBody>
          <a:bodyPr wrap="none" rtlCol="0">
            <a:spAutoFit/>
          </a:bodyPr>
          <a:lstStyle/>
          <a:p>
            <a:pPr algn="ctr"/>
            <a:r>
              <a:rPr lang="en-US"/>
              <a:t>service</a:t>
            </a:r>
            <a:br>
              <a:rPr lang="en-US"/>
            </a:br>
            <a:r>
              <a:rPr lang="en-US"/>
              <a:t>provider</a:t>
            </a:r>
          </a:p>
        </p:txBody>
      </p:sp>
      <p:grpSp>
        <p:nvGrpSpPr>
          <p:cNvPr id="35" name="Group 34">
            <a:extLst>
              <a:ext uri="{FF2B5EF4-FFF2-40B4-BE49-F238E27FC236}">
                <a16:creationId xmlns:a16="http://schemas.microsoft.com/office/drawing/2014/main" xmlns="" id="{DB4B2DEC-D9F5-6640-8EB7-E4247668C9B8}"/>
              </a:ext>
            </a:extLst>
          </p:cNvPr>
          <p:cNvGrpSpPr/>
          <p:nvPr/>
        </p:nvGrpSpPr>
        <p:grpSpPr>
          <a:xfrm>
            <a:off x="2099057" y="2791074"/>
            <a:ext cx="1484447" cy="1812851"/>
            <a:chOff x="6994395" y="2754087"/>
            <a:chExt cx="1484447" cy="1812851"/>
          </a:xfrm>
        </p:grpSpPr>
        <p:cxnSp>
          <p:nvCxnSpPr>
            <p:cNvPr id="25" name="Straight Arrow Connector 24">
              <a:extLst>
                <a:ext uri="{FF2B5EF4-FFF2-40B4-BE49-F238E27FC236}">
                  <a16:creationId xmlns:a16="http://schemas.microsoft.com/office/drawing/2014/main" xmlns="" id="{9177C05F-477C-094F-9BEB-FEF55A39D9E0}"/>
                </a:ext>
              </a:extLst>
            </p:cNvPr>
            <p:cNvCxnSpPr>
              <a:cxnSpLocks/>
            </p:cNvCxnSpPr>
            <p:nvPr/>
          </p:nvCxnSpPr>
          <p:spPr>
            <a:xfrm flipV="1">
              <a:off x="6994395" y="2754087"/>
              <a:ext cx="1484447" cy="1812851"/>
            </a:xfrm>
            <a:prstGeom prst="straightConnector1">
              <a:avLst/>
            </a:prstGeom>
            <a:ln w="2540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6" name="Document 15">
              <a:extLst>
                <a:ext uri="{FF2B5EF4-FFF2-40B4-BE49-F238E27FC236}">
                  <a16:creationId xmlns:a16="http://schemas.microsoft.com/office/drawing/2014/main" xmlns="" id="{D56A5932-9E56-1843-A26F-4B6ED259C4B6}"/>
                </a:ext>
              </a:extLst>
            </p:cNvPr>
            <p:cNvSpPr/>
            <p:nvPr/>
          </p:nvSpPr>
          <p:spPr>
            <a:xfrm>
              <a:off x="7356299" y="3829063"/>
              <a:ext cx="576000" cy="576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ctr"/>
              <a:r>
                <a:rPr lang="en-US" err="1"/>
                <a:t>wsdl</a:t>
              </a:r>
              <a:endParaRPr lang="en-US"/>
            </a:p>
          </p:txBody>
        </p:sp>
      </p:grpSp>
      <p:grpSp>
        <p:nvGrpSpPr>
          <p:cNvPr id="34" name="Group 33">
            <a:extLst>
              <a:ext uri="{FF2B5EF4-FFF2-40B4-BE49-F238E27FC236}">
                <a16:creationId xmlns:a16="http://schemas.microsoft.com/office/drawing/2014/main" xmlns="" id="{93E4BF95-47DB-BB45-8556-1071A7A7102B}"/>
              </a:ext>
            </a:extLst>
          </p:cNvPr>
          <p:cNvGrpSpPr/>
          <p:nvPr/>
        </p:nvGrpSpPr>
        <p:grpSpPr>
          <a:xfrm>
            <a:off x="1678526" y="2377854"/>
            <a:ext cx="1766441" cy="2194588"/>
            <a:chOff x="6573864" y="2340867"/>
            <a:chExt cx="1766441" cy="2194588"/>
          </a:xfrm>
        </p:grpSpPr>
        <p:cxnSp>
          <p:nvCxnSpPr>
            <p:cNvPr id="21" name="Straight Arrow Connector 20">
              <a:extLst>
                <a:ext uri="{FF2B5EF4-FFF2-40B4-BE49-F238E27FC236}">
                  <a16:creationId xmlns:a16="http://schemas.microsoft.com/office/drawing/2014/main" xmlns="" id="{695E9A03-E610-8B40-ABFE-88794A4B7207}"/>
                </a:ext>
              </a:extLst>
            </p:cNvPr>
            <p:cNvCxnSpPr>
              <a:cxnSpLocks/>
            </p:cNvCxnSpPr>
            <p:nvPr/>
          </p:nvCxnSpPr>
          <p:spPr>
            <a:xfrm flipV="1">
              <a:off x="6573864" y="2340867"/>
              <a:ext cx="1766441" cy="2194588"/>
            </a:xfrm>
            <a:prstGeom prst="straightConnector1">
              <a:avLst/>
            </a:prstGeom>
            <a:ln w="254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D70F80B-ACC4-EE49-815D-A6AE7F7081F0}"/>
                </a:ext>
              </a:extLst>
            </p:cNvPr>
            <p:cNvSpPr txBox="1"/>
            <p:nvPr/>
          </p:nvSpPr>
          <p:spPr>
            <a:xfrm>
              <a:off x="6700146" y="3092817"/>
              <a:ext cx="756938" cy="369332"/>
            </a:xfrm>
            <a:prstGeom prst="rect">
              <a:avLst/>
            </a:prstGeom>
            <a:noFill/>
          </p:spPr>
          <p:txBody>
            <a:bodyPr wrap="none" rtlCol="0">
              <a:spAutoFit/>
            </a:bodyPr>
            <a:lstStyle/>
            <a:p>
              <a:r>
                <a:rPr lang="en-US"/>
                <a:t>UDDI</a:t>
              </a:r>
            </a:p>
          </p:txBody>
        </p:sp>
      </p:grpSp>
      <p:grpSp>
        <p:nvGrpSpPr>
          <p:cNvPr id="31" name="Group 30">
            <a:extLst>
              <a:ext uri="{FF2B5EF4-FFF2-40B4-BE49-F238E27FC236}">
                <a16:creationId xmlns:a16="http://schemas.microsoft.com/office/drawing/2014/main" xmlns="" id="{28460BBA-3369-7246-BE02-16A30D824CD1}"/>
              </a:ext>
            </a:extLst>
          </p:cNvPr>
          <p:cNvGrpSpPr/>
          <p:nvPr/>
        </p:nvGrpSpPr>
        <p:grpSpPr>
          <a:xfrm>
            <a:off x="2341104" y="4805345"/>
            <a:ext cx="3269699" cy="370314"/>
            <a:chOff x="7236442" y="4768358"/>
            <a:chExt cx="3269699" cy="370314"/>
          </a:xfrm>
        </p:grpSpPr>
        <p:cxnSp>
          <p:nvCxnSpPr>
            <p:cNvPr id="13" name="Straight Arrow Connector 12">
              <a:extLst>
                <a:ext uri="{FF2B5EF4-FFF2-40B4-BE49-F238E27FC236}">
                  <a16:creationId xmlns:a16="http://schemas.microsoft.com/office/drawing/2014/main" xmlns="" id="{4E8DB4FE-348E-9A45-AEDE-E49A92128329}"/>
                </a:ext>
              </a:extLst>
            </p:cNvPr>
            <p:cNvCxnSpPr>
              <a:cxnSpLocks/>
            </p:cNvCxnSpPr>
            <p:nvPr/>
          </p:nvCxnSpPr>
          <p:spPr>
            <a:xfrm>
              <a:off x="7236442" y="5138672"/>
              <a:ext cx="3269699" cy="0"/>
            </a:xfrm>
            <a:prstGeom prst="straightConnector1">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3333934C-B01C-9045-9120-9B42222D9684}"/>
                </a:ext>
              </a:extLst>
            </p:cNvPr>
            <p:cNvSpPr txBox="1"/>
            <p:nvPr/>
          </p:nvSpPr>
          <p:spPr>
            <a:xfrm>
              <a:off x="8598019" y="4768358"/>
              <a:ext cx="776175" cy="369332"/>
            </a:xfrm>
            <a:prstGeom prst="rect">
              <a:avLst/>
            </a:prstGeom>
            <a:noFill/>
          </p:spPr>
          <p:txBody>
            <a:bodyPr wrap="none" rtlCol="0">
              <a:spAutoFit/>
            </a:bodyPr>
            <a:lstStyle/>
            <a:p>
              <a:r>
                <a:rPr lang="en-US"/>
                <a:t>SOAP</a:t>
              </a:r>
            </a:p>
          </p:txBody>
        </p:sp>
      </p:grpSp>
      <p:grpSp>
        <p:nvGrpSpPr>
          <p:cNvPr id="33" name="Group 32">
            <a:extLst>
              <a:ext uri="{FF2B5EF4-FFF2-40B4-BE49-F238E27FC236}">
                <a16:creationId xmlns:a16="http://schemas.microsoft.com/office/drawing/2014/main" xmlns="" id="{1B7F007C-1088-6E41-8362-2CA11397B9BB}"/>
              </a:ext>
            </a:extLst>
          </p:cNvPr>
          <p:cNvGrpSpPr/>
          <p:nvPr/>
        </p:nvGrpSpPr>
        <p:grpSpPr>
          <a:xfrm>
            <a:off x="4506939" y="2377854"/>
            <a:ext cx="2037665" cy="1774063"/>
            <a:chOff x="9402277" y="2340867"/>
            <a:chExt cx="2037665" cy="1774063"/>
          </a:xfrm>
        </p:grpSpPr>
        <p:cxnSp>
          <p:nvCxnSpPr>
            <p:cNvPr id="18" name="Straight Arrow Connector 17">
              <a:extLst>
                <a:ext uri="{FF2B5EF4-FFF2-40B4-BE49-F238E27FC236}">
                  <a16:creationId xmlns:a16="http://schemas.microsoft.com/office/drawing/2014/main" xmlns="" id="{14C8218B-33E6-B743-AEEF-663C70554541}"/>
                </a:ext>
              </a:extLst>
            </p:cNvPr>
            <p:cNvCxnSpPr>
              <a:cxnSpLocks/>
            </p:cNvCxnSpPr>
            <p:nvPr/>
          </p:nvCxnSpPr>
          <p:spPr>
            <a:xfrm>
              <a:off x="9402277" y="2340867"/>
              <a:ext cx="1863131" cy="1774063"/>
            </a:xfrm>
            <a:prstGeom prst="straightConnector1">
              <a:avLst/>
            </a:prstGeom>
            <a:ln w="25400">
              <a:solidFill>
                <a:schemeClr val="tx1"/>
              </a:solidFill>
              <a:headEnd type="arrow" w="lg" len="lg"/>
              <a:tailEnd type="none"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4DE24FE6-80A9-AD4F-9E6E-A6C67BFB646F}"/>
                </a:ext>
              </a:extLst>
            </p:cNvPr>
            <p:cNvSpPr txBox="1"/>
            <p:nvPr/>
          </p:nvSpPr>
          <p:spPr>
            <a:xfrm>
              <a:off x="10683004" y="3092817"/>
              <a:ext cx="756938" cy="369332"/>
            </a:xfrm>
            <a:prstGeom prst="rect">
              <a:avLst/>
            </a:prstGeom>
            <a:noFill/>
          </p:spPr>
          <p:txBody>
            <a:bodyPr wrap="none" rtlCol="0">
              <a:spAutoFit/>
            </a:bodyPr>
            <a:lstStyle/>
            <a:p>
              <a:r>
                <a:rPr lang="en-US"/>
                <a:t>UDDI</a:t>
              </a:r>
            </a:p>
          </p:txBody>
        </p:sp>
      </p:grpSp>
      <p:sp>
        <p:nvSpPr>
          <p:cNvPr id="17" name="Document 16">
            <a:extLst>
              <a:ext uri="{FF2B5EF4-FFF2-40B4-BE49-F238E27FC236}">
                <a16:creationId xmlns:a16="http://schemas.microsoft.com/office/drawing/2014/main" xmlns="" id="{A5914A9C-4038-E344-832B-4BD2589F9FE3}"/>
              </a:ext>
            </a:extLst>
          </p:cNvPr>
          <p:cNvSpPr/>
          <p:nvPr/>
        </p:nvSpPr>
        <p:spPr>
          <a:xfrm>
            <a:off x="6176231" y="3871323"/>
            <a:ext cx="576000" cy="576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ctr"/>
            <a:r>
              <a:rPr lang="en-US" err="1"/>
              <a:t>wsdl</a:t>
            </a:r>
            <a:endParaRPr lang="en-US"/>
          </a:p>
        </p:txBody>
      </p:sp>
      <p:pic>
        <p:nvPicPr>
          <p:cNvPr id="26" name="Graphic 25">
            <a:extLst>
              <a:ext uri="{FF2B5EF4-FFF2-40B4-BE49-F238E27FC236}">
                <a16:creationId xmlns:a16="http://schemas.microsoft.com/office/drawing/2014/main" xmlns="" id="{0824EB06-8FA2-5E45-A094-EE6A9BE00C8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91788" y="4742213"/>
            <a:ext cx="900000" cy="900000"/>
          </a:xfrm>
          <a:prstGeom prst="rect">
            <a:avLst/>
          </a:prstGeom>
        </p:spPr>
      </p:pic>
      <p:pic>
        <p:nvPicPr>
          <p:cNvPr id="27" name="Graphic 26">
            <a:extLst>
              <a:ext uri="{FF2B5EF4-FFF2-40B4-BE49-F238E27FC236}">
                <a16:creationId xmlns:a16="http://schemas.microsoft.com/office/drawing/2014/main" xmlns="" id="{00C16BA8-16A0-2B44-AA31-714524101F4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54808" y="4805345"/>
            <a:ext cx="900000" cy="900000"/>
          </a:xfrm>
          <a:prstGeom prst="rect">
            <a:avLst/>
          </a:prstGeom>
        </p:spPr>
      </p:pic>
      <p:grpSp>
        <p:nvGrpSpPr>
          <p:cNvPr id="2" name="Group 1">
            <a:extLst>
              <a:ext uri="{FF2B5EF4-FFF2-40B4-BE49-F238E27FC236}">
                <a16:creationId xmlns:a16="http://schemas.microsoft.com/office/drawing/2014/main" xmlns="" id="{EDFE203B-DF9F-BD46-AC06-A1CB57DC8473}"/>
              </a:ext>
            </a:extLst>
          </p:cNvPr>
          <p:cNvGrpSpPr/>
          <p:nvPr/>
        </p:nvGrpSpPr>
        <p:grpSpPr>
          <a:xfrm>
            <a:off x="3531578" y="1863462"/>
            <a:ext cx="958917" cy="1644569"/>
            <a:chOff x="8426916" y="1826475"/>
            <a:chExt cx="958917" cy="1644569"/>
          </a:xfrm>
        </p:grpSpPr>
        <p:sp>
          <p:nvSpPr>
            <p:cNvPr id="10" name="TextBox 9">
              <a:extLst>
                <a:ext uri="{FF2B5EF4-FFF2-40B4-BE49-F238E27FC236}">
                  <a16:creationId xmlns:a16="http://schemas.microsoft.com/office/drawing/2014/main" xmlns="" id="{300FDE97-C8DB-0247-AB97-FE41243DD821}"/>
                </a:ext>
              </a:extLst>
            </p:cNvPr>
            <p:cNvSpPr txBox="1"/>
            <p:nvPr/>
          </p:nvSpPr>
          <p:spPr>
            <a:xfrm>
              <a:off x="8426916" y="2824713"/>
              <a:ext cx="958917" cy="646331"/>
            </a:xfrm>
            <a:prstGeom prst="rect">
              <a:avLst/>
            </a:prstGeom>
            <a:noFill/>
          </p:spPr>
          <p:txBody>
            <a:bodyPr wrap="none" rtlCol="0">
              <a:spAutoFit/>
            </a:bodyPr>
            <a:lstStyle/>
            <a:p>
              <a:pPr algn="ctr"/>
              <a:r>
                <a:rPr lang="en-US"/>
                <a:t>service</a:t>
              </a:r>
              <a:br>
                <a:rPr lang="en-US"/>
              </a:br>
              <a:r>
                <a:rPr lang="en-US"/>
                <a:t>broker</a:t>
              </a:r>
            </a:p>
          </p:txBody>
        </p:sp>
        <p:pic>
          <p:nvPicPr>
            <p:cNvPr id="28" name="Graphic 27">
              <a:extLst>
                <a:ext uri="{FF2B5EF4-FFF2-40B4-BE49-F238E27FC236}">
                  <a16:creationId xmlns:a16="http://schemas.microsoft.com/office/drawing/2014/main" xmlns="" id="{B873B397-6C2B-9D49-964F-D2A9B7A5042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55956" y="1826475"/>
              <a:ext cx="900000" cy="900000"/>
            </a:xfrm>
            <a:prstGeom prst="rect">
              <a:avLst/>
            </a:prstGeom>
          </p:spPr>
        </p:pic>
      </p:grpSp>
    </p:spTree>
    <p:extLst>
      <p:ext uri="{BB962C8B-B14F-4D97-AF65-F5344CB8AC3E}">
        <p14:creationId xmlns:p14="http://schemas.microsoft.com/office/powerpoint/2010/main" val="177344105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err="1">
                <a:latin typeface="Lucida Console" charset="0"/>
                <a:ea typeface="Lucida Console" charset="0"/>
                <a:cs typeface="Lucida Console" charset="0"/>
              </a:rPr>
              <a:t>xsl:apply-templates</a:t>
            </a:r>
            <a:endParaRPr lang="en-GB" sz="2800" dirty="0">
              <a:latin typeface="Lucida Console" charset="0"/>
              <a:ea typeface="Lucida Console" charset="0"/>
              <a:cs typeface="Lucida Console" charset="0"/>
            </a:endParaRPr>
          </a:p>
        </p:txBody>
      </p:sp>
      <p:sp>
        <p:nvSpPr>
          <p:cNvPr id="3" name="Content Placeholder 2"/>
          <p:cNvSpPr>
            <a:spLocks noGrp="1"/>
          </p:cNvSpPr>
          <p:nvPr>
            <p:ph sz="quarter" idx="13"/>
          </p:nvPr>
        </p:nvSpPr>
        <p:spPr/>
        <p:txBody>
          <a:bodyPr/>
          <a:lstStyle/>
          <a:p>
            <a:pPr marL="0" indent="0">
              <a:buNone/>
            </a:pPr>
            <a:r>
              <a:rPr lang="en-GB" dirty="0"/>
              <a:t>Used within body of a template</a:t>
            </a:r>
          </a:p>
          <a:p>
            <a:pPr lvl="1"/>
            <a:r>
              <a:rPr lang="en-GB" dirty="0"/>
              <a:t>Recursively applies templates to children of the element</a:t>
            </a:r>
          </a:p>
          <a:p>
            <a:pPr lvl="1"/>
            <a:r>
              <a:rPr lang="en-GB" dirty="0">
                <a:latin typeface="Lucida Console" charset="0"/>
                <a:ea typeface="Lucida Console" charset="0"/>
                <a:cs typeface="Lucida Console" charset="0"/>
              </a:rPr>
              <a:t>select</a:t>
            </a:r>
            <a:r>
              <a:rPr lang="en-GB" dirty="0"/>
              <a:t> attribute identifies target child node using XPath</a:t>
            </a:r>
          </a:p>
        </p:txBody>
      </p:sp>
      <p:sp>
        <p:nvSpPr>
          <p:cNvPr id="5" name="Content Placeholder 4"/>
          <p:cNvSpPr>
            <a:spLocks noGrp="1"/>
          </p:cNvSpPr>
          <p:nvPr>
            <p:ph sz="quarter" idx="14"/>
          </p:nvPr>
        </p:nvSpPr>
        <p:spPr/>
        <p:txBody>
          <a:bodyPr/>
          <a:lstStyle/>
          <a:p>
            <a:pPr marL="0" indent="0">
              <a:buNone/>
            </a:pPr>
            <a:r>
              <a:rPr lang="en-GB" sz="1800" dirty="0">
                <a:latin typeface="Lucida Console" charset="0"/>
                <a:ea typeface="Lucida Console" charset="0"/>
                <a:cs typeface="Lucida Console" charset="0"/>
              </a:rPr>
              <a:t>&lt;</a:t>
            </a:r>
            <a:r>
              <a:rPr lang="en-GB" sz="1800" dirty="0" err="1">
                <a:latin typeface="Lucida Console" charset="0"/>
                <a:ea typeface="Lucida Console" charset="0"/>
                <a:cs typeface="Lucida Console" charset="0"/>
              </a:rPr>
              <a:t>xsl:apply-templates</a:t>
            </a:r>
            <a:r>
              <a:rPr lang="en-GB" sz="1800" dirty="0">
                <a:latin typeface="Lucida Console" charset="0"/>
                <a:ea typeface="Lucida Console" charset="0"/>
                <a:cs typeface="Lucida Console" charset="0"/>
              </a:rPr>
              <a:t> select=”..."/&gt;</a:t>
            </a:r>
            <a:endParaRPr lang="en-GB" sz="1800" dirty="0"/>
          </a:p>
        </p:txBody>
      </p:sp>
      <p:sp>
        <p:nvSpPr>
          <p:cNvPr id="6" name="Text Placeholder 5">
            <a:extLst>
              <a:ext uri="{FF2B5EF4-FFF2-40B4-BE49-F238E27FC236}">
                <a16:creationId xmlns="" xmlns:a16="http://schemas.microsoft.com/office/drawing/2014/main" id="{137D93E5-D4EB-614D-90A9-ECF935AB7295}"/>
              </a:ext>
            </a:extLst>
          </p:cNvPr>
          <p:cNvSpPr>
            <a:spLocks noGrp="1"/>
          </p:cNvSpPr>
          <p:nvPr>
            <p:ph type="body" sz="quarter" idx="15"/>
          </p:nvPr>
        </p:nvSpPr>
        <p:spPr/>
        <p:txBody>
          <a:bodyPr/>
          <a:lstStyle/>
          <a:p>
            <a:endParaRPr lang="en-GB"/>
          </a:p>
        </p:txBody>
      </p:sp>
      <p:sp>
        <p:nvSpPr>
          <p:cNvPr id="2" name="Slide Number Placeholder 1"/>
          <p:cNvSpPr>
            <a:spLocks noGrp="1"/>
          </p:cNvSpPr>
          <p:nvPr>
            <p:ph type="sldNum" sz="quarter" idx="4294967295"/>
          </p:nvPr>
        </p:nvSpPr>
        <p:spPr>
          <a:xfrm>
            <a:off x="11760200" y="6381750"/>
            <a:ext cx="431800" cy="287338"/>
          </a:xfrm>
          <a:prstGeom prst="rect">
            <a:avLst/>
          </a:prstGeom>
        </p:spPr>
        <p:txBody>
          <a:bodyPr/>
          <a:lstStyle/>
          <a:p>
            <a:fld id="{03AC6681-E0FD-2C4C-B392-04A572FD2AAE}" type="slidenum">
              <a:rPr lang="en-US" smtClean="0"/>
              <a:pPr/>
              <a:t>90</a:t>
            </a:fld>
            <a:endParaRPr lang="en-US"/>
          </a:p>
        </p:txBody>
      </p:sp>
    </p:spTree>
    <p:extLst>
      <p:ext uri="{BB962C8B-B14F-4D97-AF65-F5344CB8AC3E}">
        <p14:creationId xmlns:p14="http://schemas.microsoft.com/office/powerpoint/2010/main" val="12534372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err="1">
                <a:latin typeface="Lucida Console" charset="0"/>
                <a:ea typeface="Lucida Console" charset="0"/>
                <a:cs typeface="Lucida Console" charset="0"/>
              </a:rPr>
              <a:t>xsl:for-each</a:t>
            </a:r>
            <a:endParaRPr lang="en-GB" sz="2800" dirty="0">
              <a:latin typeface="Lucida Console" charset="0"/>
              <a:ea typeface="Lucida Console" charset="0"/>
              <a:cs typeface="Lucida Console" charset="0"/>
            </a:endParaRPr>
          </a:p>
        </p:txBody>
      </p:sp>
      <p:sp>
        <p:nvSpPr>
          <p:cNvPr id="3" name="Content Placeholder 2"/>
          <p:cNvSpPr>
            <a:spLocks noGrp="1"/>
          </p:cNvSpPr>
          <p:nvPr>
            <p:ph sz="quarter" idx="13"/>
          </p:nvPr>
        </p:nvSpPr>
        <p:spPr/>
        <p:txBody>
          <a:bodyPr/>
          <a:lstStyle/>
          <a:p>
            <a:pPr marL="0" indent="0">
              <a:buNone/>
            </a:pPr>
            <a:r>
              <a:rPr lang="en-GB" dirty="0"/>
              <a:t>Loops over every matching element</a:t>
            </a:r>
          </a:p>
          <a:p>
            <a:pPr lvl="1"/>
            <a:r>
              <a:rPr lang="en-GB" dirty="0">
                <a:latin typeface="Lucida Console" charset="0"/>
                <a:ea typeface="Lucida Console" charset="0"/>
                <a:cs typeface="Lucida Console" charset="0"/>
              </a:rPr>
              <a:t>select</a:t>
            </a:r>
            <a:r>
              <a:rPr lang="en-GB" dirty="0"/>
              <a:t> attribute identifies target node set</a:t>
            </a:r>
          </a:p>
        </p:txBody>
      </p:sp>
      <p:sp>
        <p:nvSpPr>
          <p:cNvPr id="5" name="Content Placeholder 4"/>
          <p:cNvSpPr>
            <a:spLocks noGrp="1"/>
          </p:cNvSpPr>
          <p:nvPr>
            <p:ph sz="quarter" idx="14"/>
          </p:nvPr>
        </p:nvSpPr>
        <p:spPr/>
        <p:txBody>
          <a:bodyPr/>
          <a:lstStyle/>
          <a:p>
            <a:pPr marL="0" indent="0">
              <a:buNone/>
            </a:pPr>
            <a:r>
              <a:rPr lang="en-US" sz="1800" dirty="0">
                <a:latin typeface="Lucida Console" charset="0"/>
                <a:ea typeface="Lucida Console" charset="0"/>
                <a:cs typeface="Lucida Console" charset="0"/>
              </a:rPr>
              <a:t>&lt;</a:t>
            </a:r>
            <a:r>
              <a:rPr lang="en-US" sz="1800" dirty="0" err="1">
                <a:latin typeface="Lucida Console" charset="0"/>
                <a:ea typeface="Lucida Console" charset="0"/>
                <a:cs typeface="Lucida Console" charset="0"/>
              </a:rPr>
              <a:t>xsl:for-each</a:t>
            </a:r>
            <a:r>
              <a:rPr lang="en-US" sz="1800" dirty="0">
                <a:latin typeface="Lucida Console" charset="0"/>
                <a:ea typeface="Lucida Console" charset="0"/>
                <a:cs typeface="Lucida Console" charset="0"/>
              </a:rPr>
              <a:t> select=”..."&gt;</a:t>
            </a:r>
            <a:br>
              <a:rPr lang="en-US" sz="1800" dirty="0">
                <a:latin typeface="Lucida Console" charset="0"/>
                <a:ea typeface="Lucida Console" charset="0"/>
                <a:cs typeface="Lucida Console" charset="0"/>
              </a:rPr>
            </a:br>
            <a:r>
              <a:rPr lang="en-US" sz="1800" dirty="0">
                <a:latin typeface="Lucida Console" charset="0"/>
                <a:ea typeface="Lucida Console" charset="0"/>
                <a:cs typeface="Lucida Console" charset="0"/>
              </a:rPr>
              <a:t/>
            </a:r>
            <a:br>
              <a:rPr lang="en-US" sz="1800" dirty="0">
                <a:latin typeface="Lucida Console" charset="0"/>
                <a:ea typeface="Lucida Console" charset="0"/>
                <a:cs typeface="Lucida Console" charset="0"/>
              </a:rPr>
            </a:br>
            <a:r>
              <a:rPr lang="en-US" sz="1800" dirty="0">
                <a:latin typeface="Lucida Console" charset="0"/>
                <a:ea typeface="Lucida Console" charset="0"/>
                <a:cs typeface="Lucida Console" charset="0"/>
              </a:rPr>
              <a:t>...</a:t>
            </a:r>
            <a:br>
              <a:rPr lang="en-US" sz="1800" dirty="0">
                <a:latin typeface="Lucida Console" charset="0"/>
                <a:ea typeface="Lucida Console" charset="0"/>
                <a:cs typeface="Lucida Console" charset="0"/>
              </a:rPr>
            </a:br>
            <a:r>
              <a:rPr lang="en-US" sz="1800" dirty="0">
                <a:latin typeface="Lucida Console" charset="0"/>
                <a:ea typeface="Lucida Console" charset="0"/>
                <a:cs typeface="Lucida Console" charset="0"/>
              </a:rPr>
              <a:t/>
            </a:r>
            <a:br>
              <a:rPr lang="en-US" sz="1800" dirty="0">
                <a:latin typeface="Lucida Console" charset="0"/>
                <a:ea typeface="Lucida Console" charset="0"/>
                <a:cs typeface="Lucida Console" charset="0"/>
              </a:rPr>
            </a:br>
            <a:r>
              <a:rPr lang="en-US" sz="1800" dirty="0">
                <a:latin typeface="Lucida Console" charset="0"/>
                <a:ea typeface="Lucida Console" charset="0"/>
                <a:cs typeface="Lucida Console" charset="0"/>
              </a:rPr>
              <a:t>&lt;/</a:t>
            </a:r>
            <a:r>
              <a:rPr lang="en-US" sz="1800" dirty="0" err="1">
                <a:latin typeface="Lucida Console" charset="0"/>
                <a:ea typeface="Lucida Console" charset="0"/>
                <a:cs typeface="Lucida Console" charset="0"/>
              </a:rPr>
              <a:t>xsl:for-each</a:t>
            </a:r>
            <a:r>
              <a:rPr lang="en-US" sz="1800" dirty="0">
                <a:latin typeface="Lucida Console" charset="0"/>
                <a:ea typeface="Lucida Console" charset="0"/>
                <a:cs typeface="Lucida Console" charset="0"/>
              </a:rPr>
              <a:t>&gt;</a:t>
            </a:r>
            <a:endParaRPr lang="en-GB" sz="1800" dirty="0">
              <a:latin typeface="Lucida Console" charset="0"/>
              <a:ea typeface="Lucida Console" charset="0"/>
              <a:cs typeface="Lucida Console" charset="0"/>
            </a:endParaRPr>
          </a:p>
        </p:txBody>
      </p:sp>
      <p:sp>
        <p:nvSpPr>
          <p:cNvPr id="6" name="Text Placeholder 5">
            <a:extLst>
              <a:ext uri="{FF2B5EF4-FFF2-40B4-BE49-F238E27FC236}">
                <a16:creationId xmlns="" xmlns:a16="http://schemas.microsoft.com/office/drawing/2014/main" id="{F94CD15E-B27C-0A4D-A68A-5D9CBFE54F98}"/>
              </a:ext>
            </a:extLst>
          </p:cNvPr>
          <p:cNvSpPr>
            <a:spLocks noGrp="1"/>
          </p:cNvSpPr>
          <p:nvPr>
            <p:ph type="body" sz="quarter" idx="15"/>
          </p:nvPr>
        </p:nvSpPr>
        <p:spPr/>
        <p:txBody>
          <a:bodyPr/>
          <a:lstStyle/>
          <a:p>
            <a:endParaRPr lang="en-GB"/>
          </a:p>
        </p:txBody>
      </p:sp>
      <p:sp>
        <p:nvSpPr>
          <p:cNvPr id="2" name="Slide Number Placeholder 1"/>
          <p:cNvSpPr>
            <a:spLocks noGrp="1"/>
          </p:cNvSpPr>
          <p:nvPr>
            <p:ph type="sldNum" sz="quarter" idx="4294967295"/>
          </p:nvPr>
        </p:nvSpPr>
        <p:spPr>
          <a:xfrm>
            <a:off x="11760200" y="6381750"/>
            <a:ext cx="431800" cy="287338"/>
          </a:xfrm>
          <a:prstGeom prst="rect">
            <a:avLst/>
          </a:prstGeom>
        </p:spPr>
        <p:txBody>
          <a:bodyPr/>
          <a:lstStyle/>
          <a:p>
            <a:fld id="{03AC6681-E0FD-2C4C-B392-04A572FD2AAE}" type="slidenum">
              <a:rPr lang="en-US" smtClean="0"/>
              <a:pPr/>
              <a:t>91</a:t>
            </a:fld>
            <a:endParaRPr lang="en-US"/>
          </a:p>
        </p:txBody>
      </p:sp>
    </p:spTree>
    <p:extLst>
      <p:ext uri="{BB962C8B-B14F-4D97-AF65-F5344CB8AC3E}">
        <p14:creationId xmlns:p14="http://schemas.microsoft.com/office/powerpoint/2010/main" val="2958093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err="1">
                <a:latin typeface="Lucida Console" charset="0"/>
                <a:ea typeface="Lucida Console" charset="0"/>
                <a:cs typeface="Lucida Console" charset="0"/>
              </a:rPr>
              <a:t>xsl:value-of</a:t>
            </a:r>
            <a:endParaRPr lang="en-GB" sz="2800" dirty="0">
              <a:latin typeface="Lucida Console" charset="0"/>
              <a:ea typeface="Lucida Console" charset="0"/>
              <a:cs typeface="Lucida Console" charset="0"/>
            </a:endParaRPr>
          </a:p>
        </p:txBody>
      </p:sp>
      <p:sp>
        <p:nvSpPr>
          <p:cNvPr id="3" name="Content Placeholder 2"/>
          <p:cNvSpPr>
            <a:spLocks noGrp="1"/>
          </p:cNvSpPr>
          <p:nvPr>
            <p:ph sz="quarter" idx="13"/>
          </p:nvPr>
        </p:nvSpPr>
        <p:spPr/>
        <p:txBody>
          <a:bodyPr/>
          <a:lstStyle/>
          <a:p>
            <a:pPr marL="0" indent="0">
              <a:buNone/>
            </a:pPr>
            <a:r>
              <a:rPr lang="en-GB" dirty="0"/>
              <a:t>Extracts the value of an XML element and uses it in the output document</a:t>
            </a:r>
          </a:p>
          <a:p>
            <a:pPr lvl="1"/>
            <a:r>
              <a:rPr lang="en-GB" dirty="0">
                <a:latin typeface="Lucida Console" charset="0"/>
                <a:ea typeface="Lucida Console" charset="0"/>
                <a:cs typeface="Lucida Console" charset="0"/>
              </a:rPr>
              <a:t>select</a:t>
            </a:r>
            <a:r>
              <a:rPr lang="en-GB" dirty="0"/>
              <a:t> attribute used to identify element</a:t>
            </a:r>
          </a:p>
        </p:txBody>
      </p:sp>
      <p:sp>
        <p:nvSpPr>
          <p:cNvPr id="5" name="Content Placeholder 4"/>
          <p:cNvSpPr>
            <a:spLocks noGrp="1"/>
          </p:cNvSpPr>
          <p:nvPr>
            <p:ph sz="quarter" idx="14"/>
          </p:nvPr>
        </p:nvSpPr>
        <p:spPr/>
        <p:txBody>
          <a:bodyPr/>
          <a:lstStyle/>
          <a:p>
            <a:pPr marL="0" indent="0">
              <a:buNone/>
            </a:pPr>
            <a:r>
              <a:rPr lang="en-US" sz="1800" dirty="0">
                <a:latin typeface="Lucida Console" charset="0"/>
                <a:ea typeface="Lucida Console" charset="0"/>
                <a:cs typeface="Lucida Console" charset="0"/>
              </a:rPr>
              <a:t>&lt;</a:t>
            </a:r>
            <a:r>
              <a:rPr lang="en-US" sz="1800" dirty="0" err="1">
                <a:latin typeface="Lucida Console" charset="0"/>
                <a:ea typeface="Lucida Console" charset="0"/>
                <a:cs typeface="Lucida Console" charset="0"/>
              </a:rPr>
              <a:t>xsl:value-of</a:t>
            </a:r>
            <a:r>
              <a:rPr lang="en-US" sz="1800" dirty="0">
                <a:latin typeface="Lucida Console" charset="0"/>
                <a:ea typeface="Lucida Console" charset="0"/>
                <a:cs typeface="Lucida Console" charset="0"/>
              </a:rPr>
              <a:t> select=”..."/&gt;</a:t>
            </a:r>
            <a:endParaRPr lang="en-GB" sz="1800" dirty="0">
              <a:latin typeface="Lucida Console" charset="0"/>
              <a:ea typeface="Lucida Console" charset="0"/>
              <a:cs typeface="Lucida Console" charset="0"/>
            </a:endParaRPr>
          </a:p>
        </p:txBody>
      </p:sp>
      <p:sp>
        <p:nvSpPr>
          <p:cNvPr id="6" name="Text Placeholder 5">
            <a:extLst>
              <a:ext uri="{FF2B5EF4-FFF2-40B4-BE49-F238E27FC236}">
                <a16:creationId xmlns="" xmlns:a16="http://schemas.microsoft.com/office/drawing/2014/main" id="{EFD72F7A-C018-5C4D-98C2-EED5F18608E8}"/>
              </a:ext>
            </a:extLst>
          </p:cNvPr>
          <p:cNvSpPr>
            <a:spLocks noGrp="1"/>
          </p:cNvSpPr>
          <p:nvPr>
            <p:ph type="body" sz="quarter" idx="15"/>
          </p:nvPr>
        </p:nvSpPr>
        <p:spPr/>
        <p:txBody>
          <a:bodyPr/>
          <a:lstStyle/>
          <a:p>
            <a:endParaRPr lang="en-GB"/>
          </a:p>
        </p:txBody>
      </p:sp>
      <p:sp>
        <p:nvSpPr>
          <p:cNvPr id="2" name="Slide Number Placeholder 1"/>
          <p:cNvSpPr>
            <a:spLocks noGrp="1"/>
          </p:cNvSpPr>
          <p:nvPr>
            <p:ph type="sldNum" sz="quarter" idx="4294967295"/>
          </p:nvPr>
        </p:nvSpPr>
        <p:spPr>
          <a:xfrm>
            <a:off x="11760200" y="6381750"/>
            <a:ext cx="431800" cy="287338"/>
          </a:xfrm>
          <a:prstGeom prst="rect">
            <a:avLst/>
          </a:prstGeom>
        </p:spPr>
        <p:txBody>
          <a:bodyPr/>
          <a:lstStyle/>
          <a:p>
            <a:fld id="{03AC6681-E0FD-2C4C-B392-04A572FD2AAE}" type="slidenum">
              <a:rPr lang="en-US" smtClean="0"/>
              <a:pPr/>
              <a:t>92</a:t>
            </a:fld>
            <a:endParaRPr lang="en-US"/>
          </a:p>
        </p:txBody>
      </p:sp>
    </p:spTree>
    <p:extLst>
      <p:ext uri="{BB962C8B-B14F-4D97-AF65-F5344CB8AC3E}">
        <p14:creationId xmlns:p14="http://schemas.microsoft.com/office/powerpoint/2010/main" val="34495241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input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93</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&lt;?xml version="1.0" encoding="UTF-8"?&gt;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&lt;contacts&gt;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&lt;name&gt;My address list&lt;/name&gt;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&lt;name&gt;Fred Foo&lt;/name&gt;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&lt;email&gt;</a:t>
            </a:r>
            <a:r>
              <a:rPr lang="en-GB" sz="1600" dirty="0" err="1">
                <a:latin typeface="Lucida Console" charset="0"/>
                <a:ea typeface="Lucida Console" charset="0"/>
                <a:cs typeface="Lucida Console" charset="0"/>
              </a:rPr>
              <a:t>fred@example.org</a:t>
            </a:r>
            <a:r>
              <a:rPr lang="en-GB" sz="1600" dirty="0">
                <a:latin typeface="Lucida Console" charset="0"/>
                <a:ea typeface="Lucida Console" charset="0"/>
                <a:cs typeface="Lucida Console" charset="0"/>
              </a:rPr>
              <a:t>&lt;/email&gt;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 type="work"&gt;01234567890&lt;/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&lt;name&gt;Jill Bar&lt;/name&gt;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&lt;email&gt;</a:t>
            </a:r>
            <a:r>
              <a:rPr lang="en-GB" sz="1600" dirty="0" err="1">
                <a:latin typeface="Lucida Console" charset="0"/>
                <a:ea typeface="Lucida Console" charset="0"/>
                <a:cs typeface="Lucida Console" charset="0"/>
              </a:rPr>
              <a:t>jill@example.org</a:t>
            </a:r>
            <a:r>
              <a:rPr lang="en-GB" sz="1600" dirty="0">
                <a:latin typeface="Lucida Console" charset="0"/>
                <a:ea typeface="Lucida Console" charset="0"/>
                <a:cs typeface="Lucida Console" charset="0"/>
              </a:rPr>
              <a:t>&lt;/email&gt;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 type="home"&gt;02345678901&lt;/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&lt;/contacts&gt;</a:t>
            </a:r>
          </a:p>
        </p:txBody>
      </p:sp>
      <p:sp>
        <p:nvSpPr>
          <p:cNvPr id="5" name="Text Placeholder 4">
            <a:extLst>
              <a:ext uri="{FF2B5EF4-FFF2-40B4-BE49-F238E27FC236}">
                <a16:creationId xmlns="" xmlns:a16="http://schemas.microsoft.com/office/drawing/2014/main" id="{AAF318E5-0775-AD44-81B9-1AD77C176A6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34753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output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94</a:t>
            </a:fld>
            <a:endParaRPr lang="en-US" dirty="0"/>
          </a:p>
        </p:txBody>
      </p:sp>
      <p:sp>
        <p:nvSpPr>
          <p:cNvPr id="4" name="Content Placeholder 3"/>
          <p:cNvSpPr>
            <a:spLocks noGrp="1"/>
          </p:cNvSpPr>
          <p:nvPr>
            <p:ph sz="quarter" idx="13"/>
          </p:nvPr>
        </p:nvSpPr>
        <p:spPr/>
        <p:txBody>
          <a:bodyPr>
            <a:normAutofit lnSpcReduction="10000"/>
          </a:bodyPr>
          <a:lstStyle/>
          <a:p>
            <a:pPr marL="0" indent="0">
              <a:buNone/>
            </a:pPr>
            <a:r>
              <a:rPr lang="en-US" sz="1600" dirty="0">
                <a:latin typeface="Lucida Console" charset="0"/>
                <a:ea typeface="Lucida Console" charset="0"/>
                <a:cs typeface="Lucida Console" charset="0"/>
              </a:rPr>
              <a:t>&lt;html </a:t>
            </a:r>
            <a:r>
              <a:rPr lang="en-US" sz="1600" dirty="0" err="1">
                <a:latin typeface="Lucida Console" charset="0"/>
                <a:ea typeface="Lucida Console" charset="0"/>
                <a:cs typeface="Lucida Console" charset="0"/>
              </a:rPr>
              <a:t>xmlns</a:t>
            </a:r>
            <a:r>
              <a:rPr lang="en-US" sz="1600" dirty="0">
                <a:latin typeface="Lucida Console" charset="0"/>
                <a:ea typeface="Lucida Console" charset="0"/>
                <a:cs typeface="Lucida Console" charset="0"/>
              </a:rPr>
              <a:t>="http://www.w3.org/TR/xhtml1/strict"&gt;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&lt;head&gt;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&lt;title&gt;My address list&lt;/title&gt;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&lt;/head&gt;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&lt;body&gt;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&lt;h1&gt;My address list&lt;/h1&gt;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&lt;h2&gt;Fred Foo&lt;/h2&gt;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&lt;p&gt;Email: </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&lt;a </a:t>
            </a:r>
            <a:r>
              <a:rPr lang="en-US" sz="1600" dirty="0" err="1">
                <a:latin typeface="Lucida Console" charset="0"/>
                <a:ea typeface="Lucida Console" charset="0"/>
                <a:cs typeface="Lucida Console" charset="0"/>
              </a:rPr>
              <a:t>href</a:t>
            </a:r>
            <a:r>
              <a:rPr lang="en-US" sz="1600" dirty="0">
                <a:latin typeface="Lucida Console" charset="0"/>
                <a:ea typeface="Lucida Console" charset="0"/>
                <a:cs typeface="Lucida Console" charset="0"/>
              </a:rPr>
              <a:t>="mailto:fred@example.org"&gt;</a:t>
            </a:r>
            <a:r>
              <a:rPr lang="en-US" sz="1600" dirty="0" err="1">
                <a:latin typeface="Lucida Console" charset="0"/>
                <a:ea typeface="Lucida Console" charset="0"/>
                <a:cs typeface="Lucida Console" charset="0"/>
              </a:rPr>
              <a:t>fred@example.org</a:t>
            </a:r>
            <a:r>
              <a:rPr lang="en-US" sz="1600" dirty="0">
                <a:latin typeface="Lucida Console" charset="0"/>
                <a:ea typeface="Lucida Console" charset="0"/>
                <a:cs typeface="Lucida Console" charset="0"/>
              </a:rPr>
              <a:t>&lt;/a&gt;&lt;/p&gt;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&lt;p&gt;Telephone: 01234567890&lt;/p&gt;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&lt;h2&gt;Jill Bar&lt;/h2&gt;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&lt;p&gt;Email: </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&lt;a </a:t>
            </a:r>
            <a:r>
              <a:rPr lang="en-US" sz="1600" dirty="0" err="1">
                <a:latin typeface="Lucida Console" charset="0"/>
                <a:ea typeface="Lucida Console" charset="0"/>
                <a:cs typeface="Lucida Console" charset="0"/>
              </a:rPr>
              <a:t>href</a:t>
            </a:r>
            <a:r>
              <a:rPr lang="en-US" sz="1600" dirty="0">
                <a:latin typeface="Lucida Console" charset="0"/>
                <a:ea typeface="Lucida Console" charset="0"/>
                <a:cs typeface="Lucida Console" charset="0"/>
              </a:rPr>
              <a:t>="mailto:jill@example.org"&gt;</a:t>
            </a:r>
            <a:r>
              <a:rPr lang="en-US" sz="1600" dirty="0" err="1">
                <a:latin typeface="Lucida Console" charset="0"/>
                <a:ea typeface="Lucida Console" charset="0"/>
                <a:cs typeface="Lucida Console" charset="0"/>
              </a:rPr>
              <a:t>jill@example.org</a:t>
            </a:r>
            <a:r>
              <a:rPr lang="en-US" sz="1600" dirty="0">
                <a:latin typeface="Lucida Console" charset="0"/>
                <a:ea typeface="Lucida Console" charset="0"/>
                <a:cs typeface="Lucida Console" charset="0"/>
              </a:rPr>
              <a:t>&lt;/a&gt;&lt;/p&gt;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&lt;p&gt;Telephone: 02345678901&lt;/p&gt;&lt;/div&gt;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  &lt;/body&gt;</a:t>
            </a:r>
            <a:br>
              <a:rPr lang="en-US" sz="1600" dirty="0">
                <a:latin typeface="Lucida Console" charset="0"/>
                <a:ea typeface="Lucida Console" charset="0"/>
                <a:cs typeface="Lucida Console" charset="0"/>
              </a:rPr>
            </a:br>
            <a:r>
              <a:rPr lang="en-US" sz="1600" dirty="0">
                <a:latin typeface="Lucida Console" charset="0"/>
                <a:ea typeface="Lucida Console" charset="0"/>
                <a:cs typeface="Lucida Console" charset="0"/>
              </a:rPr>
              <a:t>&lt;/html&gt;</a:t>
            </a:r>
            <a:endParaRPr lang="en-GB" sz="1600" dirty="0">
              <a:latin typeface="Lucida Console" charset="0"/>
              <a:ea typeface="Lucida Console" charset="0"/>
              <a:cs typeface="Lucida Console" charset="0"/>
            </a:endParaRPr>
          </a:p>
        </p:txBody>
      </p:sp>
      <p:sp>
        <p:nvSpPr>
          <p:cNvPr id="5" name="Text Placeholder 4">
            <a:extLst>
              <a:ext uri="{FF2B5EF4-FFF2-40B4-BE49-F238E27FC236}">
                <a16:creationId xmlns="" xmlns:a16="http://schemas.microsoft.com/office/drawing/2014/main" id="{81639539-9530-8148-AFB0-861AB383E53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9310452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using stylesheet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95</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&lt;?xml version="1.0" encoding="UTF-8"?&gt;</a:t>
            </a:r>
            <a:br>
              <a:rPr lang="en-GB" sz="1600" dirty="0">
                <a:latin typeface="Lucida Console" charset="0"/>
                <a:ea typeface="Lucida Console" charset="0"/>
                <a:cs typeface="Lucida Console" charset="0"/>
              </a:rPr>
            </a:br>
            <a:r>
              <a:rPr lang="en-GB" sz="1600" b="1" dirty="0">
                <a:latin typeface="Lucida Console" charset="0"/>
                <a:ea typeface="Lucida Console" charset="0"/>
                <a:cs typeface="Lucida Console" charset="0"/>
              </a:rPr>
              <a:t>&lt;?xml-stylesheet type="text/</a:t>
            </a:r>
            <a:r>
              <a:rPr lang="en-GB" sz="1600" b="1" dirty="0" err="1">
                <a:latin typeface="Lucida Console" charset="0"/>
                <a:ea typeface="Lucida Console" charset="0"/>
                <a:cs typeface="Lucida Console" charset="0"/>
              </a:rPr>
              <a:t>xsl</a:t>
            </a:r>
            <a:r>
              <a:rPr lang="en-GB" sz="1600" b="1" dirty="0">
                <a:latin typeface="Lucida Console" charset="0"/>
                <a:ea typeface="Lucida Console" charset="0"/>
                <a:cs typeface="Lucida Console" charset="0"/>
              </a:rPr>
              <a:t>" </a:t>
            </a:r>
            <a:r>
              <a:rPr lang="en-GB" sz="1600" b="1" dirty="0" err="1">
                <a:latin typeface="Lucida Console" charset="0"/>
                <a:ea typeface="Lucida Console" charset="0"/>
                <a:cs typeface="Lucida Console" charset="0"/>
              </a:rPr>
              <a:t>href</a:t>
            </a:r>
            <a:r>
              <a:rPr lang="en-GB" sz="1600" b="1" dirty="0">
                <a:latin typeface="Lucida Console" charset="0"/>
                <a:ea typeface="Lucida Console" charset="0"/>
                <a:cs typeface="Lucida Console" charset="0"/>
              </a:rPr>
              <a:t>="</a:t>
            </a:r>
            <a:r>
              <a:rPr lang="en-GB" sz="1600" b="1" dirty="0" err="1">
                <a:latin typeface="Lucida Console" charset="0"/>
                <a:ea typeface="Lucida Console" charset="0"/>
                <a:cs typeface="Lucida Console" charset="0"/>
              </a:rPr>
              <a:t>contacts.xsl</a:t>
            </a:r>
            <a:r>
              <a:rPr lang="en-GB" sz="1600" b="1" dirty="0">
                <a:latin typeface="Lucida Console" charset="0"/>
                <a:ea typeface="Lucida Console" charset="0"/>
                <a:cs typeface="Lucida Console" charset="0"/>
              </a:rPr>
              <a:t>" version="1.0"?&gt;</a:t>
            </a:r>
            <a:br>
              <a:rPr lang="en-GB" sz="1600" b="1" dirty="0">
                <a:latin typeface="Lucida Console" charset="0"/>
                <a:ea typeface="Lucida Console" charset="0"/>
                <a:cs typeface="Lucida Console" charset="0"/>
              </a:rPr>
            </a:br>
            <a:r>
              <a:rPr lang="en-GB" sz="1600" dirty="0">
                <a:latin typeface="Lucida Console" charset="0"/>
                <a:ea typeface="Lucida Console" charset="0"/>
                <a:cs typeface="Lucida Console" charset="0"/>
              </a:rPr>
              <a:t>&lt;contacts&gt;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&lt;name&gt;My address list&lt;/name&gt;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&lt;name&gt;Fred Foo&lt;/name&gt;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&lt;email&gt;</a:t>
            </a:r>
            <a:r>
              <a:rPr lang="en-GB" sz="1600" dirty="0" err="1">
                <a:latin typeface="Lucida Console" charset="0"/>
                <a:ea typeface="Lucida Console" charset="0"/>
                <a:cs typeface="Lucida Console" charset="0"/>
              </a:rPr>
              <a:t>fred@example.org</a:t>
            </a:r>
            <a:r>
              <a:rPr lang="en-GB" sz="1600" dirty="0">
                <a:latin typeface="Lucida Console" charset="0"/>
                <a:ea typeface="Lucida Console" charset="0"/>
                <a:cs typeface="Lucida Console" charset="0"/>
              </a:rPr>
              <a:t>&lt;/email&gt;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&gt;01234567890&lt;/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&lt;name&gt;Jill Bar&lt;/name&gt;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&lt;email&gt;</a:t>
            </a:r>
            <a:r>
              <a:rPr lang="en-GB" sz="1600" dirty="0" err="1">
                <a:latin typeface="Lucida Console" charset="0"/>
                <a:ea typeface="Lucida Console" charset="0"/>
                <a:cs typeface="Lucida Console" charset="0"/>
              </a:rPr>
              <a:t>jill@example.org</a:t>
            </a:r>
            <a:r>
              <a:rPr lang="en-GB" sz="1600" dirty="0">
                <a:latin typeface="Lucida Console" charset="0"/>
                <a:ea typeface="Lucida Console" charset="0"/>
                <a:cs typeface="Lucida Console" charset="0"/>
              </a:rPr>
              <a:t>&lt;/email&gt;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&gt;02345678901&lt;/</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&lt;/card&gt;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&lt;/contacts&gt;</a:t>
            </a:r>
          </a:p>
        </p:txBody>
      </p:sp>
      <p:sp>
        <p:nvSpPr>
          <p:cNvPr id="5" name="Text Placeholder 4">
            <a:extLst>
              <a:ext uri="{FF2B5EF4-FFF2-40B4-BE49-F238E27FC236}">
                <a16:creationId xmlns="" xmlns:a16="http://schemas.microsoft.com/office/drawing/2014/main" id="{880FF2F8-4DD7-1745-8E15-DFF08CA8CB75}"/>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114808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stylesheet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96</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&lt;?xml version="1.0" encoding="UTF-8"?&gt;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xsl:stylesheet</a:t>
            </a:r>
            <a:r>
              <a:rPr lang="en-GB" sz="1600" dirty="0">
                <a:latin typeface="Lucida Console" charset="0"/>
                <a:ea typeface="Lucida Console" charset="0"/>
                <a:cs typeface="Lucida Console" charset="0"/>
              </a:rPr>
              <a:t> version="1.0"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a:t>
            </a:r>
            <a:r>
              <a:rPr lang="en-GB" sz="1600" dirty="0" err="1">
                <a:latin typeface="Lucida Console" charset="0"/>
                <a:ea typeface="Lucida Console" charset="0"/>
                <a:cs typeface="Lucida Console" charset="0"/>
              </a:rPr>
              <a:t>xmlns:xsl</a:t>
            </a:r>
            <a:r>
              <a:rPr lang="en-GB" sz="1600" dirty="0">
                <a:latin typeface="Lucida Console" charset="0"/>
                <a:ea typeface="Lucida Console" charset="0"/>
                <a:cs typeface="Lucida Console" charset="0"/>
              </a:rPr>
              <a:t>="http://www.w3.org/1999/XSL/Transform"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a:t>
            </a:r>
            <a:r>
              <a:rPr lang="en-GB" sz="1600" dirty="0" err="1">
                <a:latin typeface="Lucida Console" charset="0"/>
                <a:ea typeface="Lucida Console" charset="0"/>
                <a:cs typeface="Lucida Console" charset="0"/>
              </a:rPr>
              <a:t>xmlns</a:t>
            </a:r>
            <a:r>
              <a:rPr lang="en-GB" sz="1600" dirty="0">
                <a:latin typeface="Lucida Console" charset="0"/>
                <a:ea typeface="Lucida Console" charset="0"/>
                <a:cs typeface="Lucida Console" charset="0"/>
              </a:rPr>
              <a:t>="http://www.w3.org/TR/xhtml1/strict"&gt;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xsl:stylesheet</a:t>
            </a:r>
            <a:r>
              <a:rPr lang="en-GB" sz="1600" dirty="0">
                <a:latin typeface="Lucida Console" charset="0"/>
                <a:ea typeface="Lucida Console" charset="0"/>
                <a:cs typeface="Lucida Console" charset="0"/>
              </a:rPr>
              <a:t>&gt;</a:t>
            </a:r>
          </a:p>
        </p:txBody>
      </p:sp>
      <p:sp>
        <p:nvSpPr>
          <p:cNvPr id="5" name="Text Placeholder 4">
            <a:extLst>
              <a:ext uri="{FF2B5EF4-FFF2-40B4-BE49-F238E27FC236}">
                <a16:creationId xmlns="" xmlns:a16="http://schemas.microsoft.com/office/drawing/2014/main" id="{4A507D21-4359-B540-BEFA-0FFF05CB37BF}"/>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1408326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templates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97</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 match="</a:t>
            </a:r>
            <a:r>
              <a:rPr lang="en-GB" sz="1600" dirty="0" err="1">
                <a:latin typeface="Lucida Console" charset="0"/>
                <a:ea typeface="Lucida Console" charset="0"/>
                <a:cs typeface="Lucida Console" charset="0"/>
              </a:rPr>
              <a:t>tel</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&lt;p&gt;Telephone: &lt;</a:t>
            </a:r>
            <a:r>
              <a:rPr lang="en-GB" sz="1600" dirty="0" err="1">
                <a:latin typeface="Lucida Console" charset="0"/>
                <a:ea typeface="Lucida Console" charset="0"/>
                <a:cs typeface="Lucida Console" charset="0"/>
              </a:rPr>
              <a:t>xsl:value-of</a:t>
            </a:r>
            <a:r>
              <a:rPr lang="en-GB" sz="1600" dirty="0">
                <a:latin typeface="Lucida Console" charset="0"/>
                <a:ea typeface="Lucida Console" charset="0"/>
                <a:cs typeface="Lucida Console" charset="0"/>
              </a:rPr>
              <a:t> select="."/&gt;&lt;/p&gt;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&gt;</a:t>
            </a:r>
          </a:p>
        </p:txBody>
      </p:sp>
      <p:sp>
        <p:nvSpPr>
          <p:cNvPr id="5" name="Text Placeholder 4">
            <a:extLst>
              <a:ext uri="{FF2B5EF4-FFF2-40B4-BE49-F238E27FC236}">
                <a16:creationId xmlns="" xmlns:a16="http://schemas.microsoft.com/office/drawing/2014/main" id="{6D908076-A668-714E-AE75-EBE81095995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7291836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templates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98</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 match="email"&gt;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&lt;p&gt;Email: &lt;a </a:t>
            </a:r>
            <a:r>
              <a:rPr lang="en-GB" sz="1600" dirty="0" err="1">
                <a:latin typeface="Lucida Console" charset="0"/>
                <a:ea typeface="Lucida Console" charset="0"/>
                <a:cs typeface="Lucida Console" charset="0"/>
              </a:rPr>
              <a:t>href</a:t>
            </a:r>
            <a:r>
              <a:rPr lang="en-GB" sz="1600" dirty="0">
                <a:latin typeface="Lucida Console" charset="0"/>
                <a:ea typeface="Lucida Console" charset="0"/>
                <a:cs typeface="Lucida Console" charset="0"/>
              </a:rPr>
              <a:t>="mailto:{.}"&gt;&lt;</a:t>
            </a:r>
            <a:r>
              <a:rPr lang="en-GB" sz="1600" dirty="0" err="1">
                <a:latin typeface="Lucida Console" charset="0"/>
                <a:ea typeface="Lucida Console" charset="0"/>
                <a:cs typeface="Lucida Console" charset="0"/>
              </a:rPr>
              <a:t>xsl:value-of</a:t>
            </a:r>
            <a:r>
              <a:rPr lang="en-GB" sz="1600" dirty="0">
                <a:latin typeface="Lucida Console" charset="0"/>
                <a:ea typeface="Lucida Console" charset="0"/>
                <a:cs typeface="Lucida Console" charset="0"/>
              </a:rPr>
              <a:t> select="."/&gt;&lt;/a&gt;&lt;/p&gt;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&gt;</a:t>
            </a:r>
          </a:p>
        </p:txBody>
      </p:sp>
      <p:sp>
        <p:nvSpPr>
          <p:cNvPr id="5" name="Text Placeholder 4">
            <a:extLst>
              <a:ext uri="{FF2B5EF4-FFF2-40B4-BE49-F238E27FC236}">
                <a16:creationId xmlns="" xmlns:a16="http://schemas.microsoft.com/office/drawing/2014/main" id="{C187E8F7-842B-D147-BBB3-DA7CDDB66FE0}"/>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003290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XSLT example </a:t>
            </a:r>
            <a:r>
              <a:rPr lang="mr-IN" dirty="0"/>
              <a:t>–</a:t>
            </a:r>
            <a:r>
              <a:rPr lang="en-GB" dirty="0"/>
              <a:t> templates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99</a:t>
            </a:fld>
            <a:endParaRPr lang="en-US" dirty="0"/>
          </a:p>
        </p:txBody>
      </p:sp>
      <p:sp>
        <p:nvSpPr>
          <p:cNvPr id="4" name="Content Placeholder 3"/>
          <p:cNvSpPr>
            <a:spLocks noGrp="1"/>
          </p:cNvSpPr>
          <p:nvPr>
            <p:ph sz="quarter" idx="13"/>
          </p:nvPr>
        </p:nvSpPr>
        <p:spPr/>
        <p:txBody>
          <a:bodyPr/>
          <a:lstStyle/>
          <a:p>
            <a:pPr marL="0" indent="0">
              <a:buNone/>
            </a:pP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 match="name"&gt;</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  &lt;h2&gt;&lt;</a:t>
            </a:r>
            <a:r>
              <a:rPr lang="en-GB" sz="1600" dirty="0" err="1">
                <a:latin typeface="Lucida Console" charset="0"/>
                <a:ea typeface="Lucida Console" charset="0"/>
                <a:cs typeface="Lucida Console" charset="0"/>
              </a:rPr>
              <a:t>xsl:value-of</a:t>
            </a:r>
            <a:r>
              <a:rPr lang="en-GB" sz="1600" dirty="0">
                <a:latin typeface="Lucida Console" charset="0"/>
                <a:ea typeface="Lucida Console" charset="0"/>
                <a:cs typeface="Lucida Console" charset="0"/>
              </a:rPr>
              <a:t> select="."/&gt;&lt;/h2&gt;	</a:t>
            </a:r>
            <a:br>
              <a:rPr lang="en-GB" sz="1600" dirty="0">
                <a:latin typeface="Lucida Console" charset="0"/>
                <a:ea typeface="Lucida Console" charset="0"/>
                <a:cs typeface="Lucida Console" charset="0"/>
              </a:rPr>
            </a:br>
            <a:r>
              <a:rPr lang="en-GB" sz="1600" dirty="0">
                <a:latin typeface="Lucida Console" charset="0"/>
                <a:ea typeface="Lucida Console" charset="0"/>
                <a:cs typeface="Lucida Console" charset="0"/>
              </a:rPr>
              <a:t>&lt;/</a:t>
            </a:r>
            <a:r>
              <a:rPr lang="en-GB" sz="1600" dirty="0" err="1">
                <a:latin typeface="Lucida Console" charset="0"/>
                <a:ea typeface="Lucida Console" charset="0"/>
                <a:cs typeface="Lucida Console" charset="0"/>
              </a:rPr>
              <a:t>xsl:template</a:t>
            </a:r>
            <a:r>
              <a:rPr lang="en-GB" sz="1600" dirty="0">
                <a:latin typeface="Lucida Console" charset="0"/>
                <a:ea typeface="Lucida Console" charset="0"/>
                <a:cs typeface="Lucida Console" charset="0"/>
              </a:rPr>
              <a:t>&gt;</a:t>
            </a:r>
            <a:br>
              <a:rPr lang="en-GB" sz="1600" dirty="0">
                <a:latin typeface="Lucida Console" charset="0"/>
                <a:ea typeface="Lucida Console" charset="0"/>
                <a:cs typeface="Lucida Console" charset="0"/>
              </a:rPr>
            </a:br>
            <a:endParaRPr lang="en-GB" sz="1600" dirty="0">
              <a:latin typeface="Lucida Console" charset="0"/>
              <a:ea typeface="Lucida Console" charset="0"/>
              <a:cs typeface="Lucida Console" charset="0"/>
            </a:endParaRPr>
          </a:p>
        </p:txBody>
      </p:sp>
      <p:sp>
        <p:nvSpPr>
          <p:cNvPr id="5" name="Text Placeholder 4">
            <a:extLst>
              <a:ext uri="{FF2B5EF4-FFF2-40B4-BE49-F238E27FC236}">
                <a16:creationId xmlns="" xmlns:a16="http://schemas.microsoft.com/office/drawing/2014/main" id="{1904688D-5FB9-8F4B-A9C7-B5C17C529429}"/>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367126483"/>
      </p:ext>
    </p:extLst>
  </p:cSld>
  <p:clrMapOvr>
    <a:masterClrMapping/>
  </p:clrMapOvr>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0EEB19A3-E5AF-B743-8C08-9AD556682854}" vid="{F81E0AD6-EF14-2A4C-975C-394B6C331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F738F-AE3A-4E19-A611-E274842A57A2}">
  <ds:schemaRefs>
    <ds:schemaRef ds:uri="http://schemas.microsoft.com/office/2006/metadata/properties"/>
    <ds:schemaRef ds:uri="http://schemas.microsoft.com/office/infopath/2007/PartnerControls"/>
    <ds:schemaRef ds:uri="993a5681-5c5b-4cef-91da-e6501083dd4a"/>
    <ds:schemaRef ds:uri="1fc98906-40c9-4f56-92bd-f396bbed9311"/>
  </ds:schemaRefs>
</ds:datastoreItem>
</file>

<file path=customXml/itemProps2.xml><?xml version="1.0" encoding="utf-8"?>
<ds:datastoreItem xmlns:ds="http://schemas.openxmlformats.org/officeDocument/2006/customXml" ds:itemID="{961EDD41-1F66-4EF4-8A75-80007FEDAC90}">
  <ds:schemaRefs>
    <ds:schemaRef ds:uri="http://schemas.microsoft.com/sharepoint/v3/contenttype/forms"/>
  </ds:schemaRefs>
</ds:datastoreItem>
</file>

<file path=customXml/itemProps3.xml><?xml version="1.0" encoding="utf-8"?>
<ds:datastoreItem xmlns:ds="http://schemas.openxmlformats.org/officeDocument/2006/customXml" ds:itemID="{E579B0F0-C3A9-4BC0-B389-E7D095D68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UoS_Powerpoint_template WIDESCREEN</Template>
  <TotalTime>2830</TotalTime>
  <Words>4048</Words>
  <Application>Microsoft Macintosh PowerPoint</Application>
  <PresentationFormat>Custom</PresentationFormat>
  <Paragraphs>832</Paragraphs>
  <Slides>106</Slides>
  <Notes>11</Notes>
  <HiddenSlides>0</HiddenSlides>
  <MMClips>0</MMClips>
  <ScaleCrop>false</ScaleCrop>
  <HeadingPairs>
    <vt:vector size="4" baseType="variant">
      <vt:variant>
        <vt:lpstr>Theme</vt:lpstr>
      </vt:variant>
      <vt:variant>
        <vt:i4>2</vt:i4>
      </vt:variant>
      <vt:variant>
        <vt:lpstr>Slide Titles</vt:lpstr>
      </vt:variant>
      <vt:variant>
        <vt:i4>106</vt:i4>
      </vt:variant>
    </vt:vector>
  </HeadingPairs>
  <TitlesOfParts>
    <vt:vector size="108" baseType="lpstr">
      <vt:lpstr>UoS_Powerpoint_template WIDESCREEN</vt:lpstr>
      <vt:lpstr>Title and content</vt:lpstr>
      <vt:lpstr>PowerPoint Presentation</vt:lpstr>
      <vt:lpstr>RESTful Web Services</vt:lpstr>
      <vt:lpstr>Before Web Services</vt:lpstr>
      <vt:lpstr>Early Web Services - COBRA and DCOM</vt:lpstr>
      <vt:lpstr>Service-Oriented Architecture</vt:lpstr>
      <vt:lpstr>W3C Web Services</vt:lpstr>
      <vt:lpstr>W3C Web Services</vt:lpstr>
      <vt:lpstr>Overcomplication is not a virtue</vt:lpstr>
      <vt:lpstr>W3C Web Services</vt:lpstr>
      <vt:lpstr>REST</vt:lpstr>
      <vt:lpstr>REST – Key Architectural Principals</vt:lpstr>
      <vt:lpstr>REST – Key Architectural Principals</vt:lpstr>
      <vt:lpstr>REST – Key Architectural Principals</vt:lpstr>
      <vt:lpstr>REST – Key Architectural Principals</vt:lpstr>
      <vt:lpstr>REST – Key Architectural Principals</vt:lpstr>
      <vt:lpstr>REST – Key Architectural Principals</vt:lpstr>
      <vt:lpstr>Resource-Oriented Architecture</vt:lpstr>
      <vt:lpstr>The Richardson Maturity Model</vt:lpstr>
      <vt:lpstr>Level Zero</vt:lpstr>
      <vt:lpstr>POX: Plain Old XML over HTTP</vt:lpstr>
      <vt:lpstr>Level Zero - example</vt:lpstr>
      <vt:lpstr>Level One</vt:lpstr>
      <vt:lpstr>Templates and Tunnelling</vt:lpstr>
      <vt:lpstr>URI Tunnelling</vt:lpstr>
      <vt:lpstr>Level 1 example</vt:lpstr>
      <vt:lpstr>Level Two</vt:lpstr>
      <vt:lpstr>Mapping CRUD to HTTP</vt:lpstr>
      <vt:lpstr>Level 2 example</vt:lpstr>
      <vt:lpstr>Level Three</vt:lpstr>
      <vt:lpstr>HATEOAS</vt:lpstr>
      <vt:lpstr>Level 3 example</vt:lpstr>
      <vt:lpstr>Further Reading</vt:lpstr>
      <vt:lpstr>Next Lecture: REST in Practice</vt:lpstr>
      <vt:lpstr>HTML style attribute</vt:lpstr>
      <vt:lpstr>Inline stylesheet</vt:lpstr>
      <vt:lpstr>External stylesheet</vt:lpstr>
      <vt:lpstr>CSS and XML</vt:lpstr>
      <vt:lpstr>Cascading Stylesheets</vt:lpstr>
      <vt:lpstr>Why “Cascading” Stylesheets?</vt:lpstr>
      <vt:lpstr>The Cascade</vt:lpstr>
      <vt:lpstr>Rule Sets</vt:lpstr>
      <vt:lpstr>Anatomy of a CSS rule set</vt:lpstr>
      <vt:lpstr>Rule importance</vt:lpstr>
      <vt:lpstr>@rules</vt:lpstr>
      <vt:lpstr>Selectors</vt:lpstr>
      <vt:lpstr>Basic selectors and combinators</vt:lpstr>
      <vt:lpstr>Attribute selectors</vt:lpstr>
      <vt:lpstr>Pseudo-classes</vt:lpstr>
      <vt:lpstr>Structural pseudo-classes</vt:lpstr>
      <vt:lpstr>Pseudo-elements</vt:lpstr>
      <vt:lpstr>Selector specificity</vt:lpstr>
      <vt:lpstr>Specificity example</vt:lpstr>
      <vt:lpstr>Example</vt:lpstr>
      <vt:lpstr>Declarations</vt:lpstr>
      <vt:lpstr>Declarations</vt:lpstr>
      <vt:lpstr>Common properties</vt:lpstr>
      <vt:lpstr>Fonts</vt:lpstr>
      <vt:lpstr>Web Fonts</vt:lpstr>
      <vt:lpstr>Colours</vt:lpstr>
      <vt:lpstr>Backgrounds</vt:lpstr>
      <vt:lpstr>Text rendering</vt:lpstr>
      <vt:lpstr>Generated content</vt:lpstr>
      <vt:lpstr>Generated content: numbering</vt:lpstr>
      <vt:lpstr>Inheritance</vt:lpstr>
      <vt:lpstr>CSS Visual Formatting Model</vt:lpstr>
      <vt:lpstr>Visual Formatting Model</vt:lpstr>
      <vt:lpstr>Visual Formatting Model</vt:lpstr>
      <vt:lpstr>The Box Model</vt:lpstr>
      <vt:lpstr>Box Model properties</vt:lpstr>
      <vt:lpstr>Collapsing Margins</vt:lpstr>
      <vt:lpstr>Floating elements</vt:lpstr>
      <vt:lpstr>Floating elements</vt:lpstr>
      <vt:lpstr>Positioning</vt:lpstr>
      <vt:lpstr>A note on standardisation</vt:lpstr>
      <vt:lpstr>Future* CSS</vt:lpstr>
      <vt:lpstr>Further reading</vt:lpstr>
      <vt:lpstr>eXtensible Stylesheet Language</vt:lpstr>
      <vt:lpstr>The Problem</vt:lpstr>
      <vt:lpstr>eXtensible Stylesheet Language</vt:lpstr>
      <vt:lpstr>XML processing</vt:lpstr>
      <vt:lpstr>XSL processing in theory</vt:lpstr>
      <vt:lpstr>XSL processing in practice</vt:lpstr>
      <vt:lpstr>Example input</vt:lpstr>
      <vt:lpstr>Example output</vt:lpstr>
      <vt:lpstr>XSL stylesheets</vt:lpstr>
      <vt:lpstr>XPath</vt:lpstr>
      <vt:lpstr>XPath expressions</vt:lpstr>
      <vt:lpstr>XPath path expression examples</vt:lpstr>
      <vt:lpstr>xsl:template</vt:lpstr>
      <vt:lpstr>xsl:apply-templates</vt:lpstr>
      <vt:lpstr>xsl:for-each</vt:lpstr>
      <vt:lpstr>xsl:value-of</vt:lpstr>
      <vt:lpstr>XSLT example – input</vt:lpstr>
      <vt:lpstr>XSLT example – output</vt:lpstr>
      <vt:lpstr>XSLT example – using stylesheet</vt:lpstr>
      <vt:lpstr>XSLT example – stylesheet</vt:lpstr>
      <vt:lpstr>XSLT example – templates</vt:lpstr>
      <vt:lpstr>XSLT example – templates</vt:lpstr>
      <vt:lpstr>XSLT example – templates</vt:lpstr>
      <vt:lpstr>XSLT example – templates </vt:lpstr>
      <vt:lpstr>XSL versus CSS</vt:lpstr>
      <vt:lpstr>XSL versus CSS</vt:lpstr>
      <vt:lpstr>Further reading</vt:lpstr>
      <vt:lpstr>Next: Optimising the Web</vt:lpstr>
      <vt:lpstr>Next: Optimising the Web</vt:lpstr>
      <vt:lpstr>Next: Optimising the Web</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Heather Packer</dc:creator>
  <cp:lastModifiedBy>Heather</cp:lastModifiedBy>
  <cp:revision>33</cp:revision>
  <dcterms:created xsi:type="dcterms:W3CDTF">2022-09-28T13:39:10Z</dcterms:created>
  <dcterms:modified xsi:type="dcterms:W3CDTF">2022-10-31T10:26:54Z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0x0101000E596EA4FAEC4442816FD0897DB0514A</vt:lpwstr>
  </property>
</Properties>
</file>