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50"/>
  </p:notesMasterIdLst>
  <p:handoutMasterIdLst>
    <p:handoutMasterId r:id="rId51"/>
  </p:handoutMasterIdLst>
  <p:sldIdLst>
    <p:sldId id="256" r:id="rId6"/>
    <p:sldId id="336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27" r:id="rId18"/>
    <p:sldId id="403" r:id="rId19"/>
    <p:sldId id="404" r:id="rId20"/>
    <p:sldId id="405" r:id="rId21"/>
    <p:sldId id="406" r:id="rId22"/>
    <p:sldId id="407" r:id="rId23"/>
    <p:sldId id="428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55" r:id="rId38"/>
    <p:sldId id="458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2" r:id="rId48"/>
    <p:sldId id="45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F"/>
    <a:srgbClr val="495961"/>
    <a:srgbClr val="CA287A"/>
    <a:srgbClr val="4A103D"/>
    <a:srgbClr val="005C84"/>
    <a:srgbClr val="2E444E"/>
    <a:srgbClr val="063D5F"/>
    <a:srgbClr val="662953"/>
    <a:srgbClr val="DE2B32"/>
    <a:srgbClr val="12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/>
    <p:restoredTop sz="95699" autoAdjust="0"/>
  </p:normalViewPr>
  <p:slideViewPr>
    <p:cSldViewPr>
      <p:cViewPr varScale="1">
        <p:scale>
          <a:sx n="94" d="100"/>
          <a:sy n="94" d="100"/>
        </p:scale>
        <p:origin x="-560" y="-104"/>
      </p:cViewPr>
      <p:guideLst>
        <p:guide orient="horz" pos="2160"/>
        <p:guide pos="384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25/10/22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25/10/22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requests</a:t>
            </a:r>
          </a:p>
          <a:p>
            <a:r>
              <a:rPr lang="en-US" baseline="0" dirty="0" smtClean="0"/>
              <a:t>Same order requests and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6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notice latency</a:t>
            </a:r>
          </a:p>
          <a:p>
            <a:r>
              <a:rPr lang="en-US" dirty="0" smtClean="0"/>
              <a:t>Messages</a:t>
            </a:r>
            <a:r>
              <a:rPr lang="en-US" baseline="0" dirty="0" smtClean="0"/>
              <a:t> limited to the transfer </a:t>
            </a:r>
            <a:r>
              <a:rPr lang="en-US" baseline="0" dirty="0" err="1" smtClean="0"/>
              <a:t>capcaity</a:t>
            </a:r>
            <a:r>
              <a:rPr lang="en-US" baseline="0" dirty="0" smtClean="0"/>
              <a:t> of the network</a:t>
            </a:r>
          </a:p>
          <a:p>
            <a:r>
              <a:rPr lang="en-US" baseline="0" dirty="0" smtClean="0"/>
              <a:t>Content encoding to compress message body</a:t>
            </a:r>
          </a:p>
          <a:p>
            <a:r>
              <a:rPr lang="en-US" baseline="0" dirty="0" smtClean="0"/>
              <a:t>Small less time to transmit</a:t>
            </a:r>
          </a:p>
          <a:p>
            <a:endParaRPr lang="en-US" dirty="0" smtClean="0"/>
          </a:p>
          <a:p>
            <a:r>
              <a:rPr lang="en-US" dirty="0" smtClean="0"/>
              <a:t>Limited of http of 1.1</a:t>
            </a:r>
          </a:p>
          <a:p>
            <a:r>
              <a:rPr lang="en-US" dirty="0" smtClean="0"/>
              <a:t>http 2 and 3 improve efficiency</a:t>
            </a:r>
            <a:r>
              <a:rPr lang="en-US" baseline="0" dirty="0" smtClean="0"/>
              <a:t> separate the semantics part of http to the transport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5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1997</a:t>
            </a:r>
          </a:p>
          <a:p>
            <a:r>
              <a:rPr lang="en-US" dirty="0" smtClean="0"/>
              <a:t>2015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 years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lot of servers use http 1.1</a:t>
            </a:r>
          </a:p>
          <a:p>
            <a:r>
              <a:rPr lang="en-US" baseline="0" dirty="0" smtClean="0"/>
              <a:t>Most modern browsers uses http 2</a:t>
            </a:r>
          </a:p>
          <a:p>
            <a:r>
              <a:rPr lang="en-US" baseline="0" dirty="0" smtClean="0"/>
              <a:t>Based on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proposal called speedy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Four improvements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Multiple </a:t>
            </a:r>
            <a:r>
              <a:rPr lang="en-US" baseline="0" dirty="0" err="1" smtClean="0"/>
              <a:t>chanels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3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19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6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Authentication</a:t>
            </a:r>
            <a:r>
              <a:rPr lang="en-GB" baseline="0"/>
              <a:t> </a:t>
            </a:r>
            <a:r>
              <a:rPr lang="mr-IN" baseline="0"/>
              <a:t>–</a:t>
            </a:r>
            <a:r>
              <a:rPr lang="en-GB" baseline="0"/>
              <a:t> you can demonstrate that you signed it</a:t>
            </a:r>
          </a:p>
          <a:p>
            <a:r>
              <a:rPr lang="en-GB" baseline="0"/>
              <a:t>Non-repudiation </a:t>
            </a:r>
            <a:r>
              <a:rPr lang="mr-IN" baseline="0"/>
              <a:t>–</a:t>
            </a:r>
            <a:r>
              <a:rPr lang="en-GB" baseline="0"/>
              <a:t> you can’t deny that you signed it</a:t>
            </a:r>
          </a:p>
          <a:p>
            <a:r>
              <a:rPr lang="en-GB" baseline="0"/>
              <a:t>Integrity </a:t>
            </a:r>
            <a:r>
              <a:rPr lang="mr-IN" baseline="0"/>
              <a:t>–</a:t>
            </a:r>
            <a:r>
              <a:rPr lang="en-GB" baseline="0"/>
              <a:t> it can be demonstrated that the message hasn’t been tampered with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8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0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0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57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0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efficient</a:t>
            </a:r>
            <a:r>
              <a:rPr lang="en-US" baseline="0" dirty="0" smtClean="0"/>
              <a:t> network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0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23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8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information system</a:t>
            </a:r>
          </a:p>
          <a:p>
            <a:r>
              <a:rPr lang="en-US" dirty="0" smtClean="0"/>
              <a:t>40</a:t>
            </a:r>
            <a:r>
              <a:rPr lang="en-US" baseline="0" dirty="0" smtClean="0"/>
              <a:t> k km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4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 something for sending data</a:t>
            </a:r>
            <a:r>
              <a:rPr lang="en-GB" baseline="0" dirty="0" smtClean="0"/>
              <a:t> to one process to another</a:t>
            </a:r>
          </a:p>
          <a:p>
            <a:r>
              <a:rPr lang="en-GB" baseline="0" dirty="0" err="1" smtClean="0"/>
              <a:t>Managin</a:t>
            </a:r>
            <a:r>
              <a:rPr lang="en-GB" baseline="0" dirty="0" smtClean="0"/>
              <a:t> communication </a:t>
            </a:r>
            <a:r>
              <a:rPr lang="en-GB" baseline="0" dirty="0" err="1" smtClean="0"/>
              <a:t>betwenen</a:t>
            </a:r>
            <a:r>
              <a:rPr lang="en-GB" baseline="0" dirty="0" smtClean="0"/>
              <a:t> one host to another </a:t>
            </a:r>
          </a:p>
          <a:p>
            <a:r>
              <a:rPr lang="en-GB" baseline="0" dirty="0" smtClean="0"/>
              <a:t>UDP unreliable</a:t>
            </a:r>
          </a:p>
          <a:p>
            <a:r>
              <a:rPr lang="en-GB" baseline="0" dirty="0" smtClean="0"/>
              <a:t>TCP </a:t>
            </a:r>
          </a:p>
          <a:p>
            <a:r>
              <a:rPr lang="en-GB" baseline="0" dirty="0" err="1" smtClean="0"/>
              <a:t>Adressing</a:t>
            </a:r>
            <a:r>
              <a:rPr lang="en-GB" baseline="0" dirty="0" smtClean="0"/>
              <a:t> and route</a:t>
            </a:r>
          </a:p>
          <a:p>
            <a:r>
              <a:rPr lang="en-GB" baseline="0" dirty="0" err="1" smtClean="0"/>
              <a:t>Phyical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ethernet</a:t>
            </a:r>
            <a:r>
              <a:rPr lang="en-GB" baseline="0" dirty="0" smtClean="0"/>
              <a:t> or </a:t>
            </a:r>
            <a:r>
              <a:rPr lang="en-GB" baseline="0" dirty="0" err="1" smtClean="0"/>
              <a:t>wifi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or host failure</a:t>
            </a:r>
          </a:p>
          <a:p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err="1" smtClean="0"/>
              <a:t>tcp</a:t>
            </a:r>
            <a:r>
              <a:rPr lang="en-US" baseline="0" dirty="0" smtClean="0"/>
              <a:t> connection first, which is where latency in the network starts to bite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6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Involves three way handshake</a:t>
            </a:r>
          </a:p>
          <a:p>
            <a:endParaRPr lang="en-US" dirty="0" smtClean="0"/>
          </a:p>
          <a:p>
            <a:r>
              <a:rPr lang="en-US" dirty="0" smtClean="0"/>
              <a:t>Just </a:t>
            </a:r>
            <a:r>
              <a:rPr lang="en-US" dirty="0" err="1" smtClean="0"/>
              <a:t>tcp</a:t>
            </a:r>
            <a:r>
              <a:rPr lang="en-US" dirty="0" smtClean="0"/>
              <a:t> connection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other additional delays or overheads from http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5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TCP Open is what the user will see</a:t>
            </a:r>
          </a:p>
          <a:p>
            <a:r>
              <a:rPr lang="en-GB" dirty="0" smtClean="0"/>
              <a:t>HTTP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Text only html</a:t>
            </a:r>
          </a:p>
          <a:p>
            <a:r>
              <a:rPr lang="en-GB" baseline="0" dirty="0" smtClean="0"/>
              <a:t>Mosaic introduced images</a:t>
            </a:r>
          </a:p>
          <a:p>
            <a:r>
              <a:rPr lang="en-GB" baseline="0" dirty="0" smtClean="0"/>
              <a:t>Fetch html</a:t>
            </a:r>
          </a:p>
          <a:p>
            <a:r>
              <a:rPr lang="en-GB" baseline="0" dirty="0" smtClean="0"/>
              <a:t>Fetch image individually</a:t>
            </a:r>
          </a:p>
          <a:p>
            <a:r>
              <a:rPr lang="en-GB" baseline="0" dirty="0" smtClean="0"/>
              <a:t>No progressive rending</a:t>
            </a:r>
          </a:p>
          <a:p>
            <a:r>
              <a:rPr lang="en-GB" baseline="0" dirty="0" smtClean="0"/>
              <a:t>Wait for all images to be downloaded</a:t>
            </a:r>
          </a:p>
          <a:p>
            <a:r>
              <a:rPr lang="en-GB" baseline="0" dirty="0" smtClean="0"/>
              <a:t>Some clients open many </a:t>
            </a:r>
            <a:r>
              <a:rPr lang="en-GB" baseline="0" dirty="0" err="1" smtClean="0"/>
              <a:t>tcp</a:t>
            </a:r>
            <a:endParaRPr lang="en-GB" baseline="0" dirty="0" smtClean="0"/>
          </a:p>
          <a:p>
            <a:r>
              <a:rPr lang="en-GB" baseline="0" dirty="0" smtClean="0"/>
              <a:t>Increased load</a:t>
            </a:r>
          </a:p>
          <a:p>
            <a:r>
              <a:rPr lang="en-GB" baseline="0" dirty="0" smtClean="0"/>
              <a:t>Throttled </a:t>
            </a:r>
            <a:r>
              <a:rPr lang="en-GB" baseline="0" dirty="0" err="1" smtClean="0"/>
              <a:t>tcp</a:t>
            </a:r>
            <a:r>
              <a:rPr lang="en-GB" baseline="0" dirty="0" smtClean="0"/>
              <a:t> connections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79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connection multiple http requests</a:t>
            </a:r>
            <a:endParaRPr lang="en-US" baseline="0" dirty="0" smtClean="0"/>
          </a:p>
          <a:p>
            <a:r>
              <a:rPr lang="en-US" baseline="0" dirty="0" err="1" smtClean="0"/>
              <a:t>Netcat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opensll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Don’t immediately close connection</a:t>
            </a:r>
          </a:p>
          <a:p>
            <a:r>
              <a:rPr lang="en-US" baseline="0" dirty="0" smtClean="0"/>
              <a:t>Reduced latency the application layer not the transport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9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8147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95342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3853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4600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66626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58879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1111946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4" r:id="rId3"/>
    <p:sldLayoutId id="2147483718" r:id="rId4"/>
    <p:sldLayoutId id="2147483721" r:id="rId5"/>
    <p:sldLayoutId id="2147483722" r:id="rId6"/>
    <p:sldLayoutId id="2147483723" r:id="rId7"/>
    <p:sldLayoutId id="214748372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svg"/><Relationship Id="rId5" Type="http://schemas.openxmlformats.org/officeDocument/2006/relationships/image" Target="../media/image5.png"/><Relationship Id="rId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9.svg"/><Relationship Id="rId6" Type="http://schemas.openxmlformats.org/officeDocument/2006/relationships/image" Target="../media/image5.png"/><Relationship Id="rId7" Type="http://schemas.openxmlformats.org/officeDocument/2006/relationships/image" Target="../media/image11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9.svg"/><Relationship Id="rId13" Type="http://schemas.openxmlformats.org/officeDocument/2006/relationships/image" Target="../media/image5.png"/><Relationship Id="rId14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19.png"/><Relationship Id="rId9" Type="http://schemas.openxmlformats.org/officeDocument/2006/relationships/image" Target="../media/image10.png"/><Relationship Id="rId10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4.png"/><Relationship Id="rId13" Type="http://schemas.openxmlformats.org/officeDocument/2006/relationships/image" Target="../media/image9.svg"/><Relationship Id="rId14" Type="http://schemas.openxmlformats.org/officeDocument/2006/relationships/image" Target="../media/image5.png"/><Relationship Id="rId15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svg"/><Relationship Id="rId5" Type="http://schemas.openxmlformats.org/officeDocument/2006/relationships/image" Target="../media/image5.png"/><Relationship Id="rId6" Type="http://schemas.openxmlformats.org/officeDocument/2006/relationships/image" Target="../media/image11.sv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svg"/><Relationship Id="rId5" Type="http://schemas.openxmlformats.org/officeDocument/2006/relationships/image" Target="../media/image5.png"/><Relationship Id="rId6" Type="http://schemas.openxmlformats.org/officeDocument/2006/relationships/image" Target="../media/image11.sv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svg"/><Relationship Id="rId5" Type="http://schemas.openxmlformats.org/officeDocument/2006/relationships/image" Target="../media/image5.png"/><Relationship Id="rId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svg"/><Relationship Id="rId5" Type="http://schemas.openxmlformats.org/officeDocument/2006/relationships/image" Target="../media/image5.png"/><Relationship Id="rId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svg"/><Relationship Id="rId5" Type="http://schemas.openxmlformats.org/officeDocument/2006/relationships/image" Target="../media/image5.png"/><Relationship Id="rId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pipelining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Also available from HTTP/1.1</a:t>
            </a:r>
          </a:p>
          <a:p>
            <a:pPr marL="0" indent="0">
              <a:buNone/>
            </a:pPr>
            <a:r>
              <a:rPr lang="en-US"/>
              <a:t>Pipelining allows multiple requests to be made without waiting for responses</a:t>
            </a:r>
          </a:p>
          <a:p>
            <a:pPr lvl="1"/>
            <a:r>
              <a:rPr lang="en-US"/>
              <a:t>Server must send responses in same order as received requests</a:t>
            </a:r>
          </a:p>
          <a:p>
            <a:pPr lvl="1"/>
            <a:r>
              <a:rPr lang="en-US"/>
              <a:t>Reduces application layer latency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0111" y="43515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95646" y="4317208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06482" y="3324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0946" y="478471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6481" y="475037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04214" y="3663333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3823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67010" y="523440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02545" y="5200073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4161886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902FB0B7-5DA2-9649-9B51-C0A298C5F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FEDE2AC9-141B-2640-8E8B-2C6A65D0B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61D58-D0F1-5F4D-A2C1-0656F38E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bandwidth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AD0F6F-62F2-FF47-951F-3E8B320B4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Latency isn’t the only consideration</a:t>
            </a:r>
          </a:p>
          <a:p>
            <a:pPr lvl="1"/>
            <a:r>
              <a:rPr lang="en-US" dirty="0"/>
              <a:t>There are also limits to the data transfer capacity of the network</a:t>
            </a:r>
          </a:p>
          <a:p>
            <a:pPr lvl="1"/>
            <a:r>
              <a:rPr lang="en-US" dirty="0"/>
              <a:t>How long will it take to transmit a message?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Content encoding (covered in content negotiation lecture) can be used to compress message bodies</a:t>
            </a:r>
          </a:p>
          <a:p>
            <a:pPr lvl="1"/>
            <a:r>
              <a:rPr lang="en-US" dirty="0"/>
              <a:t>Smaller message body – less time taken to transmit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First major HTTP revision since 1997</a:t>
            </a:r>
          </a:p>
          <a:p>
            <a:pPr lvl="1"/>
            <a:r>
              <a:rPr lang="en-US"/>
              <a:t>Based in part on earlier SPDY proposal from Google</a:t>
            </a:r>
          </a:p>
          <a:p>
            <a:pPr lvl="1"/>
            <a:r>
              <a:rPr lang="en-US"/>
              <a:t>Preserves existing HTTP semantics (methods, response codes, headers,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RFC7540 published 14 May 2015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Offers four improvements over HTTP/1.1:</a:t>
            </a:r>
          </a:p>
          <a:p>
            <a:pPr lvl="1"/>
            <a:r>
              <a:rPr lang="en-US"/>
              <a:t>Multiplexed requests</a:t>
            </a:r>
          </a:p>
          <a:p>
            <a:pPr lvl="1"/>
            <a:r>
              <a:rPr lang="en-US" err="1"/>
              <a:t>Prioritised</a:t>
            </a:r>
            <a:r>
              <a:rPr lang="en-US"/>
              <a:t> requests</a:t>
            </a:r>
          </a:p>
          <a:p>
            <a:pPr lvl="1"/>
            <a:r>
              <a:rPr lang="en-US"/>
              <a:t>Compressed headers</a:t>
            </a:r>
          </a:p>
          <a:p>
            <a:pPr lvl="1"/>
            <a:r>
              <a:rPr lang="en-US"/>
              <a:t>Server push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C4DE0A-5590-6640-A8FF-0FC4331F2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 anchor="b" anchorCtr="0"/>
          <a:lstStyle/>
          <a:p>
            <a:r>
              <a:rPr lang="en-GB" dirty="0"/>
              <a:t>Belshe, M. et al (2015) </a:t>
            </a:r>
            <a:r>
              <a:rPr lang="en-GB" i="1" dirty="0"/>
              <a:t>Hypertext Transfer Protocol Version 2 (HTTP/2)</a:t>
            </a:r>
            <a:r>
              <a:rPr lang="en-GB" dirty="0"/>
              <a:t>. RFC7540. Available at: https://</a:t>
            </a:r>
            <a:r>
              <a:rPr lang="en-GB" dirty="0" err="1"/>
              <a:t>tools.ietf.org</a:t>
            </a:r>
            <a:r>
              <a:rPr lang="en-GB" dirty="0"/>
              <a:t>/html/rfc7540</a:t>
            </a:r>
          </a:p>
        </p:txBody>
      </p:sp>
    </p:spTree>
    <p:extLst>
      <p:ext uri="{BB962C8B-B14F-4D97-AF65-F5344CB8AC3E}">
        <p14:creationId xmlns:p14="http://schemas.microsoft.com/office/powerpoint/2010/main" val="16825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M</a:t>
            </a:r>
            <a:r>
              <a:rPr lang="en-US" dirty="0" smtClean="0"/>
              <a:t>ultiplex requests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Single connection per client</a:t>
            </a:r>
          </a:p>
          <a:p>
            <a:r>
              <a:rPr lang="en-US" dirty="0" smtClean="0"/>
              <a:t>Client and webserver receives </a:t>
            </a:r>
            <a:r>
              <a:rPr lang="en-US" dirty="0"/>
              <a:t>requests asynchronously</a:t>
            </a:r>
          </a:p>
          <a:p>
            <a:r>
              <a:rPr lang="en-US" dirty="0"/>
              <a:t>Webserver use less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Ideally supports more </a:t>
            </a:r>
            <a:r>
              <a:rPr lang="en-US" dirty="0"/>
              <a:t>users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for full </a:t>
            </a:r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channel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0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</a:t>
            </a:r>
            <a:r>
              <a:rPr lang="en-US" dirty="0" err="1"/>
              <a:t>P</a:t>
            </a:r>
            <a:r>
              <a:rPr lang="en-US" dirty="0" err="1" smtClean="0"/>
              <a:t>rioritised</a:t>
            </a:r>
            <a:r>
              <a:rPr lang="en-US" dirty="0" smtClean="0"/>
              <a:t> </a:t>
            </a:r>
            <a:r>
              <a:rPr lang="en-US" dirty="0"/>
              <a:t>requests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connection may contain multiple streams - multiplexing</a:t>
            </a:r>
          </a:p>
          <a:p>
            <a:pPr lvl="1"/>
            <a:r>
              <a:rPr lang="en-US"/>
              <a:t>Each stream consists of a sequence of frames</a:t>
            </a:r>
          </a:p>
          <a:p>
            <a:pPr lvl="1"/>
            <a:r>
              <a:rPr lang="en-US"/>
              <a:t>Each stream has an associated priority</a:t>
            </a:r>
          </a:p>
          <a:p>
            <a:pPr marL="0" indent="0">
              <a:buNone/>
            </a:pPr>
            <a:r>
              <a:rPr lang="en-US"/>
              <a:t>Frames from higher priority streams sent before those from lower priority streams</a:t>
            </a:r>
          </a:p>
          <a:p>
            <a:pPr lvl="1"/>
            <a:r>
              <a:rPr lang="en-US"/>
              <a:t>Allows asynchronous stream processing (unlike HTTP/1.1 Pipelining)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</a:t>
            </a:r>
            <a:r>
              <a:rPr lang="en-US" dirty="0" smtClean="0"/>
              <a:t>Compressed </a:t>
            </a:r>
            <a:r>
              <a:rPr lang="en-US" dirty="0"/>
              <a:t>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can compress message bodies (using LZW/LZ77/deflate/</a:t>
            </a:r>
            <a:r>
              <a:rPr lang="en-US" dirty="0" err="1"/>
              <a:t>Brotli</a:t>
            </a:r>
            <a:r>
              <a:rPr lang="en-US" dirty="0"/>
              <a:t>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Content-Encoding:</a:t>
            </a:r>
            <a:r>
              <a:rPr lang="en-US" dirty="0"/>
              <a:t> header (see content negotiation lecture)</a:t>
            </a:r>
          </a:p>
          <a:p>
            <a:pPr lvl="1"/>
            <a:r>
              <a:rPr lang="en-US" dirty="0"/>
              <a:t>Sends headers in plain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HTTP/2 also provides the ability to compress message headers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</a:t>
            </a:r>
            <a:r>
              <a:rPr lang="en-US" dirty="0" smtClean="0"/>
              <a:t>Server </a:t>
            </a:r>
            <a:r>
              <a:rPr lang="en-US" dirty="0"/>
              <a:t>push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servers only send messages in response to requests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HTTP/2 enables a server to pre-emptively send (or </a:t>
            </a:r>
            <a:r>
              <a:rPr lang="en-US" i="1"/>
              <a:t>push</a:t>
            </a:r>
            <a:r>
              <a:rPr lang="en-US"/>
              <a:t>) multiple associated resources to a client in response to a single request.</a:t>
            </a:r>
          </a:p>
          <a:p>
            <a:pPr lvl="1"/>
            <a:r>
              <a:rPr lang="en-US"/>
              <a:t>Send images, stylesheets, </a:t>
            </a:r>
            <a:r>
              <a:rPr lang="en-US" err="1"/>
              <a:t>etc</a:t>
            </a:r>
            <a:r>
              <a:rPr lang="en-US"/>
              <a:t> before they’re requested by the client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2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03586-10BD-B349-9641-4D49745B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225AF6-2C25-FA4D-A1F4-372190DE8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Named as future planned development of HTTP in 2018</a:t>
            </a:r>
          </a:p>
          <a:p>
            <a:pPr lvl="1"/>
            <a:r>
              <a:rPr lang="en-US" dirty="0"/>
              <a:t>Replaces TCP with QUIC over User Datagram Protocol (UDP)</a:t>
            </a:r>
          </a:p>
          <a:p>
            <a:pPr lvl="1"/>
            <a:r>
              <a:rPr lang="en-US" dirty="0"/>
              <a:t>Addresses shortcoming of HTTP/2; multiplexes are not visible to TCP's loss recovery mechanism, so a lost or reordered packet stalls all active </a:t>
            </a:r>
            <a:r>
              <a:rPr lang="en-US" dirty="0" smtClean="0"/>
              <a:t>requests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UDP is an unreliable protocol</a:t>
            </a:r>
          </a:p>
          <a:p>
            <a:pPr lvl="1"/>
            <a:r>
              <a:rPr lang="en-US" dirty="0"/>
              <a:t>No guarantee of delivery or ordering</a:t>
            </a:r>
          </a:p>
          <a:p>
            <a:pPr lvl="1"/>
            <a:r>
              <a:rPr lang="en-US" dirty="0"/>
              <a:t>Lightweight, </a:t>
            </a:r>
            <a:r>
              <a:rPr lang="en-US" dirty="0" smtClean="0"/>
              <a:t>however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QUIC</a:t>
            </a:r>
          </a:p>
          <a:p>
            <a:pPr lvl="1"/>
            <a:r>
              <a:rPr lang="en-US" dirty="0"/>
              <a:t>Eliminates some issues with TCP (blocking if packets are delayed or lost)</a:t>
            </a:r>
          </a:p>
          <a:p>
            <a:pPr lvl="1"/>
            <a:r>
              <a:rPr lang="en-US" dirty="0"/>
              <a:t>Supports multiplexed connections over UDP</a:t>
            </a:r>
          </a:p>
          <a:p>
            <a:pPr lvl="1"/>
            <a:r>
              <a:rPr lang="en-US" dirty="0"/>
              <a:t>Designed to reduce TLS overhead (see next lecture)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DE5080-838A-674B-B50B-042EDC3990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  <a:noFill/>
        </p:spPr>
        <p:txBody>
          <a:bodyPr anchor="b" anchorCtr="0"/>
          <a:lstStyle/>
          <a:p>
            <a:r>
              <a:rPr lang="en-US" dirty="0"/>
              <a:t>Bishop, M. (2020) </a:t>
            </a:r>
            <a:r>
              <a:rPr lang="en-US" i="1" dirty="0"/>
              <a:t>Hypertext Transport Protocol Version 3 (HTTP/3). </a:t>
            </a:r>
            <a:r>
              <a:rPr lang="en-US" dirty="0"/>
              <a:t>Internet Draft. </a:t>
            </a:r>
            <a:br>
              <a:rPr lang="en-US" dirty="0"/>
            </a:br>
            <a:r>
              <a:rPr lang="en-US" dirty="0"/>
              <a:t>Available at: https://</a:t>
            </a:r>
            <a:r>
              <a:rPr lang="en-US" dirty="0" err="1"/>
              <a:t>quicwg.org</a:t>
            </a:r>
            <a:r>
              <a:rPr lang="en-US" dirty="0"/>
              <a:t>/base-drafts/draft-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quic-http.html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7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2A2FF-33DC-894D-A044-E5C22478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0036D9-26D9-B842-88EB-3BB7D07FC2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Message Syntax and Routing</a:t>
            </a:r>
            <a:r>
              <a:rPr lang="en-US" dirty="0"/>
              <a:t>. RFC7230. (see §6)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Belshe, M. et al (2015) </a:t>
            </a:r>
            <a:r>
              <a:rPr lang="en-US" i="1" dirty="0"/>
              <a:t>Hypertext Transfer Protocol Version 2 (HTTP/2). </a:t>
            </a:r>
            <a:r>
              <a:rPr lang="en-US" dirty="0"/>
              <a:t>RFC7540.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/html/rfc7540</a:t>
            </a:r>
          </a:p>
          <a:p>
            <a:pPr marL="0" indent="0">
              <a:buNone/>
            </a:pPr>
            <a:r>
              <a:rPr lang="en-US" dirty="0"/>
              <a:t>Bishop, M. (2020) </a:t>
            </a:r>
            <a:r>
              <a:rPr lang="en-US" i="1" dirty="0"/>
              <a:t>Hypertext Transport Protocol Version 3 (HTTP/3).</a:t>
            </a:r>
            <a:r>
              <a:rPr lang="en-US" dirty="0"/>
              <a:t> Internet Draft.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quicwg.org</a:t>
            </a:r>
            <a:r>
              <a:rPr lang="en-US" dirty="0"/>
              <a:t>/base-drafts/draft-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quic-http.html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5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Securing HTTP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0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Optimising</a:t>
            </a:r>
            <a:r>
              <a:rPr lang="en-US" dirty="0" smtClean="0"/>
              <a:t> the Web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&amp; Hypertext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</a:t>
            </a:r>
            <a:r>
              <a:rPr lang="en-US"/>
              <a:t>.ac.</a:t>
            </a:r>
            <a:r>
              <a:rPr lang="en-US" dirty="0"/>
              <a:t>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Securing HTTP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 originally designed, HTTP sends all data in the clear</a:t>
            </a:r>
          </a:p>
          <a:p>
            <a:pPr marL="0" indent="0">
              <a:buNone/>
            </a:pPr>
            <a:r>
              <a:rPr lang="en-GB" dirty="0"/>
              <a:t>Vulnerable to interception by third parties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5124F8-C971-7B4C-95DD-142C795BF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48170" y="3896967"/>
            <a:ext cx="2658336" cy="425905"/>
            <a:chOff x="3224170" y="3896966"/>
            <a:chExt cx="2658336" cy="42590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224170" y="4322871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109133" y="389696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ucida Console" charset="0"/>
                  <a:ea typeface="Lucida Console" charset="0"/>
                  <a:cs typeface="Lucida Console" charset="0"/>
                </a:rPr>
                <a:t>GET </a:t>
              </a:r>
              <a:r>
                <a:rPr lang="en-US" i="1" dirty="0">
                  <a:latin typeface="Lucida Console" charset="0"/>
                  <a:ea typeface="Lucida Console" charset="0"/>
                  <a:cs typeface="Lucida Console" charset="0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48170" y="4454555"/>
            <a:ext cx="2658336" cy="668651"/>
            <a:chOff x="3224170" y="4454554"/>
            <a:chExt cx="2658336" cy="668651"/>
          </a:xfrm>
        </p:grpSpPr>
        <p:sp>
          <p:nvSpPr>
            <p:cNvPr id="12" name="TextBox 11"/>
            <p:cNvSpPr txBox="1"/>
            <p:nvPr/>
          </p:nvSpPr>
          <p:spPr>
            <a:xfrm>
              <a:off x="4061283" y="445455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Lucida Console" charset="0"/>
                  <a:ea typeface="Lucida Console" charset="0"/>
                  <a:cs typeface="Lucida Console" charset="0"/>
                </a:rPr>
                <a:t>200 OK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224170" y="4831067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Document 15"/>
            <p:cNvSpPr/>
            <p:nvPr/>
          </p:nvSpPr>
          <p:spPr bwMode="auto">
            <a:xfrm>
              <a:off x="5107841" y="4583205"/>
              <a:ext cx="360000" cy="54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chemeClr val="bg1"/>
                  </a:solidFill>
                  <a:ea typeface="Georgia" charset="0"/>
                  <a:cs typeface="Georgia" charset="0"/>
                </a:rPr>
                <a:t>X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60E23F1-A309-324B-9243-D5126156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3" y="5032071"/>
            <a:ext cx="1155032" cy="115503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EC3195EE-A982-EE4A-8B11-08AA8A82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410" y="3877039"/>
            <a:ext cx="1155032" cy="11550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9D8A7CBF-438C-5E46-B18A-EC7D61F65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2306" y="4132071"/>
            <a:ext cx="900000" cy="90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5D3E149C-9D6A-304D-A875-0A78E51B7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4851" y="413207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9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Transport Layer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Sans" panose="020B0602030504020204" pitchFamily="34" charset="77"/>
              </a:rPr>
              <a:t>The foundation for Secure HTTP (HTTPS)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Formerly known as Secure Sockets Layer (SSL) – dates back to 1995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Protocol for establishing secure communications channels between internet hosts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Also used for protocols other than HTTP: IMAP, POP3, FTP, SMTP</a:t>
            </a:r>
          </a:p>
          <a:p>
            <a:pPr lvl="1"/>
            <a:endParaRPr lang="en-GB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GB" dirty="0">
                <a:latin typeface="Lucida Sans" panose="020B0602030504020204" pitchFamily="34" charset="77"/>
              </a:rPr>
              <a:t>Despite the name, considered an application layer protocol</a:t>
            </a:r>
            <a:br>
              <a:rPr lang="en-GB" dirty="0">
                <a:latin typeface="Lucida Sans" panose="020B0602030504020204" pitchFamily="34" charset="77"/>
              </a:rPr>
            </a:br>
            <a:r>
              <a:rPr lang="en-GB" dirty="0">
                <a:latin typeface="Lucida Sans" panose="020B0602030504020204" pitchFamily="34" charset="77"/>
              </a:rPr>
              <a:t>(in the OSI 7-layer model, a session layer protocol)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F62C1-81F5-1C4E-8E9A-41E7B9C3B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64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F4C98D1-BC89-244B-8835-63190343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101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38E3800-897E-D74E-B2B9-9B81E3A733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Confidentiality – data cannot be read by </a:t>
            </a:r>
            <a:r>
              <a:rPr lang="en-US" dirty="0" err="1"/>
              <a:t>unauthorised</a:t>
            </a:r>
            <a:r>
              <a:rPr lang="en-US" dirty="0"/>
              <a:t> parties</a:t>
            </a:r>
          </a:p>
          <a:p>
            <a:r>
              <a:rPr lang="en-US" dirty="0"/>
              <a:t>Integrity – data cannot be modified by </a:t>
            </a:r>
            <a:r>
              <a:rPr lang="en-US" dirty="0" err="1"/>
              <a:t>unauthorised</a:t>
            </a:r>
            <a:r>
              <a:rPr lang="en-US" dirty="0"/>
              <a:t> parties without being detected</a:t>
            </a:r>
          </a:p>
          <a:p>
            <a:r>
              <a:rPr lang="en-US" dirty="0"/>
              <a:t>Authentication – </a:t>
            </a:r>
            <a:r>
              <a:rPr lang="en-US" dirty="0" err="1"/>
              <a:t>authorised</a:t>
            </a:r>
            <a:r>
              <a:rPr lang="en-US" dirty="0"/>
              <a:t> parties can prove who they are</a:t>
            </a:r>
          </a:p>
          <a:p>
            <a:r>
              <a:rPr lang="en-US" dirty="0"/>
              <a:t>Non-Repudiation – the author of data cannot deny that authorship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F4B1539-04BD-8649-98EA-1ACE1390F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CD2FA51-5C40-BD48-B4AD-4AF4C4F6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C7A3457F-4946-0944-996C-C3CB73B6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E653B33-C149-794F-85CC-136F86367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E7CB20-C254-4043-95BF-E5E215B18436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B816CCC-B9EC-FB40-BF4E-04C3410FD63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992293-E265-8344-A7E6-BF415692A608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42CD225D-59D2-4145-8174-669CA040BDD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3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Uses a single key for both encryption and decryption</a:t>
            </a:r>
          </a:p>
          <a:p>
            <a:r>
              <a:rPr lang="en-GB" dirty="0"/>
              <a:t>Generally fast</a:t>
            </a:r>
          </a:p>
          <a:p>
            <a:r>
              <a:rPr lang="en-GB" dirty="0"/>
              <a:t>Examples: AES, IDEA, 3DES</a:t>
            </a:r>
          </a:p>
          <a:p>
            <a:r>
              <a:rPr lang="en-GB" dirty="0"/>
              <a:t>Key exchange is an issue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D7E5D25-C802-BE4C-B5C7-5907C9F5E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ocument 7"/>
          <p:cNvSpPr/>
          <p:nvPr/>
        </p:nvSpPr>
        <p:spPr bwMode="auto">
          <a:xfrm>
            <a:off x="2670708" y="406648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5736000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70" y="4537109"/>
            <a:ext cx="526526" cy="731520"/>
          </a:xfrm>
          <a:prstGeom prst="rect">
            <a:avLst/>
          </a:prstGeom>
        </p:spPr>
      </p:pic>
      <p:sp>
        <p:nvSpPr>
          <p:cNvPr id="10" name="Document 9"/>
          <p:cNvSpPr/>
          <p:nvPr/>
        </p:nvSpPr>
        <p:spPr bwMode="auto">
          <a:xfrm>
            <a:off x="8801292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3390708" y="4606484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456000" y="4616700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7" y="4397244"/>
            <a:ext cx="1018032" cy="43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87028"/>
            <a:ext cx="1018032" cy="438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84698" y="40502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encrypt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0427" y="404084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decrypt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604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8720" y="5578106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cypher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4462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8331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 animBg="1"/>
      <p:bldP spid="21" grpId="0"/>
      <p:bldP spid="22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Keys are generated in pairs</a:t>
            </a:r>
          </a:p>
          <a:p>
            <a:r>
              <a:rPr lang="en-GB" dirty="0"/>
              <a:t>Each key can decrypt what the other has encrypted</a:t>
            </a:r>
          </a:p>
          <a:p>
            <a:r>
              <a:rPr lang="en-GB" dirty="0"/>
              <a:t>Given one key from a pair, cannot work out the other key</a:t>
            </a:r>
          </a:p>
          <a:p>
            <a:r>
              <a:rPr lang="en-GB" dirty="0"/>
              <a:t>Generally slower than symmetric encryption</a:t>
            </a:r>
          </a:p>
          <a:p>
            <a:r>
              <a:rPr lang="en-GB" dirty="0"/>
              <a:t>Examples: RSA, </a:t>
            </a:r>
            <a:r>
              <a:rPr lang="en-GB" dirty="0" err="1"/>
              <a:t>ElGamal</a:t>
            </a:r>
            <a:r>
              <a:rPr lang="en-GB" dirty="0"/>
              <a:t>, Elliptic-Curve Cryptography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822C316-7A1F-3447-A774-734E765D6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ocument 5"/>
          <p:cNvSpPr/>
          <p:nvPr/>
        </p:nvSpPr>
        <p:spPr bwMode="auto">
          <a:xfrm>
            <a:off x="2670708" y="3989128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5736000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8801292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90708" y="4529128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56000" y="4539344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4326310"/>
            <a:ext cx="1018032" cy="4389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18876"/>
            <a:ext cx="1018032" cy="438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4402174"/>
            <a:ext cx="512064" cy="725424"/>
          </a:xfrm>
          <a:prstGeom prst="rect">
            <a:avLst/>
          </a:prstGeom>
        </p:spPr>
      </p:pic>
      <p:sp>
        <p:nvSpPr>
          <p:cNvPr id="25" name="Document 24"/>
          <p:cNvSpPr/>
          <p:nvPr/>
        </p:nvSpPr>
        <p:spPr bwMode="auto">
          <a:xfrm>
            <a:off x="2670708" y="5480771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Document 25"/>
          <p:cNvSpPr/>
          <p:nvPr/>
        </p:nvSpPr>
        <p:spPr bwMode="auto">
          <a:xfrm>
            <a:off x="5736000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" name="Document 26"/>
          <p:cNvSpPr/>
          <p:nvPr/>
        </p:nvSpPr>
        <p:spPr bwMode="auto">
          <a:xfrm>
            <a:off x="8801292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90708" y="6020771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456000" y="6030987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5801315"/>
            <a:ext cx="1018032" cy="438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5801315"/>
            <a:ext cx="1018032" cy="438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5877515"/>
            <a:ext cx="512064" cy="7254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84" y="1702760"/>
            <a:ext cx="1018032" cy="438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0" y="1702760"/>
            <a:ext cx="101803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Key Cryptography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Commonly-used term for asymmetric-key encryption</a:t>
            </a:r>
          </a:p>
          <a:p>
            <a:r>
              <a:rPr lang="en-GB" dirty="0"/>
              <a:t>Refers to the different roles of the keys in a </a:t>
            </a:r>
            <a:r>
              <a:rPr lang="en-GB" dirty="0" smtClean="0"/>
              <a:t>pair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Public key</a:t>
            </a:r>
          </a:p>
          <a:p>
            <a:r>
              <a:rPr lang="en-GB" dirty="0"/>
              <a:t>Shared with all by the owner</a:t>
            </a:r>
          </a:p>
          <a:p>
            <a:r>
              <a:rPr lang="en-GB" dirty="0"/>
              <a:t>Used to encrypt messages sent to the </a:t>
            </a:r>
            <a:r>
              <a:rPr lang="en-GB" dirty="0" smtClean="0"/>
              <a:t>owner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Private key </a:t>
            </a:r>
          </a:p>
          <a:p>
            <a:r>
              <a:rPr lang="en-GB" dirty="0"/>
              <a:t>Kept a secret by the owner</a:t>
            </a:r>
          </a:p>
          <a:p>
            <a:r>
              <a:rPr lang="en-GB" dirty="0"/>
              <a:t>Used by the owner to decrypt messages sent to them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091E5A-C767-6B4A-A375-94F5F771B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8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3C47A-311B-EB45-A280-29D3B33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04762F-0D7B-A143-9A7D-FCC8B0EDA5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Algorithm that turns an arbitrary-sized message into a fixed size bit string </a:t>
            </a:r>
            <a:br>
              <a:rPr lang="en-US" dirty="0"/>
            </a:br>
            <a:r>
              <a:rPr lang="en-US" dirty="0"/>
              <a:t>(the digest or hash, typically 256 or 512 bits long)</a:t>
            </a:r>
          </a:p>
          <a:p>
            <a:pPr marL="0" indent="0">
              <a:buNone/>
            </a:pPr>
            <a:r>
              <a:rPr lang="en-US" dirty="0"/>
              <a:t>Lossy transformation</a:t>
            </a:r>
          </a:p>
          <a:p>
            <a:pPr lvl="1"/>
            <a:r>
              <a:rPr lang="en-US" dirty="0"/>
              <a:t>Given a digest cannot easily calculate the corresponding message</a:t>
            </a:r>
          </a:p>
          <a:p>
            <a:pPr lvl="1"/>
            <a:r>
              <a:rPr lang="en-US" dirty="0"/>
              <a:t>Brute force attacks, rainbow table attacks</a:t>
            </a:r>
          </a:p>
          <a:p>
            <a:pPr lvl="1"/>
            <a:r>
              <a:rPr lang="en-US" dirty="0"/>
              <a:t>Used to ensure integrity</a:t>
            </a:r>
          </a:p>
          <a:p>
            <a:pPr marL="0" indent="0">
              <a:buNone/>
            </a:pPr>
            <a:r>
              <a:rPr lang="en-US" dirty="0"/>
              <a:t>Modern hash algorithms: SHA-2, SHA-3</a:t>
            </a:r>
          </a:p>
          <a:p>
            <a:pPr marL="0" indent="0">
              <a:buNone/>
            </a:pPr>
            <a:r>
              <a:rPr lang="en-US" dirty="0"/>
              <a:t>Older insecure hash algorithms: MD5, SHA-1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73309D72-1BE3-AF40-9F4C-1D821B93F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ocument 10">
            <a:extLst>
              <a:ext uri="{FF2B5EF4-FFF2-40B4-BE49-F238E27FC236}">
                <a16:creationId xmlns="" xmlns:a16="http://schemas.microsoft.com/office/drawing/2014/main" id="{075648F9-471E-1E49-B161-FD794928543F}"/>
              </a:ext>
            </a:extLst>
          </p:cNvPr>
          <p:cNvSpPr/>
          <p:nvPr/>
        </p:nvSpPr>
        <p:spPr bwMode="auto">
          <a:xfrm>
            <a:off x="3775573" y="515731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7CA5413-CA65-6C41-9476-94BC8E393402}"/>
              </a:ext>
            </a:extLst>
          </p:cNvPr>
          <p:cNvCxnSpPr>
            <a:stCxn id="11" idx="3"/>
            <a:endCxn id="13" idx="1"/>
          </p:cNvCxnSpPr>
          <p:nvPr/>
        </p:nvCxnSpPr>
        <p:spPr bwMode="auto">
          <a:xfrm flipV="1">
            <a:off x="4495574" y="5697312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Process 12">
            <a:extLst>
              <a:ext uri="{FF2B5EF4-FFF2-40B4-BE49-F238E27FC236}">
                <a16:creationId xmlns="" xmlns:a16="http://schemas.microsoft.com/office/drawing/2014/main" id="{7CBA5A43-55B3-A642-948A-7878FC9F6238}"/>
              </a:ext>
            </a:extLst>
          </p:cNvPr>
          <p:cNvSpPr/>
          <p:nvPr/>
        </p:nvSpPr>
        <p:spPr bwMode="auto">
          <a:xfrm>
            <a:off x="7090026" y="5517311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C3617A4-E3DD-404C-8280-A8AA8D7DA977}"/>
              </a:ext>
            </a:extLst>
          </p:cNvPr>
          <p:cNvGrpSpPr/>
          <p:nvPr/>
        </p:nvGrpSpPr>
        <p:grpSpPr>
          <a:xfrm>
            <a:off x="5432800" y="5339064"/>
            <a:ext cx="720000" cy="720000"/>
            <a:chOff x="2670708" y="4990126"/>
            <a:chExt cx="720000" cy="720000"/>
          </a:xfrm>
        </p:grpSpPr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63319CE9-3AA4-EF40-816F-3FA3D81D3BDB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D0151298-1D7C-7441-88C2-AE3B88BB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F0AF62F-ECA9-134D-87C9-8B9721731C97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54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stCxn id="22" idx="3"/>
          </p:cNvCxnSpPr>
          <p:nvPr/>
        </p:nvCxnSpPr>
        <p:spPr bwMode="auto">
          <a:xfrm flipV="1">
            <a:off x="6266732" y="4524885"/>
            <a:ext cx="2529969" cy="19330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849205" cy="936104"/>
          </a:xfrm>
        </p:spPr>
        <p:txBody>
          <a:bodyPr/>
          <a:lstStyle/>
          <a:p>
            <a:r>
              <a:rPr lang="en-GB" dirty="0"/>
              <a:t>Digital </a:t>
            </a:r>
            <a:r>
              <a:rPr lang="en-GB" dirty="0" smtClean="0"/>
              <a:t>signatures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1628800"/>
            <a:ext cx="10944225" cy="2160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Digital Signature combination of asymmetric encryption and cryptographic hash</a:t>
            </a:r>
          </a:p>
          <a:p>
            <a:pPr marL="0" indent="0">
              <a:buNone/>
            </a:pPr>
            <a:r>
              <a:rPr lang="en-GB" sz="1800" dirty="0" smtClean="0"/>
              <a:t>Authentication</a:t>
            </a:r>
            <a:r>
              <a:rPr lang="en-GB" sz="1800" dirty="0"/>
              <a:t>, non-repudiation, integrity of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Encrypt the hash with your private key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Attach the encrypted hash to the message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7A96BD-1710-854F-93B3-439E78C2E1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ocument 6"/>
          <p:cNvSpPr/>
          <p:nvPr/>
        </p:nvSpPr>
        <p:spPr bwMode="auto">
          <a:xfrm>
            <a:off x="2670708" y="371867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2850708" y="6289254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>
            <a:off x="3030708" y="4727272"/>
            <a:ext cx="0" cy="15619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22" idx="1"/>
          </p:cNvCxnSpPr>
          <p:nvPr/>
        </p:nvCxnSpPr>
        <p:spPr bwMode="auto">
          <a:xfrm flipV="1">
            <a:off x="3210709" y="6457958"/>
            <a:ext cx="2696023" cy="112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04" y="6238501"/>
            <a:ext cx="1018032" cy="438912"/>
          </a:xfrm>
          <a:prstGeom prst="rect">
            <a:avLst/>
          </a:prstGeom>
        </p:spPr>
      </p:pic>
      <p:sp>
        <p:nvSpPr>
          <p:cNvPr id="22" name="Process 21"/>
          <p:cNvSpPr/>
          <p:nvPr/>
        </p:nvSpPr>
        <p:spPr bwMode="auto">
          <a:xfrm>
            <a:off x="5906731" y="6277957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1" y="6428518"/>
            <a:ext cx="255600" cy="36000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7" idx="3"/>
            <a:endCxn id="25" idx="1"/>
          </p:cNvCxnSpPr>
          <p:nvPr/>
        </p:nvCxnSpPr>
        <p:spPr bwMode="auto">
          <a:xfrm flipV="1">
            <a:off x="3390708" y="4257032"/>
            <a:ext cx="5405992" cy="16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1FB0B80-0E9F-794F-B3AC-28E6CF7ABE95}"/>
              </a:ext>
            </a:extLst>
          </p:cNvPr>
          <p:cNvGrpSpPr/>
          <p:nvPr/>
        </p:nvGrpSpPr>
        <p:grpSpPr>
          <a:xfrm>
            <a:off x="2670708" y="5131421"/>
            <a:ext cx="720000" cy="720000"/>
            <a:chOff x="2670708" y="4990126"/>
            <a:chExt cx="720000" cy="7200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96700" y="3717032"/>
            <a:ext cx="720000" cy="1276776"/>
            <a:chOff x="7272700" y="3575737"/>
            <a:chExt cx="720000" cy="1276776"/>
          </a:xfrm>
        </p:grpSpPr>
        <p:sp>
          <p:nvSpPr>
            <p:cNvPr id="25" name="Document 24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4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Signature verification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Decrypt the encrypted hash with the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Compare the hashes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AE4EEF4-2245-7E44-BBED-E01047079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4073524" y="365813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7387993" y="583429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3"/>
            <a:endCxn id="37" idx="1"/>
          </p:cNvCxnSpPr>
          <p:nvPr/>
        </p:nvCxnSpPr>
        <p:spPr bwMode="auto">
          <a:xfrm flipV="1">
            <a:off x="4793525" y="4198137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253524" y="5834297"/>
            <a:ext cx="487800" cy="510561"/>
            <a:chOff x="4382731" y="6136662"/>
            <a:chExt cx="487800" cy="510561"/>
          </a:xfrm>
        </p:grpSpPr>
        <p:sp>
          <p:nvSpPr>
            <p:cNvPr id="22" name="Process 21"/>
            <p:cNvSpPr/>
            <p:nvPr/>
          </p:nvSpPr>
          <p:spPr bwMode="auto">
            <a:xfrm>
              <a:off x="4382731" y="6136662"/>
              <a:ext cx="360000" cy="360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latin typeface="Georgia" charset="0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31" y="6287223"/>
              <a:ext cx="255600" cy="360000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>
            <a:stCxn id="60" idx="3"/>
            <a:endCxn id="22" idx="1"/>
          </p:cNvCxnSpPr>
          <p:nvPr/>
        </p:nvCxnSpPr>
        <p:spPr bwMode="auto">
          <a:xfrm>
            <a:off x="3363672" y="4898234"/>
            <a:ext cx="889853" cy="11160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7" name="Process 36"/>
          <p:cNvSpPr/>
          <p:nvPr/>
        </p:nvSpPr>
        <p:spPr bwMode="auto">
          <a:xfrm>
            <a:off x="7387977" y="401813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43" name="Straight Arrow Connector 42"/>
          <p:cNvCxnSpPr>
            <a:stCxn id="22" idx="3"/>
            <a:endCxn id="8" idx="1"/>
          </p:cNvCxnSpPr>
          <p:nvPr/>
        </p:nvCxnSpPr>
        <p:spPr bwMode="auto">
          <a:xfrm>
            <a:off x="4613525" y="6014296"/>
            <a:ext cx="27744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4" name="Straight Arrow Connector 43"/>
          <p:cNvCxnSpPr>
            <a:stCxn id="60" idx="3"/>
            <a:endCxn id="7" idx="1"/>
          </p:cNvCxnSpPr>
          <p:nvPr/>
        </p:nvCxnSpPr>
        <p:spPr bwMode="auto">
          <a:xfrm flipV="1">
            <a:off x="3363672" y="4198137"/>
            <a:ext cx="709853" cy="700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6" name="Straight Arrow Connector 45"/>
          <p:cNvCxnSpPr>
            <a:stCxn id="37" idx="3"/>
            <a:endCxn id="53" idx="0"/>
          </p:cNvCxnSpPr>
          <p:nvPr/>
        </p:nvCxnSpPr>
        <p:spPr bwMode="auto">
          <a:xfrm>
            <a:off x="7747977" y="4198136"/>
            <a:ext cx="1225036" cy="6717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2" y="5794840"/>
            <a:ext cx="1018032" cy="438912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8" idx="3"/>
            <a:endCxn id="53" idx="2"/>
          </p:cNvCxnSpPr>
          <p:nvPr/>
        </p:nvCxnSpPr>
        <p:spPr bwMode="auto">
          <a:xfrm flipV="1">
            <a:off x="7747993" y="5239266"/>
            <a:ext cx="1225020" cy="7750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8394970" y="486993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compare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43671" y="4358233"/>
            <a:ext cx="720000" cy="1276776"/>
            <a:chOff x="7272700" y="3575737"/>
            <a:chExt cx="720000" cy="1276776"/>
          </a:xfrm>
        </p:grpSpPr>
        <p:sp>
          <p:nvSpPr>
            <p:cNvPr id="60" name="Document 59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7EE88D1-B971-CE4D-ACA6-D6EDC8048832}"/>
              </a:ext>
            </a:extLst>
          </p:cNvPr>
          <p:cNvGrpSpPr/>
          <p:nvPr/>
        </p:nvGrpSpPr>
        <p:grpSpPr>
          <a:xfrm>
            <a:off x="5730751" y="3839889"/>
            <a:ext cx="720000" cy="720000"/>
            <a:chOff x="2670708" y="4990126"/>
            <a:chExt cx="720000" cy="720000"/>
          </a:xfrm>
        </p:grpSpPr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B93B2FFB-01BF-1448-90F0-CE530BBED3BD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43F66EC5-D5A0-3649-8A20-1493A710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43DB1C7-FAD7-4841-8E09-3E45091B97BA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12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37" grpId="0" animBg="1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public key that has been digitally signed by a trusted third party </a:t>
            </a:r>
            <a:br>
              <a:rPr lang="en-GB" dirty="0"/>
            </a:br>
            <a:r>
              <a:rPr lang="en-GB" dirty="0"/>
              <a:t>(a Certificate Authority or CA)</a:t>
            </a:r>
          </a:p>
          <a:p>
            <a:pPr lvl="1"/>
            <a:r>
              <a:rPr lang="en-GB" dirty="0"/>
              <a:t>Used to make guarantees about ownership of a public key</a:t>
            </a:r>
          </a:p>
          <a:p>
            <a:pPr lvl="1"/>
            <a:r>
              <a:rPr lang="en-GB" dirty="0"/>
              <a:t>CA public keys typically incorporated into browsers or operating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0B831276-C75F-624B-B3A4-3748FD27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575300" y="5007220"/>
            <a:ext cx="1018032" cy="665703"/>
            <a:chOff x="4051300" y="4373037"/>
            <a:chExt cx="1018032" cy="665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4373037"/>
              <a:ext cx="1018032" cy="445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57" y="4404756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77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Upper limit on speed of communication is the speed of light: c = 300,000,000 m/s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message sent halfway round the world on a great circle route will take a minimum of 0.067 s to reach its destination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~20,000 km</a:t>
            </a:r>
          </a:p>
        </p:txBody>
      </p:sp>
    </p:spTree>
    <p:extLst>
      <p:ext uri="{BB962C8B-B14F-4D97-AF65-F5344CB8AC3E}">
        <p14:creationId xmlns:p14="http://schemas.microsoft.com/office/powerpoint/2010/main" val="166974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295AA3-FB39-F746-80F0-2D7C54FC89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Symmetric cryptography needs a shared key</a:t>
            </a:r>
          </a:p>
          <a:p>
            <a:pPr marL="0" indent="0">
              <a:buNone/>
            </a:pPr>
            <a:r>
              <a:rPr lang="en-US" dirty="0"/>
              <a:t>How can two parties agree a shared key over an insecure channel?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22B93F-9228-A54F-A621-FBDF70581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229CF0A-7D72-DC46-92DA-6A8BB834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5689A80D-6987-C54B-974A-62D3D3E5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7E7C89-47BA-C44E-8096-A5529736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24EDA0-3213-0341-9C13-E8242489FDBA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4AA815-5D63-3944-A9EB-AAC3175E937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BED479-74B7-EF44-A6CD-DCEAAB18E94B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62528C1-4898-EF48-A73A-FEFE8005C39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E18269-9BB0-A543-948A-5DF09F6E8803}"/>
              </a:ext>
            </a:extLst>
          </p:cNvPr>
          <p:cNvSpPr txBox="1"/>
          <p:nvPr/>
        </p:nvSpPr>
        <p:spPr>
          <a:xfrm>
            <a:off x="5905884" y="3849393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60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597573E-FD91-5143-B982-2258797D7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Diffie, W. and Hellman, M. (1976) New Directions in Cryptography. IEEE Transactions on Information Theory. 22(6). pp. 644-654.</a:t>
            </a:r>
          </a:p>
          <a:p>
            <a:r>
              <a:rPr lang="en-US" dirty="0"/>
              <a:t>Merkle, R.C. (1978) Secure communications over insecure channels. Communications of the ACM. 21(4). pp.294-299.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Ralph </a:t>
            </a:r>
            <a:r>
              <a:rPr lang="en-US" dirty="0" err="1"/>
              <a:t>Merkle</a:t>
            </a:r>
            <a:r>
              <a:rPr lang="en-US" dirty="0"/>
              <a:t>, based on earlier work by Whitfield </a:t>
            </a:r>
            <a:r>
              <a:rPr lang="en-US" dirty="0" err="1"/>
              <a:t>Diffie</a:t>
            </a:r>
            <a:r>
              <a:rPr lang="en-US" dirty="0"/>
              <a:t> and Martin Hellman</a:t>
            </a:r>
          </a:p>
          <a:p>
            <a:pPr marL="0" indent="0">
              <a:buNone/>
            </a:pPr>
            <a:r>
              <a:rPr lang="en-US" dirty="0"/>
              <a:t>Relies on each participant being able to apply an operation that is </a:t>
            </a:r>
            <a:r>
              <a:rPr lang="en-US" b="1" dirty="0" smtClean="0"/>
              <a:t>secret</a:t>
            </a:r>
            <a:r>
              <a:rPr lang="en-US" dirty="0"/>
              <a:t>, </a:t>
            </a:r>
            <a:r>
              <a:rPr lang="en-US" b="1" dirty="0"/>
              <a:t>commutative</a:t>
            </a:r>
            <a:r>
              <a:rPr lang="en-US" dirty="0"/>
              <a:t>, and </a:t>
            </a:r>
            <a:r>
              <a:rPr lang="en-US" b="1" dirty="0"/>
              <a:t>difficult to reverse</a:t>
            </a:r>
          </a:p>
          <a:p>
            <a:r>
              <a:rPr lang="en-US" dirty="0"/>
              <a:t>Difficult to reverse = trapdoor function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 its original </a:t>
            </a:r>
            <a:r>
              <a:rPr lang="en-US" dirty="0" err="1"/>
              <a:t>implemenation</a:t>
            </a:r>
            <a:r>
              <a:rPr lang="en-US" dirty="0"/>
              <a:t>, uses multiplicative groups of a finite field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dirty="0" err="1">
                <a:latin typeface="Cambria Math"/>
                <a:cs typeface="Cambria Math"/>
              </a:rPr>
              <a:t>g</a:t>
            </a:r>
            <a:r>
              <a:rPr lang="en-US" baseline="30000" dirty="0" err="1">
                <a:latin typeface="Cambria Math"/>
                <a:cs typeface="Cambria Math"/>
              </a:rPr>
              <a:t>a</a:t>
            </a:r>
            <a:r>
              <a:rPr lang="en-US" dirty="0">
                <a:latin typeface="Cambria Math"/>
                <a:cs typeface="Cambria Math"/>
              </a:rPr>
              <a:t> mod p)</a:t>
            </a:r>
            <a:r>
              <a:rPr lang="en-US" baseline="30000" dirty="0">
                <a:latin typeface="Cambria Math"/>
                <a:cs typeface="Cambria Math"/>
              </a:rPr>
              <a:t>b</a:t>
            </a:r>
            <a:r>
              <a:rPr lang="en-US" dirty="0">
                <a:latin typeface="Cambria Math"/>
                <a:cs typeface="Cambria Math"/>
              </a:rPr>
              <a:t> mod p = g</a:t>
            </a:r>
            <a:r>
              <a:rPr lang="en-US" baseline="30000" dirty="0">
                <a:latin typeface="Cambria Math"/>
                <a:cs typeface="Cambria Math"/>
              </a:rPr>
              <a:t>ab</a:t>
            </a:r>
            <a:r>
              <a:rPr lang="en-US" dirty="0">
                <a:latin typeface="Cambria Math"/>
                <a:cs typeface="Cambria Math"/>
              </a:rPr>
              <a:t> mod p= (</a:t>
            </a:r>
            <a:r>
              <a:rPr lang="en-US" dirty="0" err="1">
                <a:latin typeface="Cambria Math"/>
                <a:cs typeface="Cambria Math"/>
              </a:rPr>
              <a:t>g</a:t>
            </a:r>
            <a:r>
              <a:rPr lang="en-US" baseline="30000" dirty="0" err="1">
                <a:latin typeface="Cambria Math"/>
                <a:cs typeface="Cambria Math"/>
              </a:rPr>
              <a:t>b</a:t>
            </a:r>
            <a:r>
              <a:rPr lang="en-US" dirty="0">
                <a:latin typeface="Cambria Math"/>
                <a:cs typeface="Cambria Math"/>
              </a:rPr>
              <a:t> mod p)</a:t>
            </a:r>
            <a:r>
              <a:rPr lang="en-US" baseline="30000" dirty="0">
                <a:latin typeface="Cambria Math"/>
                <a:cs typeface="Cambria Math"/>
              </a:rPr>
              <a:t>a</a:t>
            </a:r>
            <a:r>
              <a:rPr lang="en-US" dirty="0">
                <a:latin typeface="Cambria Math"/>
                <a:cs typeface="Cambria Math"/>
              </a:rPr>
              <a:t> mod p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Far easier to calculate exponents than logarithms in a finite field</a:t>
            </a:r>
          </a:p>
          <a:p>
            <a:pPr marL="0" indent="0">
              <a:buNone/>
            </a:pPr>
            <a:r>
              <a:rPr lang="en-US" dirty="0"/>
              <a:t>Can be </a:t>
            </a:r>
            <a:r>
              <a:rPr lang="en-US" dirty="0" err="1"/>
              <a:t>generalised</a:t>
            </a:r>
            <a:r>
              <a:rPr lang="en-US" dirty="0"/>
              <a:t> to other finite cycle groups (elliptic curve groups)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3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03F51-AFF9-6547-BC65-EED3571C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D0CD45C9-7361-6646-BB4F-E19FC9A0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259" y="2921668"/>
            <a:ext cx="1155032" cy="11550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A856266-1CA3-2B43-A6E1-B1D857DC6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709" y="2921668"/>
            <a:ext cx="1155032" cy="11550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F92B80-ECA6-C74D-9376-AC57CC50E60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29577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5357081-D16A-5C46-B6B9-7CAA13EA17B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89622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6E71191-A9A3-6E4E-B9CF-82DD14BFFA76}"/>
                  </a:ext>
                </a:extLst>
              </p:cNvPr>
              <p:cNvSpPr txBox="1"/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  <a:br>
                  <a:rPr lang="en-US" dirty="0"/>
                </a:br>
                <a:r>
                  <a:rPr lang="en-US" dirty="0"/>
                  <a:t>large integer  </a:t>
                </a:r>
                <a14:m>
                  <m:oMath xmlns=""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blipFill>
                <a:blip r:embed="rId7"/>
                <a:stretch>
                  <a:fillRect l="-2000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E7945307-7F1F-0943-9886-32E7B472E8FB}"/>
                  </a:ext>
                </a:extLst>
              </p:cNvPr>
              <p:cNvSpPr txBox="1"/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</a:p>
              <a:p>
                <a:r>
                  <a:rPr lang="en-US" dirty="0"/>
                  <a:t>large integer </a:t>
                </a:r>
                <a14:m>
                  <m:oMath xmlns=""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blipFill>
                <a:blip r:embed="rId8"/>
                <a:stretch>
                  <a:fillRect l="-2797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6395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9576" y="4581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/>
                <a:cs typeface="Cambria Math"/>
              </a:rPr>
              <a:t>A= g </a:t>
            </a:r>
            <a:r>
              <a:rPr lang="en-US" sz="2000" i="1" baseline="30000" dirty="0" smtClean="0">
                <a:latin typeface="Cambria Math"/>
                <a:cs typeface="Cambria Math"/>
              </a:rPr>
              <a:t>a</a:t>
            </a:r>
            <a:r>
              <a:rPr lang="en-US" sz="2000" i="1" dirty="0" smtClean="0">
                <a:latin typeface="Cambria Math"/>
                <a:cs typeface="Cambria Math"/>
              </a:rPr>
              <a:t> mod p</a:t>
            </a:r>
            <a:endParaRPr lang="en-US" sz="2000" i="1" dirty="0">
              <a:latin typeface="Cambria Math"/>
              <a:cs typeface="Cambria Math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3912" y="40050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ambria Math"/>
                <a:cs typeface="Cambria Math"/>
              </a:rPr>
              <a:t>g</a:t>
            </a:r>
            <a:r>
              <a:rPr lang="en-US" sz="2000" i="1" baseline="30000" dirty="0" smtClean="0">
                <a:latin typeface="Cambria Math"/>
                <a:cs typeface="Cambria Math"/>
              </a:rPr>
              <a:t> </a:t>
            </a:r>
            <a:r>
              <a:rPr lang="en-US" sz="2000" i="1" dirty="0" smtClean="0">
                <a:latin typeface="Cambria Math"/>
                <a:cs typeface="Cambria Math"/>
              </a:rPr>
              <a:t>           p</a:t>
            </a:r>
            <a:endParaRPr lang="en-US" sz="2000" i="1" dirty="0">
              <a:latin typeface="Cambria Math"/>
              <a:cs typeface="Cambria Ma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400" y="1844824"/>
            <a:ext cx="10945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/>
                <a:cs typeface="Cambria Math"/>
              </a:rPr>
              <a:t>p</a:t>
            </a:r>
            <a:r>
              <a:rPr lang="en-US" sz="2000" dirty="0" smtClean="0"/>
              <a:t> is a large prime number</a:t>
            </a:r>
          </a:p>
          <a:p>
            <a:r>
              <a:rPr lang="en-US" sz="2000" i="1" dirty="0" smtClean="0">
                <a:latin typeface="Cambria Math"/>
                <a:cs typeface="Cambria Math"/>
              </a:rPr>
              <a:t>g</a:t>
            </a:r>
            <a:r>
              <a:rPr lang="en-US" sz="2000" dirty="0" smtClean="0"/>
              <a:t> </a:t>
            </a:r>
            <a:r>
              <a:rPr lang="en-US" sz="2000" dirty="0" smtClean="0">
                <a:cs typeface="Cambria Math"/>
              </a:rPr>
              <a:t>generator - </a:t>
            </a:r>
            <a:r>
              <a:rPr lang="en-US" sz="2000" dirty="0" smtClean="0"/>
              <a:t>is a primitive root module </a:t>
            </a:r>
            <a:r>
              <a:rPr lang="en-US" sz="2000" i="1" dirty="0" smtClean="0">
                <a:latin typeface="Cambria Math"/>
                <a:cs typeface="Cambria Math"/>
              </a:rPr>
              <a:t>p</a:t>
            </a:r>
            <a:r>
              <a:rPr lang="en-US" sz="2000" dirty="0" smtClean="0">
                <a:latin typeface="Cambria Math"/>
                <a:cs typeface="Cambria Math"/>
              </a:rPr>
              <a:t>, </a:t>
            </a:r>
            <a:endParaRPr lang="en-US" sz="2000" i="1" dirty="0" smtClean="0">
              <a:cs typeface="Cambria Math"/>
            </a:endParaRPr>
          </a:p>
          <a:p>
            <a:r>
              <a:rPr lang="en-US" sz="2000" dirty="0" smtClean="0"/>
              <a:t>(i.e. for every integer </a:t>
            </a:r>
            <a:r>
              <a:rPr lang="en-US" sz="2000" i="1" dirty="0" smtClean="0">
                <a:latin typeface="Cambria Math"/>
                <a:cs typeface="Cambria Math"/>
              </a:rPr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coprime</a:t>
            </a:r>
            <a:r>
              <a:rPr lang="en-US" sz="2000" dirty="0" smtClean="0"/>
              <a:t> to </a:t>
            </a:r>
            <a:r>
              <a:rPr lang="en-US" sz="2000" i="1" dirty="0" smtClean="0">
                <a:latin typeface="Cambria Math"/>
                <a:cs typeface="Cambria Math"/>
              </a:rPr>
              <a:t>p</a:t>
            </a:r>
            <a:r>
              <a:rPr lang="en-US" sz="2000" dirty="0" smtClean="0"/>
              <a:t>, there is an integer </a:t>
            </a:r>
            <a:r>
              <a:rPr lang="en-US" sz="2000" i="1" dirty="0" smtClean="0">
                <a:latin typeface="Cambria Math"/>
                <a:cs typeface="Cambria Math"/>
              </a:rPr>
              <a:t>k</a:t>
            </a:r>
            <a:r>
              <a:rPr lang="en-US" sz="2000" dirty="0" smtClean="0"/>
              <a:t> such that </a:t>
            </a:r>
            <a:r>
              <a:rPr lang="en-US" sz="2000" i="1" dirty="0" err="1" smtClean="0">
                <a:latin typeface="Cambria Math"/>
                <a:cs typeface="Cambria Math"/>
              </a:rPr>
              <a:t>g</a:t>
            </a:r>
            <a:r>
              <a:rPr lang="en-US" sz="2000" i="1" baseline="30000" dirty="0" err="1" smtClean="0">
                <a:latin typeface="Cambria Math"/>
                <a:cs typeface="Cambria Math"/>
              </a:rPr>
              <a:t>k</a:t>
            </a:r>
            <a:r>
              <a:rPr lang="en-US" sz="2000" i="1" dirty="0" smtClean="0">
                <a:latin typeface="Cambria Math"/>
                <a:cs typeface="Cambria Math"/>
              </a:rPr>
              <a:t>=a mod p</a:t>
            </a:r>
          </a:p>
        </p:txBody>
      </p:sp>
    </p:spTree>
    <p:extLst>
      <p:ext uri="{BB962C8B-B14F-4D97-AF65-F5344CB8AC3E}">
        <p14:creationId xmlns:p14="http://schemas.microsoft.com/office/powerpoint/2010/main" val="321840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algorithmic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95600" y="1916832"/>
            <a:ext cx="5688113" cy="3966280"/>
            <a:chOff x="74094" y="1712440"/>
            <a:chExt cx="5217572" cy="3713666"/>
          </a:xfrm>
        </p:grpSpPr>
        <p:grpSp>
          <p:nvGrpSpPr>
            <p:cNvPr id="7" name="Group 6"/>
            <p:cNvGrpSpPr/>
            <p:nvPr/>
          </p:nvGrpSpPr>
          <p:grpSpPr>
            <a:xfrm>
              <a:off x="1375837" y="1712440"/>
              <a:ext cx="3915829" cy="3713666"/>
              <a:chOff x="3799411" y="1526170"/>
              <a:chExt cx="3915829" cy="371366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799411" y="1895502"/>
                <a:ext cx="3344334" cy="3344334"/>
              </a:xfrm>
              <a:prstGeom prst="ellipse">
                <a:avLst/>
              </a:prstGeom>
              <a:ln>
                <a:solidFill>
                  <a:schemeClr val="accent1">
                    <a:lumMod val="40000"/>
                    <a:lumOff val="6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344583" y="1526170"/>
                <a:ext cx="910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92323" y="1797098"/>
                <a:ext cx="910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16073" y="1619305"/>
                <a:ext cx="910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05073" y="2114028"/>
                <a:ext cx="910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122569" y="2462193"/>
                <a:ext cx="402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dirty="0" smtClean="0"/>
                  <a:t>…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88417" y="1612432"/>
                <a:ext cx="910167" cy="34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4094" y="4339167"/>
              <a:ext cx="2190749" cy="374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g</a:t>
              </a:r>
              <a:r>
                <a:rPr lang="en-US" sz="2000" baseline="30000" dirty="0" err="1"/>
                <a:t>a</a:t>
              </a:r>
              <a:r>
                <a:rPr lang="en-US" sz="2000" dirty="0"/>
                <a:t> mod p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375837" y="4339167"/>
              <a:ext cx="232830" cy="188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770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03F51-AFF9-6547-BC65-EED3571C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8DF427E8-07C2-074D-8DA2-625DD2E4C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D0CD45C9-7361-6646-BB4F-E19FC9A0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259" y="2921668"/>
            <a:ext cx="1155032" cy="11550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A856266-1CA3-2B43-A6E1-B1D857DC6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709" y="2921668"/>
            <a:ext cx="1155032" cy="11550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F92B80-ECA6-C74D-9376-AC57CC50E60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29577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5357081-D16A-5C46-B6B9-7CAA13EA17B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89622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6E71191-A9A3-6E4E-B9CF-82DD14BFFA76}"/>
                  </a:ext>
                </a:extLst>
              </p:cNvPr>
              <p:cNvSpPr txBox="1"/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  <a:br>
                  <a:rPr lang="en-US" dirty="0"/>
                </a:br>
                <a:r>
                  <a:rPr lang="en-US" dirty="0"/>
                  <a:t>large integer  </a:t>
                </a:r>
                <a14:m>
                  <m:oMath xmlns=""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blipFill>
                <a:blip r:embed="rId7"/>
                <a:stretch>
                  <a:fillRect l="-2000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E7945307-7F1F-0943-9886-32E7B472E8FB}"/>
                  </a:ext>
                </a:extLst>
              </p:cNvPr>
              <p:cNvSpPr txBox="1"/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</a:p>
              <a:p>
                <a:r>
                  <a:rPr lang="en-US" dirty="0"/>
                  <a:t>large integer </a:t>
                </a:r>
                <a14:m>
                  <m:oMath xmlns=""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blipFill>
                <a:blip r:embed="rId8"/>
                <a:stretch>
                  <a:fillRect l="-2797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68E29DDC-FA72-024A-8C84-6422A293E84F}"/>
              </a:ext>
            </a:extLst>
          </p:cNvPr>
          <p:cNvCxnSpPr>
            <a:cxnSpLocks/>
          </p:cNvCxnSpPr>
          <p:nvPr/>
        </p:nvCxnSpPr>
        <p:spPr>
          <a:xfrm>
            <a:off x="4295773" y="4806725"/>
            <a:ext cx="3600452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F9C93F5C-CC54-FD42-B47E-FE4AAC1A2464}"/>
              </a:ext>
            </a:extLst>
          </p:cNvPr>
          <p:cNvCxnSpPr>
            <a:cxnSpLocks/>
          </p:cNvCxnSpPr>
          <p:nvPr/>
        </p:nvCxnSpPr>
        <p:spPr>
          <a:xfrm flipH="1">
            <a:off x="4295779" y="4806725"/>
            <a:ext cx="3600446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F972484-9027-8841-BF1B-A2D4B34DC0EC}"/>
                  </a:ext>
                </a:extLst>
              </p:cNvPr>
              <p:cNvSpPr txBox="1"/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72484-9027-8841-BF1B-A2D4B34DC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625DF57-97D0-3E41-9C59-4BB8EF85D5D3}"/>
                  </a:ext>
                </a:extLst>
              </p:cNvPr>
              <p:cNvSpPr txBox="1"/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25DF57-97D0-3E41-9C59-4BB8EF85D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6395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9576" y="4581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/>
                <a:cs typeface="Cambria Math"/>
              </a:rPr>
              <a:t>A= g </a:t>
            </a:r>
            <a:r>
              <a:rPr lang="en-US" sz="2000" i="1" baseline="30000" dirty="0" smtClean="0">
                <a:latin typeface="Cambria Math"/>
                <a:cs typeface="Cambria Math"/>
              </a:rPr>
              <a:t>a</a:t>
            </a:r>
            <a:r>
              <a:rPr lang="en-US" sz="2000" i="1" dirty="0" smtClean="0">
                <a:latin typeface="Cambria Math"/>
                <a:cs typeface="Cambria Math"/>
              </a:rPr>
              <a:t> mod p</a:t>
            </a:r>
            <a:endParaRPr lang="en-US" sz="2000" i="1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04312" y="4581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/>
                <a:cs typeface="Cambria Math"/>
              </a:rPr>
              <a:t>B</a:t>
            </a:r>
            <a:r>
              <a:rPr lang="en-US" sz="2000" i="1" dirty="0" smtClean="0">
                <a:latin typeface="Cambria Math"/>
                <a:cs typeface="Cambria Math"/>
              </a:rPr>
              <a:t>= g </a:t>
            </a:r>
            <a:r>
              <a:rPr lang="en-US" sz="2000" i="1" baseline="30000" dirty="0" smtClean="0">
                <a:latin typeface="Cambria Math"/>
                <a:cs typeface="Cambria Math"/>
              </a:rPr>
              <a:t>b</a:t>
            </a:r>
            <a:r>
              <a:rPr lang="en-US" sz="2000" i="1" dirty="0" smtClean="0">
                <a:latin typeface="Cambria Math"/>
                <a:cs typeface="Cambria Math"/>
              </a:rPr>
              <a:t> mod p</a:t>
            </a:r>
            <a:endParaRPr lang="en-US" sz="2000" i="1" dirty="0">
              <a:latin typeface="Cambria Math"/>
              <a:cs typeface="Cambria Math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7568" y="587727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/>
                <a:cs typeface="Cambria Math"/>
              </a:rPr>
              <a:t>Z</a:t>
            </a:r>
            <a:r>
              <a:rPr lang="en-US" sz="2000" i="1" dirty="0" smtClean="0">
                <a:latin typeface="Cambria Math"/>
                <a:cs typeface="Cambria Math"/>
              </a:rPr>
              <a:t>= B </a:t>
            </a:r>
            <a:r>
              <a:rPr lang="en-US" sz="2000" i="1" baseline="30000" dirty="0" smtClean="0">
                <a:latin typeface="Cambria Math"/>
                <a:cs typeface="Cambria Math"/>
              </a:rPr>
              <a:t>a</a:t>
            </a:r>
            <a:r>
              <a:rPr lang="en-US" sz="2000" i="1" dirty="0" smtClean="0">
                <a:latin typeface="Cambria Math"/>
                <a:cs typeface="Cambria Math"/>
              </a:rPr>
              <a:t> mod p</a:t>
            </a:r>
            <a:endParaRPr lang="en-US" sz="2000" i="1" dirty="0">
              <a:latin typeface="Cambria Math"/>
              <a:cs typeface="Cambria Math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6280" y="587727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/>
                <a:cs typeface="Cambria Math"/>
              </a:rPr>
              <a:t>Z</a:t>
            </a:r>
            <a:r>
              <a:rPr lang="en-US" sz="2000" i="1" dirty="0" smtClean="0">
                <a:latin typeface="Cambria Math"/>
                <a:cs typeface="Cambria Math"/>
              </a:rPr>
              <a:t>= A </a:t>
            </a:r>
            <a:r>
              <a:rPr lang="en-US" sz="2000" i="1" baseline="30000" dirty="0" smtClean="0">
                <a:latin typeface="Cambria Math"/>
                <a:cs typeface="Cambria Math"/>
              </a:rPr>
              <a:t>b</a:t>
            </a:r>
            <a:r>
              <a:rPr lang="en-US" sz="2000" i="1" dirty="0" smtClean="0">
                <a:latin typeface="Cambria Math"/>
                <a:cs typeface="Cambria Math"/>
              </a:rPr>
              <a:t> mod p</a:t>
            </a:r>
            <a:endParaRPr lang="en-US" sz="2000" i="1" dirty="0">
              <a:latin typeface="Cambria Math"/>
              <a:cs typeface="Cambria Math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3912" y="40050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ambria Math"/>
                <a:cs typeface="Cambria Math"/>
              </a:rPr>
              <a:t>g</a:t>
            </a:r>
            <a:r>
              <a:rPr lang="en-US" sz="2000" i="1" baseline="30000" dirty="0" smtClean="0">
                <a:latin typeface="Cambria Math"/>
                <a:cs typeface="Cambria Math"/>
              </a:rPr>
              <a:t> </a:t>
            </a:r>
            <a:r>
              <a:rPr lang="en-US" sz="2000" i="1" dirty="0" smtClean="0">
                <a:latin typeface="Cambria Math"/>
                <a:cs typeface="Cambria Math"/>
              </a:rPr>
              <a:t>           p</a:t>
            </a:r>
            <a:endParaRPr lang="en-US" sz="2000" i="1" dirty="0">
              <a:latin typeface="Cambria Math"/>
              <a:cs typeface="Cambria Math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00" y="1844824"/>
            <a:ext cx="10945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/>
                <a:cs typeface="Cambria Math"/>
              </a:rPr>
              <a:t>p</a:t>
            </a:r>
            <a:r>
              <a:rPr lang="en-US" sz="2000" dirty="0" smtClean="0"/>
              <a:t> is a large prime number</a:t>
            </a:r>
          </a:p>
          <a:p>
            <a:r>
              <a:rPr lang="en-US" sz="2000" i="1" dirty="0" smtClean="0">
                <a:latin typeface="Cambria Math"/>
                <a:cs typeface="Cambria Math"/>
              </a:rPr>
              <a:t>g</a:t>
            </a:r>
            <a:r>
              <a:rPr lang="en-US" sz="2000" dirty="0" smtClean="0"/>
              <a:t> is a primitive root module </a:t>
            </a:r>
            <a:r>
              <a:rPr lang="en-US" sz="2000" i="1" dirty="0" smtClean="0">
                <a:latin typeface="Cambria Math"/>
                <a:cs typeface="Cambria Math"/>
              </a:rPr>
              <a:t>p</a:t>
            </a:r>
          </a:p>
          <a:p>
            <a:r>
              <a:rPr lang="en-US" sz="2000" dirty="0" smtClean="0"/>
              <a:t>(i.e. for every integer </a:t>
            </a:r>
            <a:r>
              <a:rPr lang="en-US" sz="2000" i="1" dirty="0" smtClean="0">
                <a:latin typeface="Cambria Math"/>
                <a:cs typeface="Cambria Math"/>
              </a:rPr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coprime</a:t>
            </a:r>
            <a:r>
              <a:rPr lang="en-US" sz="2000" dirty="0" smtClean="0"/>
              <a:t> to </a:t>
            </a:r>
            <a:r>
              <a:rPr lang="en-US" sz="2000" i="1" dirty="0" smtClean="0">
                <a:latin typeface="Cambria Math"/>
                <a:cs typeface="Cambria Math"/>
              </a:rPr>
              <a:t>p</a:t>
            </a:r>
            <a:r>
              <a:rPr lang="en-US" sz="2000" dirty="0" smtClean="0"/>
              <a:t>, there is an integer </a:t>
            </a:r>
            <a:r>
              <a:rPr lang="en-US" sz="2000" i="1" dirty="0" smtClean="0">
                <a:latin typeface="Cambria Math"/>
                <a:cs typeface="Cambria Math"/>
              </a:rPr>
              <a:t>k</a:t>
            </a:r>
            <a:r>
              <a:rPr lang="en-US" sz="2000" dirty="0" smtClean="0"/>
              <a:t> such that </a:t>
            </a:r>
            <a:r>
              <a:rPr lang="en-US" sz="2000" i="1" dirty="0" err="1" smtClean="0">
                <a:latin typeface="Cambria Math"/>
                <a:cs typeface="Cambria Math"/>
              </a:rPr>
              <a:t>g</a:t>
            </a:r>
            <a:r>
              <a:rPr lang="en-US" sz="2000" i="1" baseline="30000" dirty="0" err="1" smtClean="0">
                <a:latin typeface="Cambria Math"/>
                <a:cs typeface="Cambria Math"/>
              </a:rPr>
              <a:t>k</a:t>
            </a:r>
            <a:r>
              <a:rPr lang="en-US" sz="2000" i="1" dirty="0" smtClean="0">
                <a:latin typeface="Cambria Math"/>
                <a:cs typeface="Cambria Math"/>
              </a:rPr>
              <a:t>=a mod p</a:t>
            </a:r>
          </a:p>
        </p:txBody>
      </p:sp>
    </p:spTree>
    <p:extLst>
      <p:ext uri="{BB962C8B-B14F-4D97-AF65-F5344CB8AC3E}">
        <p14:creationId xmlns:p14="http://schemas.microsoft.com/office/powerpoint/2010/main" val="311044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8" grpId="0"/>
      <p:bldP spid="30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Layer Security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Symmetric-key encryption is much faster than asymmetric-key </a:t>
            </a:r>
            <a:r>
              <a:rPr lang="en-GB" dirty="0" smtClean="0"/>
              <a:t>encryption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TLS is a hybrid cryptosystem</a:t>
            </a:r>
          </a:p>
          <a:p>
            <a:pPr lvl="1"/>
            <a:r>
              <a:rPr lang="en-GB" dirty="0"/>
              <a:t>Uses asymmetric-key encryption to agree on a shared symmetric key</a:t>
            </a:r>
          </a:p>
          <a:p>
            <a:pPr lvl="1"/>
            <a:r>
              <a:rPr lang="en-GB" dirty="0"/>
              <a:t>Uses symmetric-key encryption for subsequent application data, using the shared </a:t>
            </a:r>
            <a:r>
              <a:rPr lang="en-GB" dirty="0" smtClean="0"/>
              <a:t>key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TLS 1.2 defined in Aug 2008, TLS 1.3 defined in Aug 2018</a:t>
            </a:r>
          </a:p>
          <a:p>
            <a:pPr lvl="1"/>
            <a:r>
              <a:rPr lang="en-GB" dirty="0"/>
              <a:t>TLS 1.3 offers significant security and efficiency improvements over TLS 1.2</a:t>
            </a:r>
          </a:p>
          <a:p>
            <a:pPr lvl="1"/>
            <a:r>
              <a:rPr lang="en-GB" dirty="0"/>
              <a:t>TLS 1.3 is widely supported by most modern browsers (notable exception: Microsoft)</a:t>
            </a:r>
          </a:p>
          <a:p>
            <a:pPr lvl="1"/>
            <a:r>
              <a:rPr lang="en-GB" dirty="0"/>
              <a:t>Adoption by websites is much lower (&lt;40% as of September 2020)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Dierks, T. and Rescorla, E. (2008) </a:t>
            </a:r>
            <a:r>
              <a:rPr lang="en-GB" i="1" dirty="0"/>
              <a:t>The Transport Layer Security Protocol Version 1.2</a:t>
            </a:r>
            <a:r>
              <a:rPr lang="en-GB" dirty="0"/>
              <a:t>. RFC5246. Available at: https://</a:t>
            </a:r>
            <a:r>
              <a:rPr lang="en-GB" dirty="0" err="1"/>
              <a:t>tools.ietf.org</a:t>
            </a:r>
            <a:r>
              <a:rPr lang="en-GB" dirty="0"/>
              <a:t>/html/rfc5246</a:t>
            </a:r>
          </a:p>
          <a:p>
            <a:r>
              <a:rPr lang="en-GB" dirty="0"/>
              <a:t>Rescorla, E. (2018) </a:t>
            </a:r>
            <a:r>
              <a:rPr lang="en-GB" i="1" dirty="0"/>
              <a:t>The Transport Layer Security (TLS) Protocol Version 1.3</a:t>
            </a:r>
            <a:r>
              <a:rPr lang="en-GB" dirty="0"/>
              <a:t>. RFC8446. Available at: https://</a:t>
            </a:r>
            <a:r>
              <a:rPr lang="en-GB" dirty="0" err="1"/>
              <a:t>tools.ietf.org</a:t>
            </a:r>
            <a:r>
              <a:rPr lang="en-GB" dirty="0"/>
              <a:t>/html/rfc8446</a:t>
            </a:r>
          </a:p>
        </p:txBody>
      </p:sp>
    </p:spTree>
    <p:extLst>
      <p:ext uri="{BB962C8B-B14F-4D97-AF65-F5344CB8AC3E}">
        <p14:creationId xmlns:p14="http://schemas.microsoft.com/office/powerpoint/2010/main" val="406546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Layer Security h</a:t>
            </a:r>
            <a:r>
              <a:rPr lang="en-GB" dirty="0" smtClean="0"/>
              <a:t>andshake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TLS </a:t>
            </a:r>
            <a:r>
              <a:rPr lang="en-GB" dirty="0"/>
              <a:t>handshake is the protocol used to agree on the shared symmetric key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Several key exchange algorithms in use – these are the most common cases:</a:t>
            </a:r>
          </a:p>
          <a:p>
            <a:pPr lvl="1"/>
            <a:r>
              <a:rPr lang="en-US" dirty="0"/>
              <a:t>RSA (TLS 1.2 and earlier only)</a:t>
            </a:r>
          </a:p>
          <a:p>
            <a:pPr lvl="1"/>
            <a:r>
              <a:rPr lang="en-US" dirty="0"/>
              <a:t>Ephemeral Diffie-Hellman (TLS 1.3 onwards)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GB" dirty="0"/>
              <a:t>Because TLS 1.2 is still in wide use, we’ll look at both TLS 1.2 and TLS 1.3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1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Bracket 50">
            <a:extLst>
              <a:ext uri="{FF2B5EF4-FFF2-40B4-BE49-F238E27FC236}">
                <a16:creationId xmlns=""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040000" y="1629000"/>
            <a:ext cx="216000" cy="108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06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278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=""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begin secure communication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=""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2277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=""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=""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=""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195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=""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2997000"/>
            <a:ext cx="3609474" cy="293114"/>
            <a:chOff x="4296000" y="5805000"/>
            <a:chExt cx="3609474" cy="293114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=""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805000"/>
              <a:ext cx="1871350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ServerHelloDone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=""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  <a:br>
              <a:rPr lang="en-US" dirty="0"/>
            </a:br>
            <a:r>
              <a:rPr lang="en-US" dirty="0"/>
              <a:t>(TLS 1.2)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 flipH="1">
            <a:off x="4296000" y="1447511"/>
            <a:ext cx="9149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=""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=""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=""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public key</a:t>
              </a:r>
              <a:br>
                <a:rPr lang="en-GB" sz="1200" dirty="0"/>
              </a:br>
              <a:r>
                <a:rPr lang="en-GB" sz="1200" dirty="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=""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=""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=""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90" name="Elbow Connector 189">
            <a:extLst>
              <a:ext uri="{FF2B5EF4-FFF2-40B4-BE49-F238E27FC236}">
                <a16:creationId xmlns="" xmlns:a16="http://schemas.microsoft.com/office/drawing/2014/main" id="{BFA1C578-219D-BA48-98AE-2800D97BA3BC}"/>
              </a:ext>
            </a:extLst>
          </p:cNvPr>
          <p:cNvCxnSpPr>
            <a:cxnSpLocks/>
            <a:stCxn id="51" idx="2"/>
            <a:endCxn id="84" idx="1"/>
          </p:cNvCxnSpPr>
          <p:nvPr/>
        </p:nvCxnSpPr>
        <p:spPr>
          <a:xfrm rot="10800000" flipH="1" flipV="1">
            <a:off x="8256000" y="2169000"/>
            <a:ext cx="576000" cy="756000"/>
          </a:xfrm>
          <a:prstGeom prst="bentConnector3">
            <a:avLst>
              <a:gd name="adj1" fmla="val 4899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 dirty="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5913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=""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=""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EDDFE5B-D13F-E64D-BBB7-BF945C77E59D}"/>
              </a:ext>
            </a:extLst>
          </p:cNvPr>
          <p:cNvGrpSpPr/>
          <p:nvPr/>
        </p:nvGrpSpPr>
        <p:grpSpPr>
          <a:xfrm>
            <a:off x="624000" y="3141000"/>
            <a:ext cx="2695070" cy="288000"/>
            <a:chOff x="624000" y="3141000"/>
            <a:chExt cx="2695070" cy="288000"/>
          </a:xfrm>
        </p:grpSpPr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894C77D-E999-0644-9A2D-B883B22BB0E3}"/>
                </a:ext>
              </a:extLst>
            </p:cNvPr>
            <p:cNvSpPr txBox="1"/>
            <p:nvPr/>
          </p:nvSpPr>
          <p:spPr>
            <a:xfrm>
              <a:off x="624000" y="3141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verify server public key</a:t>
              </a: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="" xmlns:a16="http://schemas.microsoft.com/office/drawing/2014/main" id="{140DEF7A-FACD-A149-A06C-5576A20B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929" y="3176775"/>
              <a:ext cx="494141" cy="216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70EF6E0-4BFB-6F47-AAC2-72DB15158343}"/>
              </a:ext>
            </a:extLst>
          </p:cNvPr>
          <p:cNvGrpSpPr/>
          <p:nvPr/>
        </p:nvGrpSpPr>
        <p:grpSpPr>
          <a:xfrm>
            <a:off x="4296000" y="2637000"/>
            <a:ext cx="3609474" cy="540000"/>
            <a:chOff x="4296000" y="2637000"/>
            <a:chExt cx="3609474" cy="540000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=""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2925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2637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43" name="Process 142">
              <a:extLst>
                <a:ext uri="{FF2B5EF4-FFF2-40B4-BE49-F238E27FC236}">
                  <a16:creationId xmlns="" xmlns:a16="http://schemas.microsoft.com/office/drawing/2014/main" id="{33970233-0DA9-F44A-AFFF-DDF5FC7229F7}"/>
                </a:ext>
              </a:extLst>
            </p:cNvPr>
            <p:cNvSpPr/>
            <p:nvPr/>
          </p:nvSpPr>
          <p:spPr bwMode="auto">
            <a:xfrm>
              <a:off x="5952000" y="2781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87" name="Picture 18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00D8347-CE8F-764A-8DC6-78B2B97F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5607" y="2889000"/>
              <a:ext cx="202107" cy="288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0CFA88B-F50D-0144-BE5B-F743483C3B34}"/>
              </a:ext>
            </a:extLst>
          </p:cNvPr>
          <p:cNvGrpSpPr/>
          <p:nvPr/>
        </p:nvGrpSpPr>
        <p:grpSpPr>
          <a:xfrm>
            <a:off x="624000" y="3501000"/>
            <a:ext cx="2695070" cy="288000"/>
            <a:chOff x="624000" y="3429000"/>
            <a:chExt cx="2695070" cy="288000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premaster secret</a:t>
              </a: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="" xmlns:a16="http://schemas.microsoft.com/office/drawing/2014/main" id="{206ECEA9-DFA1-BF4B-9F8E-414419DA8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069" y="3464775"/>
              <a:ext cx="501001" cy="216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80A79B8-59C9-1B40-BE96-EF854D21866A}"/>
              </a:ext>
            </a:extLst>
          </p:cNvPr>
          <p:cNvGrpSpPr/>
          <p:nvPr/>
        </p:nvGrpSpPr>
        <p:grpSpPr>
          <a:xfrm>
            <a:off x="4285882" y="3393000"/>
            <a:ext cx="3601177" cy="390209"/>
            <a:chOff x="4285882" y="3675537"/>
            <a:chExt cx="3601177" cy="390209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="" xmlns:a16="http://schemas.microsoft.com/office/drawing/2014/main" id="{855A4520-16B4-A24E-9D9D-8CD4C0E4B26E}"/>
                </a:ext>
              </a:extLst>
            </p:cNvPr>
            <p:cNvCxnSpPr/>
            <p:nvPr/>
          </p:nvCxnSpPr>
          <p:spPr bwMode="auto">
            <a:xfrm>
              <a:off x="4285883" y="3927537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28A3835C-3384-5546-8660-5D0F8024CFE4}"/>
                </a:ext>
              </a:extLst>
            </p:cNvPr>
            <p:cNvGrpSpPr/>
            <p:nvPr/>
          </p:nvGrpSpPr>
          <p:grpSpPr>
            <a:xfrm>
              <a:off x="5808000" y="3717000"/>
              <a:ext cx="576000" cy="348746"/>
              <a:chOff x="5808000" y="4376732"/>
              <a:chExt cx="576000" cy="348746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="" xmlns:a16="http://schemas.microsoft.com/office/drawing/2014/main" id="{673016B5-A62C-8C4A-8976-D5309FC837B2}"/>
                  </a:ext>
                </a:extLst>
              </p:cNvPr>
              <p:cNvSpPr/>
              <p:nvPr/>
            </p:nvSpPr>
            <p:spPr>
              <a:xfrm>
                <a:off x="5808000" y="4437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="" xmlns:a16="http://schemas.microsoft.com/office/drawing/2014/main" id="{85E9A3C6-0402-424A-A139-412CC09D6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391" y="4474220"/>
                <a:ext cx="501001" cy="216000"/>
              </a:xfrm>
              <a:prstGeom prst="rect">
                <a:avLst/>
              </a:prstGeom>
            </p:spPr>
          </p:pic>
          <p:pic>
            <p:nvPicPr>
              <p:cNvPr id="212" name="Picture 211">
                <a:extLst>
                  <a:ext uri="{FF2B5EF4-FFF2-40B4-BE49-F238E27FC236}">
                    <a16:creationId xmlns="" xmlns:a16="http://schemas.microsoft.com/office/drawing/2014/main" id="{2C3C2B36-79A7-554A-965B-C9D77B83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0707" y="4376732"/>
                <a:ext cx="203293" cy="288000"/>
              </a:xfrm>
              <a:prstGeom prst="rect">
                <a:avLst/>
              </a:prstGeom>
            </p:spPr>
          </p:pic>
        </p:grp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DB309CFE-49CC-6B41-8C5F-5FD4FE29C25D}"/>
                </a:ext>
              </a:extLst>
            </p:cNvPr>
            <p:cNvSpPr txBox="1"/>
            <p:nvPr/>
          </p:nvSpPr>
          <p:spPr>
            <a:xfrm>
              <a:off x="4285882" y="3675537"/>
              <a:ext cx="1632091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ClientKeyExchange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="" xmlns:a16="http://schemas.microsoft.com/office/drawing/2014/main" id="{BE0C12BB-D41A-984D-8507-84D7FA53C370}"/>
              </a:ext>
            </a:extLst>
          </p:cNvPr>
          <p:cNvGrpSpPr/>
          <p:nvPr/>
        </p:nvGrpSpPr>
        <p:grpSpPr>
          <a:xfrm>
            <a:off x="4296000" y="4401000"/>
            <a:ext cx="3601176" cy="260502"/>
            <a:chOff x="4296000" y="1521000"/>
            <a:chExt cx="3601176" cy="260502"/>
          </a:xfrm>
        </p:grpSpPr>
        <p:cxnSp>
          <p:nvCxnSpPr>
            <p:cNvPr id="214" name="Straight Arrow Connector 213">
              <a:extLst>
                <a:ext uri="{FF2B5EF4-FFF2-40B4-BE49-F238E27FC236}">
                  <a16:creationId xmlns="" xmlns:a16="http://schemas.microsoft.com/office/drawing/2014/main" id="{0821447B-231E-5849-86C1-560AF9BA3823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F3029AEC-0CB0-C84C-A01A-3A772D97AC3C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="" xmlns:a16="http://schemas.microsoft.com/office/drawing/2014/main" id="{6C1CCA4A-07FE-344D-BEAA-669E529EBFAA}"/>
              </a:ext>
            </a:extLst>
          </p:cNvPr>
          <p:cNvGrpSpPr/>
          <p:nvPr/>
        </p:nvGrpSpPr>
        <p:grpSpPr>
          <a:xfrm>
            <a:off x="4296000" y="5121000"/>
            <a:ext cx="3609474" cy="257114"/>
            <a:chOff x="4296000" y="2817000"/>
            <a:chExt cx="3609474" cy="257114"/>
          </a:xfrm>
        </p:grpSpPr>
        <p:cxnSp>
          <p:nvCxnSpPr>
            <p:cNvPr id="218" name="Straight Arrow Connector 217">
              <a:extLst>
                <a:ext uri="{FF2B5EF4-FFF2-40B4-BE49-F238E27FC236}">
                  <a16:creationId xmlns="" xmlns:a16="http://schemas.microsoft.com/office/drawing/2014/main" id="{A65754BE-F3C5-0446-ABCC-FA8346A30893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94250EB4-3BB5-D147-95A4-B6CE806FF354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64AD8980-13B8-5B4E-8952-0C22C87325E7}"/>
              </a:ext>
            </a:extLst>
          </p:cNvPr>
          <p:cNvGrpSpPr/>
          <p:nvPr/>
        </p:nvGrpSpPr>
        <p:grpSpPr>
          <a:xfrm>
            <a:off x="4296000" y="4689000"/>
            <a:ext cx="3601176" cy="332502"/>
            <a:chOff x="4296000" y="1521000"/>
            <a:chExt cx="3601176" cy="332502"/>
          </a:xfrm>
        </p:grpSpPr>
        <p:cxnSp>
          <p:nvCxnSpPr>
            <p:cNvPr id="222" name="Straight Arrow Connector 221">
              <a:extLst>
                <a:ext uri="{FF2B5EF4-FFF2-40B4-BE49-F238E27FC236}">
                  <a16:creationId xmlns="" xmlns:a16="http://schemas.microsoft.com/office/drawing/2014/main" id="{FFD5024E-27C5-FC48-A3E3-554F8DEC500F}"/>
                </a:ext>
              </a:extLst>
            </p:cNvPr>
            <p:cNvCxnSpPr/>
            <p:nvPr/>
          </p:nvCxnSpPr>
          <p:spPr bwMode="auto">
            <a:xfrm>
              <a:off x="4296000" y="1845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9ED22F5B-23BC-374C-8628-9CD6320F87E6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C3FD683B-6AC8-5E49-9759-33AB61754495}"/>
              </a:ext>
            </a:extLst>
          </p:cNvPr>
          <p:cNvGrpSpPr/>
          <p:nvPr/>
        </p:nvGrpSpPr>
        <p:grpSpPr>
          <a:xfrm>
            <a:off x="4296000" y="5481000"/>
            <a:ext cx="3609474" cy="257114"/>
            <a:chOff x="4296000" y="2817000"/>
            <a:chExt cx="3609474" cy="257114"/>
          </a:xfrm>
        </p:grpSpPr>
        <p:cxnSp>
          <p:nvCxnSpPr>
            <p:cNvPr id="225" name="Straight Arrow Connector 224">
              <a:extLst>
                <a:ext uri="{FF2B5EF4-FFF2-40B4-BE49-F238E27FC236}">
                  <a16:creationId xmlns="" xmlns:a16="http://schemas.microsoft.com/office/drawing/2014/main" id="{1566EA4E-859A-B84C-8B34-8BF2A4B30D60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6" name="TextBox 225">
              <a:extLst>
                <a:ext uri="{FF2B5EF4-FFF2-40B4-BE49-F238E27FC236}">
                  <a16:creationId xmlns="" xmlns:a16="http://schemas.microsoft.com/office/drawing/2014/main" id="{06A9E4E2-0F28-604A-8566-4F2C537E1683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7BA1903-6815-E049-BD5F-F5118E9F1A83}"/>
              </a:ext>
            </a:extLst>
          </p:cNvPr>
          <p:cNvGrpSpPr/>
          <p:nvPr/>
        </p:nvGrpSpPr>
        <p:grpSpPr>
          <a:xfrm>
            <a:off x="623887" y="3861000"/>
            <a:ext cx="2703366" cy="576000"/>
            <a:chOff x="623887" y="486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486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master </a:t>
              </a:r>
              <a:r>
                <a:rPr lang="en-GB" sz="1200" dirty="0" smtClean="0"/>
                <a:t>secret (session key) </a:t>
              </a:r>
              <a:endParaRPr lang="en-GB" sz="12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193000"/>
              <a:ext cx="501001" cy="216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15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193000"/>
              <a:ext cx="501001" cy="216000"/>
            </a:xfrm>
            <a:prstGeom prst="rect">
              <a:avLst/>
            </a:prstGeom>
          </p:spPr>
        </p:pic>
        <p:sp>
          <p:nvSpPr>
            <p:cNvPr id="230" name="Rectangle 229">
              <a:extLst>
                <a:ext uri="{FF2B5EF4-FFF2-40B4-BE49-F238E27FC236}">
                  <a16:creationId xmlns="" xmlns:a16="http://schemas.microsoft.com/office/drawing/2014/main" id="{5AE04BCD-4693-7742-B22C-3772C20C024F}"/>
                </a:ext>
              </a:extLst>
            </p:cNvPr>
            <p:cNvSpPr/>
            <p:nvPr/>
          </p:nvSpPr>
          <p:spPr bwMode="auto">
            <a:xfrm>
              <a:off x="2028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F98021E6-DD55-9647-BA5D-4385D4188CB0}"/>
                </a:ext>
              </a:extLst>
            </p:cNvPr>
            <p:cNvSpPr/>
            <p:nvPr/>
          </p:nvSpPr>
          <p:spPr bwMode="auto">
            <a:xfrm>
              <a:off x="1452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="" xmlns:a16="http://schemas.microsoft.com/office/drawing/2014/main" id="{EBB7549B-3153-9144-AD4D-BD301D3D2ECD}"/>
                </a:ext>
              </a:extLst>
            </p:cNvPr>
            <p:cNvSpPr txBox="1"/>
            <p:nvPr/>
          </p:nvSpPr>
          <p:spPr>
            <a:xfrm>
              <a:off x="1776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0FC0BA9-287A-7B4B-BF97-A79E91E2C1DD}"/>
              </a:ext>
            </a:extLst>
          </p:cNvPr>
          <p:cNvGrpSpPr/>
          <p:nvPr/>
        </p:nvGrpSpPr>
        <p:grpSpPr>
          <a:xfrm>
            <a:off x="8841421" y="3861000"/>
            <a:ext cx="2725464" cy="576125"/>
            <a:chOff x="8841421" y="4869000"/>
            <a:chExt cx="2725464" cy="576125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4869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184259"/>
              <a:ext cx="501001" cy="2160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157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184259"/>
              <a:ext cx="501001" cy="216000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E550C5A0-0ACC-5D42-B8A1-ED1FB9BEA004}"/>
                </a:ext>
              </a:extLst>
            </p:cNvPr>
            <p:cNvSpPr txBox="1"/>
            <p:nvPr/>
          </p:nvSpPr>
          <p:spPr>
            <a:xfrm>
              <a:off x="10776000" y="5157125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="" xmlns:a16="http://schemas.microsoft.com/office/drawing/2014/main" id="{2EC12D78-6BC9-5540-91B2-5E034D3568C5}"/>
                </a:ext>
              </a:extLst>
            </p:cNvPr>
            <p:cNvSpPr/>
            <p:nvPr/>
          </p:nvSpPr>
          <p:spPr bwMode="auto">
            <a:xfrm>
              <a:off x="10452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="" xmlns:a16="http://schemas.microsoft.com/office/drawing/2014/main" id="{CBE52D7B-4E6A-3F45-8044-F2FD6EE1CA5D}"/>
                </a:ext>
              </a:extLst>
            </p:cNvPr>
            <p:cNvSpPr/>
            <p:nvPr/>
          </p:nvSpPr>
          <p:spPr bwMode="auto">
            <a:xfrm>
              <a:off x="9876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="" xmlns:a16="http://schemas.microsoft.com/office/drawing/2014/main" id="{3BA1280D-64E0-E24C-B5C3-281D916862B1}"/>
                </a:ext>
              </a:extLst>
            </p:cNvPr>
            <p:cNvSpPr txBox="1"/>
            <p:nvPr/>
          </p:nvSpPr>
          <p:spPr>
            <a:xfrm>
              <a:off x="10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</p:grpSp>
      <p:sp>
        <p:nvSpPr>
          <p:cNvPr id="99" name="Left Bracket 98">
            <a:extLst>
              <a:ext uri="{FF2B5EF4-FFF2-40B4-BE49-F238E27FC236}">
                <a16:creationId xmlns="" xmlns:a16="http://schemas.microsoft.com/office/drawing/2014/main" id="{02365587-2E26-DA41-B342-7BA186321800}"/>
              </a:ext>
            </a:extLst>
          </p:cNvPr>
          <p:cNvSpPr/>
          <p:nvPr/>
        </p:nvSpPr>
        <p:spPr>
          <a:xfrm>
            <a:off x="3936000" y="1629000"/>
            <a:ext cx="216000" cy="108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93B22883-1887-9B40-8A6B-0B5F248D0591}"/>
              </a:ext>
            </a:extLst>
          </p:cNvPr>
          <p:cNvGrpSpPr/>
          <p:nvPr/>
        </p:nvGrpSpPr>
        <p:grpSpPr>
          <a:xfrm>
            <a:off x="624000" y="2781000"/>
            <a:ext cx="2736000" cy="288000"/>
            <a:chOff x="624000" y="3429000"/>
            <a:chExt cx="2736000" cy="288000"/>
          </a:xfrm>
        </p:grpSpPr>
        <p:sp>
          <p:nvSpPr>
            <p:cNvPr id="101" name="Process 100">
              <a:extLst>
                <a:ext uri="{FF2B5EF4-FFF2-40B4-BE49-F238E27FC236}">
                  <a16:creationId xmlns="" xmlns:a16="http://schemas.microsoft.com/office/drawing/2014/main" id="{49D435EF-698F-D245-B78B-BE10845ECD2D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A3FCEDC2-FC75-4D45-A49C-8CDE58F255FC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cxnSp>
        <p:nvCxnSpPr>
          <p:cNvPr id="103" name="Elbow Connector 102">
            <a:extLst>
              <a:ext uri="{FF2B5EF4-FFF2-40B4-BE49-F238E27FC236}">
                <a16:creationId xmlns="" xmlns:a16="http://schemas.microsoft.com/office/drawing/2014/main" id="{8A53C281-DDD8-3348-8587-6D1E92034BDC}"/>
              </a:ext>
            </a:extLst>
          </p:cNvPr>
          <p:cNvCxnSpPr>
            <a:stCxn id="99" idx="1"/>
            <a:endCxn id="101" idx="3"/>
          </p:cNvCxnSpPr>
          <p:nvPr/>
        </p:nvCxnSpPr>
        <p:spPr>
          <a:xfrm rot="10800000" flipV="1">
            <a:off x="3360000" y="2169000"/>
            <a:ext cx="576000" cy="75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phic 103">
            <a:extLst>
              <a:ext uri="{FF2B5EF4-FFF2-40B4-BE49-F238E27FC236}">
                <a16:creationId xmlns="" xmlns:a16="http://schemas.microsoft.com/office/drawing/2014/main" id="{D61B9255-0B5B-244D-B965-946CAEFBF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5149" y="709512"/>
            <a:ext cx="900000" cy="9000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="" xmlns:a16="http://schemas.microsoft.com/office/drawing/2014/main" id="{B3D772B8-76AD-A748-A74D-EE3EA9961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9736" y="31291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User agent</a:t>
            </a:r>
            <a:endParaRPr 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248128" y="26064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Origin Server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510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94" grpId="0"/>
      <p:bldP spid="200" grpId="0"/>
      <p:bldP spid="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91FB6D-ADDE-154E-A1DB-D465B7D6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forward secrecy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29654F-6F0A-6C4D-AA46-2F4DDB41AE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Gillmor, D. (2016) </a:t>
            </a:r>
            <a:r>
              <a:rPr lang="en-US" i="1" dirty="0"/>
              <a:t>Negotiated Finite Field Diffie-Hellman Ephemeral Parameters for Transport Layer Security</a:t>
            </a:r>
            <a:r>
              <a:rPr lang="en-US" dirty="0"/>
              <a:t>. RFC7919. Available at: https://</a:t>
            </a:r>
            <a:r>
              <a:rPr lang="en-US" dirty="0" err="1"/>
              <a:t>tools.ietf.org</a:t>
            </a:r>
            <a:r>
              <a:rPr lang="en-US" dirty="0"/>
              <a:t>/html/rfc7919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00" y="1988840"/>
            <a:ext cx="1080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shown, protocol ensures the confidentiality of the subsequent communications</a:t>
            </a:r>
          </a:p>
          <a:p>
            <a:r>
              <a:rPr lang="en-US" sz="2000" dirty="0" smtClean="0"/>
              <a:t>What happens if the server’s private key is leaked at some point in the future?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With a copy of the messages from </a:t>
            </a:r>
            <a:r>
              <a:rPr lang="en-US" sz="2000" dirty="0" err="1" smtClean="0"/>
              <a:t>ClientHello</a:t>
            </a:r>
            <a:r>
              <a:rPr lang="en-US" sz="2000" dirty="0" smtClean="0"/>
              <a:t> to </a:t>
            </a:r>
            <a:r>
              <a:rPr lang="en-US" sz="2000" dirty="0" err="1" smtClean="0"/>
              <a:t>ClientKeyExchange</a:t>
            </a:r>
            <a:r>
              <a:rPr lang="en-US" sz="2000" dirty="0" smtClean="0"/>
              <a:t>, we can reconstruct the session key (master secret) and decrypt the rest of the session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need to protect past communications against the loss of a long-term secret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r>
              <a:rPr lang="en-US" sz="2000" dirty="0" smtClean="0"/>
              <a:t>Ephemeral </a:t>
            </a:r>
            <a:r>
              <a:rPr lang="en-US" sz="2000" dirty="0" err="1" smtClean="0"/>
              <a:t>Diffie</a:t>
            </a:r>
            <a:r>
              <a:rPr lang="en-US" sz="2000" dirty="0" smtClean="0"/>
              <a:t>-Hellman is used by TLS 1.3+ to ensure perfect forward secrecy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TLS 1.3 lets the client identify their preferred </a:t>
            </a:r>
            <a:r>
              <a:rPr lang="en-US" sz="2000" dirty="0" smtClean="0">
                <a:latin typeface="Cambria Math"/>
                <a:cs typeface="Cambria Math"/>
              </a:rPr>
              <a:t>p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ambria Math"/>
                <a:cs typeface="Cambria Math"/>
              </a:rPr>
              <a:t>g</a:t>
            </a:r>
            <a:r>
              <a:rPr lang="en-US" sz="2000" dirty="0" smtClean="0"/>
              <a:t> from a small registry of “good” values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75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handshake from TLS 1.2 and earlier requires two round trips before secure communications can begin</a:t>
            </a:r>
          </a:p>
          <a:p>
            <a:pPr lvl="1"/>
            <a:r>
              <a:rPr lang="en-US" dirty="0"/>
              <a:t>Minimum of 4 * 0.067 = 0.27s</a:t>
            </a:r>
          </a:p>
          <a:p>
            <a:pPr marL="0" indent="0">
              <a:buNone/>
            </a:pPr>
            <a:r>
              <a:rPr lang="en-US" dirty="0"/>
              <a:t>This is on top of the 3-way TCP handshake (minimum 0.2s) and before any additional overheads from HTTP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1.3 reduces the handshake to a single round trip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286425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time between a source sending a packet and the destination receiving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Actual speed of communication will be less than the speed of light:</a:t>
            </a:r>
          </a:p>
          <a:p>
            <a:pPr lvl="1"/>
            <a:r>
              <a:rPr lang="en-GB" dirty="0"/>
              <a:t>Optical fibre is typically ~70% of c</a:t>
            </a:r>
          </a:p>
          <a:p>
            <a:pPr lvl="1"/>
            <a:r>
              <a:rPr lang="en-GB" dirty="0"/>
              <a:t>Coaxial cable may be &gt;80% of 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Routers, switches, etc introduce delays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386163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1F8AE2ED-4EA2-9A4D-9965-54236BC39DB5}"/>
              </a:ext>
            </a:extLst>
          </p:cNvPr>
          <p:cNvGrpSpPr/>
          <p:nvPr/>
        </p:nvGrpSpPr>
        <p:grpSpPr>
          <a:xfrm>
            <a:off x="8835625" y="3861000"/>
            <a:ext cx="2734034" cy="576000"/>
            <a:chOff x="8835625" y="4221000"/>
            <a:chExt cx="2734034" cy="576000"/>
          </a:xfrm>
        </p:grpSpPr>
        <p:pic>
          <p:nvPicPr>
            <p:cNvPr id="13" name="Picture 12" descr="A picture containing drawing, clock&#10;&#10;Description automatically generated">
              <a:extLst>
                <a:ext uri="{FF2B5EF4-FFF2-40B4-BE49-F238E27FC236}">
                  <a16:creationId xmlns="" xmlns:a16="http://schemas.microsoft.com/office/drawing/2014/main" id="{F88E0B5B-031E-604B-B2C0-64A3D9ACD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7775" y="4509000"/>
              <a:ext cx="493714" cy="216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F1B6BB2-A1AC-FE4A-B683-ED7EC01E27A1}"/>
                </a:ext>
              </a:extLst>
            </p:cNvPr>
            <p:cNvSpPr txBox="1"/>
            <p:nvPr/>
          </p:nvSpPr>
          <p:spPr>
            <a:xfrm>
              <a:off x="9323206" y="4221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handshake secret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1A56620-F478-704E-9527-79BE2C651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25" y="4509000"/>
              <a:ext cx="501001" cy="216000"/>
            </a:xfrm>
            <a:prstGeom prst="rect">
              <a:avLst/>
            </a:prstGeom>
          </p:spPr>
        </p:pic>
        <p:sp>
          <p:nvSpPr>
            <p:cNvPr id="16" name="Process 15">
              <a:extLst>
                <a:ext uri="{FF2B5EF4-FFF2-40B4-BE49-F238E27FC236}">
                  <a16:creationId xmlns="" xmlns:a16="http://schemas.microsoft.com/office/drawing/2014/main" id="{6CBDF296-5718-8143-A575-756F5BB5F37D}"/>
                </a:ext>
              </a:extLst>
            </p:cNvPr>
            <p:cNvSpPr/>
            <p:nvPr/>
          </p:nvSpPr>
          <p:spPr bwMode="auto">
            <a:xfrm>
              <a:off x="10128000" y="450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0909D65-D07E-944C-B19A-FDBDADDEE764}"/>
                </a:ext>
              </a:extLst>
            </p:cNvPr>
            <p:cNvSpPr txBox="1"/>
            <p:nvPr/>
          </p:nvSpPr>
          <p:spPr>
            <a:xfrm>
              <a:off x="10593809" y="4509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D72B5C8-F72F-2E4E-B816-B318BDA58C69}"/>
                </a:ext>
              </a:extLst>
            </p:cNvPr>
            <p:cNvSpPr txBox="1"/>
            <p:nvPr/>
          </p:nvSpPr>
          <p:spPr>
            <a:xfrm>
              <a:off x="9464904" y="4509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4D364BCE-09B8-B647-B591-D09F201DB3DE}"/>
              </a:ext>
            </a:extLst>
          </p:cNvPr>
          <p:cNvGrpSpPr/>
          <p:nvPr/>
        </p:nvGrpSpPr>
        <p:grpSpPr>
          <a:xfrm>
            <a:off x="623887" y="5553000"/>
            <a:ext cx="2703366" cy="576000"/>
            <a:chOff x="623887" y="540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540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master secret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733000"/>
              <a:ext cx="501001" cy="216000"/>
            </a:xfrm>
            <a:prstGeom prst="rect">
              <a:avLst/>
            </a:prstGeom>
          </p:spPr>
        </p:pic>
        <p:sp>
          <p:nvSpPr>
            <p:cNvPr id="27" name="Process 26">
              <a:extLst>
                <a:ext uri="{FF2B5EF4-FFF2-40B4-BE49-F238E27FC236}">
                  <a16:creationId xmlns="" xmlns:a16="http://schemas.microsoft.com/office/drawing/2014/main" id="{EEF1FBE4-25F5-EF48-ABB7-6F4A4F4798BD}"/>
                </a:ext>
              </a:extLst>
            </p:cNvPr>
            <p:cNvSpPr/>
            <p:nvPr/>
          </p:nvSpPr>
          <p:spPr bwMode="auto">
            <a:xfrm>
              <a:off x="1776000" y="5697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72000" y="5697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69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74297A75-37B9-1847-94B4-AB5AF5E67F8D}"/>
              </a:ext>
            </a:extLst>
          </p:cNvPr>
          <p:cNvGrpSpPr/>
          <p:nvPr/>
        </p:nvGrpSpPr>
        <p:grpSpPr>
          <a:xfrm>
            <a:off x="8832000" y="5193000"/>
            <a:ext cx="2736000" cy="288000"/>
            <a:chOff x="8832000" y="3645000"/>
            <a:chExt cx="2736000" cy="288000"/>
          </a:xfrm>
        </p:grpSpPr>
        <p:sp>
          <p:nvSpPr>
            <p:cNvPr id="44" name="Process 43">
              <a:extLst>
                <a:ext uri="{FF2B5EF4-FFF2-40B4-BE49-F238E27FC236}">
                  <a16:creationId xmlns="" xmlns:a16="http://schemas.microsoft.com/office/drawing/2014/main" id="{F3CA0A63-EB42-AC4D-BFDB-6C3E20C09721}"/>
                </a:ext>
              </a:extLst>
            </p:cNvPr>
            <p:cNvSpPr/>
            <p:nvPr/>
          </p:nvSpPr>
          <p:spPr bwMode="auto">
            <a:xfrm>
              <a:off x="8832000" y="3645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8B4AA1FC-3904-3742-A455-0B5453FEA32F}"/>
                </a:ext>
              </a:extLst>
            </p:cNvPr>
            <p:cNvSpPr txBox="1"/>
            <p:nvPr/>
          </p:nvSpPr>
          <p:spPr>
            <a:xfrm>
              <a:off x="9624000" y="3645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43" name="Right Bracket 42">
            <a:extLst>
              <a:ext uri="{FF2B5EF4-FFF2-40B4-BE49-F238E27FC236}">
                <a16:creationId xmlns="" xmlns:a16="http://schemas.microsoft.com/office/drawing/2014/main" id="{7C41BE31-DFC9-0A4D-BBD7-1E9E7EFEB246}"/>
              </a:ext>
            </a:extLst>
          </p:cNvPr>
          <p:cNvSpPr/>
          <p:nvPr/>
        </p:nvSpPr>
        <p:spPr>
          <a:xfrm>
            <a:off x="8054303" y="1628997"/>
            <a:ext cx="216000" cy="3852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ket 50">
            <a:extLst>
              <a:ext uri="{FF2B5EF4-FFF2-40B4-BE49-F238E27FC236}">
                <a16:creationId xmlns=""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328000" y="1629000"/>
            <a:ext cx="216000" cy="144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92EEE2AB-5A7D-104A-A672-43C243946359}"/>
              </a:ext>
            </a:extLst>
          </p:cNvPr>
          <p:cNvGrpSpPr/>
          <p:nvPr/>
        </p:nvGrpSpPr>
        <p:grpSpPr>
          <a:xfrm>
            <a:off x="8841421" y="5553000"/>
            <a:ext cx="2725464" cy="576000"/>
            <a:chOff x="8841421" y="5417741"/>
            <a:chExt cx="2725464" cy="57600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5417741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733000"/>
              <a:ext cx="501001" cy="216000"/>
            </a:xfrm>
            <a:prstGeom prst="rect">
              <a:avLst/>
            </a:prstGeom>
          </p:spPr>
        </p:pic>
        <p:sp>
          <p:nvSpPr>
            <p:cNvPr id="59" name="Process 58">
              <a:extLst>
                <a:ext uri="{FF2B5EF4-FFF2-40B4-BE49-F238E27FC236}">
                  <a16:creationId xmlns="" xmlns:a16="http://schemas.microsoft.com/office/drawing/2014/main" id="{0513F440-AC65-8D4E-A21C-649B7E9CF329}"/>
                </a:ext>
              </a:extLst>
            </p:cNvPr>
            <p:cNvSpPr/>
            <p:nvPr/>
          </p:nvSpPr>
          <p:spPr bwMode="auto">
            <a:xfrm>
              <a:off x="10128000" y="5705741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8904BD10-2627-8C4D-8FBF-8FDB6A20DB73}"/>
                </a:ext>
              </a:extLst>
            </p:cNvPr>
            <p:cNvSpPr txBox="1"/>
            <p:nvPr/>
          </p:nvSpPr>
          <p:spPr>
            <a:xfrm>
              <a:off x="10591035" y="5705741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705741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42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0C7D35D0-F22C-7342-8F6C-A5FC35C4605D}"/>
              </a:ext>
            </a:extLst>
          </p:cNvPr>
          <p:cNvGrpSpPr/>
          <p:nvPr/>
        </p:nvGrpSpPr>
        <p:grpSpPr>
          <a:xfrm>
            <a:off x="624000" y="3861000"/>
            <a:ext cx="2707138" cy="576000"/>
            <a:chOff x="624000" y="4507292"/>
            <a:chExt cx="2707138" cy="576000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5F9C358A-0F62-A448-915A-B7C2C888E133}"/>
                </a:ext>
              </a:extLst>
            </p:cNvPr>
            <p:cNvSpPr txBox="1"/>
            <p:nvPr/>
          </p:nvSpPr>
          <p:spPr>
            <a:xfrm>
              <a:off x="624000" y="4507292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handshake secret 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35189E7F-AEE0-3F4C-9C5F-F61E9D993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37" y="4833000"/>
              <a:ext cx="501001" cy="216000"/>
            </a:xfrm>
            <a:prstGeom prst="rect">
              <a:avLst/>
            </a:prstGeom>
          </p:spPr>
        </p:pic>
        <p:sp>
          <p:nvSpPr>
            <p:cNvPr id="73" name="Process 72">
              <a:extLst>
                <a:ext uri="{FF2B5EF4-FFF2-40B4-BE49-F238E27FC236}">
                  <a16:creationId xmlns="" xmlns:a16="http://schemas.microsoft.com/office/drawing/2014/main" id="{302BBEF0-8F45-454C-947F-EFA765B1424A}"/>
                </a:ext>
              </a:extLst>
            </p:cNvPr>
            <p:cNvSpPr/>
            <p:nvPr/>
          </p:nvSpPr>
          <p:spPr bwMode="auto">
            <a:xfrm>
              <a:off x="1776001" y="4795292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0DCDB93B-57F1-9F4A-B0B4-DE379B32E8D9}"/>
                </a:ext>
              </a:extLst>
            </p:cNvPr>
            <p:cNvSpPr txBox="1"/>
            <p:nvPr/>
          </p:nvSpPr>
          <p:spPr>
            <a:xfrm>
              <a:off x="1272001" y="4795292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9B956C40-ECED-E944-94E7-38CE47C15BC9}"/>
                </a:ext>
              </a:extLst>
            </p:cNvPr>
            <p:cNvSpPr txBox="1"/>
            <p:nvPr/>
          </p:nvSpPr>
          <p:spPr>
            <a:xfrm>
              <a:off x="2250193" y="4795292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77" name="Picture 76" descr="A picture containing drawing, clock&#10;&#10;Description automatically generated">
              <a:extLst>
                <a:ext uri="{FF2B5EF4-FFF2-40B4-BE49-F238E27FC236}">
                  <a16:creationId xmlns="" xmlns:a16="http://schemas.microsoft.com/office/drawing/2014/main" id="{5EBA5194-9C0F-F742-869F-5DBBE836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769" y="4833000"/>
              <a:ext cx="493714" cy="216000"/>
            </a:xfrm>
            <a:prstGeom prst="rect">
              <a:avLst/>
            </a:prstGeom>
          </p:spPr>
        </p:pic>
      </p:grpSp>
      <p:sp>
        <p:nvSpPr>
          <p:cNvPr id="79" name="Left Bracket 78">
            <a:extLst>
              <a:ext uri="{FF2B5EF4-FFF2-40B4-BE49-F238E27FC236}">
                <a16:creationId xmlns="" xmlns:a16="http://schemas.microsoft.com/office/drawing/2014/main" id="{C785F00E-0324-7340-A0D6-513EC821EC2F}"/>
              </a:ext>
            </a:extLst>
          </p:cNvPr>
          <p:cNvSpPr/>
          <p:nvPr/>
        </p:nvSpPr>
        <p:spPr>
          <a:xfrm>
            <a:off x="3936000" y="1629000"/>
            <a:ext cx="216000" cy="3852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ket 79">
            <a:extLst>
              <a:ext uri="{FF2B5EF4-FFF2-40B4-BE49-F238E27FC236}">
                <a16:creationId xmlns="" xmlns:a16="http://schemas.microsoft.com/office/drawing/2014/main" id="{D74CAB7F-D91E-D745-8CFB-15ACA675D85F}"/>
              </a:ext>
            </a:extLst>
          </p:cNvPr>
          <p:cNvSpPr/>
          <p:nvPr/>
        </p:nvSpPr>
        <p:spPr>
          <a:xfrm>
            <a:off x="3648000" y="1629000"/>
            <a:ext cx="216000" cy="144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314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=""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A270DE1D-3F64-5249-B33E-2D363BED0A60}"/>
              </a:ext>
            </a:extLst>
          </p:cNvPr>
          <p:cNvGrpSpPr/>
          <p:nvPr/>
        </p:nvGrpSpPr>
        <p:grpSpPr>
          <a:xfrm>
            <a:off x="624000" y="3141000"/>
            <a:ext cx="2736000" cy="288000"/>
            <a:chOff x="624000" y="3429000"/>
            <a:chExt cx="2736000" cy="288000"/>
          </a:xfrm>
        </p:grpSpPr>
        <p:sp>
          <p:nvSpPr>
            <p:cNvPr id="88" name="Process 87">
              <a:extLst>
                <a:ext uri="{FF2B5EF4-FFF2-40B4-BE49-F238E27FC236}">
                  <a16:creationId xmlns="" xmlns:a16="http://schemas.microsoft.com/office/drawing/2014/main" id="{4FE79E32-07BB-D54F-9BC9-940AE3195284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D0054F59-BEE0-CF4F-9C01-FAAAA588A9C4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60629AA-DFD7-4544-89D4-4E1603ED50C8}"/>
              </a:ext>
            </a:extLst>
          </p:cNvPr>
          <p:cNvGrpSpPr/>
          <p:nvPr/>
        </p:nvGrpSpPr>
        <p:grpSpPr>
          <a:xfrm>
            <a:off x="624000" y="5193000"/>
            <a:ext cx="2736000" cy="288000"/>
            <a:chOff x="624000" y="3429000"/>
            <a:chExt cx="2736000" cy="288000"/>
          </a:xfrm>
        </p:grpSpPr>
        <p:sp>
          <p:nvSpPr>
            <p:cNvPr id="92" name="Process 91">
              <a:extLst>
                <a:ext uri="{FF2B5EF4-FFF2-40B4-BE49-F238E27FC236}">
                  <a16:creationId xmlns="" xmlns:a16="http://schemas.microsoft.com/office/drawing/2014/main" id="{2A3E4F9A-4BA2-9440-9729-3F4127BC7BF1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0FBD52B5-5AEE-C64C-9C92-1DEED8517685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begin secure communication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708E7EE2-7812-D447-8598-AE8C3BE3B5B1}"/>
              </a:ext>
            </a:extLst>
          </p:cNvPr>
          <p:cNvGrpSpPr/>
          <p:nvPr/>
        </p:nvGrpSpPr>
        <p:grpSpPr>
          <a:xfrm>
            <a:off x="624000" y="3501000"/>
            <a:ext cx="2687967" cy="288000"/>
            <a:chOff x="624000" y="2493000"/>
            <a:chExt cx="2687967" cy="288000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2493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shared DH key</a:t>
              </a:r>
            </a:p>
          </p:txBody>
        </p:sp>
        <p:pic>
          <p:nvPicPr>
            <p:cNvPr id="98" name="Picture 97" descr="A picture containing drawing, clock&#10;&#10;Description automatically generated">
              <a:extLst>
                <a:ext uri="{FF2B5EF4-FFF2-40B4-BE49-F238E27FC236}">
                  <a16:creationId xmlns="" xmlns:a16="http://schemas.microsoft.com/office/drawing/2014/main" id="{E42501E8-FA04-B147-9471-B8C61D0D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253" y="2529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706E3177-AD46-5445-AB64-D4301E0FCDAF}"/>
              </a:ext>
            </a:extLst>
          </p:cNvPr>
          <p:cNvGrpSpPr/>
          <p:nvPr/>
        </p:nvGrpSpPr>
        <p:grpSpPr>
          <a:xfrm>
            <a:off x="8841420" y="3501000"/>
            <a:ext cx="2726580" cy="288000"/>
            <a:chOff x="8841420" y="2561405"/>
            <a:chExt cx="2726580" cy="288000"/>
          </a:xfrm>
        </p:grpSpPr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BF61BFC0-4C7D-0843-944D-E3DBF49EC2D8}"/>
                </a:ext>
              </a:extLst>
            </p:cNvPr>
            <p:cNvSpPr txBox="1"/>
            <p:nvPr/>
          </p:nvSpPr>
          <p:spPr>
            <a:xfrm>
              <a:off x="9624000" y="256140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shared DH key</a:t>
              </a:r>
            </a:p>
          </p:txBody>
        </p:sp>
        <p:pic>
          <p:nvPicPr>
            <p:cNvPr id="102" name="Picture 101" descr="A picture containing drawing, clock&#10;&#10;Description automatically generated">
              <a:extLst>
                <a:ext uri="{FF2B5EF4-FFF2-40B4-BE49-F238E27FC236}">
                  <a16:creationId xmlns="" xmlns:a16="http://schemas.microsoft.com/office/drawing/2014/main" id="{7D03EE50-EF65-D841-8028-1318C4E2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1420" y="2601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=""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CC53675E-913B-E04C-94EA-D93B836919F4}"/>
              </a:ext>
            </a:extLst>
          </p:cNvPr>
          <p:cNvGrpSpPr/>
          <p:nvPr/>
        </p:nvGrpSpPr>
        <p:grpSpPr>
          <a:xfrm>
            <a:off x="624000" y="2061000"/>
            <a:ext cx="2456251" cy="288000"/>
            <a:chOff x="624000" y="837000"/>
            <a:chExt cx="2456251" cy="288000"/>
          </a:xfrm>
        </p:grpSpPr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0A8085FC-5493-DE47-920E-960BEF01228C}"/>
                </a:ext>
              </a:extLst>
            </p:cNvPr>
            <p:cNvSpPr txBox="1"/>
            <p:nvPr/>
          </p:nvSpPr>
          <p:spPr>
            <a:xfrm>
              <a:off x="62400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public DH key</a:t>
              </a:r>
            </a:p>
          </p:txBody>
        </p:sp>
        <p:pic>
          <p:nvPicPr>
            <p:cNvPr id="120" name="Picture 119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9FF85D8A-770F-F344-A5F4-50B653327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6251" y="860044"/>
              <a:ext cx="254000" cy="222250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36B8D17D-8B08-AB4C-8D80-6F4D2E9CF5FC}"/>
              </a:ext>
            </a:extLst>
          </p:cNvPr>
          <p:cNvGrpSpPr/>
          <p:nvPr/>
        </p:nvGrpSpPr>
        <p:grpSpPr>
          <a:xfrm>
            <a:off x="9127420" y="2781000"/>
            <a:ext cx="2431160" cy="288000"/>
            <a:chOff x="9127420" y="837000"/>
            <a:chExt cx="2431160" cy="288000"/>
          </a:xfrm>
        </p:grpSpPr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2138179B-A9E0-7643-8693-58B0C077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7420" y="958312"/>
              <a:ext cx="254000" cy="133350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8909F1C1-C3C3-6148-A9CB-24B066EF4D2C}"/>
                </a:ext>
              </a:extLst>
            </p:cNvPr>
            <p:cNvSpPr txBox="1"/>
            <p:nvPr/>
          </p:nvSpPr>
          <p:spPr>
            <a:xfrm>
              <a:off x="961458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public DH key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2997DFF8-34BE-E64E-BA8E-7AB07FA29F9A}"/>
              </a:ext>
            </a:extLst>
          </p:cNvPr>
          <p:cNvGrpSpPr/>
          <p:nvPr/>
        </p:nvGrpSpPr>
        <p:grpSpPr>
          <a:xfrm>
            <a:off x="4296000" y="1953000"/>
            <a:ext cx="3601176" cy="396478"/>
            <a:chOff x="4296000" y="2025000"/>
            <a:chExt cx="3601176" cy="39647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="" xmlns:a16="http://schemas.microsoft.com/office/drawing/2014/main" id="{7A7C8900-1DC6-324D-BD41-FB79B0EAC30E}"/>
                </a:ext>
              </a:extLst>
            </p:cNvPr>
            <p:cNvCxnSpPr/>
            <p:nvPr/>
          </p:nvCxnSpPr>
          <p:spPr bwMode="auto">
            <a:xfrm>
              <a:off x="4296000" y="2277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06B4216F-41E9-DB4B-99EC-7808E165A8CE}"/>
                </a:ext>
              </a:extLst>
            </p:cNvPr>
            <p:cNvSpPr txBox="1"/>
            <p:nvPr/>
          </p:nvSpPr>
          <p:spPr>
            <a:xfrm>
              <a:off x="4296000" y="2025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="" xmlns:a16="http://schemas.microsoft.com/office/drawing/2014/main" id="{7FB57FC1-582F-284E-AB04-C5D0A983080D}"/>
                </a:ext>
              </a:extLst>
            </p:cNvPr>
            <p:cNvGrpSpPr/>
            <p:nvPr/>
          </p:nvGrpSpPr>
          <p:grpSpPr>
            <a:xfrm>
              <a:off x="5808000" y="2133000"/>
              <a:ext cx="359438" cy="288478"/>
              <a:chOff x="5808000" y="3069000"/>
              <a:chExt cx="359438" cy="288478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7CC20F59-712B-1148-AE3F-78041E762328}"/>
                  </a:ext>
                </a:extLst>
              </p:cNvPr>
              <p:cNvSpPr/>
              <p:nvPr/>
            </p:nvSpPr>
            <p:spPr>
              <a:xfrm>
                <a:off x="5808000" y="3069000"/>
                <a:ext cx="359438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3" name="Picture 132" descr="A picture containing drawing&#10;&#10;Description automatically generated">
                <a:extLst>
                  <a:ext uri="{FF2B5EF4-FFF2-40B4-BE49-F238E27FC236}">
                    <a16:creationId xmlns="" xmlns:a16="http://schemas.microsoft.com/office/drawing/2014/main" id="{3241AD10-BCB5-1446-8C6B-6291E7F86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2290" y="3105239"/>
                <a:ext cx="245806" cy="216000"/>
              </a:xfrm>
              <a:prstGeom prst="rect">
                <a:avLst/>
              </a:prstGeom>
            </p:spPr>
          </p:pic>
        </p:grp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4329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=""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=""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=""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  <p:pic>
          <p:nvPicPr>
            <p:cNvPr id="140" name="Picture 139">
              <a:extLst>
                <a:ext uri="{FF2B5EF4-FFF2-40B4-BE49-F238E27FC236}">
                  <a16:creationId xmlns="" xmlns:a16="http://schemas.microsoft.com/office/drawing/2014/main" id="{136F68A4-312B-BA4C-9B10-E8823DA5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4473000"/>
              <a:ext cx="201111" cy="287301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231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=""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D0E58C95-4FCA-BD45-8654-6171A256B7AD}"/>
              </a:ext>
            </a:extLst>
          </p:cNvPr>
          <p:cNvGrpSpPr/>
          <p:nvPr/>
        </p:nvGrpSpPr>
        <p:grpSpPr>
          <a:xfrm>
            <a:off x="4296000" y="2673000"/>
            <a:ext cx="3609474" cy="396478"/>
            <a:chOff x="4296000" y="3177000"/>
            <a:chExt cx="3609474" cy="396478"/>
          </a:xfrm>
        </p:grpSpPr>
        <p:cxnSp>
          <p:nvCxnSpPr>
            <p:cNvPr id="153" name="Straight Arrow Connector 152">
              <a:extLst>
                <a:ext uri="{FF2B5EF4-FFF2-40B4-BE49-F238E27FC236}">
                  <a16:creationId xmlns="" xmlns:a16="http://schemas.microsoft.com/office/drawing/2014/main" id="{C173074E-606B-B44A-8738-095D576D2C0A}"/>
                </a:ext>
              </a:extLst>
            </p:cNvPr>
            <p:cNvCxnSpPr/>
            <p:nvPr/>
          </p:nvCxnSpPr>
          <p:spPr bwMode="auto">
            <a:xfrm flipH="1" flipV="1">
              <a:off x="4296000" y="34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80032C13-F9D1-9D47-97FB-1BC5F632478F}"/>
                </a:ext>
              </a:extLst>
            </p:cNvPr>
            <p:cNvSpPr txBox="1"/>
            <p:nvPr/>
          </p:nvSpPr>
          <p:spPr>
            <a:xfrm>
              <a:off x="6167438" y="317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714D5BE9-2101-3346-9022-785837BE8374}"/>
                </a:ext>
              </a:extLst>
            </p:cNvPr>
            <p:cNvGrpSpPr/>
            <p:nvPr/>
          </p:nvGrpSpPr>
          <p:grpSpPr>
            <a:xfrm>
              <a:off x="6024000" y="3285000"/>
              <a:ext cx="360000" cy="288478"/>
              <a:chOff x="6024000" y="3429000"/>
              <a:chExt cx="360000" cy="288478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0E32A783-FE9B-D64B-87E9-434446177198}"/>
                  </a:ext>
                </a:extLst>
              </p:cNvPr>
              <p:cNvSpPr/>
              <p:nvPr/>
            </p:nvSpPr>
            <p:spPr>
              <a:xfrm>
                <a:off x="6024000" y="3429000"/>
                <a:ext cx="360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="" xmlns:a16="http://schemas.microsoft.com/office/drawing/2014/main" id="{A511E0DA-FFF4-1A4F-B898-E7045473A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908" y="3550496"/>
                <a:ext cx="245806" cy="129600"/>
              </a:xfrm>
              <a:prstGeom prst="rect">
                <a:avLst/>
              </a:prstGeom>
            </p:spPr>
          </p:pic>
        </p:grp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11110F4A-A7D7-B743-98F5-4AE1E7BE39C1}"/>
              </a:ext>
            </a:extLst>
          </p:cNvPr>
          <p:cNvGrpSpPr/>
          <p:nvPr/>
        </p:nvGrpSpPr>
        <p:grpSpPr>
          <a:xfrm>
            <a:off x="4296000" y="4689000"/>
            <a:ext cx="3609474" cy="395301"/>
            <a:chOff x="4296000" y="4941000"/>
            <a:chExt cx="3609474" cy="395301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=""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52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2" name="Picture 161">
              <a:extLst>
                <a:ext uri="{FF2B5EF4-FFF2-40B4-BE49-F238E27FC236}">
                  <a16:creationId xmlns="" xmlns:a16="http://schemas.microsoft.com/office/drawing/2014/main" id="{659EF235-D747-3848-B9A6-E5A1BD30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049000"/>
              <a:ext cx="201111" cy="287301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4941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E09E85C9-6AB9-9645-91CD-E17EE173330A}"/>
              </a:ext>
            </a:extLst>
          </p:cNvPr>
          <p:cNvGrpSpPr/>
          <p:nvPr/>
        </p:nvGrpSpPr>
        <p:grpSpPr>
          <a:xfrm>
            <a:off x="4296000" y="5049000"/>
            <a:ext cx="3609474" cy="413650"/>
            <a:chOff x="4296000" y="5354651"/>
            <a:chExt cx="3609474" cy="413650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="" xmlns:a16="http://schemas.microsoft.com/office/drawing/2014/main" id="{D276653F-F973-054F-86B7-0186D47D65C6}"/>
                </a:ext>
              </a:extLst>
            </p:cNvPr>
            <p:cNvCxnSpPr/>
            <p:nvPr/>
          </p:nvCxnSpPr>
          <p:spPr bwMode="auto">
            <a:xfrm flipH="1" flipV="1">
              <a:off x="4296000" y="5661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3" name="Picture 162">
              <a:extLst>
                <a:ext uri="{FF2B5EF4-FFF2-40B4-BE49-F238E27FC236}">
                  <a16:creationId xmlns="" xmlns:a16="http://schemas.microsoft.com/office/drawing/2014/main" id="{83B5A37A-475A-EE40-A46E-29A63C62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481000"/>
              <a:ext cx="201111" cy="287301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8BE272F0-A792-244F-81F5-C21627E63AF5}"/>
                </a:ext>
              </a:extLst>
            </p:cNvPr>
            <p:cNvSpPr txBox="1"/>
            <p:nvPr/>
          </p:nvSpPr>
          <p:spPr>
            <a:xfrm>
              <a:off x="6168312" y="5354651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3717032"/>
            <a:ext cx="3609474" cy="647269"/>
            <a:chOff x="4296000" y="5553032"/>
            <a:chExt cx="3609474" cy="647269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=""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4" name="Picture 163">
              <a:extLst>
                <a:ext uri="{FF2B5EF4-FFF2-40B4-BE49-F238E27FC236}">
                  <a16:creationId xmlns="" xmlns:a16="http://schemas.microsoft.com/office/drawing/2014/main" id="{B35C52DA-31D8-BD42-98F0-51FC80A6C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913000"/>
              <a:ext cx="201111" cy="287301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553032"/>
              <a:ext cx="1871350" cy="539968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ea typeface="Lucida Console" charset="0"/>
                  <a:cs typeface="Lucida Console" charset="0"/>
                </a:rPr>
                <a:t>Server Authentication</a:t>
              </a:r>
              <a:endParaRPr lang="en-GB" sz="1200" b="1" dirty="0" smtClean="0">
                <a:ea typeface="Lucida Console" charset="0"/>
                <a:cs typeface="Lucida Console" charset="0"/>
              </a:endParaRPr>
            </a:p>
            <a:p>
              <a:pPr algn="r"/>
              <a:r>
                <a:rPr lang="en-GB" sz="1200" dirty="0" err="1" smtClean="0">
                  <a:latin typeface="Lucida Console" charset="0"/>
                  <a:ea typeface="Lucida Console" charset="0"/>
                  <a:cs typeface="Lucida Console" charset="0"/>
                </a:rPr>
                <a:t>EncryptedExtensions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=""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DHE</a:t>
            </a:r>
            <a:br>
              <a:rPr lang="en-US" dirty="0"/>
            </a:br>
            <a:r>
              <a:rPr lang="en-US" dirty="0"/>
              <a:t>(TLS 1.3)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>
            <a:off x="4296000" y="1447511"/>
            <a:ext cx="0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=""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=""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=""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server public key</a:t>
              </a:r>
              <a:br>
                <a:rPr lang="en-GB" sz="1200"/>
              </a:br>
              <a:r>
                <a:rPr lang="en-GB" sz="120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=""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=""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=""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88" name="Elbow Connector 187">
            <a:extLst>
              <a:ext uri="{FF2B5EF4-FFF2-40B4-BE49-F238E27FC236}">
                <a16:creationId xmlns="" xmlns:a16="http://schemas.microsoft.com/office/drawing/2014/main" id="{1812DEF0-B18A-5846-8946-6B0DAF9120E6}"/>
              </a:ext>
            </a:extLst>
          </p:cNvPr>
          <p:cNvCxnSpPr>
            <a:stCxn id="80" idx="1"/>
            <a:endCxn id="88" idx="3"/>
          </p:cNvCxnSpPr>
          <p:nvPr/>
        </p:nvCxnSpPr>
        <p:spPr>
          <a:xfrm rot="10800000" flipV="1">
            <a:off x="3360000" y="2349000"/>
            <a:ext cx="288000" cy="93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>
            <a:extLst>
              <a:ext uri="{FF2B5EF4-FFF2-40B4-BE49-F238E27FC236}">
                <a16:creationId xmlns="" xmlns:a16="http://schemas.microsoft.com/office/drawing/2014/main" id="{BFA1C578-219D-BA48-98AE-2800D97BA3BC}"/>
              </a:ext>
            </a:extLst>
          </p:cNvPr>
          <p:cNvCxnSpPr>
            <a:stCxn id="51" idx="2"/>
            <a:endCxn id="84" idx="1"/>
          </p:cNvCxnSpPr>
          <p:nvPr/>
        </p:nvCxnSpPr>
        <p:spPr>
          <a:xfrm rot="10800000" flipH="1" flipV="1">
            <a:off x="8544000" y="2349000"/>
            <a:ext cx="288000" cy="936000"/>
          </a:xfrm>
          <a:prstGeom prst="bentConnector3">
            <a:avLst>
              <a:gd name="adj1" fmla="val 5586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="" xmlns:a16="http://schemas.microsoft.com/office/drawing/2014/main" id="{A043E0DC-4FF4-E144-AC76-03ED15BFB53E}"/>
              </a:ext>
            </a:extLst>
          </p:cNvPr>
          <p:cNvCxnSpPr>
            <a:stCxn id="79" idx="1"/>
            <a:endCxn id="92" idx="3"/>
          </p:cNvCxnSpPr>
          <p:nvPr/>
        </p:nvCxnSpPr>
        <p:spPr>
          <a:xfrm rot="10800000" flipV="1">
            <a:off x="3360000" y="3555000"/>
            <a:ext cx="576000" cy="1782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lbow Connector 193">
            <a:extLst>
              <a:ext uri="{FF2B5EF4-FFF2-40B4-BE49-F238E27FC236}">
                <a16:creationId xmlns="" xmlns:a16="http://schemas.microsoft.com/office/drawing/2014/main" id="{FB7DDF27-2A13-3948-AC3B-854262E58788}"/>
              </a:ext>
            </a:extLst>
          </p:cNvPr>
          <p:cNvCxnSpPr>
            <a:stCxn id="44" idx="1"/>
            <a:endCxn id="43" idx="2"/>
          </p:cNvCxnSpPr>
          <p:nvPr/>
        </p:nvCxnSpPr>
        <p:spPr>
          <a:xfrm rot="10800000">
            <a:off x="8270304" y="3554998"/>
            <a:ext cx="561697" cy="1782003"/>
          </a:xfrm>
          <a:prstGeom prst="bentConnector5">
            <a:avLst>
              <a:gd name="adj1" fmla="val 48758"/>
              <a:gd name="adj2" fmla="val 52731"/>
              <a:gd name="adj3" fmla="val 4830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 dirty="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6129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=""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=""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5894C77D-E999-0644-9A2D-B883B22BB0E3}"/>
              </a:ext>
            </a:extLst>
          </p:cNvPr>
          <p:cNvSpPr txBox="1"/>
          <p:nvPr/>
        </p:nvSpPr>
        <p:spPr>
          <a:xfrm>
            <a:off x="624000" y="4761000"/>
            <a:ext cx="1944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authenticate server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="" xmlns:a16="http://schemas.microsoft.com/office/drawing/2014/main" id="{DC0A1724-DAAF-5048-B726-B216E5801F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5149" y="710462"/>
            <a:ext cx="900000" cy="900000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="" xmlns:a16="http://schemas.microsoft.com/office/drawing/2014/main" id="{165AE619-3550-2A42-BB37-CD324AFFE1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3719736" y="31291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User agent</a:t>
            </a:r>
            <a:endParaRPr lang="en-US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248128" y="26064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Origin Server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288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79" grpId="0" animBg="1"/>
      <p:bldP spid="80" grpId="0" animBg="1"/>
      <p:bldP spid="94" grpId="0"/>
      <p:bldP spid="200" grpId="0"/>
      <p:bldP spid="20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HTTP over a TLS connection</a:t>
            </a:r>
          </a:p>
          <a:p>
            <a:pPr lvl="1"/>
            <a:r>
              <a:rPr lang="en-GB" dirty="0"/>
              <a:t>Standard port is 443 (as opposed to port 80 for HTTP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Now common for HTTP URIs to redirect to an equivalent HTTPS URI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301 Moved Permanently </a:t>
            </a:r>
            <a:r>
              <a:rPr lang="en-GB" dirty="0"/>
              <a:t>or </a:t>
            </a:r>
            <a:r>
              <a:rPr lang="en-US" dirty="0">
                <a:latin typeface="Lucida Console" panose="020B0609040504020204" pitchFamily="49" charset="0"/>
              </a:rPr>
              <a:t>308 Permanent </a:t>
            </a:r>
            <a:r>
              <a:rPr lang="en-US" dirty="0" smtClean="0">
                <a:latin typeface="Lucida Console" panose="020B0609040504020204" pitchFamily="49" charset="0"/>
              </a:rPr>
              <a:t>Redirect</a:t>
            </a:r>
          </a:p>
          <a:p>
            <a:pPr marL="0" indent="0">
              <a:buNone/>
            </a:pPr>
            <a:r>
              <a:rPr lang="en-GB" dirty="0" smtClean="0"/>
              <a:t>Requires two sessions: http session (</a:t>
            </a:r>
            <a:r>
              <a:rPr lang="en-GB" dirty="0" err="1" smtClean="0"/>
              <a:t>tcp</a:t>
            </a:r>
            <a:r>
              <a:rPr lang="en-GB" dirty="0" smtClean="0"/>
              <a:t> and http), then open a https session (</a:t>
            </a:r>
            <a:r>
              <a:rPr lang="en-GB" dirty="0" err="1" smtClean="0"/>
              <a:t>tcp</a:t>
            </a:r>
            <a:r>
              <a:rPr lang="en-GB" dirty="0" smtClean="0"/>
              <a:t>, </a:t>
            </a:r>
            <a:r>
              <a:rPr lang="en-GB" dirty="0" err="1" smtClean="0"/>
              <a:t>tls</a:t>
            </a:r>
            <a:r>
              <a:rPr lang="en-GB" dirty="0" smtClean="0"/>
              <a:t>, http)</a:t>
            </a:r>
            <a:endParaRPr lang="en-US" dirty="0" smtClean="0">
              <a:latin typeface="Lucida Console" panose="020B0609040504020204" pitchFamily="49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7C694979-1098-844A-B3CA-2D076FB1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FDEF88BC-B010-2747-AC9A-59563CF79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061980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="" xmlns:a16="http://schemas.microsoft.com/office/drawing/2014/main" id="{376A2A9F-894A-F844-9BA4-7D39C711ED6E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="" xmlns:a16="http://schemas.microsoft.com/office/drawing/2014/main" id="{953F9096-B3ED-654F-9B5F-C9E02C0765AC}"/>
              </a:ext>
            </a:extLst>
          </p:cNvPr>
          <p:cNvSpPr/>
          <p:nvPr/>
        </p:nvSpPr>
        <p:spPr>
          <a:xfrm>
            <a:off x="2135188" y="5140564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44C097F-D858-6349-BF26-749DA62BC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Strict Transport Security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301 Moved Permanently </a:t>
            </a:r>
            <a:r>
              <a:rPr lang="en-GB" dirty="0"/>
              <a:t>requires a redirect for every URI on a website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Strict-Transport-Security:</a:t>
            </a:r>
            <a:r>
              <a:rPr lang="en-GB" dirty="0"/>
              <a:t> header allows a website to declare that it is only accessible via HTTPS</a:t>
            </a:r>
          </a:p>
          <a:p>
            <a:pPr lvl="1"/>
            <a:r>
              <a:rPr lang="en-GB" dirty="0"/>
              <a:t>Avoids future redirections for all URIs on that website (and possibly also sub-domains)</a:t>
            </a:r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F31F48-312E-AD4F-AFF1-021569A8C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Hodges, J. et al (2012) </a:t>
            </a:r>
            <a:r>
              <a:rPr lang="en-GB" i="1" dirty="0"/>
              <a:t>HTTP Strict Transport Security</a:t>
            </a:r>
            <a:r>
              <a:rPr lang="en-GB" dirty="0"/>
              <a:t>. RFC6797. Available at: https://</a:t>
            </a:r>
            <a:r>
              <a:rPr lang="en-GB" dirty="0" err="1"/>
              <a:t>tools.ietf.org</a:t>
            </a:r>
            <a:r>
              <a:rPr lang="en-GB" dirty="0"/>
              <a:t>/html/rfc6797 </a:t>
            </a:r>
          </a:p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50AA0B3-CB53-7044-9573-349768B75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7436F557-2B3C-B349-AE15-BE68EDB61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175011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="" xmlns:a16="http://schemas.microsoft.com/office/drawing/2014/main" id="{99583E5B-2A99-994B-B6D8-EF5CF040DE35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="" xmlns:a16="http://schemas.microsoft.com/office/drawing/2014/main" id="{2E19C75B-A0A5-B64A-89E0-01EC350DFC20}"/>
              </a:ext>
            </a:extLst>
          </p:cNvPr>
          <p:cNvSpPr/>
          <p:nvPr/>
        </p:nvSpPr>
        <p:spPr>
          <a:xfrm>
            <a:off x="2135188" y="5130484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Strict-Transport-Security: max-age=31536000;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includeSubDomains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0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FD296-061E-E44B-B4B3-E436DBAF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1C6E73-37B6-F24E-A349-78301677AF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Dierks, T. and Rescorla, E. (2008) </a:t>
            </a:r>
            <a:r>
              <a:rPr lang="en-US" i="1" dirty="0"/>
              <a:t>The Transport Layer Security (TLS) Protocol Version 1.2</a:t>
            </a:r>
            <a:r>
              <a:rPr lang="en-US" dirty="0"/>
              <a:t>. RFC5246.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/html/rfc5246</a:t>
            </a:r>
          </a:p>
          <a:p>
            <a:pPr marL="0" indent="0">
              <a:buNone/>
            </a:pPr>
            <a:r>
              <a:rPr lang="en-US" dirty="0"/>
              <a:t>Rescorla, E. (2018) </a:t>
            </a:r>
            <a:r>
              <a:rPr lang="en-US" i="1" dirty="0"/>
              <a:t>The Transport Layer Security (TLS) Protocol Version 1.3</a:t>
            </a:r>
            <a:r>
              <a:rPr lang="en-US" dirty="0"/>
              <a:t>. RFC8446.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/html/rfc8446</a:t>
            </a:r>
          </a:p>
          <a:p>
            <a:pPr marL="0" indent="0">
              <a:buNone/>
            </a:pPr>
            <a:r>
              <a:rPr lang="en-US" dirty="0"/>
              <a:t>Diffie, W. and Hellman, M. (1976) </a:t>
            </a:r>
            <a:r>
              <a:rPr lang="en-US" i="1" dirty="0"/>
              <a:t>New Directions in Cryptography</a:t>
            </a:r>
            <a:r>
              <a:rPr lang="en-US" dirty="0"/>
              <a:t>. IEEE Transactions on Information Theory. 22(6). pp. 644-654.</a:t>
            </a:r>
          </a:p>
          <a:p>
            <a:pPr marL="0" indent="0">
              <a:buNone/>
            </a:pPr>
            <a:r>
              <a:rPr lang="en-US" dirty="0"/>
              <a:t>Merkle, R.C. (1978) </a:t>
            </a:r>
            <a:r>
              <a:rPr lang="en-US" i="1" dirty="0"/>
              <a:t>Secure communications over insecure channels</a:t>
            </a:r>
            <a:r>
              <a:rPr lang="en-US" dirty="0"/>
              <a:t>. Communications of the ACM. 21(4). pp.294-299.</a:t>
            </a:r>
          </a:p>
          <a:p>
            <a:pPr marL="0" indent="0">
              <a:buNone/>
            </a:pPr>
            <a:r>
              <a:rPr lang="en-GB" dirty="0"/>
              <a:t>Hodges, J. et al (2012) </a:t>
            </a:r>
            <a:r>
              <a:rPr lang="en-GB" i="1" dirty="0"/>
              <a:t>HTTP Strict Transport Security</a:t>
            </a:r>
            <a:r>
              <a:rPr lang="en-GB" dirty="0"/>
              <a:t>. RFC6797.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tools.ietf.org</a:t>
            </a:r>
            <a:r>
              <a:rPr lang="en-GB" dirty="0"/>
              <a:t>/html/rfc6797 </a:t>
            </a:r>
          </a:p>
          <a:p>
            <a:pPr marL="3600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01BC13-5F1E-FE4A-B307-6A0927B73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Next:</a:t>
            </a:r>
            <a:br>
              <a:rPr lang="en-US" dirty="0"/>
            </a:br>
            <a:r>
              <a:rPr lang="en-US" dirty="0" smtClean="0"/>
              <a:t>Securing HTTP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4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2ADAA6-A65B-624A-99EB-E6074E54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Internet Protocol Suite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CF7450-D9AD-8341-9A2C-D546FEC8CB5E}"/>
              </a:ext>
            </a:extLst>
          </p:cNvPr>
          <p:cNvSpPr txBox="1"/>
          <p:nvPr/>
        </p:nvSpPr>
        <p:spPr>
          <a:xfrm>
            <a:off x="623887" y="5410121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Link Layer</a:t>
            </a:r>
          </a:p>
          <a:p>
            <a:r>
              <a:rPr lang="en-GB"/>
              <a:t>physical 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CAC26-D907-CD4F-B90E-B714067F5018}"/>
              </a:ext>
            </a:extLst>
          </p:cNvPr>
          <p:cNvSpPr txBox="1"/>
          <p:nvPr/>
        </p:nvSpPr>
        <p:spPr>
          <a:xfrm>
            <a:off x="623888" y="4265696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Internet Layer</a:t>
            </a:r>
          </a:p>
          <a:p>
            <a:r>
              <a:rPr lang="en-GB"/>
              <a:t>addressing and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A3FE2F-7E0D-694E-82FE-30CE3F7BA54D}"/>
              </a:ext>
            </a:extLst>
          </p:cNvPr>
          <p:cNvSpPr txBox="1"/>
          <p:nvPr/>
        </p:nvSpPr>
        <p:spPr>
          <a:xfrm>
            <a:off x="623887" y="309179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Transport Layer</a:t>
            </a:r>
          </a:p>
          <a:p>
            <a:r>
              <a:rPr lang="en-GB"/>
              <a:t>host-to-host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91BA7C-177D-7C46-AA8E-27838369FB69}"/>
              </a:ext>
            </a:extLst>
          </p:cNvPr>
          <p:cNvSpPr txBox="1"/>
          <p:nvPr/>
        </p:nvSpPr>
        <p:spPr>
          <a:xfrm>
            <a:off x="623888" y="194597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Application Layer</a:t>
            </a:r>
            <a:br>
              <a:rPr lang="en-GB"/>
            </a:br>
            <a:r>
              <a:rPr lang="en-GB"/>
              <a:t>process-to-process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D5F353-2FD9-AE4B-B798-2A7E34B6B123}"/>
              </a:ext>
            </a:extLst>
          </p:cNvPr>
          <p:cNvSpPr/>
          <p:nvPr/>
        </p:nvSpPr>
        <p:spPr>
          <a:xfrm>
            <a:off x="4151313" y="2925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Transmission Control Protocol (TCP)</a:t>
            </a:r>
          </a:p>
          <a:p>
            <a:pPr algn="ctr"/>
            <a:r>
              <a:rPr lang="en-GB"/>
              <a:t>User Datagram Protocol (UDP)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7C31A2-0627-114A-B50C-F59F13C976E1}"/>
              </a:ext>
            </a:extLst>
          </p:cNvPr>
          <p:cNvSpPr/>
          <p:nvPr/>
        </p:nvSpPr>
        <p:spPr>
          <a:xfrm>
            <a:off x="4151313" y="4077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Internet Protocol (IP)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06603A-6D71-F543-B1D5-4E148971205E}"/>
              </a:ext>
            </a:extLst>
          </p:cNvPr>
          <p:cNvSpPr/>
          <p:nvPr/>
        </p:nvSpPr>
        <p:spPr>
          <a:xfrm>
            <a:off x="4151313" y="5229287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Ethernet</a:t>
            </a:r>
          </a:p>
          <a:p>
            <a:pPr algn="ctr"/>
            <a:r>
              <a:rPr lang="en-GB"/>
              <a:t>802.11 (</a:t>
            </a:r>
            <a:r>
              <a:rPr lang="en-GB" err="1"/>
              <a:t>WiFi</a:t>
            </a:r>
            <a:r>
              <a:rPr lang="en-GB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17EC76A-6897-924B-980F-B722557341DF}"/>
              </a:ext>
            </a:extLst>
          </p:cNvPr>
          <p:cNvSpPr/>
          <p:nvPr/>
        </p:nvSpPr>
        <p:spPr>
          <a:xfrm>
            <a:off x="4151313" y="1773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HTTP</a:t>
            </a:r>
            <a:r>
              <a:rPr lang="en-GB"/>
              <a:t>  SMTP  FTP  DNS  SSH  IMAP  POP  TLS ...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 TCP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HTTP runs on top of TCP (Transmission Control Protocol) </a:t>
            </a:r>
          </a:p>
          <a:p>
            <a:pPr lvl="1"/>
            <a:r>
              <a:rPr lang="en-GB"/>
              <a:t>TCP provides a reliable connection </a:t>
            </a:r>
          </a:p>
          <a:p>
            <a:pPr lvl="1"/>
            <a:r>
              <a:rPr lang="en-GB"/>
              <a:t>Guarantees that packets will eventually reach their destination</a:t>
            </a:r>
          </a:p>
          <a:p>
            <a:pPr lvl="1"/>
            <a:r>
              <a:rPr lang="en-GB"/>
              <a:t>Lost packets are resent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Opening an HTTP connection requires that a TCP connection be opened first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DBCDA-B8AA-814A-8832-58FCCEA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TCP Set-up and Teardown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4D83D36-C8A5-4540-873B-49D0F8CFEC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TCP establishes reliable connection using a three-way handshake</a:t>
            </a:r>
          </a:p>
          <a:p>
            <a:pPr lvl="1"/>
            <a:r>
              <a:rPr lang="en-GB" dirty="0"/>
              <a:t>SYN, SYN/ACK, </a:t>
            </a:r>
            <a:r>
              <a:rPr lang="en-GB" dirty="0" smtClean="0"/>
              <a:t>ACK</a:t>
            </a:r>
          </a:p>
          <a:p>
            <a:pPr lvl="1"/>
            <a:r>
              <a:rPr lang="en-GB" dirty="0" err="1" smtClean="0"/>
              <a:t>SYNchornize</a:t>
            </a:r>
            <a:r>
              <a:rPr lang="en-GB" dirty="0" smtClean="0"/>
              <a:t>, </a:t>
            </a:r>
            <a:r>
              <a:rPr lang="en-GB" dirty="0" err="1" smtClean="0"/>
              <a:t>ACKnoweldgement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Lower limit for the duration of this exchange to a host at the antipodes: 0.2 s</a:t>
            </a:r>
          </a:p>
          <a:p>
            <a:pPr lvl="1"/>
            <a:r>
              <a:rPr lang="en-GB" dirty="0"/>
              <a:t>for just the TCP connection (no HTTP)</a:t>
            </a:r>
          </a:p>
          <a:p>
            <a:pPr lvl="1"/>
            <a:r>
              <a:rPr lang="en-GB" dirty="0"/>
              <a:t>at the speed of light</a:t>
            </a:r>
          </a:p>
          <a:p>
            <a:pPr lvl="1"/>
            <a:r>
              <a:rPr lang="en-GB" dirty="0"/>
              <a:t>without additional delays</a:t>
            </a:r>
          </a:p>
          <a:p>
            <a:pPr lvl="1"/>
            <a:r>
              <a:rPr lang="en-GB" dirty="0"/>
              <a:t>before any additional overhead from the TLS handshake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B3E641E-6EBE-5846-A1C7-F37347A6DC5F}"/>
              </a:ext>
            </a:extLst>
          </p:cNvPr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53DF0A2-A401-B941-A4D5-B1E9CDE9E332}"/>
              </a:ext>
            </a:extLst>
          </p:cNvPr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5F9A09F-1F5E-2547-9EE9-A39BF6E6CC35}"/>
              </a:ext>
            </a:extLst>
          </p:cNvPr>
          <p:cNvCxnSpPr/>
          <p:nvPr/>
        </p:nvCxnSpPr>
        <p:spPr bwMode="auto">
          <a:xfrm flipH="1">
            <a:off x="7895646" y="3850296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1B8793B-D994-AD4A-ABD7-3ECE74E3B735}"/>
              </a:ext>
            </a:extLst>
          </p:cNvPr>
          <p:cNvCxnSpPr>
            <a:cxnSpLocks/>
          </p:cNvCxnSpPr>
          <p:nvPr/>
        </p:nvCxnSpPr>
        <p:spPr bwMode="auto">
          <a:xfrm>
            <a:off x="7895646" y="2919154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6C4B48E-072C-1D4F-8371-4A25476AA71D}"/>
              </a:ext>
            </a:extLst>
          </p:cNvPr>
          <p:cNvCxnSpPr/>
          <p:nvPr/>
        </p:nvCxnSpPr>
        <p:spPr bwMode="auto">
          <a:xfrm>
            <a:off x="7895646" y="4795088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D3FB99-3AB5-6C4D-9939-8364FF4026B4}"/>
              </a:ext>
            </a:extLst>
          </p:cNvPr>
          <p:cNvSpPr txBox="1"/>
          <p:nvPr/>
        </p:nvSpPr>
        <p:spPr>
          <a:xfrm>
            <a:off x="8494045" y="32113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7304A7-65D3-2D45-BFED-D365CD4B28AD}"/>
              </a:ext>
            </a:extLst>
          </p:cNvPr>
          <p:cNvSpPr txBox="1"/>
          <p:nvPr/>
        </p:nvSpPr>
        <p:spPr>
          <a:xfrm>
            <a:off x="8168255" y="41238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SYN/ACK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10D220-B718-F746-8B7D-6C6C96EF1AF1}"/>
              </a:ext>
            </a:extLst>
          </p:cNvPr>
          <p:cNvSpPr txBox="1"/>
          <p:nvPr/>
        </p:nvSpPr>
        <p:spPr>
          <a:xfrm>
            <a:off x="8444773" y="506248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ACK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76983438-59E6-FF41-8C91-C3AB298F75C5}"/>
              </a:ext>
            </a:extLst>
          </p:cNvPr>
          <p:cNvSpPr/>
          <p:nvPr/>
        </p:nvSpPr>
        <p:spPr>
          <a:xfrm>
            <a:off x="7192368" y="2919155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6B76CD7D-57E2-7E48-9F1C-34DC8B6B03E9}"/>
              </a:ext>
            </a:extLst>
          </p:cNvPr>
          <p:cNvSpPr/>
          <p:nvPr/>
        </p:nvSpPr>
        <p:spPr>
          <a:xfrm>
            <a:off x="7192368" y="3863946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xmlns="" id="{AE0E420D-7395-CC4F-BED0-3E9105A0DDA8}"/>
              </a:ext>
            </a:extLst>
          </p:cNvPr>
          <p:cNvSpPr/>
          <p:nvPr/>
        </p:nvSpPr>
        <p:spPr>
          <a:xfrm>
            <a:off x="7187076" y="4795088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A36A5C-65BF-884E-8199-6EA1EB56766A}"/>
              </a:ext>
            </a:extLst>
          </p:cNvPr>
          <p:cNvSpPr txBox="1"/>
          <p:nvPr/>
        </p:nvSpPr>
        <p:spPr>
          <a:xfrm>
            <a:off x="6211945" y="321543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9059EB-DA03-C842-AF39-107BB531F3F8}"/>
              </a:ext>
            </a:extLst>
          </p:cNvPr>
          <p:cNvSpPr txBox="1"/>
          <p:nvPr/>
        </p:nvSpPr>
        <p:spPr>
          <a:xfrm>
            <a:off x="6221762" y="41263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335273-3CF2-D54D-9921-943A4BC6BB24}"/>
              </a:ext>
            </a:extLst>
          </p:cNvPr>
          <p:cNvSpPr txBox="1"/>
          <p:nvPr/>
        </p:nvSpPr>
        <p:spPr>
          <a:xfrm>
            <a:off x="6216102" y="507375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0.067 s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xmlns="" id="{0E7DA674-E3DD-DE47-A971-0C03643777A7}"/>
              </a:ext>
            </a:extLst>
          </p:cNvPr>
          <p:cNvSpPr/>
          <p:nvPr/>
        </p:nvSpPr>
        <p:spPr>
          <a:xfrm>
            <a:off x="9903279" y="2919154"/>
            <a:ext cx="360000" cy="28070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A43701-29D6-FA4A-AA88-E32F854E7F47}"/>
              </a:ext>
            </a:extLst>
          </p:cNvPr>
          <p:cNvSpPr txBox="1"/>
          <p:nvPr/>
        </p:nvSpPr>
        <p:spPr>
          <a:xfrm>
            <a:off x="10263279" y="413363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0.2 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CCB19FB6-C0D9-DC46-B9B7-EABC2FC6B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C5DBCD29-0845-2241-889E-86189C13A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HTTP/1.0 and earlier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Before HTTP/1.1, each HTTP request used a separate TCP connection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Expensive and time-consuming!</a:t>
            </a:r>
          </a:p>
          <a:p>
            <a:pPr lvl="1"/>
            <a:r>
              <a:rPr lang="en-US" sz="1600" dirty="0"/>
              <a:t>3-way handshake for each TCP open</a:t>
            </a:r>
          </a:p>
          <a:p>
            <a:pPr lvl="1"/>
            <a:r>
              <a:rPr lang="en-US" sz="1600" dirty="0"/>
              <a:t>4-way handshake for each TCP close</a:t>
            </a:r>
          </a:p>
          <a:p>
            <a:pPr lvl="1"/>
            <a:r>
              <a:rPr lang="en-US" sz="1600" dirty="0"/>
              <a:t>Latency issues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1800" dirty="0"/>
              <a:t>Some clients open multiple connections at same time</a:t>
            </a:r>
          </a:p>
          <a:p>
            <a:pPr lvl="1"/>
            <a:r>
              <a:rPr lang="en-US" sz="1600" dirty="0"/>
              <a:t>Increased server load to handle many simultaneous connections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897914" y="28074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9006" y="358774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874541" y="3553410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895646" y="3146015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24311" y="38789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5403" y="465927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900938" y="4624937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22043" y="4217542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06482" y="49505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7574" y="573080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883109" y="5696464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904214" y="5289069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24380" y="294658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9020" y="368883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4380" y="403600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9020" y="4778250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4380" y="509346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9020" y="5835716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xmlns="" id="{A469A02B-35B6-CD41-918D-A8B0124F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7D060F5D-4DE6-4C42-8248-334A896D9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2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keep-alive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introduced keep-alive</a:t>
            </a:r>
          </a:p>
          <a:p>
            <a:pPr marL="0" indent="0">
              <a:buNone/>
            </a:pPr>
            <a:r>
              <a:rPr lang="en-US"/>
              <a:t>TCP connections reused for multiple HTTP requests</a:t>
            </a:r>
          </a:p>
          <a:p>
            <a:pPr lvl="1"/>
            <a:r>
              <a:rPr lang="en-US"/>
              <a:t>one TCP open and TCP close handshake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Still latency issues, but now in the application layer rather than the transport layer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9006" y="357841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74541" y="3544075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24311" y="38696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5403" y="464993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0938" y="4615602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22043" y="4208207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49411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47574" y="572146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883109" y="568712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5279734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01ED4917-32AF-BB40-9897-F0DE7B7EF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90368C16-4812-044B-9A23-B115E1D90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customXml/itemProps2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4669</TotalTime>
  <Words>2945</Words>
  <Application>Microsoft Macintosh PowerPoint</Application>
  <PresentationFormat>Custom</PresentationFormat>
  <Paragraphs>533</Paragraphs>
  <Slides>44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UoS_Powerpoint_template WIDESCREEN</vt:lpstr>
      <vt:lpstr>Title and content</vt:lpstr>
      <vt:lpstr>PowerPoint Presentation</vt:lpstr>
      <vt:lpstr>Optimising the Web</vt:lpstr>
      <vt:lpstr>Physical Limits</vt:lpstr>
      <vt:lpstr>Network Latency</vt:lpstr>
      <vt:lpstr>The Internet Protocol Suite</vt:lpstr>
      <vt:lpstr>HTTP over TCP</vt:lpstr>
      <vt:lpstr>TCP Set-up and Teardown</vt:lpstr>
      <vt:lpstr>HTTP/1.0 and earlier</vt:lpstr>
      <vt:lpstr>HTTP keep-alive</vt:lpstr>
      <vt:lpstr>HTTP pipelining</vt:lpstr>
      <vt:lpstr>Network bandwidth</vt:lpstr>
      <vt:lpstr>HTTP/2</vt:lpstr>
      <vt:lpstr>HTTP/2 Multiplex requests</vt:lpstr>
      <vt:lpstr>HTTP/2 Prioritised requests</vt:lpstr>
      <vt:lpstr>HTTP/2 Compressed headers</vt:lpstr>
      <vt:lpstr>HTTP/2 Server push</vt:lpstr>
      <vt:lpstr>HTTP/3</vt:lpstr>
      <vt:lpstr>Further Reading</vt:lpstr>
      <vt:lpstr>Securing HTTP</vt:lpstr>
      <vt:lpstr>Securing HTTP</vt:lpstr>
      <vt:lpstr>Transport Layer Security</vt:lpstr>
      <vt:lpstr>Cryptography 101</vt:lpstr>
      <vt:lpstr>Symmetric-key Encryption</vt:lpstr>
      <vt:lpstr>Asymmetric-key Encryption</vt:lpstr>
      <vt:lpstr>Public Key Cryptography</vt:lpstr>
      <vt:lpstr>Cryptographic hash algorithms</vt:lpstr>
      <vt:lpstr>Digital signatures</vt:lpstr>
      <vt:lpstr>Signature verification</vt:lpstr>
      <vt:lpstr>Certificates</vt:lpstr>
      <vt:lpstr>Key exchange</vt:lpstr>
      <vt:lpstr>Diffie-Hellman key exchange</vt:lpstr>
      <vt:lpstr>Diffie-Hellman key exchange</vt:lpstr>
      <vt:lpstr>Clock algorithmic </vt:lpstr>
      <vt:lpstr>Diffie-Hellman key exchange</vt:lpstr>
      <vt:lpstr>Transport Layer Security</vt:lpstr>
      <vt:lpstr>Transport Layer Security handshake</vt:lpstr>
      <vt:lpstr>RSA (TLS 1.2)</vt:lpstr>
      <vt:lpstr>Perfect forward secrecy</vt:lpstr>
      <vt:lpstr>Latency</vt:lpstr>
      <vt:lpstr>DHE (TLS 1.3)</vt:lpstr>
      <vt:lpstr>HTTPS</vt:lpstr>
      <vt:lpstr>HTTP Strict Transport Security</vt:lpstr>
      <vt:lpstr>Further Reading</vt:lpstr>
      <vt:lpstr>Next: Securing HTTP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</cp:lastModifiedBy>
  <cp:revision>44</cp:revision>
  <dcterms:created xsi:type="dcterms:W3CDTF">2022-09-28T13:39:10Z</dcterms:created>
  <dcterms:modified xsi:type="dcterms:W3CDTF">2022-10-26T08:31:43Z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