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svg" ContentType="image/svg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04" r:id="rId5"/>
  </p:sldMasterIdLst>
  <p:notesMasterIdLst>
    <p:notesMasterId r:id="rId50"/>
  </p:notesMasterIdLst>
  <p:handoutMasterIdLst>
    <p:handoutMasterId r:id="rId51"/>
  </p:handoutMasterIdLst>
  <p:sldIdLst>
    <p:sldId id="256" r:id="rId6"/>
    <p:sldId id="336" r:id="rId7"/>
    <p:sldId id="393" r:id="rId8"/>
    <p:sldId id="394" r:id="rId9"/>
    <p:sldId id="395" r:id="rId10"/>
    <p:sldId id="396" r:id="rId11"/>
    <p:sldId id="397" r:id="rId12"/>
    <p:sldId id="398" r:id="rId13"/>
    <p:sldId id="399" r:id="rId14"/>
    <p:sldId id="400" r:id="rId15"/>
    <p:sldId id="401" r:id="rId16"/>
    <p:sldId id="402" r:id="rId17"/>
    <p:sldId id="427" r:id="rId18"/>
    <p:sldId id="403" r:id="rId19"/>
    <p:sldId id="404" r:id="rId20"/>
    <p:sldId id="405" r:id="rId21"/>
    <p:sldId id="406" r:id="rId22"/>
    <p:sldId id="407" r:id="rId23"/>
    <p:sldId id="428" r:id="rId24"/>
    <p:sldId id="431" r:id="rId25"/>
    <p:sldId id="432" r:id="rId26"/>
    <p:sldId id="433" r:id="rId27"/>
    <p:sldId id="434" r:id="rId28"/>
    <p:sldId id="435" r:id="rId29"/>
    <p:sldId id="436" r:id="rId30"/>
    <p:sldId id="437" r:id="rId31"/>
    <p:sldId id="438" r:id="rId32"/>
    <p:sldId id="439" r:id="rId33"/>
    <p:sldId id="440" r:id="rId34"/>
    <p:sldId id="441" r:id="rId35"/>
    <p:sldId id="442" r:id="rId36"/>
    <p:sldId id="443" r:id="rId37"/>
    <p:sldId id="455" r:id="rId38"/>
    <p:sldId id="458" r:id="rId39"/>
    <p:sldId id="444" r:id="rId40"/>
    <p:sldId id="445" r:id="rId41"/>
    <p:sldId id="446" r:id="rId42"/>
    <p:sldId id="447" r:id="rId43"/>
    <p:sldId id="448" r:id="rId44"/>
    <p:sldId id="449" r:id="rId45"/>
    <p:sldId id="450" r:id="rId46"/>
    <p:sldId id="451" r:id="rId47"/>
    <p:sldId id="452" r:id="rId48"/>
    <p:sldId id="453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BFF"/>
    <a:srgbClr val="495961"/>
    <a:srgbClr val="CA287A"/>
    <a:srgbClr val="4A103D"/>
    <a:srgbClr val="005C84"/>
    <a:srgbClr val="2E444E"/>
    <a:srgbClr val="063D5F"/>
    <a:srgbClr val="662953"/>
    <a:srgbClr val="DE2B32"/>
    <a:srgbClr val="1225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/>
    <p:restoredTop sz="95699" autoAdjust="0"/>
  </p:normalViewPr>
  <p:slideViewPr>
    <p:cSldViewPr>
      <p:cViewPr varScale="1">
        <p:scale>
          <a:sx n="94" d="100"/>
          <a:sy n="94" d="100"/>
        </p:scale>
        <p:origin x="-560" y="-104"/>
      </p:cViewPr>
      <p:guideLst>
        <p:guide orient="horz" pos="2160"/>
        <p:guide pos="3840"/>
      </p:guideLst>
    </p:cSldViewPr>
  </p:slideViewPr>
  <p:notesTextViewPr>
    <p:cViewPr>
      <p:scale>
        <a:sx n="80" d="100"/>
        <a:sy n="8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9" d="100"/>
          <a:sy n="99" d="100"/>
        </p:scale>
        <p:origin x="400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50" Type="http://schemas.openxmlformats.org/officeDocument/2006/relationships/notesMaster" Target="notesMasters/notesMaster1.xml"/><Relationship Id="rId51" Type="http://schemas.openxmlformats.org/officeDocument/2006/relationships/handoutMaster" Target="handoutMasters/handoutMaster1.xml"/><Relationship Id="rId52" Type="http://schemas.openxmlformats.org/officeDocument/2006/relationships/printerSettings" Target="printerSettings/printerSettings1.bin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54761-1460-C44E-8EE9-132392DCD1C4}" type="datetimeFigureOut">
              <a:rPr lang="en-US" smtClean="0"/>
              <a:t>25/10/22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A82BE9-307A-AB49-B561-9E71E3CE8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129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A3D421-3143-47CA-ACA9-5443A0940D94}" type="datetimeFigureOut">
              <a:rPr lang="en-GB" smtClean="0"/>
              <a:t>25/10/22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FA50D6-6132-4FF4-AFC5-01B946DDB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693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A50D6-6132-4FF4-AFC5-01B946DDB4A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207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More efficient</a:t>
            </a:r>
            <a:r>
              <a:rPr lang="en-US" baseline="0" dirty="0" smtClean="0"/>
              <a:t> network usage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A50D6-6132-4FF4-AFC5-01B946DDB4A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400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Global information system</a:t>
            </a:r>
          </a:p>
          <a:p>
            <a:r>
              <a:rPr lang="en-US" dirty="0" smtClean="0"/>
              <a:t>40</a:t>
            </a:r>
            <a:r>
              <a:rPr lang="en-US" baseline="0" dirty="0" smtClean="0"/>
              <a:t> k km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A50D6-6132-4FF4-AFC5-01B946DDB4A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245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A50D6-6132-4FF4-AFC5-01B946DDB4A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458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 something for sending data</a:t>
            </a:r>
            <a:r>
              <a:rPr lang="en-GB" baseline="0" dirty="0" smtClean="0"/>
              <a:t> to one process to another</a:t>
            </a:r>
          </a:p>
          <a:p>
            <a:r>
              <a:rPr lang="en-GB" baseline="0" dirty="0" err="1" smtClean="0"/>
              <a:t>Managin</a:t>
            </a:r>
            <a:r>
              <a:rPr lang="en-GB" baseline="0" dirty="0" smtClean="0"/>
              <a:t> communication </a:t>
            </a:r>
            <a:r>
              <a:rPr lang="en-GB" baseline="0" dirty="0" err="1" smtClean="0"/>
              <a:t>betwenen</a:t>
            </a:r>
            <a:r>
              <a:rPr lang="en-GB" baseline="0" dirty="0" smtClean="0"/>
              <a:t> one host to another </a:t>
            </a:r>
          </a:p>
          <a:p>
            <a:r>
              <a:rPr lang="en-GB" baseline="0" dirty="0" smtClean="0"/>
              <a:t>UDP unreliable</a:t>
            </a:r>
          </a:p>
          <a:p>
            <a:r>
              <a:rPr lang="en-GB" baseline="0" dirty="0" smtClean="0"/>
              <a:t>TCP </a:t>
            </a:r>
          </a:p>
          <a:p>
            <a:r>
              <a:rPr lang="en-GB" baseline="0" dirty="0" err="1" smtClean="0"/>
              <a:t>Adressing</a:t>
            </a:r>
            <a:r>
              <a:rPr lang="en-GB" baseline="0" dirty="0" smtClean="0"/>
              <a:t> and route</a:t>
            </a:r>
          </a:p>
          <a:p>
            <a:r>
              <a:rPr lang="en-GB" baseline="0" dirty="0" err="1" smtClean="0"/>
              <a:t>Phyical</a:t>
            </a:r>
            <a:r>
              <a:rPr lang="en-GB" baseline="0" dirty="0" smtClean="0"/>
              <a:t> </a:t>
            </a:r>
            <a:r>
              <a:rPr lang="en-GB" baseline="0" dirty="0" err="1" smtClean="0"/>
              <a:t>ethernet</a:t>
            </a:r>
            <a:r>
              <a:rPr lang="en-GB" baseline="0" dirty="0" smtClean="0"/>
              <a:t> or </a:t>
            </a:r>
            <a:r>
              <a:rPr lang="en-GB" baseline="0" dirty="0" err="1" smtClean="0"/>
              <a:t>wifi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4DA00-7454-BF4E-9465-7D8AE93A7E8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557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Network or host failure</a:t>
            </a:r>
          </a:p>
          <a:p>
            <a:endParaRPr lang="en-US" dirty="0" smtClean="0"/>
          </a:p>
          <a:p>
            <a:r>
              <a:rPr lang="en-US" dirty="0" smtClean="0"/>
              <a:t>open </a:t>
            </a:r>
            <a:r>
              <a:rPr lang="en-US" dirty="0" err="1" smtClean="0"/>
              <a:t>tcp</a:t>
            </a:r>
            <a:r>
              <a:rPr lang="en-US" baseline="0" dirty="0" smtClean="0"/>
              <a:t> connection first, which is where latency in the network starts to bite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A50D6-6132-4FF4-AFC5-01B946DDB4A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263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Involves three way handshake</a:t>
            </a:r>
          </a:p>
          <a:p>
            <a:endParaRPr lang="en-US" dirty="0" smtClean="0"/>
          </a:p>
          <a:p>
            <a:r>
              <a:rPr lang="en-US" dirty="0" smtClean="0"/>
              <a:t>Just </a:t>
            </a:r>
            <a:r>
              <a:rPr lang="en-US" dirty="0" err="1" smtClean="0"/>
              <a:t>tcp</a:t>
            </a:r>
            <a:r>
              <a:rPr lang="en-US" dirty="0" smtClean="0"/>
              <a:t> connection</a:t>
            </a:r>
          </a:p>
          <a:p>
            <a:r>
              <a:rPr lang="en-US" dirty="0" smtClean="0"/>
              <a:t>No</a:t>
            </a:r>
            <a:r>
              <a:rPr lang="en-US" baseline="0" dirty="0" smtClean="0"/>
              <a:t> other additional delays or overheads from http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A50D6-6132-4FF4-AFC5-01B946DDB4A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63527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TCP Open is what the user will see</a:t>
            </a:r>
          </a:p>
          <a:p>
            <a:r>
              <a:rPr lang="en-GB" dirty="0" smtClean="0"/>
              <a:t>HTTP</a:t>
            </a:r>
            <a:r>
              <a:rPr lang="en-GB" baseline="0" dirty="0" smtClean="0"/>
              <a:t> </a:t>
            </a:r>
          </a:p>
          <a:p>
            <a:r>
              <a:rPr lang="en-GB" baseline="0" dirty="0" smtClean="0"/>
              <a:t>Text only html</a:t>
            </a:r>
          </a:p>
          <a:p>
            <a:r>
              <a:rPr lang="en-GB" baseline="0" dirty="0" smtClean="0"/>
              <a:t>Mosaic introduced images</a:t>
            </a:r>
          </a:p>
          <a:p>
            <a:r>
              <a:rPr lang="en-GB" baseline="0" dirty="0" smtClean="0"/>
              <a:t>Fetch html</a:t>
            </a:r>
          </a:p>
          <a:p>
            <a:r>
              <a:rPr lang="en-GB" baseline="0" dirty="0" smtClean="0"/>
              <a:t>Fetch image individually</a:t>
            </a:r>
          </a:p>
          <a:p>
            <a:r>
              <a:rPr lang="en-GB" baseline="0" dirty="0" smtClean="0"/>
              <a:t>No progressive rending</a:t>
            </a:r>
          </a:p>
          <a:p>
            <a:r>
              <a:rPr lang="en-GB" baseline="0" dirty="0" smtClean="0"/>
              <a:t>Wait for all images to be downloaded</a:t>
            </a:r>
          </a:p>
          <a:p>
            <a:r>
              <a:rPr lang="en-GB" baseline="0" dirty="0" smtClean="0"/>
              <a:t>Some clients open many </a:t>
            </a:r>
            <a:r>
              <a:rPr lang="en-GB" baseline="0" dirty="0" err="1" smtClean="0"/>
              <a:t>tcp</a:t>
            </a:r>
            <a:endParaRPr lang="en-GB" baseline="0" dirty="0" smtClean="0"/>
          </a:p>
          <a:p>
            <a:r>
              <a:rPr lang="en-GB" baseline="0" dirty="0" smtClean="0"/>
              <a:t>Increased load</a:t>
            </a:r>
          </a:p>
          <a:p>
            <a:r>
              <a:rPr lang="en-GB" baseline="0" dirty="0" smtClean="0"/>
              <a:t>Throttled </a:t>
            </a:r>
            <a:r>
              <a:rPr lang="en-GB" baseline="0" dirty="0" err="1" smtClean="0"/>
              <a:t>tcp</a:t>
            </a:r>
            <a:r>
              <a:rPr lang="en-GB" baseline="0" dirty="0" smtClean="0"/>
              <a:t> connections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4DA00-7454-BF4E-9465-7D8AE93A7E8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379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Same connection multiple http requests</a:t>
            </a:r>
            <a:endParaRPr lang="en-US" baseline="0" dirty="0" smtClean="0"/>
          </a:p>
          <a:p>
            <a:r>
              <a:rPr lang="en-US" baseline="0" dirty="0" err="1" smtClean="0"/>
              <a:t>Netcat</a:t>
            </a:r>
            <a:r>
              <a:rPr lang="en-US" baseline="0" dirty="0" smtClean="0"/>
              <a:t> or </a:t>
            </a:r>
            <a:r>
              <a:rPr lang="en-US" baseline="0" dirty="0" err="1" smtClean="0"/>
              <a:t>opensll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Don’t immediately close connection</a:t>
            </a:r>
          </a:p>
          <a:p>
            <a:r>
              <a:rPr lang="en-US" baseline="0" dirty="0" smtClean="0"/>
              <a:t>Reduced latency the application layer not the transport layer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A50D6-6132-4FF4-AFC5-01B946DDB4A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392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Multiple</a:t>
            </a:r>
            <a:r>
              <a:rPr lang="en-US" baseline="0" dirty="0" smtClean="0"/>
              <a:t> requests</a:t>
            </a:r>
          </a:p>
          <a:p>
            <a:r>
              <a:rPr lang="en-US" baseline="0" dirty="0" smtClean="0"/>
              <a:t>Same order requests and responses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A50D6-6132-4FF4-AFC5-01B946DDB4A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668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Users notice latency</a:t>
            </a:r>
          </a:p>
          <a:p>
            <a:r>
              <a:rPr lang="en-US" dirty="0" smtClean="0"/>
              <a:t>Messages</a:t>
            </a:r>
            <a:r>
              <a:rPr lang="en-US" baseline="0" dirty="0" smtClean="0"/>
              <a:t> limited to the transfer </a:t>
            </a:r>
            <a:r>
              <a:rPr lang="en-US" baseline="0" dirty="0" err="1" smtClean="0"/>
              <a:t>capcaity</a:t>
            </a:r>
            <a:r>
              <a:rPr lang="en-US" baseline="0" dirty="0" smtClean="0"/>
              <a:t> of the network</a:t>
            </a:r>
          </a:p>
          <a:p>
            <a:r>
              <a:rPr lang="en-US" baseline="0" dirty="0" smtClean="0"/>
              <a:t>Content encoding to compress message body</a:t>
            </a:r>
          </a:p>
          <a:p>
            <a:r>
              <a:rPr lang="en-US" baseline="0" dirty="0" smtClean="0"/>
              <a:t>Small less time to transmit</a:t>
            </a:r>
          </a:p>
          <a:p>
            <a:endParaRPr lang="en-US" dirty="0" smtClean="0"/>
          </a:p>
          <a:p>
            <a:r>
              <a:rPr lang="en-US" dirty="0" smtClean="0"/>
              <a:t>Limited of http of 1.1</a:t>
            </a:r>
          </a:p>
          <a:p>
            <a:r>
              <a:rPr lang="en-US" dirty="0" smtClean="0"/>
              <a:t>http 2 and 3 improve efficiency</a:t>
            </a:r>
            <a:r>
              <a:rPr lang="en-US" baseline="0" dirty="0" smtClean="0"/>
              <a:t> separate the semantics part of http to the transport 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A50D6-6132-4FF4-AFC5-01B946DDB4A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452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1997</a:t>
            </a:r>
          </a:p>
          <a:p>
            <a:r>
              <a:rPr lang="en-US" dirty="0" smtClean="0"/>
              <a:t>2015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7 years</a:t>
            </a:r>
          </a:p>
          <a:p>
            <a:r>
              <a:rPr lang="en-US" dirty="0" smtClean="0"/>
              <a:t>A</a:t>
            </a:r>
            <a:r>
              <a:rPr lang="en-US" baseline="0" dirty="0" smtClean="0"/>
              <a:t> lot of servers use http 1.1</a:t>
            </a:r>
          </a:p>
          <a:p>
            <a:r>
              <a:rPr lang="en-US" baseline="0" dirty="0" smtClean="0"/>
              <a:t>Most modern browsers uses http 2</a:t>
            </a:r>
          </a:p>
          <a:p>
            <a:r>
              <a:rPr lang="en-US" baseline="0" dirty="0" smtClean="0"/>
              <a:t>Based on </a:t>
            </a:r>
            <a:r>
              <a:rPr lang="en-US" baseline="0" dirty="0" err="1" smtClean="0"/>
              <a:t>google</a:t>
            </a:r>
            <a:r>
              <a:rPr lang="en-US" baseline="0" dirty="0" smtClean="0"/>
              <a:t> proposal called speedy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Four improvements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Multiple </a:t>
            </a:r>
            <a:r>
              <a:rPr lang="en-US" baseline="0" dirty="0" err="1" smtClean="0"/>
              <a:t>chanels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A50D6-6132-4FF4-AFC5-01B946DDB4A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5038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A50D6-6132-4FF4-AFC5-01B946DDB4A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519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9C0A1-F8F3-BA48-987D-8D509ECBA821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369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Authentication</a:t>
            </a:r>
            <a:r>
              <a:rPr lang="en-GB" baseline="0"/>
              <a:t> </a:t>
            </a:r>
            <a:r>
              <a:rPr lang="mr-IN" baseline="0"/>
              <a:t>–</a:t>
            </a:r>
            <a:r>
              <a:rPr lang="en-GB" baseline="0"/>
              <a:t> you can demonstrate that you signed it</a:t>
            </a:r>
          </a:p>
          <a:p>
            <a:r>
              <a:rPr lang="en-GB" baseline="0"/>
              <a:t>Non-repudiation </a:t>
            </a:r>
            <a:r>
              <a:rPr lang="mr-IN" baseline="0"/>
              <a:t>–</a:t>
            </a:r>
            <a:r>
              <a:rPr lang="en-GB" baseline="0"/>
              <a:t> you can’t deny that you signed it</a:t>
            </a:r>
          </a:p>
          <a:p>
            <a:r>
              <a:rPr lang="en-GB" baseline="0"/>
              <a:t>Integrity </a:t>
            </a:r>
            <a:r>
              <a:rPr lang="mr-IN" baseline="0"/>
              <a:t>–</a:t>
            </a:r>
            <a:r>
              <a:rPr lang="en-GB" baseline="0"/>
              <a:t> it can be demonstrated that the message hasn’t been tampered with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9C0A1-F8F3-BA48-987D-8D509ECBA821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285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4DA00-7454-BF4E-9465-7D8AE93A7E83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8064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4DA00-7454-BF4E-9465-7D8AE93A7E83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005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4DA00-7454-BF4E-9465-7D8AE93A7E83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7579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4DA00-7454-BF4E-9465-7D8AE93A7E83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3047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4DA00-7454-BF4E-9465-7D8AE93A7E83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62234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4DA00-7454-BF4E-9465-7D8AE93A7E83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981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Logo Slide">
    <p:bg>
      <p:bgPr>
        <a:solidFill>
          <a:srgbClr val="005C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xmlns="" id="{BDBBA8B1-FB70-5047-82C7-77FEF36734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1340768"/>
            <a:ext cx="6696744" cy="376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5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o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54560" y="2060849"/>
            <a:ext cx="7591573" cy="1226567"/>
          </a:xfrm>
          <a:prstGeom prst="rect">
            <a:avLst/>
          </a:prstGeom>
        </p:spPr>
        <p:txBody>
          <a:bodyPr anchor="ctr" anchorCtr="0"/>
          <a:lstStyle>
            <a:lvl1pPr algn="l">
              <a:defRPr sz="3200" b="1" spc="-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51584" y="3287415"/>
            <a:ext cx="7584843" cy="864096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351584" y="4149081"/>
            <a:ext cx="3071283" cy="359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22 June 2021</a:t>
            </a:r>
          </a:p>
        </p:txBody>
      </p:sp>
      <p:pic>
        <p:nvPicPr>
          <p:cNvPr id="7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xmlns="" id="{13715225-994B-F847-BBCD-98E6DC60B0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46" y="-279124"/>
            <a:ext cx="2880320" cy="16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703511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/>
          <p:nvPr userDrawn="1"/>
        </p:nvSpPr>
        <p:spPr>
          <a:xfrm>
            <a:off x="2351584" y="2700210"/>
            <a:ext cx="7584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spc="-150" dirty="0">
                <a:solidFill>
                  <a:schemeClr val="bg1"/>
                </a:solidFill>
              </a:rPr>
              <a:t>YOUR</a:t>
            </a:r>
            <a:r>
              <a:rPr lang="en-GB" sz="3200" b="1" spc="-150" baseline="0" dirty="0">
                <a:solidFill>
                  <a:schemeClr val="bg1"/>
                </a:solidFill>
              </a:rPr>
              <a:t> QUESTIONS</a:t>
            </a:r>
            <a:endParaRPr lang="en-GB" sz="3200" b="1" spc="-150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2351584" y="3356522"/>
            <a:ext cx="7584843" cy="180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spc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Copy here</a:t>
            </a:r>
            <a:endParaRPr lang="en-GB" dirty="0"/>
          </a:p>
        </p:txBody>
      </p:sp>
      <p:pic>
        <p:nvPicPr>
          <p:cNvPr id="7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xmlns="" id="{132411DA-15FA-804A-A497-A21BA241F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46" y="-279124"/>
            <a:ext cx="2880320" cy="16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859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2E444E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23393" y="1844825"/>
            <a:ext cx="10847916" cy="4393059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2000">
                <a:solidFill>
                  <a:srgbClr val="2E444E"/>
                </a:solidFill>
              </a:defRPr>
            </a:lvl1pPr>
            <a:lvl2pPr>
              <a:spcBef>
                <a:spcPts val="0"/>
              </a:spcBef>
              <a:spcAft>
                <a:spcPts val="1200"/>
              </a:spcAft>
              <a:defRPr sz="1800">
                <a:solidFill>
                  <a:srgbClr val="2E444E"/>
                </a:solidFill>
              </a:defRPr>
            </a:lvl2pPr>
            <a:lvl3pPr>
              <a:spcBef>
                <a:spcPts val="0"/>
              </a:spcBef>
              <a:spcAft>
                <a:spcPts val="1200"/>
              </a:spcAft>
              <a:defRPr>
                <a:solidFill>
                  <a:srgbClr val="2E444E"/>
                </a:solidFill>
              </a:defRPr>
            </a:lvl3pPr>
            <a:lvl4pPr>
              <a:spcBef>
                <a:spcPts val="0"/>
              </a:spcBef>
              <a:spcAft>
                <a:spcPts val="1200"/>
              </a:spcAft>
              <a:defRPr>
                <a:solidFill>
                  <a:srgbClr val="2E444E"/>
                </a:solidFill>
              </a:defRPr>
            </a:lvl4pPr>
            <a:lvl5pPr>
              <a:spcBef>
                <a:spcPts val="0"/>
              </a:spcBef>
              <a:spcAft>
                <a:spcPts val="1200"/>
              </a:spcAft>
              <a:defRPr>
                <a:solidFill>
                  <a:srgbClr val="2E444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669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02C8DE-3E98-4644-BFE2-F32FC3D7D4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C5C1B61-3120-E04E-BDC6-5BA5CDF4F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fld id="{3BD0896E-602A-494F-99CF-AC1BD90019B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369A46B8-E3F6-A44F-899D-EF8F718CC98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xmlns="" id="{113C0B99-262F-EF42-9A89-D2867F6B92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385315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EC6D86-B0CF-2A49-A4C4-A057AAAF27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947C13D-6028-A044-A6F1-DC4BF348B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896E-602A-494F-99CF-AC1BD90019B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xmlns="" id="{20E68F37-339A-074E-BA38-13276F509C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64600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0B8724-179D-BB4E-84DE-5C6844E95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xmlns="" id="{DBB4903D-75AE-7D48-A0DC-638CC76AC1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6"/>
            <a:ext cx="5400675" cy="4464051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C8ABF461-B4B4-894F-AD2A-66803A5F5D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7438" y="1773238"/>
            <a:ext cx="5400675" cy="4464051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xmlns="" id="{B8FB3173-7AA0-D843-9B5E-650ED53C92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666264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orizontal Split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8"/>
            <a:ext cx="10944225" cy="2160587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4076700"/>
            <a:ext cx="10944225" cy="2160588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10">
            <a:extLst>
              <a:ext uri="{FF2B5EF4-FFF2-40B4-BE49-F238E27FC236}">
                <a16:creationId xmlns="" xmlns:a16="http://schemas.microsoft.com/office/drawing/2014/main" id="{B0D52624-8049-5D40-91BF-8EA428BF66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588792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orizontal Split 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7"/>
            <a:ext cx="10944225" cy="2880000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4797288"/>
            <a:ext cx="10944225" cy="1440000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10">
            <a:extLst>
              <a:ext uri="{FF2B5EF4-FFF2-40B4-BE49-F238E27FC236}">
                <a16:creationId xmlns="" xmlns:a16="http://schemas.microsoft.com/office/drawing/2014/main" id="{7821EA71-BFDF-764B-9601-98B10F3D51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311119461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orizontal Split 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8"/>
            <a:ext cx="10944225" cy="1440000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3357494"/>
            <a:ext cx="10944225" cy="2880000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10">
            <a:extLst>
              <a:ext uri="{FF2B5EF4-FFF2-40B4-BE49-F238E27FC236}">
                <a16:creationId xmlns="" xmlns:a16="http://schemas.microsoft.com/office/drawing/2014/main" id="{D8BB0091-538D-5945-9060-309C431928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581475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orizontal Split 1: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8"/>
            <a:ext cx="10944225" cy="1080000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2996258"/>
            <a:ext cx="10944225" cy="3240000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10">
            <a:extLst>
              <a:ext uri="{FF2B5EF4-FFF2-40B4-BE49-F238E27FC236}">
                <a16:creationId xmlns="" xmlns:a16="http://schemas.microsoft.com/office/drawing/2014/main" id="{FFB4DFBA-4204-6F48-9C17-C4753F4774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95342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slideLayout" Target="../slideLayouts/slideLayout9.xml"/><Relationship Id="rId7" Type="http://schemas.openxmlformats.org/officeDocument/2006/relationships/slideLayout" Target="../slideLayouts/slideLayout10.xml"/><Relationship Id="rId8" Type="http://schemas.openxmlformats.org/officeDocument/2006/relationships/slideLayout" Target="../slideLayouts/slideLayout11.xml"/><Relationship Id="rId9" Type="http://schemas.openxmlformats.org/officeDocument/2006/relationships/theme" Target="../theme/theme2.xml"/><Relationship Id="rId10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071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0" r:id="rId2"/>
    <p:sldLayoutId id="2147483706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392" y="692696"/>
            <a:ext cx="10849205" cy="93610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23392" y="1844825"/>
            <a:ext cx="10862997" cy="43819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3"/>
          <p:cNvSpPr txBox="1"/>
          <p:nvPr/>
        </p:nvSpPr>
        <p:spPr>
          <a:xfrm>
            <a:off x="10992544" y="6400135"/>
            <a:ext cx="96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4274112-3819-4E3C-A2C8-15D563C4EB1E}" type="slidenum">
              <a:rPr lang="en-GB" sz="1000" smtClean="0"/>
              <a:t>‹#›</a:t>
            </a:fld>
            <a:endParaRPr lang="en-GB" sz="1000" dirty="0"/>
          </a:p>
        </p:txBody>
      </p:sp>
      <p:pic>
        <p:nvPicPr>
          <p:cNvPr id="8" name="University Logo" descr="Logo&#10;&#10;Description automatically generated with medium confidence">
            <a:extLst>
              <a:ext uri="{FF2B5EF4-FFF2-40B4-BE49-F238E27FC236}">
                <a16:creationId xmlns:a16="http://schemas.microsoft.com/office/drawing/2014/main" xmlns="" id="{87826CD3-130D-D440-8ABD-6248D8758AC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678" y="-279125"/>
            <a:ext cx="2880322" cy="161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8" r:id="rId2"/>
    <p:sldLayoutId id="2147483714" r:id="rId3"/>
    <p:sldLayoutId id="2147483718" r:id="rId4"/>
    <p:sldLayoutId id="2147483721" r:id="rId5"/>
    <p:sldLayoutId id="2147483722" r:id="rId6"/>
    <p:sldLayoutId id="2147483723" r:id="rId7"/>
    <p:sldLayoutId id="2147483724" r:id="rId8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 spc="-150">
          <a:solidFill>
            <a:srgbClr val="49596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rgbClr val="49596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800" kern="1200">
          <a:solidFill>
            <a:srgbClr val="49596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rgbClr val="49596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600" kern="1200">
          <a:solidFill>
            <a:srgbClr val="49596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»"/>
        <a:defRPr sz="1400" kern="1200">
          <a:solidFill>
            <a:srgbClr val="49596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8.svg"/><Relationship Id="rId5" Type="http://schemas.openxmlformats.org/officeDocument/2006/relationships/image" Target="../media/image5.png"/><Relationship Id="rId6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8.svg"/><Relationship Id="rId5" Type="http://schemas.openxmlformats.org/officeDocument/2006/relationships/image" Target="../media/image5.png"/><Relationship Id="rId6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8.svg"/><Relationship Id="rId5" Type="http://schemas.openxmlformats.org/officeDocument/2006/relationships/image" Target="../media/image5.png"/><Relationship Id="rId6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8.svg"/><Relationship Id="rId5" Type="http://schemas.openxmlformats.org/officeDocument/2006/relationships/image" Target="../media/image5.png"/><Relationship Id="rId6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9.svg"/><Relationship Id="rId6" Type="http://schemas.openxmlformats.org/officeDocument/2006/relationships/image" Target="../media/image5.png"/><Relationship Id="rId7" Type="http://schemas.openxmlformats.org/officeDocument/2006/relationships/image" Target="../media/image11.sv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6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7.png"/><Relationship Id="rId3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11" Type="http://schemas.openxmlformats.org/officeDocument/2006/relationships/image" Target="../media/image28.png"/><Relationship Id="rId12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.png"/><Relationship Id="rId12" Type="http://schemas.openxmlformats.org/officeDocument/2006/relationships/image" Target="../media/image9.svg"/><Relationship Id="rId13" Type="http://schemas.openxmlformats.org/officeDocument/2006/relationships/image" Target="../media/image5.png"/><Relationship Id="rId14" Type="http://schemas.openxmlformats.org/officeDocument/2006/relationships/image" Target="../media/image11.sv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Relationship Id="rId5" Type="http://schemas.openxmlformats.org/officeDocument/2006/relationships/image" Target="../media/image12.png"/><Relationship Id="rId6" Type="http://schemas.openxmlformats.org/officeDocument/2006/relationships/image" Target="../media/image18.png"/><Relationship Id="rId7" Type="http://schemas.openxmlformats.org/officeDocument/2006/relationships/image" Target="../media/image9.png"/><Relationship Id="rId8" Type="http://schemas.openxmlformats.org/officeDocument/2006/relationships/image" Target="../media/image19.png"/><Relationship Id="rId9" Type="http://schemas.openxmlformats.org/officeDocument/2006/relationships/image" Target="../media/image10.png"/><Relationship Id="rId10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8.png"/><Relationship Id="rId12" Type="http://schemas.openxmlformats.org/officeDocument/2006/relationships/image" Target="../media/image4.png"/><Relationship Id="rId13" Type="http://schemas.openxmlformats.org/officeDocument/2006/relationships/image" Target="../media/image9.svg"/><Relationship Id="rId14" Type="http://schemas.openxmlformats.org/officeDocument/2006/relationships/image" Target="../media/image5.png"/><Relationship Id="rId15" Type="http://schemas.openxmlformats.org/officeDocument/2006/relationships/image" Target="../media/image11.sv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png"/><Relationship Id="rId4" Type="http://schemas.openxmlformats.org/officeDocument/2006/relationships/image" Target="../media/image10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17.png"/><Relationship Id="rId8" Type="http://schemas.openxmlformats.org/officeDocument/2006/relationships/image" Target="../media/image16.png"/><Relationship Id="rId9" Type="http://schemas.openxmlformats.org/officeDocument/2006/relationships/image" Target="../media/image9.png"/><Relationship Id="rId10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9.svg"/><Relationship Id="rId5" Type="http://schemas.openxmlformats.org/officeDocument/2006/relationships/image" Target="../media/image5.png"/><Relationship Id="rId6" Type="http://schemas.openxmlformats.org/officeDocument/2006/relationships/image" Target="../media/image11.sv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9.svg"/><Relationship Id="rId5" Type="http://schemas.openxmlformats.org/officeDocument/2006/relationships/image" Target="../media/image5.png"/><Relationship Id="rId6" Type="http://schemas.openxmlformats.org/officeDocument/2006/relationships/image" Target="../media/image11.sv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1138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2F7706-DFD4-2D4E-8C5A-797830018F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Optimising</a:t>
            </a:r>
            <a:r>
              <a:rPr lang="en-US" dirty="0" smtClean="0"/>
              <a:t> the Web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B8E8ED7-97E0-8047-8142-C4955DE022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COMP3227 Web Architecture &amp; Hypertext Technologies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F74FE84-A1F7-9446-A15B-B77848D28B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51584" y="4149081"/>
            <a:ext cx="4104456" cy="432047"/>
          </a:xfrm>
        </p:spPr>
        <p:txBody>
          <a:bodyPr/>
          <a:lstStyle/>
          <a:p>
            <a:r>
              <a:rPr lang="en-US" dirty="0"/>
              <a:t>Dr Heather Packer – hp3@ecs.soton</a:t>
            </a:r>
            <a:r>
              <a:rPr lang="en-US"/>
              <a:t>.ac.</a:t>
            </a:r>
            <a:r>
              <a:rPr lang="en-US" dirty="0"/>
              <a:t>uk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812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58E3BE-36FD-2E44-BE62-615CECD25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Physical Limits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461605A-7116-3645-ACD6-AEE6D9422D0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Upper limit on speed of communication is the speed of light: c = 300,000,000 m/s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 message sent halfway round the world on a great circle route will take a minimum of 0.067 s to reach its destination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2DD11E78-30D9-8E42-84D4-1ED457999993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6568648" y="1773238"/>
            <a:ext cx="4459690" cy="446405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93D6879-541F-8E4F-8724-DD2501EEE3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noFill/>
        </p:spPr>
        <p:txBody>
          <a:bodyPr/>
          <a:lstStyle/>
          <a:p>
            <a:r>
              <a:rPr lang="en-GB"/>
              <a:t>Image: NASA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xmlns="" id="{3D27C3A2-CA7E-EE4A-9CFA-CCAA03BF706E}"/>
              </a:ext>
            </a:extLst>
          </p:cNvPr>
          <p:cNvSpPr>
            <a:spLocks noChangeAspect="1"/>
          </p:cNvSpPr>
          <p:nvPr/>
        </p:nvSpPr>
        <p:spPr>
          <a:xfrm>
            <a:off x="6564338" y="1773288"/>
            <a:ext cx="4464000" cy="4464000"/>
          </a:xfrm>
          <a:prstGeom prst="arc">
            <a:avLst>
              <a:gd name="adj1" fmla="val 10796374"/>
              <a:gd name="adj2" fmla="val 0"/>
            </a:avLst>
          </a:prstGeom>
          <a:ln w="25400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B597B80-7C93-9047-81AC-193246686DE4}"/>
              </a:ext>
            </a:extLst>
          </p:cNvPr>
          <p:cNvSpPr txBox="1"/>
          <p:nvPr/>
        </p:nvSpPr>
        <p:spPr>
          <a:xfrm>
            <a:off x="10061566" y="1773238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~20,000 km</a:t>
            </a:r>
          </a:p>
        </p:txBody>
      </p:sp>
    </p:spTree>
    <p:extLst>
      <p:ext uri="{BB962C8B-B14F-4D97-AF65-F5344CB8AC3E}">
        <p14:creationId xmlns:p14="http://schemas.microsoft.com/office/powerpoint/2010/main" val="1669746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58E3BE-36FD-2E44-BE62-615CECD25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Network Latency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461605A-7116-3645-ACD6-AEE6D9422D0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 time between a source sending a packet and the destination receiving it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Actual speed of communication will be less than the speed of light:</a:t>
            </a:r>
          </a:p>
          <a:p>
            <a:pPr lvl="1"/>
            <a:r>
              <a:rPr lang="en-GB" dirty="0"/>
              <a:t>Optical fibre is typically ~70% of c</a:t>
            </a:r>
          </a:p>
          <a:p>
            <a:pPr lvl="1"/>
            <a:r>
              <a:rPr lang="en-GB" dirty="0"/>
              <a:t>Coaxial cable may be &gt;80% of c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Routers, switches, etc introduce delays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2DD11E78-30D9-8E42-84D4-1ED457999993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6568648" y="1773238"/>
            <a:ext cx="4459690" cy="446405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93D6879-541F-8E4F-8724-DD2501EEE3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noFill/>
        </p:spPr>
        <p:txBody>
          <a:bodyPr/>
          <a:lstStyle/>
          <a:p>
            <a:r>
              <a:rPr lang="en-GB"/>
              <a:t>Image: NASA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xmlns="" id="{3D27C3A2-CA7E-EE4A-9CFA-CCAA03BF706E}"/>
              </a:ext>
            </a:extLst>
          </p:cNvPr>
          <p:cNvSpPr>
            <a:spLocks noChangeAspect="1"/>
          </p:cNvSpPr>
          <p:nvPr/>
        </p:nvSpPr>
        <p:spPr>
          <a:xfrm>
            <a:off x="6564338" y="1773288"/>
            <a:ext cx="4464000" cy="4464000"/>
          </a:xfrm>
          <a:prstGeom prst="arc">
            <a:avLst>
              <a:gd name="adj1" fmla="val 10796374"/>
              <a:gd name="adj2" fmla="val 0"/>
            </a:avLst>
          </a:prstGeom>
          <a:ln w="25400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B597B80-7C93-9047-81AC-193246686DE4}"/>
              </a:ext>
            </a:extLst>
          </p:cNvPr>
          <p:cNvSpPr txBox="1"/>
          <p:nvPr/>
        </p:nvSpPr>
        <p:spPr>
          <a:xfrm>
            <a:off x="10061566" y="1773238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0.067s</a:t>
            </a:r>
          </a:p>
        </p:txBody>
      </p:sp>
    </p:spTree>
    <p:extLst>
      <p:ext uri="{BB962C8B-B14F-4D97-AF65-F5344CB8AC3E}">
        <p14:creationId xmlns:p14="http://schemas.microsoft.com/office/powerpoint/2010/main" val="3861638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2ADAA6-A65B-624A-99EB-E6074E545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Internet Protocol Suite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0CF7450-D9AD-8341-9A2C-D546FEC8CB5E}"/>
              </a:ext>
            </a:extLst>
          </p:cNvPr>
          <p:cNvSpPr txBox="1"/>
          <p:nvPr/>
        </p:nvSpPr>
        <p:spPr>
          <a:xfrm>
            <a:off x="623887" y="5410121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Link Layer</a:t>
            </a:r>
          </a:p>
          <a:p>
            <a:r>
              <a:rPr lang="en-GB"/>
              <a:t>physical transmission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56CAC26-D907-CD4F-B90E-B714067F5018}"/>
              </a:ext>
            </a:extLst>
          </p:cNvPr>
          <p:cNvSpPr txBox="1"/>
          <p:nvPr/>
        </p:nvSpPr>
        <p:spPr>
          <a:xfrm>
            <a:off x="623888" y="4265696"/>
            <a:ext cx="27991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Internet Layer</a:t>
            </a:r>
          </a:p>
          <a:p>
            <a:r>
              <a:rPr lang="en-GB"/>
              <a:t>addressing and routing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3A3FE2F-7E0D-694E-82FE-30CE3F7BA54D}"/>
              </a:ext>
            </a:extLst>
          </p:cNvPr>
          <p:cNvSpPr txBox="1"/>
          <p:nvPr/>
        </p:nvSpPr>
        <p:spPr>
          <a:xfrm>
            <a:off x="623887" y="3091799"/>
            <a:ext cx="19495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Transport Layer</a:t>
            </a:r>
          </a:p>
          <a:p>
            <a:r>
              <a:rPr lang="en-GB"/>
              <a:t>host-to-host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191BA7C-177D-7C46-AA8E-27838369FB69}"/>
              </a:ext>
            </a:extLst>
          </p:cNvPr>
          <p:cNvSpPr txBox="1"/>
          <p:nvPr/>
        </p:nvSpPr>
        <p:spPr>
          <a:xfrm>
            <a:off x="623888" y="1945973"/>
            <a:ext cx="2287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Application Layer</a:t>
            </a:r>
            <a:br>
              <a:rPr lang="en-GB"/>
            </a:br>
            <a:r>
              <a:rPr lang="en-GB"/>
              <a:t>process-to-process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CED5F353-2FD9-AE4B-B798-2A7E34B6B123}"/>
              </a:ext>
            </a:extLst>
          </p:cNvPr>
          <p:cNvSpPr/>
          <p:nvPr/>
        </p:nvSpPr>
        <p:spPr>
          <a:xfrm>
            <a:off x="4151313" y="2925000"/>
            <a:ext cx="7416800" cy="100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Transmission Control Protocol (TCP)</a:t>
            </a:r>
          </a:p>
          <a:p>
            <a:pPr algn="ctr"/>
            <a:r>
              <a:rPr lang="en-GB"/>
              <a:t>User Datagram Protocol (UDP)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97C31A2-0627-114A-B50C-F59F13C976E1}"/>
              </a:ext>
            </a:extLst>
          </p:cNvPr>
          <p:cNvSpPr/>
          <p:nvPr/>
        </p:nvSpPr>
        <p:spPr>
          <a:xfrm>
            <a:off x="4151313" y="4077000"/>
            <a:ext cx="7416800" cy="100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Internet Protocol (IP)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006603A-6D71-F543-B1D5-4E148971205E}"/>
              </a:ext>
            </a:extLst>
          </p:cNvPr>
          <p:cNvSpPr/>
          <p:nvPr/>
        </p:nvSpPr>
        <p:spPr>
          <a:xfrm>
            <a:off x="4151313" y="5229287"/>
            <a:ext cx="7416800" cy="100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Ethernet</a:t>
            </a:r>
          </a:p>
          <a:p>
            <a:pPr algn="ctr"/>
            <a:r>
              <a:rPr lang="en-GB"/>
              <a:t>802.11 (</a:t>
            </a:r>
            <a:r>
              <a:rPr lang="en-GB" err="1"/>
              <a:t>WiFi</a:t>
            </a:r>
            <a:r>
              <a:rPr lang="en-GB"/>
              <a:t>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917EC76A-6897-924B-980F-B722557341DF}"/>
              </a:ext>
            </a:extLst>
          </p:cNvPr>
          <p:cNvSpPr/>
          <p:nvPr/>
        </p:nvSpPr>
        <p:spPr>
          <a:xfrm>
            <a:off x="4151313" y="1773000"/>
            <a:ext cx="7416800" cy="100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1"/>
                </a:solidFill>
              </a:rPr>
              <a:t>HTTP</a:t>
            </a:r>
            <a:r>
              <a:rPr lang="en-GB"/>
              <a:t>  SMTP  FTP  DNS  SSH  IMAP  POP  TLS ...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xmlns="" id="{34D9624C-FE50-EC4E-B8CB-36A60F5B01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293721"/>
          </a:xfrm>
          <a:noFill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409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HTTP over TCP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HTTP runs on top of TCP (Transmission Control Protocol) </a:t>
            </a:r>
          </a:p>
          <a:p>
            <a:pPr lvl="1"/>
            <a:r>
              <a:rPr lang="en-GB"/>
              <a:t>TCP provides a reliable connection </a:t>
            </a:r>
          </a:p>
          <a:p>
            <a:pPr lvl="1"/>
            <a:r>
              <a:rPr lang="en-GB"/>
              <a:t>Guarantees that packets will eventually reach their destination</a:t>
            </a:r>
          </a:p>
          <a:p>
            <a:pPr lvl="1"/>
            <a:r>
              <a:rPr lang="en-GB"/>
              <a:t>Lost packets are resent</a:t>
            </a:r>
          </a:p>
          <a:p>
            <a:endParaRPr lang="en-GB"/>
          </a:p>
          <a:p>
            <a:pPr marL="0" indent="0">
              <a:buNone/>
            </a:pPr>
            <a:r>
              <a:rPr lang="en-GB"/>
              <a:t>Opening an HTTP connection requires that a TCP connection be opened first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221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FDBCDA-B8AA-814A-8832-58FCCEACE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TCP Set-up and Teardown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44D83D36-C8A5-4540-873B-49D0F8CFECC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TCP establishes reliable connection using a three-way handshake</a:t>
            </a:r>
          </a:p>
          <a:p>
            <a:pPr lvl="1"/>
            <a:r>
              <a:rPr lang="en-GB" dirty="0"/>
              <a:t>SYN, SYN/ACK, </a:t>
            </a:r>
            <a:r>
              <a:rPr lang="en-GB" dirty="0" smtClean="0"/>
              <a:t>ACK</a:t>
            </a:r>
          </a:p>
          <a:p>
            <a:pPr lvl="1"/>
            <a:r>
              <a:rPr lang="en-GB" dirty="0" err="1" smtClean="0"/>
              <a:t>SYNchornize</a:t>
            </a:r>
            <a:r>
              <a:rPr lang="en-GB" dirty="0" smtClean="0"/>
              <a:t>, </a:t>
            </a:r>
            <a:r>
              <a:rPr lang="en-GB" dirty="0" err="1" smtClean="0"/>
              <a:t>ACKnoweldgement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Lower limit for the duration of this exchange to a host at the antipodes: 0.2 s</a:t>
            </a:r>
          </a:p>
          <a:p>
            <a:pPr lvl="1"/>
            <a:r>
              <a:rPr lang="en-GB" dirty="0"/>
              <a:t>for just the TCP connection (no HTTP)</a:t>
            </a:r>
          </a:p>
          <a:p>
            <a:pPr lvl="1"/>
            <a:r>
              <a:rPr lang="en-GB" dirty="0"/>
              <a:t>at the speed of light</a:t>
            </a:r>
          </a:p>
          <a:p>
            <a:pPr lvl="1"/>
            <a:r>
              <a:rPr lang="en-GB" dirty="0"/>
              <a:t>without additional delays</a:t>
            </a:r>
          </a:p>
          <a:p>
            <a:pPr lvl="1"/>
            <a:r>
              <a:rPr lang="en-GB" dirty="0"/>
              <a:t>before any additional overhead from the TLS handshake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CB3E641E-6EBE-5846-A1C7-F37347A6DC5F}"/>
              </a:ext>
            </a:extLst>
          </p:cNvPr>
          <p:cNvCxnSpPr>
            <a:cxnSpLocks/>
          </p:cNvCxnSpPr>
          <p:nvPr/>
        </p:nvCxnSpPr>
        <p:spPr bwMode="auto">
          <a:xfrm>
            <a:off x="7895647" y="2739685"/>
            <a:ext cx="2267" cy="350693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191F2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B53DF0A2-A401-B941-A4D5-B1E9CDE9E332}"/>
              </a:ext>
            </a:extLst>
          </p:cNvPr>
          <p:cNvCxnSpPr>
            <a:cxnSpLocks/>
          </p:cNvCxnSpPr>
          <p:nvPr/>
        </p:nvCxnSpPr>
        <p:spPr bwMode="auto">
          <a:xfrm>
            <a:off x="9648246" y="2807461"/>
            <a:ext cx="5292" cy="343916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191F2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55F9A09F-1F5E-2547-9EE9-A39BF6E6CC35}"/>
              </a:ext>
            </a:extLst>
          </p:cNvPr>
          <p:cNvCxnSpPr/>
          <p:nvPr/>
        </p:nvCxnSpPr>
        <p:spPr bwMode="auto">
          <a:xfrm flipH="1">
            <a:off x="7895646" y="3850296"/>
            <a:ext cx="1752600" cy="936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F1B8793B-D994-AD4A-ABD7-3ECE74E3B735}"/>
              </a:ext>
            </a:extLst>
          </p:cNvPr>
          <p:cNvCxnSpPr>
            <a:cxnSpLocks/>
          </p:cNvCxnSpPr>
          <p:nvPr/>
        </p:nvCxnSpPr>
        <p:spPr bwMode="auto">
          <a:xfrm>
            <a:off x="7895646" y="2919154"/>
            <a:ext cx="1752600" cy="936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16C4B48E-072C-1D4F-8371-4A25476AA71D}"/>
              </a:ext>
            </a:extLst>
          </p:cNvPr>
          <p:cNvCxnSpPr/>
          <p:nvPr/>
        </p:nvCxnSpPr>
        <p:spPr bwMode="auto">
          <a:xfrm>
            <a:off x="7895646" y="4795088"/>
            <a:ext cx="1752600" cy="936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CD3FB99-3AB5-6C4D-9939-8364FF4026B4}"/>
              </a:ext>
            </a:extLst>
          </p:cNvPr>
          <p:cNvSpPr txBox="1"/>
          <p:nvPr/>
        </p:nvSpPr>
        <p:spPr>
          <a:xfrm>
            <a:off x="8494045" y="3211383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SYN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87304A7-65D3-2D45-BFED-D365CD4B28AD}"/>
              </a:ext>
            </a:extLst>
          </p:cNvPr>
          <p:cNvSpPr txBox="1"/>
          <p:nvPr/>
        </p:nvSpPr>
        <p:spPr>
          <a:xfrm>
            <a:off x="8168255" y="4123821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SYN/ACK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510D220-B718-F746-8B7D-6C6C96EF1AF1}"/>
              </a:ext>
            </a:extLst>
          </p:cNvPr>
          <p:cNvSpPr txBox="1"/>
          <p:nvPr/>
        </p:nvSpPr>
        <p:spPr>
          <a:xfrm>
            <a:off x="8444773" y="5062482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ACK</a:t>
            </a:r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xmlns="" id="{76983438-59E6-FF41-8C91-C3AB298F75C5}"/>
              </a:ext>
            </a:extLst>
          </p:cNvPr>
          <p:cNvSpPr/>
          <p:nvPr/>
        </p:nvSpPr>
        <p:spPr>
          <a:xfrm>
            <a:off x="7192368" y="2919155"/>
            <a:ext cx="360000" cy="931142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xmlns="" id="{6B76CD7D-57E2-7E48-9F1C-34DC8B6B03E9}"/>
              </a:ext>
            </a:extLst>
          </p:cNvPr>
          <p:cNvSpPr/>
          <p:nvPr/>
        </p:nvSpPr>
        <p:spPr>
          <a:xfrm>
            <a:off x="7192368" y="3863946"/>
            <a:ext cx="360000" cy="931142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xmlns="" id="{AE0E420D-7395-CC4F-BED0-3E9105A0DDA8}"/>
              </a:ext>
            </a:extLst>
          </p:cNvPr>
          <p:cNvSpPr/>
          <p:nvPr/>
        </p:nvSpPr>
        <p:spPr>
          <a:xfrm>
            <a:off x="7187076" y="4795088"/>
            <a:ext cx="360000" cy="931142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BA36A5C-65BF-884E-8199-6EA1EB56766A}"/>
              </a:ext>
            </a:extLst>
          </p:cNvPr>
          <p:cNvSpPr txBox="1"/>
          <p:nvPr/>
        </p:nvSpPr>
        <p:spPr>
          <a:xfrm>
            <a:off x="6211945" y="3215437"/>
            <a:ext cx="1032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0.067 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BC9059EB-DA03-C842-AF39-107BB531F3F8}"/>
              </a:ext>
            </a:extLst>
          </p:cNvPr>
          <p:cNvSpPr txBox="1"/>
          <p:nvPr/>
        </p:nvSpPr>
        <p:spPr>
          <a:xfrm>
            <a:off x="6221762" y="4126301"/>
            <a:ext cx="1032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0.067 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9D335273-3CF2-D54D-9921-943A4BC6BB24}"/>
              </a:ext>
            </a:extLst>
          </p:cNvPr>
          <p:cNvSpPr txBox="1"/>
          <p:nvPr/>
        </p:nvSpPr>
        <p:spPr>
          <a:xfrm>
            <a:off x="6216102" y="5073757"/>
            <a:ext cx="1032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0.067 s</a:t>
            </a:r>
          </a:p>
        </p:txBody>
      </p:sp>
      <p:sp>
        <p:nvSpPr>
          <p:cNvPr id="25" name="Right Brace 24">
            <a:extLst>
              <a:ext uri="{FF2B5EF4-FFF2-40B4-BE49-F238E27FC236}">
                <a16:creationId xmlns:a16="http://schemas.microsoft.com/office/drawing/2014/main" xmlns="" id="{0E7DA674-E3DD-DE47-A971-0C03643777A7}"/>
              </a:ext>
            </a:extLst>
          </p:cNvPr>
          <p:cNvSpPr/>
          <p:nvPr/>
        </p:nvSpPr>
        <p:spPr>
          <a:xfrm>
            <a:off x="9903279" y="2919154"/>
            <a:ext cx="360000" cy="2807076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47A43701-29D6-FA4A-AA88-E32F854E7F47}"/>
              </a:ext>
            </a:extLst>
          </p:cNvPr>
          <p:cNvSpPr txBox="1"/>
          <p:nvPr/>
        </p:nvSpPr>
        <p:spPr>
          <a:xfrm>
            <a:off x="10263279" y="4133630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0.2 s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xmlns="" id="{CCB19FB6-C0D9-DC46-B9B7-EABC2FC6B5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446225" y="1869427"/>
            <a:ext cx="900000" cy="90000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xmlns="" id="{C5DBCD29-0845-2241-889E-86189C13A1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184980" y="1907461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839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HTTP/1.0 and earlier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Before HTTP/1.1, each HTTP request used a separate TCP connection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Expensive and time-consuming!</a:t>
            </a:r>
          </a:p>
          <a:p>
            <a:pPr lvl="1"/>
            <a:r>
              <a:rPr lang="en-US" sz="1600" dirty="0"/>
              <a:t>3-way handshake for each TCP open</a:t>
            </a:r>
          </a:p>
          <a:p>
            <a:pPr lvl="1"/>
            <a:r>
              <a:rPr lang="en-US" sz="1600" dirty="0"/>
              <a:t>4-way handshake for each TCP close</a:t>
            </a:r>
          </a:p>
          <a:p>
            <a:pPr lvl="1"/>
            <a:r>
              <a:rPr lang="en-US" sz="1600" dirty="0"/>
              <a:t>Latency issues</a:t>
            </a:r>
          </a:p>
          <a:p>
            <a:pPr lvl="1"/>
            <a:endParaRPr lang="en-US" sz="1600" dirty="0"/>
          </a:p>
          <a:p>
            <a:pPr marL="0" indent="0">
              <a:buNone/>
            </a:pPr>
            <a:r>
              <a:rPr lang="en-US" sz="1800" dirty="0"/>
              <a:t>Some clients open multiple connections at same time</a:t>
            </a:r>
          </a:p>
          <a:p>
            <a:pPr lvl="1"/>
            <a:r>
              <a:rPr lang="en-US" sz="1600" dirty="0"/>
              <a:t>Increased server load to handle many simultaneous connections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 bwMode="auto">
          <a:xfrm>
            <a:off x="7895647" y="2739685"/>
            <a:ext cx="2267" cy="350693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191F2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10" name="Straight Connector 9"/>
          <p:cNvCxnSpPr>
            <a:cxnSpLocks/>
          </p:cNvCxnSpPr>
          <p:nvPr/>
        </p:nvCxnSpPr>
        <p:spPr bwMode="auto">
          <a:xfrm>
            <a:off x="9648246" y="2807461"/>
            <a:ext cx="5292" cy="343916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191F2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7897914" y="2807461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9006" y="3587746"/>
            <a:ext cx="93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200 OK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7874541" y="3553410"/>
            <a:ext cx="1752600" cy="30469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7895646" y="3146015"/>
            <a:ext cx="1752600" cy="28803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7924311" y="3878988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GET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65403" y="4659273"/>
            <a:ext cx="93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200 OK</a:t>
            </a:r>
          </a:p>
        </p:txBody>
      </p:sp>
      <p:cxnSp>
        <p:nvCxnSpPr>
          <p:cNvPr id="17" name="Straight Arrow Connector 16"/>
          <p:cNvCxnSpPr/>
          <p:nvPr/>
        </p:nvCxnSpPr>
        <p:spPr bwMode="auto">
          <a:xfrm flipH="1">
            <a:off x="7900938" y="4624937"/>
            <a:ext cx="1752600" cy="30469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7922043" y="4217542"/>
            <a:ext cx="1752600" cy="28803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7906482" y="4950515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GET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47574" y="5730800"/>
            <a:ext cx="93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200 OK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 flipH="1">
            <a:off x="7883109" y="5696464"/>
            <a:ext cx="1752600" cy="30469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7904214" y="5289069"/>
            <a:ext cx="1752600" cy="28803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824380" y="2946581"/>
            <a:ext cx="11336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TCP open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19020" y="3688831"/>
            <a:ext cx="11464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TCP close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24380" y="4036000"/>
            <a:ext cx="11336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TCP open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19020" y="4778250"/>
            <a:ext cx="11464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TCP close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24380" y="5093466"/>
            <a:ext cx="11336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TCP open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19020" y="5835716"/>
            <a:ext cx="11464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TCP close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xmlns="" id="{A469A02B-35B6-CD41-918D-A8B0124FF3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446225" y="1869427"/>
            <a:ext cx="900000" cy="9000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xmlns="" id="{7D060F5D-4DE6-4C42-8248-334A896D99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184980" y="1907461"/>
            <a:ext cx="900000" cy="900000"/>
          </a:xfrm>
          <a:prstGeom prst="rect">
            <a:avLst/>
          </a:prstGeom>
        </p:spPr>
      </p:pic>
      <p:sp>
        <p:nvSpPr>
          <p:cNvPr id="30" name="Text Placeholder 3">
            <a:extLst>
              <a:ext uri="{FF2B5EF4-FFF2-40B4-BE49-F238E27FC236}">
                <a16:creationId xmlns:a16="http://schemas.microsoft.com/office/drawing/2014/main" xmlns="" id="{34D9624C-FE50-EC4E-B8CB-36A60F5B01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293721"/>
          </a:xfrm>
          <a:noFill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625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  <p:bldP spid="16" grpId="0"/>
      <p:bldP spid="19" grpId="0"/>
      <p:bldP spid="20" grpId="0"/>
      <p:bldP spid="23" grpId="0"/>
      <p:bldP spid="25" grpId="0"/>
      <p:bldP spid="26" grpId="0"/>
      <p:bldP spid="27" grpId="0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keep-alive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HTTP/1.1 introduced keep-alive</a:t>
            </a:r>
          </a:p>
          <a:p>
            <a:pPr marL="0" indent="0">
              <a:buNone/>
            </a:pPr>
            <a:r>
              <a:rPr lang="en-US"/>
              <a:t>TCP connections reused for multiple HTTP requests</a:t>
            </a:r>
          </a:p>
          <a:p>
            <a:pPr lvl="1"/>
            <a:r>
              <a:rPr lang="en-US"/>
              <a:t>one TCP open and TCP close handshake</a:t>
            </a:r>
          </a:p>
          <a:p>
            <a:pPr lvl="1"/>
            <a:endParaRPr lang="en-US"/>
          </a:p>
          <a:p>
            <a:pPr marL="0" indent="0">
              <a:buNone/>
            </a:pPr>
            <a:r>
              <a:rPr lang="en-US"/>
              <a:t>Still latency issues, but now in the application layer rather than the transport layer</a:t>
            </a:r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 bwMode="auto">
          <a:xfrm>
            <a:off x="7895647" y="2730350"/>
            <a:ext cx="2267" cy="350693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191F2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26" name="Straight Connector 25"/>
          <p:cNvCxnSpPr>
            <a:cxnSpLocks/>
          </p:cNvCxnSpPr>
          <p:nvPr/>
        </p:nvCxnSpPr>
        <p:spPr bwMode="auto">
          <a:xfrm>
            <a:off x="9648246" y="2798126"/>
            <a:ext cx="5292" cy="343916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191F2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7897914" y="279812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GET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39006" y="3578411"/>
            <a:ext cx="93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200 OK</a:t>
            </a:r>
          </a:p>
        </p:txBody>
      </p:sp>
      <p:cxnSp>
        <p:nvCxnSpPr>
          <p:cNvPr id="29" name="Straight Arrow Connector 28"/>
          <p:cNvCxnSpPr/>
          <p:nvPr/>
        </p:nvCxnSpPr>
        <p:spPr bwMode="auto">
          <a:xfrm flipH="1">
            <a:off x="7874541" y="3544075"/>
            <a:ext cx="1752600" cy="30469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7895646" y="3136680"/>
            <a:ext cx="1752600" cy="28803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7924311" y="3869653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GET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65403" y="4649938"/>
            <a:ext cx="93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200 OK</a:t>
            </a:r>
          </a:p>
        </p:txBody>
      </p:sp>
      <p:cxnSp>
        <p:nvCxnSpPr>
          <p:cNvPr id="33" name="Straight Arrow Connector 32"/>
          <p:cNvCxnSpPr/>
          <p:nvPr/>
        </p:nvCxnSpPr>
        <p:spPr bwMode="auto">
          <a:xfrm flipH="1">
            <a:off x="7900938" y="4615602"/>
            <a:ext cx="1752600" cy="30469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>
            <a:off x="7922043" y="4208207"/>
            <a:ext cx="1752600" cy="28803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7906482" y="4941180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GET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47574" y="5721465"/>
            <a:ext cx="93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200 OK</a:t>
            </a:r>
          </a:p>
        </p:txBody>
      </p:sp>
      <p:cxnSp>
        <p:nvCxnSpPr>
          <p:cNvPr id="37" name="Straight Arrow Connector 36"/>
          <p:cNvCxnSpPr/>
          <p:nvPr/>
        </p:nvCxnSpPr>
        <p:spPr bwMode="auto">
          <a:xfrm flipH="1">
            <a:off x="7883109" y="5687129"/>
            <a:ext cx="1752600" cy="30469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>
            <a:off x="7904214" y="5279734"/>
            <a:ext cx="1752600" cy="28803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6824380" y="2937246"/>
            <a:ext cx="11336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TCP open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819020" y="5826381"/>
            <a:ext cx="11464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TCP close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xmlns="" id="{01ED4917-32AF-BB40-9897-F0DE7B7EFB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446225" y="1869427"/>
            <a:ext cx="900000" cy="90000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xmlns="" id="{90368C16-4812-044B-9A23-B115E1D90D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184980" y="1907461"/>
            <a:ext cx="900000" cy="900000"/>
          </a:xfrm>
          <a:prstGeom prst="rect">
            <a:avLst/>
          </a:prstGeom>
        </p:spPr>
      </p:pic>
      <p:sp>
        <p:nvSpPr>
          <p:cNvPr id="40" name="Text Placeholder 3">
            <a:extLst>
              <a:ext uri="{FF2B5EF4-FFF2-40B4-BE49-F238E27FC236}">
                <a16:creationId xmlns:a16="http://schemas.microsoft.com/office/drawing/2014/main" xmlns="" id="{34D9624C-FE50-EC4E-B8CB-36A60F5B01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293721"/>
          </a:xfrm>
          <a:noFill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934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1" grpId="0"/>
      <p:bldP spid="32" grpId="0"/>
      <p:bldP spid="35" grpId="0"/>
      <p:bldP spid="36" grpId="0"/>
      <p:bldP spid="39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pipelining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Also available from HTTP/1.1</a:t>
            </a:r>
          </a:p>
          <a:p>
            <a:pPr marL="0" indent="0">
              <a:buNone/>
            </a:pPr>
            <a:r>
              <a:rPr lang="en-US"/>
              <a:t>Pipelining allows multiple requests to be made without waiting for responses</a:t>
            </a:r>
          </a:p>
          <a:p>
            <a:pPr lvl="1"/>
            <a:r>
              <a:rPr lang="en-US"/>
              <a:t>Server must send responses in same order as received requests</a:t>
            </a:r>
          </a:p>
          <a:p>
            <a:pPr lvl="1"/>
            <a:r>
              <a:rPr lang="en-US"/>
              <a:t>Reduces application layer latency</a:t>
            </a:r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 bwMode="auto">
          <a:xfrm>
            <a:off x="7895647" y="2730350"/>
            <a:ext cx="2267" cy="350693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191F2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26" name="Straight Connector 25"/>
          <p:cNvCxnSpPr>
            <a:cxnSpLocks/>
          </p:cNvCxnSpPr>
          <p:nvPr/>
        </p:nvCxnSpPr>
        <p:spPr bwMode="auto">
          <a:xfrm>
            <a:off x="9648246" y="2798126"/>
            <a:ext cx="5292" cy="343916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191F22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7897914" y="279812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GET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60111" y="4351544"/>
            <a:ext cx="93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200 OK</a:t>
            </a:r>
          </a:p>
        </p:txBody>
      </p:sp>
      <p:cxnSp>
        <p:nvCxnSpPr>
          <p:cNvPr id="29" name="Straight Arrow Connector 28"/>
          <p:cNvCxnSpPr/>
          <p:nvPr/>
        </p:nvCxnSpPr>
        <p:spPr bwMode="auto">
          <a:xfrm flipH="1">
            <a:off x="7895646" y="4317208"/>
            <a:ext cx="1752600" cy="30469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7895646" y="3136680"/>
            <a:ext cx="1752600" cy="28803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7906482" y="3324779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GET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70946" y="4784715"/>
            <a:ext cx="93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200 OK</a:t>
            </a:r>
          </a:p>
        </p:txBody>
      </p:sp>
      <p:cxnSp>
        <p:nvCxnSpPr>
          <p:cNvPr id="33" name="Straight Arrow Connector 32"/>
          <p:cNvCxnSpPr/>
          <p:nvPr/>
        </p:nvCxnSpPr>
        <p:spPr bwMode="auto">
          <a:xfrm flipH="1">
            <a:off x="7906481" y="4750379"/>
            <a:ext cx="1752600" cy="30469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>
            <a:off x="7904214" y="3663333"/>
            <a:ext cx="1752600" cy="28803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7906482" y="3823332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GET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67010" y="5234409"/>
            <a:ext cx="93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200 OK</a:t>
            </a:r>
          </a:p>
        </p:txBody>
      </p:sp>
      <p:cxnSp>
        <p:nvCxnSpPr>
          <p:cNvPr id="37" name="Straight Arrow Connector 36"/>
          <p:cNvCxnSpPr/>
          <p:nvPr/>
        </p:nvCxnSpPr>
        <p:spPr bwMode="auto">
          <a:xfrm flipH="1">
            <a:off x="7902545" y="5200073"/>
            <a:ext cx="1752600" cy="30469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>
            <a:off x="7904214" y="4161886"/>
            <a:ext cx="1752600" cy="28803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6824380" y="2937246"/>
            <a:ext cx="11336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TCP open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819020" y="5826381"/>
            <a:ext cx="11464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TCP close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xmlns="" id="{902FB0B7-5DA2-9649-9B51-C0A298C5F1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446225" y="1869427"/>
            <a:ext cx="900000" cy="90000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xmlns="" id="{FEDE2AC9-141B-2640-8E8B-2C6A65D0BD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184980" y="1907461"/>
            <a:ext cx="900000" cy="900000"/>
          </a:xfrm>
          <a:prstGeom prst="rect">
            <a:avLst/>
          </a:prstGeom>
        </p:spPr>
      </p:pic>
      <p:sp>
        <p:nvSpPr>
          <p:cNvPr id="40" name="Text Placeholder 3">
            <a:extLst>
              <a:ext uri="{FF2B5EF4-FFF2-40B4-BE49-F238E27FC236}">
                <a16:creationId xmlns:a16="http://schemas.microsoft.com/office/drawing/2014/main" xmlns="" id="{34D9624C-FE50-EC4E-B8CB-36A60F5B01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293721"/>
          </a:xfrm>
          <a:noFill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36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1" grpId="0"/>
      <p:bldP spid="32" grpId="0"/>
      <p:bldP spid="35" grpId="0"/>
      <p:bldP spid="36" grpId="0"/>
      <p:bldP spid="39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B61D58-D0F1-5F4D-A2C1-0656F38E2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bandwidth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DAD0F6F-62F2-FF47-951F-3E8B320B442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Latency isn’t the only consideration</a:t>
            </a:r>
          </a:p>
          <a:p>
            <a:pPr lvl="1"/>
            <a:r>
              <a:rPr lang="en-US" dirty="0"/>
              <a:t>There are also limits to the data transfer capacity of the network</a:t>
            </a:r>
          </a:p>
          <a:p>
            <a:pPr lvl="1"/>
            <a:r>
              <a:rPr lang="en-US" dirty="0"/>
              <a:t>How long will it take to transmit a message?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Content encoding (covered in content negotiation lecture) can be used to compress message bodies</a:t>
            </a:r>
          </a:p>
          <a:p>
            <a:pPr lvl="1"/>
            <a:r>
              <a:rPr lang="en-US" dirty="0"/>
              <a:t>Smaller message body – less time taken to transmit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xmlns="" id="{34D9624C-FE50-EC4E-B8CB-36A60F5B01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293721"/>
          </a:xfrm>
          <a:noFill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62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HTTP/2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First major HTTP revision since 1997</a:t>
            </a:r>
          </a:p>
          <a:p>
            <a:pPr lvl="1"/>
            <a:r>
              <a:rPr lang="en-US"/>
              <a:t>Based in part on earlier SPDY proposal from Google</a:t>
            </a:r>
          </a:p>
          <a:p>
            <a:pPr lvl="1"/>
            <a:r>
              <a:rPr lang="en-US"/>
              <a:t>Preserves existing HTTP semantics (methods, response codes, headers, </a:t>
            </a:r>
            <a:r>
              <a:rPr lang="en-US" err="1"/>
              <a:t>etc</a:t>
            </a:r>
            <a:r>
              <a:rPr lang="en-US"/>
              <a:t>)</a:t>
            </a:r>
          </a:p>
          <a:p>
            <a:pPr lvl="1"/>
            <a:r>
              <a:rPr lang="en-US"/>
              <a:t>RFC7540 published 14 May 2015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Offers four improvements over HTTP/1.1:</a:t>
            </a:r>
          </a:p>
          <a:p>
            <a:pPr lvl="1"/>
            <a:r>
              <a:rPr lang="en-US"/>
              <a:t>Multiplexed requests</a:t>
            </a:r>
          </a:p>
          <a:p>
            <a:pPr lvl="1"/>
            <a:r>
              <a:rPr lang="en-US" err="1"/>
              <a:t>Prioritised</a:t>
            </a:r>
            <a:r>
              <a:rPr lang="en-US"/>
              <a:t> requests</a:t>
            </a:r>
          </a:p>
          <a:p>
            <a:pPr lvl="1"/>
            <a:r>
              <a:rPr lang="en-US"/>
              <a:t>Compressed headers</a:t>
            </a:r>
          </a:p>
          <a:p>
            <a:pPr lvl="1"/>
            <a:r>
              <a:rPr lang="en-US"/>
              <a:t>Server push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5C4DE0A-5590-6640-A8FF-0FC4331F24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293721"/>
          </a:xfrm>
          <a:noFill/>
        </p:spPr>
        <p:txBody>
          <a:bodyPr anchor="b" anchorCtr="0"/>
          <a:lstStyle/>
          <a:p>
            <a:r>
              <a:rPr lang="en-GB" dirty="0"/>
              <a:t>Belshe, M. et al (2015) </a:t>
            </a:r>
            <a:r>
              <a:rPr lang="en-GB" i="1" dirty="0"/>
              <a:t>Hypertext Transfer Protocol Version 2 (HTTP/2)</a:t>
            </a:r>
            <a:r>
              <a:rPr lang="en-GB" dirty="0"/>
              <a:t>. RFC7540. Available at: https://</a:t>
            </a:r>
            <a:r>
              <a:rPr lang="en-GB" dirty="0" err="1"/>
              <a:t>tools.ietf.org</a:t>
            </a:r>
            <a:r>
              <a:rPr lang="en-GB" dirty="0"/>
              <a:t>/html/rfc7540</a:t>
            </a:r>
          </a:p>
        </p:txBody>
      </p:sp>
    </p:spTree>
    <p:extLst>
      <p:ext uri="{BB962C8B-B14F-4D97-AF65-F5344CB8AC3E}">
        <p14:creationId xmlns:p14="http://schemas.microsoft.com/office/powerpoint/2010/main" val="1682524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HTTP/2 M</a:t>
            </a:r>
            <a:r>
              <a:rPr lang="en-US" dirty="0" smtClean="0"/>
              <a:t>ultiplex requests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Single connection per client</a:t>
            </a:r>
          </a:p>
          <a:p>
            <a:r>
              <a:rPr lang="en-US" dirty="0" smtClean="0"/>
              <a:t>Client and webserver receives </a:t>
            </a:r>
            <a:r>
              <a:rPr lang="en-US" dirty="0"/>
              <a:t>requests asynchronously</a:t>
            </a:r>
          </a:p>
          <a:p>
            <a:r>
              <a:rPr lang="en-US" dirty="0"/>
              <a:t>Webserver use less </a:t>
            </a:r>
            <a:r>
              <a:rPr lang="en-US" dirty="0" smtClean="0"/>
              <a:t>resources</a:t>
            </a:r>
          </a:p>
          <a:p>
            <a:r>
              <a:rPr lang="en-US" dirty="0" smtClean="0"/>
              <a:t>Ideally supports more </a:t>
            </a:r>
            <a:r>
              <a:rPr lang="en-US" dirty="0"/>
              <a:t>users</a:t>
            </a:r>
          </a:p>
          <a:p>
            <a:pPr lvl="1"/>
            <a:r>
              <a:rPr lang="en-US" dirty="0" smtClean="0"/>
              <a:t>good </a:t>
            </a:r>
            <a:r>
              <a:rPr lang="en-US" dirty="0"/>
              <a:t>for full </a:t>
            </a:r>
            <a:r>
              <a:rPr lang="en-US" dirty="0" err="1" smtClean="0"/>
              <a:t>utilisation</a:t>
            </a:r>
            <a:r>
              <a:rPr lang="en-US" dirty="0" smtClean="0"/>
              <a:t> </a:t>
            </a:r>
            <a:r>
              <a:rPr lang="en-US" dirty="0"/>
              <a:t>of the </a:t>
            </a:r>
            <a:r>
              <a:rPr lang="en-US" dirty="0" smtClean="0"/>
              <a:t>channel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900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HTTP/2 </a:t>
            </a:r>
            <a:r>
              <a:rPr lang="en-US" dirty="0" err="1"/>
              <a:t>P</a:t>
            </a:r>
            <a:r>
              <a:rPr lang="en-US" dirty="0" err="1" smtClean="0"/>
              <a:t>rioritised</a:t>
            </a:r>
            <a:r>
              <a:rPr lang="en-US" dirty="0" smtClean="0"/>
              <a:t> </a:t>
            </a:r>
            <a:r>
              <a:rPr lang="en-US" dirty="0"/>
              <a:t>requests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23887" y="1773238"/>
            <a:ext cx="10944225" cy="4464050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A connection may contain multiple streams - multiplexing</a:t>
            </a:r>
          </a:p>
          <a:p>
            <a:pPr lvl="1"/>
            <a:r>
              <a:rPr lang="en-US"/>
              <a:t>Each stream consists of a sequence of frames</a:t>
            </a:r>
          </a:p>
          <a:p>
            <a:pPr lvl="1"/>
            <a:r>
              <a:rPr lang="en-US"/>
              <a:t>Each stream has an associated priority</a:t>
            </a:r>
          </a:p>
          <a:p>
            <a:pPr marL="0" indent="0">
              <a:buNone/>
            </a:pPr>
            <a:r>
              <a:rPr lang="en-US"/>
              <a:t>Frames from higher priority streams sent before those from lower priority streams</a:t>
            </a:r>
          </a:p>
          <a:p>
            <a:pPr lvl="1"/>
            <a:r>
              <a:rPr lang="en-US"/>
              <a:t>Allows asynchronous stream processing (unlike HTTP/1.1 Pipelining)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xmlns="" id="{34D9624C-FE50-EC4E-B8CB-36A60F5B01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293721"/>
          </a:xfrm>
          <a:noFill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671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HTTP/2 </a:t>
            </a:r>
            <a:r>
              <a:rPr lang="en-US" dirty="0" smtClean="0"/>
              <a:t>Compressed </a:t>
            </a:r>
            <a:r>
              <a:rPr lang="en-US" dirty="0"/>
              <a:t>headers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HTTP/1.1 can compress message bodies (using LZW/LZ77/deflate/</a:t>
            </a:r>
            <a:r>
              <a:rPr lang="en-US" dirty="0" err="1"/>
              <a:t>Brotli</a:t>
            </a:r>
            <a:r>
              <a:rPr lang="en-US" dirty="0"/>
              <a:t>)</a:t>
            </a:r>
          </a:p>
          <a:p>
            <a:pPr lvl="1"/>
            <a:r>
              <a:rPr lang="en-US" sz="1600" dirty="0">
                <a:latin typeface="Lucida Console" panose="020B0609040504020204" pitchFamily="49" charset="0"/>
              </a:rPr>
              <a:t>Content-Encoding:</a:t>
            </a:r>
            <a:r>
              <a:rPr lang="en-US" dirty="0"/>
              <a:t> header (see content negotiation lecture)</a:t>
            </a:r>
          </a:p>
          <a:p>
            <a:pPr lvl="1"/>
            <a:r>
              <a:rPr lang="en-US" dirty="0"/>
              <a:t>Sends headers in plain text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HTTP/2 also provides the ability to compress message headers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xmlns="" id="{34D9624C-FE50-EC4E-B8CB-36A60F5B01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293721"/>
          </a:xfrm>
          <a:noFill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815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HTTP/2 </a:t>
            </a:r>
            <a:r>
              <a:rPr lang="en-US" dirty="0" smtClean="0"/>
              <a:t>Server </a:t>
            </a:r>
            <a:r>
              <a:rPr lang="en-US" dirty="0"/>
              <a:t>push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HTTP/1.1 servers only send messages in response to requests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HTTP/2 enables a server to pre-emptively send (or </a:t>
            </a:r>
            <a:r>
              <a:rPr lang="en-US" i="1"/>
              <a:t>push</a:t>
            </a:r>
            <a:r>
              <a:rPr lang="en-US"/>
              <a:t>) multiple associated resources to a client in response to a single request.</a:t>
            </a:r>
          </a:p>
          <a:p>
            <a:pPr lvl="1"/>
            <a:r>
              <a:rPr lang="en-US"/>
              <a:t>Send images, stylesheets, </a:t>
            </a:r>
            <a:r>
              <a:rPr lang="en-US" err="1"/>
              <a:t>etc</a:t>
            </a:r>
            <a:r>
              <a:rPr lang="en-US"/>
              <a:t> before they’re requested by the client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xmlns="" id="{34D9624C-FE50-EC4E-B8CB-36A60F5B01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293721"/>
          </a:xfrm>
          <a:noFill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028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103586-10BD-B349-9641-4D49745B7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HTTP/3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E225AF6-2C25-FA4D-A1F4-372190DE84A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Named as future planned development of HTTP in 2018</a:t>
            </a:r>
          </a:p>
          <a:p>
            <a:pPr lvl="1"/>
            <a:r>
              <a:rPr lang="en-US" dirty="0"/>
              <a:t>Replaces TCP with QUIC over User Datagram Protocol (UDP)</a:t>
            </a:r>
          </a:p>
          <a:p>
            <a:pPr lvl="1"/>
            <a:r>
              <a:rPr lang="en-US" dirty="0"/>
              <a:t>Addresses shortcoming of HTTP/2; multiplexes are not visible to TCP's loss recovery mechanism, so a lost or reordered packet stalls all active </a:t>
            </a:r>
            <a:r>
              <a:rPr lang="en-US" dirty="0" smtClean="0"/>
              <a:t>requests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UDP is an unreliable protocol</a:t>
            </a:r>
          </a:p>
          <a:p>
            <a:pPr lvl="1"/>
            <a:r>
              <a:rPr lang="en-US" dirty="0"/>
              <a:t>No guarantee of delivery or ordering</a:t>
            </a:r>
          </a:p>
          <a:p>
            <a:pPr lvl="1"/>
            <a:r>
              <a:rPr lang="en-US" dirty="0"/>
              <a:t>Lightweight, </a:t>
            </a:r>
            <a:r>
              <a:rPr lang="en-US" dirty="0" smtClean="0"/>
              <a:t>however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QUIC</a:t>
            </a:r>
          </a:p>
          <a:p>
            <a:pPr lvl="1"/>
            <a:r>
              <a:rPr lang="en-US" dirty="0"/>
              <a:t>Eliminates some issues with TCP (blocking if packets are delayed or lost)</a:t>
            </a:r>
          </a:p>
          <a:p>
            <a:pPr lvl="1"/>
            <a:r>
              <a:rPr lang="en-US" dirty="0"/>
              <a:t>Supports multiplexed connections over UDP</a:t>
            </a:r>
          </a:p>
          <a:p>
            <a:pPr lvl="1"/>
            <a:r>
              <a:rPr lang="en-US" dirty="0"/>
              <a:t>Designed to reduce TLS overhead (see next lecture)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9DE5080-838A-674B-B50B-042EDC3990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197084"/>
            <a:ext cx="10944225" cy="478387"/>
          </a:xfrm>
          <a:noFill/>
        </p:spPr>
        <p:txBody>
          <a:bodyPr anchor="b" anchorCtr="0"/>
          <a:lstStyle/>
          <a:p>
            <a:r>
              <a:rPr lang="en-US" dirty="0"/>
              <a:t>Bishop, M. (2020) </a:t>
            </a:r>
            <a:r>
              <a:rPr lang="en-US" i="1" dirty="0"/>
              <a:t>Hypertext Transport Protocol Version 3 (HTTP/3). </a:t>
            </a:r>
            <a:r>
              <a:rPr lang="en-US" dirty="0"/>
              <a:t>Internet Draft. </a:t>
            </a:r>
            <a:br>
              <a:rPr lang="en-US" dirty="0"/>
            </a:br>
            <a:r>
              <a:rPr lang="en-US" dirty="0"/>
              <a:t>Available at: https://</a:t>
            </a:r>
            <a:r>
              <a:rPr lang="en-US" dirty="0" err="1"/>
              <a:t>quicwg.org</a:t>
            </a:r>
            <a:r>
              <a:rPr lang="en-US" dirty="0"/>
              <a:t>/base-drafts/draft-</a:t>
            </a:r>
            <a:r>
              <a:rPr lang="en-US" dirty="0" err="1"/>
              <a:t>ietf</a:t>
            </a:r>
            <a:r>
              <a:rPr lang="en-US" dirty="0"/>
              <a:t>-</a:t>
            </a:r>
            <a:r>
              <a:rPr lang="en-US" dirty="0" err="1"/>
              <a:t>quic-http.html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570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D2A2FF-33DC-894D-A044-E5C224788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40036D9-26D9-B842-88EB-3BB7D07FC2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Fielding, R. and Reschke, J. (2014) </a:t>
            </a:r>
            <a:r>
              <a:rPr lang="en-US" i="1" dirty="0"/>
              <a:t>Hypertext Transfer Protocol (HTTP/1.1): Message Syntax and Routing</a:t>
            </a:r>
            <a:r>
              <a:rPr lang="en-US" dirty="0"/>
              <a:t>. RFC7230. (see §6)</a:t>
            </a:r>
          </a:p>
          <a:p>
            <a:pPr marL="360000" lvl="1" indent="0">
              <a:buNone/>
            </a:pPr>
            <a:r>
              <a:rPr lang="en-US" dirty="0"/>
              <a:t>https://</a:t>
            </a:r>
            <a:r>
              <a:rPr lang="en-US" dirty="0" err="1"/>
              <a:t>tools.ietf.org</a:t>
            </a:r>
            <a:r>
              <a:rPr lang="en-US" dirty="0"/>
              <a:t>/html/rfc7230</a:t>
            </a:r>
            <a:endParaRPr lang="en-US" i="1" dirty="0"/>
          </a:p>
          <a:p>
            <a:pPr marL="0" indent="0">
              <a:buNone/>
            </a:pPr>
            <a:r>
              <a:rPr lang="en-US" dirty="0"/>
              <a:t>Belshe, M. et al (2015) </a:t>
            </a:r>
            <a:r>
              <a:rPr lang="en-US" i="1" dirty="0"/>
              <a:t>Hypertext Transfer Protocol Version 2 (HTTP/2). </a:t>
            </a:r>
            <a:r>
              <a:rPr lang="en-US" dirty="0"/>
              <a:t>RFC7540.</a:t>
            </a:r>
          </a:p>
          <a:p>
            <a:pPr marL="360000" lvl="1" indent="0">
              <a:buNone/>
            </a:pPr>
            <a:r>
              <a:rPr lang="en-US" dirty="0"/>
              <a:t>https://</a:t>
            </a:r>
            <a:r>
              <a:rPr lang="en-US" dirty="0" err="1"/>
              <a:t>tools.ietf.org</a:t>
            </a:r>
            <a:r>
              <a:rPr lang="en-US" dirty="0"/>
              <a:t>/html/rfc7540</a:t>
            </a:r>
          </a:p>
          <a:p>
            <a:pPr marL="0" indent="0">
              <a:buNone/>
            </a:pPr>
            <a:r>
              <a:rPr lang="en-US" dirty="0"/>
              <a:t>Bishop, M. (2020) </a:t>
            </a:r>
            <a:r>
              <a:rPr lang="en-US" i="1" dirty="0"/>
              <a:t>Hypertext Transport Protocol Version 3 (HTTP/3).</a:t>
            </a:r>
            <a:r>
              <a:rPr lang="en-US" dirty="0"/>
              <a:t> Internet Draft.</a:t>
            </a:r>
          </a:p>
          <a:p>
            <a:pPr marL="360000" lvl="1" indent="0">
              <a:buNone/>
            </a:pPr>
            <a:r>
              <a:rPr lang="en-US" dirty="0"/>
              <a:t>https://</a:t>
            </a:r>
            <a:r>
              <a:rPr lang="en-US" dirty="0" err="1"/>
              <a:t>quicwg.org</a:t>
            </a:r>
            <a:r>
              <a:rPr lang="en-US" dirty="0"/>
              <a:t>/base-drafts/draft-</a:t>
            </a:r>
            <a:r>
              <a:rPr lang="en-US" dirty="0" err="1"/>
              <a:t>ietf</a:t>
            </a:r>
            <a:r>
              <a:rPr lang="en-US" dirty="0"/>
              <a:t>-</a:t>
            </a:r>
            <a:r>
              <a:rPr lang="en-US" dirty="0" err="1"/>
              <a:t>quic-http.html</a:t>
            </a:r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xmlns="" id="{34D9624C-FE50-EC4E-B8CB-36A60F5B01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293721"/>
          </a:xfrm>
          <a:noFill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252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8E375D-366A-D84D-85C3-E372D5290E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Securing HTTP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407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Securing HTTP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As originally designed, HTTP sends all data in the clear</a:t>
            </a:r>
          </a:p>
          <a:p>
            <a:pPr marL="0" indent="0">
              <a:buNone/>
            </a:pPr>
            <a:r>
              <a:rPr lang="en-GB" dirty="0"/>
              <a:t>Vulnerable to interception by third parties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D75124F8-C971-7B4C-95DD-142C795BF6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17" name="Group 16"/>
          <p:cNvGrpSpPr/>
          <p:nvPr/>
        </p:nvGrpSpPr>
        <p:grpSpPr>
          <a:xfrm>
            <a:off x="4748170" y="3896967"/>
            <a:ext cx="2658336" cy="425905"/>
            <a:chOff x="3224170" y="3896966"/>
            <a:chExt cx="2658336" cy="425905"/>
          </a:xfrm>
        </p:grpSpPr>
        <p:cxnSp>
          <p:nvCxnSpPr>
            <p:cNvPr id="10" name="Straight Arrow Connector 9"/>
            <p:cNvCxnSpPr/>
            <p:nvPr/>
          </p:nvCxnSpPr>
          <p:spPr bwMode="auto">
            <a:xfrm>
              <a:off x="3224170" y="4322871"/>
              <a:ext cx="2658336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arrow" w="lg" len="lg"/>
            </a:ln>
            <a:effectLst/>
          </p:spPr>
        </p:cxnSp>
        <p:sp>
          <p:nvSpPr>
            <p:cNvPr id="11" name="TextBox 10"/>
            <p:cNvSpPr txBox="1"/>
            <p:nvPr/>
          </p:nvSpPr>
          <p:spPr>
            <a:xfrm>
              <a:off x="4109133" y="3896966"/>
              <a:ext cx="8819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Lucida Console" charset="0"/>
                  <a:ea typeface="Lucida Console" charset="0"/>
                  <a:cs typeface="Lucida Console" charset="0"/>
                </a:rPr>
                <a:t>GET </a:t>
              </a:r>
              <a:r>
                <a:rPr lang="en-US" i="1" dirty="0">
                  <a:latin typeface="Lucida Console" charset="0"/>
                  <a:ea typeface="Lucida Console" charset="0"/>
                  <a:cs typeface="Lucida Console" charset="0"/>
                </a:rPr>
                <a:t>X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748170" y="4454555"/>
            <a:ext cx="2658336" cy="668651"/>
            <a:chOff x="3224170" y="4454554"/>
            <a:chExt cx="2658336" cy="668651"/>
          </a:xfrm>
        </p:grpSpPr>
        <p:sp>
          <p:nvSpPr>
            <p:cNvPr id="12" name="TextBox 11"/>
            <p:cNvSpPr txBox="1"/>
            <p:nvPr/>
          </p:nvSpPr>
          <p:spPr>
            <a:xfrm>
              <a:off x="4061283" y="4454554"/>
              <a:ext cx="10214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latin typeface="Lucida Console" charset="0"/>
                  <a:ea typeface="Lucida Console" charset="0"/>
                  <a:cs typeface="Lucida Console" charset="0"/>
                </a:rPr>
                <a:t>200 OK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 bwMode="auto">
            <a:xfrm flipH="1">
              <a:off x="3224170" y="4831067"/>
              <a:ext cx="2658336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arrow" w="lg" len="lg"/>
            </a:ln>
            <a:effectLst/>
          </p:spPr>
        </p:cxnSp>
        <p:sp>
          <p:nvSpPr>
            <p:cNvPr id="16" name="Document 15"/>
            <p:cNvSpPr/>
            <p:nvPr/>
          </p:nvSpPr>
          <p:spPr bwMode="auto">
            <a:xfrm>
              <a:off x="5107841" y="4583205"/>
              <a:ext cx="360000" cy="540000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000" dirty="0">
                  <a:solidFill>
                    <a:schemeClr val="bg1"/>
                  </a:solidFill>
                  <a:ea typeface="Georgia" charset="0"/>
                  <a:cs typeface="Georgia" charset="0"/>
                </a:rPr>
                <a:t>X</a:t>
              </a:r>
            </a:p>
          </p:txBody>
        </p:sp>
      </p:grp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="" xmlns:a16="http://schemas.microsoft.com/office/drawing/2014/main" id="{F60E23F1-A309-324B-9243-D51261562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483" y="5032071"/>
            <a:ext cx="1155032" cy="1155032"/>
          </a:xfrm>
          <a:prstGeom prst="rect">
            <a:avLst/>
          </a:prstGeom>
        </p:spPr>
      </p:pic>
      <p:pic>
        <p:nvPicPr>
          <p:cNvPr id="20" name="Picture 19" descr="A picture containing clock&#10;&#10;Description automatically generated">
            <a:extLst>
              <a:ext uri="{FF2B5EF4-FFF2-40B4-BE49-F238E27FC236}">
                <a16:creationId xmlns="" xmlns:a16="http://schemas.microsoft.com/office/drawing/2014/main" id="{EC3195EE-A982-EE4A-8B11-08AA8A826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410" y="3877039"/>
            <a:ext cx="1155032" cy="1155032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="" xmlns:a16="http://schemas.microsoft.com/office/drawing/2014/main" id="{9D8A7CBF-438C-5E46-B18A-EC7D61F65A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82306" y="4132071"/>
            <a:ext cx="900000" cy="900000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="" xmlns:a16="http://schemas.microsoft.com/office/drawing/2014/main" id="{5D3E149C-9D6A-304D-A875-0A78E51B7E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44851" y="4132071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291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Lucida Sans" panose="020B0602030504020204" pitchFamily="34" charset="77"/>
              </a:rPr>
              <a:t>Transport Layer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latin typeface="Lucida Sans" panose="020B0602030504020204" pitchFamily="34" charset="77"/>
              </a:rPr>
              <a:t>The foundation for Secure HTTP (HTTPS)</a:t>
            </a:r>
          </a:p>
          <a:p>
            <a:pPr lvl="1"/>
            <a:r>
              <a:rPr lang="en-GB" dirty="0">
                <a:latin typeface="Lucida Sans" panose="020B0602030504020204" pitchFamily="34" charset="77"/>
              </a:rPr>
              <a:t>Formerly known as Secure Sockets Layer (SSL) – dates back to 1995</a:t>
            </a:r>
          </a:p>
          <a:p>
            <a:pPr lvl="1"/>
            <a:r>
              <a:rPr lang="en-GB" dirty="0">
                <a:latin typeface="Lucida Sans" panose="020B0602030504020204" pitchFamily="34" charset="77"/>
              </a:rPr>
              <a:t>Protocol for establishing secure communications channels between internet hosts</a:t>
            </a:r>
          </a:p>
          <a:p>
            <a:pPr lvl="1"/>
            <a:r>
              <a:rPr lang="en-GB" dirty="0">
                <a:latin typeface="Lucida Sans" panose="020B0602030504020204" pitchFamily="34" charset="77"/>
              </a:rPr>
              <a:t>Also used for protocols other than HTTP: IMAP, POP3, FTP, SMTP</a:t>
            </a:r>
          </a:p>
          <a:p>
            <a:pPr lvl="1"/>
            <a:endParaRPr lang="en-GB" dirty="0">
              <a:latin typeface="Lucida Sans" panose="020B0602030504020204" pitchFamily="34" charset="77"/>
            </a:endParaRPr>
          </a:p>
          <a:p>
            <a:pPr marL="0" indent="0">
              <a:buNone/>
            </a:pPr>
            <a:r>
              <a:rPr lang="en-GB" dirty="0">
                <a:latin typeface="Lucida Sans" panose="020B0602030504020204" pitchFamily="34" charset="77"/>
              </a:rPr>
              <a:t>Despite the name, considered an application layer protocol</a:t>
            </a:r>
            <a:br>
              <a:rPr lang="en-GB" dirty="0">
                <a:latin typeface="Lucida Sans" panose="020B0602030504020204" pitchFamily="34" charset="77"/>
              </a:rPr>
            </a:br>
            <a:r>
              <a:rPr lang="en-GB" dirty="0">
                <a:latin typeface="Lucida Sans" panose="020B0602030504020204" pitchFamily="34" charset="77"/>
              </a:rPr>
              <a:t>(in the OSI 7-layer model, a session layer protocol)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4DF62C1-81F5-1C4E-8E9A-41E7B9C3BA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>
              <a:latin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25646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AF4C98D1-BC89-244B-8835-63190343E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Cryptography 101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938E3800-897E-D74E-B2B9-9B81E3A733D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Confidentiality – data cannot be read by </a:t>
            </a:r>
            <a:r>
              <a:rPr lang="en-US" dirty="0" err="1"/>
              <a:t>unauthorised</a:t>
            </a:r>
            <a:r>
              <a:rPr lang="en-US" dirty="0"/>
              <a:t> parties</a:t>
            </a:r>
          </a:p>
          <a:p>
            <a:r>
              <a:rPr lang="en-US" dirty="0"/>
              <a:t>Integrity – data cannot be modified by </a:t>
            </a:r>
            <a:r>
              <a:rPr lang="en-US" dirty="0" err="1"/>
              <a:t>unauthorised</a:t>
            </a:r>
            <a:r>
              <a:rPr lang="en-US" dirty="0"/>
              <a:t> parties without being detected</a:t>
            </a:r>
          </a:p>
          <a:p>
            <a:r>
              <a:rPr lang="en-US" dirty="0"/>
              <a:t>Authentication – </a:t>
            </a:r>
            <a:r>
              <a:rPr lang="en-US" dirty="0" err="1"/>
              <a:t>authorised</a:t>
            </a:r>
            <a:r>
              <a:rPr lang="en-US" dirty="0"/>
              <a:t> parties can prove who they are</a:t>
            </a:r>
          </a:p>
          <a:p>
            <a:r>
              <a:rPr lang="en-US" dirty="0"/>
              <a:t>Non-Repudiation – the author of data cannot deny that authorship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7F4B1539-04BD-8649-98EA-1ACE1390F9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="" xmlns:a16="http://schemas.microsoft.com/office/drawing/2014/main" id="{BCD2FA51-5C40-BD48-B4AD-4AF4C4F65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484" y="4776537"/>
            <a:ext cx="1155032" cy="1155032"/>
          </a:xfrm>
          <a:prstGeom prst="rect">
            <a:avLst/>
          </a:prstGeom>
        </p:spPr>
      </p:pic>
      <p:pic>
        <p:nvPicPr>
          <p:cNvPr id="10" name="Picture 9" descr="A picture containing clock&#10;&#10;Description automatically generated">
            <a:extLst>
              <a:ext uri="{FF2B5EF4-FFF2-40B4-BE49-F238E27FC236}">
                <a16:creationId xmlns="" xmlns:a16="http://schemas.microsoft.com/office/drawing/2014/main" id="{C7A3457F-4946-0944-996C-C3CB73B6F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2379" y="3933825"/>
            <a:ext cx="1155032" cy="1155032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="" xmlns:a16="http://schemas.microsoft.com/office/drawing/2014/main" id="{CE653B33-C149-794F-85CC-136F863676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4589" y="3933825"/>
            <a:ext cx="1155032" cy="115503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5E7CB20-C254-4043-95BF-E5E215B18436}"/>
              </a:ext>
            </a:extLst>
          </p:cNvPr>
          <p:cNvSpPr txBox="1"/>
          <p:nvPr/>
        </p:nvSpPr>
        <p:spPr>
          <a:xfrm>
            <a:off x="3407456" y="5117137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Alice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B816CCC-B9EC-FB40-BF4E-04C3410FD63C}"/>
              </a:ext>
            </a:extLst>
          </p:cNvPr>
          <p:cNvSpPr txBox="1"/>
          <p:nvPr/>
        </p:nvSpPr>
        <p:spPr>
          <a:xfrm>
            <a:off x="8119778" y="5117137"/>
            <a:ext cx="60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Bob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D992293-E265-8344-A7E6-BF415692A608}"/>
              </a:ext>
            </a:extLst>
          </p:cNvPr>
          <p:cNvSpPr txBox="1"/>
          <p:nvPr/>
        </p:nvSpPr>
        <p:spPr>
          <a:xfrm>
            <a:off x="5816917" y="598118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Eve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="" xmlns:a16="http://schemas.microsoft.com/office/drawing/2014/main" id="{42CD225D-59D2-4145-8174-669CA040BDD0}"/>
              </a:ext>
            </a:extLst>
          </p:cNvPr>
          <p:cNvCxnSpPr>
            <a:stCxn id="10" idx="3"/>
            <a:endCxn id="12" idx="1"/>
          </p:cNvCxnSpPr>
          <p:nvPr/>
        </p:nvCxnSpPr>
        <p:spPr>
          <a:xfrm>
            <a:off x="4347411" y="4511341"/>
            <a:ext cx="3497178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134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Symmetric-key Encryption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Uses a single key for both encryption and decryption</a:t>
            </a:r>
          </a:p>
          <a:p>
            <a:r>
              <a:rPr lang="en-GB" dirty="0"/>
              <a:t>Generally fast</a:t>
            </a:r>
          </a:p>
          <a:p>
            <a:r>
              <a:rPr lang="en-GB" dirty="0"/>
              <a:t>Examples: AES, IDEA, 3DES</a:t>
            </a:r>
          </a:p>
          <a:p>
            <a:r>
              <a:rPr lang="en-GB" dirty="0"/>
              <a:t>Key exchange is an issue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ED7E5D25-C802-BE4C-B5C7-5907C9F5E0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Document 7"/>
          <p:cNvSpPr/>
          <p:nvPr/>
        </p:nvSpPr>
        <p:spPr bwMode="auto">
          <a:xfrm>
            <a:off x="2670708" y="4066484"/>
            <a:ext cx="720000" cy="1080000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solidFill>
                <a:schemeClr val="tx1">
                  <a:lumMod val="50000"/>
                </a:schemeClr>
              </a:solidFill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9" name="Document 8"/>
          <p:cNvSpPr/>
          <p:nvPr/>
        </p:nvSpPr>
        <p:spPr bwMode="auto">
          <a:xfrm>
            <a:off x="5736000" y="4076700"/>
            <a:ext cx="720000" cy="1080000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solidFill>
                <a:schemeClr val="tx1">
                  <a:lumMod val="50000"/>
                </a:schemeClr>
              </a:solidFill>
              <a:latin typeface="Georgia" charset="0"/>
              <a:ea typeface="Georgia" charset="0"/>
              <a:cs typeface="Georgia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970" y="4537109"/>
            <a:ext cx="526526" cy="731520"/>
          </a:xfrm>
          <a:prstGeom prst="rect">
            <a:avLst/>
          </a:prstGeom>
        </p:spPr>
      </p:pic>
      <p:sp>
        <p:nvSpPr>
          <p:cNvPr id="10" name="Document 9"/>
          <p:cNvSpPr/>
          <p:nvPr/>
        </p:nvSpPr>
        <p:spPr bwMode="auto">
          <a:xfrm>
            <a:off x="8801292" y="4076700"/>
            <a:ext cx="720000" cy="1080000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solidFill>
                <a:schemeClr val="tx1">
                  <a:lumMod val="50000"/>
                </a:schemeClr>
              </a:solidFill>
              <a:latin typeface="Georgia" charset="0"/>
              <a:ea typeface="Georgia" charset="0"/>
              <a:cs typeface="Georgia" charset="0"/>
            </a:endParaRPr>
          </a:p>
        </p:txBody>
      </p:sp>
      <p:cxnSp>
        <p:nvCxnSpPr>
          <p:cNvPr id="12" name="Straight Arrow Connector 11"/>
          <p:cNvCxnSpPr>
            <a:stCxn id="8" idx="3"/>
            <a:endCxn id="9" idx="1"/>
          </p:cNvCxnSpPr>
          <p:nvPr/>
        </p:nvCxnSpPr>
        <p:spPr bwMode="auto">
          <a:xfrm>
            <a:off x="3390708" y="4606484"/>
            <a:ext cx="2345292" cy="1021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cxnSp>
        <p:nvCxnSpPr>
          <p:cNvPr id="13" name="Straight Arrow Connector 12"/>
          <p:cNvCxnSpPr>
            <a:stCxn id="9" idx="3"/>
            <a:endCxn id="10" idx="1"/>
          </p:cNvCxnSpPr>
          <p:nvPr/>
        </p:nvCxnSpPr>
        <p:spPr bwMode="auto">
          <a:xfrm>
            <a:off x="6456000" y="4616700"/>
            <a:ext cx="2345292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467" y="4397244"/>
            <a:ext cx="1018032" cy="43891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501" y="4387028"/>
            <a:ext cx="1018032" cy="43891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084698" y="4050225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encrypt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80427" y="4040846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decrypt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49604" y="5578105"/>
            <a:ext cx="7360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/>
              <a:t>plain</a:t>
            </a:r>
          </a:p>
          <a:p>
            <a:pPr algn="ctr"/>
            <a:r>
              <a:rPr lang="en-GB"/>
              <a:t>text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28720" y="5578106"/>
            <a:ext cx="934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/>
              <a:t>cypher</a:t>
            </a:r>
          </a:p>
          <a:p>
            <a:pPr algn="ctr"/>
            <a:r>
              <a:rPr lang="en-GB"/>
              <a:t>text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84462" y="5578105"/>
            <a:ext cx="7360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/>
              <a:t>plain</a:t>
            </a:r>
          </a:p>
          <a:p>
            <a:pPr algn="ctr"/>
            <a:r>
              <a:rPr lang="en-GB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783318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animBg="1"/>
      <p:bldP spid="10" grpId="0" animBg="1"/>
      <p:bldP spid="21" grpId="0"/>
      <p:bldP spid="22" grpId="0"/>
      <p:bldP spid="24" grpId="0"/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Asymmetric-key Encryption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Keys are generated in pairs</a:t>
            </a:r>
          </a:p>
          <a:p>
            <a:r>
              <a:rPr lang="en-GB" dirty="0"/>
              <a:t>Each key can decrypt what the other has encrypted</a:t>
            </a:r>
          </a:p>
          <a:p>
            <a:r>
              <a:rPr lang="en-GB" dirty="0"/>
              <a:t>Given one key from a pair, cannot work out the other key</a:t>
            </a:r>
          </a:p>
          <a:p>
            <a:r>
              <a:rPr lang="en-GB" dirty="0"/>
              <a:t>Generally slower than symmetric encryption</a:t>
            </a:r>
          </a:p>
          <a:p>
            <a:r>
              <a:rPr lang="en-GB" dirty="0"/>
              <a:t>Examples: RSA, </a:t>
            </a:r>
            <a:r>
              <a:rPr lang="en-GB" dirty="0" err="1"/>
              <a:t>ElGamal</a:t>
            </a:r>
            <a:r>
              <a:rPr lang="en-GB" dirty="0"/>
              <a:t>, Elliptic-Curve Cryptography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="" xmlns:a16="http://schemas.microsoft.com/office/drawing/2014/main" id="{5822C316-7A1F-3447-A774-734E765D67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ocument 5"/>
          <p:cNvSpPr/>
          <p:nvPr/>
        </p:nvSpPr>
        <p:spPr bwMode="auto">
          <a:xfrm>
            <a:off x="2670708" y="3989128"/>
            <a:ext cx="720000" cy="1080000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solidFill>
                <a:schemeClr val="tx1">
                  <a:lumMod val="50000"/>
                </a:schemeClr>
              </a:solidFill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Document 6"/>
          <p:cNvSpPr/>
          <p:nvPr/>
        </p:nvSpPr>
        <p:spPr bwMode="auto">
          <a:xfrm>
            <a:off x="5736000" y="3999344"/>
            <a:ext cx="720000" cy="1080000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solidFill>
                <a:schemeClr val="tx1">
                  <a:lumMod val="50000"/>
                </a:schemeClr>
              </a:solidFill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9" name="Document 8"/>
          <p:cNvSpPr/>
          <p:nvPr/>
        </p:nvSpPr>
        <p:spPr bwMode="auto">
          <a:xfrm>
            <a:off x="8801292" y="3999344"/>
            <a:ext cx="720000" cy="1080000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solidFill>
                <a:schemeClr val="tx1">
                  <a:lumMod val="50000"/>
                </a:schemeClr>
              </a:solidFill>
              <a:latin typeface="Georgia" charset="0"/>
              <a:ea typeface="Georgia" charset="0"/>
              <a:cs typeface="Georgia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3390708" y="4529128"/>
            <a:ext cx="2345292" cy="1021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6456000" y="4539344"/>
            <a:ext cx="2345292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862" y="4326310"/>
            <a:ext cx="1018032" cy="43891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501" y="4318876"/>
            <a:ext cx="1018032" cy="43891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463" y="4402174"/>
            <a:ext cx="512064" cy="725424"/>
          </a:xfrm>
          <a:prstGeom prst="rect">
            <a:avLst/>
          </a:prstGeom>
        </p:spPr>
      </p:pic>
      <p:sp>
        <p:nvSpPr>
          <p:cNvPr id="25" name="Document 24"/>
          <p:cNvSpPr/>
          <p:nvPr/>
        </p:nvSpPr>
        <p:spPr bwMode="auto">
          <a:xfrm>
            <a:off x="2670708" y="5480771"/>
            <a:ext cx="720000" cy="1080000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solidFill>
                <a:schemeClr val="tx1">
                  <a:lumMod val="50000"/>
                </a:schemeClr>
              </a:solidFill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Document 25"/>
          <p:cNvSpPr/>
          <p:nvPr/>
        </p:nvSpPr>
        <p:spPr bwMode="auto">
          <a:xfrm>
            <a:off x="5736000" y="5490987"/>
            <a:ext cx="720000" cy="1080000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solidFill>
                <a:schemeClr val="tx1">
                  <a:lumMod val="50000"/>
                </a:schemeClr>
              </a:solidFill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Document 26"/>
          <p:cNvSpPr/>
          <p:nvPr/>
        </p:nvSpPr>
        <p:spPr bwMode="auto">
          <a:xfrm>
            <a:off x="8801292" y="5490987"/>
            <a:ext cx="720000" cy="1080000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solidFill>
                <a:schemeClr val="tx1">
                  <a:lumMod val="50000"/>
                </a:schemeClr>
              </a:solidFill>
              <a:latin typeface="Georgia" charset="0"/>
              <a:ea typeface="Georgia" charset="0"/>
              <a:cs typeface="Georgia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 bwMode="auto">
          <a:xfrm>
            <a:off x="3390708" y="6020771"/>
            <a:ext cx="2345292" cy="1021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6456000" y="6030987"/>
            <a:ext cx="2345292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501" y="5801315"/>
            <a:ext cx="1018032" cy="43891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862" y="5801315"/>
            <a:ext cx="1018032" cy="43891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463" y="5877515"/>
            <a:ext cx="512064" cy="72542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984" y="1702760"/>
            <a:ext cx="1018032" cy="438912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460" y="1702760"/>
            <a:ext cx="1018032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679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25" grpId="0" animBg="1"/>
      <p:bldP spid="26" grpId="0" animBg="1"/>
      <p:bldP spid="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Public Key Cryptography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Commonly-used term for asymmetric-key encryption</a:t>
            </a:r>
          </a:p>
          <a:p>
            <a:r>
              <a:rPr lang="en-GB" dirty="0"/>
              <a:t>Refers to the different roles of the keys in a </a:t>
            </a:r>
            <a:r>
              <a:rPr lang="en-GB" dirty="0" smtClean="0"/>
              <a:t>pair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Public key</a:t>
            </a:r>
          </a:p>
          <a:p>
            <a:r>
              <a:rPr lang="en-GB" dirty="0"/>
              <a:t>Shared with all by the owner</a:t>
            </a:r>
          </a:p>
          <a:p>
            <a:r>
              <a:rPr lang="en-GB" dirty="0"/>
              <a:t>Used to encrypt messages sent to the </a:t>
            </a:r>
            <a:r>
              <a:rPr lang="en-GB" dirty="0" smtClean="0"/>
              <a:t>owner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Private key </a:t>
            </a:r>
          </a:p>
          <a:p>
            <a:r>
              <a:rPr lang="en-GB" dirty="0"/>
              <a:t>Kept a secret by the owner</a:t>
            </a:r>
          </a:p>
          <a:p>
            <a:r>
              <a:rPr lang="en-GB" dirty="0"/>
              <a:t>Used by the owner to decrypt messages sent to them</a:t>
            </a: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9091E5A-C767-6B4A-A375-94F5F771B5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582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E3C47A-311B-EB45-A280-29D3B33FA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Cryptographic hash algorithms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C04762F-0D7B-A143-9A7D-FCC8B0EDA5D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Algorithm that turns an arbitrary-sized message into a fixed size bit string </a:t>
            </a:r>
            <a:br>
              <a:rPr lang="en-US" dirty="0"/>
            </a:br>
            <a:r>
              <a:rPr lang="en-US" dirty="0"/>
              <a:t>(the digest or hash, typically 256 or 512 bits long)</a:t>
            </a:r>
          </a:p>
          <a:p>
            <a:pPr marL="0" indent="0">
              <a:buNone/>
            </a:pPr>
            <a:r>
              <a:rPr lang="en-US" dirty="0"/>
              <a:t>Lossy transformation</a:t>
            </a:r>
          </a:p>
          <a:p>
            <a:pPr lvl="1"/>
            <a:r>
              <a:rPr lang="en-US" dirty="0"/>
              <a:t>Given a digest cannot easily calculate the corresponding message</a:t>
            </a:r>
          </a:p>
          <a:p>
            <a:pPr lvl="1"/>
            <a:r>
              <a:rPr lang="en-US" dirty="0"/>
              <a:t>Brute force attacks, rainbow table attacks</a:t>
            </a:r>
          </a:p>
          <a:p>
            <a:pPr lvl="1"/>
            <a:r>
              <a:rPr lang="en-US" dirty="0"/>
              <a:t>Used to ensure integrity</a:t>
            </a:r>
          </a:p>
          <a:p>
            <a:pPr marL="0" indent="0">
              <a:buNone/>
            </a:pPr>
            <a:r>
              <a:rPr lang="en-US" dirty="0"/>
              <a:t>Modern hash algorithms: SHA-2, SHA-3</a:t>
            </a:r>
          </a:p>
          <a:p>
            <a:pPr marL="0" indent="0">
              <a:buNone/>
            </a:pPr>
            <a:r>
              <a:rPr lang="en-US" dirty="0"/>
              <a:t>Older insecure hash algorithms: MD5, SHA-1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="" xmlns:a16="http://schemas.microsoft.com/office/drawing/2014/main" id="{73309D72-1BE3-AF40-9F4C-1D821B93F16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Document 10">
            <a:extLst>
              <a:ext uri="{FF2B5EF4-FFF2-40B4-BE49-F238E27FC236}">
                <a16:creationId xmlns="" xmlns:a16="http://schemas.microsoft.com/office/drawing/2014/main" id="{075648F9-471E-1E49-B161-FD794928543F}"/>
              </a:ext>
            </a:extLst>
          </p:cNvPr>
          <p:cNvSpPr/>
          <p:nvPr/>
        </p:nvSpPr>
        <p:spPr bwMode="auto">
          <a:xfrm>
            <a:off x="3775573" y="5157312"/>
            <a:ext cx="720000" cy="1080000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solidFill>
                <a:schemeClr val="tx1">
                  <a:lumMod val="50000"/>
                </a:schemeClr>
              </a:solidFill>
              <a:latin typeface="Georgia" charset="0"/>
              <a:ea typeface="Georgia" charset="0"/>
              <a:cs typeface="Georgia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47CA5413-CA65-6C41-9476-94BC8E393402}"/>
              </a:ext>
            </a:extLst>
          </p:cNvPr>
          <p:cNvCxnSpPr>
            <a:stCxn id="11" idx="3"/>
            <a:endCxn id="13" idx="1"/>
          </p:cNvCxnSpPr>
          <p:nvPr/>
        </p:nvCxnSpPr>
        <p:spPr bwMode="auto">
          <a:xfrm flipV="1">
            <a:off x="4495574" y="5697312"/>
            <a:ext cx="2594453" cy="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sp>
        <p:nvSpPr>
          <p:cNvPr id="13" name="Process 12">
            <a:extLst>
              <a:ext uri="{FF2B5EF4-FFF2-40B4-BE49-F238E27FC236}">
                <a16:creationId xmlns="" xmlns:a16="http://schemas.microsoft.com/office/drawing/2014/main" id="{7CBA5A43-55B3-A642-948A-7878FC9F6238}"/>
              </a:ext>
            </a:extLst>
          </p:cNvPr>
          <p:cNvSpPr/>
          <p:nvPr/>
        </p:nvSpPr>
        <p:spPr bwMode="auto">
          <a:xfrm>
            <a:off x="7090026" y="5517311"/>
            <a:ext cx="360000" cy="360000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3600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b="1">
                <a:latin typeface="Georgia" charset="0"/>
                <a:ea typeface="Georgia" charset="0"/>
                <a:cs typeface="Georgia" charset="0"/>
              </a:rPr>
              <a:t>#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AC3617A4-E3DD-404C-8280-A8AA8D7DA977}"/>
              </a:ext>
            </a:extLst>
          </p:cNvPr>
          <p:cNvGrpSpPr/>
          <p:nvPr/>
        </p:nvGrpSpPr>
        <p:grpSpPr>
          <a:xfrm>
            <a:off x="5432800" y="5339064"/>
            <a:ext cx="720000" cy="720000"/>
            <a:chOff x="2670708" y="4990126"/>
            <a:chExt cx="720000" cy="720000"/>
          </a:xfrm>
        </p:grpSpPr>
        <p:sp>
          <p:nvSpPr>
            <p:cNvPr id="15" name="Rounded Rectangle 14">
              <a:extLst>
                <a:ext uri="{FF2B5EF4-FFF2-40B4-BE49-F238E27FC236}">
                  <a16:creationId xmlns="" xmlns:a16="http://schemas.microsoft.com/office/drawing/2014/main" id="{63319CE9-3AA4-EF40-816F-3FA3D81D3BDB}"/>
                </a:ext>
              </a:extLst>
            </p:cNvPr>
            <p:cNvSpPr/>
            <p:nvPr/>
          </p:nvSpPr>
          <p:spPr bwMode="auto">
            <a:xfrm>
              <a:off x="2670708" y="4990126"/>
              <a:ext cx="720000" cy="720000"/>
            </a:xfrm>
            <a:prstGeom prst="roundRect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latin typeface="Lucida San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="" xmlns:a16="http://schemas.microsoft.com/office/drawing/2014/main" id="{D0151298-1D7C-7441-88C2-AE3B88BBB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1995" y="5048255"/>
              <a:ext cx="637427" cy="637428"/>
            </a:xfrm>
            <a:prstGeom prst="rect">
              <a:avLst/>
            </a:prstGeom>
            <a:ln>
              <a:noFill/>
            </a:ln>
          </p:spPr>
        </p:pic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8F0AF62F-ECA9-134D-87C9-8B9721731C97}"/>
                </a:ext>
              </a:extLst>
            </p:cNvPr>
            <p:cNvSpPr txBox="1"/>
            <p:nvPr/>
          </p:nvSpPr>
          <p:spPr>
            <a:xfrm>
              <a:off x="2670708" y="5175468"/>
              <a:ext cx="720000" cy="3898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 anchorCtr="1">
              <a:noAutofit/>
            </a:bodyPr>
            <a:lstStyle/>
            <a:p>
              <a:pPr algn="ctr"/>
              <a:r>
                <a:rPr lang="en-GB" sz="1600"/>
                <a:t>hash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1544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Arrow Connector 31"/>
          <p:cNvCxnSpPr>
            <a:stCxn id="22" idx="3"/>
          </p:cNvCxnSpPr>
          <p:nvPr/>
        </p:nvCxnSpPr>
        <p:spPr bwMode="auto">
          <a:xfrm flipV="1">
            <a:off x="6266732" y="4524885"/>
            <a:ext cx="2529969" cy="193307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548680"/>
            <a:ext cx="10849205" cy="936104"/>
          </a:xfrm>
        </p:spPr>
        <p:txBody>
          <a:bodyPr/>
          <a:lstStyle/>
          <a:p>
            <a:r>
              <a:rPr lang="en-GB" dirty="0"/>
              <a:t>Digital </a:t>
            </a:r>
            <a:r>
              <a:rPr lang="en-GB" dirty="0" smtClean="0"/>
              <a:t>signatures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23888" y="1628800"/>
            <a:ext cx="10944225" cy="21605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dirty="0" smtClean="0"/>
              <a:t>Digital Signature combination of asymmetric encryption and cryptographic hash</a:t>
            </a:r>
          </a:p>
          <a:p>
            <a:pPr marL="0" indent="0">
              <a:buNone/>
            </a:pPr>
            <a:r>
              <a:rPr lang="en-GB" sz="1800" dirty="0" smtClean="0"/>
              <a:t>Authentication</a:t>
            </a:r>
            <a:r>
              <a:rPr lang="en-GB" sz="1800" dirty="0"/>
              <a:t>, non-repudiation, integrity of messages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1800" dirty="0"/>
              <a:t>Generate a cryptographic hash of the message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1800" dirty="0"/>
              <a:t>Encrypt the hash with your private key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1800" dirty="0"/>
              <a:t>Attach the encrypted hash to the message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07A96BD-1710-854F-93B3-439E78C2E1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ocument 6"/>
          <p:cNvSpPr/>
          <p:nvPr/>
        </p:nvSpPr>
        <p:spPr bwMode="auto">
          <a:xfrm>
            <a:off x="2670708" y="3718672"/>
            <a:ext cx="720000" cy="1080000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solidFill>
                <a:schemeClr val="tx1">
                  <a:lumMod val="50000"/>
                </a:schemeClr>
              </a:solidFill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Process 7"/>
          <p:cNvSpPr/>
          <p:nvPr/>
        </p:nvSpPr>
        <p:spPr bwMode="auto">
          <a:xfrm>
            <a:off x="2850708" y="6289254"/>
            <a:ext cx="360000" cy="360000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3600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b="1">
                <a:latin typeface="Georgia" charset="0"/>
                <a:ea typeface="Georgia" charset="0"/>
                <a:cs typeface="Georgia" charset="0"/>
              </a:rPr>
              <a:t>#</a:t>
            </a:r>
          </a:p>
        </p:txBody>
      </p:sp>
      <p:cxnSp>
        <p:nvCxnSpPr>
          <p:cNvPr id="9" name="Straight Arrow Connector 8"/>
          <p:cNvCxnSpPr>
            <a:stCxn id="7" idx="2"/>
          </p:cNvCxnSpPr>
          <p:nvPr/>
        </p:nvCxnSpPr>
        <p:spPr bwMode="auto">
          <a:xfrm>
            <a:off x="3030708" y="4727272"/>
            <a:ext cx="0" cy="156198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cxnSp>
        <p:nvCxnSpPr>
          <p:cNvPr id="12" name="Straight Arrow Connector 11"/>
          <p:cNvCxnSpPr>
            <a:stCxn id="8" idx="3"/>
            <a:endCxn id="22" idx="1"/>
          </p:cNvCxnSpPr>
          <p:nvPr/>
        </p:nvCxnSpPr>
        <p:spPr bwMode="auto">
          <a:xfrm flipV="1">
            <a:off x="3210709" y="6457958"/>
            <a:ext cx="2696023" cy="11297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704" y="6238501"/>
            <a:ext cx="1018032" cy="438912"/>
          </a:xfrm>
          <a:prstGeom prst="rect">
            <a:avLst/>
          </a:prstGeom>
        </p:spPr>
      </p:pic>
      <p:sp>
        <p:nvSpPr>
          <p:cNvPr id="22" name="Process 21"/>
          <p:cNvSpPr/>
          <p:nvPr/>
        </p:nvSpPr>
        <p:spPr bwMode="auto">
          <a:xfrm>
            <a:off x="5906731" y="6277957"/>
            <a:ext cx="360000" cy="360000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3600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b="1">
                <a:latin typeface="Georgia" charset="0"/>
                <a:ea typeface="Georgia" charset="0"/>
                <a:cs typeface="Georgia" charset="0"/>
              </a:rPr>
              <a:t>#</a:t>
            </a:r>
          </a:p>
        </p:txBody>
      </p:sp>
      <p:pic>
        <p:nvPicPr>
          <p:cNvPr id="16" name="Picture 15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931" y="6428518"/>
            <a:ext cx="255600" cy="360000"/>
          </a:xfrm>
          <a:prstGeom prst="rect">
            <a:avLst/>
          </a:prstGeom>
        </p:spPr>
      </p:pic>
      <p:cxnSp>
        <p:nvCxnSpPr>
          <p:cNvPr id="29" name="Straight Arrow Connector 28"/>
          <p:cNvCxnSpPr>
            <a:stCxn id="7" idx="3"/>
            <a:endCxn id="25" idx="1"/>
          </p:cNvCxnSpPr>
          <p:nvPr/>
        </p:nvCxnSpPr>
        <p:spPr bwMode="auto">
          <a:xfrm flipV="1">
            <a:off x="3390708" y="4257032"/>
            <a:ext cx="5405992" cy="164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51FB0B80-0E9F-794F-B3AC-28E6CF7ABE95}"/>
              </a:ext>
            </a:extLst>
          </p:cNvPr>
          <p:cNvGrpSpPr/>
          <p:nvPr/>
        </p:nvGrpSpPr>
        <p:grpSpPr>
          <a:xfrm>
            <a:off x="2670708" y="5131421"/>
            <a:ext cx="720000" cy="720000"/>
            <a:chOff x="2670708" y="4990126"/>
            <a:chExt cx="720000" cy="720000"/>
          </a:xfrm>
        </p:grpSpPr>
        <p:sp>
          <p:nvSpPr>
            <p:cNvPr id="41" name="Rounded Rectangle 40"/>
            <p:cNvSpPr/>
            <p:nvPr/>
          </p:nvSpPr>
          <p:spPr bwMode="auto">
            <a:xfrm>
              <a:off x="2670708" y="4990126"/>
              <a:ext cx="720000" cy="720000"/>
            </a:xfrm>
            <a:prstGeom prst="roundRect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latin typeface="Lucida San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1995" y="5048255"/>
              <a:ext cx="637427" cy="637428"/>
            </a:xfrm>
            <a:prstGeom prst="rect">
              <a:avLst/>
            </a:prstGeom>
            <a:ln>
              <a:noFill/>
            </a:ln>
          </p:spPr>
        </p:pic>
        <p:sp>
          <p:nvSpPr>
            <p:cNvPr id="40" name="TextBox 39"/>
            <p:cNvSpPr txBox="1"/>
            <p:nvPr/>
          </p:nvSpPr>
          <p:spPr>
            <a:xfrm>
              <a:off x="2670708" y="5175468"/>
              <a:ext cx="720000" cy="3898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 anchorCtr="1">
              <a:noAutofit/>
            </a:bodyPr>
            <a:lstStyle/>
            <a:p>
              <a:pPr algn="ctr"/>
              <a:r>
                <a:rPr lang="en-GB" sz="1600"/>
                <a:t>hash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8796700" y="3717032"/>
            <a:ext cx="720000" cy="1276776"/>
            <a:chOff x="7272700" y="3575737"/>
            <a:chExt cx="720000" cy="1276776"/>
          </a:xfrm>
        </p:grpSpPr>
        <p:sp>
          <p:nvSpPr>
            <p:cNvPr id="25" name="Document 24"/>
            <p:cNvSpPr/>
            <p:nvPr/>
          </p:nvSpPr>
          <p:spPr bwMode="auto">
            <a:xfrm>
              <a:off x="7272700" y="3575737"/>
              <a:ext cx="720000" cy="1080000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tx1">
                    <a:lumMod val="50000"/>
                  </a:schemeClr>
                </a:solidFill>
                <a:latin typeface="Georgia" charset="0"/>
                <a:ea typeface="Georgia" charset="0"/>
                <a:cs typeface="Georgia" charset="0"/>
              </a:endParaRPr>
            </a:p>
          </p:txBody>
        </p:sp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7212" y="4218529"/>
              <a:ext cx="475488" cy="633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244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animBg="1"/>
      <p:bldP spid="8" grpId="0" animBg="1"/>
      <p:bldP spid="2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Signature verification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/>
              <a:t>Decrypt the encrypted hash with the public key</a:t>
            </a:r>
          </a:p>
          <a:p>
            <a:pPr marL="457200" indent="-457200">
              <a:buFont typeface="+mj-lt"/>
              <a:buAutoNum type="arabicPeriod"/>
            </a:pPr>
            <a:r>
              <a:rPr lang="en-GB"/>
              <a:t>Generate a cryptographic hash of the message</a:t>
            </a:r>
          </a:p>
          <a:p>
            <a:pPr marL="457200" indent="-457200">
              <a:buFont typeface="+mj-lt"/>
              <a:buAutoNum type="arabicPeriod"/>
            </a:pPr>
            <a:r>
              <a:rPr lang="en-GB"/>
              <a:t>Compare the hashes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AE4EEF4-2245-7E44-BBED-E0104707944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ocument 6"/>
          <p:cNvSpPr/>
          <p:nvPr/>
        </p:nvSpPr>
        <p:spPr bwMode="auto">
          <a:xfrm>
            <a:off x="4073524" y="3658137"/>
            <a:ext cx="720000" cy="1080000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solidFill>
                <a:schemeClr val="tx1">
                  <a:lumMod val="50000"/>
                </a:schemeClr>
              </a:solidFill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Process 7"/>
          <p:cNvSpPr/>
          <p:nvPr/>
        </p:nvSpPr>
        <p:spPr bwMode="auto">
          <a:xfrm>
            <a:off x="7387993" y="5834296"/>
            <a:ext cx="360000" cy="360000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3600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b="1">
                <a:latin typeface="Georgia" charset="0"/>
                <a:ea typeface="Georgia" charset="0"/>
                <a:cs typeface="Georgia" charset="0"/>
              </a:rPr>
              <a:t>#</a:t>
            </a:r>
          </a:p>
        </p:txBody>
      </p:sp>
      <p:cxnSp>
        <p:nvCxnSpPr>
          <p:cNvPr id="9" name="Straight Arrow Connector 8"/>
          <p:cNvCxnSpPr>
            <a:stCxn id="7" idx="3"/>
            <a:endCxn id="37" idx="1"/>
          </p:cNvCxnSpPr>
          <p:nvPr/>
        </p:nvCxnSpPr>
        <p:spPr bwMode="auto">
          <a:xfrm flipV="1">
            <a:off x="4793525" y="4198137"/>
            <a:ext cx="2594453" cy="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grpSp>
        <p:nvGrpSpPr>
          <p:cNvPr id="17" name="Group 16"/>
          <p:cNvGrpSpPr/>
          <p:nvPr/>
        </p:nvGrpSpPr>
        <p:grpSpPr>
          <a:xfrm>
            <a:off x="4253524" y="5834297"/>
            <a:ext cx="487800" cy="510561"/>
            <a:chOff x="4382731" y="6136662"/>
            <a:chExt cx="487800" cy="510561"/>
          </a:xfrm>
        </p:grpSpPr>
        <p:sp>
          <p:nvSpPr>
            <p:cNvPr id="22" name="Process 21"/>
            <p:cNvSpPr/>
            <p:nvPr/>
          </p:nvSpPr>
          <p:spPr bwMode="auto">
            <a:xfrm>
              <a:off x="4382731" y="6136662"/>
              <a:ext cx="360000" cy="360000"/>
            </a:xfrm>
            <a:prstGeom prst="flowChartProcess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3600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400" b="1">
                  <a:latin typeface="Georgia" charset="0"/>
                  <a:ea typeface="Georgia" charset="0"/>
                  <a:cs typeface="Georgia" charset="0"/>
                </a:rPr>
                <a:t>#</a:t>
              </a:r>
            </a:p>
          </p:txBody>
        </p:sp>
        <p:pic>
          <p:nvPicPr>
            <p:cNvPr id="16" name="Picture 15"/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4931" y="6287223"/>
              <a:ext cx="255600" cy="360000"/>
            </a:xfrm>
            <a:prstGeom prst="rect">
              <a:avLst/>
            </a:prstGeom>
          </p:spPr>
        </p:pic>
      </p:grpSp>
      <p:cxnSp>
        <p:nvCxnSpPr>
          <p:cNvPr id="29" name="Straight Arrow Connector 28"/>
          <p:cNvCxnSpPr>
            <a:stCxn id="60" idx="3"/>
            <a:endCxn id="22" idx="1"/>
          </p:cNvCxnSpPr>
          <p:nvPr/>
        </p:nvCxnSpPr>
        <p:spPr bwMode="auto">
          <a:xfrm>
            <a:off x="3363672" y="4898234"/>
            <a:ext cx="889853" cy="111606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sp>
        <p:nvSpPr>
          <p:cNvPr id="37" name="Process 36"/>
          <p:cNvSpPr/>
          <p:nvPr/>
        </p:nvSpPr>
        <p:spPr bwMode="auto">
          <a:xfrm>
            <a:off x="7387977" y="4018136"/>
            <a:ext cx="360000" cy="360000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3600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b="1">
                <a:latin typeface="Georgia" charset="0"/>
                <a:ea typeface="Georgia" charset="0"/>
                <a:cs typeface="Georgia" charset="0"/>
              </a:rPr>
              <a:t>#</a:t>
            </a:r>
          </a:p>
        </p:txBody>
      </p:sp>
      <p:cxnSp>
        <p:nvCxnSpPr>
          <p:cNvPr id="43" name="Straight Arrow Connector 42"/>
          <p:cNvCxnSpPr>
            <a:stCxn id="22" idx="3"/>
            <a:endCxn id="8" idx="1"/>
          </p:cNvCxnSpPr>
          <p:nvPr/>
        </p:nvCxnSpPr>
        <p:spPr bwMode="auto">
          <a:xfrm>
            <a:off x="4613525" y="6014296"/>
            <a:ext cx="2774469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cxnSp>
        <p:nvCxnSpPr>
          <p:cNvPr id="44" name="Straight Arrow Connector 43"/>
          <p:cNvCxnSpPr>
            <a:stCxn id="60" idx="3"/>
            <a:endCxn id="7" idx="1"/>
          </p:cNvCxnSpPr>
          <p:nvPr/>
        </p:nvCxnSpPr>
        <p:spPr bwMode="auto">
          <a:xfrm flipV="1">
            <a:off x="3363672" y="4198137"/>
            <a:ext cx="709853" cy="70009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cxnSp>
        <p:nvCxnSpPr>
          <p:cNvPr id="46" name="Straight Arrow Connector 45"/>
          <p:cNvCxnSpPr>
            <a:stCxn id="37" idx="3"/>
            <a:endCxn id="53" idx="0"/>
          </p:cNvCxnSpPr>
          <p:nvPr/>
        </p:nvCxnSpPr>
        <p:spPr bwMode="auto">
          <a:xfrm>
            <a:off x="7747977" y="4198136"/>
            <a:ext cx="1225036" cy="67179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642" y="5794840"/>
            <a:ext cx="1018032" cy="438912"/>
          </a:xfrm>
          <a:prstGeom prst="rect">
            <a:avLst/>
          </a:prstGeom>
        </p:spPr>
      </p:pic>
      <p:cxnSp>
        <p:nvCxnSpPr>
          <p:cNvPr id="51" name="Straight Arrow Connector 50"/>
          <p:cNvCxnSpPr>
            <a:stCxn id="8" idx="3"/>
            <a:endCxn id="53" idx="2"/>
          </p:cNvCxnSpPr>
          <p:nvPr/>
        </p:nvCxnSpPr>
        <p:spPr bwMode="auto">
          <a:xfrm flipV="1">
            <a:off x="7747993" y="5239266"/>
            <a:ext cx="1225020" cy="77503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arrow" w="lg" len="lg"/>
          </a:ln>
          <a:effectLst/>
        </p:spPr>
      </p:cxnSp>
      <p:sp>
        <p:nvSpPr>
          <p:cNvPr id="53" name="TextBox 52"/>
          <p:cNvSpPr txBox="1"/>
          <p:nvPr/>
        </p:nvSpPr>
        <p:spPr>
          <a:xfrm>
            <a:off x="8394970" y="4869934"/>
            <a:ext cx="1156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compare</a:t>
            </a:r>
          </a:p>
        </p:txBody>
      </p:sp>
      <p:grpSp>
        <p:nvGrpSpPr>
          <p:cNvPr id="59" name="Group 58"/>
          <p:cNvGrpSpPr/>
          <p:nvPr/>
        </p:nvGrpSpPr>
        <p:grpSpPr>
          <a:xfrm>
            <a:off x="2643671" y="4358233"/>
            <a:ext cx="720000" cy="1276776"/>
            <a:chOff x="7272700" y="3575737"/>
            <a:chExt cx="720000" cy="1276776"/>
          </a:xfrm>
        </p:grpSpPr>
        <p:sp>
          <p:nvSpPr>
            <p:cNvPr id="60" name="Document 59"/>
            <p:cNvSpPr/>
            <p:nvPr/>
          </p:nvSpPr>
          <p:spPr bwMode="auto">
            <a:xfrm>
              <a:off x="7272700" y="3575737"/>
              <a:ext cx="720000" cy="1080000"/>
            </a:xfrm>
            <a:prstGeom prst="flowChartDocumen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tx1">
                    <a:lumMod val="50000"/>
                  </a:schemeClr>
                </a:solidFill>
                <a:latin typeface="Georgia" charset="0"/>
                <a:ea typeface="Georgia" charset="0"/>
                <a:cs typeface="Georgia" charset="0"/>
              </a:endParaRPr>
            </a:p>
          </p:txBody>
        </p:sp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7212" y="4218529"/>
              <a:ext cx="475488" cy="633984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17EE88D1-B971-CE4D-ACA6-D6EDC8048832}"/>
              </a:ext>
            </a:extLst>
          </p:cNvPr>
          <p:cNvGrpSpPr/>
          <p:nvPr/>
        </p:nvGrpSpPr>
        <p:grpSpPr>
          <a:xfrm>
            <a:off x="5730751" y="3839889"/>
            <a:ext cx="720000" cy="720000"/>
            <a:chOff x="2670708" y="4990126"/>
            <a:chExt cx="720000" cy="720000"/>
          </a:xfrm>
        </p:grpSpPr>
        <p:sp>
          <p:nvSpPr>
            <p:cNvPr id="32" name="Rounded Rectangle 31">
              <a:extLst>
                <a:ext uri="{FF2B5EF4-FFF2-40B4-BE49-F238E27FC236}">
                  <a16:creationId xmlns="" xmlns:a16="http://schemas.microsoft.com/office/drawing/2014/main" id="{B93B2FFB-01BF-1448-90F0-CE530BBED3BD}"/>
                </a:ext>
              </a:extLst>
            </p:cNvPr>
            <p:cNvSpPr/>
            <p:nvPr/>
          </p:nvSpPr>
          <p:spPr bwMode="auto">
            <a:xfrm>
              <a:off x="2670708" y="4990126"/>
              <a:ext cx="720000" cy="720000"/>
            </a:xfrm>
            <a:prstGeom prst="roundRect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latin typeface="Lucida San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pic>
          <p:nvPicPr>
            <p:cNvPr id="33" name="Picture 32">
              <a:extLst>
                <a:ext uri="{FF2B5EF4-FFF2-40B4-BE49-F238E27FC236}">
                  <a16:creationId xmlns="" xmlns:a16="http://schemas.microsoft.com/office/drawing/2014/main" id="{43F66EC5-D5A0-3649-8A20-1493A710A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1995" y="5048255"/>
              <a:ext cx="637427" cy="637428"/>
            </a:xfrm>
            <a:prstGeom prst="rect">
              <a:avLst/>
            </a:prstGeom>
            <a:ln>
              <a:noFill/>
            </a:ln>
          </p:spPr>
        </p:pic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243DB1C7-FAD7-4841-8E09-3E45091B97BA}"/>
                </a:ext>
              </a:extLst>
            </p:cNvPr>
            <p:cNvSpPr txBox="1"/>
            <p:nvPr/>
          </p:nvSpPr>
          <p:spPr>
            <a:xfrm>
              <a:off x="2670708" y="5175468"/>
              <a:ext cx="720000" cy="3898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 anchor="ctr" anchorCtr="1">
              <a:noAutofit/>
            </a:bodyPr>
            <a:lstStyle/>
            <a:p>
              <a:pPr algn="ctr"/>
              <a:r>
                <a:rPr lang="en-GB" sz="1600"/>
                <a:t>hash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2128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8" grpId="0" animBg="1"/>
      <p:bldP spid="37" grpId="0" animBg="1"/>
      <p:bldP spid="5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Certificates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 public key that has been digitally signed by a trusted third party </a:t>
            </a:r>
            <a:br>
              <a:rPr lang="en-GB" dirty="0"/>
            </a:br>
            <a:r>
              <a:rPr lang="en-GB" dirty="0"/>
              <a:t>(a Certificate Authority or CA)</a:t>
            </a:r>
          </a:p>
          <a:p>
            <a:pPr lvl="1"/>
            <a:r>
              <a:rPr lang="en-GB" dirty="0"/>
              <a:t>Used to make guarantees about ownership of a public key</a:t>
            </a:r>
          </a:p>
          <a:p>
            <a:pPr lvl="1"/>
            <a:r>
              <a:rPr lang="en-GB" dirty="0"/>
              <a:t>CA public keys typically incorporated into browsers or operating systems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="" xmlns:a16="http://schemas.microsoft.com/office/drawing/2014/main" id="{0B831276-C75F-624B-B3A4-3748FD272A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8" name="Group 7"/>
          <p:cNvGrpSpPr/>
          <p:nvPr/>
        </p:nvGrpSpPr>
        <p:grpSpPr>
          <a:xfrm>
            <a:off x="5575300" y="5007220"/>
            <a:ext cx="1018032" cy="665703"/>
            <a:chOff x="4051300" y="4373037"/>
            <a:chExt cx="1018032" cy="66570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1300" y="4373037"/>
              <a:ext cx="1018032" cy="44500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9657" y="4404756"/>
              <a:ext cx="475488" cy="633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8774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ABDEA4-A8BF-464F-8FA4-89EBA2B9B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exchange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3F295AA3-FB39-F746-80F0-2D7C54FC899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Symmetric cryptography needs a shared key</a:t>
            </a:r>
          </a:p>
          <a:p>
            <a:pPr marL="0" indent="0">
              <a:buNone/>
            </a:pPr>
            <a:r>
              <a:rPr lang="en-US" dirty="0"/>
              <a:t>How can two parties agree a shared key over an insecure channel?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D22B93F-9228-A54F-A621-FBDF70581F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="" xmlns:a16="http://schemas.microsoft.com/office/drawing/2014/main" id="{C229CF0A-7D72-DC46-92DA-6A8BB834C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484" y="4776537"/>
            <a:ext cx="1155032" cy="1155032"/>
          </a:xfrm>
          <a:prstGeom prst="rect">
            <a:avLst/>
          </a:prstGeom>
        </p:spPr>
      </p:pic>
      <p:pic>
        <p:nvPicPr>
          <p:cNvPr id="9" name="Picture 8" descr="A picture containing clock&#10;&#10;Description automatically generated">
            <a:extLst>
              <a:ext uri="{FF2B5EF4-FFF2-40B4-BE49-F238E27FC236}">
                <a16:creationId xmlns="" xmlns:a16="http://schemas.microsoft.com/office/drawing/2014/main" id="{5689A80D-6987-C54B-974A-62D3D3E5D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2379" y="3933825"/>
            <a:ext cx="1155032" cy="1155032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="" xmlns:a16="http://schemas.microsoft.com/office/drawing/2014/main" id="{7D7E7C89-47BA-C44E-8096-A55297366C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4589" y="3933825"/>
            <a:ext cx="1155032" cy="11550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524EDA0-3213-0341-9C13-E8242489FDBA}"/>
              </a:ext>
            </a:extLst>
          </p:cNvPr>
          <p:cNvSpPr txBox="1"/>
          <p:nvPr/>
        </p:nvSpPr>
        <p:spPr>
          <a:xfrm>
            <a:off x="3407456" y="5117137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Alice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14AA815-5D63-3944-A9EB-AAC3175E937C}"/>
              </a:ext>
            </a:extLst>
          </p:cNvPr>
          <p:cNvSpPr txBox="1"/>
          <p:nvPr/>
        </p:nvSpPr>
        <p:spPr>
          <a:xfrm>
            <a:off x="8119778" y="5117137"/>
            <a:ext cx="60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Bob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1BED479-74B7-EF44-A6CD-DCEAAB18E94B}"/>
              </a:ext>
            </a:extLst>
          </p:cNvPr>
          <p:cNvSpPr txBox="1"/>
          <p:nvPr/>
        </p:nvSpPr>
        <p:spPr>
          <a:xfrm>
            <a:off x="5816917" y="598118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Eve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="" xmlns:a16="http://schemas.microsoft.com/office/drawing/2014/main" id="{162528C1-4898-EF48-A73A-FEFE8005C39B}"/>
              </a:ext>
            </a:extLst>
          </p:cNvPr>
          <p:cNvCxnSpPr>
            <a:stCxn id="9" idx="3"/>
            <a:endCxn id="10" idx="1"/>
          </p:cNvCxnSpPr>
          <p:nvPr/>
        </p:nvCxnSpPr>
        <p:spPr>
          <a:xfrm>
            <a:off x="4347411" y="4511341"/>
            <a:ext cx="3497178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4E18269-9BB0-A543-948A-5DF09F6E8803}"/>
              </a:ext>
            </a:extLst>
          </p:cNvPr>
          <p:cNvSpPr txBox="1"/>
          <p:nvPr/>
        </p:nvSpPr>
        <p:spPr>
          <a:xfrm>
            <a:off x="5905884" y="3849393"/>
            <a:ext cx="380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96062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ABDEA4-A8BF-464F-8FA4-89EBA2B9B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Diffie-Hellman key exchange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F597573E-FD91-5143-B982-2258797D7E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197084"/>
            <a:ext cx="10944225" cy="478387"/>
          </a:xfrm>
        </p:spPr>
        <p:txBody>
          <a:bodyPr anchor="b"/>
          <a:lstStyle/>
          <a:p>
            <a:r>
              <a:rPr lang="en-US" dirty="0"/>
              <a:t>Diffie, W. and Hellman, M. (1976) New Directions in Cryptography. IEEE Transactions on Information Theory. 22(6). pp. 644-654.</a:t>
            </a:r>
          </a:p>
          <a:p>
            <a:r>
              <a:rPr lang="en-US" dirty="0"/>
              <a:t>Merkle, R.C. (1978) Secure communications over insecure channels. Communications of the ACM. 21(4). pp.294-299.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By Ralph </a:t>
            </a:r>
            <a:r>
              <a:rPr lang="en-US" dirty="0" err="1"/>
              <a:t>Merkle</a:t>
            </a:r>
            <a:r>
              <a:rPr lang="en-US" dirty="0"/>
              <a:t>, based on earlier work by Whitfield </a:t>
            </a:r>
            <a:r>
              <a:rPr lang="en-US" dirty="0" err="1"/>
              <a:t>Diffie</a:t>
            </a:r>
            <a:r>
              <a:rPr lang="en-US" dirty="0"/>
              <a:t> and Martin Hellman</a:t>
            </a:r>
          </a:p>
          <a:p>
            <a:pPr marL="0" indent="0">
              <a:buNone/>
            </a:pPr>
            <a:r>
              <a:rPr lang="en-US" dirty="0"/>
              <a:t>Relies on each participant being able to apply an operation that is </a:t>
            </a:r>
            <a:r>
              <a:rPr lang="en-US" b="1" dirty="0" smtClean="0"/>
              <a:t>secret</a:t>
            </a:r>
            <a:r>
              <a:rPr lang="en-US" dirty="0"/>
              <a:t>, </a:t>
            </a:r>
            <a:r>
              <a:rPr lang="en-US" b="1" dirty="0"/>
              <a:t>commutative</a:t>
            </a:r>
            <a:r>
              <a:rPr lang="en-US" dirty="0"/>
              <a:t>, and </a:t>
            </a:r>
            <a:r>
              <a:rPr lang="en-US" b="1" dirty="0"/>
              <a:t>difficult to reverse</a:t>
            </a:r>
          </a:p>
          <a:p>
            <a:r>
              <a:rPr lang="en-US" dirty="0"/>
              <a:t>Difficult to reverse = trapdoor function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In its original </a:t>
            </a:r>
            <a:r>
              <a:rPr lang="en-US" dirty="0" err="1"/>
              <a:t>implemenation</a:t>
            </a:r>
            <a:r>
              <a:rPr lang="en-US" dirty="0"/>
              <a:t>, uses multiplicative groups of a finite field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Cambria Math"/>
                <a:cs typeface="Cambria Math"/>
              </a:rPr>
              <a:t>(</a:t>
            </a:r>
            <a:r>
              <a:rPr lang="en-US" dirty="0" err="1">
                <a:latin typeface="Cambria Math"/>
                <a:cs typeface="Cambria Math"/>
              </a:rPr>
              <a:t>g</a:t>
            </a:r>
            <a:r>
              <a:rPr lang="en-US" baseline="30000" dirty="0" err="1">
                <a:latin typeface="Cambria Math"/>
                <a:cs typeface="Cambria Math"/>
              </a:rPr>
              <a:t>a</a:t>
            </a:r>
            <a:r>
              <a:rPr lang="en-US" dirty="0">
                <a:latin typeface="Cambria Math"/>
                <a:cs typeface="Cambria Math"/>
              </a:rPr>
              <a:t> mod p)</a:t>
            </a:r>
            <a:r>
              <a:rPr lang="en-US" baseline="30000" dirty="0">
                <a:latin typeface="Cambria Math"/>
                <a:cs typeface="Cambria Math"/>
              </a:rPr>
              <a:t>b</a:t>
            </a:r>
            <a:r>
              <a:rPr lang="en-US" dirty="0">
                <a:latin typeface="Cambria Math"/>
                <a:cs typeface="Cambria Math"/>
              </a:rPr>
              <a:t> mod p = g</a:t>
            </a:r>
            <a:r>
              <a:rPr lang="en-US" baseline="30000" dirty="0">
                <a:latin typeface="Cambria Math"/>
                <a:cs typeface="Cambria Math"/>
              </a:rPr>
              <a:t>ab</a:t>
            </a:r>
            <a:r>
              <a:rPr lang="en-US" dirty="0">
                <a:latin typeface="Cambria Math"/>
                <a:cs typeface="Cambria Math"/>
              </a:rPr>
              <a:t> mod p= (</a:t>
            </a:r>
            <a:r>
              <a:rPr lang="en-US" dirty="0" err="1">
                <a:latin typeface="Cambria Math"/>
                <a:cs typeface="Cambria Math"/>
              </a:rPr>
              <a:t>g</a:t>
            </a:r>
            <a:r>
              <a:rPr lang="en-US" baseline="30000" dirty="0" err="1">
                <a:latin typeface="Cambria Math"/>
                <a:cs typeface="Cambria Math"/>
              </a:rPr>
              <a:t>b</a:t>
            </a:r>
            <a:r>
              <a:rPr lang="en-US" dirty="0">
                <a:latin typeface="Cambria Math"/>
                <a:cs typeface="Cambria Math"/>
              </a:rPr>
              <a:t> mod p)</a:t>
            </a:r>
            <a:r>
              <a:rPr lang="en-US" baseline="30000" dirty="0">
                <a:latin typeface="Cambria Math"/>
                <a:cs typeface="Cambria Math"/>
              </a:rPr>
              <a:t>a</a:t>
            </a:r>
            <a:r>
              <a:rPr lang="en-US" dirty="0">
                <a:latin typeface="Cambria Math"/>
                <a:cs typeface="Cambria Math"/>
              </a:rPr>
              <a:t> mod p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Far easier to calculate exponents than logarithms in a finite field</a:t>
            </a:r>
          </a:p>
          <a:p>
            <a:pPr marL="0" indent="0">
              <a:buNone/>
            </a:pPr>
            <a:r>
              <a:rPr lang="en-US" dirty="0"/>
              <a:t>Can be </a:t>
            </a:r>
            <a:r>
              <a:rPr lang="en-US" dirty="0" err="1"/>
              <a:t>generalised</a:t>
            </a:r>
            <a:r>
              <a:rPr lang="en-US" dirty="0"/>
              <a:t> to other finite cycle groups (elliptic curve groups)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837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703F51-AFF9-6547-BC65-EED3571C8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Diffie-Hellman key exchange</a:t>
            </a:r>
          </a:p>
        </p:txBody>
      </p:sp>
      <p:pic>
        <p:nvPicPr>
          <p:cNvPr id="5" name="Picture 4" descr="A picture containing clock&#10;&#10;Description automatically generated">
            <a:extLst>
              <a:ext uri="{FF2B5EF4-FFF2-40B4-BE49-F238E27FC236}">
                <a16:creationId xmlns="" xmlns:a16="http://schemas.microsoft.com/office/drawing/2014/main" id="{D0CD45C9-7361-6646-BB4F-E19FC9A08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259" y="2921668"/>
            <a:ext cx="1155032" cy="1155032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="" xmlns:a16="http://schemas.microsoft.com/office/drawing/2014/main" id="{FA856266-1CA3-2B43-A6E1-B1D857DC6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709" y="2921668"/>
            <a:ext cx="1155032" cy="1155032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C9F92B80-ECA6-C74D-9376-AC57CC50E60D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4295775" y="4076700"/>
            <a:ext cx="0" cy="2160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="" xmlns:a16="http://schemas.microsoft.com/office/drawing/2014/main" id="{E5357081-D16A-5C46-B6B9-7CAA13EA17B8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7896225" y="4076700"/>
            <a:ext cx="0" cy="2160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id="{A6E71191-A9A3-6E4E-B9CF-82DD14BFFA76}"/>
                  </a:ext>
                </a:extLst>
              </p:cNvPr>
              <p:cNvSpPr txBox="1"/>
              <p:nvPr/>
            </p:nvSpPr>
            <p:spPr>
              <a:xfrm>
                <a:off x="1548400" y="3373674"/>
                <a:ext cx="189430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Pick random </a:t>
                </a:r>
                <a:br>
                  <a:rPr lang="en-US" dirty="0"/>
                </a:br>
                <a:r>
                  <a:rPr lang="en-US" dirty="0"/>
                  <a:t>large integer  </a:t>
                </a:r>
                <a14:m>
                  <m:oMath xmlns=""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6E71191-A9A3-6E4E-B9CF-82DD14BFFA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8400" y="3373674"/>
                <a:ext cx="1894301" cy="646331"/>
              </a:xfrm>
              <a:prstGeom prst="rect">
                <a:avLst/>
              </a:prstGeom>
              <a:blipFill>
                <a:blip r:embed="rId7"/>
                <a:stretch>
                  <a:fillRect l="-2000" t="-3922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id="{E7945307-7F1F-0943-9886-32E7B472E8FB}"/>
                  </a:ext>
                </a:extLst>
              </p:cNvPr>
              <p:cNvSpPr txBox="1"/>
              <p:nvPr/>
            </p:nvSpPr>
            <p:spPr>
              <a:xfrm>
                <a:off x="9010914" y="3373673"/>
                <a:ext cx="181677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Pick random </a:t>
                </a:r>
              </a:p>
              <a:p>
                <a:r>
                  <a:rPr lang="en-US" dirty="0"/>
                  <a:t>large integer </a:t>
                </a:r>
                <a14:m>
                  <m:oMath xmlns=""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7945307-7F1F-0943-9886-32E7B472E8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0914" y="3373673"/>
                <a:ext cx="1816779" cy="646331"/>
              </a:xfrm>
              <a:prstGeom prst="rect">
                <a:avLst/>
              </a:prstGeom>
              <a:blipFill>
                <a:blip r:embed="rId8"/>
                <a:stretch>
                  <a:fillRect l="-2797" t="-3922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5663952" y="342900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Public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79576" y="4581128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Cambria Math"/>
                <a:cs typeface="Cambria Math"/>
              </a:rPr>
              <a:t>A= g </a:t>
            </a:r>
            <a:r>
              <a:rPr lang="en-US" sz="2000" i="1" baseline="30000" dirty="0" smtClean="0">
                <a:latin typeface="Cambria Math"/>
                <a:cs typeface="Cambria Math"/>
              </a:rPr>
              <a:t>a</a:t>
            </a:r>
            <a:r>
              <a:rPr lang="en-US" sz="2000" i="1" dirty="0" smtClean="0">
                <a:latin typeface="Cambria Math"/>
                <a:cs typeface="Cambria Math"/>
              </a:rPr>
              <a:t> mod p</a:t>
            </a:r>
            <a:endParaRPr lang="en-US" sz="2000" i="1" dirty="0">
              <a:latin typeface="Cambria Math"/>
              <a:cs typeface="Cambria Math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03912" y="4005064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latin typeface="Cambria Math"/>
                <a:cs typeface="Cambria Math"/>
              </a:rPr>
              <a:t>g</a:t>
            </a:r>
            <a:r>
              <a:rPr lang="en-US" sz="2000" i="1" baseline="30000" dirty="0" smtClean="0">
                <a:latin typeface="Cambria Math"/>
                <a:cs typeface="Cambria Math"/>
              </a:rPr>
              <a:t> </a:t>
            </a:r>
            <a:r>
              <a:rPr lang="en-US" sz="2000" i="1" dirty="0" smtClean="0">
                <a:latin typeface="Cambria Math"/>
                <a:cs typeface="Cambria Math"/>
              </a:rPr>
              <a:t>           p</a:t>
            </a:r>
            <a:endParaRPr lang="en-US" sz="2000" i="1" dirty="0">
              <a:latin typeface="Cambria Math"/>
              <a:cs typeface="Cambria Math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5400" y="1844824"/>
            <a:ext cx="10945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Cambria Math"/>
                <a:cs typeface="Cambria Math"/>
              </a:rPr>
              <a:t>p</a:t>
            </a:r>
            <a:r>
              <a:rPr lang="en-US" sz="2000" dirty="0" smtClean="0"/>
              <a:t> is a large prime number</a:t>
            </a:r>
          </a:p>
          <a:p>
            <a:r>
              <a:rPr lang="en-US" sz="2000" i="1" dirty="0" smtClean="0">
                <a:latin typeface="Cambria Math"/>
                <a:cs typeface="Cambria Math"/>
              </a:rPr>
              <a:t>g</a:t>
            </a:r>
            <a:r>
              <a:rPr lang="en-US" sz="2000" dirty="0" smtClean="0"/>
              <a:t> </a:t>
            </a:r>
            <a:r>
              <a:rPr lang="en-US" sz="2000" dirty="0" smtClean="0">
                <a:cs typeface="Cambria Math"/>
              </a:rPr>
              <a:t>generator - </a:t>
            </a:r>
            <a:r>
              <a:rPr lang="en-US" sz="2000" dirty="0" smtClean="0"/>
              <a:t>is a primitive root module </a:t>
            </a:r>
            <a:r>
              <a:rPr lang="en-US" sz="2000" i="1" dirty="0" smtClean="0">
                <a:latin typeface="Cambria Math"/>
                <a:cs typeface="Cambria Math"/>
              </a:rPr>
              <a:t>p</a:t>
            </a:r>
            <a:r>
              <a:rPr lang="en-US" sz="2000" dirty="0" smtClean="0">
                <a:latin typeface="Cambria Math"/>
                <a:cs typeface="Cambria Math"/>
              </a:rPr>
              <a:t>, </a:t>
            </a:r>
            <a:endParaRPr lang="en-US" sz="2000" i="1" dirty="0" smtClean="0">
              <a:cs typeface="Cambria Math"/>
            </a:endParaRPr>
          </a:p>
          <a:p>
            <a:r>
              <a:rPr lang="en-US" sz="2000" dirty="0" smtClean="0"/>
              <a:t>(i.e. for every integer </a:t>
            </a:r>
            <a:r>
              <a:rPr lang="en-US" sz="2000" i="1" dirty="0" smtClean="0">
                <a:latin typeface="Cambria Math"/>
                <a:cs typeface="Cambria Math"/>
              </a:rPr>
              <a:t>a</a:t>
            </a:r>
            <a:r>
              <a:rPr lang="en-US" sz="2000" dirty="0" smtClean="0"/>
              <a:t> </a:t>
            </a:r>
            <a:r>
              <a:rPr lang="en-US" sz="2000" dirty="0" err="1" smtClean="0"/>
              <a:t>coprime</a:t>
            </a:r>
            <a:r>
              <a:rPr lang="en-US" sz="2000" dirty="0" smtClean="0"/>
              <a:t> to </a:t>
            </a:r>
            <a:r>
              <a:rPr lang="en-US" sz="2000" i="1" dirty="0" smtClean="0">
                <a:latin typeface="Cambria Math"/>
                <a:cs typeface="Cambria Math"/>
              </a:rPr>
              <a:t>p</a:t>
            </a:r>
            <a:r>
              <a:rPr lang="en-US" sz="2000" dirty="0" smtClean="0"/>
              <a:t>, there is an integer </a:t>
            </a:r>
            <a:r>
              <a:rPr lang="en-US" sz="2000" i="1" dirty="0" smtClean="0">
                <a:latin typeface="Cambria Math"/>
                <a:cs typeface="Cambria Math"/>
              </a:rPr>
              <a:t>k</a:t>
            </a:r>
            <a:r>
              <a:rPr lang="en-US" sz="2000" dirty="0" smtClean="0"/>
              <a:t> such that </a:t>
            </a:r>
            <a:r>
              <a:rPr lang="en-US" sz="2000" i="1" dirty="0" err="1" smtClean="0">
                <a:latin typeface="Cambria Math"/>
                <a:cs typeface="Cambria Math"/>
              </a:rPr>
              <a:t>g</a:t>
            </a:r>
            <a:r>
              <a:rPr lang="en-US" sz="2000" i="1" baseline="30000" dirty="0" err="1" smtClean="0">
                <a:latin typeface="Cambria Math"/>
                <a:cs typeface="Cambria Math"/>
              </a:rPr>
              <a:t>k</a:t>
            </a:r>
            <a:r>
              <a:rPr lang="en-US" sz="2000" i="1" dirty="0" smtClean="0">
                <a:latin typeface="Cambria Math"/>
                <a:cs typeface="Cambria Math"/>
              </a:rPr>
              <a:t>=a mod p</a:t>
            </a:r>
          </a:p>
        </p:txBody>
      </p:sp>
    </p:spTree>
    <p:extLst>
      <p:ext uri="{BB962C8B-B14F-4D97-AF65-F5344CB8AC3E}">
        <p14:creationId xmlns:p14="http://schemas.microsoft.com/office/powerpoint/2010/main" val="3218408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4" grpId="0"/>
      <p:bldP spid="3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Clock algorithmic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2495600" y="1916832"/>
            <a:ext cx="5688113" cy="3966280"/>
            <a:chOff x="74094" y="1712440"/>
            <a:chExt cx="5217572" cy="3713666"/>
          </a:xfrm>
        </p:grpSpPr>
        <p:grpSp>
          <p:nvGrpSpPr>
            <p:cNvPr id="7" name="Group 6"/>
            <p:cNvGrpSpPr/>
            <p:nvPr/>
          </p:nvGrpSpPr>
          <p:grpSpPr>
            <a:xfrm>
              <a:off x="1375837" y="1712440"/>
              <a:ext cx="3915829" cy="3713666"/>
              <a:chOff x="3799411" y="1526170"/>
              <a:chExt cx="3915829" cy="3713666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3799411" y="1895502"/>
                <a:ext cx="3344334" cy="3344334"/>
              </a:xfrm>
              <a:prstGeom prst="ellipse">
                <a:avLst/>
              </a:prstGeom>
              <a:ln>
                <a:solidFill>
                  <a:schemeClr val="accent1">
                    <a:lumMod val="40000"/>
                    <a:lumOff val="60000"/>
                    <a:alpha val="46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344583" y="1526170"/>
                <a:ext cx="9101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0</a:t>
                </a:r>
                <a:endParaRPr lang="en-US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392323" y="1797098"/>
                <a:ext cx="9101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</a:t>
                </a:r>
                <a:endParaRPr lang="en-US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916073" y="1619305"/>
                <a:ext cx="9101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6805073" y="2114028"/>
                <a:ext cx="9101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3</a:t>
                </a:r>
                <a:endParaRPr lang="en-US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122569" y="2462193"/>
                <a:ext cx="4021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mr-IN" dirty="0" smtClean="0"/>
                  <a:t>…</a:t>
                </a:r>
                <a:endParaRPr lang="en-US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688417" y="1612432"/>
                <a:ext cx="910167" cy="3458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</a:t>
                </a:r>
                <a:endParaRPr lang="en-US" dirty="0"/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74094" y="4339167"/>
              <a:ext cx="2190749" cy="37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/>
                <a:t>g</a:t>
              </a:r>
              <a:r>
                <a:rPr lang="en-US" sz="2000" baseline="30000" dirty="0" err="1"/>
                <a:t>a</a:t>
              </a:r>
              <a:r>
                <a:rPr lang="en-US" sz="2000" dirty="0"/>
                <a:t> mod p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1375837" y="4339167"/>
              <a:ext cx="232830" cy="1883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97700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703F51-AFF9-6547-BC65-EED3571C8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Diffie-Hellman key exchange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="" xmlns:a16="http://schemas.microsoft.com/office/drawing/2014/main" id="{8DF427E8-07C2-074D-8DA2-625DD2E4C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clock&#10;&#10;Description automatically generated">
            <a:extLst>
              <a:ext uri="{FF2B5EF4-FFF2-40B4-BE49-F238E27FC236}">
                <a16:creationId xmlns="" xmlns:a16="http://schemas.microsoft.com/office/drawing/2014/main" id="{D0CD45C9-7361-6646-BB4F-E19FC9A08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259" y="2921668"/>
            <a:ext cx="1155032" cy="1155032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="" xmlns:a16="http://schemas.microsoft.com/office/drawing/2014/main" id="{FA856266-1CA3-2B43-A6E1-B1D857DC6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709" y="2921668"/>
            <a:ext cx="1155032" cy="1155032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C9F92B80-ECA6-C74D-9376-AC57CC50E60D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4295775" y="4076700"/>
            <a:ext cx="0" cy="2160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="" xmlns:a16="http://schemas.microsoft.com/office/drawing/2014/main" id="{E5357081-D16A-5C46-B6B9-7CAA13EA17B8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7896225" y="4076700"/>
            <a:ext cx="0" cy="2160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id="{A6E71191-A9A3-6E4E-B9CF-82DD14BFFA76}"/>
                  </a:ext>
                </a:extLst>
              </p:cNvPr>
              <p:cNvSpPr txBox="1"/>
              <p:nvPr/>
            </p:nvSpPr>
            <p:spPr>
              <a:xfrm>
                <a:off x="1548400" y="3373674"/>
                <a:ext cx="189430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Pick random </a:t>
                </a:r>
                <a:br>
                  <a:rPr lang="en-US" dirty="0"/>
                </a:br>
                <a:r>
                  <a:rPr lang="en-US" dirty="0"/>
                  <a:t>large integer  </a:t>
                </a:r>
                <a14:m>
                  <m:oMath xmlns=""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6E71191-A9A3-6E4E-B9CF-82DD14BFFA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8400" y="3373674"/>
                <a:ext cx="1894301" cy="646331"/>
              </a:xfrm>
              <a:prstGeom prst="rect">
                <a:avLst/>
              </a:prstGeom>
              <a:blipFill>
                <a:blip r:embed="rId7"/>
                <a:stretch>
                  <a:fillRect l="-2000" t="-3922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id="{E7945307-7F1F-0943-9886-32E7B472E8FB}"/>
                  </a:ext>
                </a:extLst>
              </p:cNvPr>
              <p:cNvSpPr txBox="1"/>
              <p:nvPr/>
            </p:nvSpPr>
            <p:spPr>
              <a:xfrm>
                <a:off x="9010914" y="3373673"/>
                <a:ext cx="181677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Pick random </a:t>
                </a:r>
              </a:p>
              <a:p>
                <a:r>
                  <a:rPr lang="en-US" dirty="0"/>
                  <a:t>large integer </a:t>
                </a:r>
                <a14:m>
                  <m:oMath xmlns=""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7945307-7F1F-0943-9886-32E7B472E8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0914" y="3373673"/>
                <a:ext cx="1816779" cy="646331"/>
              </a:xfrm>
              <a:prstGeom prst="rect">
                <a:avLst/>
              </a:prstGeom>
              <a:blipFill>
                <a:blip r:embed="rId8"/>
                <a:stretch>
                  <a:fillRect l="-2797" t="-3922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="" xmlns:a16="http://schemas.microsoft.com/office/drawing/2014/main" id="{68E29DDC-FA72-024A-8C84-6422A293E84F}"/>
              </a:ext>
            </a:extLst>
          </p:cNvPr>
          <p:cNvCxnSpPr>
            <a:cxnSpLocks/>
          </p:cNvCxnSpPr>
          <p:nvPr/>
        </p:nvCxnSpPr>
        <p:spPr>
          <a:xfrm>
            <a:off x="4295773" y="4806725"/>
            <a:ext cx="3600452" cy="82433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F9C93F5C-CC54-FD42-B47E-FE4AAC1A2464}"/>
              </a:ext>
            </a:extLst>
          </p:cNvPr>
          <p:cNvCxnSpPr>
            <a:cxnSpLocks/>
          </p:cNvCxnSpPr>
          <p:nvPr/>
        </p:nvCxnSpPr>
        <p:spPr>
          <a:xfrm flipH="1">
            <a:off x="4295779" y="4806725"/>
            <a:ext cx="3600446" cy="82433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="" xmlns:a16="http://schemas.microsoft.com/office/drawing/2014/main" id="{3F972484-9027-8841-BF1B-A2D4B34DC0EC}"/>
                  </a:ext>
                </a:extLst>
              </p:cNvPr>
              <p:cNvSpPr txBox="1"/>
              <p:nvPr/>
            </p:nvSpPr>
            <p:spPr>
              <a:xfrm>
                <a:off x="4943093" y="4622059"/>
                <a:ext cx="4065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=""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F972484-9027-8841-BF1B-A2D4B34DC0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093" y="4622059"/>
                <a:ext cx="406522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="" xmlns:a16="http://schemas.microsoft.com/office/drawing/2014/main" id="{4625DF57-97D0-3E41-9C59-4BB8EF85D5D3}"/>
                  </a:ext>
                </a:extLst>
              </p:cNvPr>
              <p:cNvSpPr txBox="1"/>
              <p:nvPr/>
            </p:nvSpPr>
            <p:spPr>
              <a:xfrm>
                <a:off x="6842386" y="4622059"/>
                <a:ext cx="4169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=""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625DF57-97D0-3E41-9C59-4BB8EF85D5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386" y="4622059"/>
                <a:ext cx="416909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5663952" y="342900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Public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79576" y="4581128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Cambria Math"/>
                <a:cs typeface="Cambria Math"/>
              </a:rPr>
              <a:t>A= g </a:t>
            </a:r>
            <a:r>
              <a:rPr lang="en-US" sz="2000" i="1" baseline="30000" dirty="0" smtClean="0">
                <a:latin typeface="Cambria Math"/>
                <a:cs typeface="Cambria Math"/>
              </a:rPr>
              <a:t>a</a:t>
            </a:r>
            <a:r>
              <a:rPr lang="en-US" sz="2000" i="1" dirty="0" smtClean="0">
                <a:latin typeface="Cambria Math"/>
                <a:cs typeface="Cambria Math"/>
              </a:rPr>
              <a:t> mod p</a:t>
            </a:r>
            <a:endParaRPr lang="en-US" sz="2000" i="1" dirty="0">
              <a:latin typeface="Cambria Math"/>
              <a:cs typeface="Cambria Math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904312" y="4581128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ambria Math"/>
                <a:cs typeface="Cambria Math"/>
              </a:rPr>
              <a:t>B</a:t>
            </a:r>
            <a:r>
              <a:rPr lang="en-US" sz="2000" i="1" dirty="0" smtClean="0">
                <a:latin typeface="Cambria Math"/>
                <a:cs typeface="Cambria Math"/>
              </a:rPr>
              <a:t>= g </a:t>
            </a:r>
            <a:r>
              <a:rPr lang="en-US" sz="2000" i="1" baseline="30000" dirty="0" smtClean="0">
                <a:latin typeface="Cambria Math"/>
                <a:cs typeface="Cambria Math"/>
              </a:rPr>
              <a:t>b</a:t>
            </a:r>
            <a:r>
              <a:rPr lang="en-US" sz="2000" i="1" dirty="0" smtClean="0">
                <a:latin typeface="Cambria Math"/>
                <a:cs typeface="Cambria Math"/>
              </a:rPr>
              <a:t> mod p</a:t>
            </a:r>
            <a:endParaRPr lang="en-US" sz="2000" i="1" dirty="0">
              <a:latin typeface="Cambria Math"/>
              <a:cs typeface="Cambria Math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07568" y="5877272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ambria Math"/>
                <a:cs typeface="Cambria Math"/>
              </a:rPr>
              <a:t>Z</a:t>
            </a:r>
            <a:r>
              <a:rPr lang="en-US" sz="2000" i="1" dirty="0" smtClean="0">
                <a:latin typeface="Cambria Math"/>
                <a:cs typeface="Cambria Math"/>
              </a:rPr>
              <a:t>= B </a:t>
            </a:r>
            <a:r>
              <a:rPr lang="en-US" sz="2000" i="1" baseline="30000" dirty="0" smtClean="0">
                <a:latin typeface="Cambria Math"/>
                <a:cs typeface="Cambria Math"/>
              </a:rPr>
              <a:t>a</a:t>
            </a:r>
            <a:r>
              <a:rPr lang="en-US" sz="2000" i="1" dirty="0" smtClean="0">
                <a:latin typeface="Cambria Math"/>
                <a:cs typeface="Cambria Math"/>
              </a:rPr>
              <a:t> mod p</a:t>
            </a:r>
            <a:endParaRPr lang="en-US" sz="2000" i="1" dirty="0">
              <a:latin typeface="Cambria Math"/>
              <a:cs typeface="Cambria Math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616280" y="5877272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ambria Math"/>
                <a:cs typeface="Cambria Math"/>
              </a:rPr>
              <a:t>Z</a:t>
            </a:r>
            <a:r>
              <a:rPr lang="en-US" sz="2000" i="1" dirty="0" smtClean="0">
                <a:latin typeface="Cambria Math"/>
                <a:cs typeface="Cambria Math"/>
              </a:rPr>
              <a:t>= A </a:t>
            </a:r>
            <a:r>
              <a:rPr lang="en-US" sz="2000" i="1" baseline="30000" dirty="0" smtClean="0">
                <a:latin typeface="Cambria Math"/>
                <a:cs typeface="Cambria Math"/>
              </a:rPr>
              <a:t>b</a:t>
            </a:r>
            <a:r>
              <a:rPr lang="en-US" sz="2000" i="1" dirty="0" smtClean="0">
                <a:latin typeface="Cambria Math"/>
                <a:cs typeface="Cambria Math"/>
              </a:rPr>
              <a:t> mod p</a:t>
            </a:r>
            <a:endParaRPr lang="en-US" sz="2000" i="1" dirty="0">
              <a:latin typeface="Cambria Math"/>
              <a:cs typeface="Cambria Math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03912" y="4005064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latin typeface="Cambria Math"/>
                <a:cs typeface="Cambria Math"/>
              </a:rPr>
              <a:t>g</a:t>
            </a:r>
            <a:r>
              <a:rPr lang="en-US" sz="2000" i="1" baseline="30000" dirty="0" smtClean="0">
                <a:latin typeface="Cambria Math"/>
                <a:cs typeface="Cambria Math"/>
              </a:rPr>
              <a:t> </a:t>
            </a:r>
            <a:r>
              <a:rPr lang="en-US" sz="2000" i="1" dirty="0" smtClean="0">
                <a:latin typeface="Cambria Math"/>
                <a:cs typeface="Cambria Math"/>
              </a:rPr>
              <a:t>           p</a:t>
            </a:r>
            <a:endParaRPr lang="en-US" sz="2000" i="1" dirty="0">
              <a:latin typeface="Cambria Math"/>
              <a:cs typeface="Cambria Math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5400" y="1844824"/>
            <a:ext cx="10945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Cambria Math"/>
                <a:cs typeface="Cambria Math"/>
              </a:rPr>
              <a:t>p</a:t>
            </a:r>
            <a:r>
              <a:rPr lang="en-US" sz="2000" dirty="0" smtClean="0"/>
              <a:t> is a large prime number</a:t>
            </a:r>
          </a:p>
          <a:p>
            <a:r>
              <a:rPr lang="en-US" sz="2000" i="1" dirty="0" smtClean="0">
                <a:latin typeface="Cambria Math"/>
                <a:cs typeface="Cambria Math"/>
              </a:rPr>
              <a:t>g</a:t>
            </a:r>
            <a:r>
              <a:rPr lang="en-US" sz="2000" dirty="0" smtClean="0"/>
              <a:t> is a primitive root module </a:t>
            </a:r>
            <a:r>
              <a:rPr lang="en-US" sz="2000" i="1" dirty="0" smtClean="0">
                <a:latin typeface="Cambria Math"/>
                <a:cs typeface="Cambria Math"/>
              </a:rPr>
              <a:t>p</a:t>
            </a:r>
          </a:p>
          <a:p>
            <a:r>
              <a:rPr lang="en-US" sz="2000" dirty="0" smtClean="0"/>
              <a:t>(i.e. for every integer </a:t>
            </a:r>
            <a:r>
              <a:rPr lang="en-US" sz="2000" i="1" dirty="0" smtClean="0">
                <a:latin typeface="Cambria Math"/>
                <a:cs typeface="Cambria Math"/>
              </a:rPr>
              <a:t>a</a:t>
            </a:r>
            <a:r>
              <a:rPr lang="en-US" sz="2000" dirty="0" smtClean="0"/>
              <a:t> </a:t>
            </a:r>
            <a:r>
              <a:rPr lang="en-US" sz="2000" dirty="0" err="1" smtClean="0"/>
              <a:t>coprime</a:t>
            </a:r>
            <a:r>
              <a:rPr lang="en-US" sz="2000" dirty="0" smtClean="0"/>
              <a:t> to </a:t>
            </a:r>
            <a:r>
              <a:rPr lang="en-US" sz="2000" i="1" dirty="0" smtClean="0">
                <a:latin typeface="Cambria Math"/>
                <a:cs typeface="Cambria Math"/>
              </a:rPr>
              <a:t>p</a:t>
            </a:r>
            <a:r>
              <a:rPr lang="en-US" sz="2000" dirty="0" smtClean="0"/>
              <a:t>, there is an integer </a:t>
            </a:r>
            <a:r>
              <a:rPr lang="en-US" sz="2000" i="1" dirty="0" smtClean="0">
                <a:latin typeface="Cambria Math"/>
                <a:cs typeface="Cambria Math"/>
              </a:rPr>
              <a:t>k</a:t>
            </a:r>
            <a:r>
              <a:rPr lang="en-US" sz="2000" dirty="0" smtClean="0"/>
              <a:t> such that </a:t>
            </a:r>
            <a:r>
              <a:rPr lang="en-US" sz="2000" i="1" dirty="0" err="1" smtClean="0">
                <a:latin typeface="Cambria Math"/>
                <a:cs typeface="Cambria Math"/>
              </a:rPr>
              <a:t>g</a:t>
            </a:r>
            <a:r>
              <a:rPr lang="en-US" sz="2000" i="1" baseline="30000" dirty="0" err="1" smtClean="0">
                <a:latin typeface="Cambria Math"/>
                <a:cs typeface="Cambria Math"/>
              </a:rPr>
              <a:t>k</a:t>
            </a:r>
            <a:r>
              <a:rPr lang="en-US" sz="2000" i="1" dirty="0" smtClean="0">
                <a:latin typeface="Cambria Math"/>
                <a:cs typeface="Cambria Math"/>
              </a:rPr>
              <a:t>=a mod p</a:t>
            </a:r>
          </a:p>
        </p:txBody>
      </p:sp>
    </p:spTree>
    <p:extLst>
      <p:ext uri="{BB962C8B-B14F-4D97-AF65-F5344CB8AC3E}">
        <p14:creationId xmlns:p14="http://schemas.microsoft.com/office/powerpoint/2010/main" val="3110444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28" grpId="0"/>
      <p:bldP spid="30" grpId="0"/>
      <p:bldP spid="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Transport Layer Security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Symmetric-key encryption is much faster than asymmetric-key </a:t>
            </a:r>
            <a:r>
              <a:rPr lang="en-GB" dirty="0" smtClean="0"/>
              <a:t>encryption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TLS is a hybrid cryptosystem</a:t>
            </a:r>
          </a:p>
          <a:p>
            <a:pPr lvl="1"/>
            <a:r>
              <a:rPr lang="en-GB" dirty="0"/>
              <a:t>Uses asymmetric-key encryption to agree on a shared symmetric key</a:t>
            </a:r>
          </a:p>
          <a:p>
            <a:pPr lvl="1"/>
            <a:r>
              <a:rPr lang="en-GB" dirty="0"/>
              <a:t>Uses symmetric-key encryption for subsequent application data, using the shared </a:t>
            </a:r>
            <a:r>
              <a:rPr lang="en-GB" dirty="0" smtClean="0"/>
              <a:t>key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TLS 1.2 defined in Aug 2008, TLS 1.3 defined in Aug 2018</a:t>
            </a:r>
          </a:p>
          <a:p>
            <a:pPr lvl="1"/>
            <a:r>
              <a:rPr lang="en-GB" dirty="0"/>
              <a:t>TLS 1.3 offers significant security and efficiency improvements over TLS 1.2</a:t>
            </a:r>
          </a:p>
          <a:p>
            <a:pPr lvl="1"/>
            <a:r>
              <a:rPr lang="en-GB" dirty="0"/>
              <a:t>TLS 1.3 is widely supported by most modern browsers (notable exception: Microsoft)</a:t>
            </a:r>
          </a:p>
          <a:p>
            <a:pPr lvl="1"/>
            <a:r>
              <a:rPr lang="en-GB" dirty="0"/>
              <a:t>Adoption by websites is much lower (&lt;40% as of September 2020) 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8F30BDE-3666-864F-9E41-3E6FCF4793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190702"/>
            <a:ext cx="10944225" cy="478387"/>
          </a:xfrm>
        </p:spPr>
        <p:txBody>
          <a:bodyPr anchor="b"/>
          <a:lstStyle/>
          <a:p>
            <a:r>
              <a:rPr lang="en-GB" dirty="0"/>
              <a:t>Dierks, T. and Rescorla, E. (2008) </a:t>
            </a:r>
            <a:r>
              <a:rPr lang="en-GB" i="1" dirty="0"/>
              <a:t>The Transport Layer Security Protocol Version 1.2</a:t>
            </a:r>
            <a:r>
              <a:rPr lang="en-GB" dirty="0"/>
              <a:t>. RFC5246. Available at: https://</a:t>
            </a:r>
            <a:r>
              <a:rPr lang="en-GB" dirty="0" err="1"/>
              <a:t>tools.ietf.org</a:t>
            </a:r>
            <a:r>
              <a:rPr lang="en-GB" dirty="0"/>
              <a:t>/html/rfc5246</a:t>
            </a:r>
          </a:p>
          <a:p>
            <a:r>
              <a:rPr lang="en-GB" dirty="0"/>
              <a:t>Rescorla, E. (2018) </a:t>
            </a:r>
            <a:r>
              <a:rPr lang="en-GB" i="1" dirty="0"/>
              <a:t>The Transport Layer Security (TLS) Protocol Version 1.3</a:t>
            </a:r>
            <a:r>
              <a:rPr lang="en-GB" dirty="0"/>
              <a:t>. RFC8446. Available at: https://</a:t>
            </a:r>
            <a:r>
              <a:rPr lang="en-GB" dirty="0" err="1"/>
              <a:t>tools.ietf.org</a:t>
            </a:r>
            <a:r>
              <a:rPr lang="en-GB" dirty="0"/>
              <a:t>/html/rfc8446</a:t>
            </a:r>
          </a:p>
        </p:txBody>
      </p:sp>
    </p:spTree>
    <p:extLst>
      <p:ext uri="{BB962C8B-B14F-4D97-AF65-F5344CB8AC3E}">
        <p14:creationId xmlns:p14="http://schemas.microsoft.com/office/powerpoint/2010/main" val="4065461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Transport Layer Security h</a:t>
            </a:r>
            <a:r>
              <a:rPr lang="en-GB" dirty="0" smtClean="0"/>
              <a:t>andshake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TLS </a:t>
            </a:r>
            <a:r>
              <a:rPr lang="en-GB" dirty="0"/>
              <a:t>handshake is the protocol used to agree on the shared symmetric key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Several key exchange algorithms in use – these are the most common cases:</a:t>
            </a:r>
          </a:p>
          <a:p>
            <a:pPr lvl="1"/>
            <a:r>
              <a:rPr lang="en-US" dirty="0"/>
              <a:t>RSA (TLS 1.2 and earlier only)</a:t>
            </a:r>
          </a:p>
          <a:p>
            <a:pPr lvl="1"/>
            <a:r>
              <a:rPr lang="en-US" dirty="0"/>
              <a:t>Ephemeral Diffie-Hellman (TLS 1.3 onwards)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GB" dirty="0"/>
              <a:t>Because TLS 1.2 is still in wide use, we’ll look at both TLS 1.2 and TLS 1.3</a:t>
            </a: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8F30BDE-3666-864F-9E41-3E6FCF4793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014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ight Bracket 50">
            <a:extLst>
              <a:ext uri="{FF2B5EF4-FFF2-40B4-BE49-F238E27FC236}">
                <a16:creationId xmlns="" xmlns:a16="http://schemas.microsoft.com/office/drawing/2014/main" id="{C81E7B7E-1E9A-9342-811D-48AA2A66F301}"/>
              </a:ext>
            </a:extLst>
          </p:cNvPr>
          <p:cNvSpPr/>
          <p:nvPr/>
        </p:nvSpPr>
        <p:spPr>
          <a:xfrm>
            <a:off x="8040000" y="1629000"/>
            <a:ext cx="216000" cy="1080000"/>
          </a:xfrm>
          <a:prstGeom prst="rightBracket">
            <a:avLst>
              <a:gd name="adj" fmla="val 9681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8" name="Group 67">
            <a:extLst>
              <a:ext uri="{FF2B5EF4-FFF2-40B4-BE49-F238E27FC236}">
                <a16:creationId xmlns="" xmlns:a16="http://schemas.microsoft.com/office/drawing/2014/main" id="{1D9FAB96-5027-AD47-BFDA-0C5131904839}"/>
              </a:ext>
            </a:extLst>
          </p:cNvPr>
          <p:cNvGrpSpPr/>
          <p:nvPr/>
        </p:nvGrpSpPr>
        <p:grpSpPr>
          <a:xfrm>
            <a:off x="8832000" y="2061000"/>
            <a:ext cx="2736000" cy="292127"/>
            <a:chOff x="8832000" y="1989000"/>
            <a:chExt cx="2736000" cy="292127"/>
          </a:xfrm>
        </p:grpSpPr>
        <p:sp>
          <p:nvSpPr>
            <p:cNvPr id="66" name="TextBox 65">
              <a:extLst>
                <a:ext uri="{FF2B5EF4-FFF2-40B4-BE49-F238E27FC236}">
                  <a16:creationId xmlns="" xmlns:a16="http://schemas.microsoft.com/office/drawing/2014/main" id="{E354E41E-A46B-EB45-94EE-28FC77AF6A82}"/>
                </a:ext>
              </a:extLst>
            </p:cNvPr>
            <p:cNvSpPr txBox="1"/>
            <p:nvPr/>
          </p:nvSpPr>
          <p:spPr>
            <a:xfrm>
              <a:off x="9624000" y="1993127"/>
              <a:ext cx="1944000" cy="288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GB" sz="1200" dirty="0"/>
                <a:t>generate random number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="" xmlns:a16="http://schemas.microsoft.com/office/drawing/2014/main" id="{D6A09F04-0C10-D140-AF07-601A7725669D}"/>
                </a:ext>
              </a:extLst>
            </p:cNvPr>
            <p:cNvSpPr/>
            <p:nvPr/>
          </p:nvSpPr>
          <p:spPr bwMode="auto">
            <a:xfrm>
              <a:off x="8832000" y="1989000"/>
              <a:ext cx="288000" cy="288000"/>
            </a:xfrm>
            <a:prstGeom prst="rect">
              <a:avLst/>
            </a:prstGeom>
            <a:solidFill>
              <a:srgbClr val="66BE6D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latin typeface="Lucida Sans" panose="020B0602030504020204" pitchFamily="34" charset="77"/>
                  <a:ea typeface="Georgia" charset="0"/>
                  <a:cs typeface="Georgia" charset="0"/>
                </a:rPr>
                <a:t>m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="" xmlns:a16="http://schemas.microsoft.com/office/drawing/2014/main" id="{2E7234E6-8A8C-E54E-BB48-577F42ECFB8A}"/>
              </a:ext>
            </a:extLst>
          </p:cNvPr>
          <p:cNvGrpSpPr/>
          <p:nvPr/>
        </p:nvGrpSpPr>
        <p:grpSpPr>
          <a:xfrm>
            <a:off x="624000" y="1701000"/>
            <a:ext cx="2736000" cy="288000"/>
            <a:chOff x="624000" y="1988475"/>
            <a:chExt cx="2736000" cy="288000"/>
          </a:xfrm>
        </p:grpSpPr>
        <p:sp>
          <p:nvSpPr>
            <p:cNvPr id="81" name="Rectangle 80">
              <a:extLst>
                <a:ext uri="{FF2B5EF4-FFF2-40B4-BE49-F238E27FC236}">
                  <a16:creationId xmlns="" xmlns:a16="http://schemas.microsoft.com/office/drawing/2014/main" id="{BF0AFFA0-DE01-4442-824E-6F82BD945189}"/>
                </a:ext>
              </a:extLst>
            </p:cNvPr>
            <p:cNvSpPr/>
            <p:nvPr/>
          </p:nvSpPr>
          <p:spPr bwMode="auto">
            <a:xfrm>
              <a:off x="3072000" y="1988475"/>
              <a:ext cx="288000" cy="288000"/>
            </a:xfrm>
            <a:prstGeom prst="rect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latin typeface="Lucida Sans" panose="020B0602030504020204" pitchFamily="34" charset="77"/>
                  <a:ea typeface="Georgia" charset="0"/>
                  <a:cs typeface="Georgia" charset="0"/>
                </a:rPr>
                <a:t>n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="" xmlns:a16="http://schemas.microsoft.com/office/drawing/2014/main" id="{24E1E84E-C747-C54A-AD57-A1705443CF06}"/>
                </a:ext>
              </a:extLst>
            </p:cNvPr>
            <p:cNvSpPr txBox="1"/>
            <p:nvPr/>
          </p:nvSpPr>
          <p:spPr>
            <a:xfrm>
              <a:off x="624000" y="1988475"/>
              <a:ext cx="1944000" cy="288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GB" sz="1200" dirty="0"/>
                <a:t>generate random number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="" xmlns:a16="http://schemas.microsoft.com/office/drawing/2014/main" id="{430156B7-B1DF-BA46-A2CD-A83E965D1B09}"/>
              </a:ext>
            </a:extLst>
          </p:cNvPr>
          <p:cNvGrpSpPr/>
          <p:nvPr/>
        </p:nvGrpSpPr>
        <p:grpSpPr>
          <a:xfrm>
            <a:off x="8832000" y="2781000"/>
            <a:ext cx="2745420" cy="288000"/>
            <a:chOff x="8832000" y="3168259"/>
            <a:chExt cx="2745420" cy="288000"/>
          </a:xfrm>
        </p:grpSpPr>
        <p:sp>
          <p:nvSpPr>
            <p:cNvPr id="84" name="Process 83">
              <a:extLst>
                <a:ext uri="{FF2B5EF4-FFF2-40B4-BE49-F238E27FC236}">
                  <a16:creationId xmlns="" xmlns:a16="http://schemas.microsoft.com/office/drawing/2014/main" id="{F79FDCE5-2E27-D24F-8DB2-D92FFF89794C}"/>
                </a:ext>
              </a:extLst>
            </p:cNvPr>
            <p:cNvSpPr/>
            <p:nvPr/>
          </p:nvSpPr>
          <p:spPr bwMode="auto">
            <a:xfrm>
              <a:off x="8832000" y="3168259"/>
              <a:ext cx="288000" cy="288000"/>
            </a:xfrm>
            <a:prstGeom prst="flowChartProcess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000" b="1" dirty="0">
                  <a:latin typeface="Lucida Sans" panose="020B0602030504020204" pitchFamily="34" charset="77"/>
                  <a:ea typeface="Georgia" charset="0"/>
                  <a:cs typeface="Georgia" charset="0"/>
                </a:rPr>
                <a:t>#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="" xmlns:a16="http://schemas.microsoft.com/office/drawing/2014/main" id="{C79900B2-28F7-EA44-A469-23D928426A47}"/>
                </a:ext>
              </a:extLst>
            </p:cNvPr>
            <p:cNvSpPr txBox="1"/>
            <p:nvPr/>
          </p:nvSpPr>
          <p:spPr>
            <a:xfrm>
              <a:off x="9633420" y="3168259"/>
              <a:ext cx="1944000" cy="288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GB" sz="1200" dirty="0"/>
                <a:t>generate transcript hash</a:t>
              </a: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="" xmlns:a16="http://schemas.microsoft.com/office/drawing/2014/main" id="{B446CC98-3AA1-4A40-AC4B-9E9DDC8394EE}"/>
              </a:ext>
            </a:extLst>
          </p:cNvPr>
          <p:cNvSpPr txBox="1"/>
          <p:nvPr/>
        </p:nvSpPr>
        <p:spPr>
          <a:xfrm>
            <a:off x="623887" y="5949000"/>
            <a:ext cx="2160000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en-GB" sz="1200" dirty="0"/>
              <a:t>begin secure communication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="" xmlns:a16="http://schemas.microsoft.com/office/drawing/2014/main" id="{FB0B693E-F100-4E41-AD34-22A4F1843CD3}"/>
              </a:ext>
            </a:extLst>
          </p:cNvPr>
          <p:cNvGrpSpPr/>
          <p:nvPr/>
        </p:nvGrpSpPr>
        <p:grpSpPr>
          <a:xfrm>
            <a:off x="4296000" y="1593000"/>
            <a:ext cx="3601176" cy="396000"/>
            <a:chOff x="4296000" y="1521000"/>
            <a:chExt cx="3601176" cy="396000"/>
          </a:xfrm>
        </p:grpSpPr>
        <p:cxnSp>
          <p:nvCxnSpPr>
            <p:cNvPr id="105" name="Straight Arrow Connector 104">
              <a:extLst>
                <a:ext uri="{FF2B5EF4-FFF2-40B4-BE49-F238E27FC236}">
                  <a16:creationId xmlns="" xmlns:a16="http://schemas.microsoft.com/office/drawing/2014/main" id="{E1D4F7EC-4F74-3444-85DE-DC629E5F7D67}"/>
                </a:ext>
              </a:extLst>
            </p:cNvPr>
            <p:cNvCxnSpPr/>
            <p:nvPr/>
          </p:nvCxnSpPr>
          <p:spPr bwMode="auto">
            <a:xfrm>
              <a:off x="4296000" y="1773000"/>
              <a:ext cx="3601176" cy="850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lg" len="lg"/>
            </a:ln>
            <a:effectLst/>
          </p:spPr>
        </p:cxnSp>
        <p:sp>
          <p:nvSpPr>
            <p:cNvPr id="106" name="TextBox 105">
              <a:extLst>
                <a:ext uri="{FF2B5EF4-FFF2-40B4-BE49-F238E27FC236}">
                  <a16:creationId xmlns="" xmlns:a16="http://schemas.microsoft.com/office/drawing/2014/main" id="{3E0D48AB-401F-1C42-B9D1-A0611A8899EA}"/>
                </a:ext>
              </a:extLst>
            </p:cNvPr>
            <p:cNvSpPr txBox="1"/>
            <p:nvPr/>
          </p:nvSpPr>
          <p:spPr>
            <a:xfrm>
              <a:off x="4296000" y="1521000"/>
              <a:ext cx="1022716" cy="252000"/>
            </a:xfrm>
            <a:prstGeom prst="rect">
              <a:avLst/>
            </a:prstGeom>
            <a:noFill/>
          </p:spPr>
          <p:txBody>
            <a:bodyPr wrap="none" lIns="72000" tIns="0" rIns="0" bIns="0" rtlCol="0" anchor="ctr" anchorCtr="0">
              <a:noAutofit/>
            </a:bodyPr>
            <a:lstStyle/>
            <a:p>
              <a:r>
                <a:rPr lang="en-GB" sz="1200" dirty="0" err="1">
                  <a:latin typeface="Lucida Console" charset="0"/>
                  <a:ea typeface="Lucida Console" charset="0"/>
                  <a:cs typeface="Lucida Console" charset="0"/>
                </a:rPr>
                <a:t>ClientHello</a:t>
              </a:r>
              <a:endParaRPr lang="en-GB" sz="1200" dirty="0">
                <a:latin typeface="Lucida Console" charset="0"/>
                <a:ea typeface="Lucida Console" charset="0"/>
                <a:cs typeface="Lucida Console" charset="0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="" xmlns:a16="http://schemas.microsoft.com/office/drawing/2014/main" id="{24802D3D-9E5E-1A4E-8547-6984BEE25ECD}"/>
                </a:ext>
              </a:extLst>
            </p:cNvPr>
            <p:cNvSpPr/>
            <p:nvPr/>
          </p:nvSpPr>
          <p:spPr bwMode="auto">
            <a:xfrm>
              <a:off x="5952000" y="1629000"/>
              <a:ext cx="288000" cy="288000"/>
            </a:xfrm>
            <a:prstGeom prst="rect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200">
                  <a:latin typeface="Lucida Sans" panose="020B0602030504020204" pitchFamily="34" charset="77"/>
                  <a:ea typeface="Georgia" charset="0"/>
                  <a:cs typeface="Georgia" charset="0"/>
                </a:rPr>
                <a:t>n</a:t>
              </a: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="" xmlns:a16="http://schemas.microsoft.com/office/drawing/2014/main" id="{9CBCF9F5-5B11-0342-A7F0-7D02467D7B66}"/>
              </a:ext>
            </a:extLst>
          </p:cNvPr>
          <p:cNvGrpSpPr/>
          <p:nvPr/>
        </p:nvGrpSpPr>
        <p:grpSpPr>
          <a:xfrm>
            <a:off x="4296000" y="2277000"/>
            <a:ext cx="3609474" cy="487513"/>
            <a:chOff x="4296000" y="4365000"/>
            <a:chExt cx="3609474" cy="487513"/>
          </a:xfrm>
        </p:grpSpPr>
        <p:sp>
          <p:nvSpPr>
            <p:cNvPr id="141" name="TextBox 140">
              <a:extLst>
                <a:ext uri="{FF2B5EF4-FFF2-40B4-BE49-F238E27FC236}">
                  <a16:creationId xmlns="" xmlns:a16="http://schemas.microsoft.com/office/drawing/2014/main" id="{92C05989-7F23-3C40-A97E-4C18FF7DDCEA}"/>
                </a:ext>
              </a:extLst>
            </p:cNvPr>
            <p:cNvSpPr txBox="1"/>
            <p:nvPr/>
          </p:nvSpPr>
          <p:spPr>
            <a:xfrm>
              <a:off x="6178117" y="4365000"/>
              <a:ext cx="1717883" cy="288000"/>
            </a:xfrm>
            <a:prstGeom prst="rect">
              <a:avLst/>
            </a:prstGeom>
            <a:noFill/>
          </p:spPr>
          <p:txBody>
            <a:bodyPr wrap="none" lIns="0" tIns="0" rIns="72000" bIns="0" rtlCol="0" anchor="ctr" anchorCtr="0">
              <a:noAutofit/>
            </a:bodyPr>
            <a:lstStyle/>
            <a:p>
              <a:pPr algn="r"/>
              <a:r>
                <a:rPr lang="en-GB" sz="1200" dirty="0">
                  <a:latin typeface="Lucida Console" charset="0"/>
                  <a:ea typeface="Lucida Console" charset="0"/>
                  <a:cs typeface="Lucida Console" charset="0"/>
                </a:rPr>
                <a:t>Certificate</a:t>
              </a:r>
            </a:p>
          </p:txBody>
        </p:sp>
        <p:cxnSp>
          <p:nvCxnSpPr>
            <p:cNvPr id="142" name="Straight Arrow Connector 141">
              <a:extLst>
                <a:ext uri="{FF2B5EF4-FFF2-40B4-BE49-F238E27FC236}">
                  <a16:creationId xmlns="" xmlns:a16="http://schemas.microsoft.com/office/drawing/2014/main" id="{450B205E-5BD0-8743-BB1B-42589B377110}"/>
                </a:ext>
              </a:extLst>
            </p:cNvPr>
            <p:cNvCxnSpPr/>
            <p:nvPr/>
          </p:nvCxnSpPr>
          <p:spPr bwMode="auto">
            <a:xfrm flipH="1" flipV="1">
              <a:off x="4296000" y="4653000"/>
              <a:ext cx="3609474" cy="5114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lg" len="lg"/>
            </a:ln>
            <a:effectLst/>
          </p:spPr>
        </p:cxnSp>
        <p:grpSp>
          <p:nvGrpSpPr>
            <p:cNvPr id="147" name="Group 146">
              <a:extLst>
                <a:ext uri="{FF2B5EF4-FFF2-40B4-BE49-F238E27FC236}">
                  <a16:creationId xmlns="" xmlns:a16="http://schemas.microsoft.com/office/drawing/2014/main" id="{76EA2867-20F9-6A45-91B3-B7A60D139C8D}"/>
                </a:ext>
              </a:extLst>
            </p:cNvPr>
            <p:cNvGrpSpPr/>
            <p:nvPr/>
          </p:nvGrpSpPr>
          <p:grpSpPr>
            <a:xfrm>
              <a:off x="5808000" y="4509000"/>
              <a:ext cx="576000" cy="343513"/>
              <a:chOff x="5808000" y="5373000"/>
              <a:chExt cx="576000" cy="343513"/>
            </a:xfrm>
          </p:grpSpPr>
          <p:sp>
            <p:nvSpPr>
              <p:cNvPr id="146" name="Rectangle 145">
                <a:extLst>
                  <a:ext uri="{FF2B5EF4-FFF2-40B4-BE49-F238E27FC236}">
                    <a16:creationId xmlns="" xmlns:a16="http://schemas.microsoft.com/office/drawing/2014/main" id="{CA92E821-B341-0C4B-BC1D-BB7920EB68ED}"/>
                  </a:ext>
                </a:extLst>
              </p:cNvPr>
              <p:cNvSpPr/>
              <p:nvPr/>
            </p:nvSpPr>
            <p:spPr>
              <a:xfrm>
                <a:off x="5808000" y="5373000"/>
                <a:ext cx="576000" cy="288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44" name="Picture 143">
                <a:extLst>
                  <a:ext uri="{FF2B5EF4-FFF2-40B4-BE49-F238E27FC236}">
                    <a16:creationId xmlns="" xmlns:a16="http://schemas.microsoft.com/office/drawing/2014/main" id="{8E5B3CB7-BC39-1346-8CDF-FB7BF018EB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43573" y="5409000"/>
                <a:ext cx="494141" cy="216000"/>
              </a:xfrm>
              <a:prstGeom prst="rect">
                <a:avLst/>
              </a:prstGeom>
            </p:spPr>
          </p:pic>
          <p:pic>
            <p:nvPicPr>
              <p:cNvPr id="145" name="Picture 144">
                <a:extLst>
                  <a:ext uri="{FF2B5EF4-FFF2-40B4-BE49-F238E27FC236}">
                    <a16:creationId xmlns="" xmlns:a16="http://schemas.microsoft.com/office/drawing/2014/main" id="{B5CE6603-DA93-B04B-B8C8-16324347B5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93666" y="5430255"/>
                <a:ext cx="216154" cy="286258"/>
              </a:xfrm>
              <a:prstGeom prst="rect">
                <a:avLst/>
              </a:prstGeom>
            </p:spPr>
          </p:pic>
        </p:grpSp>
      </p:grpSp>
      <p:grpSp>
        <p:nvGrpSpPr>
          <p:cNvPr id="155" name="Group 154">
            <a:extLst>
              <a:ext uri="{FF2B5EF4-FFF2-40B4-BE49-F238E27FC236}">
                <a16:creationId xmlns="" xmlns:a16="http://schemas.microsoft.com/office/drawing/2014/main" id="{079D114B-A81F-C749-BDB0-308DF2935FF6}"/>
              </a:ext>
            </a:extLst>
          </p:cNvPr>
          <p:cNvGrpSpPr/>
          <p:nvPr/>
        </p:nvGrpSpPr>
        <p:grpSpPr>
          <a:xfrm>
            <a:off x="4296000" y="1953000"/>
            <a:ext cx="3609474" cy="396000"/>
            <a:chOff x="4296000" y="2817000"/>
            <a:chExt cx="3609474" cy="396000"/>
          </a:xfrm>
        </p:grpSpPr>
        <p:cxnSp>
          <p:nvCxnSpPr>
            <p:cNvPr id="150" name="Straight Arrow Connector 149">
              <a:extLst>
                <a:ext uri="{FF2B5EF4-FFF2-40B4-BE49-F238E27FC236}">
                  <a16:creationId xmlns="" xmlns:a16="http://schemas.microsoft.com/office/drawing/2014/main" id="{4BFC9D38-D192-8A4D-98AC-4236049FBA9F}"/>
                </a:ext>
              </a:extLst>
            </p:cNvPr>
            <p:cNvCxnSpPr/>
            <p:nvPr/>
          </p:nvCxnSpPr>
          <p:spPr bwMode="auto">
            <a:xfrm flipH="1" flipV="1">
              <a:off x="4296000" y="3069000"/>
              <a:ext cx="3609474" cy="5114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lg" len="lg"/>
            </a:ln>
            <a:effectLst/>
          </p:spPr>
        </p:cxnSp>
        <p:sp>
          <p:nvSpPr>
            <p:cNvPr id="151" name="Rectangle 150">
              <a:extLst>
                <a:ext uri="{FF2B5EF4-FFF2-40B4-BE49-F238E27FC236}">
                  <a16:creationId xmlns="" xmlns:a16="http://schemas.microsoft.com/office/drawing/2014/main" id="{277A74DE-FC97-FF42-A3BA-832CC0587CD6}"/>
                </a:ext>
              </a:extLst>
            </p:cNvPr>
            <p:cNvSpPr/>
            <p:nvPr/>
          </p:nvSpPr>
          <p:spPr bwMode="auto">
            <a:xfrm>
              <a:off x="5952000" y="2925000"/>
              <a:ext cx="288000" cy="288000"/>
            </a:xfrm>
            <a:prstGeom prst="rect">
              <a:avLst/>
            </a:prstGeom>
            <a:solidFill>
              <a:srgbClr val="66BE6D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latin typeface="Lucida Sans" panose="020B0602030504020204" pitchFamily="34" charset="77"/>
                  <a:ea typeface="Georgia" charset="0"/>
                  <a:cs typeface="Georgia" charset="0"/>
                </a:rPr>
                <a:t>m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="" xmlns:a16="http://schemas.microsoft.com/office/drawing/2014/main" id="{362EAEB6-F41F-EA49-BE3A-9EC90C737E38}"/>
                </a:ext>
              </a:extLst>
            </p:cNvPr>
            <p:cNvSpPr txBox="1"/>
            <p:nvPr/>
          </p:nvSpPr>
          <p:spPr>
            <a:xfrm>
              <a:off x="6167438" y="2817000"/>
              <a:ext cx="1728562" cy="252000"/>
            </a:xfrm>
            <a:prstGeom prst="rect">
              <a:avLst/>
            </a:prstGeom>
            <a:noFill/>
          </p:spPr>
          <p:txBody>
            <a:bodyPr wrap="none" lIns="0" tIns="0" rIns="72000" bIns="0" rtlCol="0" anchor="ctr" anchorCtr="0">
              <a:noAutofit/>
            </a:bodyPr>
            <a:lstStyle/>
            <a:p>
              <a:pPr algn="r"/>
              <a:r>
                <a:rPr lang="en-GB" sz="1200" dirty="0" err="1">
                  <a:latin typeface="Lucida Console" charset="0"/>
                  <a:ea typeface="Lucida Console" charset="0"/>
                  <a:cs typeface="Lucida Console" charset="0"/>
                </a:rPr>
                <a:t>ServerHello</a:t>
              </a:r>
              <a:endParaRPr lang="en-GB" sz="1200" dirty="0">
                <a:latin typeface="Lucida Console" charset="0"/>
                <a:ea typeface="Lucida Console" charset="0"/>
                <a:cs typeface="Lucida Console" charset="0"/>
              </a:endParaRP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="" xmlns:a16="http://schemas.microsoft.com/office/drawing/2014/main" id="{1620F0AD-41FE-544C-AA61-4AFC4F6E3BBE}"/>
              </a:ext>
            </a:extLst>
          </p:cNvPr>
          <p:cNvGrpSpPr/>
          <p:nvPr/>
        </p:nvGrpSpPr>
        <p:grpSpPr>
          <a:xfrm>
            <a:off x="4296000" y="2997000"/>
            <a:ext cx="3609474" cy="293114"/>
            <a:chOff x="4296000" y="5805000"/>
            <a:chExt cx="3609474" cy="293114"/>
          </a:xfrm>
        </p:grpSpPr>
        <p:cxnSp>
          <p:nvCxnSpPr>
            <p:cNvPr id="161" name="Straight Arrow Connector 160">
              <a:extLst>
                <a:ext uri="{FF2B5EF4-FFF2-40B4-BE49-F238E27FC236}">
                  <a16:creationId xmlns="" xmlns:a16="http://schemas.microsoft.com/office/drawing/2014/main" id="{5A40B286-BF87-4D4F-AEA5-8A09D20B2D2A}"/>
                </a:ext>
              </a:extLst>
            </p:cNvPr>
            <p:cNvCxnSpPr/>
            <p:nvPr/>
          </p:nvCxnSpPr>
          <p:spPr bwMode="auto">
            <a:xfrm flipH="1" flipV="1">
              <a:off x="4296000" y="6093000"/>
              <a:ext cx="3609474" cy="5114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lg" len="lg"/>
            </a:ln>
            <a:effectLst/>
          </p:spPr>
        </p:cxnSp>
        <p:sp>
          <p:nvSpPr>
            <p:cNvPr id="167" name="TextBox 166">
              <a:extLst>
                <a:ext uri="{FF2B5EF4-FFF2-40B4-BE49-F238E27FC236}">
                  <a16:creationId xmlns="" xmlns:a16="http://schemas.microsoft.com/office/drawing/2014/main" id="{3FE028B1-CB8D-3E45-9737-A89CD0802278}"/>
                </a:ext>
              </a:extLst>
            </p:cNvPr>
            <p:cNvSpPr txBox="1"/>
            <p:nvPr/>
          </p:nvSpPr>
          <p:spPr>
            <a:xfrm>
              <a:off x="6024564" y="5805000"/>
              <a:ext cx="1871350" cy="288000"/>
            </a:xfrm>
            <a:prstGeom prst="rect">
              <a:avLst/>
            </a:prstGeom>
            <a:noFill/>
          </p:spPr>
          <p:txBody>
            <a:bodyPr wrap="none" lIns="0" tIns="0" rIns="72000" bIns="0" rtlCol="0" anchor="ctr" anchorCtr="0">
              <a:noAutofit/>
            </a:bodyPr>
            <a:lstStyle/>
            <a:p>
              <a:pPr algn="r"/>
              <a:r>
                <a:rPr lang="en-GB" sz="1200" dirty="0" err="1">
                  <a:latin typeface="Lucida Console" charset="0"/>
                  <a:ea typeface="Lucida Console" charset="0"/>
                  <a:cs typeface="Lucida Console" charset="0"/>
                </a:rPr>
                <a:t>ServerHelloDone</a:t>
              </a:r>
              <a:endParaRPr lang="en-GB" sz="1200" dirty="0">
                <a:latin typeface="Lucida Console" charset="0"/>
                <a:ea typeface="Lucida Console" charset="0"/>
                <a:cs typeface="Lucida Console" charset="0"/>
              </a:endParaRPr>
            </a:p>
          </p:txBody>
        </p:sp>
      </p:grpSp>
      <p:sp>
        <p:nvSpPr>
          <p:cNvPr id="172" name="Title 171">
            <a:extLst>
              <a:ext uri="{FF2B5EF4-FFF2-40B4-BE49-F238E27FC236}">
                <a16:creationId xmlns="" xmlns:a16="http://schemas.microsoft.com/office/drawing/2014/main" id="{C72926D3-1B3A-E54C-9EF0-6993C3B46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</a:t>
            </a:r>
            <a:br>
              <a:rPr lang="en-US" dirty="0"/>
            </a:br>
            <a:r>
              <a:rPr lang="en-US" dirty="0"/>
              <a:t>(TLS 1.2)</a:t>
            </a:r>
          </a:p>
        </p:txBody>
      </p:sp>
      <p:cxnSp>
        <p:nvCxnSpPr>
          <p:cNvPr id="174" name="Straight Connector 173">
            <a:extLst>
              <a:ext uri="{FF2B5EF4-FFF2-40B4-BE49-F238E27FC236}">
                <a16:creationId xmlns="" xmlns:a16="http://schemas.microsoft.com/office/drawing/2014/main" id="{2CFE4657-B456-0C48-B2BD-5F474F49C041}"/>
              </a:ext>
            </a:extLst>
          </p:cNvPr>
          <p:cNvCxnSpPr>
            <a:cxnSpLocks/>
          </p:cNvCxnSpPr>
          <p:nvPr/>
        </p:nvCxnSpPr>
        <p:spPr bwMode="auto">
          <a:xfrm flipH="1">
            <a:off x="4296000" y="1447511"/>
            <a:ext cx="9149" cy="522796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191F2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5" name="Straight Connector 174">
            <a:extLst>
              <a:ext uri="{FF2B5EF4-FFF2-40B4-BE49-F238E27FC236}">
                <a16:creationId xmlns="" xmlns:a16="http://schemas.microsoft.com/office/drawing/2014/main" id="{EE211088-AD5A-B843-9818-9F280D410D75}"/>
              </a:ext>
            </a:extLst>
          </p:cNvPr>
          <p:cNvCxnSpPr>
            <a:cxnSpLocks/>
          </p:cNvCxnSpPr>
          <p:nvPr/>
        </p:nvCxnSpPr>
        <p:spPr bwMode="auto">
          <a:xfrm>
            <a:off x="7896000" y="1447511"/>
            <a:ext cx="1" cy="522157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191F2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04" name="Group 203">
            <a:extLst>
              <a:ext uri="{FF2B5EF4-FFF2-40B4-BE49-F238E27FC236}">
                <a16:creationId xmlns="" xmlns:a16="http://schemas.microsoft.com/office/drawing/2014/main" id="{91607CB3-4FBB-DE43-A593-E0A15839915A}"/>
              </a:ext>
            </a:extLst>
          </p:cNvPr>
          <p:cNvGrpSpPr/>
          <p:nvPr/>
        </p:nvGrpSpPr>
        <p:grpSpPr>
          <a:xfrm>
            <a:off x="2077371" y="790821"/>
            <a:ext cx="1633778" cy="232814"/>
            <a:chOff x="2077371" y="790821"/>
            <a:chExt cx="1633778" cy="232814"/>
          </a:xfrm>
        </p:grpSpPr>
        <p:pic>
          <p:nvPicPr>
            <p:cNvPr id="178" name="Picture 177">
              <a:extLst>
                <a:ext uri="{FF2B5EF4-FFF2-40B4-BE49-F238E27FC236}">
                  <a16:creationId xmlns="" xmlns:a16="http://schemas.microsoft.com/office/drawing/2014/main" id="{A64EB990-7312-6141-BE53-AC6DDB4C9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1149" y="790821"/>
              <a:ext cx="540000" cy="232814"/>
            </a:xfrm>
            <a:prstGeom prst="rect">
              <a:avLst/>
            </a:prstGeom>
          </p:spPr>
        </p:pic>
        <p:sp>
          <p:nvSpPr>
            <p:cNvPr id="179" name="TextBox 178">
              <a:extLst>
                <a:ext uri="{FF2B5EF4-FFF2-40B4-BE49-F238E27FC236}">
                  <a16:creationId xmlns="" xmlns:a16="http://schemas.microsoft.com/office/drawing/2014/main" id="{15156F51-591F-DB44-B812-117BFB65151C}"/>
                </a:ext>
              </a:extLst>
            </p:cNvPr>
            <p:cNvSpPr txBox="1"/>
            <p:nvPr/>
          </p:nvSpPr>
          <p:spPr>
            <a:xfrm>
              <a:off x="2077371" y="816210"/>
              <a:ext cx="1019510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GB" sz="1200" dirty="0"/>
                <a:t>CA public key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="" xmlns:a16="http://schemas.microsoft.com/office/drawing/2014/main" id="{7FFDDB8A-55D4-2145-AA71-EEF5FF4FD975}"/>
              </a:ext>
            </a:extLst>
          </p:cNvPr>
          <p:cNvGrpSpPr/>
          <p:nvPr/>
        </p:nvGrpSpPr>
        <p:grpSpPr>
          <a:xfrm>
            <a:off x="8385276" y="769840"/>
            <a:ext cx="1949396" cy="741067"/>
            <a:chOff x="8385276" y="769840"/>
            <a:chExt cx="1949396" cy="741067"/>
          </a:xfrm>
        </p:grpSpPr>
        <p:pic>
          <p:nvPicPr>
            <p:cNvPr id="180" name="Picture 179">
              <a:extLst>
                <a:ext uri="{FF2B5EF4-FFF2-40B4-BE49-F238E27FC236}">
                  <a16:creationId xmlns="" xmlns:a16="http://schemas.microsoft.com/office/drawing/2014/main" id="{557AA92F-5FEA-FF47-8045-DC5BEB91A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5276" y="769840"/>
              <a:ext cx="540000" cy="232814"/>
            </a:xfrm>
            <a:prstGeom prst="rect">
              <a:avLst/>
            </a:prstGeom>
          </p:spPr>
        </p:pic>
        <p:sp>
          <p:nvSpPr>
            <p:cNvPr id="181" name="TextBox 180">
              <a:extLst>
                <a:ext uri="{FF2B5EF4-FFF2-40B4-BE49-F238E27FC236}">
                  <a16:creationId xmlns="" xmlns:a16="http://schemas.microsoft.com/office/drawing/2014/main" id="{6303CB4D-855D-0140-A036-66205C387A53}"/>
                </a:ext>
              </a:extLst>
            </p:cNvPr>
            <p:cNvSpPr txBox="1"/>
            <p:nvPr/>
          </p:nvSpPr>
          <p:spPr>
            <a:xfrm>
              <a:off x="9017805" y="1141575"/>
              <a:ext cx="126156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dirty="0"/>
                <a:t>server public key</a:t>
              </a:r>
              <a:br>
                <a:rPr lang="en-GB" sz="1200" dirty="0"/>
              </a:br>
              <a:r>
                <a:rPr lang="en-GB" sz="1200" dirty="0"/>
                <a:t>(signed by CA)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="" xmlns:a16="http://schemas.microsoft.com/office/drawing/2014/main" id="{3A20D166-1C22-1A4C-8A7F-20E6DCC5B69A}"/>
                </a:ext>
              </a:extLst>
            </p:cNvPr>
            <p:cNvSpPr txBox="1"/>
            <p:nvPr/>
          </p:nvSpPr>
          <p:spPr>
            <a:xfrm>
              <a:off x="9018606" y="803664"/>
              <a:ext cx="1316066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dirty="0"/>
                <a:t>server private key</a:t>
              </a:r>
            </a:p>
          </p:txBody>
        </p:sp>
        <p:grpSp>
          <p:nvGrpSpPr>
            <p:cNvPr id="183" name="Group 182">
              <a:extLst>
                <a:ext uri="{FF2B5EF4-FFF2-40B4-BE49-F238E27FC236}">
                  <a16:creationId xmlns="" xmlns:a16="http://schemas.microsoft.com/office/drawing/2014/main" id="{266A01FE-B3F1-0948-94D3-79DB7B936AA0}"/>
                </a:ext>
              </a:extLst>
            </p:cNvPr>
            <p:cNvGrpSpPr/>
            <p:nvPr/>
          </p:nvGrpSpPr>
          <p:grpSpPr>
            <a:xfrm>
              <a:off x="8386422" y="1094401"/>
              <a:ext cx="540000" cy="353110"/>
              <a:chOff x="8130370" y="2074073"/>
              <a:chExt cx="540000" cy="353110"/>
            </a:xfrm>
          </p:grpSpPr>
          <p:pic>
            <p:nvPicPr>
              <p:cNvPr id="184" name="Picture 183">
                <a:extLst>
                  <a:ext uri="{FF2B5EF4-FFF2-40B4-BE49-F238E27FC236}">
                    <a16:creationId xmlns="" xmlns:a16="http://schemas.microsoft.com/office/drawing/2014/main" id="{CBCE849C-9F32-6245-9D53-6D667EA5A9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30370" y="2074073"/>
                <a:ext cx="540000" cy="236046"/>
              </a:xfrm>
              <a:prstGeom prst="rect">
                <a:avLst/>
              </a:prstGeom>
            </p:spPr>
          </p:pic>
          <p:pic>
            <p:nvPicPr>
              <p:cNvPr id="185" name="Picture 184">
                <a:extLst>
                  <a:ext uri="{FF2B5EF4-FFF2-40B4-BE49-F238E27FC236}">
                    <a16:creationId xmlns="" xmlns:a16="http://schemas.microsoft.com/office/drawing/2014/main" id="{CF179187-E55E-3D45-B98B-EC99BA0C71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0460" y="2090898"/>
                <a:ext cx="252216" cy="336285"/>
              </a:xfrm>
              <a:prstGeom prst="rect">
                <a:avLst/>
              </a:prstGeom>
            </p:spPr>
          </p:pic>
        </p:grpSp>
      </p:grpSp>
      <p:cxnSp>
        <p:nvCxnSpPr>
          <p:cNvPr id="190" name="Elbow Connector 189">
            <a:extLst>
              <a:ext uri="{FF2B5EF4-FFF2-40B4-BE49-F238E27FC236}">
                <a16:creationId xmlns="" xmlns:a16="http://schemas.microsoft.com/office/drawing/2014/main" id="{BFA1C578-219D-BA48-98AE-2800D97BA3BC}"/>
              </a:ext>
            </a:extLst>
          </p:cNvPr>
          <p:cNvCxnSpPr>
            <a:cxnSpLocks/>
            <a:stCxn id="51" idx="2"/>
            <a:endCxn id="84" idx="1"/>
          </p:cNvCxnSpPr>
          <p:nvPr/>
        </p:nvCxnSpPr>
        <p:spPr>
          <a:xfrm rot="10800000" flipH="1" flipV="1">
            <a:off x="8256000" y="2169000"/>
            <a:ext cx="576000" cy="756000"/>
          </a:xfrm>
          <a:prstGeom prst="bentConnector3">
            <a:avLst>
              <a:gd name="adj1" fmla="val 48998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TextBox 199">
            <a:extLst>
              <a:ext uri="{FF2B5EF4-FFF2-40B4-BE49-F238E27FC236}">
                <a16:creationId xmlns="" xmlns:a16="http://schemas.microsoft.com/office/drawing/2014/main" id="{B92528B5-D813-6C44-9A43-4C240CAE1A65}"/>
              </a:ext>
            </a:extLst>
          </p:cNvPr>
          <p:cNvSpPr txBox="1"/>
          <p:nvPr/>
        </p:nvSpPr>
        <p:spPr>
          <a:xfrm>
            <a:off x="9408000" y="5949000"/>
            <a:ext cx="2160000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en-GB" sz="1200" dirty="0"/>
              <a:t>begin secure communication</a:t>
            </a:r>
          </a:p>
        </p:txBody>
      </p:sp>
      <p:grpSp>
        <p:nvGrpSpPr>
          <p:cNvPr id="205" name="Group 204">
            <a:extLst>
              <a:ext uri="{FF2B5EF4-FFF2-40B4-BE49-F238E27FC236}">
                <a16:creationId xmlns="" xmlns:a16="http://schemas.microsoft.com/office/drawing/2014/main" id="{2F46BADD-49D4-0047-AFD6-F9090653ACF6}"/>
              </a:ext>
            </a:extLst>
          </p:cNvPr>
          <p:cNvGrpSpPr/>
          <p:nvPr/>
        </p:nvGrpSpPr>
        <p:grpSpPr>
          <a:xfrm>
            <a:off x="4296000" y="5913000"/>
            <a:ext cx="3609474" cy="287301"/>
            <a:chOff x="4296000" y="6129000"/>
            <a:chExt cx="3609474" cy="287301"/>
          </a:xfrm>
        </p:grpSpPr>
        <p:cxnSp>
          <p:nvCxnSpPr>
            <p:cNvPr id="201" name="Straight Arrow Connector 200">
              <a:extLst>
                <a:ext uri="{FF2B5EF4-FFF2-40B4-BE49-F238E27FC236}">
                  <a16:creationId xmlns="" xmlns:a16="http://schemas.microsoft.com/office/drawing/2014/main" id="{F7B09C35-C774-9441-BA90-C1178641ED72}"/>
                </a:ext>
              </a:extLst>
            </p:cNvPr>
            <p:cNvCxnSpPr/>
            <p:nvPr/>
          </p:nvCxnSpPr>
          <p:spPr bwMode="auto">
            <a:xfrm flipH="1" flipV="1">
              <a:off x="4296000" y="6309000"/>
              <a:ext cx="3609474" cy="5114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arrow" w="lg" len="lg"/>
              <a:tailEnd type="arrow" w="lg" len="lg"/>
            </a:ln>
            <a:effectLst/>
          </p:spPr>
        </p:cxnSp>
        <p:pic>
          <p:nvPicPr>
            <p:cNvPr id="202" name="Picture 201">
              <a:extLst>
                <a:ext uri="{FF2B5EF4-FFF2-40B4-BE49-F238E27FC236}">
                  <a16:creationId xmlns="" xmlns:a16="http://schemas.microsoft.com/office/drawing/2014/main" id="{45983AC4-35B5-5346-848A-07A642537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2889" y="6129000"/>
              <a:ext cx="201111" cy="287301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AEDDFE5B-D13F-E64D-BBB7-BF945C77E59D}"/>
              </a:ext>
            </a:extLst>
          </p:cNvPr>
          <p:cNvGrpSpPr/>
          <p:nvPr/>
        </p:nvGrpSpPr>
        <p:grpSpPr>
          <a:xfrm>
            <a:off x="624000" y="3141000"/>
            <a:ext cx="2695070" cy="288000"/>
            <a:chOff x="624000" y="3141000"/>
            <a:chExt cx="2695070" cy="288000"/>
          </a:xfrm>
        </p:grpSpPr>
        <p:sp>
          <p:nvSpPr>
            <p:cNvPr id="206" name="TextBox 205">
              <a:extLst>
                <a:ext uri="{FF2B5EF4-FFF2-40B4-BE49-F238E27FC236}">
                  <a16:creationId xmlns="" xmlns:a16="http://schemas.microsoft.com/office/drawing/2014/main" id="{5894C77D-E999-0644-9A2D-B883B22BB0E3}"/>
                </a:ext>
              </a:extLst>
            </p:cNvPr>
            <p:cNvSpPr txBox="1"/>
            <p:nvPr/>
          </p:nvSpPr>
          <p:spPr>
            <a:xfrm>
              <a:off x="624000" y="3141000"/>
              <a:ext cx="1944000" cy="288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GB" sz="1200" dirty="0"/>
                <a:t>verify server public key</a:t>
              </a:r>
            </a:p>
          </p:txBody>
        </p:sp>
        <p:pic>
          <p:nvPicPr>
            <p:cNvPr id="173" name="Picture 172">
              <a:extLst>
                <a:ext uri="{FF2B5EF4-FFF2-40B4-BE49-F238E27FC236}">
                  <a16:creationId xmlns="" xmlns:a16="http://schemas.microsoft.com/office/drawing/2014/main" id="{140DEF7A-FACD-A149-A06C-5576A20B2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4929" y="3176775"/>
              <a:ext cx="494141" cy="2160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C70EF6E0-4BFB-6F47-AAC2-72DB15158343}"/>
              </a:ext>
            </a:extLst>
          </p:cNvPr>
          <p:cNvGrpSpPr/>
          <p:nvPr/>
        </p:nvGrpSpPr>
        <p:grpSpPr>
          <a:xfrm>
            <a:off x="4296000" y="2637000"/>
            <a:ext cx="3609474" cy="540000"/>
            <a:chOff x="4296000" y="2637000"/>
            <a:chExt cx="3609474" cy="540000"/>
          </a:xfrm>
        </p:grpSpPr>
        <p:cxnSp>
          <p:nvCxnSpPr>
            <p:cNvPr id="159" name="Straight Arrow Connector 158">
              <a:extLst>
                <a:ext uri="{FF2B5EF4-FFF2-40B4-BE49-F238E27FC236}">
                  <a16:creationId xmlns="" xmlns:a16="http://schemas.microsoft.com/office/drawing/2014/main" id="{99935BAF-7964-8847-83A6-DBAAED2EF502}"/>
                </a:ext>
              </a:extLst>
            </p:cNvPr>
            <p:cNvCxnSpPr/>
            <p:nvPr/>
          </p:nvCxnSpPr>
          <p:spPr bwMode="auto">
            <a:xfrm flipH="1" flipV="1">
              <a:off x="4296000" y="2925000"/>
              <a:ext cx="3609474" cy="5114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lg" len="lg"/>
            </a:ln>
            <a:effectLst/>
          </p:spPr>
        </p:cxnSp>
        <p:sp>
          <p:nvSpPr>
            <p:cNvPr id="165" name="TextBox 164">
              <a:extLst>
                <a:ext uri="{FF2B5EF4-FFF2-40B4-BE49-F238E27FC236}">
                  <a16:creationId xmlns="" xmlns:a16="http://schemas.microsoft.com/office/drawing/2014/main" id="{EAB6F6CF-F5B6-3349-9106-74CFECAE1E76}"/>
                </a:ext>
              </a:extLst>
            </p:cNvPr>
            <p:cNvSpPr txBox="1"/>
            <p:nvPr/>
          </p:nvSpPr>
          <p:spPr>
            <a:xfrm>
              <a:off x="6168000" y="2637000"/>
              <a:ext cx="1727913" cy="288000"/>
            </a:xfrm>
            <a:prstGeom prst="rect">
              <a:avLst/>
            </a:prstGeom>
            <a:noFill/>
          </p:spPr>
          <p:txBody>
            <a:bodyPr wrap="none" lIns="0" tIns="0" rIns="72000" bIns="0" rtlCol="0" anchor="ctr" anchorCtr="0">
              <a:noAutofit/>
            </a:bodyPr>
            <a:lstStyle/>
            <a:p>
              <a:pPr algn="r"/>
              <a:r>
                <a:rPr lang="en-GB" sz="1200" dirty="0" err="1">
                  <a:latin typeface="Lucida Console" charset="0"/>
                  <a:ea typeface="Lucida Console" charset="0"/>
                  <a:cs typeface="Lucida Console" charset="0"/>
                </a:rPr>
                <a:t>CertificateVerify</a:t>
              </a:r>
              <a:endParaRPr lang="en-GB" sz="1200" dirty="0">
                <a:latin typeface="Lucida Console" charset="0"/>
                <a:ea typeface="Lucida Console" charset="0"/>
                <a:cs typeface="Lucida Console" charset="0"/>
              </a:endParaRPr>
            </a:p>
          </p:txBody>
        </p:sp>
        <p:sp>
          <p:nvSpPr>
            <p:cNvPr id="143" name="Process 142">
              <a:extLst>
                <a:ext uri="{FF2B5EF4-FFF2-40B4-BE49-F238E27FC236}">
                  <a16:creationId xmlns="" xmlns:a16="http://schemas.microsoft.com/office/drawing/2014/main" id="{33970233-0DA9-F44A-AFFF-DDF5FC7229F7}"/>
                </a:ext>
              </a:extLst>
            </p:cNvPr>
            <p:cNvSpPr/>
            <p:nvPr/>
          </p:nvSpPr>
          <p:spPr bwMode="auto">
            <a:xfrm>
              <a:off x="5952000" y="2781000"/>
              <a:ext cx="288000" cy="288000"/>
            </a:xfrm>
            <a:prstGeom prst="flowChartProcess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000" b="1" dirty="0">
                  <a:latin typeface="Lucida Sans" panose="020B0602030504020204" pitchFamily="34" charset="77"/>
                  <a:ea typeface="Georgia" charset="0"/>
                  <a:cs typeface="Georgia" charset="0"/>
                </a:rPr>
                <a:t>#</a:t>
              </a:r>
            </a:p>
          </p:txBody>
        </p:sp>
        <p:pic>
          <p:nvPicPr>
            <p:cNvPr id="187" name="Picture 186" descr="A picture containing drawing&#10;&#10;Description automatically generated">
              <a:extLst>
                <a:ext uri="{FF2B5EF4-FFF2-40B4-BE49-F238E27FC236}">
                  <a16:creationId xmlns="" xmlns:a16="http://schemas.microsoft.com/office/drawing/2014/main" id="{000D8347-CE8F-764A-8DC6-78B2B97F1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35607" y="2889000"/>
              <a:ext cx="202107" cy="2880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40CFA88B-F50D-0144-BE5B-F743483C3B34}"/>
              </a:ext>
            </a:extLst>
          </p:cNvPr>
          <p:cNvGrpSpPr/>
          <p:nvPr/>
        </p:nvGrpSpPr>
        <p:grpSpPr>
          <a:xfrm>
            <a:off x="624000" y="3501000"/>
            <a:ext cx="2695070" cy="288000"/>
            <a:chOff x="624000" y="3429000"/>
            <a:chExt cx="2695070" cy="288000"/>
          </a:xfrm>
        </p:grpSpPr>
        <p:sp>
          <p:nvSpPr>
            <p:cNvPr id="97" name="TextBox 96">
              <a:extLst>
                <a:ext uri="{FF2B5EF4-FFF2-40B4-BE49-F238E27FC236}">
                  <a16:creationId xmlns="" xmlns:a16="http://schemas.microsoft.com/office/drawing/2014/main" id="{E3ED8CBD-A283-C441-935A-984E2D5DEBB3}"/>
                </a:ext>
              </a:extLst>
            </p:cNvPr>
            <p:cNvSpPr txBox="1"/>
            <p:nvPr/>
          </p:nvSpPr>
          <p:spPr>
            <a:xfrm>
              <a:off x="624000" y="3429000"/>
              <a:ext cx="1944000" cy="288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GB" sz="1200" dirty="0"/>
                <a:t>generate premaster secret</a:t>
              </a:r>
            </a:p>
          </p:txBody>
        </p:sp>
        <p:pic>
          <p:nvPicPr>
            <p:cNvPr id="189" name="Picture 188">
              <a:extLst>
                <a:ext uri="{FF2B5EF4-FFF2-40B4-BE49-F238E27FC236}">
                  <a16:creationId xmlns="" xmlns:a16="http://schemas.microsoft.com/office/drawing/2014/main" id="{206ECEA9-DFA1-BF4B-9F8E-414419DA8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8069" y="3464775"/>
              <a:ext cx="501001" cy="21600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480A79B8-59C9-1B40-BE96-EF854D21866A}"/>
              </a:ext>
            </a:extLst>
          </p:cNvPr>
          <p:cNvGrpSpPr/>
          <p:nvPr/>
        </p:nvGrpSpPr>
        <p:grpSpPr>
          <a:xfrm>
            <a:off x="4285882" y="3393000"/>
            <a:ext cx="3601177" cy="390209"/>
            <a:chOff x="4285882" y="3675537"/>
            <a:chExt cx="3601177" cy="390209"/>
          </a:xfrm>
        </p:grpSpPr>
        <p:cxnSp>
          <p:nvCxnSpPr>
            <p:cNvPr id="193" name="Straight Arrow Connector 192">
              <a:extLst>
                <a:ext uri="{FF2B5EF4-FFF2-40B4-BE49-F238E27FC236}">
                  <a16:creationId xmlns="" xmlns:a16="http://schemas.microsoft.com/office/drawing/2014/main" id="{855A4520-16B4-A24E-9D9D-8CD4C0E4B26E}"/>
                </a:ext>
              </a:extLst>
            </p:cNvPr>
            <p:cNvCxnSpPr/>
            <p:nvPr/>
          </p:nvCxnSpPr>
          <p:spPr bwMode="auto">
            <a:xfrm>
              <a:off x="4285883" y="3927537"/>
              <a:ext cx="3601176" cy="850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lg" len="lg"/>
            </a:ln>
            <a:effectLst/>
          </p:spPr>
        </p:cxnSp>
        <p:grpSp>
          <p:nvGrpSpPr>
            <p:cNvPr id="24" name="Group 23">
              <a:extLst>
                <a:ext uri="{FF2B5EF4-FFF2-40B4-BE49-F238E27FC236}">
                  <a16:creationId xmlns="" xmlns:a16="http://schemas.microsoft.com/office/drawing/2014/main" id="{28A3835C-3384-5546-8660-5D0F8024CFE4}"/>
                </a:ext>
              </a:extLst>
            </p:cNvPr>
            <p:cNvGrpSpPr/>
            <p:nvPr/>
          </p:nvGrpSpPr>
          <p:grpSpPr>
            <a:xfrm>
              <a:off x="5808000" y="3717000"/>
              <a:ext cx="576000" cy="348746"/>
              <a:chOff x="5808000" y="4376732"/>
              <a:chExt cx="576000" cy="348746"/>
            </a:xfrm>
          </p:grpSpPr>
          <p:sp>
            <p:nvSpPr>
              <p:cNvPr id="208" name="Rectangle 207">
                <a:extLst>
                  <a:ext uri="{FF2B5EF4-FFF2-40B4-BE49-F238E27FC236}">
                    <a16:creationId xmlns="" xmlns:a16="http://schemas.microsoft.com/office/drawing/2014/main" id="{673016B5-A62C-8C4A-8976-D5309FC837B2}"/>
                  </a:ext>
                </a:extLst>
              </p:cNvPr>
              <p:cNvSpPr/>
              <p:nvPr/>
            </p:nvSpPr>
            <p:spPr>
              <a:xfrm>
                <a:off x="5808000" y="4437000"/>
                <a:ext cx="576000" cy="288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11" name="Picture 210">
                <a:extLst>
                  <a:ext uri="{FF2B5EF4-FFF2-40B4-BE49-F238E27FC236}">
                    <a16:creationId xmlns="" xmlns:a16="http://schemas.microsoft.com/office/drawing/2014/main" id="{85E9A3C6-0402-424A-A139-412CC09D6A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43391" y="4474220"/>
                <a:ext cx="501001" cy="216000"/>
              </a:xfrm>
              <a:prstGeom prst="rect">
                <a:avLst/>
              </a:prstGeom>
            </p:spPr>
          </p:pic>
          <p:pic>
            <p:nvPicPr>
              <p:cNvPr id="212" name="Picture 211">
                <a:extLst>
                  <a:ext uri="{FF2B5EF4-FFF2-40B4-BE49-F238E27FC236}">
                    <a16:creationId xmlns="" xmlns:a16="http://schemas.microsoft.com/office/drawing/2014/main" id="{2C3C2B36-79A7-554A-965B-C9D77B8374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00707" y="4376732"/>
                <a:ext cx="203293" cy="288000"/>
              </a:xfrm>
              <a:prstGeom prst="rect">
                <a:avLst/>
              </a:prstGeom>
            </p:spPr>
          </p:pic>
        </p:grpSp>
        <p:sp>
          <p:nvSpPr>
            <p:cNvPr id="195" name="TextBox 194">
              <a:extLst>
                <a:ext uri="{FF2B5EF4-FFF2-40B4-BE49-F238E27FC236}">
                  <a16:creationId xmlns="" xmlns:a16="http://schemas.microsoft.com/office/drawing/2014/main" id="{DB309CFE-49CC-6B41-8C5F-5FD4FE29C25D}"/>
                </a:ext>
              </a:extLst>
            </p:cNvPr>
            <p:cNvSpPr txBox="1"/>
            <p:nvPr/>
          </p:nvSpPr>
          <p:spPr>
            <a:xfrm>
              <a:off x="4285882" y="3675537"/>
              <a:ext cx="1632091" cy="252000"/>
            </a:xfrm>
            <a:prstGeom prst="rect">
              <a:avLst/>
            </a:prstGeom>
            <a:noFill/>
          </p:spPr>
          <p:txBody>
            <a:bodyPr wrap="none" lIns="72000" tIns="0" rIns="0" bIns="0" rtlCol="0" anchor="ctr" anchorCtr="0">
              <a:noAutofit/>
            </a:bodyPr>
            <a:lstStyle/>
            <a:p>
              <a:r>
                <a:rPr lang="en-GB" sz="1200" dirty="0" err="1">
                  <a:latin typeface="Lucida Console" charset="0"/>
                  <a:ea typeface="Lucida Console" charset="0"/>
                  <a:cs typeface="Lucida Console" charset="0"/>
                </a:rPr>
                <a:t>ClientKeyExchange</a:t>
              </a:r>
              <a:endParaRPr lang="en-GB" sz="1200" dirty="0">
                <a:latin typeface="Lucida Console" charset="0"/>
                <a:ea typeface="Lucida Console" charset="0"/>
                <a:cs typeface="Lucida Console" charset="0"/>
              </a:endParaRPr>
            </a:p>
          </p:txBody>
        </p:sp>
      </p:grpSp>
      <p:grpSp>
        <p:nvGrpSpPr>
          <p:cNvPr id="213" name="Group 212">
            <a:extLst>
              <a:ext uri="{FF2B5EF4-FFF2-40B4-BE49-F238E27FC236}">
                <a16:creationId xmlns="" xmlns:a16="http://schemas.microsoft.com/office/drawing/2014/main" id="{BE0C12BB-D41A-984D-8507-84D7FA53C370}"/>
              </a:ext>
            </a:extLst>
          </p:cNvPr>
          <p:cNvGrpSpPr/>
          <p:nvPr/>
        </p:nvGrpSpPr>
        <p:grpSpPr>
          <a:xfrm>
            <a:off x="4296000" y="4401000"/>
            <a:ext cx="3601176" cy="260502"/>
            <a:chOff x="4296000" y="1521000"/>
            <a:chExt cx="3601176" cy="260502"/>
          </a:xfrm>
        </p:grpSpPr>
        <p:cxnSp>
          <p:nvCxnSpPr>
            <p:cNvPr id="214" name="Straight Arrow Connector 213">
              <a:extLst>
                <a:ext uri="{FF2B5EF4-FFF2-40B4-BE49-F238E27FC236}">
                  <a16:creationId xmlns="" xmlns:a16="http://schemas.microsoft.com/office/drawing/2014/main" id="{0821447B-231E-5849-86C1-560AF9BA3823}"/>
                </a:ext>
              </a:extLst>
            </p:cNvPr>
            <p:cNvCxnSpPr/>
            <p:nvPr/>
          </p:nvCxnSpPr>
          <p:spPr bwMode="auto">
            <a:xfrm>
              <a:off x="4296000" y="1773000"/>
              <a:ext cx="3601176" cy="850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lg" len="lg"/>
            </a:ln>
            <a:effectLst/>
          </p:spPr>
        </p:cxnSp>
        <p:sp>
          <p:nvSpPr>
            <p:cNvPr id="215" name="TextBox 214">
              <a:extLst>
                <a:ext uri="{FF2B5EF4-FFF2-40B4-BE49-F238E27FC236}">
                  <a16:creationId xmlns="" xmlns:a16="http://schemas.microsoft.com/office/drawing/2014/main" id="{F3029AEC-0CB0-C84C-A01A-3A772D97AC3C}"/>
                </a:ext>
              </a:extLst>
            </p:cNvPr>
            <p:cNvSpPr txBox="1"/>
            <p:nvPr/>
          </p:nvSpPr>
          <p:spPr>
            <a:xfrm>
              <a:off x="4296000" y="1521000"/>
              <a:ext cx="1022716" cy="252000"/>
            </a:xfrm>
            <a:prstGeom prst="rect">
              <a:avLst/>
            </a:prstGeom>
            <a:noFill/>
          </p:spPr>
          <p:txBody>
            <a:bodyPr wrap="none" lIns="72000" tIns="0" rIns="0" bIns="0" rtlCol="0" anchor="ctr" anchorCtr="0">
              <a:noAutofit/>
            </a:bodyPr>
            <a:lstStyle/>
            <a:p>
              <a:r>
                <a:rPr lang="en-GB" sz="1200" dirty="0" err="1">
                  <a:latin typeface="Lucida Console" charset="0"/>
                  <a:ea typeface="Lucida Console" charset="0"/>
                  <a:cs typeface="Lucida Console" charset="0"/>
                </a:rPr>
                <a:t>ChangeCipherSpec</a:t>
              </a:r>
              <a:endParaRPr lang="en-GB" sz="1200" dirty="0">
                <a:latin typeface="Lucida Console" charset="0"/>
                <a:ea typeface="Lucida Console" charset="0"/>
                <a:cs typeface="Lucida Console" charset="0"/>
              </a:endParaRP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="" xmlns:a16="http://schemas.microsoft.com/office/drawing/2014/main" id="{6C1CCA4A-07FE-344D-BEAA-669E529EBFAA}"/>
              </a:ext>
            </a:extLst>
          </p:cNvPr>
          <p:cNvGrpSpPr/>
          <p:nvPr/>
        </p:nvGrpSpPr>
        <p:grpSpPr>
          <a:xfrm>
            <a:off x="4296000" y="5121000"/>
            <a:ext cx="3609474" cy="257114"/>
            <a:chOff x="4296000" y="2817000"/>
            <a:chExt cx="3609474" cy="257114"/>
          </a:xfrm>
        </p:grpSpPr>
        <p:cxnSp>
          <p:nvCxnSpPr>
            <p:cNvPr id="218" name="Straight Arrow Connector 217">
              <a:extLst>
                <a:ext uri="{FF2B5EF4-FFF2-40B4-BE49-F238E27FC236}">
                  <a16:creationId xmlns="" xmlns:a16="http://schemas.microsoft.com/office/drawing/2014/main" id="{A65754BE-F3C5-0446-ABCC-FA8346A30893}"/>
                </a:ext>
              </a:extLst>
            </p:cNvPr>
            <p:cNvCxnSpPr/>
            <p:nvPr/>
          </p:nvCxnSpPr>
          <p:spPr bwMode="auto">
            <a:xfrm flipH="1" flipV="1">
              <a:off x="4296000" y="3069000"/>
              <a:ext cx="3609474" cy="5114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lg" len="lg"/>
            </a:ln>
            <a:effectLst/>
          </p:spPr>
        </p:cxnSp>
        <p:sp>
          <p:nvSpPr>
            <p:cNvPr id="220" name="TextBox 219">
              <a:extLst>
                <a:ext uri="{FF2B5EF4-FFF2-40B4-BE49-F238E27FC236}">
                  <a16:creationId xmlns="" xmlns:a16="http://schemas.microsoft.com/office/drawing/2014/main" id="{94250EB4-3BB5-D147-95A4-B6CE806FF354}"/>
                </a:ext>
              </a:extLst>
            </p:cNvPr>
            <p:cNvSpPr txBox="1"/>
            <p:nvPr/>
          </p:nvSpPr>
          <p:spPr>
            <a:xfrm>
              <a:off x="6167438" y="2817000"/>
              <a:ext cx="1728562" cy="252000"/>
            </a:xfrm>
            <a:prstGeom prst="rect">
              <a:avLst/>
            </a:prstGeom>
            <a:noFill/>
          </p:spPr>
          <p:txBody>
            <a:bodyPr wrap="none" lIns="0" tIns="0" rIns="72000" bIns="0" rtlCol="0" anchor="ctr" anchorCtr="0">
              <a:noAutofit/>
            </a:bodyPr>
            <a:lstStyle/>
            <a:p>
              <a:pPr algn="r"/>
              <a:r>
                <a:rPr lang="en-GB" sz="1200" dirty="0" err="1">
                  <a:latin typeface="Lucida Console" charset="0"/>
                  <a:ea typeface="Lucida Console" charset="0"/>
                  <a:cs typeface="Lucida Console" charset="0"/>
                </a:rPr>
                <a:t>ChangeCipherSpec</a:t>
              </a:r>
              <a:endParaRPr lang="en-GB" sz="1200" dirty="0">
                <a:latin typeface="Lucida Console" charset="0"/>
                <a:ea typeface="Lucida Console" charset="0"/>
                <a:cs typeface="Lucida Console" charset="0"/>
              </a:endParaRP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="" xmlns:a16="http://schemas.microsoft.com/office/drawing/2014/main" id="{64AD8980-13B8-5B4E-8952-0C22C87325E7}"/>
              </a:ext>
            </a:extLst>
          </p:cNvPr>
          <p:cNvGrpSpPr/>
          <p:nvPr/>
        </p:nvGrpSpPr>
        <p:grpSpPr>
          <a:xfrm>
            <a:off x="4296000" y="4689000"/>
            <a:ext cx="3601176" cy="332502"/>
            <a:chOff x="4296000" y="1521000"/>
            <a:chExt cx="3601176" cy="332502"/>
          </a:xfrm>
        </p:grpSpPr>
        <p:cxnSp>
          <p:nvCxnSpPr>
            <p:cNvPr id="222" name="Straight Arrow Connector 221">
              <a:extLst>
                <a:ext uri="{FF2B5EF4-FFF2-40B4-BE49-F238E27FC236}">
                  <a16:creationId xmlns="" xmlns:a16="http://schemas.microsoft.com/office/drawing/2014/main" id="{FFD5024E-27C5-FC48-A3E3-554F8DEC500F}"/>
                </a:ext>
              </a:extLst>
            </p:cNvPr>
            <p:cNvCxnSpPr/>
            <p:nvPr/>
          </p:nvCxnSpPr>
          <p:spPr bwMode="auto">
            <a:xfrm>
              <a:off x="4296000" y="1845000"/>
              <a:ext cx="3601176" cy="850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lg" len="lg"/>
            </a:ln>
            <a:effectLst/>
          </p:spPr>
        </p:cxnSp>
        <p:sp>
          <p:nvSpPr>
            <p:cNvPr id="223" name="TextBox 222">
              <a:extLst>
                <a:ext uri="{FF2B5EF4-FFF2-40B4-BE49-F238E27FC236}">
                  <a16:creationId xmlns="" xmlns:a16="http://schemas.microsoft.com/office/drawing/2014/main" id="{9ED22F5B-23BC-374C-8628-9CD6320F87E6}"/>
                </a:ext>
              </a:extLst>
            </p:cNvPr>
            <p:cNvSpPr txBox="1"/>
            <p:nvPr/>
          </p:nvSpPr>
          <p:spPr>
            <a:xfrm>
              <a:off x="4296000" y="1521000"/>
              <a:ext cx="1022716" cy="252000"/>
            </a:xfrm>
            <a:prstGeom prst="rect">
              <a:avLst/>
            </a:prstGeom>
            <a:noFill/>
          </p:spPr>
          <p:txBody>
            <a:bodyPr wrap="none" lIns="72000" tIns="0" rIns="0" bIns="0" rtlCol="0" anchor="ctr" anchorCtr="0">
              <a:noAutofit/>
            </a:bodyPr>
            <a:lstStyle/>
            <a:p>
              <a:r>
                <a:rPr lang="en-GB" sz="1200" dirty="0">
                  <a:latin typeface="Lucida Console" charset="0"/>
                  <a:ea typeface="Lucida Console" charset="0"/>
                  <a:cs typeface="Lucida Console" charset="0"/>
                </a:rPr>
                <a:t>Finished</a:t>
              </a: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="" xmlns:a16="http://schemas.microsoft.com/office/drawing/2014/main" id="{C3FD683B-6AC8-5E49-9759-33AB61754495}"/>
              </a:ext>
            </a:extLst>
          </p:cNvPr>
          <p:cNvGrpSpPr/>
          <p:nvPr/>
        </p:nvGrpSpPr>
        <p:grpSpPr>
          <a:xfrm>
            <a:off x="4296000" y="5481000"/>
            <a:ext cx="3609474" cy="257114"/>
            <a:chOff x="4296000" y="2817000"/>
            <a:chExt cx="3609474" cy="257114"/>
          </a:xfrm>
        </p:grpSpPr>
        <p:cxnSp>
          <p:nvCxnSpPr>
            <p:cNvPr id="225" name="Straight Arrow Connector 224">
              <a:extLst>
                <a:ext uri="{FF2B5EF4-FFF2-40B4-BE49-F238E27FC236}">
                  <a16:creationId xmlns="" xmlns:a16="http://schemas.microsoft.com/office/drawing/2014/main" id="{1566EA4E-859A-B84C-8B34-8BF2A4B30D60}"/>
                </a:ext>
              </a:extLst>
            </p:cNvPr>
            <p:cNvCxnSpPr/>
            <p:nvPr/>
          </p:nvCxnSpPr>
          <p:spPr bwMode="auto">
            <a:xfrm flipH="1" flipV="1">
              <a:off x="4296000" y="3069000"/>
              <a:ext cx="3609474" cy="5114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lg" len="lg"/>
            </a:ln>
            <a:effectLst/>
          </p:spPr>
        </p:cxnSp>
        <p:sp>
          <p:nvSpPr>
            <p:cNvPr id="226" name="TextBox 225">
              <a:extLst>
                <a:ext uri="{FF2B5EF4-FFF2-40B4-BE49-F238E27FC236}">
                  <a16:creationId xmlns="" xmlns:a16="http://schemas.microsoft.com/office/drawing/2014/main" id="{06A9E4E2-0F28-604A-8566-4F2C537E1683}"/>
                </a:ext>
              </a:extLst>
            </p:cNvPr>
            <p:cNvSpPr txBox="1"/>
            <p:nvPr/>
          </p:nvSpPr>
          <p:spPr>
            <a:xfrm>
              <a:off x="6167438" y="2817000"/>
              <a:ext cx="1728562" cy="252000"/>
            </a:xfrm>
            <a:prstGeom prst="rect">
              <a:avLst/>
            </a:prstGeom>
            <a:noFill/>
          </p:spPr>
          <p:txBody>
            <a:bodyPr wrap="none" lIns="0" tIns="0" rIns="72000" bIns="0" rtlCol="0" anchor="ctr" anchorCtr="0">
              <a:noAutofit/>
            </a:bodyPr>
            <a:lstStyle/>
            <a:p>
              <a:pPr algn="r"/>
              <a:r>
                <a:rPr lang="en-GB" sz="1200" dirty="0">
                  <a:latin typeface="Lucida Console" charset="0"/>
                  <a:ea typeface="Lucida Console" charset="0"/>
                  <a:cs typeface="Lucida Console" charset="0"/>
                </a:rPr>
                <a:t>Finished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E7BA1903-6815-E049-BD5F-F5118E9F1A83}"/>
              </a:ext>
            </a:extLst>
          </p:cNvPr>
          <p:cNvGrpSpPr/>
          <p:nvPr/>
        </p:nvGrpSpPr>
        <p:grpSpPr>
          <a:xfrm>
            <a:off x="623887" y="3861000"/>
            <a:ext cx="2703366" cy="576000"/>
            <a:chOff x="623887" y="4869000"/>
            <a:chExt cx="2703366" cy="576000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8E5B860F-455F-4D41-8BC1-98799A5EE658}"/>
                </a:ext>
              </a:extLst>
            </p:cNvPr>
            <p:cNvSpPr txBox="1"/>
            <p:nvPr/>
          </p:nvSpPr>
          <p:spPr>
            <a:xfrm>
              <a:off x="623887" y="4869000"/>
              <a:ext cx="2246453" cy="288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GB" sz="1200" dirty="0"/>
                <a:t>construct master </a:t>
              </a:r>
              <a:r>
                <a:rPr lang="en-GB" sz="1200" dirty="0" smtClean="0"/>
                <a:t>secret (session key) </a:t>
              </a:r>
              <a:endParaRPr lang="en-GB" sz="1200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="" xmlns:a16="http://schemas.microsoft.com/office/drawing/2014/main" id="{BE5112BF-128B-D346-9380-C7523D5E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771" y="5193000"/>
              <a:ext cx="501001" cy="216000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4910613E-F810-6B4C-8DE1-576719E901F5}"/>
                </a:ext>
              </a:extLst>
            </p:cNvPr>
            <p:cNvSpPr txBox="1"/>
            <p:nvPr/>
          </p:nvSpPr>
          <p:spPr>
            <a:xfrm>
              <a:off x="1200000" y="5157000"/>
              <a:ext cx="216000" cy="288000"/>
            </a:xfrm>
            <a:prstGeom prst="rect">
              <a:avLst/>
            </a:prstGeom>
            <a:noFill/>
          </p:spPr>
          <p:txBody>
            <a:bodyPr wrap="none" lIns="0" tIns="0" rIns="0" bIns="36000" rtlCol="0" anchor="ctr" anchorCtr="0">
              <a:noAutofit/>
            </a:bodyPr>
            <a:lstStyle/>
            <a:p>
              <a:pPr algn="ctr"/>
              <a:r>
                <a:rPr lang="en-US" sz="2000" dirty="0"/>
                <a:t>+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88D8FFBF-90FF-064E-AE9A-0F9BAFD9CC99}"/>
                </a:ext>
              </a:extLst>
            </p:cNvPr>
            <p:cNvSpPr txBox="1"/>
            <p:nvPr/>
          </p:nvSpPr>
          <p:spPr>
            <a:xfrm>
              <a:off x="2250192" y="5157000"/>
              <a:ext cx="504000" cy="288000"/>
            </a:xfrm>
            <a:prstGeom prst="rect">
              <a:avLst/>
            </a:prstGeom>
            <a:noFill/>
          </p:spPr>
          <p:txBody>
            <a:bodyPr wrap="none" lIns="72000" tIns="0" rIns="36000" bIns="72000" rtlCol="0" anchor="ctr" anchorCtr="0">
              <a:noAutofit/>
            </a:bodyPr>
            <a:lstStyle/>
            <a:p>
              <a:pPr algn="ctr"/>
              <a:r>
                <a:rPr lang="en-GB" sz="2000" dirty="0"/>
                <a:t>→</a:t>
              </a:r>
              <a:endParaRPr lang="en-US" sz="2000" dirty="0"/>
            </a:p>
          </p:txBody>
        </p:sp>
        <p:pic>
          <p:nvPicPr>
            <p:cNvPr id="30" name="Picture 29">
              <a:extLst>
                <a:ext uri="{FF2B5EF4-FFF2-40B4-BE49-F238E27FC236}">
                  <a16:creationId xmlns="" xmlns:a16="http://schemas.microsoft.com/office/drawing/2014/main" id="{22C5C6E3-ECB7-5842-A615-1B160D6A0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252" y="5193000"/>
              <a:ext cx="501001" cy="216000"/>
            </a:xfrm>
            <a:prstGeom prst="rect">
              <a:avLst/>
            </a:prstGeom>
          </p:spPr>
        </p:pic>
        <p:sp>
          <p:nvSpPr>
            <p:cNvPr id="230" name="Rectangle 229">
              <a:extLst>
                <a:ext uri="{FF2B5EF4-FFF2-40B4-BE49-F238E27FC236}">
                  <a16:creationId xmlns="" xmlns:a16="http://schemas.microsoft.com/office/drawing/2014/main" id="{5AE04BCD-4693-7742-B22C-3772C20C024F}"/>
                </a:ext>
              </a:extLst>
            </p:cNvPr>
            <p:cNvSpPr/>
            <p:nvPr/>
          </p:nvSpPr>
          <p:spPr bwMode="auto">
            <a:xfrm>
              <a:off x="2028000" y="5157000"/>
              <a:ext cx="288000" cy="288000"/>
            </a:xfrm>
            <a:prstGeom prst="rect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latin typeface="Lucida Sans" panose="020B0602030504020204" pitchFamily="34" charset="77"/>
                  <a:ea typeface="Georgia" charset="0"/>
                  <a:cs typeface="Georgia" charset="0"/>
                </a:rPr>
                <a:t>n</a:t>
              </a:r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="" xmlns:a16="http://schemas.microsoft.com/office/drawing/2014/main" id="{F98021E6-DD55-9647-BA5D-4385D4188CB0}"/>
                </a:ext>
              </a:extLst>
            </p:cNvPr>
            <p:cNvSpPr/>
            <p:nvPr/>
          </p:nvSpPr>
          <p:spPr bwMode="auto">
            <a:xfrm>
              <a:off x="1452000" y="5157000"/>
              <a:ext cx="288000" cy="288000"/>
            </a:xfrm>
            <a:prstGeom prst="rect">
              <a:avLst/>
            </a:prstGeom>
            <a:solidFill>
              <a:srgbClr val="66BE6D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latin typeface="Lucida Sans" panose="020B0602030504020204" pitchFamily="34" charset="77"/>
                  <a:ea typeface="Georgia" charset="0"/>
                  <a:cs typeface="Georgia" charset="0"/>
                </a:rPr>
                <a:t>m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="" xmlns:a16="http://schemas.microsoft.com/office/drawing/2014/main" id="{EBB7549B-3153-9144-AD4D-BD301D3D2ECD}"/>
                </a:ext>
              </a:extLst>
            </p:cNvPr>
            <p:cNvSpPr txBox="1"/>
            <p:nvPr/>
          </p:nvSpPr>
          <p:spPr>
            <a:xfrm>
              <a:off x="1776000" y="5157000"/>
              <a:ext cx="216000" cy="288000"/>
            </a:xfrm>
            <a:prstGeom prst="rect">
              <a:avLst/>
            </a:prstGeom>
            <a:noFill/>
          </p:spPr>
          <p:txBody>
            <a:bodyPr wrap="none" lIns="0" tIns="0" rIns="0" bIns="36000" rtlCol="0" anchor="ctr" anchorCtr="0">
              <a:noAutofit/>
            </a:bodyPr>
            <a:lstStyle/>
            <a:p>
              <a:pPr algn="ctr"/>
              <a:r>
                <a:rPr lang="en-US" sz="2000" dirty="0"/>
                <a:t>+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50FC0BA9-287A-7B4B-BF97-A79E91E2C1DD}"/>
              </a:ext>
            </a:extLst>
          </p:cNvPr>
          <p:cNvGrpSpPr/>
          <p:nvPr/>
        </p:nvGrpSpPr>
        <p:grpSpPr>
          <a:xfrm>
            <a:off x="8841421" y="3861000"/>
            <a:ext cx="2725464" cy="576125"/>
            <a:chOff x="8841421" y="4869000"/>
            <a:chExt cx="2725464" cy="576125"/>
          </a:xfrm>
        </p:grpSpPr>
        <p:sp>
          <p:nvSpPr>
            <p:cNvPr id="57" name="TextBox 56">
              <a:extLst>
                <a:ext uri="{FF2B5EF4-FFF2-40B4-BE49-F238E27FC236}">
                  <a16:creationId xmlns="" xmlns:a16="http://schemas.microsoft.com/office/drawing/2014/main" id="{9B86B3BD-0511-C144-933D-D6C4CC64B7FE}"/>
                </a:ext>
              </a:extLst>
            </p:cNvPr>
            <p:cNvSpPr txBox="1"/>
            <p:nvPr/>
          </p:nvSpPr>
          <p:spPr>
            <a:xfrm>
              <a:off x="9320432" y="4869000"/>
              <a:ext cx="2246453" cy="28800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r"/>
              <a:r>
                <a:rPr lang="en-GB" sz="1200" dirty="0"/>
                <a:t>construct master secret </a:t>
              </a:r>
            </a:p>
          </p:txBody>
        </p:sp>
        <p:pic>
          <p:nvPicPr>
            <p:cNvPr id="58" name="Picture 57">
              <a:extLst>
                <a:ext uri="{FF2B5EF4-FFF2-40B4-BE49-F238E27FC236}">
                  <a16:creationId xmlns="" xmlns:a16="http://schemas.microsoft.com/office/drawing/2014/main" id="{7AC4DC57-C9AB-324C-A104-15751FCD6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28114" y="5184259"/>
              <a:ext cx="501001" cy="216000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="" xmlns:a16="http://schemas.microsoft.com/office/drawing/2014/main" id="{E4160ACF-0AF9-AB4F-8228-BED41754CCB2}"/>
                </a:ext>
              </a:extLst>
            </p:cNvPr>
            <p:cNvSpPr txBox="1"/>
            <p:nvPr/>
          </p:nvSpPr>
          <p:spPr>
            <a:xfrm>
              <a:off x="9462130" y="5157000"/>
              <a:ext cx="441146" cy="288000"/>
            </a:xfrm>
            <a:prstGeom prst="rect">
              <a:avLst/>
            </a:prstGeom>
            <a:noFill/>
          </p:spPr>
          <p:txBody>
            <a:bodyPr wrap="none" lIns="0" tIns="0" rIns="0" bIns="72000" rtlCol="0" anchor="ctr" anchorCtr="0">
              <a:noAutofit/>
            </a:bodyPr>
            <a:lstStyle/>
            <a:p>
              <a:pPr algn="ctr"/>
              <a:r>
                <a:rPr lang="en-GB" sz="2000" dirty="0"/>
                <a:t>←</a:t>
              </a:r>
              <a:endParaRPr lang="en-US" sz="2000" dirty="0"/>
            </a:p>
          </p:txBody>
        </p:sp>
        <p:pic>
          <p:nvPicPr>
            <p:cNvPr id="62" name="Picture 61">
              <a:extLst>
                <a:ext uri="{FF2B5EF4-FFF2-40B4-BE49-F238E27FC236}">
                  <a16:creationId xmlns="" xmlns:a16="http://schemas.microsoft.com/office/drawing/2014/main" id="{695FA2EE-99BF-9249-8F35-2EA904644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1421" y="5184259"/>
              <a:ext cx="501001" cy="216000"/>
            </a:xfrm>
            <a:prstGeom prst="rect">
              <a:avLst/>
            </a:prstGeom>
          </p:spPr>
        </p:pic>
        <p:sp>
          <p:nvSpPr>
            <p:cNvPr id="233" name="TextBox 232">
              <a:extLst>
                <a:ext uri="{FF2B5EF4-FFF2-40B4-BE49-F238E27FC236}">
                  <a16:creationId xmlns="" xmlns:a16="http://schemas.microsoft.com/office/drawing/2014/main" id="{E550C5A0-0ACC-5D42-B8A1-ED1FB9BEA004}"/>
                </a:ext>
              </a:extLst>
            </p:cNvPr>
            <p:cNvSpPr txBox="1"/>
            <p:nvPr/>
          </p:nvSpPr>
          <p:spPr>
            <a:xfrm>
              <a:off x="10776000" y="5157125"/>
              <a:ext cx="216000" cy="288000"/>
            </a:xfrm>
            <a:prstGeom prst="rect">
              <a:avLst/>
            </a:prstGeom>
            <a:noFill/>
          </p:spPr>
          <p:txBody>
            <a:bodyPr wrap="none" lIns="0" tIns="0" rIns="0" bIns="36000" rtlCol="0" anchor="ctr" anchorCtr="0">
              <a:noAutofit/>
            </a:bodyPr>
            <a:lstStyle/>
            <a:p>
              <a:pPr algn="ctr"/>
              <a:r>
                <a:rPr lang="en-US" sz="2000" dirty="0"/>
                <a:t>+</a:t>
              </a:r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="" xmlns:a16="http://schemas.microsoft.com/office/drawing/2014/main" id="{2EC12D78-6BC9-5540-91B2-5E034D3568C5}"/>
                </a:ext>
              </a:extLst>
            </p:cNvPr>
            <p:cNvSpPr/>
            <p:nvPr/>
          </p:nvSpPr>
          <p:spPr bwMode="auto">
            <a:xfrm>
              <a:off x="10452000" y="5157000"/>
              <a:ext cx="288000" cy="288000"/>
            </a:xfrm>
            <a:prstGeom prst="rect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latin typeface="Lucida Sans" panose="020B0602030504020204" pitchFamily="34" charset="77"/>
                  <a:ea typeface="Georgia" charset="0"/>
                  <a:cs typeface="Georgia" charset="0"/>
                </a:rPr>
                <a:t>n</a:t>
              </a:r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="" xmlns:a16="http://schemas.microsoft.com/office/drawing/2014/main" id="{CBE52D7B-4E6A-3F45-8044-F2FD6EE1CA5D}"/>
                </a:ext>
              </a:extLst>
            </p:cNvPr>
            <p:cNvSpPr/>
            <p:nvPr/>
          </p:nvSpPr>
          <p:spPr bwMode="auto">
            <a:xfrm>
              <a:off x="9876000" y="5157000"/>
              <a:ext cx="288000" cy="288000"/>
            </a:xfrm>
            <a:prstGeom prst="rect">
              <a:avLst/>
            </a:prstGeom>
            <a:solidFill>
              <a:srgbClr val="66BE6D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latin typeface="Lucida Sans" panose="020B0602030504020204" pitchFamily="34" charset="77"/>
                  <a:ea typeface="Georgia" charset="0"/>
                  <a:cs typeface="Georgia" charset="0"/>
                </a:rPr>
                <a:t>m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="" xmlns:a16="http://schemas.microsoft.com/office/drawing/2014/main" id="{3BA1280D-64E0-E24C-B5C3-281D916862B1}"/>
                </a:ext>
              </a:extLst>
            </p:cNvPr>
            <p:cNvSpPr txBox="1"/>
            <p:nvPr/>
          </p:nvSpPr>
          <p:spPr>
            <a:xfrm>
              <a:off x="10200000" y="5157000"/>
              <a:ext cx="216000" cy="288000"/>
            </a:xfrm>
            <a:prstGeom prst="rect">
              <a:avLst/>
            </a:prstGeom>
            <a:noFill/>
          </p:spPr>
          <p:txBody>
            <a:bodyPr wrap="none" lIns="0" tIns="0" rIns="0" bIns="36000" rtlCol="0" anchor="ctr" anchorCtr="0">
              <a:noAutofit/>
            </a:bodyPr>
            <a:lstStyle/>
            <a:p>
              <a:pPr algn="ctr"/>
              <a:r>
                <a:rPr lang="en-US" sz="2000" dirty="0"/>
                <a:t>+</a:t>
              </a:r>
            </a:p>
          </p:txBody>
        </p:sp>
      </p:grpSp>
      <p:sp>
        <p:nvSpPr>
          <p:cNvPr id="99" name="Left Bracket 98">
            <a:extLst>
              <a:ext uri="{FF2B5EF4-FFF2-40B4-BE49-F238E27FC236}">
                <a16:creationId xmlns="" xmlns:a16="http://schemas.microsoft.com/office/drawing/2014/main" id="{02365587-2E26-DA41-B342-7BA186321800}"/>
              </a:ext>
            </a:extLst>
          </p:cNvPr>
          <p:cNvSpPr/>
          <p:nvPr/>
        </p:nvSpPr>
        <p:spPr>
          <a:xfrm>
            <a:off x="3936000" y="1629000"/>
            <a:ext cx="216000" cy="1080000"/>
          </a:xfrm>
          <a:prstGeom prst="leftBracket">
            <a:avLst>
              <a:gd name="adj" fmla="val 89318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0" name="Group 99">
            <a:extLst>
              <a:ext uri="{FF2B5EF4-FFF2-40B4-BE49-F238E27FC236}">
                <a16:creationId xmlns="" xmlns:a16="http://schemas.microsoft.com/office/drawing/2014/main" id="{93B22883-1887-9B40-8A6B-0B5F248D0591}"/>
              </a:ext>
            </a:extLst>
          </p:cNvPr>
          <p:cNvGrpSpPr/>
          <p:nvPr/>
        </p:nvGrpSpPr>
        <p:grpSpPr>
          <a:xfrm>
            <a:off x="624000" y="2781000"/>
            <a:ext cx="2736000" cy="288000"/>
            <a:chOff x="624000" y="3429000"/>
            <a:chExt cx="2736000" cy="288000"/>
          </a:xfrm>
        </p:grpSpPr>
        <p:sp>
          <p:nvSpPr>
            <p:cNvPr id="101" name="Process 100">
              <a:extLst>
                <a:ext uri="{FF2B5EF4-FFF2-40B4-BE49-F238E27FC236}">
                  <a16:creationId xmlns="" xmlns:a16="http://schemas.microsoft.com/office/drawing/2014/main" id="{49D435EF-698F-D245-B78B-BE10845ECD2D}"/>
                </a:ext>
              </a:extLst>
            </p:cNvPr>
            <p:cNvSpPr/>
            <p:nvPr/>
          </p:nvSpPr>
          <p:spPr bwMode="auto">
            <a:xfrm>
              <a:off x="3072000" y="3429000"/>
              <a:ext cx="288000" cy="288000"/>
            </a:xfrm>
            <a:prstGeom prst="flowChartProcess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000" b="1" dirty="0">
                  <a:latin typeface="Lucida Sans" panose="020B0602030504020204" pitchFamily="34" charset="77"/>
                  <a:ea typeface="Georgia" charset="0"/>
                  <a:cs typeface="Georgia" charset="0"/>
                </a:rPr>
                <a:t>#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="" xmlns:a16="http://schemas.microsoft.com/office/drawing/2014/main" id="{A3FCEDC2-FC75-4D45-A49C-8CDE58F255FC}"/>
                </a:ext>
              </a:extLst>
            </p:cNvPr>
            <p:cNvSpPr txBox="1"/>
            <p:nvPr/>
          </p:nvSpPr>
          <p:spPr>
            <a:xfrm>
              <a:off x="624000" y="3429000"/>
              <a:ext cx="1944000" cy="288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GB" sz="1200" dirty="0"/>
                <a:t>generate transcript hash</a:t>
              </a:r>
            </a:p>
          </p:txBody>
        </p:sp>
      </p:grpSp>
      <p:cxnSp>
        <p:nvCxnSpPr>
          <p:cNvPr id="103" name="Elbow Connector 102">
            <a:extLst>
              <a:ext uri="{FF2B5EF4-FFF2-40B4-BE49-F238E27FC236}">
                <a16:creationId xmlns="" xmlns:a16="http://schemas.microsoft.com/office/drawing/2014/main" id="{8A53C281-DDD8-3348-8587-6D1E92034BDC}"/>
              </a:ext>
            </a:extLst>
          </p:cNvPr>
          <p:cNvCxnSpPr>
            <a:stCxn id="99" idx="1"/>
            <a:endCxn id="101" idx="3"/>
          </p:cNvCxnSpPr>
          <p:nvPr/>
        </p:nvCxnSpPr>
        <p:spPr>
          <a:xfrm rot="10800000" flipV="1">
            <a:off x="3360000" y="2169000"/>
            <a:ext cx="576000" cy="756000"/>
          </a:xfrm>
          <a:prstGeom prst="bentConnector3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Graphic 103">
            <a:extLst>
              <a:ext uri="{FF2B5EF4-FFF2-40B4-BE49-F238E27FC236}">
                <a16:creationId xmlns="" xmlns:a16="http://schemas.microsoft.com/office/drawing/2014/main" id="{D61B9255-0B5B-244D-B965-946CAEFBFC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55149" y="709512"/>
            <a:ext cx="900000" cy="900000"/>
          </a:xfrm>
          <a:prstGeom prst="rect">
            <a:avLst/>
          </a:prstGeom>
        </p:spPr>
      </p:pic>
      <p:pic>
        <p:nvPicPr>
          <p:cNvPr id="108" name="Graphic 107">
            <a:extLst>
              <a:ext uri="{FF2B5EF4-FFF2-40B4-BE49-F238E27FC236}">
                <a16:creationId xmlns="" xmlns:a16="http://schemas.microsoft.com/office/drawing/2014/main" id="{B3D772B8-76AD-A748-A74D-EE3EA996131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46225" y="693000"/>
            <a:ext cx="900000" cy="900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719736" y="312911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User agent</a:t>
            </a:r>
            <a:endParaRPr lang="en-US" sz="1400" dirty="0"/>
          </a:p>
        </p:txBody>
      </p:sp>
      <p:sp>
        <p:nvSpPr>
          <p:cNvPr id="110" name="TextBox 109"/>
          <p:cNvSpPr txBox="1"/>
          <p:nvPr/>
        </p:nvSpPr>
        <p:spPr>
          <a:xfrm>
            <a:off x="7248128" y="260649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Origin Server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35100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94" grpId="0"/>
      <p:bldP spid="200" grpId="0"/>
      <p:bldP spid="9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91FB6D-ADDE-154E-A1DB-D465B7D6A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Perfect forward secrecy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429654F-6F0A-6C4D-AA46-2F4DDB41AE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197084"/>
            <a:ext cx="10944225" cy="478387"/>
          </a:xfrm>
        </p:spPr>
        <p:txBody>
          <a:bodyPr anchor="b"/>
          <a:lstStyle/>
          <a:p>
            <a:r>
              <a:rPr lang="en-US" dirty="0"/>
              <a:t>Gillmor, D. (2016) </a:t>
            </a:r>
            <a:r>
              <a:rPr lang="en-US" i="1" dirty="0"/>
              <a:t>Negotiated Finite Field Diffie-Hellman Ephemeral Parameters for Transport Layer Security</a:t>
            </a:r>
            <a:r>
              <a:rPr lang="en-US" dirty="0"/>
              <a:t>. RFC7919. Available at: https://</a:t>
            </a:r>
            <a:r>
              <a:rPr lang="en-US" dirty="0" err="1"/>
              <a:t>tools.ietf.org</a:t>
            </a:r>
            <a:r>
              <a:rPr lang="en-US" dirty="0"/>
              <a:t>/html/rfc7919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5400" y="1988840"/>
            <a:ext cx="10801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As shown, protocol ensures the confidentiality of the subsequent communications</a:t>
            </a:r>
          </a:p>
          <a:p>
            <a:r>
              <a:rPr lang="en-US" sz="2000" dirty="0" smtClean="0"/>
              <a:t>What happens if the server’s private key is leaked at some point in the future?</a:t>
            </a:r>
          </a:p>
          <a:p>
            <a:endParaRPr lang="en-US" sz="2000" dirty="0" smtClean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With a copy of the messages from </a:t>
            </a:r>
            <a:r>
              <a:rPr lang="en-US" sz="2000" dirty="0" err="1" smtClean="0"/>
              <a:t>ClientHello</a:t>
            </a:r>
            <a:r>
              <a:rPr lang="en-US" sz="2000" dirty="0" smtClean="0"/>
              <a:t> to </a:t>
            </a:r>
            <a:r>
              <a:rPr lang="en-US" sz="2000" dirty="0" err="1" smtClean="0"/>
              <a:t>ClientKeyExchange</a:t>
            </a:r>
            <a:r>
              <a:rPr lang="en-US" sz="2000" dirty="0" smtClean="0"/>
              <a:t>, we can reconstruct the session key (master secret) and decrypt the rest of the session</a:t>
            </a:r>
          </a:p>
          <a:p>
            <a:pPr marL="342900" indent="-342900">
              <a:buFont typeface="Arial"/>
              <a:buChar char="•"/>
            </a:pPr>
            <a:endParaRPr lang="en-US" sz="2000" dirty="0" smtClean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We need to protect past communications against the loss of a long-term secret</a:t>
            </a:r>
          </a:p>
          <a:p>
            <a:pPr marL="285750" indent="-285750">
              <a:buFontTx/>
              <a:buChar char="-"/>
            </a:pPr>
            <a:endParaRPr lang="en-US" sz="2000" dirty="0" smtClean="0"/>
          </a:p>
          <a:p>
            <a:r>
              <a:rPr lang="en-US" sz="2000" dirty="0" smtClean="0"/>
              <a:t>Ephemeral </a:t>
            </a:r>
            <a:r>
              <a:rPr lang="en-US" sz="2000" dirty="0" err="1" smtClean="0"/>
              <a:t>Diffie</a:t>
            </a:r>
            <a:r>
              <a:rPr lang="en-US" sz="2000" dirty="0" smtClean="0"/>
              <a:t>-Hellman is used by TLS 1.3+ to ensure perfect forward secrecy</a:t>
            </a:r>
          </a:p>
          <a:p>
            <a:endParaRPr lang="en-US" sz="2000" dirty="0" smtClean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TLS 1.3 lets the client identify their preferred </a:t>
            </a:r>
            <a:r>
              <a:rPr lang="en-US" sz="2000" dirty="0" smtClean="0">
                <a:latin typeface="Cambria Math"/>
                <a:cs typeface="Cambria Math"/>
              </a:rPr>
              <a:t>p</a:t>
            </a:r>
            <a:r>
              <a:rPr lang="en-US" sz="2000" dirty="0" smtClean="0"/>
              <a:t> and </a:t>
            </a:r>
            <a:r>
              <a:rPr lang="en-US" sz="2000" dirty="0" smtClean="0">
                <a:latin typeface="Cambria Math"/>
                <a:cs typeface="Cambria Math"/>
              </a:rPr>
              <a:t>g</a:t>
            </a:r>
            <a:r>
              <a:rPr lang="en-US" sz="2000" dirty="0" smtClean="0"/>
              <a:t> from a small registry of “good” values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50754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58E3BE-36FD-2E44-BE62-615CECD25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Latency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461605A-7116-3645-ACD6-AEE6D9422D0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handshake from TLS 1.2 and earlier requires two round trips before secure communications can begin</a:t>
            </a:r>
          </a:p>
          <a:p>
            <a:pPr lvl="1"/>
            <a:r>
              <a:rPr lang="en-US" dirty="0"/>
              <a:t>Minimum of 4 * 0.067 = 0.27s</a:t>
            </a:r>
          </a:p>
          <a:p>
            <a:pPr marL="0" indent="0">
              <a:buNone/>
            </a:pPr>
            <a:r>
              <a:rPr lang="en-US" dirty="0"/>
              <a:t>This is on top of the 3-way TCP handshake (minimum 0.2s) and before any additional overheads from HTTP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TLS 1.3 reduces the handshake to a single round trip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="" xmlns:a16="http://schemas.microsoft.com/office/drawing/2014/main" id="{2DD11E78-30D9-8E42-84D4-1ED457999993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568648" y="1773238"/>
            <a:ext cx="4459690" cy="4464050"/>
          </a:xfrm>
        </p:spPr>
      </p:pic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93D6879-541F-8E4F-8724-DD2501EEE3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/>
              <a:t>Image: NASA</a:t>
            </a:r>
          </a:p>
        </p:txBody>
      </p:sp>
      <p:sp>
        <p:nvSpPr>
          <p:cNvPr id="9" name="Arc 8">
            <a:extLst>
              <a:ext uri="{FF2B5EF4-FFF2-40B4-BE49-F238E27FC236}">
                <a16:creationId xmlns="" xmlns:a16="http://schemas.microsoft.com/office/drawing/2014/main" id="{3D27C3A2-CA7E-EE4A-9CFA-CCAA03BF706E}"/>
              </a:ext>
            </a:extLst>
          </p:cNvPr>
          <p:cNvSpPr>
            <a:spLocks noChangeAspect="1"/>
          </p:cNvSpPr>
          <p:nvPr/>
        </p:nvSpPr>
        <p:spPr>
          <a:xfrm>
            <a:off x="6564338" y="1773288"/>
            <a:ext cx="4464000" cy="4464000"/>
          </a:xfrm>
          <a:prstGeom prst="arc">
            <a:avLst>
              <a:gd name="adj1" fmla="val 10796374"/>
              <a:gd name="adj2" fmla="val 0"/>
            </a:avLst>
          </a:prstGeom>
          <a:ln w="25400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B597B80-7C93-9047-81AC-193246686DE4}"/>
              </a:ext>
            </a:extLst>
          </p:cNvPr>
          <p:cNvSpPr txBox="1"/>
          <p:nvPr/>
        </p:nvSpPr>
        <p:spPr>
          <a:xfrm>
            <a:off x="10061566" y="1773238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0.067s</a:t>
            </a:r>
          </a:p>
        </p:txBody>
      </p:sp>
    </p:spTree>
    <p:extLst>
      <p:ext uri="{BB962C8B-B14F-4D97-AF65-F5344CB8AC3E}">
        <p14:creationId xmlns:p14="http://schemas.microsoft.com/office/powerpoint/2010/main" val="2864255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>
            <a:extLst>
              <a:ext uri="{FF2B5EF4-FFF2-40B4-BE49-F238E27FC236}">
                <a16:creationId xmlns="" xmlns:a16="http://schemas.microsoft.com/office/drawing/2014/main" id="{1F8AE2ED-4EA2-9A4D-9965-54236BC39DB5}"/>
              </a:ext>
            </a:extLst>
          </p:cNvPr>
          <p:cNvGrpSpPr/>
          <p:nvPr/>
        </p:nvGrpSpPr>
        <p:grpSpPr>
          <a:xfrm>
            <a:off x="8835625" y="3861000"/>
            <a:ext cx="2734034" cy="576000"/>
            <a:chOff x="8835625" y="4221000"/>
            <a:chExt cx="2734034" cy="576000"/>
          </a:xfrm>
        </p:grpSpPr>
        <p:pic>
          <p:nvPicPr>
            <p:cNvPr id="13" name="Picture 12" descr="A picture containing drawing, clock&#10;&#10;Description automatically generated">
              <a:extLst>
                <a:ext uri="{FF2B5EF4-FFF2-40B4-BE49-F238E27FC236}">
                  <a16:creationId xmlns="" xmlns:a16="http://schemas.microsoft.com/office/drawing/2014/main" id="{F88E0B5B-031E-604B-B2C0-64A3D9ACD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17775" y="4509000"/>
              <a:ext cx="493714" cy="2160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0F1B6BB2-A1AC-FE4A-B683-ED7EC01E27A1}"/>
                </a:ext>
              </a:extLst>
            </p:cNvPr>
            <p:cNvSpPr txBox="1"/>
            <p:nvPr/>
          </p:nvSpPr>
          <p:spPr>
            <a:xfrm>
              <a:off x="9323206" y="4221000"/>
              <a:ext cx="2246453" cy="28800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r"/>
              <a:r>
                <a:rPr lang="en-GB" sz="1200" dirty="0"/>
                <a:t>construct handshake secret 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="" xmlns:a16="http://schemas.microsoft.com/office/drawing/2014/main" id="{A1A56620-F478-704E-9527-79BE2C651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5625" y="4509000"/>
              <a:ext cx="501001" cy="216000"/>
            </a:xfrm>
            <a:prstGeom prst="rect">
              <a:avLst/>
            </a:prstGeom>
          </p:spPr>
        </p:pic>
        <p:sp>
          <p:nvSpPr>
            <p:cNvPr id="16" name="Process 15">
              <a:extLst>
                <a:ext uri="{FF2B5EF4-FFF2-40B4-BE49-F238E27FC236}">
                  <a16:creationId xmlns="" xmlns:a16="http://schemas.microsoft.com/office/drawing/2014/main" id="{6CBDF296-5718-8143-A575-756F5BB5F37D}"/>
                </a:ext>
              </a:extLst>
            </p:cNvPr>
            <p:cNvSpPr/>
            <p:nvPr/>
          </p:nvSpPr>
          <p:spPr bwMode="auto">
            <a:xfrm>
              <a:off x="10128000" y="4509000"/>
              <a:ext cx="288000" cy="288000"/>
            </a:xfrm>
            <a:prstGeom prst="flowChartProcess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000" b="1" dirty="0">
                  <a:latin typeface="Lucida Sans" panose="020B0602030504020204" pitchFamily="34" charset="77"/>
                  <a:ea typeface="Georgia" charset="0"/>
                  <a:cs typeface="Georgia" charset="0"/>
                </a:rPr>
                <a:t>#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B0909D65-D07E-944C-B19A-FDBDADDEE764}"/>
                </a:ext>
              </a:extLst>
            </p:cNvPr>
            <p:cNvSpPr txBox="1"/>
            <p:nvPr/>
          </p:nvSpPr>
          <p:spPr>
            <a:xfrm>
              <a:off x="10593809" y="4509000"/>
              <a:ext cx="346570" cy="288000"/>
            </a:xfrm>
            <a:prstGeom prst="rect">
              <a:avLst/>
            </a:prstGeom>
            <a:noFill/>
          </p:spPr>
          <p:txBody>
            <a:bodyPr wrap="none" lIns="0" tIns="0" rIns="0" bIns="72000" rtlCol="0" anchor="ctr" anchorCtr="0">
              <a:noAutofit/>
            </a:bodyPr>
            <a:lstStyle/>
            <a:p>
              <a:pPr algn="ctr"/>
              <a:r>
                <a:rPr lang="en-US" sz="2000" dirty="0"/>
                <a:t>+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9D72B5C8-F72F-2E4E-B816-B318BDA58C69}"/>
                </a:ext>
              </a:extLst>
            </p:cNvPr>
            <p:cNvSpPr txBox="1"/>
            <p:nvPr/>
          </p:nvSpPr>
          <p:spPr>
            <a:xfrm>
              <a:off x="9464904" y="4509000"/>
              <a:ext cx="441146" cy="288000"/>
            </a:xfrm>
            <a:prstGeom prst="rect">
              <a:avLst/>
            </a:prstGeom>
            <a:noFill/>
          </p:spPr>
          <p:txBody>
            <a:bodyPr wrap="none" lIns="0" tIns="0" rIns="0" bIns="72000" rtlCol="0" anchor="ctr" anchorCtr="0">
              <a:noAutofit/>
            </a:bodyPr>
            <a:lstStyle/>
            <a:p>
              <a:pPr algn="ctr"/>
              <a:r>
                <a:rPr lang="en-GB" sz="2000" dirty="0"/>
                <a:t>←</a:t>
              </a:r>
              <a:endParaRPr lang="en-US" sz="2000" dirty="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="" xmlns:a16="http://schemas.microsoft.com/office/drawing/2014/main" id="{4D364BCE-09B8-B647-B591-D09F201DB3DE}"/>
              </a:ext>
            </a:extLst>
          </p:cNvPr>
          <p:cNvGrpSpPr/>
          <p:nvPr/>
        </p:nvGrpSpPr>
        <p:grpSpPr>
          <a:xfrm>
            <a:off x="623887" y="5553000"/>
            <a:ext cx="2703366" cy="576000"/>
            <a:chOff x="623887" y="5409000"/>
            <a:chExt cx="2703366" cy="576000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8E5B860F-455F-4D41-8BC1-98799A5EE658}"/>
                </a:ext>
              </a:extLst>
            </p:cNvPr>
            <p:cNvSpPr txBox="1"/>
            <p:nvPr/>
          </p:nvSpPr>
          <p:spPr>
            <a:xfrm>
              <a:off x="623887" y="5409000"/>
              <a:ext cx="2246453" cy="288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GB" sz="1200" dirty="0"/>
                <a:t>construct master secret 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="" xmlns:a16="http://schemas.microsoft.com/office/drawing/2014/main" id="{BE5112BF-128B-D346-9380-C7523D5E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771" y="5733000"/>
              <a:ext cx="501001" cy="216000"/>
            </a:xfrm>
            <a:prstGeom prst="rect">
              <a:avLst/>
            </a:prstGeom>
          </p:spPr>
        </p:pic>
        <p:sp>
          <p:nvSpPr>
            <p:cNvPr id="27" name="Process 26">
              <a:extLst>
                <a:ext uri="{FF2B5EF4-FFF2-40B4-BE49-F238E27FC236}">
                  <a16:creationId xmlns="" xmlns:a16="http://schemas.microsoft.com/office/drawing/2014/main" id="{EEF1FBE4-25F5-EF48-ABB7-6F4A4F4798BD}"/>
                </a:ext>
              </a:extLst>
            </p:cNvPr>
            <p:cNvSpPr/>
            <p:nvPr/>
          </p:nvSpPr>
          <p:spPr bwMode="auto">
            <a:xfrm>
              <a:off x="1776000" y="5697000"/>
              <a:ext cx="288000" cy="288000"/>
            </a:xfrm>
            <a:prstGeom prst="flowChartProcess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36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000" b="1" dirty="0">
                  <a:latin typeface="Lucida Sans" panose="020B0602030504020204" pitchFamily="34" charset="77"/>
                  <a:ea typeface="Georgia" charset="0"/>
                  <a:cs typeface="Georgia" charset="0"/>
                </a:rPr>
                <a:t>#’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4910613E-F810-6B4C-8DE1-576719E901F5}"/>
                </a:ext>
              </a:extLst>
            </p:cNvPr>
            <p:cNvSpPr txBox="1"/>
            <p:nvPr/>
          </p:nvSpPr>
          <p:spPr>
            <a:xfrm>
              <a:off x="1272000" y="5697000"/>
              <a:ext cx="346570" cy="288000"/>
            </a:xfrm>
            <a:prstGeom prst="rect">
              <a:avLst/>
            </a:prstGeom>
            <a:noFill/>
          </p:spPr>
          <p:txBody>
            <a:bodyPr wrap="none" lIns="0" tIns="0" rIns="0" bIns="36000" rtlCol="0" anchor="ctr" anchorCtr="0">
              <a:noAutofit/>
            </a:bodyPr>
            <a:lstStyle/>
            <a:p>
              <a:pPr algn="ctr"/>
              <a:r>
                <a:rPr lang="en-US" sz="2000" dirty="0"/>
                <a:t>+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88D8FFBF-90FF-064E-AE9A-0F9BAFD9CC99}"/>
                </a:ext>
              </a:extLst>
            </p:cNvPr>
            <p:cNvSpPr txBox="1"/>
            <p:nvPr/>
          </p:nvSpPr>
          <p:spPr>
            <a:xfrm>
              <a:off x="2250192" y="5697000"/>
              <a:ext cx="504000" cy="288000"/>
            </a:xfrm>
            <a:prstGeom prst="rect">
              <a:avLst/>
            </a:prstGeom>
            <a:noFill/>
          </p:spPr>
          <p:txBody>
            <a:bodyPr wrap="none" lIns="72000" tIns="0" rIns="36000" bIns="72000" rtlCol="0" anchor="ctr" anchorCtr="0">
              <a:noAutofit/>
            </a:bodyPr>
            <a:lstStyle/>
            <a:p>
              <a:pPr algn="ctr"/>
              <a:r>
                <a:rPr lang="en-GB" sz="2000" dirty="0"/>
                <a:t>→</a:t>
              </a:r>
              <a:endParaRPr lang="en-US" sz="2000" dirty="0"/>
            </a:p>
          </p:txBody>
        </p:sp>
        <p:pic>
          <p:nvPicPr>
            <p:cNvPr id="30" name="Picture 29">
              <a:extLst>
                <a:ext uri="{FF2B5EF4-FFF2-40B4-BE49-F238E27FC236}">
                  <a16:creationId xmlns="" xmlns:a16="http://schemas.microsoft.com/office/drawing/2014/main" id="{22C5C6E3-ECB7-5842-A615-1B160D6A0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252" y="5733000"/>
              <a:ext cx="501001" cy="216000"/>
            </a:xfrm>
            <a:prstGeom prst="rect">
              <a:avLst/>
            </a:prstGeom>
          </p:spPr>
        </p:pic>
      </p:grpSp>
      <p:grpSp>
        <p:nvGrpSpPr>
          <p:cNvPr id="186" name="Group 185">
            <a:extLst>
              <a:ext uri="{FF2B5EF4-FFF2-40B4-BE49-F238E27FC236}">
                <a16:creationId xmlns="" xmlns:a16="http://schemas.microsoft.com/office/drawing/2014/main" id="{74297A75-37B9-1847-94B4-AB5AF5E67F8D}"/>
              </a:ext>
            </a:extLst>
          </p:cNvPr>
          <p:cNvGrpSpPr/>
          <p:nvPr/>
        </p:nvGrpSpPr>
        <p:grpSpPr>
          <a:xfrm>
            <a:off x="8832000" y="5193000"/>
            <a:ext cx="2736000" cy="288000"/>
            <a:chOff x="8832000" y="3645000"/>
            <a:chExt cx="2736000" cy="288000"/>
          </a:xfrm>
        </p:grpSpPr>
        <p:sp>
          <p:nvSpPr>
            <p:cNvPr id="44" name="Process 43">
              <a:extLst>
                <a:ext uri="{FF2B5EF4-FFF2-40B4-BE49-F238E27FC236}">
                  <a16:creationId xmlns="" xmlns:a16="http://schemas.microsoft.com/office/drawing/2014/main" id="{F3CA0A63-EB42-AC4D-BFDB-6C3E20C09721}"/>
                </a:ext>
              </a:extLst>
            </p:cNvPr>
            <p:cNvSpPr/>
            <p:nvPr/>
          </p:nvSpPr>
          <p:spPr bwMode="auto">
            <a:xfrm>
              <a:off x="8832000" y="3645000"/>
              <a:ext cx="288000" cy="288000"/>
            </a:xfrm>
            <a:prstGeom prst="flowChartProcess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000" b="1" dirty="0">
                  <a:latin typeface="Lucida Sans" panose="020B0602030504020204" pitchFamily="34" charset="77"/>
                  <a:ea typeface="Georgia" charset="0"/>
                  <a:cs typeface="Georgia" charset="0"/>
                </a:rPr>
                <a:t>#’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="" xmlns:a16="http://schemas.microsoft.com/office/drawing/2014/main" id="{8B4AA1FC-3904-3742-A455-0B5453FEA32F}"/>
                </a:ext>
              </a:extLst>
            </p:cNvPr>
            <p:cNvSpPr txBox="1"/>
            <p:nvPr/>
          </p:nvSpPr>
          <p:spPr>
            <a:xfrm>
              <a:off x="9624000" y="3645000"/>
              <a:ext cx="1944000" cy="288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GB" sz="1200" dirty="0"/>
                <a:t>generate transcript hash</a:t>
              </a:r>
            </a:p>
          </p:txBody>
        </p:sp>
      </p:grpSp>
      <p:sp>
        <p:nvSpPr>
          <p:cNvPr id="43" name="Right Bracket 42">
            <a:extLst>
              <a:ext uri="{FF2B5EF4-FFF2-40B4-BE49-F238E27FC236}">
                <a16:creationId xmlns="" xmlns:a16="http://schemas.microsoft.com/office/drawing/2014/main" id="{7C41BE31-DFC9-0A4D-BBD7-1E9E7EFEB246}"/>
              </a:ext>
            </a:extLst>
          </p:cNvPr>
          <p:cNvSpPr/>
          <p:nvPr/>
        </p:nvSpPr>
        <p:spPr>
          <a:xfrm>
            <a:off x="8054303" y="1628997"/>
            <a:ext cx="216000" cy="3852000"/>
          </a:xfrm>
          <a:prstGeom prst="rightBracket">
            <a:avLst>
              <a:gd name="adj" fmla="val 9681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Bracket 50">
            <a:extLst>
              <a:ext uri="{FF2B5EF4-FFF2-40B4-BE49-F238E27FC236}">
                <a16:creationId xmlns="" xmlns:a16="http://schemas.microsoft.com/office/drawing/2014/main" id="{C81E7B7E-1E9A-9342-811D-48AA2A66F301}"/>
              </a:ext>
            </a:extLst>
          </p:cNvPr>
          <p:cNvSpPr/>
          <p:nvPr/>
        </p:nvSpPr>
        <p:spPr>
          <a:xfrm>
            <a:off x="8328000" y="1629000"/>
            <a:ext cx="216000" cy="1440000"/>
          </a:xfrm>
          <a:prstGeom prst="rightBracket">
            <a:avLst>
              <a:gd name="adj" fmla="val 9681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Group 62">
            <a:extLst>
              <a:ext uri="{FF2B5EF4-FFF2-40B4-BE49-F238E27FC236}">
                <a16:creationId xmlns="" xmlns:a16="http://schemas.microsoft.com/office/drawing/2014/main" id="{92EEE2AB-5A7D-104A-A672-43C243946359}"/>
              </a:ext>
            </a:extLst>
          </p:cNvPr>
          <p:cNvGrpSpPr/>
          <p:nvPr/>
        </p:nvGrpSpPr>
        <p:grpSpPr>
          <a:xfrm>
            <a:off x="8841421" y="5553000"/>
            <a:ext cx="2725464" cy="576000"/>
            <a:chOff x="8841421" y="5417741"/>
            <a:chExt cx="2725464" cy="576000"/>
          </a:xfrm>
        </p:grpSpPr>
        <p:sp>
          <p:nvSpPr>
            <p:cNvPr id="57" name="TextBox 56">
              <a:extLst>
                <a:ext uri="{FF2B5EF4-FFF2-40B4-BE49-F238E27FC236}">
                  <a16:creationId xmlns="" xmlns:a16="http://schemas.microsoft.com/office/drawing/2014/main" id="{9B86B3BD-0511-C144-933D-D6C4CC64B7FE}"/>
                </a:ext>
              </a:extLst>
            </p:cNvPr>
            <p:cNvSpPr txBox="1"/>
            <p:nvPr/>
          </p:nvSpPr>
          <p:spPr>
            <a:xfrm>
              <a:off x="9320432" y="5417741"/>
              <a:ext cx="2246453" cy="28800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r"/>
              <a:r>
                <a:rPr lang="en-GB" sz="1200" dirty="0"/>
                <a:t>construct master secret </a:t>
              </a:r>
            </a:p>
          </p:txBody>
        </p:sp>
        <p:pic>
          <p:nvPicPr>
            <p:cNvPr id="58" name="Picture 57">
              <a:extLst>
                <a:ext uri="{FF2B5EF4-FFF2-40B4-BE49-F238E27FC236}">
                  <a16:creationId xmlns="" xmlns:a16="http://schemas.microsoft.com/office/drawing/2014/main" id="{7AC4DC57-C9AB-324C-A104-15751FCD6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28114" y="5733000"/>
              <a:ext cx="501001" cy="216000"/>
            </a:xfrm>
            <a:prstGeom prst="rect">
              <a:avLst/>
            </a:prstGeom>
          </p:spPr>
        </p:pic>
        <p:sp>
          <p:nvSpPr>
            <p:cNvPr id="59" name="Process 58">
              <a:extLst>
                <a:ext uri="{FF2B5EF4-FFF2-40B4-BE49-F238E27FC236}">
                  <a16:creationId xmlns="" xmlns:a16="http://schemas.microsoft.com/office/drawing/2014/main" id="{0513F440-AC65-8D4E-A21C-649B7E9CF329}"/>
                </a:ext>
              </a:extLst>
            </p:cNvPr>
            <p:cNvSpPr/>
            <p:nvPr/>
          </p:nvSpPr>
          <p:spPr bwMode="auto">
            <a:xfrm>
              <a:off x="10128000" y="5705741"/>
              <a:ext cx="288000" cy="288000"/>
            </a:xfrm>
            <a:prstGeom prst="flowChartProcess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000" b="1" dirty="0">
                  <a:latin typeface="Lucida Sans" panose="020B0602030504020204" pitchFamily="34" charset="77"/>
                  <a:ea typeface="Georgia" charset="0"/>
                  <a:cs typeface="Georgia" charset="0"/>
                </a:rPr>
                <a:t>#’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="" xmlns:a16="http://schemas.microsoft.com/office/drawing/2014/main" id="{8904BD10-2627-8C4D-8FBF-8FDB6A20DB73}"/>
                </a:ext>
              </a:extLst>
            </p:cNvPr>
            <p:cNvSpPr txBox="1"/>
            <p:nvPr/>
          </p:nvSpPr>
          <p:spPr>
            <a:xfrm>
              <a:off x="10591035" y="5705741"/>
              <a:ext cx="346570" cy="288000"/>
            </a:xfrm>
            <a:prstGeom prst="rect">
              <a:avLst/>
            </a:prstGeom>
            <a:noFill/>
          </p:spPr>
          <p:txBody>
            <a:bodyPr wrap="none" lIns="0" tIns="0" rIns="0" bIns="36000" rtlCol="0" anchor="ctr" anchorCtr="0">
              <a:noAutofit/>
            </a:bodyPr>
            <a:lstStyle/>
            <a:p>
              <a:pPr algn="ctr"/>
              <a:r>
                <a:rPr lang="en-US" sz="2000" dirty="0"/>
                <a:t>+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="" xmlns:a16="http://schemas.microsoft.com/office/drawing/2014/main" id="{E4160ACF-0AF9-AB4F-8228-BED41754CCB2}"/>
                </a:ext>
              </a:extLst>
            </p:cNvPr>
            <p:cNvSpPr txBox="1"/>
            <p:nvPr/>
          </p:nvSpPr>
          <p:spPr>
            <a:xfrm>
              <a:off x="9462130" y="5705741"/>
              <a:ext cx="441146" cy="288000"/>
            </a:xfrm>
            <a:prstGeom prst="rect">
              <a:avLst/>
            </a:prstGeom>
            <a:noFill/>
          </p:spPr>
          <p:txBody>
            <a:bodyPr wrap="none" lIns="0" tIns="0" rIns="0" bIns="72000" rtlCol="0" anchor="ctr" anchorCtr="0">
              <a:noAutofit/>
            </a:bodyPr>
            <a:lstStyle/>
            <a:p>
              <a:pPr algn="ctr"/>
              <a:r>
                <a:rPr lang="en-GB" sz="2000" dirty="0"/>
                <a:t>←</a:t>
              </a:r>
              <a:endParaRPr lang="en-US" sz="2000" dirty="0"/>
            </a:p>
          </p:txBody>
        </p:sp>
        <p:pic>
          <p:nvPicPr>
            <p:cNvPr id="62" name="Picture 61">
              <a:extLst>
                <a:ext uri="{FF2B5EF4-FFF2-40B4-BE49-F238E27FC236}">
                  <a16:creationId xmlns="" xmlns:a16="http://schemas.microsoft.com/office/drawing/2014/main" id="{695FA2EE-99BF-9249-8F35-2EA904644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1421" y="5733000"/>
              <a:ext cx="501001" cy="216000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="" xmlns:a16="http://schemas.microsoft.com/office/drawing/2014/main" id="{1D9FAB96-5027-AD47-BFDA-0C5131904839}"/>
              </a:ext>
            </a:extLst>
          </p:cNvPr>
          <p:cNvGrpSpPr/>
          <p:nvPr/>
        </p:nvGrpSpPr>
        <p:grpSpPr>
          <a:xfrm>
            <a:off x="8832000" y="2421000"/>
            <a:ext cx="2736000" cy="292127"/>
            <a:chOff x="8832000" y="1989000"/>
            <a:chExt cx="2736000" cy="292127"/>
          </a:xfrm>
        </p:grpSpPr>
        <p:sp>
          <p:nvSpPr>
            <p:cNvPr id="66" name="TextBox 65">
              <a:extLst>
                <a:ext uri="{FF2B5EF4-FFF2-40B4-BE49-F238E27FC236}">
                  <a16:creationId xmlns="" xmlns:a16="http://schemas.microsoft.com/office/drawing/2014/main" id="{E354E41E-A46B-EB45-94EE-28FC77AF6A82}"/>
                </a:ext>
              </a:extLst>
            </p:cNvPr>
            <p:cNvSpPr txBox="1"/>
            <p:nvPr/>
          </p:nvSpPr>
          <p:spPr>
            <a:xfrm>
              <a:off x="9624000" y="1993127"/>
              <a:ext cx="1944000" cy="288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GB" sz="1200" dirty="0"/>
                <a:t>generate random number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="" xmlns:a16="http://schemas.microsoft.com/office/drawing/2014/main" id="{D6A09F04-0C10-D140-AF07-601A7725669D}"/>
                </a:ext>
              </a:extLst>
            </p:cNvPr>
            <p:cNvSpPr/>
            <p:nvPr/>
          </p:nvSpPr>
          <p:spPr bwMode="auto">
            <a:xfrm>
              <a:off x="8832000" y="1989000"/>
              <a:ext cx="288000" cy="288000"/>
            </a:xfrm>
            <a:prstGeom prst="rect">
              <a:avLst/>
            </a:prstGeom>
            <a:solidFill>
              <a:srgbClr val="66BE6D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latin typeface="Lucida Sans" panose="020B0602030504020204" pitchFamily="34" charset="77"/>
                  <a:ea typeface="Georgia" charset="0"/>
                  <a:cs typeface="Georgia" charset="0"/>
                </a:rPr>
                <a:t>m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="" xmlns:a16="http://schemas.microsoft.com/office/drawing/2014/main" id="{0C7D35D0-F22C-7342-8F6C-A5FC35C4605D}"/>
              </a:ext>
            </a:extLst>
          </p:cNvPr>
          <p:cNvGrpSpPr/>
          <p:nvPr/>
        </p:nvGrpSpPr>
        <p:grpSpPr>
          <a:xfrm>
            <a:off x="624000" y="3861000"/>
            <a:ext cx="2707138" cy="576000"/>
            <a:chOff x="624000" y="4507292"/>
            <a:chExt cx="2707138" cy="576000"/>
          </a:xfrm>
        </p:grpSpPr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5F9C358A-0F62-A448-915A-B7C2C888E133}"/>
                </a:ext>
              </a:extLst>
            </p:cNvPr>
            <p:cNvSpPr txBox="1"/>
            <p:nvPr/>
          </p:nvSpPr>
          <p:spPr>
            <a:xfrm>
              <a:off x="624000" y="4507292"/>
              <a:ext cx="2246453" cy="288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GB" sz="1200" dirty="0"/>
                <a:t>construct handshake secret </a:t>
              </a:r>
            </a:p>
          </p:txBody>
        </p:sp>
        <p:pic>
          <p:nvPicPr>
            <p:cNvPr id="72" name="Picture 71">
              <a:extLst>
                <a:ext uri="{FF2B5EF4-FFF2-40B4-BE49-F238E27FC236}">
                  <a16:creationId xmlns="" xmlns:a16="http://schemas.microsoft.com/office/drawing/2014/main" id="{35189E7F-AEE0-3F4C-9C5F-F61E9D993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0137" y="4833000"/>
              <a:ext cx="501001" cy="216000"/>
            </a:xfrm>
            <a:prstGeom prst="rect">
              <a:avLst/>
            </a:prstGeom>
          </p:spPr>
        </p:pic>
        <p:sp>
          <p:nvSpPr>
            <p:cNvPr id="73" name="Process 72">
              <a:extLst>
                <a:ext uri="{FF2B5EF4-FFF2-40B4-BE49-F238E27FC236}">
                  <a16:creationId xmlns="" xmlns:a16="http://schemas.microsoft.com/office/drawing/2014/main" id="{302BBEF0-8F45-454C-947F-EFA765B1424A}"/>
                </a:ext>
              </a:extLst>
            </p:cNvPr>
            <p:cNvSpPr/>
            <p:nvPr/>
          </p:nvSpPr>
          <p:spPr bwMode="auto">
            <a:xfrm>
              <a:off x="1776001" y="4795292"/>
              <a:ext cx="288000" cy="288000"/>
            </a:xfrm>
            <a:prstGeom prst="flowChartProcess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360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000" b="1" dirty="0">
                  <a:latin typeface="Lucida Sans" panose="020B0602030504020204" pitchFamily="34" charset="77"/>
                  <a:ea typeface="Georgia" charset="0"/>
                  <a:cs typeface="Georgia" charset="0"/>
                </a:rPr>
                <a:t>#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="" xmlns:a16="http://schemas.microsoft.com/office/drawing/2014/main" id="{0DCDB93B-57F1-9F4A-B0B4-DE379B32E8D9}"/>
                </a:ext>
              </a:extLst>
            </p:cNvPr>
            <p:cNvSpPr txBox="1"/>
            <p:nvPr/>
          </p:nvSpPr>
          <p:spPr>
            <a:xfrm>
              <a:off x="1272001" y="4795292"/>
              <a:ext cx="346570" cy="288000"/>
            </a:xfrm>
            <a:prstGeom prst="rect">
              <a:avLst/>
            </a:prstGeom>
            <a:noFill/>
          </p:spPr>
          <p:txBody>
            <a:bodyPr wrap="none" lIns="0" tIns="0" rIns="0" bIns="36000" rtlCol="0" anchor="ctr" anchorCtr="0">
              <a:noAutofit/>
            </a:bodyPr>
            <a:lstStyle/>
            <a:p>
              <a:pPr algn="ctr"/>
              <a:r>
                <a:rPr lang="en-US" sz="2000" dirty="0"/>
                <a:t>+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="" xmlns:a16="http://schemas.microsoft.com/office/drawing/2014/main" id="{9B956C40-ECED-E944-94E7-38CE47C15BC9}"/>
                </a:ext>
              </a:extLst>
            </p:cNvPr>
            <p:cNvSpPr txBox="1"/>
            <p:nvPr/>
          </p:nvSpPr>
          <p:spPr>
            <a:xfrm>
              <a:off x="2250193" y="4795292"/>
              <a:ext cx="504000" cy="288000"/>
            </a:xfrm>
            <a:prstGeom prst="rect">
              <a:avLst/>
            </a:prstGeom>
            <a:noFill/>
          </p:spPr>
          <p:txBody>
            <a:bodyPr wrap="none" lIns="72000" tIns="0" rIns="36000" bIns="72000" rtlCol="0" anchor="ctr" anchorCtr="0">
              <a:noAutofit/>
            </a:bodyPr>
            <a:lstStyle/>
            <a:p>
              <a:pPr algn="ctr"/>
              <a:r>
                <a:rPr lang="en-GB" sz="2000" dirty="0"/>
                <a:t>→</a:t>
              </a:r>
              <a:endParaRPr lang="en-US" sz="2000" dirty="0"/>
            </a:p>
          </p:txBody>
        </p:sp>
        <p:pic>
          <p:nvPicPr>
            <p:cNvPr id="77" name="Picture 76" descr="A picture containing drawing, clock&#10;&#10;Description automatically generated">
              <a:extLst>
                <a:ext uri="{FF2B5EF4-FFF2-40B4-BE49-F238E27FC236}">
                  <a16:creationId xmlns="" xmlns:a16="http://schemas.microsoft.com/office/drawing/2014/main" id="{5EBA5194-9C0F-F742-869F-5DBBE836A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5769" y="4833000"/>
              <a:ext cx="493714" cy="216000"/>
            </a:xfrm>
            <a:prstGeom prst="rect">
              <a:avLst/>
            </a:prstGeom>
          </p:spPr>
        </p:pic>
      </p:grpSp>
      <p:sp>
        <p:nvSpPr>
          <p:cNvPr id="79" name="Left Bracket 78">
            <a:extLst>
              <a:ext uri="{FF2B5EF4-FFF2-40B4-BE49-F238E27FC236}">
                <a16:creationId xmlns="" xmlns:a16="http://schemas.microsoft.com/office/drawing/2014/main" id="{C785F00E-0324-7340-A0D6-513EC821EC2F}"/>
              </a:ext>
            </a:extLst>
          </p:cNvPr>
          <p:cNvSpPr/>
          <p:nvPr/>
        </p:nvSpPr>
        <p:spPr>
          <a:xfrm>
            <a:off x="3936000" y="1629000"/>
            <a:ext cx="216000" cy="3852000"/>
          </a:xfrm>
          <a:prstGeom prst="leftBracket">
            <a:avLst>
              <a:gd name="adj" fmla="val 89318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Left Bracket 79">
            <a:extLst>
              <a:ext uri="{FF2B5EF4-FFF2-40B4-BE49-F238E27FC236}">
                <a16:creationId xmlns="" xmlns:a16="http://schemas.microsoft.com/office/drawing/2014/main" id="{D74CAB7F-D91E-D745-8CFB-15ACA675D85F}"/>
              </a:ext>
            </a:extLst>
          </p:cNvPr>
          <p:cNvSpPr/>
          <p:nvPr/>
        </p:nvSpPr>
        <p:spPr>
          <a:xfrm>
            <a:off x="3648000" y="1629000"/>
            <a:ext cx="216000" cy="1440000"/>
          </a:xfrm>
          <a:prstGeom prst="leftBracket">
            <a:avLst>
              <a:gd name="adj" fmla="val 89318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="" xmlns:a16="http://schemas.microsoft.com/office/drawing/2014/main" id="{2E7234E6-8A8C-E54E-BB48-577F42ECFB8A}"/>
              </a:ext>
            </a:extLst>
          </p:cNvPr>
          <p:cNvGrpSpPr/>
          <p:nvPr/>
        </p:nvGrpSpPr>
        <p:grpSpPr>
          <a:xfrm>
            <a:off x="624000" y="1701000"/>
            <a:ext cx="2736000" cy="288000"/>
            <a:chOff x="624000" y="1988475"/>
            <a:chExt cx="2736000" cy="288000"/>
          </a:xfrm>
        </p:grpSpPr>
        <p:sp>
          <p:nvSpPr>
            <p:cNvPr id="81" name="Rectangle 80">
              <a:extLst>
                <a:ext uri="{FF2B5EF4-FFF2-40B4-BE49-F238E27FC236}">
                  <a16:creationId xmlns="" xmlns:a16="http://schemas.microsoft.com/office/drawing/2014/main" id="{BF0AFFA0-DE01-4442-824E-6F82BD945189}"/>
                </a:ext>
              </a:extLst>
            </p:cNvPr>
            <p:cNvSpPr/>
            <p:nvPr/>
          </p:nvSpPr>
          <p:spPr bwMode="auto">
            <a:xfrm>
              <a:off x="3072000" y="1988475"/>
              <a:ext cx="288000" cy="288000"/>
            </a:xfrm>
            <a:prstGeom prst="rect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200">
                  <a:latin typeface="Lucida Sans" panose="020B0602030504020204" pitchFamily="34" charset="77"/>
                  <a:ea typeface="Georgia" charset="0"/>
                  <a:cs typeface="Georgia" charset="0"/>
                </a:rPr>
                <a:t>n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="" xmlns:a16="http://schemas.microsoft.com/office/drawing/2014/main" id="{24E1E84E-C747-C54A-AD57-A1705443CF06}"/>
                </a:ext>
              </a:extLst>
            </p:cNvPr>
            <p:cNvSpPr txBox="1"/>
            <p:nvPr/>
          </p:nvSpPr>
          <p:spPr>
            <a:xfrm>
              <a:off x="624000" y="1988475"/>
              <a:ext cx="1944000" cy="288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GB" sz="1200" dirty="0"/>
                <a:t>generate random number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="" xmlns:a16="http://schemas.microsoft.com/office/drawing/2014/main" id="{430156B7-B1DF-BA46-A2CD-A83E965D1B09}"/>
              </a:ext>
            </a:extLst>
          </p:cNvPr>
          <p:cNvGrpSpPr/>
          <p:nvPr/>
        </p:nvGrpSpPr>
        <p:grpSpPr>
          <a:xfrm>
            <a:off x="8832000" y="3141000"/>
            <a:ext cx="2745420" cy="288000"/>
            <a:chOff x="8832000" y="3168259"/>
            <a:chExt cx="2745420" cy="288000"/>
          </a:xfrm>
        </p:grpSpPr>
        <p:sp>
          <p:nvSpPr>
            <p:cNvPr id="84" name="Process 83">
              <a:extLst>
                <a:ext uri="{FF2B5EF4-FFF2-40B4-BE49-F238E27FC236}">
                  <a16:creationId xmlns="" xmlns:a16="http://schemas.microsoft.com/office/drawing/2014/main" id="{F79FDCE5-2E27-D24F-8DB2-D92FFF89794C}"/>
                </a:ext>
              </a:extLst>
            </p:cNvPr>
            <p:cNvSpPr/>
            <p:nvPr/>
          </p:nvSpPr>
          <p:spPr bwMode="auto">
            <a:xfrm>
              <a:off x="8832000" y="3168259"/>
              <a:ext cx="288000" cy="288000"/>
            </a:xfrm>
            <a:prstGeom prst="flowChartProcess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000" b="1" dirty="0">
                  <a:latin typeface="Lucida Sans" panose="020B0602030504020204" pitchFamily="34" charset="77"/>
                  <a:ea typeface="Georgia" charset="0"/>
                  <a:cs typeface="Georgia" charset="0"/>
                </a:rPr>
                <a:t>#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="" xmlns:a16="http://schemas.microsoft.com/office/drawing/2014/main" id="{C79900B2-28F7-EA44-A469-23D928426A47}"/>
                </a:ext>
              </a:extLst>
            </p:cNvPr>
            <p:cNvSpPr txBox="1"/>
            <p:nvPr/>
          </p:nvSpPr>
          <p:spPr>
            <a:xfrm>
              <a:off x="9633420" y="3168259"/>
              <a:ext cx="1944000" cy="288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GB" sz="1200" dirty="0"/>
                <a:t>generate transcript hash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="" xmlns:a16="http://schemas.microsoft.com/office/drawing/2014/main" id="{A270DE1D-3F64-5249-B33E-2D363BED0A60}"/>
              </a:ext>
            </a:extLst>
          </p:cNvPr>
          <p:cNvGrpSpPr/>
          <p:nvPr/>
        </p:nvGrpSpPr>
        <p:grpSpPr>
          <a:xfrm>
            <a:off x="624000" y="3141000"/>
            <a:ext cx="2736000" cy="288000"/>
            <a:chOff x="624000" y="3429000"/>
            <a:chExt cx="2736000" cy="288000"/>
          </a:xfrm>
        </p:grpSpPr>
        <p:sp>
          <p:nvSpPr>
            <p:cNvPr id="88" name="Process 87">
              <a:extLst>
                <a:ext uri="{FF2B5EF4-FFF2-40B4-BE49-F238E27FC236}">
                  <a16:creationId xmlns="" xmlns:a16="http://schemas.microsoft.com/office/drawing/2014/main" id="{4FE79E32-07BB-D54F-9BC9-940AE3195284}"/>
                </a:ext>
              </a:extLst>
            </p:cNvPr>
            <p:cNvSpPr/>
            <p:nvPr/>
          </p:nvSpPr>
          <p:spPr bwMode="auto">
            <a:xfrm>
              <a:off x="3072000" y="3429000"/>
              <a:ext cx="288000" cy="288000"/>
            </a:xfrm>
            <a:prstGeom prst="flowChartProcess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000" b="1" dirty="0">
                  <a:latin typeface="Lucida Sans" panose="020B0602030504020204" pitchFamily="34" charset="77"/>
                  <a:ea typeface="Georgia" charset="0"/>
                  <a:cs typeface="Georgia" charset="0"/>
                </a:rPr>
                <a:t>#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="" xmlns:a16="http://schemas.microsoft.com/office/drawing/2014/main" id="{D0054F59-BEE0-CF4F-9C01-FAAAA588A9C4}"/>
                </a:ext>
              </a:extLst>
            </p:cNvPr>
            <p:cNvSpPr txBox="1"/>
            <p:nvPr/>
          </p:nvSpPr>
          <p:spPr>
            <a:xfrm>
              <a:off x="624000" y="3429000"/>
              <a:ext cx="1944000" cy="288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GB" sz="1200" dirty="0"/>
                <a:t>generate transcript hash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="" xmlns:a16="http://schemas.microsoft.com/office/drawing/2014/main" id="{860629AA-DFD7-4544-89D4-4E1603ED50C8}"/>
              </a:ext>
            </a:extLst>
          </p:cNvPr>
          <p:cNvGrpSpPr/>
          <p:nvPr/>
        </p:nvGrpSpPr>
        <p:grpSpPr>
          <a:xfrm>
            <a:off x="624000" y="5193000"/>
            <a:ext cx="2736000" cy="288000"/>
            <a:chOff x="624000" y="3429000"/>
            <a:chExt cx="2736000" cy="288000"/>
          </a:xfrm>
        </p:grpSpPr>
        <p:sp>
          <p:nvSpPr>
            <p:cNvPr id="92" name="Process 91">
              <a:extLst>
                <a:ext uri="{FF2B5EF4-FFF2-40B4-BE49-F238E27FC236}">
                  <a16:creationId xmlns="" xmlns:a16="http://schemas.microsoft.com/office/drawing/2014/main" id="{2A3E4F9A-4BA2-9440-9729-3F4127BC7BF1}"/>
                </a:ext>
              </a:extLst>
            </p:cNvPr>
            <p:cNvSpPr/>
            <p:nvPr/>
          </p:nvSpPr>
          <p:spPr bwMode="auto">
            <a:xfrm>
              <a:off x="3072000" y="3429000"/>
              <a:ext cx="288000" cy="288000"/>
            </a:xfrm>
            <a:prstGeom prst="flowChartProcess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000" b="1" dirty="0">
                  <a:latin typeface="Lucida Sans" panose="020B0602030504020204" pitchFamily="34" charset="77"/>
                  <a:ea typeface="Georgia" charset="0"/>
                  <a:cs typeface="Georgia" charset="0"/>
                </a:rPr>
                <a:t>#’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="" xmlns:a16="http://schemas.microsoft.com/office/drawing/2014/main" id="{0FBD52B5-5AEE-C64C-9C92-1DEED8517685}"/>
                </a:ext>
              </a:extLst>
            </p:cNvPr>
            <p:cNvSpPr txBox="1"/>
            <p:nvPr/>
          </p:nvSpPr>
          <p:spPr>
            <a:xfrm>
              <a:off x="624000" y="3429000"/>
              <a:ext cx="1944000" cy="288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GB" sz="1200" dirty="0"/>
                <a:t>generate transcript hash</a:t>
              </a: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="" xmlns:a16="http://schemas.microsoft.com/office/drawing/2014/main" id="{B446CC98-3AA1-4A40-AC4B-9E9DDC8394EE}"/>
              </a:ext>
            </a:extLst>
          </p:cNvPr>
          <p:cNvSpPr txBox="1"/>
          <p:nvPr/>
        </p:nvSpPr>
        <p:spPr>
          <a:xfrm>
            <a:off x="623887" y="6165000"/>
            <a:ext cx="2160000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en-GB" sz="1200" dirty="0"/>
              <a:t>begin secure communication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="" xmlns:a16="http://schemas.microsoft.com/office/drawing/2014/main" id="{708E7EE2-7812-D447-8598-AE8C3BE3B5B1}"/>
              </a:ext>
            </a:extLst>
          </p:cNvPr>
          <p:cNvGrpSpPr/>
          <p:nvPr/>
        </p:nvGrpSpPr>
        <p:grpSpPr>
          <a:xfrm>
            <a:off x="624000" y="3501000"/>
            <a:ext cx="2687967" cy="288000"/>
            <a:chOff x="624000" y="2493000"/>
            <a:chExt cx="2687967" cy="288000"/>
          </a:xfrm>
        </p:grpSpPr>
        <p:sp>
          <p:nvSpPr>
            <p:cNvPr id="97" name="TextBox 96">
              <a:extLst>
                <a:ext uri="{FF2B5EF4-FFF2-40B4-BE49-F238E27FC236}">
                  <a16:creationId xmlns="" xmlns:a16="http://schemas.microsoft.com/office/drawing/2014/main" id="{E3ED8CBD-A283-C441-935A-984E2D5DEBB3}"/>
                </a:ext>
              </a:extLst>
            </p:cNvPr>
            <p:cNvSpPr txBox="1"/>
            <p:nvPr/>
          </p:nvSpPr>
          <p:spPr>
            <a:xfrm>
              <a:off x="624000" y="2493000"/>
              <a:ext cx="1944000" cy="288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GB" sz="1200" dirty="0"/>
                <a:t>construct shared DH key</a:t>
              </a:r>
            </a:p>
          </p:txBody>
        </p:sp>
        <p:pic>
          <p:nvPicPr>
            <p:cNvPr id="98" name="Picture 97" descr="A picture containing drawing, clock&#10;&#10;Description automatically generated">
              <a:extLst>
                <a:ext uri="{FF2B5EF4-FFF2-40B4-BE49-F238E27FC236}">
                  <a16:creationId xmlns="" xmlns:a16="http://schemas.microsoft.com/office/drawing/2014/main" id="{E42501E8-FA04-B147-9471-B8C61D0D71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18253" y="2529000"/>
              <a:ext cx="493714" cy="216000"/>
            </a:xfrm>
            <a:prstGeom prst="rect">
              <a:avLst/>
            </a:prstGeom>
          </p:spPr>
        </p:pic>
      </p:grpSp>
      <p:grpSp>
        <p:nvGrpSpPr>
          <p:cNvPr id="103" name="Group 102">
            <a:extLst>
              <a:ext uri="{FF2B5EF4-FFF2-40B4-BE49-F238E27FC236}">
                <a16:creationId xmlns="" xmlns:a16="http://schemas.microsoft.com/office/drawing/2014/main" id="{706E3177-AD46-5445-AB64-D4301E0FCDAF}"/>
              </a:ext>
            </a:extLst>
          </p:cNvPr>
          <p:cNvGrpSpPr/>
          <p:nvPr/>
        </p:nvGrpSpPr>
        <p:grpSpPr>
          <a:xfrm>
            <a:off x="8841420" y="3501000"/>
            <a:ext cx="2726580" cy="288000"/>
            <a:chOff x="8841420" y="2561405"/>
            <a:chExt cx="2726580" cy="288000"/>
          </a:xfrm>
        </p:grpSpPr>
        <p:sp>
          <p:nvSpPr>
            <p:cNvPr id="101" name="TextBox 100">
              <a:extLst>
                <a:ext uri="{FF2B5EF4-FFF2-40B4-BE49-F238E27FC236}">
                  <a16:creationId xmlns="" xmlns:a16="http://schemas.microsoft.com/office/drawing/2014/main" id="{BF61BFC0-4C7D-0843-944D-E3DBF49EC2D8}"/>
                </a:ext>
              </a:extLst>
            </p:cNvPr>
            <p:cNvSpPr txBox="1"/>
            <p:nvPr/>
          </p:nvSpPr>
          <p:spPr>
            <a:xfrm>
              <a:off x="9624000" y="2561405"/>
              <a:ext cx="1944000" cy="288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GB" sz="1200" dirty="0"/>
                <a:t>construct shared DH key</a:t>
              </a:r>
            </a:p>
          </p:txBody>
        </p:sp>
        <p:pic>
          <p:nvPicPr>
            <p:cNvPr id="102" name="Picture 101" descr="A picture containing drawing, clock&#10;&#10;Description automatically generated">
              <a:extLst>
                <a:ext uri="{FF2B5EF4-FFF2-40B4-BE49-F238E27FC236}">
                  <a16:creationId xmlns="" xmlns:a16="http://schemas.microsoft.com/office/drawing/2014/main" id="{7D03EE50-EF65-D841-8028-1318C4E2A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41420" y="2601000"/>
              <a:ext cx="493714" cy="216000"/>
            </a:xfrm>
            <a:prstGeom prst="rect">
              <a:avLst/>
            </a:prstGeom>
          </p:spPr>
        </p:pic>
      </p:grpSp>
      <p:grpSp>
        <p:nvGrpSpPr>
          <p:cNvPr id="109" name="Group 108">
            <a:extLst>
              <a:ext uri="{FF2B5EF4-FFF2-40B4-BE49-F238E27FC236}">
                <a16:creationId xmlns="" xmlns:a16="http://schemas.microsoft.com/office/drawing/2014/main" id="{FB0B693E-F100-4E41-AD34-22A4F1843CD3}"/>
              </a:ext>
            </a:extLst>
          </p:cNvPr>
          <p:cNvGrpSpPr/>
          <p:nvPr/>
        </p:nvGrpSpPr>
        <p:grpSpPr>
          <a:xfrm>
            <a:off x="4296000" y="1593000"/>
            <a:ext cx="3601176" cy="396000"/>
            <a:chOff x="4296000" y="1521000"/>
            <a:chExt cx="3601176" cy="396000"/>
          </a:xfrm>
        </p:grpSpPr>
        <p:cxnSp>
          <p:nvCxnSpPr>
            <p:cNvPr id="105" name="Straight Arrow Connector 104">
              <a:extLst>
                <a:ext uri="{FF2B5EF4-FFF2-40B4-BE49-F238E27FC236}">
                  <a16:creationId xmlns="" xmlns:a16="http://schemas.microsoft.com/office/drawing/2014/main" id="{E1D4F7EC-4F74-3444-85DE-DC629E5F7D67}"/>
                </a:ext>
              </a:extLst>
            </p:cNvPr>
            <p:cNvCxnSpPr/>
            <p:nvPr/>
          </p:nvCxnSpPr>
          <p:spPr bwMode="auto">
            <a:xfrm>
              <a:off x="4296000" y="1773000"/>
              <a:ext cx="3601176" cy="850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lg" len="lg"/>
            </a:ln>
            <a:effectLst/>
          </p:spPr>
        </p:cxnSp>
        <p:sp>
          <p:nvSpPr>
            <p:cNvPr id="106" name="TextBox 105">
              <a:extLst>
                <a:ext uri="{FF2B5EF4-FFF2-40B4-BE49-F238E27FC236}">
                  <a16:creationId xmlns="" xmlns:a16="http://schemas.microsoft.com/office/drawing/2014/main" id="{3E0D48AB-401F-1C42-B9D1-A0611A8899EA}"/>
                </a:ext>
              </a:extLst>
            </p:cNvPr>
            <p:cNvSpPr txBox="1"/>
            <p:nvPr/>
          </p:nvSpPr>
          <p:spPr>
            <a:xfrm>
              <a:off x="4296000" y="1521000"/>
              <a:ext cx="1022716" cy="252000"/>
            </a:xfrm>
            <a:prstGeom prst="rect">
              <a:avLst/>
            </a:prstGeom>
            <a:noFill/>
          </p:spPr>
          <p:txBody>
            <a:bodyPr wrap="none" lIns="72000" tIns="0" rIns="0" bIns="0" rtlCol="0" anchor="ctr" anchorCtr="0">
              <a:noAutofit/>
            </a:bodyPr>
            <a:lstStyle/>
            <a:p>
              <a:r>
                <a:rPr lang="en-GB" sz="1200" dirty="0" err="1">
                  <a:latin typeface="Lucida Console" charset="0"/>
                  <a:ea typeface="Lucida Console" charset="0"/>
                  <a:cs typeface="Lucida Console" charset="0"/>
                </a:rPr>
                <a:t>ClientHello</a:t>
              </a:r>
              <a:endParaRPr lang="en-GB" sz="1200" dirty="0">
                <a:latin typeface="Lucida Console" charset="0"/>
                <a:ea typeface="Lucida Console" charset="0"/>
                <a:cs typeface="Lucida Console" charset="0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="" xmlns:a16="http://schemas.microsoft.com/office/drawing/2014/main" id="{24802D3D-9E5E-1A4E-8547-6984BEE25ECD}"/>
                </a:ext>
              </a:extLst>
            </p:cNvPr>
            <p:cNvSpPr/>
            <p:nvPr/>
          </p:nvSpPr>
          <p:spPr bwMode="auto">
            <a:xfrm>
              <a:off x="5952000" y="1629000"/>
              <a:ext cx="288000" cy="288000"/>
            </a:xfrm>
            <a:prstGeom prst="rect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200">
                  <a:latin typeface="Lucida Sans" panose="020B0602030504020204" pitchFamily="34" charset="77"/>
                  <a:ea typeface="Georgia" charset="0"/>
                  <a:cs typeface="Georgia" charset="0"/>
                </a:rPr>
                <a:t>n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="" xmlns:a16="http://schemas.microsoft.com/office/drawing/2014/main" id="{CC53675E-913B-E04C-94EA-D93B836919F4}"/>
              </a:ext>
            </a:extLst>
          </p:cNvPr>
          <p:cNvGrpSpPr/>
          <p:nvPr/>
        </p:nvGrpSpPr>
        <p:grpSpPr>
          <a:xfrm>
            <a:off x="624000" y="2061000"/>
            <a:ext cx="2456251" cy="288000"/>
            <a:chOff x="624000" y="837000"/>
            <a:chExt cx="2456251" cy="288000"/>
          </a:xfrm>
        </p:grpSpPr>
        <p:sp>
          <p:nvSpPr>
            <p:cNvPr id="115" name="TextBox 114">
              <a:extLst>
                <a:ext uri="{FF2B5EF4-FFF2-40B4-BE49-F238E27FC236}">
                  <a16:creationId xmlns="" xmlns:a16="http://schemas.microsoft.com/office/drawing/2014/main" id="{0A8085FC-5493-DE47-920E-960BEF01228C}"/>
                </a:ext>
              </a:extLst>
            </p:cNvPr>
            <p:cNvSpPr txBox="1"/>
            <p:nvPr/>
          </p:nvSpPr>
          <p:spPr>
            <a:xfrm>
              <a:off x="624000" y="837000"/>
              <a:ext cx="1944000" cy="288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r>
                <a:rPr lang="en-GB" sz="1200" dirty="0"/>
                <a:t>generate public DH key</a:t>
              </a:r>
            </a:p>
          </p:txBody>
        </p:sp>
        <p:pic>
          <p:nvPicPr>
            <p:cNvPr id="120" name="Picture 119" descr="A picture containing drawing&#10;&#10;Description automatically generated">
              <a:extLst>
                <a:ext uri="{FF2B5EF4-FFF2-40B4-BE49-F238E27FC236}">
                  <a16:creationId xmlns="" xmlns:a16="http://schemas.microsoft.com/office/drawing/2014/main" id="{9FF85D8A-770F-F344-A5F4-50B653327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26251" y="860044"/>
              <a:ext cx="254000" cy="222250"/>
            </a:xfrm>
            <a:prstGeom prst="rect">
              <a:avLst/>
            </a:prstGeom>
          </p:spPr>
        </p:pic>
      </p:grpSp>
      <p:grpSp>
        <p:nvGrpSpPr>
          <p:cNvPr id="128" name="Group 127">
            <a:extLst>
              <a:ext uri="{FF2B5EF4-FFF2-40B4-BE49-F238E27FC236}">
                <a16:creationId xmlns="" xmlns:a16="http://schemas.microsoft.com/office/drawing/2014/main" id="{36B8D17D-8B08-AB4C-8D80-6F4D2E9CF5FC}"/>
              </a:ext>
            </a:extLst>
          </p:cNvPr>
          <p:cNvGrpSpPr/>
          <p:nvPr/>
        </p:nvGrpSpPr>
        <p:grpSpPr>
          <a:xfrm>
            <a:off x="9127420" y="2781000"/>
            <a:ext cx="2431160" cy="288000"/>
            <a:chOff x="9127420" y="837000"/>
            <a:chExt cx="2431160" cy="288000"/>
          </a:xfrm>
        </p:grpSpPr>
        <p:pic>
          <p:nvPicPr>
            <p:cNvPr id="118" name="Picture 117">
              <a:extLst>
                <a:ext uri="{FF2B5EF4-FFF2-40B4-BE49-F238E27FC236}">
                  <a16:creationId xmlns="" xmlns:a16="http://schemas.microsoft.com/office/drawing/2014/main" id="{2138179B-A9E0-7643-8693-58B0C077F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27420" y="958312"/>
              <a:ext cx="254000" cy="133350"/>
            </a:xfrm>
            <a:prstGeom prst="rect">
              <a:avLst/>
            </a:prstGeom>
          </p:spPr>
        </p:pic>
        <p:sp>
          <p:nvSpPr>
            <p:cNvPr id="124" name="TextBox 123">
              <a:extLst>
                <a:ext uri="{FF2B5EF4-FFF2-40B4-BE49-F238E27FC236}">
                  <a16:creationId xmlns="" xmlns:a16="http://schemas.microsoft.com/office/drawing/2014/main" id="{8909F1C1-C3C3-6148-A9CB-24B066EF4D2C}"/>
                </a:ext>
              </a:extLst>
            </p:cNvPr>
            <p:cNvSpPr txBox="1"/>
            <p:nvPr/>
          </p:nvSpPr>
          <p:spPr>
            <a:xfrm>
              <a:off x="9614580" y="837000"/>
              <a:ext cx="1944000" cy="288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/>
              <a:r>
                <a:rPr lang="en-GB" sz="1200" dirty="0"/>
                <a:t>generate public DH key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="" xmlns:a16="http://schemas.microsoft.com/office/drawing/2014/main" id="{2997DFF8-34BE-E64E-BA8E-7AB07FA29F9A}"/>
              </a:ext>
            </a:extLst>
          </p:cNvPr>
          <p:cNvGrpSpPr/>
          <p:nvPr/>
        </p:nvGrpSpPr>
        <p:grpSpPr>
          <a:xfrm>
            <a:off x="4296000" y="1953000"/>
            <a:ext cx="3601176" cy="396478"/>
            <a:chOff x="4296000" y="2025000"/>
            <a:chExt cx="3601176" cy="396478"/>
          </a:xfrm>
        </p:grpSpPr>
        <p:cxnSp>
          <p:nvCxnSpPr>
            <p:cNvPr id="111" name="Straight Arrow Connector 110">
              <a:extLst>
                <a:ext uri="{FF2B5EF4-FFF2-40B4-BE49-F238E27FC236}">
                  <a16:creationId xmlns="" xmlns:a16="http://schemas.microsoft.com/office/drawing/2014/main" id="{7A7C8900-1DC6-324D-BD41-FB79B0EAC30E}"/>
                </a:ext>
              </a:extLst>
            </p:cNvPr>
            <p:cNvCxnSpPr/>
            <p:nvPr/>
          </p:nvCxnSpPr>
          <p:spPr bwMode="auto">
            <a:xfrm>
              <a:off x="4296000" y="2277000"/>
              <a:ext cx="3601176" cy="850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arrow" w="lg" len="lg"/>
            </a:ln>
            <a:effectLst/>
          </p:spPr>
        </p:cxnSp>
        <p:sp>
          <p:nvSpPr>
            <p:cNvPr id="112" name="TextBox 111">
              <a:extLst>
                <a:ext uri="{FF2B5EF4-FFF2-40B4-BE49-F238E27FC236}">
                  <a16:creationId xmlns="" xmlns:a16="http://schemas.microsoft.com/office/drawing/2014/main" id="{06B4216F-41E9-DB4B-99EC-7808E165A8CE}"/>
                </a:ext>
              </a:extLst>
            </p:cNvPr>
            <p:cNvSpPr txBox="1"/>
            <p:nvPr/>
          </p:nvSpPr>
          <p:spPr>
            <a:xfrm>
              <a:off x="4296000" y="2025000"/>
              <a:ext cx="1022716" cy="252000"/>
            </a:xfrm>
            <a:prstGeom prst="rect">
              <a:avLst/>
            </a:prstGeom>
            <a:noFill/>
          </p:spPr>
          <p:txBody>
            <a:bodyPr wrap="none" lIns="72000" tIns="0" rIns="0" bIns="0" rtlCol="0" anchor="ctr" anchorCtr="0">
              <a:noAutofit/>
            </a:bodyPr>
            <a:lstStyle/>
            <a:p>
              <a:r>
                <a:rPr lang="en-GB" sz="1200" dirty="0" err="1">
                  <a:latin typeface="Lucida Console" charset="0"/>
                  <a:ea typeface="Lucida Console" charset="0"/>
                  <a:cs typeface="Lucida Console" charset="0"/>
                </a:rPr>
                <a:t>key_share</a:t>
              </a:r>
              <a:endParaRPr lang="en-GB" sz="1200" dirty="0">
                <a:latin typeface="Lucida Console" charset="0"/>
                <a:ea typeface="Lucida Console" charset="0"/>
                <a:cs typeface="Lucida Console" charset="0"/>
              </a:endParaRPr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="" xmlns:a16="http://schemas.microsoft.com/office/drawing/2014/main" id="{7FB57FC1-582F-284E-AB04-C5D0A983080D}"/>
                </a:ext>
              </a:extLst>
            </p:cNvPr>
            <p:cNvGrpSpPr/>
            <p:nvPr/>
          </p:nvGrpSpPr>
          <p:grpSpPr>
            <a:xfrm>
              <a:off x="5808000" y="2133000"/>
              <a:ext cx="359438" cy="288478"/>
              <a:chOff x="5808000" y="3069000"/>
              <a:chExt cx="359438" cy="288478"/>
            </a:xfrm>
          </p:grpSpPr>
          <p:sp>
            <p:nvSpPr>
              <p:cNvPr id="136" name="Rectangle 135">
                <a:extLst>
                  <a:ext uri="{FF2B5EF4-FFF2-40B4-BE49-F238E27FC236}">
                    <a16:creationId xmlns="" xmlns:a16="http://schemas.microsoft.com/office/drawing/2014/main" id="{7CC20F59-712B-1148-AE3F-78041E762328}"/>
                  </a:ext>
                </a:extLst>
              </p:cNvPr>
              <p:cNvSpPr/>
              <p:nvPr/>
            </p:nvSpPr>
            <p:spPr>
              <a:xfrm>
                <a:off x="5808000" y="3069000"/>
                <a:ext cx="359438" cy="288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3" name="Picture 132" descr="A picture containing drawing&#10;&#10;Description automatically generated">
                <a:extLst>
                  <a:ext uri="{FF2B5EF4-FFF2-40B4-BE49-F238E27FC236}">
                    <a16:creationId xmlns="" xmlns:a16="http://schemas.microsoft.com/office/drawing/2014/main" id="{3241AD10-BCB5-1446-8C6B-6291E7F86F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52290" y="3105239"/>
                <a:ext cx="245806" cy="216000"/>
              </a:xfrm>
              <a:prstGeom prst="rect">
                <a:avLst/>
              </a:prstGeom>
            </p:spPr>
          </p:pic>
        </p:grpSp>
      </p:grpSp>
      <p:grpSp>
        <p:nvGrpSpPr>
          <p:cNvPr id="168" name="Group 167">
            <a:extLst>
              <a:ext uri="{FF2B5EF4-FFF2-40B4-BE49-F238E27FC236}">
                <a16:creationId xmlns="" xmlns:a16="http://schemas.microsoft.com/office/drawing/2014/main" id="{9CBCF9F5-5B11-0342-A7F0-7D02467D7B66}"/>
              </a:ext>
            </a:extLst>
          </p:cNvPr>
          <p:cNvGrpSpPr/>
          <p:nvPr/>
        </p:nvGrpSpPr>
        <p:grpSpPr>
          <a:xfrm>
            <a:off x="4296000" y="4329000"/>
            <a:ext cx="3609474" cy="487513"/>
            <a:chOff x="4296000" y="4365000"/>
            <a:chExt cx="3609474" cy="487513"/>
          </a:xfrm>
        </p:grpSpPr>
        <p:sp>
          <p:nvSpPr>
            <p:cNvPr id="141" name="TextBox 140">
              <a:extLst>
                <a:ext uri="{FF2B5EF4-FFF2-40B4-BE49-F238E27FC236}">
                  <a16:creationId xmlns="" xmlns:a16="http://schemas.microsoft.com/office/drawing/2014/main" id="{92C05989-7F23-3C40-A97E-4C18FF7DDCEA}"/>
                </a:ext>
              </a:extLst>
            </p:cNvPr>
            <p:cNvSpPr txBox="1"/>
            <p:nvPr/>
          </p:nvSpPr>
          <p:spPr>
            <a:xfrm>
              <a:off x="6178117" y="4365000"/>
              <a:ext cx="1717883" cy="288000"/>
            </a:xfrm>
            <a:prstGeom prst="rect">
              <a:avLst/>
            </a:prstGeom>
            <a:noFill/>
          </p:spPr>
          <p:txBody>
            <a:bodyPr wrap="none" lIns="0" tIns="0" rIns="72000" bIns="0" rtlCol="0" anchor="ctr" anchorCtr="0">
              <a:noAutofit/>
            </a:bodyPr>
            <a:lstStyle/>
            <a:p>
              <a:pPr algn="r"/>
              <a:r>
                <a:rPr lang="en-GB" sz="1200" dirty="0">
                  <a:latin typeface="Lucida Console" charset="0"/>
                  <a:ea typeface="Lucida Console" charset="0"/>
                  <a:cs typeface="Lucida Console" charset="0"/>
                </a:rPr>
                <a:t>Certificate</a:t>
              </a:r>
            </a:p>
          </p:txBody>
        </p:sp>
        <p:cxnSp>
          <p:nvCxnSpPr>
            <p:cNvPr id="142" name="Straight Arrow Connector 141">
              <a:extLst>
                <a:ext uri="{FF2B5EF4-FFF2-40B4-BE49-F238E27FC236}">
                  <a16:creationId xmlns="" xmlns:a16="http://schemas.microsoft.com/office/drawing/2014/main" id="{450B205E-5BD0-8743-BB1B-42589B377110}"/>
                </a:ext>
              </a:extLst>
            </p:cNvPr>
            <p:cNvCxnSpPr/>
            <p:nvPr/>
          </p:nvCxnSpPr>
          <p:spPr bwMode="auto">
            <a:xfrm flipH="1" flipV="1">
              <a:off x="4296000" y="4653000"/>
              <a:ext cx="3609474" cy="5114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arrow" w="lg" len="lg"/>
            </a:ln>
            <a:effectLst/>
          </p:spPr>
        </p:cxnSp>
        <p:grpSp>
          <p:nvGrpSpPr>
            <p:cNvPr id="147" name="Group 146">
              <a:extLst>
                <a:ext uri="{FF2B5EF4-FFF2-40B4-BE49-F238E27FC236}">
                  <a16:creationId xmlns="" xmlns:a16="http://schemas.microsoft.com/office/drawing/2014/main" id="{76EA2867-20F9-6A45-91B3-B7A60D139C8D}"/>
                </a:ext>
              </a:extLst>
            </p:cNvPr>
            <p:cNvGrpSpPr/>
            <p:nvPr/>
          </p:nvGrpSpPr>
          <p:grpSpPr>
            <a:xfrm>
              <a:off x="5808000" y="4509000"/>
              <a:ext cx="576000" cy="343513"/>
              <a:chOff x="5808000" y="5373000"/>
              <a:chExt cx="576000" cy="343513"/>
            </a:xfrm>
          </p:grpSpPr>
          <p:sp>
            <p:nvSpPr>
              <p:cNvPr id="146" name="Rectangle 145">
                <a:extLst>
                  <a:ext uri="{FF2B5EF4-FFF2-40B4-BE49-F238E27FC236}">
                    <a16:creationId xmlns="" xmlns:a16="http://schemas.microsoft.com/office/drawing/2014/main" id="{CA92E821-B341-0C4B-BC1D-BB7920EB68ED}"/>
                  </a:ext>
                </a:extLst>
              </p:cNvPr>
              <p:cNvSpPr/>
              <p:nvPr/>
            </p:nvSpPr>
            <p:spPr>
              <a:xfrm>
                <a:off x="5808000" y="5373000"/>
                <a:ext cx="576000" cy="288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44" name="Picture 143">
                <a:extLst>
                  <a:ext uri="{FF2B5EF4-FFF2-40B4-BE49-F238E27FC236}">
                    <a16:creationId xmlns="" xmlns:a16="http://schemas.microsoft.com/office/drawing/2014/main" id="{8E5B3CB7-BC39-1346-8CDF-FB7BF018EB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43573" y="5409000"/>
                <a:ext cx="494141" cy="216000"/>
              </a:xfrm>
              <a:prstGeom prst="rect">
                <a:avLst/>
              </a:prstGeom>
            </p:spPr>
          </p:pic>
          <p:pic>
            <p:nvPicPr>
              <p:cNvPr id="145" name="Picture 144">
                <a:extLst>
                  <a:ext uri="{FF2B5EF4-FFF2-40B4-BE49-F238E27FC236}">
                    <a16:creationId xmlns="" xmlns:a16="http://schemas.microsoft.com/office/drawing/2014/main" id="{B5CE6603-DA93-B04B-B8C8-16324347B5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93666" y="5430255"/>
                <a:ext cx="216154" cy="286258"/>
              </a:xfrm>
              <a:prstGeom prst="rect">
                <a:avLst/>
              </a:prstGeom>
            </p:spPr>
          </p:pic>
        </p:grpSp>
        <p:pic>
          <p:nvPicPr>
            <p:cNvPr id="140" name="Picture 139">
              <a:extLst>
                <a:ext uri="{FF2B5EF4-FFF2-40B4-BE49-F238E27FC236}">
                  <a16:creationId xmlns="" xmlns:a16="http://schemas.microsoft.com/office/drawing/2014/main" id="{136F68A4-312B-BA4C-9B10-E8823DA5A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6000" y="4473000"/>
              <a:ext cx="201111" cy="287301"/>
            </a:xfrm>
            <a:prstGeom prst="rect">
              <a:avLst/>
            </a:prstGeom>
          </p:spPr>
        </p:pic>
      </p:grpSp>
      <p:grpSp>
        <p:nvGrpSpPr>
          <p:cNvPr id="155" name="Group 154">
            <a:extLst>
              <a:ext uri="{FF2B5EF4-FFF2-40B4-BE49-F238E27FC236}">
                <a16:creationId xmlns="" xmlns:a16="http://schemas.microsoft.com/office/drawing/2014/main" id="{079D114B-A81F-C749-BDB0-308DF2935FF6}"/>
              </a:ext>
            </a:extLst>
          </p:cNvPr>
          <p:cNvGrpSpPr/>
          <p:nvPr/>
        </p:nvGrpSpPr>
        <p:grpSpPr>
          <a:xfrm>
            <a:off x="4296000" y="2313000"/>
            <a:ext cx="3609474" cy="396000"/>
            <a:chOff x="4296000" y="2817000"/>
            <a:chExt cx="3609474" cy="396000"/>
          </a:xfrm>
        </p:grpSpPr>
        <p:cxnSp>
          <p:nvCxnSpPr>
            <p:cNvPr id="150" name="Straight Arrow Connector 149">
              <a:extLst>
                <a:ext uri="{FF2B5EF4-FFF2-40B4-BE49-F238E27FC236}">
                  <a16:creationId xmlns="" xmlns:a16="http://schemas.microsoft.com/office/drawing/2014/main" id="{4BFC9D38-D192-8A4D-98AC-4236049FBA9F}"/>
                </a:ext>
              </a:extLst>
            </p:cNvPr>
            <p:cNvCxnSpPr/>
            <p:nvPr/>
          </p:nvCxnSpPr>
          <p:spPr bwMode="auto">
            <a:xfrm flipH="1" flipV="1">
              <a:off x="4296000" y="3069000"/>
              <a:ext cx="3609474" cy="5114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lg" len="lg"/>
            </a:ln>
            <a:effectLst/>
          </p:spPr>
        </p:cxnSp>
        <p:sp>
          <p:nvSpPr>
            <p:cNvPr id="151" name="Rectangle 150">
              <a:extLst>
                <a:ext uri="{FF2B5EF4-FFF2-40B4-BE49-F238E27FC236}">
                  <a16:creationId xmlns="" xmlns:a16="http://schemas.microsoft.com/office/drawing/2014/main" id="{277A74DE-FC97-FF42-A3BA-832CC0587CD6}"/>
                </a:ext>
              </a:extLst>
            </p:cNvPr>
            <p:cNvSpPr/>
            <p:nvPr/>
          </p:nvSpPr>
          <p:spPr bwMode="auto">
            <a:xfrm>
              <a:off x="5952000" y="2925000"/>
              <a:ext cx="288000" cy="288000"/>
            </a:xfrm>
            <a:prstGeom prst="rect">
              <a:avLst/>
            </a:prstGeom>
            <a:solidFill>
              <a:srgbClr val="66BE6D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latin typeface="Lucida Sans" panose="020B0602030504020204" pitchFamily="34" charset="77"/>
                  <a:ea typeface="Georgia" charset="0"/>
                  <a:cs typeface="Georgia" charset="0"/>
                </a:rPr>
                <a:t>m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="" xmlns:a16="http://schemas.microsoft.com/office/drawing/2014/main" id="{362EAEB6-F41F-EA49-BE3A-9EC90C737E38}"/>
                </a:ext>
              </a:extLst>
            </p:cNvPr>
            <p:cNvSpPr txBox="1"/>
            <p:nvPr/>
          </p:nvSpPr>
          <p:spPr>
            <a:xfrm>
              <a:off x="6167438" y="2817000"/>
              <a:ext cx="1728562" cy="252000"/>
            </a:xfrm>
            <a:prstGeom prst="rect">
              <a:avLst/>
            </a:prstGeom>
            <a:noFill/>
          </p:spPr>
          <p:txBody>
            <a:bodyPr wrap="none" lIns="0" tIns="0" rIns="72000" bIns="0" rtlCol="0" anchor="ctr" anchorCtr="0">
              <a:noAutofit/>
            </a:bodyPr>
            <a:lstStyle/>
            <a:p>
              <a:pPr algn="r"/>
              <a:r>
                <a:rPr lang="en-GB" sz="1200" dirty="0" err="1">
                  <a:latin typeface="Lucida Console" charset="0"/>
                  <a:ea typeface="Lucida Console" charset="0"/>
                  <a:cs typeface="Lucida Console" charset="0"/>
                </a:rPr>
                <a:t>ServerHello</a:t>
              </a:r>
              <a:endParaRPr lang="en-GB" sz="1200" dirty="0">
                <a:latin typeface="Lucida Console" charset="0"/>
                <a:ea typeface="Lucida Console" charset="0"/>
                <a:cs typeface="Lucida Console" charset="0"/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="" xmlns:a16="http://schemas.microsoft.com/office/drawing/2014/main" id="{D0E58C95-4FCA-BD45-8654-6171A256B7AD}"/>
              </a:ext>
            </a:extLst>
          </p:cNvPr>
          <p:cNvGrpSpPr/>
          <p:nvPr/>
        </p:nvGrpSpPr>
        <p:grpSpPr>
          <a:xfrm>
            <a:off x="4296000" y="2673000"/>
            <a:ext cx="3609474" cy="396478"/>
            <a:chOff x="4296000" y="3177000"/>
            <a:chExt cx="3609474" cy="396478"/>
          </a:xfrm>
        </p:grpSpPr>
        <p:cxnSp>
          <p:nvCxnSpPr>
            <p:cNvPr id="153" name="Straight Arrow Connector 152">
              <a:extLst>
                <a:ext uri="{FF2B5EF4-FFF2-40B4-BE49-F238E27FC236}">
                  <a16:creationId xmlns="" xmlns:a16="http://schemas.microsoft.com/office/drawing/2014/main" id="{C173074E-606B-B44A-8738-095D576D2C0A}"/>
                </a:ext>
              </a:extLst>
            </p:cNvPr>
            <p:cNvCxnSpPr/>
            <p:nvPr/>
          </p:nvCxnSpPr>
          <p:spPr bwMode="auto">
            <a:xfrm flipH="1" flipV="1">
              <a:off x="4296000" y="3429000"/>
              <a:ext cx="3609474" cy="5114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arrow" w="lg" len="lg"/>
            </a:ln>
            <a:effectLst/>
          </p:spPr>
        </p:cxnSp>
        <p:sp>
          <p:nvSpPr>
            <p:cNvPr id="154" name="TextBox 153">
              <a:extLst>
                <a:ext uri="{FF2B5EF4-FFF2-40B4-BE49-F238E27FC236}">
                  <a16:creationId xmlns="" xmlns:a16="http://schemas.microsoft.com/office/drawing/2014/main" id="{80032C13-F9D1-9D47-97FB-1BC5F632478F}"/>
                </a:ext>
              </a:extLst>
            </p:cNvPr>
            <p:cNvSpPr txBox="1"/>
            <p:nvPr/>
          </p:nvSpPr>
          <p:spPr>
            <a:xfrm>
              <a:off x="6167438" y="3177000"/>
              <a:ext cx="1728562" cy="252000"/>
            </a:xfrm>
            <a:prstGeom prst="rect">
              <a:avLst/>
            </a:prstGeom>
            <a:noFill/>
          </p:spPr>
          <p:txBody>
            <a:bodyPr wrap="none" lIns="0" tIns="0" rIns="72000" bIns="0" rtlCol="0" anchor="ctr" anchorCtr="0">
              <a:noAutofit/>
            </a:bodyPr>
            <a:lstStyle/>
            <a:p>
              <a:pPr algn="r"/>
              <a:r>
                <a:rPr lang="en-GB" sz="1200" dirty="0" err="1">
                  <a:latin typeface="Lucida Console" charset="0"/>
                  <a:ea typeface="Lucida Console" charset="0"/>
                  <a:cs typeface="Lucida Console" charset="0"/>
                </a:rPr>
                <a:t>key_share</a:t>
              </a:r>
              <a:endParaRPr lang="en-GB" sz="1200" dirty="0">
                <a:latin typeface="Lucida Console" charset="0"/>
                <a:ea typeface="Lucida Console" charset="0"/>
                <a:cs typeface="Lucida Console" charset="0"/>
              </a:endParaRPr>
            </a:p>
          </p:txBody>
        </p:sp>
        <p:grpSp>
          <p:nvGrpSpPr>
            <p:cNvPr id="148" name="Group 147">
              <a:extLst>
                <a:ext uri="{FF2B5EF4-FFF2-40B4-BE49-F238E27FC236}">
                  <a16:creationId xmlns="" xmlns:a16="http://schemas.microsoft.com/office/drawing/2014/main" id="{714D5BE9-2101-3346-9022-785837BE8374}"/>
                </a:ext>
              </a:extLst>
            </p:cNvPr>
            <p:cNvGrpSpPr/>
            <p:nvPr/>
          </p:nvGrpSpPr>
          <p:grpSpPr>
            <a:xfrm>
              <a:off x="6024000" y="3285000"/>
              <a:ext cx="360000" cy="288478"/>
              <a:chOff x="6024000" y="3429000"/>
              <a:chExt cx="360000" cy="288478"/>
            </a:xfrm>
          </p:grpSpPr>
          <p:sp>
            <p:nvSpPr>
              <p:cNvPr id="137" name="Rectangle 136">
                <a:extLst>
                  <a:ext uri="{FF2B5EF4-FFF2-40B4-BE49-F238E27FC236}">
                    <a16:creationId xmlns="" xmlns:a16="http://schemas.microsoft.com/office/drawing/2014/main" id="{0E32A783-FE9B-D64B-87E9-434446177198}"/>
                  </a:ext>
                </a:extLst>
              </p:cNvPr>
              <p:cNvSpPr/>
              <p:nvPr/>
            </p:nvSpPr>
            <p:spPr>
              <a:xfrm>
                <a:off x="6024000" y="3429000"/>
                <a:ext cx="360000" cy="288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4" name="Picture 133">
                <a:extLst>
                  <a:ext uri="{FF2B5EF4-FFF2-40B4-BE49-F238E27FC236}">
                    <a16:creationId xmlns="" xmlns:a16="http://schemas.microsoft.com/office/drawing/2014/main" id="{A511E0DA-FFF4-1A4F-B898-E7045473A7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91908" y="3550496"/>
                <a:ext cx="245806" cy="129600"/>
              </a:xfrm>
              <a:prstGeom prst="rect">
                <a:avLst/>
              </a:prstGeom>
            </p:spPr>
          </p:pic>
        </p:grpSp>
      </p:grpSp>
      <p:grpSp>
        <p:nvGrpSpPr>
          <p:cNvPr id="169" name="Group 168">
            <a:extLst>
              <a:ext uri="{FF2B5EF4-FFF2-40B4-BE49-F238E27FC236}">
                <a16:creationId xmlns="" xmlns:a16="http://schemas.microsoft.com/office/drawing/2014/main" id="{11110F4A-A7D7-B743-98F5-4AE1E7BE39C1}"/>
              </a:ext>
            </a:extLst>
          </p:cNvPr>
          <p:cNvGrpSpPr/>
          <p:nvPr/>
        </p:nvGrpSpPr>
        <p:grpSpPr>
          <a:xfrm>
            <a:off x="4296000" y="4689000"/>
            <a:ext cx="3609474" cy="395301"/>
            <a:chOff x="4296000" y="4941000"/>
            <a:chExt cx="3609474" cy="395301"/>
          </a:xfrm>
        </p:grpSpPr>
        <p:cxnSp>
          <p:nvCxnSpPr>
            <p:cNvPr id="159" name="Straight Arrow Connector 158">
              <a:extLst>
                <a:ext uri="{FF2B5EF4-FFF2-40B4-BE49-F238E27FC236}">
                  <a16:creationId xmlns="" xmlns:a16="http://schemas.microsoft.com/office/drawing/2014/main" id="{99935BAF-7964-8847-83A6-DBAAED2EF502}"/>
                </a:ext>
              </a:extLst>
            </p:cNvPr>
            <p:cNvCxnSpPr/>
            <p:nvPr/>
          </p:nvCxnSpPr>
          <p:spPr bwMode="auto">
            <a:xfrm flipH="1" flipV="1">
              <a:off x="4296000" y="5229000"/>
              <a:ext cx="3609474" cy="5114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arrow" w="lg" len="lg"/>
            </a:ln>
            <a:effectLst/>
          </p:spPr>
        </p:cxnSp>
        <p:pic>
          <p:nvPicPr>
            <p:cNvPr id="162" name="Picture 161">
              <a:extLst>
                <a:ext uri="{FF2B5EF4-FFF2-40B4-BE49-F238E27FC236}">
                  <a16:creationId xmlns="" xmlns:a16="http://schemas.microsoft.com/office/drawing/2014/main" id="{659EF235-D747-3848-B9A6-E5A1BD306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6000" y="5049000"/>
              <a:ext cx="201111" cy="287301"/>
            </a:xfrm>
            <a:prstGeom prst="rect">
              <a:avLst/>
            </a:prstGeom>
          </p:spPr>
        </p:pic>
        <p:sp>
          <p:nvSpPr>
            <p:cNvPr id="165" name="TextBox 164">
              <a:extLst>
                <a:ext uri="{FF2B5EF4-FFF2-40B4-BE49-F238E27FC236}">
                  <a16:creationId xmlns="" xmlns:a16="http://schemas.microsoft.com/office/drawing/2014/main" id="{EAB6F6CF-F5B6-3349-9106-74CFECAE1E76}"/>
                </a:ext>
              </a:extLst>
            </p:cNvPr>
            <p:cNvSpPr txBox="1"/>
            <p:nvPr/>
          </p:nvSpPr>
          <p:spPr>
            <a:xfrm>
              <a:off x="6168000" y="4941000"/>
              <a:ext cx="1727913" cy="288000"/>
            </a:xfrm>
            <a:prstGeom prst="rect">
              <a:avLst/>
            </a:prstGeom>
            <a:noFill/>
          </p:spPr>
          <p:txBody>
            <a:bodyPr wrap="none" lIns="0" tIns="0" rIns="72000" bIns="0" rtlCol="0" anchor="ctr" anchorCtr="0">
              <a:noAutofit/>
            </a:bodyPr>
            <a:lstStyle/>
            <a:p>
              <a:pPr algn="r"/>
              <a:r>
                <a:rPr lang="en-GB" sz="1200" dirty="0" err="1">
                  <a:latin typeface="Lucida Console" charset="0"/>
                  <a:ea typeface="Lucida Console" charset="0"/>
                  <a:cs typeface="Lucida Console" charset="0"/>
                </a:rPr>
                <a:t>CertificateVerify</a:t>
              </a:r>
              <a:endParaRPr lang="en-GB" sz="1200" dirty="0">
                <a:latin typeface="Lucida Console" charset="0"/>
                <a:ea typeface="Lucida Console" charset="0"/>
                <a:cs typeface="Lucida Console" charset="0"/>
              </a:endParaRP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="" xmlns:a16="http://schemas.microsoft.com/office/drawing/2014/main" id="{E09E85C9-6AB9-9645-91CD-E17EE173330A}"/>
              </a:ext>
            </a:extLst>
          </p:cNvPr>
          <p:cNvGrpSpPr/>
          <p:nvPr/>
        </p:nvGrpSpPr>
        <p:grpSpPr>
          <a:xfrm>
            <a:off x="4296000" y="5049000"/>
            <a:ext cx="3609474" cy="413650"/>
            <a:chOff x="4296000" y="5354651"/>
            <a:chExt cx="3609474" cy="413650"/>
          </a:xfrm>
        </p:grpSpPr>
        <p:cxnSp>
          <p:nvCxnSpPr>
            <p:cNvPr id="160" name="Straight Arrow Connector 159">
              <a:extLst>
                <a:ext uri="{FF2B5EF4-FFF2-40B4-BE49-F238E27FC236}">
                  <a16:creationId xmlns="" xmlns:a16="http://schemas.microsoft.com/office/drawing/2014/main" id="{D276653F-F973-054F-86B7-0186D47D65C6}"/>
                </a:ext>
              </a:extLst>
            </p:cNvPr>
            <p:cNvCxnSpPr/>
            <p:nvPr/>
          </p:nvCxnSpPr>
          <p:spPr bwMode="auto">
            <a:xfrm flipH="1" flipV="1">
              <a:off x="4296000" y="5661000"/>
              <a:ext cx="3609474" cy="5114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arrow" w="lg" len="lg"/>
            </a:ln>
            <a:effectLst/>
          </p:spPr>
        </p:cxnSp>
        <p:pic>
          <p:nvPicPr>
            <p:cNvPr id="163" name="Picture 162">
              <a:extLst>
                <a:ext uri="{FF2B5EF4-FFF2-40B4-BE49-F238E27FC236}">
                  <a16:creationId xmlns="" xmlns:a16="http://schemas.microsoft.com/office/drawing/2014/main" id="{83B5A37A-475A-EE40-A46E-29A63C622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6000" y="5481000"/>
              <a:ext cx="201111" cy="287301"/>
            </a:xfrm>
            <a:prstGeom prst="rect">
              <a:avLst/>
            </a:prstGeom>
          </p:spPr>
        </p:pic>
        <p:sp>
          <p:nvSpPr>
            <p:cNvPr id="166" name="TextBox 165">
              <a:extLst>
                <a:ext uri="{FF2B5EF4-FFF2-40B4-BE49-F238E27FC236}">
                  <a16:creationId xmlns="" xmlns:a16="http://schemas.microsoft.com/office/drawing/2014/main" id="{8BE272F0-A792-244F-81F5-C21627E63AF5}"/>
                </a:ext>
              </a:extLst>
            </p:cNvPr>
            <p:cNvSpPr txBox="1"/>
            <p:nvPr/>
          </p:nvSpPr>
          <p:spPr>
            <a:xfrm>
              <a:off x="6168312" y="5354651"/>
              <a:ext cx="1727913" cy="288000"/>
            </a:xfrm>
            <a:prstGeom prst="rect">
              <a:avLst/>
            </a:prstGeom>
            <a:noFill/>
          </p:spPr>
          <p:txBody>
            <a:bodyPr wrap="none" lIns="0" tIns="0" rIns="72000" bIns="0" rtlCol="0" anchor="ctr" anchorCtr="0">
              <a:noAutofit/>
            </a:bodyPr>
            <a:lstStyle/>
            <a:p>
              <a:pPr algn="r"/>
              <a:r>
                <a:rPr lang="en-GB" sz="1200" dirty="0">
                  <a:latin typeface="Lucida Console" charset="0"/>
                  <a:ea typeface="Lucida Console" charset="0"/>
                  <a:cs typeface="Lucida Console" charset="0"/>
                </a:rPr>
                <a:t>Finished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="" xmlns:a16="http://schemas.microsoft.com/office/drawing/2014/main" id="{1620F0AD-41FE-544C-AA61-4AFC4F6E3BBE}"/>
              </a:ext>
            </a:extLst>
          </p:cNvPr>
          <p:cNvGrpSpPr/>
          <p:nvPr/>
        </p:nvGrpSpPr>
        <p:grpSpPr>
          <a:xfrm>
            <a:off x="4296000" y="3717032"/>
            <a:ext cx="3609474" cy="647269"/>
            <a:chOff x="4296000" y="5553032"/>
            <a:chExt cx="3609474" cy="647269"/>
          </a:xfrm>
        </p:grpSpPr>
        <p:cxnSp>
          <p:nvCxnSpPr>
            <p:cNvPr id="161" name="Straight Arrow Connector 160">
              <a:extLst>
                <a:ext uri="{FF2B5EF4-FFF2-40B4-BE49-F238E27FC236}">
                  <a16:creationId xmlns="" xmlns:a16="http://schemas.microsoft.com/office/drawing/2014/main" id="{5A40B286-BF87-4D4F-AEA5-8A09D20B2D2A}"/>
                </a:ext>
              </a:extLst>
            </p:cNvPr>
            <p:cNvCxnSpPr/>
            <p:nvPr/>
          </p:nvCxnSpPr>
          <p:spPr bwMode="auto">
            <a:xfrm flipH="1" flipV="1">
              <a:off x="4296000" y="6093000"/>
              <a:ext cx="3609474" cy="5114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arrow" w="lg" len="lg"/>
            </a:ln>
            <a:effectLst/>
          </p:spPr>
        </p:cxnSp>
        <p:pic>
          <p:nvPicPr>
            <p:cNvPr id="164" name="Picture 163">
              <a:extLst>
                <a:ext uri="{FF2B5EF4-FFF2-40B4-BE49-F238E27FC236}">
                  <a16:creationId xmlns="" xmlns:a16="http://schemas.microsoft.com/office/drawing/2014/main" id="{B35C52DA-31D8-BD42-98F0-51FC80A6C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6000" y="5913000"/>
              <a:ext cx="201111" cy="287301"/>
            </a:xfrm>
            <a:prstGeom prst="rect">
              <a:avLst/>
            </a:prstGeom>
          </p:spPr>
        </p:pic>
        <p:sp>
          <p:nvSpPr>
            <p:cNvPr id="167" name="TextBox 166">
              <a:extLst>
                <a:ext uri="{FF2B5EF4-FFF2-40B4-BE49-F238E27FC236}">
                  <a16:creationId xmlns="" xmlns:a16="http://schemas.microsoft.com/office/drawing/2014/main" id="{3FE028B1-CB8D-3E45-9737-A89CD0802278}"/>
                </a:ext>
              </a:extLst>
            </p:cNvPr>
            <p:cNvSpPr txBox="1"/>
            <p:nvPr/>
          </p:nvSpPr>
          <p:spPr>
            <a:xfrm>
              <a:off x="6024564" y="5553032"/>
              <a:ext cx="1871350" cy="539968"/>
            </a:xfrm>
            <a:prstGeom prst="rect">
              <a:avLst/>
            </a:prstGeom>
            <a:noFill/>
          </p:spPr>
          <p:txBody>
            <a:bodyPr wrap="none" lIns="0" tIns="0" rIns="72000" bIns="0" rtlCol="0" anchor="ctr" anchorCtr="0">
              <a:noAutofit/>
            </a:bodyPr>
            <a:lstStyle/>
            <a:p>
              <a:pPr algn="r"/>
              <a:r>
                <a:rPr lang="en-GB" sz="1200" b="1" dirty="0" smtClean="0">
                  <a:ea typeface="Lucida Console" charset="0"/>
                  <a:cs typeface="Lucida Console" charset="0"/>
                </a:rPr>
                <a:t>Server Authentication</a:t>
              </a:r>
              <a:endParaRPr lang="en-GB" sz="1200" b="1" dirty="0" smtClean="0">
                <a:ea typeface="Lucida Console" charset="0"/>
                <a:cs typeface="Lucida Console" charset="0"/>
              </a:endParaRPr>
            </a:p>
            <a:p>
              <a:pPr algn="r"/>
              <a:r>
                <a:rPr lang="en-GB" sz="1200" dirty="0" err="1" smtClean="0">
                  <a:latin typeface="Lucida Console" charset="0"/>
                  <a:ea typeface="Lucida Console" charset="0"/>
                  <a:cs typeface="Lucida Console" charset="0"/>
                </a:rPr>
                <a:t>EncryptedExtensions</a:t>
              </a:r>
              <a:endParaRPr lang="en-GB" sz="1200" dirty="0">
                <a:latin typeface="Lucida Console" charset="0"/>
                <a:ea typeface="Lucida Console" charset="0"/>
                <a:cs typeface="Lucida Console" charset="0"/>
              </a:endParaRPr>
            </a:p>
          </p:txBody>
        </p:sp>
      </p:grpSp>
      <p:sp>
        <p:nvSpPr>
          <p:cNvPr id="172" name="Title 171">
            <a:extLst>
              <a:ext uri="{FF2B5EF4-FFF2-40B4-BE49-F238E27FC236}">
                <a16:creationId xmlns="" xmlns:a16="http://schemas.microsoft.com/office/drawing/2014/main" id="{C72926D3-1B3A-E54C-9EF0-6993C3B46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DHE</a:t>
            </a:r>
            <a:br>
              <a:rPr lang="en-US" dirty="0"/>
            </a:br>
            <a:r>
              <a:rPr lang="en-US" dirty="0"/>
              <a:t>(TLS 1.3)</a:t>
            </a:r>
          </a:p>
        </p:txBody>
      </p:sp>
      <p:cxnSp>
        <p:nvCxnSpPr>
          <p:cNvPr id="174" name="Straight Connector 173">
            <a:extLst>
              <a:ext uri="{FF2B5EF4-FFF2-40B4-BE49-F238E27FC236}">
                <a16:creationId xmlns="" xmlns:a16="http://schemas.microsoft.com/office/drawing/2014/main" id="{2CFE4657-B456-0C48-B2BD-5F474F49C041}"/>
              </a:ext>
            </a:extLst>
          </p:cNvPr>
          <p:cNvCxnSpPr>
            <a:cxnSpLocks/>
          </p:cNvCxnSpPr>
          <p:nvPr/>
        </p:nvCxnSpPr>
        <p:spPr bwMode="auto">
          <a:xfrm>
            <a:off x="4296000" y="1447511"/>
            <a:ext cx="0" cy="522796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191F2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5" name="Straight Connector 174">
            <a:extLst>
              <a:ext uri="{FF2B5EF4-FFF2-40B4-BE49-F238E27FC236}">
                <a16:creationId xmlns="" xmlns:a16="http://schemas.microsoft.com/office/drawing/2014/main" id="{EE211088-AD5A-B843-9818-9F280D410D75}"/>
              </a:ext>
            </a:extLst>
          </p:cNvPr>
          <p:cNvCxnSpPr>
            <a:cxnSpLocks/>
          </p:cNvCxnSpPr>
          <p:nvPr/>
        </p:nvCxnSpPr>
        <p:spPr bwMode="auto">
          <a:xfrm>
            <a:off x="7896000" y="1447511"/>
            <a:ext cx="1" cy="522157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191F2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04" name="Group 203">
            <a:extLst>
              <a:ext uri="{FF2B5EF4-FFF2-40B4-BE49-F238E27FC236}">
                <a16:creationId xmlns="" xmlns:a16="http://schemas.microsoft.com/office/drawing/2014/main" id="{91607CB3-4FBB-DE43-A593-E0A15839915A}"/>
              </a:ext>
            </a:extLst>
          </p:cNvPr>
          <p:cNvGrpSpPr/>
          <p:nvPr/>
        </p:nvGrpSpPr>
        <p:grpSpPr>
          <a:xfrm>
            <a:off x="2077371" y="790821"/>
            <a:ext cx="1633778" cy="232814"/>
            <a:chOff x="2077371" y="790821"/>
            <a:chExt cx="1633778" cy="232814"/>
          </a:xfrm>
        </p:grpSpPr>
        <p:pic>
          <p:nvPicPr>
            <p:cNvPr id="178" name="Picture 177">
              <a:extLst>
                <a:ext uri="{FF2B5EF4-FFF2-40B4-BE49-F238E27FC236}">
                  <a16:creationId xmlns="" xmlns:a16="http://schemas.microsoft.com/office/drawing/2014/main" id="{A64EB990-7312-6141-BE53-AC6DDB4C9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1149" y="790821"/>
              <a:ext cx="540000" cy="232814"/>
            </a:xfrm>
            <a:prstGeom prst="rect">
              <a:avLst/>
            </a:prstGeom>
          </p:spPr>
        </p:pic>
        <p:sp>
          <p:nvSpPr>
            <p:cNvPr id="179" name="TextBox 178">
              <a:extLst>
                <a:ext uri="{FF2B5EF4-FFF2-40B4-BE49-F238E27FC236}">
                  <a16:creationId xmlns="" xmlns:a16="http://schemas.microsoft.com/office/drawing/2014/main" id="{15156F51-591F-DB44-B812-117BFB65151C}"/>
                </a:ext>
              </a:extLst>
            </p:cNvPr>
            <p:cNvSpPr txBox="1"/>
            <p:nvPr/>
          </p:nvSpPr>
          <p:spPr>
            <a:xfrm>
              <a:off x="2077371" y="816210"/>
              <a:ext cx="1019510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GB" sz="1200" dirty="0"/>
                <a:t>CA public key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="" xmlns:a16="http://schemas.microsoft.com/office/drawing/2014/main" id="{7FFDDB8A-55D4-2145-AA71-EEF5FF4FD975}"/>
              </a:ext>
            </a:extLst>
          </p:cNvPr>
          <p:cNvGrpSpPr/>
          <p:nvPr/>
        </p:nvGrpSpPr>
        <p:grpSpPr>
          <a:xfrm>
            <a:off x="8385276" y="769840"/>
            <a:ext cx="1949396" cy="741067"/>
            <a:chOff x="8385276" y="769840"/>
            <a:chExt cx="1949396" cy="741067"/>
          </a:xfrm>
        </p:grpSpPr>
        <p:pic>
          <p:nvPicPr>
            <p:cNvPr id="180" name="Picture 179">
              <a:extLst>
                <a:ext uri="{FF2B5EF4-FFF2-40B4-BE49-F238E27FC236}">
                  <a16:creationId xmlns="" xmlns:a16="http://schemas.microsoft.com/office/drawing/2014/main" id="{557AA92F-5FEA-FF47-8045-DC5BEB91A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5276" y="769840"/>
              <a:ext cx="540000" cy="232814"/>
            </a:xfrm>
            <a:prstGeom prst="rect">
              <a:avLst/>
            </a:prstGeom>
          </p:spPr>
        </p:pic>
        <p:sp>
          <p:nvSpPr>
            <p:cNvPr id="181" name="TextBox 180">
              <a:extLst>
                <a:ext uri="{FF2B5EF4-FFF2-40B4-BE49-F238E27FC236}">
                  <a16:creationId xmlns="" xmlns:a16="http://schemas.microsoft.com/office/drawing/2014/main" id="{6303CB4D-855D-0140-A036-66205C387A53}"/>
                </a:ext>
              </a:extLst>
            </p:cNvPr>
            <p:cNvSpPr txBox="1"/>
            <p:nvPr/>
          </p:nvSpPr>
          <p:spPr>
            <a:xfrm>
              <a:off x="9017805" y="1141575"/>
              <a:ext cx="1261564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/>
                <a:t>server public key</a:t>
              </a:r>
              <a:br>
                <a:rPr lang="en-GB" sz="1200"/>
              </a:br>
              <a:r>
                <a:rPr lang="en-GB" sz="1200"/>
                <a:t>(signed by CA)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="" xmlns:a16="http://schemas.microsoft.com/office/drawing/2014/main" id="{3A20D166-1C22-1A4C-8A7F-20E6DCC5B69A}"/>
                </a:ext>
              </a:extLst>
            </p:cNvPr>
            <p:cNvSpPr txBox="1"/>
            <p:nvPr/>
          </p:nvSpPr>
          <p:spPr>
            <a:xfrm>
              <a:off x="9018606" y="803664"/>
              <a:ext cx="1316066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200" dirty="0"/>
                <a:t>server private key</a:t>
              </a:r>
            </a:p>
          </p:txBody>
        </p:sp>
        <p:grpSp>
          <p:nvGrpSpPr>
            <p:cNvPr id="183" name="Group 182">
              <a:extLst>
                <a:ext uri="{FF2B5EF4-FFF2-40B4-BE49-F238E27FC236}">
                  <a16:creationId xmlns="" xmlns:a16="http://schemas.microsoft.com/office/drawing/2014/main" id="{266A01FE-B3F1-0948-94D3-79DB7B936AA0}"/>
                </a:ext>
              </a:extLst>
            </p:cNvPr>
            <p:cNvGrpSpPr/>
            <p:nvPr/>
          </p:nvGrpSpPr>
          <p:grpSpPr>
            <a:xfrm>
              <a:off x="8386422" y="1094401"/>
              <a:ext cx="540000" cy="353110"/>
              <a:chOff x="8130370" y="2074073"/>
              <a:chExt cx="540000" cy="353110"/>
            </a:xfrm>
          </p:grpSpPr>
          <p:pic>
            <p:nvPicPr>
              <p:cNvPr id="184" name="Picture 183">
                <a:extLst>
                  <a:ext uri="{FF2B5EF4-FFF2-40B4-BE49-F238E27FC236}">
                    <a16:creationId xmlns="" xmlns:a16="http://schemas.microsoft.com/office/drawing/2014/main" id="{CBCE849C-9F32-6245-9D53-6D667EA5A9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30370" y="2074073"/>
                <a:ext cx="540000" cy="236046"/>
              </a:xfrm>
              <a:prstGeom prst="rect">
                <a:avLst/>
              </a:prstGeom>
            </p:spPr>
          </p:pic>
          <p:pic>
            <p:nvPicPr>
              <p:cNvPr id="185" name="Picture 184">
                <a:extLst>
                  <a:ext uri="{FF2B5EF4-FFF2-40B4-BE49-F238E27FC236}">
                    <a16:creationId xmlns="" xmlns:a16="http://schemas.microsoft.com/office/drawing/2014/main" id="{CF179187-E55E-3D45-B98B-EC99BA0C71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0460" y="2090898"/>
                <a:ext cx="252216" cy="336285"/>
              </a:xfrm>
              <a:prstGeom prst="rect">
                <a:avLst/>
              </a:prstGeom>
            </p:spPr>
          </p:pic>
        </p:grpSp>
      </p:grpSp>
      <p:cxnSp>
        <p:nvCxnSpPr>
          <p:cNvPr id="188" name="Elbow Connector 187">
            <a:extLst>
              <a:ext uri="{FF2B5EF4-FFF2-40B4-BE49-F238E27FC236}">
                <a16:creationId xmlns="" xmlns:a16="http://schemas.microsoft.com/office/drawing/2014/main" id="{1812DEF0-B18A-5846-8946-6B0DAF9120E6}"/>
              </a:ext>
            </a:extLst>
          </p:cNvPr>
          <p:cNvCxnSpPr>
            <a:stCxn id="80" idx="1"/>
            <a:endCxn id="88" idx="3"/>
          </p:cNvCxnSpPr>
          <p:nvPr/>
        </p:nvCxnSpPr>
        <p:spPr>
          <a:xfrm rot="10800000" flipV="1">
            <a:off x="3360000" y="2349000"/>
            <a:ext cx="288000" cy="936000"/>
          </a:xfrm>
          <a:prstGeom prst="bentConnector3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Elbow Connector 189">
            <a:extLst>
              <a:ext uri="{FF2B5EF4-FFF2-40B4-BE49-F238E27FC236}">
                <a16:creationId xmlns="" xmlns:a16="http://schemas.microsoft.com/office/drawing/2014/main" id="{BFA1C578-219D-BA48-98AE-2800D97BA3BC}"/>
              </a:ext>
            </a:extLst>
          </p:cNvPr>
          <p:cNvCxnSpPr>
            <a:stCxn id="51" idx="2"/>
            <a:endCxn id="84" idx="1"/>
          </p:cNvCxnSpPr>
          <p:nvPr/>
        </p:nvCxnSpPr>
        <p:spPr>
          <a:xfrm rot="10800000" flipH="1" flipV="1">
            <a:off x="8544000" y="2349000"/>
            <a:ext cx="288000" cy="936000"/>
          </a:xfrm>
          <a:prstGeom prst="bentConnector3">
            <a:avLst>
              <a:gd name="adj1" fmla="val 55862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Elbow Connector 191">
            <a:extLst>
              <a:ext uri="{FF2B5EF4-FFF2-40B4-BE49-F238E27FC236}">
                <a16:creationId xmlns="" xmlns:a16="http://schemas.microsoft.com/office/drawing/2014/main" id="{A043E0DC-4FF4-E144-AC76-03ED15BFB53E}"/>
              </a:ext>
            </a:extLst>
          </p:cNvPr>
          <p:cNvCxnSpPr>
            <a:stCxn id="79" idx="1"/>
            <a:endCxn id="92" idx="3"/>
          </p:cNvCxnSpPr>
          <p:nvPr/>
        </p:nvCxnSpPr>
        <p:spPr>
          <a:xfrm rot="10800000" flipV="1">
            <a:off x="3360000" y="3555000"/>
            <a:ext cx="576000" cy="1782000"/>
          </a:xfrm>
          <a:prstGeom prst="bentConnector3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Elbow Connector 193">
            <a:extLst>
              <a:ext uri="{FF2B5EF4-FFF2-40B4-BE49-F238E27FC236}">
                <a16:creationId xmlns="" xmlns:a16="http://schemas.microsoft.com/office/drawing/2014/main" id="{FB7DDF27-2A13-3948-AC3B-854262E58788}"/>
              </a:ext>
            </a:extLst>
          </p:cNvPr>
          <p:cNvCxnSpPr>
            <a:stCxn id="44" idx="1"/>
            <a:endCxn id="43" idx="2"/>
          </p:cNvCxnSpPr>
          <p:nvPr/>
        </p:nvCxnSpPr>
        <p:spPr>
          <a:xfrm rot="10800000">
            <a:off x="8270304" y="3554998"/>
            <a:ext cx="561697" cy="1782003"/>
          </a:xfrm>
          <a:prstGeom prst="bentConnector5">
            <a:avLst>
              <a:gd name="adj1" fmla="val 48758"/>
              <a:gd name="adj2" fmla="val 52731"/>
              <a:gd name="adj3" fmla="val 48302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TextBox 199">
            <a:extLst>
              <a:ext uri="{FF2B5EF4-FFF2-40B4-BE49-F238E27FC236}">
                <a16:creationId xmlns="" xmlns:a16="http://schemas.microsoft.com/office/drawing/2014/main" id="{B92528B5-D813-6C44-9A43-4C240CAE1A65}"/>
              </a:ext>
            </a:extLst>
          </p:cNvPr>
          <p:cNvSpPr txBox="1"/>
          <p:nvPr/>
        </p:nvSpPr>
        <p:spPr>
          <a:xfrm>
            <a:off x="9408000" y="6165000"/>
            <a:ext cx="2160000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en-GB" sz="1200" dirty="0"/>
              <a:t>begin secure communication</a:t>
            </a:r>
          </a:p>
        </p:txBody>
      </p:sp>
      <p:grpSp>
        <p:nvGrpSpPr>
          <p:cNvPr id="205" name="Group 204">
            <a:extLst>
              <a:ext uri="{FF2B5EF4-FFF2-40B4-BE49-F238E27FC236}">
                <a16:creationId xmlns="" xmlns:a16="http://schemas.microsoft.com/office/drawing/2014/main" id="{2F46BADD-49D4-0047-AFD6-F9090653ACF6}"/>
              </a:ext>
            </a:extLst>
          </p:cNvPr>
          <p:cNvGrpSpPr/>
          <p:nvPr/>
        </p:nvGrpSpPr>
        <p:grpSpPr>
          <a:xfrm>
            <a:off x="4296000" y="6129000"/>
            <a:ext cx="3609474" cy="287301"/>
            <a:chOff x="4296000" y="6129000"/>
            <a:chExt cx="3609474" cy="287301"/>
          </a:xfrm>
        </p:grpSpPr>
        <p:cxnSp>
          <p:nvCxnSpPr>
            <p:cNvPr id="201" name="Straight Arrow Connector 200">
              <a:extLst>
                <a:ext uri="{FF2B5EF4-FFF2-40B4-BE49-F238E27FC236}">
                  <a16:creationId xmlns="" xmlns:a16="http://schemas.microsoft.com/office/drawing/2014/main" id="{F7B09C35-C774-9441-BA90-C1178641ED72}"/>
                </a:ext>
              </a:extLst>
            </p:cNvPr>
            <p:cNvCxnSpPr/>
            <p:nvPr/>
          </p:nvCxnSpPr>
          <p:spPr bwMode="auto">
            <a:xfrm flipH="1" flipV="1">
              <a:off x="4296000" y="6309000"/>
              <a:ext cx="3609474" cy="5114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arrow" w="lg" len="lg"/>
              <a:tailEnd type="arrow" w="lg" len="lg"/>
            </a:ln>
            <a:effectLst/>
          </p:spPr>
        </p:cxnSp>
        <p:pic>
          <p:nvPicPr>
            <p:cNvPr id="202" name="Picture 201">
              <a:extLst>
                <a:ext uri="{FF2B5EF4-FFF2-40B4-BE49-F238E27FC236}">
                  <a16:creationId xmlns="" xmlns:a16="http://schemas.microsoft.com/office/drawing/2014/main" id="{45983AC4-35B5-5346-848A-07A642537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2889" y="6129000"/>
              <a:ext cx="201111" cy="287301"/>
            </a:xfrm>
            <a:prstGeom prst="rect">
              <a:avLst/>
            </a:prstGeom>
          </p:spPr>
        </p:pic>
      </p:grpSp>
      <p:sp>
        <p:nvSpPr>
          <p:cNvPr id="206" name="TextBox 205">
            <a:extLst>
              <a:ext uri="{FF2B5EF4-FFF2-40B4-BE49-F238E27FC236}">
                <a16:creationId xmlns="" xmlns:a16="http://schemas.microsoft.com/office/drawing/2014/main" id="{5894C77D-E999-0644-9A2D-B883B22BB0E3}"/>
              </a:ext>
            </a:extLst>
          </p:cNvPr>
          <p:cNvSpPr txBox="1"/>
          <p:nvPr/>
        </p:nvSpPr>
        <p:spPr>
          <a:xfrm>
            <a:off x="624000" y="4761000"/>
            <a:ext cx="1944000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en-GB" sz="1200" dirty="0"/>
              <a:t>authenticate server</a:t>
            </a:r>
          </a:p>
        </p:txBody>
      </p:sp>
      <p:pic>
        <p:nvPicPr>
          <p:cNvPr id="129" name="Graphic 128">
            <a:extLst>
              <a:ext uri="{FF2B5EF4-FFF2-40B4-BE49-F238E27FC236}">
                <a16:creationId xmlns="" xmlns:a16="http://schemas.microsoft.com/office/drawing/2014/main" id="{DC0A1724-DAAF-5048-B726-B216E5801F7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855149" y="710462"/>
            <a:ext cx="900000" cy="900000"/>
          </a:xfrm>
          <a:prstGeom prst="rect">
            <a:avLst/>
          </a:prstGeom>
        </p:spPr>
      </p:pic>
      <p:pic>
        <p:nvPicPr>
          <p:cNvPr id="130" name="Graphic 129">
            <a:extLst>
              <a:ext uri="{FF2B5EF4-FFF2-40B4-BE49-F238E27FC236}">
                <a16:creationId xmlns="" xmlns:a16="http://schemas.microsoft.com/office/drawing/2014/main" id="{165AE619-3550-2A42-BB37-CD324AFFE1E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446225" y="693000"/>
            <a:ext cx="900000" cy="900000"/>
          </a:xfrm>
          <a:prstGeom prst="rect">
            <a:avLst/>
          </a:prstGeom>
        </p:spPr>
      </p:pic>
      <p:sp>
        <p:nvSpPr>
          <p:cNvPr id="131" name="TextBox 130"/>
          <p:cNvSpPr txBox="1"/>
          <p:nvPr/>
        </p:nvSpPr>
        <p:spPr>
          <a:xfrm>
            <a:off x="3719736" y="312911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User agent</a:t>
            </a:r>
            <a:endParaRPr lang="en-US" sz="1400" dirty="0"/>
          </a:p>
        </p:txBody>
      </p:sp>
      <p:sp>
        <p:nvSpPr>
          <p:cNvPr id="132" name="TextBox 131"/>
          <p:cNvSpPr txBox="1"/>
          <p:nvPr/>
        </p:nvSpPr>
        <p:spPr>
          <a:xfrm>
            <a:off x="7248128" y="260649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Origin Server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32889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51" grpId="0" animBg="1"/>
      <p:bldP spid="79" grpId="0" animBg="1"/>
      <p:bldP spid="80" grpId="0" animBg="1"/>
      <p:bldP spid="94" grpId="0"/>
      <p:bldP spid="200" grpId="0"/>
      <p:bldP spid="20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HTTPS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/>
              <a:t>HTTP over a TLS connection</a:t>
            </a:r>
          </a:p>
          <a:p>
            <a:pPr lvl="1"/>
            <a:r>
              <a:rPr lang="en-GB" dirty="0"/>
              <a:t>Standard port is 443 (as opposed to port 80 for HTTP</a:t>
            </a:r>
            <a:r>
              <a:rPr lang="en-GB" dirty="0" smtClean="0"/>
              <a:t>)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Now common for HTTP URIs to redirect to an equivalent HTTPS URI</a:t>
            </a:r>
          </a:p>
          <a:p>
            <a:pPr lvl="1"/>
            <a:r>
              <a:rPr lang="en-GB" dirty="0">
                <a:latin typeface="Lucida Console" panose="020B0609040504020204" pitchFamily="49" charset="0"/>
              </a:rPr>
              <a:t>301 Moved Permanently </a:t>
            </a:r>
            <a:r>
              <a:rPr lang="en-GB" dirty="0"/>
              <a:t>or </a:t>
            </a:r>
            <a:r>
              <a:rPr lang="en-US" dirty="0">
                <a:latin typeface="Lucida Console" panose="020B0609040504020204" pitchFamily="49" charset="0"/>
              </a:rPr>
              <a:t>308 Permanent </a:t>
            </a:r>
            <a:r>
              <a:rPr lang="en-US" dirty="0" smtClean="0">
                <a:latin typeface="Lucida Console" panose="020B0609040504020204" pitchFamily="49" charset="0"/>
              </a:rPr>
              <a:t>Redirect</a:t>
            </a:r>
          </a:p>
          <a:p>
            <a:pPr marL="0" indent="0">
              <a:buNone/>
            </a:pPr>
            <a:r>
              <a:rPr lang="en-GB" dirty="0" smtClean="0"/>
              <a:t>Requires two sessions: http session (</a:t>
            </a:r>
            <a:r>
              <a:rPr lang="en-GB" dirty="0" err="1" smtClean="0"/>
              <a:t>tcp</a:t>
            </a:r>
            <a:r>
              <a:rPr lang="en-GB" dirty="0" smtClean="0"/>
              <a:t> and http), then open a https session (</a:t>
            </a:r>
            <a:r>
              <a:rPr lang="en-GB" dirty="0" err="1" smtClean="0"/>
              <a:t>tcp</a:t>
            </a:r>
            <a:r>
              <a:rPr lang="en-GB" dirty="0" smtClean="0"/>
              <a:t>, </a:t>
            </a:r>
            <a:r>
              <a:rPr lang="en-GB" dirty="0" err="1" smtClean="0"/>
              <a:t>tls</a:t>
            </a:r>
            <a:r>
              <a:rPr lang="en-GB" dirty="0" smtClean="0"/>
              <a:t>, http)</a:t>
            </a:r>
            <a:endParaRPr lang="en-US" dirty="0" smtClean="0">
              <a:latin typeface="Lucida Console" panose="020B0609040504020204" pitchFamily="49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7C694979-1098-844A-B3CA-2D076FB1C9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0150" y="4240564"/>
            <a:ext cx="900000" cy="900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="" xmlns:a16="http://schemas.microsoft.com/office/drawing/2014/main" id="{FDEF88BC-B010-2747-AC9A-59563CF793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41850" y="5061980"/>
            <a:ext cx="900000" cy="900000"/>
          </a:xfrm>
          <a:prstGeom prst="rect">
            <a:avLst/>
          </a:prstGeom>
        </p:spPr>
      </p:pic>
      <p:sp>
        <p:nvSpPr>
          <p:cNvPr id="10" name="Rectangular Callout 9">
            <a:extLst>
              <a:ext uri="{FF2B5EF4-FFF2-40B4-BE49-F238E27FC236}">
                <a16:creationId xmlns="" xmlns:a16="http://schemas.microsoft.com/office/drawing/2014/main" id="{376A2A9F-894A-F844-9BA4-7D39C711ED6E}"/>
              </a:ext>
            </a:extLst>
          </p:cNvPr>
          <p:cNvSpPr/>
          <p:nvPr/>
        </p:nvSpPr>
        <p:spPr>
          <a:xfrm>
            <a:off x="2135187" y="4303944"/>
            <a:ext cx="7921625" cy="674200"/>
          </a:xfrm>
          <a:prstGeom prst="wedgeRectCallout">
            <a:avLst>
              <a:gd name="adj1" fmla="val -54537"/>
              <a:gd name="adj2" fmla="val 2584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GB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GET / HTTP/1.1</a:t>
            </a:r>
          </a:p>
          <a:p>
            <a:r>
              <a:rPr lang="en-GB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Host: </a:t>
            </a:r>
            <a:r>
              <a:rPr lang="en-GB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example.org</a:t>
            </a:r>
            <a:endParaRPr lang="en-GB" sz="1600" dirty="0">
              <a:solidFill>
                <a:srgbClr val="000000"/>
              </a:solidFill>
              <a:latin typeface="Lucida Console" charset="0"/>
              <a:ea typeface="Lucida Console" charset="0"/>
              <a:cs typeface="Lucida Console" charset="0"/>
            </a:endParaRPr>
          </a:p>
        </p:txBody>
      </p:sp>
      <p:sp>
        <p:nvSpPr>
          <p:cNvPr id="11" name="Rectangular Callout 10">
            <a:extLst>
              <a:ext uri="{FF2B5EF4-FFF2-40B4-BE49-F238E27FC236}">
                <a16:creationId xmlns="" xmlns:a16="http://schemas.microsoft.com/office/drawing/2014/main" id="{953F9096-B3ED-654F-9B5F-C9E02C0765AC}"/>
              </a:ext>
            </a:extLst>
          </p:cNvPr>
          <p:cNvSpPr/>
          <p:nvPr/>
        </p:nvSpPr>
        <p:spPr>
          <a:xfrm>
            <a:off x="2135188" y="5140564"/>
            <a:ext cx="7921625" cy="674200"/>
          </a:xfrm>
          <a:prstGeom prst="wedgeRectCallout">
            <a:avLst>
              <a:gd name="adj1" fmla="val 55603"/>
              <a:gd name="adj2" fmla="val 2772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GB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HTTP/1.1 301 Moved Permanently</a:t>
            </a:r>
            <a:br>
              <a:rPr lang="en-GB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Location: https://</a:t>
            </a:r>
            <a:r>
              <a:rPr lang="en-GB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example.org</a:t>
            </a:r>
            <a:r>
              <a:rPr lang="en-GB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/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="" xmlns:a16="http://schemas.microsoft.com/office/drawing/2014/main" id="{D44C097F-D858-6349-BF26-749DA62BC7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891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HTTP Strict Transport Security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latin typeface="Lucida Console" panose="020B0609040504020204" pitchFamily="49" charset="0"/>
              </a:rPr>
              <a:t>301 Moved Permanently </a:t>
            </a:r>
            <a:r>
              <a:rPr lang="en-GB" dirty="0"/>
              <a:t>requires a redirect for every URI on a website</a:t>
            </a:r>
          </a:p>
          <a:p>
            <a:pPr lvl="1"/>
            <a:r>
              <a:rPr lang="en-GB" dirty="0">
                <a:latin typeface="Lucida Console" panose="020B0609040504020204" pitchFamily="49" charset="0"/>
              </a:rPr>
              <a:t>Strict-Transport-Security:</a:t>
            </a:r>
            <a:r>
              <a:rPr lang="en-GB" dirty="0"/>
              <a:t> header allows a website to declare that it is only accessible via HTTPS</a:t>
            </a:r>
          </a:p>
          <a:p>
            <a:pPr lvl="1"/>
            <a:r>
              <a:rPr lang="en-GB" dirty="0"/>
              <a:t>Avoids future redirections for all URIs on that website (and possibly also sub-domains)</a:t>
            </a:r>
          </a:p>
          <a:p>
            <a:pPr lvl="1"/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5F31F48-312E-AD4F-AFF1-021569A8C1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Hodges, J. et al (2012) </a:t>
            </a:r>
            <a:r>
              <a:rPr lang="en-GB" i="1" dirty="0"/>
              <a:t>HTTP Strict Transport Security</a:t>
            </a:r>
            <a:r>
              <a:rPr lang="en-GB" dirty="0"/>
              <a:t>. RFC6797. Available at: https://</a:t>
            </a:r>
            <a:r>
              <a:rPr lang="en-GB" dirty="0" err="1"/>
              <a:t>tools.ietf.org</a:t>
            </a:r>
            <a:r>
              <a:rPr lang="en-GB" dirty="0"/>
              <a:t>/html/rfc6797 </a:t>
            </a:r>
          </a:p>
          <a:p>
            <a:endParaRPr lang="en-GB" dirty="0"/>
          </a:p>
        </p:txBody>
      </p:sp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950AA0B3-CB53-7044-9573-349768B759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0150" y="4240564"/>
            <a:ext cx="900000" cy="90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7436F557-2B3C-B349-AE15-BE68EDB610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41850" y="5175011"/>
            <a:ext cx="900000" cy="900000"/>
          </a:xfrm>
          <a:prstGeom prst="rect">
            <a:avLst/>
          </a:prstGeom>
        </p:spPr>
      </p:pic>
      <p:sp>
        <p:nvSpPr>
          <p:cNvPr id="9" name="Rectangular Callout 8">
            <a:extLst>
              <a:ext uri="{FF2B5EF4-FFF2-40B4-BE49-F238E27FC236}">
                <a16:creationId xmlns="" xmlns:a16="http://schemas.microsoft.com/office/drawing/2014/main" id="{99583E5B-2A99-994B-B6D8-EF5CF040DE35}"/>
              </a:ext>
            </a:extLst>
          </p:cNvPr>
          <p:cNvSpPr/>
          <p:nvPr/>
        </p:nvSpPr>
        <p:spPr>
          <a:xfrm>
            <a:off x="2135187" y="4303944"/>
            <a:ext cx="7921625" cy="674200"/>
          </a:xfrm>
          <a:prstGeom prst="wedgeRectCallout">
            <a:avLst>
              <a:gd name="adj1" fmla="val -54537"/>
              <a:gd name="adj2" fmla="val 2584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GB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GET / HTTP/1.1</a:t>
            </a:r>
          </a:p>
          <a:p>
            <a:r>
              <a:rPr lang="en-GB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Host: </a:t>
            </a:r>
            <a:r>
              <a:rPr lang="en-GB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example.org</a:t>
            </a:r>
            <a:endParaRPr lang="en-GB" sz="1600" dirty="0">
              <a:solidFill>
                <a:srgbClr val="000000"/>
              </a:solidFill>
              <a:latin typeface="Lucida Console" charset="0"/>
              <a:ea typeface="Lucida Console" charset="0"/>
              <a:cs typeface="Lucida Console" charset="0"/>
            </a:endParaRPr>
          </a:p>
        </p:txBody>
      </p:sp>
      <p:sp>
        <p:nvSpPr>
          <p:cNvPr id="10" name="Rectangular Callout 9">
            <a:extLst>
              <a:ext uri="{FF2B5EF4-FFF2-40B4-BE49-F238E27FC236}">
                <a16:creationId xmlns="" xmlns:a16="http://schemas.microsoft.com/office/drawing/2014/main" id="{2E19C75B-A0A5-B64A-89E0-01EC350DFC20}"/>
              </a:ext>
            </a:extLst>
          </p:cNvPr>
          <p:cNvSpPr/>
          <p:nvPr/>
        </p:nvSpPr>
        <p:spPr>
          <a:xfrm>
            <a:off x="2135188" y="5130484"/>
            <a:ext cx="7921625" cy="920422"/>
          </a:xfrm>
          <a:prstGeom prst="wedgeRectCallout">
            <a:avLst>
              <a:gd name="adj1" fmla="val 55603"/>
              <a:gd name="adj2" fmla="val 2772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GB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HTTP/1.1 301 Moved Permanently</a:t>
            </a:r>
            <a:br>
              <a:rPr lang="en-GB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Location: https://</a:t>
            </a:r>
            <a:r>
              <a:rPr lang="en-GB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example.org</a:t>
            </a:r>
            <a:r>
              <a:rPr lang="en-GB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/</a:t>
            </a:r>
          </a:p>
          <a:p>
            <a:r>
              <a:rPr lang="en-GB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Strict-Transport-Security: max-age=31536000; </a:t>
            </a:r>
            <a:r>
              <a:rPr lang="en-GB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includeSubDomains</a:t>
            </a:r>
            <a:endParaRPr lang="en-GB" sz="1600" dirty="0">
              <a:solidFill>
                <a:srgbClr val="000000"/>
              </a:solidFill>
              <a:latin typeface="Lucida Console" charset="0"/>
              <a:ea typeface="Lucida Console" charset="0"/>
              <a:cs typeface="Lucida Conso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502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A7FD296-061E-E44B-B4B3-E436DBAF4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F1C6E73-37B6-F24E-A349-78301677AFE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Dierks, T. and Rescorla, E. (2008) </a:t>
            </a:r>
            <a:r>
              <a:rPr lang="en-US" i="1" dirty="0"/>
              <a:t>The Transport Layer Security (TLS) Protocol Version 1.2</a:t>
            </a:r>
            <a:r>
              <a:rPr lang="en-US" dirty="0"/>
              <a:t>. RFC5246.</a:t>
            </a:r>
          </a:p>
          <a:p>
            <a:pPr marL="360000" lvl="1" indent="0">
              <a:buNone/>
            </a:pPr>
            <a:r>
              <a:rPr lang="en-US" dirty="0"/>
              <a:t>https://</a:t>
            </a:r>
            <a:r>
              <a:rPr lang="en-US" dirty="0" err="1"/>
              <a:t>tools.ietf.org</a:t>
            </a:r>
            <a:r>
              <a:rPr lang="en-US" dirty="0"/>
              <a:t>/html/rfc5246</a:t>
            </a:r>
          </a:p>
          <a:p>
            <a:pPr marL="0" indent="0">
              <a:buNone/>
            </a:pPr>
            <a:r>
              <a:rPr lang="en-US" dirty="0"/>
              <a:t>Rescorla, E. (2018) </a:t>
            </a:r>
            <a:r>
              <a:rPr lang="en-US" i="1" dirty="0"/>
              <a:t>The Transport Layer Security (TLS) Protocol Version 1.3</a:t>
            </a:r>
            <a:r>
              <a:rPr lang="en-US" dirty="0"/>
              <a:t>. RFC8446.</a:t>
            </a:r>
          </a:p>
          <a:p>
            <a:pPr marL="360000" lvl="1" indent="0">
              <a:buNone/>
            </a:pPr>
            <a:r>
              <a:rPr lang="en-US" dirty="0"/>
              <a:t>https://</a:t>
            </a:r>
            <a:r>
              <a:rPr lang="en-US" dirty="0" err="1"/>
              <a:t>tools.ietf.org</a:t>
            </a:r>
            <a:r>
              <a:rPr lang="en-US" dirty="0"/>
              <a:t>/html/rfc8446</a:t>
            </a:r>
          </a:p>
          <a:p>
            <a:pPr marL="0" indent="0">
              <a:buNone/>
            </a:pPr>
            <a:r>
              <a:rPr lang="en-US" dirty="0"/>
              <a:t>Diffie, W. and Hellman, M. (1976) </a:t>
            </a:r>
            <a:r>
              <a:rPr lang="en-US" i="1" dirty="0"/>
              <a:t>New Directions in Cryptography</a:t>
            </a:r>
            <a:r>
              <a:rPr lang="en-US" dirty="0"/>
              <a:t>. IEEE Transactions on Information Theory. 22(6). pp. 644-654.</a:t>
            </a:r>
          </a:p>
          <a:p>
            <a:pPr marL="0" indent="0">
              <a:buNone/>
            </a:pPr>
            <a:r>
              <a:rPr lang="en-US" dirty="0"/>
              <a:t>Merkle, R.C. (1978) </a:t>
            </a:r>
            <a:r>
              <a:rPr lang="en-US" i="1" dirty="0"/>
              <a:t>Secure communications over insecure channels</a:t>
            </a:r>
            <a:r>
              <a:rPr lang="en-US" dirty="0"/>
              <a:t>. Communications of the ACM. 21(4). pp.294-299.</a:t>
            </a:r>
          </a:p>
          <a:p>
            <a:pPr marL="0" indent="0">
              <a:buNone/>
            </a:pPr>
            <a:r>
              <a:rPr lang="en-GB" dirty="0"/>
              <a:t>Hodges, J. et al (2012) </a:t>
            </a:r>
            <a:r>
              <a:rPr lang="en-GB" i="1" dirty="0"/>
              <a:t>HTTP Strict Transport Security</a:t>
            </a:r>
            <a:r>
              <a:rPr lang="en-GB" dirty="0"/>
              <a:t>. RFC6797. </a:t>
            </a:r>
          </a:p>
          <a:p>
            <a:pPr marL="360000" lvl="1" indent="0">
              <a:buNone/>
            </a:pPr>
            <a:r>
              <a:rPr lang="en-GB" dirty="0"/>
              <a:t>https://</a:t>
            </a:r>
            <a:r>
              <a:rPr lang="en-GB" dirty="0" err="1"/>
              <a:t>tools.ietf.org</a:t>
            </a:r>
            <a:r>
              <a:rPr lang="en-GB" dirty="0"/>
              <a:t>/html/rfc6797 </a:t>
            </a:r>
          </a:p>
          <a:p>
            <a:pPr marL="360000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701BC13-5F1E-FE4A-B307-6A0927B739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1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8E375D-366A-D84D-85C3-E372D5290E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Next:</a:t>
            </a:r>
            <a:br>
              <a:rPr lang="en-US" dirty="0"/>
            </a:br>
            <a:r>
              <a:rPr lang="en-US" dirty="0" smtClean="0"/>
              <a:t>Securing HTTP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640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UoS_Powerpoint_template WIDESCREEN">
  <a:themeElements>
    <a:clrScheme name="Rich Black">
      <a:dk1>
        <a:srgbClr val="231F20"/>
      </a:dk1>
      <a:lt1>
        <a:srgbClr val="FFFFFF"/>
      </a:lt1>
      <a:dk2>
        <a:srgbClr val="005C84"/>
      </a:dk2>
      <a:lt2>
        <a:srgbClr val="495961"/>
      </a:lt2>
      <a:accent1>
        <a:srgbClr val="9FB1BD"/>
      </a:accent1>
      <a:accent2>
        <a:srgbClr val="E73037"/>
      </a:accent2>
      <a:accent3>
        <a:srgbClr val="C1D100"/>
      </a:accent3>
      <a:accent4>
        <a:srgbClr val="8D3970"/>
      </a:accent4>
      <a:accent5>
        <a:srgbClr val="31BFC7"/>
      </a:accent5>
      <a:accent6>
        <a:srgbClr val="EF7D00"/>
      </a:accent6>
      <a:hlink>
        <a:srgbClr val="74C9E5"/>
      </a:hlink>
      <a:folHlink>
        <a:srgbClr val="D5007F"/>
      </a:folHlink>
    </a:clrScheme>
    <a:fontScheme name="Custom 1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2" id="{0EEB19A3-E5AF-B743-8C08-9AD556682854}" vid="{671753E0-2D72-0A42-810F-2669D10CC1B4}"/>
    </a:ext>
  </a:extLst>
</a:theme>
</file>

<file path=ppt/theme/theme2.xml><?xml version="1.0" encoding="utf-8"?>
<a:theme xmlns:a="http://schemas.openxmlformats.org/drawingml/2006/main" name="Title and content">
  <a:themeElements>
    <a:clrScheme name="Custom 6">
      <a:dk1>
        <a:srgbClr val="231F20"/>
      </a:dk1>
      <a:lt1>
        <a:srgbClr val="FFFFFF"/>
      </a:lt1>
      <a:dk2>
        <a:srgbClr val="005C84"/>
      </a:dk2>
      <a:lt2>
        <a:srgbClr val="495961"/>
      </a:lt2>
      <a:accent1>
        <a:srgbClr val="9FB1BD"/>
      </a:accent1>
      <a:accent2>
        <a:srgbClr val="E73037"/>
      </a:accent2>
      <a:accent3>
        <a:srgbClr val="C1D100"/>
      </a:accent3>
      <a:accent4>
        <a:srgbClr val="8D3970"/>
      </a:accent4>
      <a:accent5>
        <a:srgbClr val="31BFC7"/>
      </a:accent5>
      <a:accent6>
        <a:srgbClr val="EF7D00"/>
      </a:accent6>
      <a:hlink>
        <a:srgbClr val="005C83"/>
      </a:hlink>
      <a:folHlink>
        <a:srgbClr val="495961"/>
      </a:folHlink>
    </a:clrScheme>
    <a:fontScheme name="UoS Powerpoint Fonts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2" id="{0EEB19A3-E5AF-B743-8C08-9AD556682854}" vid="{F81E0AD6-EF14-2A4C-975C-394B6C331CD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dicator xmlns="993a5681-5c5b-4cef-91da-e6501083dd4a" xsi:nil="true"/>
    <lcf76f155ced4ddcb4097134ff3c332f xmlns="993a5681-5c5b-4cef-91da-e6501083dd4a">
      <Terms xmlns="http://schemas.microsoft.com/office/infopath/2007/PartnerControls"/>
    </lcf76f155ced4ddcb4097134ff3c332f>
    <TaxCatchAll xmlns="1fc98906-40c9-4f56-92bd-f396bbed931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596EA4FAEC4442816FD0897DB0514A" ma:contentTypeVersion="13" ma:contentTypeDescription="Create a new document." ma:contentTypeScope="" ma:versionID="19cf72db43a81d775c8901429e401c5a">
  <xsd:schema xmlns:xsd="http://www.w3.org/2001/XMLSchema" xmlns:xs="http://www.w3.org/2001/XMLSchema" xmlns:p="http://schemas.microsoft.com/office/2006/metadata/properties" xmlns:ns2="993a5681-5c5b-4cef-91da-e6501083dd4a" xmlns:ns3="1fc98906-40c9-4f56-92bd-f396bbed9311" targetNamespace="http://schemas.microsoft.com/office/2006/metadata/properties" ma:root="true" ma:fieldsID="a4c787b164d9c75c816d41075a9c596f" ns2:_="" ns3:_="">
    <xsd:import namespace="993a5681-5c5b-4cef-91da-e6501083dd4a"/>
    <xsd:import namespace="1fc98906-40c9-4f56-92bd-f396bbed93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Indicato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3a5681-5c5b-4cef-91da-e6501083dd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Indicator" ma:index="15" nillable="true" ma:displayName="Indicator" ma:internalName="Indicator">
      <xsd:simpleType>
        <xsd:restriction base="dms:Text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bf2f534-9c3d-494b-83fb-768e807180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c98906-40c9-4f56-92bd-f396bbed931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40bfaa32-be88-4c32-8520-a8dac6cdd59d}" ma:internalName="TaxCatchAll" ma:showField="CatchAllData" ma:web="1fc98906-40c9-4f56-92bd-f396bbed93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DF738F-AE3A-4E19-A611-E274842A57A2}">
  <ds:schemaRefs>
    <ds:schemaRef ds:uri="http://schemas.microsoft.com/office/2006/metadata/properties"/>
    <ds:schemaRef ds:uri="http://schemas.microsoft.com/office/infopath/2007/PartnerControls"/>
    <ds:schemaRef ds:uri="993a5681-5c5b-4cef-91da-e6501083dd4a"/>
    <ds:schemaRef ds:uri="1fc98906-40c9-4f56-92bd-f396bbed9311"/>
  </ds:schemaRefs>
</ds:datastoreItem>
</file>

<file path=customXml/itemProps2.xml><?xml version="1.0" encoding="utf-8"?>
<ds:datastoreItem xmlns:ds="http://schemas.openxmlformats.org/officeDocument/2006/customXml" ds:itemID="{961EDD41-1F66-4EF4-8A75-80007FEDAC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79B0F0-C3A9-4BC0-B389-E7D095D68B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3a5681-5c5b-4cef-91da-e6501083dd4a"/>
    <ds:schemaRef ds:uri="1fc98906-40c9-4f56-92bd-f396bbed93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UoS_Powerpoint_template WIDESCREEN</Template>
  <TotalTime>4669</TotalTime>
  <Words>2945</Words>
  <Application>Microsoft Macintosh PowerPoint</Application>
  <PresentationFormat>Custom</PresentationFormat>
  <Paragraphs>533</Paragraphs>
  <Slides>44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46" baseType="lpstr">
      <vt:lpstr>UoS_Powerpoint_template WIDESCREEN</vt:lpstr>
      <vt:lpstr>Title and content</vt:lpstr>
      <vt:lpstr>PowerPoint Presentation</vt:lpstr>
      <vt:lpstr>Optimising the Web</vt:lpstr>
      <vt:lpstr>Physical Limits</vt:lpstr>
      <vt:lpstr>Network Latency</vt:lpstr>
      <vt:lpstr>The Internet Protocol Suite</vt:lpstr>
      <vt:lpstr>HTTP over TCP</vt:lpstr>
      <vt:lpstr>TCP Set-up and Teardown</vt:lpstr>
      <vt:lpstr>HTTP/1.0 and earlier</vt:lpstr>
      <vt:lpstr>HTTP keep-alive</vt:lpstr>
      <vt:lpstr>HTTP pipelining</vt:lpstr>
      <vt:lpstr>Network bandwidth</vt:lpstr>
      <vt:lpstr>HTTP/2</vt:lpstr>
      <vt:lpstr>HTTP/2 Multiplex requests</vt:lpstr>
      <vt:lpstr>HTTP/2 Prioritised requests</vt:lpstr>
      <vt:lpstr>HTTP/2 Compressed headers</vt:lpstr>
      <vt:lpstr>HTTP/2 Server push</vt:lpstr>
      <vt:lpstr>HTTP/3</vt:lpstr>
      <vt:lpstr>Further Reading</vt:lpstr>
      <vt:lpstr>Securing HTTP</vt:lpstr>
      <vt:lpstr>Securing HTTP</vt:lpstr>
      <vt:lpstr>Transport Layer Security</vt:lpstr>
      <vt:lpstr>Cryptography 101</vt:lpstr>
      <vt:lpstr>Symmetric-key Encryption</vt:lpstr>
      <vt:lpstr>Asymmetric-key Encryption</vt:lpstr>
      <vt:lpstr>Public Key Cryptography</vt:lpstr>
      <vt:lpstr>Cryptographic hash algorithms</vt:lpstr>
      <vt:lpstr>Digital signatures</vt:lpstr>
      <vt:lpstr>Signature verification</vt:lpstr>
      <vt:lpstr>Certificates</vt:lpstr>
      <vt:lpstr>Key exchange</vt:lpstr>
      <vt:lpstr>Diffie-Hellman key exchange</vt:lpstr>
      <vt:lpstr>Diffie-Hellman key exchange</vt:lpstr>
      <vt:lpstr>Clock algorithmic </vt:lpstr>
      <vt:lpstr>Diffie-Hellman key exchange</vt:lpstr>
      <vt:lpstr>Transport Layer Security</vt:lpstr>
      <vt:lpstr>Transport Layer Security handshake</vt:lpstr>
      <vt:lpstr>RSA (TLS 1.2)</vt:lpstr>
      <vt:lpstr>Perfect forward secrecy</vt:lpstr>
      <vt:lpstr>Latency</vt:lpstr>
      <vt:lpstr>DHE (TLS 1.3)</vt:lpstr>
      <vt:lpstr>HTTPS</vt:lpstr>
      <vt:lpstr>HTTP Strict Transport Security</vt:lpstr>
      <vt:lpstr>Further Reading</vt:lpstr>
      <vt:lpstr>Next: Securing HTTP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GUIDANCE</dc:title>
  <dc:creator>Heather Packer</dc:creator>
  <cp:lastModifiedBy>Heather</cp:lastModifiedBy>
  <cp:revision>44</cp:revision>
  <dcterms:created xsi:type="dcterms:W3CDTF">2022-09-28T13:39:10Z</dcterms:created>
  <dcterms:modified xsi:type="dcterms:W3CDTF">2022-10-26T08:31:43Z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0x0101000E596EA4FAEC4442816FD0897DB0514A</vt:lpwstr>
  </property>
</Properties>
</file>