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80"/>
  </p:notesMasterIdLst>
  <p:handoutMasterIdLst>
    <p:handoutMasterId r:id="rId81"/>
  </p:handoutMasterIdLst>
  <p:sldIdLst>
    <p:sldId id="256" r:id="rId6"/>
    <p:sldId id="336" r:id="rId7"/>
    <p:sldId id="428" r:id="rId8"/>
    <p:sldId id="429" r:id="rId9"/>
    <p:sldId id="430" r:id="rId10"/>
    <p:sldId id="431" r:id="rId11"/>
    <p:sldId id="432" r:id="rId12"/>
    <p:sldId id="499" r:id="rId13"/>
    <p:sldId id="434" r:id="rId14"/>
    <p:sldId id="435" r:id="rId15"/>
    <p:sldId id="504" r:id="rId16"/>
    <p:sldId id="437" r:id="rId17"/>
    <p:sldId id="438" r:id="rId18"/>
    <p:sldId id="439" r:id="rId19"/>
    <p:sldId id="503" r:id="rId20"/>
    <p:sldId id="441" r:id="rId21"/>
    <p:sldId id="442" r:id="rId22"/>
    <p:sldId id="443" r:id="rId23"/>
    <p:sldId id="444" r:id="rId24"/>
    <p:sldId id="445" r:id="rId25"/>
    <p:sldId id="446" r:id="rId26"/>
    <p:sldId id="447" r:id="rId27"/>
    <p:sldId id="448" r:id="rId28"/>
    <p:sldId id="502" r:id="rId29"/>
    <p:sldId id="450" r:id="rId30"/>
    <p:sldId id="451" r:id="rId31"/>
    <p:sldId id="452" r:id="rId32"/>
    <p:sldId id="453" r:id="rId33"/>
    <p:sldId id="454" r:id="rId34"/>
    <p:sldId id="455" r:id="rId35"/>
    <p:sldId id="456" r:id="rId36"/>
    <p:sldId id="457" r:id="rId37"/>
    <p:sldId id="458" r:id="rId38"/>
    <p:sldId id="459" r:id="rId39"/>
    <p:sldId id="501" r:id="rId40"/>
    <p:sldId id="461" r:id="rId41"/>
    <p:sldId id="462" r:id="rId42"/>
    <p:sldId id="463" r:id="rId43"/>
    <p:sldId id="464" r:id="rId44"/>
    <p:sldId id="465" r:id="rId45"/>
    <p:sldId id="466" r:id="rId46"/>
    <p:sldId id="467" r:id="rId47"/>
    <p:sldId id="468" r:id="rId48"/>
    <p:sldId id="469" r:id="rId49"/>
    <p:sldId id="470" r:id="rId50"/>
    <p:sldId id="471" r:id="rId51"/>
    <p:sldId id="377" r:id="rId52"/>
    <p:sldId id="473" r:id="rId53"/>
    <p:sldId id="474" r:id="rId54"/>
    <p:sldId id="475" r:id="rId55"/>
    <p:sldId id="476" r:id="rId56"/>
    <p:sldId id="477" r:id="rId57"/>
    <p:sldId id="478" r:id="rId58"/>
    <p:sldId id="479" r:id="rId59"/>
    <p:sldId id="480" r:id="rId60"/>
    <p:sldId id="481" r:id="rId61"/>
    <p:sldId id="482" r:id="rId62"/>
    <p:sldId id="483" r:id="rId63"/>
    <p:sldId id="484" r:id="rId64"/>
    <p:sldId id="485" r:id="rId65"/>
    <p:sldId id="486" r:id="rId66"/>
    <p:sldId id="487" r:id="rId67"/>
    <p:sldId id="488" r:id="rId68"/>
    <p:sldId id="489" r:id="rId69"/>
    <p:sldId id="490" r:id="rId70"/>
    <p:sldId id="491" r:id="rId71"/>
    <p:sldId id="492" r:id="rId72"/>
    <p:sldId id="493" r:id="rId73"/>
    <p:sldId id="494" r:id="rId74"/>
    <p:sldId id="495" r:id="rId75"/>
    <p:sldId id="496" r:id="rId76"/>
    <p:sldId id="497" r:id="rId77"/>
    <p:sldId id="498" r:id="rId78"/>
    <p:sldId id="500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495961"/>
    <a:srgbClr val="CA287A"/>
    <a:srgbClr val="4A103D"/>
    <a:srgbClr val="005C84"/>
    <a:srgbClr val="2E444E"/>
    <a:srgbClr val="063D5F"/>
    <a:srgbClr val="662953"/>
    <a:srgbClr val="DE2B32"/>
    <a:srgbClr val="122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/>
    <p:restoredTop sz="78744"/>
  </p:normalViewPr>
  <p:slideViewPr>
    <p:cSldViewPr>
      <p:cViewPr varScale="1">
        <p:scale>
          <a:sx n="76" d="100"/>
          <a:sy n="76" d="100"/>
        </p:scale>
        <p:origin x="-1248" y="-112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80" Type="http://schemas.openxmlformats.org/officeDocument/2006/relationships/notesMaster" Target="notesMasters/notesMaster1.xml"/><Relationship Id="rId81" Type="http://schemas.openxmlformats.org/officeDocument/2006/relationships/handoutMaster" Target="handoutMasters/handoutMaster1.xml"/><Relationship Id="rId82" Type="http://schemas.openxmlformats.org/officeDocument/2006/relationships/printerSettings" Target="printerSettings/printerSettings1.bin"/><Relationship Id="rId83" Type="http://schemas.openxmlformats.org/officeDocument/2006/relationships/presProps" Target="presProps.xml"/><Relationship Id="rId84" Type="http://schemas.openxmlformats.org/officeDocument/2006/relationships/viewProps" Target="viewProps.xml"/><Relationship Id="rId85" Type="http://schemas.openxmlformats.org/officeDocument/2006/relationships/theme" Target="theme/theme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19/10/22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19/10/22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8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=""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=""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=""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8531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0021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2297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=""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4600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4577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=""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8" r:id="rId2"/>
    <p:sldLayoutId id="2147483711" r:id="rId3"/>
    <p:sldLayoutId id="2147483713" r:id="rId4"/>
    <p:sldLayoutId id="2147483714" r:id="rId5"/>
    <p:sldLayoutId id="2147483718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Cascade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ascending order of precedence:</a:t>
            </a:r>
          </a:p>
          <a:p>
            <a:pPr lvl="1"/>
            <a:r>
              <a:rPr lang="en-GB" dirty="0"/>
              <a:t>User agent declarations (i.e. browser default)</a:t>
            </a:r>
          </a:p>
          <a:p>
            <a:pPr lvl="1"/>
            <a:r>
              <a:rPr lang="en-GB" dirty="0"/>
              <a:t>User normal declarations</a:t>
            </a:r>
          </a:p>
          <a:p>
            <a:pPr lvl="1"/>
            <a:r>
              <a:rPr lang="en-GB" dirty="0"/>
              <a:t>Author normal declarations</a:t>
            </a:r>
          </a:p>
          <a:p>
            <a:pPr lvl="1"/>
            <a:r>
              <a:rPr lang="en-GB" dirty="0"/>
              <a:t>Author important declarations</a:t>
            </a:r>
          </a:p>
          <a:p>
            <a:pPr lvl="1"/>
            <a:r>
              <a:rPr lang="en-GB" dirty="0"/>
              <a:t>User important declarations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Style rules have both </a:t>
            </a:r>
            <a:r>
              <a:rPr lang="en-GB" b="1" dirty="0"/>
              <a:t>importance</a:t>
            </a:r>
            <a:r>
              <a:rPr lang="en-GB" dirty="0"/>
              <a:t> and </a:t>
            </a:r>
            <a:r>
              <a:rPr lang="en-GB" b="1" dirty="0"/>
              <a:t>specificity</a:t>
            </a:r>
          </a:p>
          <a:p>
            <a:pPr lvl="1"/>
            <a:r>
              <a:rPr lang="en-GB" dirty="0"/>
              <a:t>Importance declared by the author of a stylesheet</a:t>
            </a:r>
          </a:p>
          <a:p>
            <a:pPr lvl="1"/>
            <a:r>
              <a:rPr lang="en-GB" dirty="0"/>
              <a:t>Specificity depends on the selectors in the style rules (see later)</a:t>
            </a:r>
          </a:p>
        </p:txBody>
      </p:sp>
    </p:spTree>
    <p:extLst>
      <p:ext uri="{BB962C8B-B14F-4D97-AF65-F5344CB8AC3E}">
        <p14:creationId xmlns:p14="http://schemas.microsoft.com/office/powerpoint/2010/main" val="1482766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Rule 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38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Anatomy of a CSS rule set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 set (also referred to as a rule) consists of:</a:t>
            </a:r>
          </a:p>
          <a:p>
            <a:pPr lvl="1"/>
            <a:r>
              <a:rPr lang="en-GB" dirty="0"/>
              <a:t>A selector </a:t>
            </a:r>
            <a:br>
              <a:rPr lang="en-GB" dirty="0"/>
            </a:br>
            <a:r>
              <a:rPr lang="en-GB" dirty="0"/>
              <a:t>(identifies the elements which are to be styled)</a:t>
            </a:r>
          </a:p>
          <a:p>
            <a:pPr lvl="1"/>
            <a:r>
              <a:rPr lang="en-GB" dirty="0"/>
              <a:t>A declaration block enclosed in curly braces, containing a series of declarations</a:t>
            </a:r>
            <a:br>
              <a:rPr lang="en-GB" dirty="0"/>
            </a:br>
            <a:r>
              <a:rPr lang="en-GB" dirty="0"/>
              <a:t>(specifies how the elements are to be styled)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95776" y="4127306"/>
            <a:ext cx="3600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h1 {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display: block;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font-size: 2em;</a:t>
            </a:r>
          </a:p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font-weight: bold;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20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B981A159-CF82-DC4D-A970-7A1B6FDEA55C}"/>
              </a:ext>
            </a:extLst>
          </p:cNvPr>
          <p:cNvGrpSpPr/>
          <p:nvPr/>
        </p:nvGrpSpPr>
        <p:grpSpPr>
          <a:xfrm>
            <a:off x="1962391" y="4179988"/>
            <a:ext cx="2763992" cy="899378"/>
            <a:chOff x="1962391" y="4179988"/>
            <a:chExt cx="2763992" cy="899378"/>
          </a:xfrm>
        </p:grpSpPr>
        <p:sp>
          <p:nvSpPr>
            <p:cNvPr id="7" name="TextBox 6"/>
            <p:cNvSpPr txBox="1"/>
            <p:nvPr/>
          </p:nvSpPr>
          <p:spPr>
            <a:xfrm>
              <a:off x="1962391" y="4710034"/>
              <a:ext cx="1066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selector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54A2C52-AB53-184E-8D0C-1022F91E6AE2}"/>
                </a:ext>
              </a:extLst>
            </p:cNvPr>
            <p:cNvSpPr/>
            <p:nvPr/>
          </p:nvSpPr>
          <p:spPr bwMode="auto">
            <a:xfrm>
              <a:off x="4312300" y="4179988"/>
              <a:ext cx="414083" cy="2838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xmlns="" id="{0FC00405-5436-E84E-9F86-8FCE22E0DD40}"/>
                </a:ext>
              </a:extLst>
            </p:cNvPr>
            <p:cNvCxnSpPr>
              <a:stCxn id="7" idx="0"/>
              <a:endCxn id="18" idx="1"/>
            </p:cNvCxnSpPr>
            <p:nvPr/>
          </p:nvCxnSpPr>
          <p:spPr>
            <a:xfrm rot="5400000" flipH="1" flipV="1">
              <a:off x="3209873" y="3607607"/>
              <a:ext cx="388105" cy="1816750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DD61AFEB-6D28-564B-B77B-AA9A4C1AF13F}"/>
              </a:ext>
            </a:extLst>
          </p:cNvPr>
          <p:cNvGrpSpPr/>
          <p:nvPr/>
        </p:nvGrpSpPr>
        <p:grpSpPr>
          <a:xfrm>
            <a:off x="4932907" y="4463869"/>
            <a:ext cx="6313969" cy="1332494"/>
            <a:chOff x="4932907" y="4463869"/>
            <a:chExt cx="6313969" cy="1332494"/>
          </a:xfrm>
        </p:grpSpPr>
        <p:sp>
          <p:nvSpPr>
            <p:cNvPr id="6" name="TextBox 5"/>
            <p:cNvSpPr txBox="1"/>
            <p:nvPr/>
          </p:nvSpPr>
          <p:spPr>
            <a:xfrm>
              <a:off x="9696452" y="5427031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declarations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856B675E-00A4-474E-857C-E07F9F195D01}"/>
                </a:ext>
              </a:extLst>
            </p:cNvPr>
            <p:cNvSpPr/>
            <p:nvPr/>
          </p:nvSpPr>
          <p:spPr bwMode="auto">
            <a:xfrm>
              <a:off x="4932907" y="4463869"/>
              <a:ext cx="2845431" cy="93940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xmlns="" id="{EE65C0DF-89F7-684B-9538-CB31220FC2CA}"/>
                </a:ext>
              </a:extLst>
            </p:cNvPr>
            <p:cNvCxnSpPr>
              <a:cxnSpLocks/>
              <a:stCxn id="6" idx="0"/>
              <a:endCxn id="19" idx="3"/>
            </p:cNvCxnSpPr>
            <p:nvPr/>
          </p:nvCxnSpPr>
          <p:spPr>
            <a:xfrm rot="16200000" flipV="1">
              <a:off x="8878271" y="3833638"/>
              <a:ext cx="493460" cy="2693326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2130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importance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ruleset may be marked as important (see cascade precedence order)</a:t>
            </a:r>
          </a:p>
          <a:p>
            <a:pPr lvl="1"/>
            <a:r>
              <a:rPr lang="en-GB" dirty="0"/>
              <a:t>(avoid if possible)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h1 {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font-size: 4em;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text-decoration: blink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</a:t>
            </a:r>
            <a:r>
              <a:rPr lang="en-US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! important</a:t>
            </a:r>
            <a:r>
              <a:rPr lang="en-US" sz="1600" dirty="0">
                <a:latin typeface="Lucida Console" panose="020B0609040504020204" pitchFamily="49" charset="0"/>
              </a:rPr>
              <a:t/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</a:t>
            </a:r>
            <a:endParaRPr lang="en-GB" sz="1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66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@rules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@import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(“</a:t>
            </a:r>
            <a:r>
              <a:rPr lang="en-GB" dirty="0" err="1">
                <a:latin typeface="Lucida Console" panose="020B0609040504020204" pitchFamily="49" charset="0"/>
              </a:rPr>
              <a:t>mystyle.css</a:t>
            </a:r>
            <a:r>
              <a:rPr lang="en-GB" dirty="0">
                <a:latin typeface="Lucida Console" panose="020B0609040504020204" pitchFamily="49" charset="0"/>
              </a:rPr>
              <a:t>”)</a:t>
            </a:r>
          </a:p>
          <a:p>
            <a:pPr lvl="1"/>
            <a:r>
              <a:rPr lang="en-GB" dirty="0"/>
              <a:t>Includes the rule sets from another stylesheet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@media </a:t>
            </a:r>
            <a:r>
              <a:rPr lang="en-GB" i="1" dirty="0">
                <a:latin typeface="Lucida Console" panose="020B0609040504020204" pitchFamily="49" charset="0"/>
              </a:rPr>
              <a:t>media-type</a:t>
            </a:r>
            <a:r>
              <a:rPr lang="en-GB" dirty="0">
                <a:latin typeface="Lucida Console" panose="020B0609040504020204" pitchFamily="49" charset="0"/>
              </a:rPr>
              <a:t> { ... }</a:t>
            </a:r>
          </a:p>
          <a:p>
            <a:pPr lvl="1"/>
            <a:r>
              <a:rPr lang="en-GB" dirty="0"/>
              <a:t>Specifies the target media type for the rulesets in the following block</a:t>
            </a:r>
          </a:p>
          <a:p>
            <a:pPr lvl="1"/>
            <a:r>
              <a:rPr lang="en-GB" dirty="0"/>
              <a:t>Key media types: </a:t>
            </a:r>
            <a:r>
              <a:rPr lang="en-GB" dirty="0">
                <a:latin typeface="Lucida Console" panose="020B0609040504020204" pitchFamily="49" charset="0"/>
              </a:rPr>
              <a:t>all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screen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print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speech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braille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@page { ... }</a:t>
            </a:r>
          </a:p>
          <a:p>
            <a:pPr lvl="1"/>
            <a:r>
              <a:rPr lang="en-GB" dirty="0"/>
              <a:t>Used to define a page box for print media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font-family: </a:t>
            </a:r>
            <a:r>
              <a:rPr lang="en-GB" i="1" dirty="0">
                <a:latin typeface="Lucida Console" panose="020B0609040504020204" pitchFamily="49" charset="0"/>
              </a:rPr>
              <a:t>name</a:t>
            </a:r>
            <a:r>
              <a:rPr lang="en-GB" dirty="0">
                <a:latin typeface="Lucida Console" panose="020B0609040504020204" pitchFamily="49" charset="0"/>
              </a:rPr>
              <a:t>;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 ; }</a:t>
            </a:r>
          </a:p>
          <a:p>
            <a:pPr lvl="1"/>
            <a:r>
              <a:rPr lang="en-GB" dirty="0"/>
              <a:t>Used to specify downloadable fonts – see later in this lecture</a:t>
            </a:r>
          </a:p>
        </p:txBody>
      </p:sp>
    </p:spTree>
    <p:extLst>
      <p:ext uri="{BB962C8B-B14F-4D97-AF65-F5344CB8AC3E}">
        <p14:creationId xmlns:p14="http://schemas.microsoft.com/office/powerpoint/2010/main" val="3335823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0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selectors and </a:t>
            </a:r>
            <a:r>
              <a:rPr lang="en-GB" dirty="0" err="1"/>
              <a:t>combinators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</a:t>
            </a:r>
            <a:r>
              <a:rPr lang="en-GB" dirty="0"/>
              <a:t>			Any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	An element of type 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E#myid</a:t>
            </a:r>
            <a:r>
              <a:rPr lang="en-GB" dirty="0"/>
              <a:t>		An E element with id=“</a:t>
            </a:r>
            <a:r>
              <a:rPr lang="en-GB" dirty="0" err="1"/>
              <a:t>myid</a:t>
            </a:r>
            <a:r>
              <a:rPr lang="en-GB" dirty="0"/>
              <a:t>”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E.warning</a:t>
            </a:r>
            <a:r>
              <a:rPr lang="en-GB" dirty="0"/>
              <a:t>		An E element with class=“warning”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F</a:t>
            </a:r>
            <a:r>
              <a:rPr lang="en-GB" dirty="0"/>
              <a:t>			An F element that is a descendent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&gt; F</a:t>
            </a:r>
            <a:r>
              <a:rPr lang="en-GB" dirty="0"/>
              <a:t>			An F element that is a direct child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+ F</a:t>
            </a:r>
            <a:r>
              <a:rPr lang="en-GB" dirty="0"/>
              <a:t>			An F element that is immediately preceded by an 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~ F</a:t>
            </a:r>
            <a:r>
              <a:rPr lang="en-GB" dirty="0"/>
              <a:t>			An F element that is preceded by an E element</a:t>
            </a:r>
          </a:p>
        </p:txBody>
      </p:sp>
    </p:spTree>
    <p:extLst>
      <p:ext uri="{BB962C8B-B14F-4D97-AF65-F5344CB8AC3E}">
        <p14:creationId xmlns:p14="http://schemas.microsoft.com/office/powerpoint/2010/main" val="2425722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Attribute selectors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E[foo]</a:t>
            </a:r>
            <a:r>
              <a:rPr lang="en-GB" dirty="0"/>
              <a:t>		An E element with a foo attribute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E[foo=“bar”]</a:t>
            </a:r>
            <a:r>
              <a:rPr lang="en-GB" dirty="0"/>
              <a:t>	An E element with a foo attribute whose value is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E[foo^=“bar”]</a:t>
            </a:r>
            <a:r>
              <a:rPr lang="en-GB" dirty="0"/>
              <a:t>	An E with a foo attribute whose value starts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E[foo$=“bar”]</a:t>
            </a:r>
            <a:r>
              <a:rPr lang="en-GB" dirty="0"/>
              <a:t>	An E with a foo attribute whose value ends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E[foo*=“bar”]</a:t>
            </a:r>
            <a:r>
              <a:rPr lang="en-GB" dirty="0"/>
              <a:t>	An E with a foo attribute whose value contains bar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7228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Pseudo-classes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E:link</a:t>
            </a:r>
            <a:r>
              <a:rPr lang="en-GB" dirty="0"/>
              <a:t>		An E element that is the anchor of an unvisited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E:visited</a:t>
            </a:r>
            <a:r>
              <a:rPr lang="en-GB" dirty="0"/>
              <a:t>		An E element that is the anchor of a 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E:active</a:t>
            </a:r>
            <a:r>
              <a:rPr lang="en-GB" dirty="0"/>
              <a:t>		An E element that is being activated by the user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E:hover</a:t>
            </a:r>
            <a:r>
              <a:rPr lang="en-GB" dirty="0"/>
              <a:t>		An E element that is designated with a pointing device 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E:focus</a:t>
            </a:r>
            <a:r>
              <a:rPr lang="en-GB" dirty="0"/>
              <a:t>		An E element with focus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E:lang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fr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r>
              <a:rPr lang="en-GB" dirty="0"/>
              <a:t>		An E element in the language “</a:t>
            </a:r>
            <a:r>
              <a:rPr lang="en-GB" dirty="0" err="1"/>
              <a:t>fr</a:t>
            </a:r>
            <a:r>
              <a:rPr lang="en-GB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0851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Structural pseudo-classes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E:root</a:t>
            </a:r>
            <a:r>
              <a:rPr lang="en-GB" dirty="0"/>
              <a:t>		An E element that is the document root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E:first-child</a:t>
            </a:r>
            <a:r>
              <a:rPr lang="en-GB" dirty="0"/>
              <a:t>	An E element that is the first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E:last-child</a:t>
            </a:r>
            <a:r>
              <a:rPr lang="en-GB" dirty="0"/>
              <a:t>	An E element that is the last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E:only-child</a:t>
            </a:r>
            <a:r>
              <a:rPr lang="en-GB" dirty="0"/>
              <a:t>	An E element that is the only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E:first-of-type</a:t>
            </a:r>
            <a:r>
              <a:rPr lang="en-GB" dirty="0"/>
              <a:t>	An E element that is the first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E:last-of-type</a:t>
            </a:r>
            <a:r>
              <a:rPr lang="en-GB" dirty="0"/>
              <a:t>	An E element that is the last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E:empty</a:t>
            </a:r>
            <a:r>
              <a:rPr lang="en-GB" dirty="0"/>
              <a:t>		An E element with no children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3F100912-7A1C-024B-93C7-C615677F45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784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Styling the Web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Pseudo-elements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E::first-letter</a:t>
            </a:r>
            <a:r>
              <a:rPr lang="en-GB" dirty="0"/>
              <a:t>	The first formatted letter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E::first-line</a:t>
            </a:r>
            <a:r>
              <a:rPr lang="en-GB" dirty="0"/>
              <a:t>	The first formatted line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E::before</a:t>
            </a:r>
            <a:r>
              <a:rPr lang="en-GB" dirty="0"/>
              <a:t>		Generated content before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E::after	</a:t>
            </a:r>
            <a:r>
              <a:rPr lang="en-GB" dirty="0"/>
              <a:t>	Generated content after an E element</a:t>
            </a:r>
          </a:p>
        </p:txBody>
      </p:sp>
    </p:spTree>
    <p:extLst>
      <p:ext uri="{BB962C8B-B14F-4D97-AF65-F5344CB8AC3E}">
        <p14:creationId xmlns:p14="http://schemas.microsoft.com/office/powerpoint/2010/main" val="2911985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 specificity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Specificity is based on (in decreasing order of importance):</a:t>
            </a:r>
          </a:p>
          <a:p>
            <a:pPr lvl="1"/>
            <a:r>
              <a:rPr lang="en-GB" dirty="0"/>
              <a:t>Whether the declaration appears in a style attribute</a:t>
            </a:r>
          </a:p>
          <a:p>
            <a:pPr lvl="1"/>
            <a:r>
              <a:rPr lang="en-GB" dirty="0"/>
              <a:t>The number of ID attributes in the selector</a:t>
            </a:r>
          </a:p>
          <a:p>
            <a:pPr lvl="1"/>
            <a:r>
              <a:rPr lang="en-GB" dirty="0"/>
              <a:t>The number of other attributes and pseudo-classes in the selector</a:t>
            </a:r>
          </a:p>
          <a:p>
            <a:pPr lvl="1"/>
            <a:r>
              <a:rPr lang="en-GB" dirty="0"/>
              <a:t>The number of elements and pseudo-elements in the selector </a:t>
            </a:r>
          </a:p>
        </p:txBody>
      </p:sp>
    </p:spTree>
    <p:extLst>
      <p:ext uri="{BB962C8B-B14F-4D97-AF65-F5344CB8AC3E}">
        <p14:creationId xmlns:p14="http://schemas.microsoft.com/office/powerpoint/2010/main" val="1531129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increasing order of specificity: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li:first-line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+ li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h1 + [*</a:t>
            </a:r>
            <a:r>
              <a:rPr lang="en-GB" dirty="0" err="1">
                <a:latin typeface="Lucida Console" panose="020B0609040504020204" pitchFamily="49" charset="0"/>
              </a:rPr>
              <a:t>rel</a:t>
            </a:r>
            <a:r>
              <a:rPr lang="en-GB" dirty="0">
                <a:latin typeface="Lucida Console" panose="020B0609040504020204" pitchFamily="49" charset="0"/>
              </a:rPr>
              <a:t>=up]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li.red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li.red.level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#x34y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style=“...”</a:t>
            </a:r>
          </a:p>
        </p:txBody>
      </p:sp>
    </p:spTree>
    <p:extLst>
      <p:ext uri="{BB962C8B-B14F-4D97-AF65-F5344CB8AC3E}">
        <p14:creationId xmlns:p14="http://schemas.microsoft.com/office/powerpoint/2010/main" val="1505864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colour is the p element?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&lt;style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p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blue 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#x97z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red }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&lt;/style&gt;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 id="x97z"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style="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green"&gt;SOME TEXT&lt;/p&gt;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1495723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Declarations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203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Declarations are a series of property-value pairs</a:t>
            </a:r>
          </a:p>
          <a:p>
            <a:pPr lvl="1"/>
            <a:r>
              <a:rPr lang="en-GB" dirty="0"/>
              <a:t>Separated by “;”</a:t>
            </a:r>
          </a:p>
          <a:p>
            <a:pPr marL="0" indent="0">
              <a:buNone/>
            </a:pPr>
            <a:r>
              <a:rPr lang="en-GB" dirty="0"/>
              <a:t>Many properties!</a:t>
            </a:r>
          </a:p>
          <a:p>
            <a:pPr lvl="1"/>
            <a:r>
              <a:rPr lang="en-GB" dirty="0"/>
              <a:t>Too many to list exhaustively in a lecture (but I’ll show the most common ones)</a:t>
            </a:r>
          </a:p>
        </p:txBody>
      </p:sp>
    </p:spTree>
    <p:extLst>
      <p:ext uri="{BB962C8B-B14F-4D97-AF65-F5344CB8AC3E}">
        <p14:creationId xmlns:p14="http://schemas.microsoft.com/office/powerpoint/2010/main" val="3339230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properties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 Arial;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font-size: 32pt;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font-style: italic;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font-weight: bold;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line-height: 14pt;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(0,128,0);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#ffff00;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opacity: 0.8;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text-align: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text-transform: uppercase;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text-decoration: blink;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margin: 12pt 12pt 12pt 12pt;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border: 0.1in solid red;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border-right: 1cm;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padding: 6pt 6pt 6pt 6pt;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width: 80%;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float: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clear: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direction: </a:t>
            </a:r>
            <a:r>
              <a:rPr lang="en-GB" dirty="0" err="1">
                <a:latin typeface="Lucida Console" panose="020B0609040504020204" pitchFamily="49" charset="0"/>
              </a:rPr>
              <a:t>rtl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endParaRPr lang="en-GB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562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B3AE3-4334-BE4D-AA88-1936930AD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D14564-A4D2-154B-8F7C-A88D97310F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608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font-family:</a:t>
            </a:r>
          </a:p>
          <a:p>
            <a:pPr lvl="1"/>
            <a:r>
              <a:rPr lang="en-GB" sz="1600" dirty="0"/>
              <a:t>Specifies a typeface by name</a:t>
            </a:r>
            <a:br>
              <a:rPr lang="en-GB" sz="1600" dirty="0"/>
            </a:br>
            <a:r>
              <a:rPr lang="en-GB" sz="1600" dirty="0"/>
              <a:t>e.g. </a:t>
            </a:r>
            <a:r>
              <a:rPr lang="en-GB" sz="1600" dirty="0" err="1"/>
              <a:t>Eurostile</a:t>
            </a:r>
            <a:r>
              <a:rPr lang="en-GB" sz="1600" dirty="0"/>
              <a:t>, Arial, Alberto</a:t>
            </a:r>
          </a:p>
          <a:p>
            <a:pPr lvl="1"/>
            <a:r>
              <a:rPr lang="en-GB" sz="1600" dirty="0"/>
              <a:t>Some generic typefaces:</a:t>
            </a:r>
            <a:br>
              <a:rPr lang="en-GB" sz="1600" dirty="0"/>
            </a:br>
            <a:r>
              <a:rPr lang="en-GB" sz="1600" dirty="0">
                <a:latin typeface="Lucida Console" panose="020B0609040504020204" pitchFamily="49" charset="0"/>
              </a:rPr>
              <a:t>serif, sans-serif, serif, monospace, cursive</a:t>
            </a:r>
          </a:p>
          <a:p>
            <a:pPr lvl="1"/>
            <a:r>
              <a:rPr lang="en-GB" sz="1600" dirty="0"/>
              <a:t>Specifies a list of typefaces to try in order</a:t>
            </a:r>
            <a:br>
              <a:rPr lang="en-GB" sz="1600" dirty="0"/>
            </a:br>
            <a:r>
              <a:rPr lang="en-GB" sz="1600" dirty="0"/>
              <a:t>e.g. </a:t>
            </a:r>
            <a:r>
              <a:rPr lang="en-GB" sz="1600" dirty="0">
                <a:latin typeface="Lucida Console" panose="020B0609040504020204" pitchFamily="49" charset="0"/>
              </a:rPr>
              <a:t>Freight, Georgia, serif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font-style:</a:t>
            </a:r>
          </a:p>
          <a:p>
            <a:pPr lvl="1"/>
            <a:r>
              <a:rPr lang="en-GB" sz="1600" dirty="0"/>
              <a:t>Specifies a font style within a typeface</a:t>
            </a:r>
            <a:br>
              <a:rPr lang="en-GB" sz="1600" dirty="0"/>
            </a:br>
            <a:r>
              <a:rPr lang="en-GB" sz="1600" dirty="0"/>
              <a:t>e.g. </a:t>
            </a:r>
            <a:r>
              <a:rPr lang="en-GB" sz="1600" dirty="0">
                <a:latin typeface="Lucida Console" panose="020B0609040504020204" pitchFamily="49" charset="0"/>
              </a:rPr>
              <a:t>normal, italic, oblique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font-weight:</a:t>
            </a:r>
          </a:p>
          <a:p>
            <a:pPr lvl="1"/>
            <a:r>
              <a:rPr lang="en-GB" sz="1600" dirty="0"/>
              <a:t>Specifies how heavy a font is</a:t>
            </a:r>
            <a:br>
              <a:rPr lang="en-GB" sz="1600" dirty="0"/>
            </a:br>
            <a:r>
              <a:rPr lang="en-GB" sz="1600" dirty="0"/>
              <a:t>e.g. </a:t>
            </a:r>
            <a:r>
              <a:rPr lang="en-GB" sz="1600" dirty="0">
                <a:latin typeface="Lucida Console" panose="020B0609040504020204" pitchFamily="49" charset="0"/>
              </a:rPr>
              <a:t>normal, bold, bolder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AA6921B-5F4D-A94C-9694-FC15F4F957A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font-size:</a:t>
            </a:r>
          </a:p>
          <a:p>
            <a:pPr lvl="1"/>
            <a:r>
              <a:rPr lang="en-GB" sz="1600" dirty="0"/>
              <a:t>Specifies how big a font is</a:t>
            </a:r>
          </a:p>
          <a:p>
            <a:pPr lvl="1"/>
            <a:r>
              <a:rPr lang="en-GB" sz="1600" dirty="0"/>
              <a:t>Absolute size:</a:t>
            </a:r>
          </a:p>
          <a:p>
            <a:pPr lvl="2"/>
            <a:r>
              <a:rPr lang="en-GB" sz="1600" dirty="0" err="1">
                <a:latin typeface="Lucida Console" panose="020B0609040504020204" pitchFamily="49" charset="0"/>
              </a:rPr>
              <a:t>px</a:t>
            </a:r>
            <a:r>
              <a:rPr lang="en-GB" sz="1600" dirty="0"/>
              <a:t> – pixels</a:t>
            </a:r>
          </a:p>
          <a:p>
            <a:pPr lvl="2"/>
            <a:r>
              <a:rPr lang="en-GB" sz="1600" dirty="0" err="1">
                <a:latin typeface="Lucida Console" panose="020B0609040504020204" pitchFamily="49" charset="0"/>
              </a:rPr>
              <a:t>pt</a:t>
            </a:r>
            <a:r>
              <a:rPr lang="en-GB" sz="1600" dirty="0"/>
              <a:t> – points (1/72 of an inch)</a:t>
            </a:r>
          </a:p>
          <a:p>
            <a:pPr lvl="1"/>
            <a:r>
              <a:rPr lang="en-GB" sz="1600" dirty="0"/>
              <a:t>Relative size (to parent element):</a:t>
            </a:r>
          </a:p>
          <a:p>
            <a:pPr lvl="2"/>
            <a:r>
              <a:rPr lang="en-GB" sz="1600" dirty="0">
                <a:latin typeface="Lucida Console" panose="020B0609040504020204" pitchFamily="49" charset="0"/>
              </a:rPr>
              <a:t>%</a:t>
            </a:r>
            <a:r>
              <a:rPr lang="en-GB" sz="1600" dirty="0"/>
              <a:t> - percentage</a:t>
            </a:r>
          </a:p>
          <a:p>
            <a:pPr lvl="2"/>
            <a:r>
              <a:rPr lang="en-GB" sz="1600" dirty="0" err="1">
                <a:latin typeface="Lucida Console" panose="020B0609040504020204" pitchFamily="49" charset="0"/>
              </a:rPr>
              <a:t>em</a:t>
            </a:r>
            <a:r>
              <a:rPr lang="en-GB" sz="1600" dirty="0"/>
              <a:t> - width of lower-case “m”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7780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9817CD-14CC-AB40-B74F-76A6CF2C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4D8D33-2FC3-9B49-929C-1869F7A16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@font-face used to specify a downloadable font (usually in .</a:t>
            </a:r>
            <a:r>
              <a:rPr lang="en-GB" dirty="0" err="1"/>
              <a:t>woff</a:t>
            </a:r>
            <a:r>
              <a:rPr lang="en-GB" dirty="0"/>
              <a:t> format)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10F18D-805D-274F-BB2B-A3808D33DA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/fonts/</a:t>
            </a:r>
            <a:r>
              <a:rPr lang="en-GB" dirty="0" err="1">
                <a:latin typeface="Lucida Console" panose="020B0609040504020204" pitchFamily="49" charset="0"/>
              </a:rPr>
              <a:t>Gentium.woff</a:t>
            </a:r>
            <a:r>
              <a:rPr lang="en-GB" dirty="0">
                <a:latin typeface="Lucida Console" panose="020B0609040504020204" pitchFamily="49" charset="0"/>
              </a:rPr>
              <a:t>);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/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Gentium, serif;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052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D6663E-1F4A-4A40-A0E5-7B850079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30EF88-892D-9A4B-93CF-786EA146ED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Text colour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Colour of element’s background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opacity:</a:t>
            </a:r>
          </a:p>
          <a:p>
            <a:pPr lvl="1"/>
            <a:r>
              <a:rPr lang="en-GB" dirty="0"/>
              <a:t>How opaque is the element? (number between 0 and 1 or percentage)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8FEA2F6-AD7A-A74B-A0AB-30C4D1A61B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Colour specifications</a:t>
            </a:r>
          </a:p>
          <a:p>
            <a:pPr lvl="1"/>
            <a:r>
              <a:rPr lang="en-GB" dirty="0"/>
              <a:t>by name: aqua, black, blue, fuchsia, </a:t>
            </a:r>
            <a:r>
              <a:rPr lang="en-GB" dirty="0" err="1"/>
              <a:t>gray</a:t>
            </a:r>
            <a:r>
              <a:rPr lang="en-GB" dirty="0"/>
              <a:t>, green, lime, maroon, navy, olive, orange, purple, red, silver, teal, white, and yellow</a:t>
            </a:r>
          </a:p>
          <a:p>
            <a:pPr lvl="1"/>
            <a:r>
              <a:rPr lang="en-GB" dirty="0"/>
              <a:t>by hex value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/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rrggbb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#ff0000 </a:t>
            </a:r>
            <a:r>
              <a:rPr lang="en-GB" dirty="0"/>
              <a:t>is red</a:t>
            </a:r>
          </a:p>
          <a:p>
            <a:pPr lvl="1"/>
            <a:r>
              <a:rPr lang="en-GB" dirty="0"/>
              <a:t>by </a:t>
            </a:r>
            <a:r>
              <a:rPr lang="en-GB" dirty="0" err="1"/>
              <a:t>rgb</a:t>
            </a:r>
            <a:r>
              <a:rPr lang="en-GB" dirty="0"/>
              <a:t> value</a:t>
            </a:r>
            <a:br>
              <a:rPr lang="en-GB" dirty="0"/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(255, 0, 0)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(100%, 0%, 0%)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136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 charset="0"/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9734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6" grpId="0" animBg="1"/>
      <p:bldP spid="15" grpId="0"/>
      <p:bldP spid="16" grpId="0"/>
      <p:bldP spid="21" grpId="0"/>
      <p:bldP spid="22" grpId="0"/>
      <p:bldP spid="23" grpId="0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0072B3-773C-B549-BE15-9E881F3D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83CF5C-3473-DE4E-A784-4B513CACC0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background-image: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</a:t>
            </a:r>
          </a:p>
          <a:p>
            <a:pPr lvl="1"/>
            <a:r>
              <a:rPr lang="en-GB" dirty="0"/>
              <a:t>Specifies an image to use as the background for an element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053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5C8932-0726-8D4E-A46F-D3056F95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rendering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C9D773-0DF3-724D-921A-B0E0A182F5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text-indent:</a:t>
            </a:r>
          </a:p>
          <a:p>
            <a:pPr lvl="1"/>
            <a:r>
              <a:rPr lang="en-GB" dirty="0"/>
              <a:t>Specifies indentation of first line of an element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10%;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text-align: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, justify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text-decoration: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underline, overline,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line-through, blink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text-transform: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capitalize, uppercase, lowercase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2116B8C-2C52-E742-B2CC-8AEA3D8685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letter-spacing:</a:t>
            </a:r>
          </a:p>
          <a:p>
            <a:pPr lvl="1"/>
            <a:r>
              <a:rPr lang="en-GB" dirty="0"/>
              <a:t>Adjusts spacing between characters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letter-spacing: 0.5em;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word-spacing:</a:t>
            </a:r>
          </a:p>
          <a:p>
            <a:pPr lvl="1"/>
            <a:r>
              <a:rPr lang="en-GB" dirty="0"/>
              <a:t>Adjusts spacing between words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word-spacing: 1em;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line-height: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Adjusts spacing between consecutive lines (baseline to baseline)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e.g. line-height 14pt</a:t>
            </a:r>
          </a:p>
        </p:txBody>
      </p:sp>
    </p:spTree>
    <p:extLst>
      <p:ext uri="{BB962C8B-B14F-4D97-AF65-F5344CB8AC3E}">
        <p14:creationId xmlns:p14="http://schemas.microsoft.com/office/powerpoint/2010/main" val="308718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5C46E2-71D0-324A-A8A9-7FC9C193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BB3F3F-3D7F-8443-9BF2-79A0FDABC2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can be used to automatically add content to elements</a:t>
            </a:r>
          </a:p>
          <a:p>
            <a:pPr lvl="1"/>
            <a:r>
              <a:rPr lang="en-GB" dirty="0"/>
              <a:t>Used in conjunction with the </a:t>
            </a:r>
            <a:r>
              <a:rPr lang="en-GB" dirty="0">
                <a:latin typeface="Lucida Console" panose="020B0609040504020204" pitchFamily="49" charset="0"/>
              </a:rPr>
              <a:t>:before </a:t>
            </a:r>
            <a:r>
              <a:rPr lang="en-GB" dirty="0"/>
              <a:t>and </a:t>
            </a:r>
            <a:r>
              <a:rPr lang="en-GB" dirty="0">
                <a:latin typeface="Lucida Console" panose="020B0609040504020204" pitchFamily="49" charset="0"/>
              </a:rPr>
              <a:t>:after </a:t>
            </a:r>
            <a:r>
              <a:rPr lang="en-GB" dirty="0"/>
              <a:t>pseudo-elements</a:t>
            </a:r>
          </a:p>
          <a:p>
            <a:pPr lvl="1"/>
            <a:r>
              <a:rPr lang="en-GB" dirty="0"/>
              <a:t>Commonly used for adding quotation marks and numbering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Special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open-quote, close-quote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attr</a:t>
            </a:r>
            <a:r>
              <a:rPr lang="en-GB" dirty="0">
                <a:latin typeface="Lucida Console" panose="020B0609040504020204" pitchFamily="49" charset="0"/>
              </a:rPr>
              <a:t>(X)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Returns the value of attribute X on the element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E574AE-ADD3-F24F-AD07-9DC02933632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panose="020B0609040504020204" pitchFamily="49" charset="0"/>
              </a:rPr>
              <a:t>p.note</a:t>
            </a:r>
            <a:r>
              <a:rPr lang="en-GB" sz="1600" dirty="0">
                <a:latin typeface="Lucida Console" panose="020B0609040504020204" pitchFamily="49" charset="0"/>
              </a:rPr>
              <a:t>::before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“Note: ”;</a:t>
            </a: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q::before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open-quote;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q::after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close-quote;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292827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124EF6-B94A-0D42-B7D0-56F2D65D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content: numbering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B71781-0134-4A44-BC1B-135A923B4A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counter(...)</a:t>
            </a:r>
          </a:p>
          <a:p>
            <a:pPr lvl="1"/>
            <a:r>
              <a:rPr lang="en-GB" dirty="0"/>
              <a:t>Returns the value of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counter-increment:</a:t>
            </a:r>
          </a:p>
          <a:p>
            <a:pPr lvl="1"/>
            <a:r>
              <a:rPr lang="en-GB" dirty="0"/>
              <a:t>Adds one to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counter-reset:</a:t>
            </a:r>
          </a:p>
          <a:p>
            <a:pPr lvl="1"/>
            <a:r>
              <a:rPr lang="en-GB" dirty="0"/>
              <a:t>Resets the value of a counter variable to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0B957F-225C-064F-86CB-FF33064AB4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“Chapter ” counter(chap) “: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h2:before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counter(chap) “.”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counter(sect) “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41919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Inheritance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property may have a special value of </a:t>
            </a:r>
            <a:r>
              <a:rPr lang="en-GB" dirty="0">
                <a:latin typeface="Lucida Console" panose="020B0609040504020204" pitchFamily="49" charset="0"/>
              </a:rPr>
              <a:t>inherit</a:t>
            </a:r>
          </a:p>
          <a:p>
            <a:pPr lvl="1"/>
            <a:r>
              <a:rPr lang="en-GB" dirty="0"/>
              <a:t>For a given element, the property takes the same value as the same property on the element’s parent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black;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white;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p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inherit;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inherit</a:t>
            </a:r>
            <a:r>
              <a:rPr lang="en-GB" sz="1600" dirty="0">
                <a:latin typeface="Lucida Console" panose="020B0609040504020204" pitchFamily="49" charset="0"/>
              </a:rPr>
              <a:t>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31933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CSS Visual Formatting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730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underlying model for CSS is of a hierarchy of nested boxes</a:t>
            </a:r>
          </a:p>
          <a:p>
            <a:pPr lvl="1"/>
            <a:r>
              <a:rPr lang="en-GB" dirty="0"/>
              <a:t>Normal flow (using the box model)</a:t>
            </a:r>
          </a:p>
          <a:p>
            <a:pPr lvl="1"/>
            <a:r>
              <a:rPr lang="en-GB" dirty="0"/>
              <a:t>Also: floats and absolute positioning</a:t>
            </a:r>
          </a:p>
          <a:p>
            <a:pPr marL="0" indent="0">
              <a:buNone/>
            </a:pPr>
            <a:r>
              <a:rPr lang="en-GB" dirty="0"/>
              <a:t>Some variant models under development:</a:t>
            </a:r>
          </a:p>
          <a:p>
            <a:pPr lvl="1"/>
            <a:r>
              <a:rPr lang="en-GB" dirty="0"/>
              <a:t>Multi-Column (WD, 15 Oct 2019 – has already been to CR and then dropped back to WD)</a:t>
            </a:r>
          </a:p>
          <a:p>
            <a:pPr lvl="1"/>
            <a:r>
              <a:rPr lang="en-GB" dirty="0"/>
              <a:t>Flexible Box (CR, 19 Nov 2018 – in CR since 2016)</a:t>
            </a:r>
          </a:p>
          <a:p>
            <a:pPr lvl="1"/>
            <a:r>
              <a:rPr lang="en-GB" dirty="0"/>
              <a:t>Box Alignment (WD, 21 Apr 2020 – in WD since 2012)</a:t>
            </a:r>
          </a:p>
          <a:p>
            <a:pPr lvl="1"/>
            <a:r>
              <a:rPr lang="en-GB" dirty="0"/>
              <a:t>Grid (CR, 18 Aug 2020 – in development since 2012, and has been to CR once before)</a:t>
            </a:r>
          </a:p>
        </p:txBody>
      </p:sp>
    </p:spTree>
    <p:extLst>
      <p:ext uri="{BB962C8B-B14F-4D97-AF65-F5344CB8AC3E}">
        <p14:creationId xmlns:p14="http://schemas.microsoft.com/office/powerpoint/2010/main" val="3747232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413C41A-DF3D-9444-B25B-660692E0EBF3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FD6550-9753-BD41-92D2-E72D10EA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0AD0E8B-6FB1-B54F-BEBE-FD4AAEA0B5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display:</a:t>
            </a:r>
          </a:p>
          <a:p>
            <a:pPr lvl="1"/>
            <a:r>
              <a:rPr lang="en-GB" sz="1600" dirty="0"/>
              <a:t>Indicates how an element is to be nested within its parent (alternatively, what type of box it is to be generated for it)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display: block</a:t>
            </a:r>
          </a:p>
          <a:p>
            <a:pPr lvl="1"/>
            <a:r>
              <a:rPr lang="en-GB" sz="1600" dirty="0"/>
              <a:t>Generate a block box</a:t>
            </a:r>
          </a:p>
          <a:p>
            <a:pPr lvl="1"/>
            <a:r>
              <a:rPr lang="en-GB" sz="1600" dirty="0"/>
              <a:t>Used for div-like elements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display: inline</a:t>
            </a:r>
          </a:p>
          <a:p>
            <a:pPr lvl="1"/>
            <a:r>
              <a:rPr lang="en-GB" sz="1600" dirty="0"/>
              <a:t>Generate an inline box</a:t>
            </a:r>
          </a:p>
          <a:p>
            <a:pPr lvl="1"/>
            <a:r>
              <a:rPr lang="en-GB" sz="1600" dirty="0"/>
              <a:t>Used for span-like elements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display: none</a:t>
            </a:r>
          </a:p>
          <a:p>
            <a:pPr lvl="1"/>
            <a:r>
              <a:rPr lang="en-GB" sz="1600" dirty="0"/>
              <a:t>No box is generated </a:t>
            </a:r>
            <a:br>
              <a:rPr lang="en-GB" sz="1600" dirty="0"/>
            </a:br>
            <a:r>
              <a:rPr lang="en-GB" sz="1600" dirty="0"/>
              <a:t>(element is not displayed)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8D3DF39-9C4F-0645-B064-C369726EDF31}"/>
              </a:ext>
            </a:extLst>
          </p:cNvPr>
          <p:cNvGrpSpPr/>
          <p:nvPr/>
        </p:nvGrpSpPr>
        <p:grpSpPr>
          <a:xfrm>
            <a:off x="6816725" y="1996379"/>
            <a:ext cx="4032250" cy="4020145"/>
            <a:chOff x="6816725" y="1996379"/>
            <a:chExt cx="4032250" cy="40201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49E6F8B1-3D00-9642-ABF0-D34844F7B4DC}"/>
                </a:ext>
              </a:extLst>
            </p:cNvPr>
            <p:cNvSpPr/>
            <p:nvPr/>
          </p:nvSpPr>
          <p:spPr>
            <a:xfrm>
              <a:off x="6816725" y="1996379"/>
              <a:ext cx="4032250" cy="200888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14B9ABE2-8350-4D4E-B03C-0A604FABB4F9}"/>
                </a:ext>
              </a:extLst>
            </p:cNvPr>
            <p:cNvSpPr/>
            <p:nvPr/>
          </p:nvSpPr>
          <p:spPr>
            <a:xfrm>
              <a:off x="6816725" y="4228406"/>
              <a:ext cx="4032250" cy="11452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825F339-D296-CD43-B819-ED97C07C5368}"/>
                </a:ext>
              </a:extLst>
            </p:cNvPr>
            <p:cNvSpPr/>
            <p:nvPr/>
          </p:nvSpPr>
          <p:spPr>
            <a:xfrm>
              <a:off x="6816725" y="5589588"/>
              <a:ext cx="4032250" cy="42693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BD466DD-B602-8245-BE92-C06E8BC1B105}"/>
              </a:ext>
            </a:extLst>
          </p:cNvPr>
          <p:cNvGrpSpPr/>
          <p:nvPr/>
        </p:nvGrpSpPr>
        <p:grpSpPr>
          <a:xfrm>
            <a:off x="7032625" y="2205000"/>
            <a:ext cx="3671888" cy="2955984"/>
            <a:chOff x="7032625" y="2205000"/>
            <a:chExt cx="3671888" cy="29559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B8080C94-086F-7A43-9FB0-DA4FC3ADFFED}"/>
                </a:ext>
              </a:extLst>
            </p:cNvPr>
            <p:cNvSpPr/>
            <p:nvPr/>
          </p:nvSpPr>
          <p:spPr>
            <a:xfrm>
              <a:off x="7037710" y="2205038"/>
              <a:ext cx="2406328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58CFD26-C05E-344B-981F-92F2D50879DD}"/>
                </a:ext>
              </a:extLst>
            </p:cNvPr>
            <p:cNvSpPr/>
            <p:nvPr/>
          </p:nvSpPr>
          <p:spPr>
            <a:xfrm>
              <a:off x="7037710" y="2637000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36051B7-C30F-234C-A208-290B7F8E4157}"/>
                </a:ext>
              </a:extLst>
            </p:cNvPr>
            <p:cNvSpPr/>
            <p:nvPr/>
          </p:nvSpPr>
          <p:spPr>
            <a:xfrm>
              <a:off x="7037710" y="3069000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AFB0F63-4417-4C4A-BC35-C256041EBB09}"/>
                </a:ext>
              </a:extLst>
            </p:cNvPr>
            <p:cNvSpPr/>
            <p:nvPr/>
          </p:nvSpPr>
          <p:spPr>
            <a:xfrm>
              <a:off x="9588501" y="2205000"/>
              <a:ext cx="1116012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EB9DBC4F-7881-1F4C-B1A3-3115D14CFDDA}"/>
                </a:ext>
              </a:extLst>
            </p:cNvPr>
            <p:cNvSpPr/>
            <p:nvPr/>
          </p:nvSpPr>
          <p:spPr>
            <a:xfrm>
              <a:off x="8291513" y="3069563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8CC2EE00-F88C-C84C-A20B-67A89CF4CE2A}"/>
                </a:ext>
              </a:extLst>
            </p:cNvPr>
            <p:cNvSpPr/>
            <p:nvPr/>
          </p:nvSpPr>
          <p:spPr>
            <a:xfrm>
              <a:off x="7032625" y="3501306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F0E2D1F7-245D-DC47-B969-33270DB0E70A}"/>
                </a:ext>
              </a:extLst>
            </p:cNvPr>
            <p:cNvSpPr/>
            <p:nvPr/>
          </p:nvSpPr>
          <p:spPr>
            <a:xfrm>
              <a:off x="7037710" y="4440678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896537E7-3881-A84C-A8EB-6A14E283AA86}"/>
                </a:ext>
              </a:extLst>
            </p:cNvPr>
            <p:cNvSpPr/>
            <p:nvPr/>
          </p:nvSpPr>
          <p:spPr>
            <a:xfrm>
              <a:off x="8291513" y="4441241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70D93A41-8889-684E-8DAA-FC6B27BBD3A1}"/>
                </a:ext>
              </a:extLst>
            </p:cNvPr>
            <p:cNvSpPr/>
            <p:nvPr/>
          </p:nvSpPr>
          <p:spPr>
            <a:xfrm>
              <a:off x="7032625" y="4872984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7558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Box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Defines box in terms of margin, border and padding</a:t>
            </a:r>
          </a:p>
          <a:p>
            <a:pPr lvl="1"/>
            <a:r>
              <a:rPr lang="en-GB" dirty="0"/>
              <a:t>Separate values for top, right, bottom and left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495550" y="2639690"/>
            <a:ext cx="7200000" cy="360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55550" y="2999690"/>
            <a:ext cx="6480000" cy="2880000"/>
          </a:xfrm>
          <a:prstGeom prst="rect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15550" y="3355298"/>
            <a:ext cx="5760000" cy="216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75550" y="3715298"/>
            <a:ext cx="5040000" cy="144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5384" y="2635024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Margin (transparent)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5384" y="3008941"/>
            <a:ext cx="9220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Border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5384" y="336388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5384" y="3737886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Content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B7A3AC5B-E038-A542-9645-7DE91459BBCA}"/>
              </a:ext>
            </a:extLst>
          </p:cNvPr>
          <p:cNvGrpSpPr/>
          <p:nvPr/>
        </p:nvGrpSpPr>
        <p:grpSpPr>
          <a:xfrm>
            <a:off x="2456549" y="2642092"/>
            <a:ext cx="7312796" cy="3595196"/>
            <a:chOff x="2685752" y="2786554"/>
            <a:chExt cx="7312796" cy="3595196"/>
          </a:xfrm>
        </p:grpSpPr>
        <p:sp>
          <p:nvSpPr>
            <p:cNvPr id="15" name="TextBox 14"/>
            <p:cNvSpPr txBox="1"/>
            <p:nvPr/>
          </p:nvSpPr>
          <p:spPr>
            <a:xfrm>
              <a:off x="6083807" y="2786554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04502" y="4399486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rm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21850" y="6012418"/>
              <a:ext cx="545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bm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85752" y="43994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16202" y="314881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tb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87977" y="4407274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rb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0780" y="5650051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07138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lb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16202" y="3499389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tp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18638" y="4401407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rp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93425" y="527439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bp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61529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lp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36653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8AE30-318E-B94F-8B76-80CE5957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Box Model properties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F72ABDE-EC14-054D-8601-32C6FA65F6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margin-top: margin-right: margin-bottom: margin-left: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padding</a:t>
            </a:r>
            <a:r>
              <a:rPr lang="en-GB" sz="1800">
                <a:latin typeface="Lucida Console" panose="020B0609040504020204" pitchFamily="49" charset="0"/>
              </a:rPr>
              <a:t>-</a:t>
            </a:r>
            <a:r>
              <a:rPr lang="en-GB" sz="1800" smtClean="0">
                <a:latin typeface="Lucida Console" panose="020B0609040504020204" pitchFamily="49" charset="0"/>
              </a:rPr>
              <a:t>top: </a:t>
            </a:r>
            <a:r>
              <a:rPr lang="en-GB" sz="1800" dirty="0">
                <a:latin typeface="Lucida Console" panose="020B0609040504020204" pitchFamily="49" charset="0"/>
              </a:rPr>
              <a:t>padding</a:t>
            </a:r>
            <a:r>
              <a:rPr lang="en-GB" sz="1800">
                <a:latin typeface="Lucida Console" panose="020B0609040504020204" pitchFamily="49" charset="0"/>
              </a:rPr>
              <a:t>-</a:t>
            </a:r>
            <a:r>
              <a:rPr lang="en-GB" sz="1800" smtClean="0">
                <a:latin typeface="Lucida Console" panose="020B0609040504020204" pitchFamily="49" charset="0"/>
              </a:rPr>
              <a:t>right: </a:t>
            </a:r>
            <a:r>
              <a:rPr lang="en-GB" sz="1800" dirty="0">
                <a:latin typeface="Lucida Console" panose="020B0609040504020204" pitchFamily="49" charset="0"/>
              </a:rPr>
              <a:t>padding</a:t>
            </a:r>
            <a:r>
              <a:rPr lang="en-GB" sz="1800">
                <a:latin typeface="Lucida Console" panose="020B0609040504020204" pitchFamily="49" charset="0"/>
              </a:rPr>
              <a:t>-</a:t>
            </a:r>
            <a:r>
              <a:rPr lang="en-GB" sz="1800" smtClean="0">
                <a:latin typeface="Lucida Console" panose="020B0609040504020204" pitchFamily="49" charset="0"/>
              </a:rPr>
              <a:t>bottom: </a:t>
            </a:r>
            <a:r>
              <a:rPr lang="en-GB" sz="1800" dirty="0">
                <a:latin typeface="Lucida Console" panose="020B0609040504020204" pitchFamily="49" charset="0"/>
              </a:rPr>
              <a:t>padding</a:t>
            </a:r>
            <a:r>
              <a:rPr lang="en-GB" sz="1800">
                <a:latin typeface="Lucida Console" panose="020B0609040504020204" pitchFamily="49" charset="0"/>
              </a:rPr>
              <a:t>-</a:t>
            </a:r>
            <a:r>
              <a:rPr lang="en-GB" sz="1800" smtClean="0">
                <a:latin typeface="Lucida Console" panose="020B0609040504020204" pitchFamily="49" charset="0"/>
              </a:rPr>
              <a:t>left:</a:t>
            </a:r>
            <a:endParaRPr lang="en-GB" sz="1800" dirty="0">
              <a:latin typeface="Lucida Console" panose="020B0609040504020204" pitchFamily="49" charset="0"/>
            </a:endParaRPr>
          </a:p>
          <a:p>
            <a:pPr lvl="1"/>
            <a:r>
              <a:rPr lang="en-GB" sz="1600" dirty="0"/>
              <a:t>Specify width of padding/margin (</a:t>
            </a:r>
            <a:r>
              <a:rPr lang="en-GB" sz="1600" dirty="0" err="1">
                <a:latin typeface="Lucida Console" panose="020B0609040504020204" pitchFamily="49" charset="0"/>
              </a:rPr>
              <a:t>px</a:t>
            </a:r>
            <a:r>
              <a:rPr lang="en-GB" sz="1600" dirty="0">
                <a:latin typeface="Lucida Console" panose="020B0609040504020204" pitchFamily="49" charset="0"/>
              </a:rPr>
              <a:t>, </a:t>
            </a:r>
            <a:r>
              <a:rPr lang="en-GB" sz="1600" dirty="0" err="1">
                <a:latin typeface="Lucida Console" panose="020B0609040504020204" pitchFamily="49" charset="0"/>
              </a:rPr>
              <a:t>pt</a:t>
            </a:r>
            <a:r>
              <a:rPr lang="en-GB" sz="1600" dirty="0">
                <a:latin typeface="Lucida Console" panose="020B0609040504020204" pitchFamily="49" charset="0"/>
              </a:rPr>
              <a:t>, </a:t>
            </a:r>
            <a:r>
              <a:rPr lang="en-GB" sz="1600" dirty="0" err="1">
                <a:latin typeface="Lucida Console" panose="020B0609040504020204" pitchFamily="49" charset="0"/>
              </a:rPr>
              <a:t>em</a:t>
            </a:r>
            <a:r>
              <a:rPr lang="en-GB" sz="1600" dirty="0"/>
              <a:t>)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border-top-width: border-right-width: 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border-bottom-width: border-left-width:</a:t>
            </a: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thin, medium, thick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px</a:t>
            </a:r>
            <a:r>
              <a:rPr lang="en-GB" sz="1600" dirty="0">
                <a:latin typeface="Lucida Console" panose="020B0609040504020204" pitchFamily="49" charset="0"/>
              </a:rPr>
              <a:t>, </a:t>
            </a:r>
            <a:r>
              <a:rPr lang="en-GB" sz="1600" dirty="0" err="1">
                <a:latin typeface="Lucida Console" panose="020B0609040504020204" pitchFamily="49" charset="0"/>
              </a:rPr>
              <a:t>pt</a:t>
            </a:r>
            <a:r>
              <a:rPr lang="en-GB" sz="1600" dirty="0">
                <a:latin typeface="Lucida Console" panose="020B0609040504020204" pitchFamily="49" charset="0"/>
              </a:rPr>
              <a:t>, </a:t>
            </a:r>
            <a:r>
              <a:rPr lang="en-GB" sz="1600" dirty="0" err="1">
                <a:latin typeface="Lucida Console" panose="020B0609040504020204" pitchFamily="49" charset="0"/>
              </a:rPr>
              <a:t>em</a:t>
            </a:r>
            <a:endParaRPr lang="en-GB" sz="16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border-top-</a:t>
            </a:r>
            <a:r>
              <a:rPr lang="en-GB" sz="1800" dirty="0" err="1">
                <a:latin typeface="Lucida Console" panose="020B0609040504020204" pitchFamily="49" charset="0"/>
              </a:rPr>
              <a:t>color</a:t>
            </a:r>
            <a:r>
              <a:rPr lang="en-GB" sz="1800" dirty="0">
                <a:latin typeface="Lucida Console" panose="020B0609040504020204" pitchFamily="49" charset="0"/>
              </a:rPr>
              <a:t>: border-right-</a:t>
            </a:r>
            <a:r>
              <a:rPr lang="en-GB" sz="1800" dirty="0" err="1">
                <a:latin typeface="Lucida Console" panose="020B0609040504020204" pitchFamily="49" charset="0"/>
              </a:rPr>
              <a:t>color</a:t>
            </a:r>
            <a:r>
              <a:rPr lang="en-GB" sz="1800" dirty="0">
                <a:latin typeface="Lucida Console" panose="020B0609040504020204" pitchFamily="49" charset="0"/>
              </a:rPr>
              <a:t>: 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border-bottom-</a:t>
            </a:r>
            <a:r>
              <a:rPr lang="en-GB" sz="1800" dirty="0" err="1">
                <a:latin typeface="Lucida Console" panose="020B0609040504020204" pitchFamily="49" charset="0"/>
              </a:rPr>
              <a:t>color</a:t>
            </a:r>
            <a:r>
              <a:rPr lang="en-GB" sz="1800" dirty="0">
                <a:latin typeface="Lucida Console" panose="020B0609040504020204" pitchFamily="49" charset="0"/>
              </a:rPr>
              <a:t>: border-left-</a:t>
            </a:r>
            <a:r>
              <a:rPr lang="en-GB" sz="1800" dirty="0" err="1">
                <a:latin typeface="Lucida Console" panose="020B0609040504020204" pitchFamily="49" charset="0"/>
              </a:rPr>
              <a:t>color</a:t>
            </a:r>
            <a:r>
              <a:rPr lang="en-GB" sz="1800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sz="1600" dirty="0"/>
              <a:t>Specified as for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</a:t>
            </a:r>
            <a:r>
              <a:rPr lang="en-GB" sz="1600" dirty="0"/>
              <a:t> and </a:t>
            </a:r>
            <a:r>
              <a:rPr lang="en-GB" sz="1600" dirty="0">
                <a:latin typeface="Lucida Console" panose="020B0609040504020204" pitchFamily="49" charset="0"/>
              </a:rPr>
              <a:t>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border-top-style: border-right-style: 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border-bottom-style: border-left-style:</a:t>
            </a:r>
          </a:p>
          <a:p>
            <a:pPr lvl="1"/>
            <a:r>
              <a:rPr lang="en-GB" sz="1600" dirty="0">
                <a:latin typeface="Lucida Console" panose="020B0609040504020204" pitchFamily="49" charset="0"/>
              </a:rPr>
              <a:t>none, dotted, dashed, solid, double, groove, ridge, inset, outset</a:t>
            </a:r>
          </a:p>
        </p:txBody>
      </p:sp>
    </p:spTree>
    <p:extLst>
      <p:ext uri="{BB962C8B-B14F-4D97-AF65-F5344CB8AC3E}">
        <p14:creationId xmlns:p14="http://schemas.microsoft.com/office/powerpoint/2010/main" val="3377496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style attribute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specified in the style attribute of the relevant element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style="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red;"</a:t>
            </a:r>
            <a:r>
              <a:rPr lang="en-GB" sz="1600" dirty="0">
                <a:latin typeface="Lucida Console" panose="020B0609040504020204" pitchFamily="49" charset="0"/>
              </a:rPr>
              <a:t>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774283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078D0052-CAA8-F944-A187-2490457413A7}"/>
              </a:ext>
            </a:extLst>
          </p:cNvPr>
          <p:cNvGrpSpPr/>
          <p:nvPr/>
        </p:nvGrpSpPr>
        <p:grpSpPr>
          <a:xfrm>
            <a:off x="6167438" y="1751365"/>
            <a:ext cx="5400675" cy="4494499"/>
            <a:chOff x="6167438" y="1751365"/>
            <a:chExt cx="5400675" cy="4494499"/>
          </a:xfrm>
        </p:grpSpPr>
        <p:sp>
          <p:nvSpPr>
            <p:cNvPr id="5" name="Rectangle 4"/>
            <p:cNvSpPr/>
            <p:nvPr/>
          </p:nvSpPr>
          <p:spPr bwMode="auto">
            <a:xfrm>
              <a:off x="6167438" y="1781864"/>
              <a:ext cx="5400675" cy="4464000"/>
            </a:xfrm>
            <a:prstGeom prst="rect">
              <a:avLst/>
            </a:prstGeom>
            <a:noFill/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383338" y="1997864"/>
              <a:ext cx="4968000" cy="4032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41280" y="1751365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margin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41280" y="1965411"/>
              <a:ext cx="87075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>
                  <a:solidFill>
                    <a:schemeClr val="bg1"/>
                  </a:solidFill>
                </a:rPr>
                <a:t>ul</a:t>
              </a:r>
              <a:r>
                <a:rPr lang="en-GB" sz="1200" dirty="0">
                  <a:solidFill>
                    <a:schemeClr val="bg1"/>
                  </a:solidFill>
                </a:rPr>
                <a:t> border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88945FDC-9DE4-2A45-A102-EF38FE9A1825}"/>
                </a:ext>
              </a:extLst>
            </p:cNvPr>
            <p:cNvSpPr/>
            <p:nvPr/>
          </p:nvSpPr>
          <p:spPr bwMode="auto">
            <a:xfrm>
              <a:off x="6600825" y="2205038"/>
              <a:ext cx="4536000" cy="360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CEB7429A-CB07-154F-B702-7BB7C2627EA7}"/>
                </a:ext>
              </a:extLst>
            </p:cNvPr>
            <p:cNvSpPr/>
            <p:nvPr/>
          </p:nvSpPr>
          <p:spPr bwMode="auto">
            <a:xfrm>
              <a:off x="6816724" y="2420936"/>
              <a:ext cx="4104000" cy="3168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41280" y="2164250"/>
              <a:ext cx="9845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padding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Collapsing Margins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Adjoining vertical margins combine to form a single margin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  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3062E8A9-4F0B-6145-A396-FF84055FEB8A}"/>
              </a:ext>
            </a:extLst>
          </p:cNvPr>
          <p:cNvGrpSpPr/>
          <p:nvPr/>
        </p:nvGrpSpPr>
        <p:grpSpPr>
          <a:xfrm>
            <a:off x="7031308" y="3866805"/>
            <a:ext cx="3672000" cy="1514601"/>
            <a:chOff x="7031308" y="3866805"/>
            <a:chExt cx="3672000" cy="15146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2B61E30D-E061-BA4A-B59F-9B1CB955ECB3}"/>
                </a:ext>
              </a:extLst>
            </p:cNvPr>
            <p:cNvSpPr/>
            <p:nvPr/>
          </p:nvSpPr>
          <p:spPr bwMode="auto">
            <a:xfrm>
              <a:off x="7031308" y="4121406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CF6C6360-6B93-BB4B-BE2B-161B2A98142A}"/>
                </a:ext>
              </a:extLst>
            </p:cNvPr>
            <p:cNvSpPr/>
            <p:nvPr/>
          </p:nvSpPr>
          <p:spPr bwMode="auto">
            <a:xfrm>
              <a:off x="7247308" y="4337406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2DB69A83-92A6-8141-AB3F-A999D6B24FA8}"/>
                </a:ext>
              </a:extLst>
            </p:cNvPr>
            <p:cNvSpPr/>
            <p:nvPr/>
          </p:nvSpPr>
          <p:spPr bwMode="auto">
            <a:xfrm>
              <a:off x="7463308" y="4553405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8DE2EC01-6290-6D46-BE42-D4ABF7F7690C}"/>
                </a:ext>
              </a:extLst>
            </p:cNvPr>
            <p:cNvSpPr txBox="1"/>
            <p:nvPr/>
          </p:nvSpPr>
          <p:spPr>
            <a:xfrm>
              <a:off x="7586248" y="386680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412E9A3E-1BCA-0E4A-AF51-883268392BDE}"/>
                </a:ext>
              </a:extLst>
            </p:cNvPr>
            <p:cNvSpPr txBox="1"/>
            <p:nvPr/>
          </p:nvSpPr>
          <p:spPr>
            <a:xfrm>
              <a:off x="7583427" y="4090221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E0DAD016-B671-F048-9A7D-97330AF853FA}"/>
                </a:ext>
              </a:extLst>
            </p:cNvPr>
            <p:cNvSpPr txBox="1"/>
            <p:nvPr/>
          </p:nvSpPr>
          <p:spPr>
            <a:xfrm>
              <a:off x="7583427" y="4310657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B9B80927-AE9F-FE4D-B49D-56420C5BB106}"/>
                </a:ext>
              </a:extLst>
            </p:cNvPr>
            <p:cNvSpPr txBox="1"/>
            <p:nvPr/>
          </p:nvSpPr>
          <p:spPr>
            <a:xfrm>
              <a:off x="7583427" y="4612905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78B95254-33C7-E649-8AE9-248650F0D4AA}"/>
              </a:ext>
            </a:extLst>
          </p:cNvPr>
          <p:cNvGrpSpPr/>
          <p:nvPr/>
        </p:nvGrpSpPr>
        <p:grpSpPr>
          <a:xfrm>
            <a:off x="7031368" y="2400445"/>
            <a:ext cx="3672000" cy="1496393"/>
            <a:chOff x="7031368" y="2400445"/>
            <a:chExt cx="3672000" cy="149639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169F91FC-93DA-764B-87D1-7F2223DAE04B}"/>
                </a:ext>
              </a:extLst>
            </p:cNvPr>
            <p:cNvSpPr/>
            <p:nvPr/>
          </p:nvSpPr>
          <p:spPr bwMode="auto">
            <a:xfrm>
              <a:off x="7031368" y="2636838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71DE15D8-044F-3D40-966B-CB6B11FD8057}"/>
                </a:ext>
              </a:extLst>
            </p:cNvPr>
            <p:cNvSpPr/>
            <p:nvPr/>
          </p:nvSpPr>
          <p:spPr bwMode="auto">
            <a:xfrm>
              <a:off x="7247308" y="2857172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D58AEDBB-3503-0345-834A-55991787E3F5}"/>
                </a:ext>
              </a:extLst>
            </p:cNvPr>
            <p:cNvSpPr/>
            <p:nvPr/>
          </p:nvSpPr>
          <p:spPr bwMode="auto">
            <a:xfrm>
              <a:off x="7463370" y="3071218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BA7B9D79-3B69-BD40-A07D-3B744C9D29A3}"/>
                </a:ext>
              </a:extLst>
            </p:cNvPr>
            <p:cNvSpPr txBox="1"/>
            <p:nvPr/>
          </p:nvSpPr>
          <p:spPr>
            <a:xfrm>
              <a:off x="7586248" y="240044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DBA36188-E5C6-9543-9D09-426CB59BFD94}"/>
                </a:ext>
              </a:extLst>
            </p:cNvPr>
            <p:cNvSpPr txBox="1"/>
            <p:nvPr/>
          </p:nvSpPr>
          <p:spPr>
            <a:xfrm>
              <a:off x="7589813" y="2620779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881E5360-9029-724D-92CA-B4A6B826DA4C}"/>
                </a:ext>
              </a:extLst>
            </p:cNvPr>
            <p:cNvSpPr txBox="1"/>
            <p:nvPr/>
          </p:nvSpPr>
          <p:spPr>
            <a:xfrm>
              <a:off x="7586248" y="2820435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3E75EE9A-708B-614C-8FA9-FBCE6FF80A2A}"/>
                </a:ext>
              </a:extLst>
            </p:cNvPr>
            <p:cNvSpPr txBox="1"/>
            <p:nvPr/>
          </p:nvSpPr>
          <p:spPr>
            <a:xfrm>
              <a:off x="7583427" y="3136717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8712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floated element can move left/right (within its containing block), allowing content to flow around it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float: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none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clear:</a:t>
            </a:r>
          </a:p>
          <a:p>
            <a:pPr lvl="1"/>
            <a:r>
              <a:rPr lang="en-GB" dirty="0"/>
              <a:t>Indicates that an element’s content may not flow around a floated element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both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86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&lt;!DOCTYPE 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 style=“float: left”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=“</a:t>
            </a:r>
            <a:r>
              <a:rPr lang="en-GB" dirty="0" err="1">
                <a:latin typeface="Lucida Console" panose="020B0609040504020204" pitchFamily="49" charset="0"/>
              </a:rPr>
              <a:t>kitten.jpg</a:t>
            </a:r>
            <a:r>
              <a:rPr lang="en-GB" dirty="0">
                <a:latin typeface="Lucida Console" panose="020B0609040504020204" pitchFamily="49" charset="0"/>
              </a:rPr>
              <a:t>”/&gt;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&lt;p&gt;Lorem ipsum </a:t>
            </a:r>
            <a:r>
              <a:rPr lang="en-GB" dirty="0" err="1">
                <a:latin typeface="Lucida Console" panose="020B0609040504020204" pitchFamily="49" charset="0"/>
              </a:rPr>
              <a:t>dolor</a:t>
            </a:r>
            <a:r>
              <a:rPr lang="en-GB" dirty="0">
                <a:latin typeface="Lucida Console" panose="020B0609040504020204" pitchFamily="49" charset="0"/>
              </a:rPr>
              <a:t> sit </a:t>
            </a:r>
            <a:r>
              <a:rPr lang="en-GB" dirty="0" err="1">
                <a:latin typeface="Lucida Console" panose="020B0609040504020204" pitchFamily="49" charset="0"/>
              </a:rPr>
              <a:t>amet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consectetur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adipiscing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elit</a:t>
            </a:r>
            <a:r>
              <a:rPr lang="en-GB" dirty="0">
                <a:latin typeface="Lucida Console" panose="020B0609040504020204" pitchFamily="49" charset="0"/>
              </a:rPr>
              <a:t>. Cras et </a:t>
            </a:r>
            <a:r>
              <a:rPr lang="en-GB" dirty="0" err="1">
                <a:latin typeface="Lucida Console" panose="020B0609040504020204" pitchFamily="49" charset="0"/>
              </a:rPr>
              <a:t>feugiat</a:t>
            </a:r>
            <a:r>
              <a:rPr lang="en-GB" dirty="0">
                <a:latin typeface="Lucida Console" panose="020B0609040504020204" pitchFamily="49" charset="0"/>
              </a:rPr>
              <a:t/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lorem [...]&lt;/p&gt;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98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251200-B33C-2948-BD61-A38FE765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D82646-AB8D-D54C-9254-ED963135EA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Elements can be positioned outside the normal flow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static</a:t>
            </a:r>
          </a:p>
          <a:p>
            <a:pPr lvl="1"/>
            <a:r>
              <a:rPr lang="en-GB" dirty="0"/>
              <a:t>Normal flow applies to element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relative</a:t>
            </a:r>
          </a:p>
          <a:p>
            <a:pPr lvl="1"/>
            <a:r>
              <a:rPr lang="en-GB" dirty="0"/>
              <a:t>Box is displaced relative to its normal (static) position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absolute</a:t>
            </a:r>
          </a:p>
          <a:p>
            <a:pPr lvl="1"/>
            <a:r>
              <a:rPr lang="en-GB" dirty="0"/>
              <a:t>Box is positioned relative to its containing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fixed</a:t>
            </a:r>
          </a:p>
          <a:p>
            <a:pPr lvl="1"/>
            <a:r>
              <a:rPr lang="en-GB" dirty="0"/>
              <a:t>Box is positioned relative to the viewport (screen) or page</a:t>
            </a:r>
          </a:p>
          <a:p>
            <a:pPr lvl="1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E76FB0-EAF4-3847-B676-6D93BD410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top: right: bottom: left:</a:t>
            </a:r>
          </a:p>
          <a:p>
            <a:pPr lvl="1"/>
            <a:r>
              <a:rPr lang="en-GB" dirty="0"/>
              <a:t>Used to specify offsets for use with the relative, absolute and fixed positioning schemes</a:t>
            </a:r>
          </a:p>
        </p:txBody>
      </p:sp>
    </p:spTree>
    <p:extLst>
      <p:ext uri="{BB962C8B-B14F-4D97-AF65-F5344CB8AC3E}">
        <p14:creationId xmlns:p14="http://schemas.microsoft.com/office/powerpoint/2010/main" val="1985645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note on standardisation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Very many W3C CSS standards documents:</a:t>
            </a:r>
          </a:p>
          <a:p>
            <a:pPr lvl="1"/>
            <a:r>
              <a:rPr lang="en-GB" dirty="0"/>
              <a:t>Recommendations:		</a:t>
            </a:r>
            <a:r>
              <a:rPr lang="en-GB" dirty="0" smtClean="0"/>
              <a:t>15</a:t>
            </a:r>
            <a:endParaRPr lang="en-GB" dirty="0"/>
          </a:p>
          <a:p>
            <a:pPr lvl="1"/>
            <a:r>
              <a:rPr lang="en-GB" dirty="0"/>
              <a:t>Notes:				7</a:t>
            </a:r>
          </a:p>
          <a:p>
            <a:pPr lvl="1"/>
            <a:r>
              <a:rPr lang="en-GB" dirty="0"/>
              <a:t>Candidate Recommendations:	28</a:t>
            </a:r>
          </a:p>
          <a:p>
            <a:pPr lvl="1"/>
            <a:r>
              <a:rPr lang="en-GB" dirty="0"/>
              <a:t>Drafts:				68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Very large number of standards documents</a:t>
            </a:r>
          </a:p>
          <a:p>
            <a:pPr lvl="1"/>
            <a:r>
              <a:rPr lang="en-GB" dirty="0"/>
              <a:t>Varying degrees of maturity</a:t>
            </a:r>
          </a:p>
          <a:p>
            <a:pPr lvl="1"/>
            <a:r>
              <a:rPr lang="en-GB" dirty="0"/>
              <a:t>Varying degrees of adoption</a:t>
            </a:r>
          </a:p>
        </p:txBody>
      </p:sp>
    </p:spTree>
    <p:extLst>
      <p:ext uri="{BB962C8B-B14F-4D97-AF65-F5344CB8AC3E}">
        <p14:creationId xmlns:p14="http://schemas.microsoft.com/office/powerpoint/2010/main" val="2034544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Future* CSS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Other layouts: Grid, Flexible Box, Multi-column, ...</a:t>
            </a:r>
          </a:p>
          <a:p>
            <a:r>
              <a:rPr lang="en-GB" dirty="0"/>
              <a:t>Animation</a:t>
            </a:r>
          </a:p>
          <a:p>
            <a:r>
              <a:rPr lang="en-GB" dirty="0"/>
              <a:t>Drop shadows, rounded borders</a:t>
            </a:r>
          </a:p>
          <a:p>
            <a:r>
              <a:rPr lang="en-GB" dirty="0"/>
              <a:t>Custom counters (for headings and lists)</a:t>
            </a:r>
          </a:p>
          <a:p>
            <a:r>
              <a:rPr lang="en-GB" dirty="0"/>
              <a:t>Text wrapping around shapes</a:t>
            </a:r>
          </a:p>
          <a:p>
            <a:r>
              <a:rPr lang="en-GB" dirty="0"/>
              <a:t>Web fonts</a:t>
            </a:r>
          </a:p>
          <a:p>
            <a:r>
              <a:rPr lang="en-GB" dirty="0"/>
              <a:t>Many others...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* Possibly usable now, but not yet standardised</a:t>
            </a:r>
          </a:p>
        </p:txBody>
      </p:sp>
    </p:spTree>
    <p:extLst>
      <p:ext uri="{BB962C8B-B14F-4D97-AF65-F5344CB8AC3E}">
        <p14:creationId xmlns:p14="http://schemas.microsoft.com/office/powerpoint/2010/main" val="2801305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List of W3C CSS standards and standards-in-progress</a:t>
            </a:r>
          </a:p>
          <a:p>
            <a:pPr lvl="1"/>
            <a:r>
              <a:rPr lang="en-GB" dirty="0"/>
              <a:t>https://www.w3.org/standards/techs/</a:t>
            </a:r>
            <a:r>
              <a:rPr lang="en-GB" dirty="0" err="1"/>
              <a:t>css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CSS Zen Garden</a:t>
            </a:r>
          </a:p>
          <a:p>
            <a:pPr lvl="1"/>
            <a:r>
              <a:rPr lang="en-GB" dirty="0"/>
              <a:t>A demonstration of CSS capabilities </a:t>
            </a:r>
            <a:r>
              <a:rPr lang="mr-IN" dirty="0"/>
              <a:t>–</a:t>
            </a:r>
            <a:r>
              <a:rPr lang="en-GB" dirty="0"/>
              <a:t> many stylings of the same HTML page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www.csszengarden.com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41376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eXtensible</a:t>
            </a:r>
            <a:r>
              <a:rPr lang="en-US" dirty="0" smtClean="0"/>
              <a:t> </a:t>
            </a:r>
            <a:r>
              <a:rPr lang="en-US" dirty="0" err="1" smtClean="0"/>
              <a:t>Stylesheet</a:t>
            </a:r>
            <a:r>
              <a:rPr lang="en-US" dirty="0" smtClean="0"/>
              <a:t>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611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you maintain different versions of a document for presentation on different systems that:</a:t>
            </a:r>
          </a:p>
          <a:p>
            <a:pPr lvl="1"/>
            <a:r>
              <a:rPr lang="en-GB" dirty="0"/>
              <a:t>Have different presentation characteristics (screen size, </a:t>
            </a:r>
            <a:r>
              <a:rPr lang="en-GB" dirty="0" err="1"/>
              <a:t>etc</a:t>
            </a:r>
            <a:r>
              <a:rPr lang="en-GB" dirty="0"/>
              <a:t>)?</a:t>
            </a:r>
          </a:p>
          <a:p>
            <a:pPr lvl="1"/>
            <a:r>
              <a:rPr lang="en-GB" dirty="0"/>
              <a:t>Require different document formats?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XSL is a family of XML-based technologies designed to address this problem</a:t>
            </a:r>
          </a:p>
        </p:txBody>
      </p:sp>
    </p:spTree>
    <p:extLst>
      <p:ext uri="{BB962C8B-B14F-4D97-AF65-F5344CB8AC3E}">
        <p14:creationId xmlns:p14="http://schemas.microsoft.com/office/powerpoint/2010/main" val="1686823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XSL Transformations (XSLT)</a:t>
            </a:r>
          </a:p>
          <a:p>
            <a:pPr lvl="1"/>
            <a:r>
              <a:rPr lang="en-GB" dirty="0"/>
              <a:t>XML-based language for describing transformations from one XML-based language to another</a:t>
            </a:r>
          </a:p>
          <a:p>
            <a:pPr marL="0" indent="0">
              <a:buNone/>
            </a:pPr>
            <a:r>
              <a:rPr lang="en-GB" dirty="0"/>
              <a:t>XML Path Language (XPath)</a:t>
            </a:r>
          </a:p>
          <a:p>
            <a:pPr lvl="1"/>
            <a:r>
              <a:rPr lang="en-GB" dirty="0"/>
              <a:t>Language for referring to parts of an XML document</a:t>
            </a:r>
          </a:p>
          <a:p>
            <a:pPr marL="0" indent="0">
              <a:buNone/>
            </a:pPr>
            <a:r>
              <a:rPr lang="en-GB" dirty="0"/>
              <a:t>XSL Formatting Objects (XSL-FO)</a:t>
            </a:r>
          </a:p>
          <a:p>
            <a:pPr lvl="1"/>
            <a:r>
              <a:rPr lang="en-GB" dirty="0"/>
              <a:t>XML vocabulary for specifying formatting semantics</a:t>
            </a:r>
          </a:p>
        </p:txBody>
      </p:sp>
    </p:spTree>
    <p:extLst>
      <p:ext uri="{BB962C8B-B14F-4D97-AF65-F5344CB8AC3E}">
        <p14:creationId xmlns:p14="http://schemas.microsoft.com/office/powerpoint/2010/main" val="251548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provided inline in a style element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&lt;style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h1 {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 }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&lt;/style&gt;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  <a:p>
            <a:endParaRPr lang="en-GB" sz="1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97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processing</a:t>
            </a:r>
          </a:p>
        </p:txBody>
      </p:sp>
      <p:sp>
        <p:nvSpPr>
          <p:cNvPr id="4" name="Document 3"/>
          <p:cNvSpPr/>
          <p:nvPr/>
        </p:nvSpPr>
        <p:spPr bwMode="auto">
          <a:xfrm>
            <a:off x="3193312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source document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7605824" y="459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7605824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9" name="Document 8"/>
          <p:cNvSpPr/>
          <p:nvPr/>
        </p:nvSpPr>
        <p:spPr bwMode="auto">
          <a:xfrm>
            <a:off x="7605824" y="225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467559" y="3429002"/>
            <a:ext cx="1095880" cy="1079997"/>
            <a:chOff x="3525422" y="4436063"/>
            <a:chExt cx="1278527" cy="1259996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3525422" y="4436063"/>
              <a:ext cx="1278527" cy="125999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142" y="4520673"/>
              <a:ext cx="1115498" cy="1115499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" name="Straight Arrow Connector 14"/>
          <p:cNvCxnSpPr>
            <a:cxnSpLocks/>
            <a:stCxn id="4" idx="3"/>
            <a:endCxn id="11" idx="1"/>
          </p:cNvCxnSpPr>
          <p:nvPr/>
        </p:nvCxnSpPr>
        <p:spPr bwMode="auto">
          <a:xfrm>
            <a:off x="3913312" y="3969000"/>
            <a:ext cx="1554247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cxnSpLocks/>
            <a:stCxn id="11" idx="3"/>
            <a:endCxn id="9" idx="1"/>
          </p:cNvCxnSpPr>
          <p:nvPr/>
        </p:nvCxnSpPr>
        <p:spPr bwMode="auto">
          <a:xfrm flipV="1">
            <a:off x="6563439" y="2799000"/>
            <a:ext cx="1042385" cy="117000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cxnSpLocks/>
            <a:stCxn id="11" idx="3"/>
            <a:endCxn id="8" idx="1"/>
          </p:cNvCxnSpPr>
          <p:nvPr/>
        </p:nvCxnSpPr>
        <p:spPr bwMode="auto">
          <a:xfrm flipV="1">
            <a:off x="6563439" y="3969000"/>
            <a:ext cx="1042385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cxnSpLocks/>
            <a:stCxn id="11" idx="3"/>
            <a:endCxn id="7" idx="1"/>
          </p:cNvCxnSpPr>
          <p:nvPr/>
        </p:nvCxnSpPr>
        <p:spPr bwMode="auto">
          <a:xfrm>
            <a:off x="6563439" y="3969001"/>
            <a:ext cx="1042385" cy="11699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47434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theory</a:t>
            </a:r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7549701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0" cy="1079996"/>
              <a:chOff x="2697987" y="4447046"/>
              <a:chExt cx="1260000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0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79" cy="1074003"/>
              <a:chOff x="2697987" y="4447045"/>
              <a:chExt cx="1259976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76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XSL</a:t>
              </a:r>
            </a:p>
            <a:p>
              <a:pPr algn="ctr"/>
              <a:r>
                <a:rPr lang="en-GB" sz="1600" dirty="0"/>
                <a:t>Formatting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7" y="3984044"/>
            <a:ext cx="91370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79" y="2746532"/>
            <a:ext cx="913725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cxnSpLocks/>
            <a:stCxn id="12" idx="2"/>
            <a:endCxn id="18" idx="0"/>
          </p:cNvCxnSpPr>
          <p:nvPr/>
        </p:nvCxnSpPr>
        <p:spPr bwMode="auto">
          <a:xfrm flipH="1">
            <a:off x="7909690" y="2797691"/>
            <a:ext cx="11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7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0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18145" y="4529183"/>
            <a:ext cx="95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XSL-FO</a:t>
            </a:r>
          </a:p>
        </p:txBody>
      </p:sp>
    </p:spTree>
    <p:extLst>
      <p:ext uri="{BB962C8B-B14F-4D97-AF65-F5344CB8AC3E}">
        <p14:creationId xmlns:p14="http://schemas.microsoft.com/office/powerpoint/2010/main" val="2697170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51" grpId="0"/>
      <p:bldP spid="5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ocument 35"/>
          <p:cNvSpPr/>
          <p:nvPr/>
        </p:nvSpPr>
        <p:spPr bwMode="auto">
          <a:xfrm>
            <a:off x="7359860" y="1974684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practice</a:t>
            </a:r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doc.html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1" cy="1079996"/>
              <a:chOff x="2697987" y="4447046"/>
              <a:chExt cx="1260001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1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93" cy="1074003"/>
              <a:chOff x="2697987" y="4447045"/>
              <a:chExt cx="1259992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92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Browser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93" y="2746532"/>
            <a:ext cx="913711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8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1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33" name="Document 32"/>
          <p:cNvSpPr/>
          <p:nvPr/>
        </p:nvSpPr>
        <p:spPr bwMode="auto">
          <a:xfrm>
            <a:off x="7546924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4" name="Document 33"/>
          <p:cNvSpPr/>
          <p:nvPr/>
        </p:nvSpPr>
        <p:spPr bwMode="auto">
          <a:xfrm>
            <a:off x="7729702" y="1614635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doc.css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37" name="Straight Arrow Connector 36"/>
          <p:cNvCxnSpPr>
            <a:cxnSpLocks/>
            <a:stCxn id="33" idx="2"/>
            <a:endCxn id="18" idx="0"/>
          </p:cNvCxnSpPr>
          <p:nvPr/>
        </p:nvCxnSpPr>
        <p:spPr bwMode="auto">
          <a:xfrm>
            <a:off x="7906924" y="2797691"/>
            <a:ext cx="2773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684672" y="452918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HTML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37729" y="2069043"/>
            <a:ext cx="5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CSS</a:t>
            </a:r>
          </a:p>
        </p:txBody>
      </p:sp>
    </p:spTree>
    <p:extLst>
      <p:ext uri="{BB962C8B-B14F-4D97-AF65-F5344CB8AC3E}">
        <p14:creationId xmlns:p14="http://schemas.microsoft.com/office/powerpoint/2010/main" val="1847914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  <p:bldP spid="9" grpId="0" animBg="1"/>
      <p:bldP spid="11" grpId="0" animBg="1"/>
      <p:bldP spid="20" grpId="0" animBg="1"/>
      <p:bldP spid="21" grpId="0" animBg="1"/>
      <p:bldP spid="22" grpId="0" animBg="1"/>
      <p:bldP spid="31" grpId="0"/>
      <p:bldP spid="33" grpId="0" animBg="1"/>
      <p:bldP spid="34" grpId="0" animBg="1"/>
      <p:bldP spid="39" grpId="0"/>
      <p:bldP spid="4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input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</p:spTree>
    <p:extLst>
      <p:ext uri="{BB962C8B-B14F-4D97-AF65-F5344CB8AC3E}">
        <p14:creationId xmlns:p14="http://schemas.microsoft.com/office/powerpoint/2010/main" val="9264134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output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100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stylesheets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XSL stylesheet consists of a number of templates</a:t>
            </a:r>
          </a:p>
          <a:p>
            <a:pPr marL="0" indent="0">
              <a:buNone/>
            </a:pPr>
            <a:r>
              <a:rPr lang="en-GB" dirty="0"/>
              <a:t>Each template:</a:t>
            </a:r>
          </a:p>
          <a:p>
            <a:pPr lvl="1"/>
            <a:r>
              <a:rPr lang="en-GB" dirty="0"/>
              <a:t>Matches an element in the original document using XPath</a:t>
            </a:r>
          </a:p>
          <a:p>
            <a:pPr lvl="1"/>
            <a:r>
              <a:rPr lang="en-GB" dirty="0"/>
              <a:t>Specifies the new content with which the element is to be replaced</a:t>
            </a:r>
          </a:p>
        </p:txBody>
      </p:sp>
    </p:spTree>
    <p:extLst>
      <p:ext uri="{BB962C8B-B14F-4D97-AF65-F5344CB8AC3E}">
        <p14:creationId xmlns:p14="http://schemas.microsoft.com/office/powerpoint/2010/main" val="25457099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Expression language for specifying nodes (elements, attributes) within an XML document</a:t>
            </a:r>
          </a:p>
          <a:p>
            <a:pPr marL="0" indent="0">
              <a:buNone/>
            </a:pPr>
            <a:r>
              <a:rPr lang="en-GB" dirty="0"/>
              <a:t>Specifies nodes using a path through the hierarchy of the document</a:t>
            </a:r>
          </a:p>
          <a:p>
            <a:pPr lvl="1"/>
            <a:r>
              <a:rPr lang="en-GB" dirty="0"/>
              <a:t>Can be absolute (from the root) or relative (from current position)</a:t>
            </a:r>
          </a:p>
        </p:txBody>
      </p:sp>
    </p:spTree>
    <p:extLst>
      <p:ext uri="{BB962C8B-B14F-4D97-AF65-F5344CB8AC3E}">
        <p14:creationId xmlns:p14="http://schemas.microsoft.com/office/powerpoint/2010/main" val="28330855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E</a:t>
            </a:r>
            <a:r>
              <a:rPr lang="en-GB" dirty="0"/>
              <a:t>		Selects all nodes with the name 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/>
              <a:t>		Selects nodes anywhere under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</a:t>
            </a:r>
            <a:r>
              <a:rPr lang="en-GB" dirty="0"/>
              <a:t>		Selects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..</a:t>
            </a:r>
            <a:r>
              <a:rPr lang="en-GB" dirty="0"/>
              <a:t>		Selects the parent of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@</a:t>
            </a:r>
            <a:r>
              <a:rPr lang="en-GB" dirty="0"/>
              <a:t>		Selects attributes</a:t>
            </a:r>
          </a:p>
        </p:txBody>
      </p:sp>
    </p:spTree>
    <p:extLst>
      <p:ext uri="{BB962C8B-B14F-4D97-AF65-F5344CB8AC3E}">
        <p14:creationId xmlns:p14="http://schemas.microsoft.com/office/powerpoint/2010/main" val="15665600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XPath path expression </a:t>
            </a:r>
            <a:r>
              <a:rPr lang="en-GB" dirty="0"/>
              <a:t>examples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	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/contacts</a:t>
            </a:r>
            <a:r>
              <a:rPr lang="en-GB" dirty="0"/>
              <a:t>		Selects the root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contacts/card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 that are children </a:t>
            </a:r>
            <a:br>
              <a:rPr lang="en-GB" dirty="0"/>
            </a:br>
            <a:r>
              <a:rPr lang="en-GB" dirty="0"/>
              <a:t>			of </a:t>
            </a:r>
            <a:r>
              <a:rPr lang="en-GB" dirty="0">
                <a:latin typeface="Lucida Console" panose="020B0609040504020204" pitchFamily="49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//card	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contacts//name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name</a:t>
            </a:r>
            <a:r>
              <a:rPr lang="en-GB" dirty="0"/>
              <a:t> elements that are </a:t>
            </a:r>
            <a:br>
              <a:rPr lang="en-GB" dirty="0"/>
            </a:br>
            <a:r>
              <a:rPr lang="en-GB" dirty="0"/>
              <a:t>			descendants of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/@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dirty="0"/>
              <a:t>		Selects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type</a:t>
            </a:r>
            <a:r>
              <a:rPr lang="en-GB" dirty="0"/>
              <a:t> attribute on all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/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28959826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match</a:t>
            </a:r>
            <a:r>
              <a:rPr lang="en-GB" dirty="0"/>
              <a:t> attribute contains XPath expression that identifies an element or elements</a:t>
            </a:r>
          </a:p>
          <a:p>
            <a:r>
              <a:rPr lang="en-GB" dirty="0"/>
              <a:t>Content of element is either output </a:t>
            </a:r>
            <a:r>
              <a:rPr lang="en-GB" dirty="0" err="1"/>
              <a:t>markup</a:t>
            </a:r>
            <a:r>
              <a:rPr lang="en-GB" dirty="0"/>
              <a:t>, or other XSL directives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963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stored in an external stylesheet, linked from the head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&lt;link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rel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="stylesheet"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style.css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656491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within body of a template</a:t>
            </a:r>
          </a:p>
          <a:p>
            <a:pPr lvl="1"/>
            <a:r>
              <a:rPr lang="en-GB" dirty="0"/>
              <a:t>Recursively applies templates to children of the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child node using XPath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372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Loops over every matching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node set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930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Extracts the value of an XML element and uses it in the output document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used to identify element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241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input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</p:spTree>
    <p:extLst>
      <p:ext uri="{BB962C8B-B14F-4D97-AF65-F5344CB8AC3E}">
        <p14:creationId xmlns:p14="http://schemas.microsoft.com/office/powerpoint/2010/main" val="15347536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output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0452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using stylesheet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&lt;?xml-stylesheet type="text/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contacts.xsl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version="1.0"?&gt;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</p:spTree>
    <p:extLst>
      <p:ext uri="{BB962C8B-B14F-4D97-AF65-F5344CB8AC3E}">
        <p14:creationId xmlns:p14="http://schemas.microsoft.com/office/powerpoint/2010/main" val="31148081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stylesheet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version="1.0"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xmlns:xsl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="http://www.w3.org/1999/XSL/Transform"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1408326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&lt;p&gt;Telephone: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7291836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match="email"&gt;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&lt;p&gt;Email: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="mailto:{.}"&gt;&lt;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select="."/&gt;&lt;/a&gt;&lt;/p&gt;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03290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match="name"&gt;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&lt;h2&gt;&lt;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select="."/&gt;&lt;/h2&gt;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126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CSS and XML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stylesheets may also be applied to XML documents using a processing instruction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panose="020B0609040504020204" pitchFamily="49" charset="0"/>
              </a:rPr>
              <a:t>&lt;?</a:t>
            </a:r>
            <a:r>
              <a:rPr lang="mr-IN" sz="1600" dirty="0" err="1">
                <a:latin typeface="Lucida Console" panose="020B0609040504020204" pitchFamily="49" charset="0"/>
              </a:rPr>
              <a:t>xml</a:t>
            </a:r>
            <a:r>
              <a:rPr lang="mr-IN" sz="1600" dirty="0">
                <a:latin typeface="Lucida Console" panose="020B0609040504020204" pitchFamily="49" charset="0"/>
              </a:rPr>
              <a:t> </a:t>
            </a:r>
            <a:r>
              <a:rPr lang="mr-IN" sz="1600" dirty="0" err="1">
                <a:latin typeface="Lucida Console" panose="020B0609040504020204" pitchFamily="49" charset="0"/>
              </a:rPr>
              <a:t>version</a:t>
            </a:r>
            <a:r>
              <a:rPr lang="mr-IN" sz="1600" dirty="0">
                <a:latin typeface="Lucida Console" panose="020B0609040504020204" pitchFamily="49" charset="0"/>
              </a:rPr>
              <a:t>=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1.0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?&gt; </a:t>
            </a: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book PUBLIC "-//OASIS//DTD 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 XML V4.5//EN"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"http://</a:t>
            </a:r>
            <a:r>
              <a:rPr lang="en-GB" sz="1600" dirty="0" err="1">
                <a:latin typeface="Lucida Console" panose="020B0609040504020204" pitchFamily="49" charset="0"/>
              </a:rPr>
              <a:t>www.oasis-open.org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/xml/4.5/</a:t>
            </a:r>
            <a:r>
              <a:rPr lang="en-GB" sz="1600" dirty="0" err="1">
                <a:latin typeface="Lucida Console" panose="020B0609040504020204" pitchFamily="49" charset="0"/>
              </a:rPr>
              <a:t>docbookx.dtd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&lt;?xml-stylesheet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book.css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?&gt;</a:t>
            </a:r>
            <a:r>
              <a:rPr lang="en-GB" sz="1600" dirty="0">
                <a:latin typeface="Lucida Console" panose="020B0609040504020204" pitchFamily="49" charset="0"/>
              </a:rPr>
              <a:t/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&lt;book&gt;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&lt;para&gt;Once upon a time a wicked queen wanted to get rid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of her pretty step-daughter.&lt;/para&gt;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&lt;/book&gt;</a:t>
            </a:r>
          </a:p>
        </p:txBody>
      </p:sp>
    </p:spTree>
    <p:extLst>
      <p:ext uri="{BB962C8B-B14F-4D97-AF65-F5344CB8AC3E}">
        <p14:creationId xmlns:p14="http://schemas.microsoft.com/office/powerpoint/2010/main" val="3716741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&lt;html&gt;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&lt;head&gt;	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&lt;title&gt;&lt;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&lt;h1&gt;&lt;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select="/contacts/name"/&gt;&lt;/h1&gt;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select="/contacts/card"&gt;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&lt;div&gt;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select="name"/&gt;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select="email"/&gt;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&lt;/div&gt;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5212014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XSL versus CSS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Considering CSS...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Simple (relatively)</a:t>
            </a:r>
          </a:p>
          <a:p>
            <a:pPr lvl="1"/>
            <a:r>
              <a:rPr lang="en-GB" dirty="0"/>
              <a:t>Cascading recognises different needs of users and authors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Unable to modify document structure</a:t>
            </a:r>
          </a:p>
        </p:txBody>
      </p:sp>
    </p:spTree>
    <p:extLst>
      <p:ext uri="{BB962C8B-B14F-4D97-AF65-F5344CB8AC3E}">
        <p14:creationId xmlns:p14="http://schemas.microsoft.com/office/powerpoint/2010/main" val="3290252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versus CSS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Considering XSL: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Able to modify and transform document structure</a:t>
            </a:r>
          </a:p>
          <a:p>
            <a:pPr lvl="1"/>
            <a:r>
              <a:rPr lang="en-GB" dirty="0"/>
              <a:t>Better for data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Complex (relatively)</a:t>
            </a:r>
          </a:p>
          <a:p>
            <a:pPr lvl="1"/>
            <a:r>
              <a:rPr lang="en-GB" dirty="0"/>
              <a:t>Cumbersome for ordinary documents</a:t>
            </a:r>
          </a:p>
          <a:p>
            <a:pPr lvl="1"/>
            <a:r>
              <a:rPr lang="en-GB" dirty="0"/>
              <a:t>No consideration of differing needs of users versus authors</a:t>
            </a:r>
          </a:p>
        </p:txBody>
      </p:sp>
    </p:spTree>
    <p:extLst>
      <p:ext uri="{BB962C8B-B14F-4D97-AF65-F5344CB8AC3E}">
        <p14:creationId xmlns:p14="http://schemas.microsoft.com/office/powerpoint/2010/main" val="72106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D7D843-BFA3-1345-981F-60448FEA5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ADD5D6-FEA5-2146-A050-194E112E39E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Kay, M. (2017) </a:t>
            </a:r>
            <a:r>
              <a:rPr lang="en-GB" i="1" dirty="0"/>
              <a:t>XSL Transformations Version 3.0</a:t>
            </a:r>
            <a:r>
              <a:rPr lang="en-GB" dirty="0"/>
              <a:t>. W3C Recommendation. Cambridge, MA: World Wide Web Consortium.</a:t>
            </a:r>
          </a:p>
          <a:p>
            <a:pPr lvl="1"/>
            <a:r>
              <a:rPr lang="en-US"/>
              <a:t>https://www.w3.org/TR/2017/REC-xslt-30-20170608/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161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Next:</a:t>
            </a:r>
            <a:br>
              <a:rPr lang="en-US" dirty="0"/>
            </a:br>
            <a:r>
              <a:rPr lang="en-US" dirty="0" err="1" smtClean="0"/>
              <a:t>Optimising</a:t>
            </a:r>
            <a:r>
              <a:rPr lang="en-US" dirty="0" smtClean="0"/>
              <a:t> the Web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37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Cascading </a:t>
            </a:r>
            <a:r>
              <a:rPr lang="en-US" dirty="0" err="1" smtClean="0"/>
              <a:t>Stylesheets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377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“Cascading” Stylesheets?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Stylesheets may be specified by different people:</a:t>
            </a:r>
          </a:p>
          <a:p>
            <a:pPr lvl="1"/>
            <a:r>
              <a:rPr lang="en-GB" dirty="0"/>
              <a:t>By the author of a web page</a:t>
            </a:r>
          </a:p>
          <a:p>
            <a:pPr lvl="1"/>
            <a:r>
              <a:rPr lang="en-GB" dirty="0"/>
              <a:t>By a user agent (a web browser)</a:t>
            </a:r>
          </a:p>
          <a:p>
            <a:pPr lvl="1"/>
            <a:r>
              <a:rPr lang="en-GB" dirty="0"/>
              <a:t>By a user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Cascading refers to the overriding of one stylesheet by another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463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2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8892</TotalTime>
  <Words>2101</Words>
  <Application>Microsoft Macintosh PowerPoint</Application>
  <PresentationFormat>Custom</PresentationFormat>
  <Paragraphs>451</Paragraphs>
  <Slides>74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76" baseType="lpstr">
      <vt:lpstr>UoS_Powerpoint_template WIDESCREEN</vt:lpstr>
      <vt:lpstr>Title and content</vt:lpstr>
      <vt:lpstr>PowerPoint Presentation</vt:lpstr>
      <vt:lpstr>Styling the Web</vt:lpstr>
      <vt:lpstr>Content, Behaviour, Presentation</vt:lpstr>
      <vt:lpstr>HTML style attribute</vt:lpstr>
      <vt:lpstr>Inline stylesheet</vt:lpstr>
      <vt:lpstr>External stylesheet</vt:lpstr>
      <vt:lpstr>CSS and XML</vt:lpstr>
      <vt:lpstr>Cascading Stylesheets </vt:lpstr>
      <vt:lpstr>Why “Cascading” Stylesheets?</vt:lpstr>
      <vt:lpstr>The Cascade</vt:lpstr>
      <vt:lpstr>Rule Sets</vt:lpstr>
      <vt:lpstr>Anatomy of a CSS rule set</vt:lpstr>
      <vt:lpstr>Rule importance</vt:lpstr>
      <vt:lpstr>@rules</vt:lpstr>
      <vt:lpstr>Selectors</vt:lpstr>
      <vt:lpstr>Basic selectors and combinators</vt:lpstr>
      <vt:lpstr>Attribute selectors</vt:lpstr>
      <vt:lpstr>Pseudo-classes</vt:lpstr>
      <vt:lpstr>Structural pseudo-classes</vt:lpstr>
      <vt:lpstr>Pseudo-elements</vt:lpstr>
      <vt:lpstr>Selector specificity</vt:lpstr>
      <vt:lpstr>Specificity example</vt:lpstr>
      <vt:lpstr>Example</vt:lpstr>
      <vt:lpstr>Declarations</vt:lpstr>
      <vt:lpstr>Declarations</vt:lpstr>
      <vt:lpstr>Common properties</vt:lpstr>
      <vt:lpstr>Fonts</vt:lpstr>
      <vt:lpstr>Web Fonts</vt:lpstr>
      <vt:lpstr>Colours</vt:lpstr>
      <vt:lpstr>Backgrounds</vt:lpstr>
      <vt:lpstr>Text rendering</vt:lpstr>
      <vt:lpstr>Generated content</vt:lpstr>
      <vt:lpstr>Generated content: numbering</vt:lpstr>
      <vt:lpstr>Inheritance</vt:lpstr>
      <vt:lpstr>CSS Visual Formatting Model</vt:lpstr>
      <vt:lpstr>Visual Formatting Model</vt:lpstr>
      <vt:lpstr>Visual Formatting Model</vt:lpstr>
      <vt:lpstr>The Box Model</vt:lpstr>
      <vt:lpstr>Box Model properties</vt:lpstr>
      <vt:lpstr>Collapsing Margins</vt:lpstr>
      <vt:lpstr>Floating elements</vt:lpstr>
      <vt:lpstr>Floating elements</vt:lpstr>
      <vt:lpstr>Positioning</vt:lpstr>
      <vt:lpstr>A note on standardisation</vt:lpstr>
      <vt:lpstr>Future* CSS</vt:lpstr>
      <vt:lpstr>Further reading</vt:lpstr>
      <vt:lpstr>eXtensible Stylesheet Language</vt:lpstr>
      <vt:lpstr>The Problem</vt:lpstr>
      <vt:lpstr>eXtensible Stylesheet Language</vt:lpstr>
      <vt:lpstr>XML processing</vt:lpstr>
      <vt:lpstr>XSL processing in theory</vt:lpstr>
      <vt:lpstr>XSL processing in practice</vt:lpstr>
      <vt:lpstr>Example input</vt:lpstr>
      <vt:lpstr>Example output</vt:lpstr>
      <vt:lpstr>XSL stylesheets</vt:lpstr>
      <vt:lpstr>XPath</vt:lpstr>
      <vt:lpstr>XPath expressions</vt:lpstr>
      <vt:lpstr>XPath path expression examples</vt:lpstr>
      <vt:lpstr>xsl:template</vt:lpstr>
      <vt:lpstr>xsl:apply-templates</vt:lpstr>
      <vt:lpstr>xsl:for-each</vt:lpstr>
      <vt:lpstr>xsl:value-of</vt:lpstr>
      <vt:lpstr>XSLT example – input</vt:lpstr>
      <vt:lpstr>XSLT example – output</vt:lpstr>
      <vt:lpstr>XSLT example – using stylesheet</vt:lpstr>
      <vt:lpstr>XSLT example – stylesheet</vt:lpstr>
      <vt:lpstr>XSLT example – templates</vt:lpstr>
      <vt:lpstr>XSLT example – templates</vt:lpstr>
      <vt:lpstr>XSLT example – templates</vt:lpstr>
      <vt:lpstr>XSLT example – templates </vt:lpstr>
      <vt:lpstr>XSL versus CSS</vt:lpstr>
      <vt:lpstr>XSL versus CSS</vt:lpstr>
      <vt:lpstr>Further reading</vt:lpstr>
      <vt:lpstr>Next: Optimising the Web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</cp:lastModifiedBy>
  <cp:revision>27</cp:revision>
  <dcterms:created xsi:type="dcterms:W3CDTF">2022-09-28T13:39:10Z</dcterms:created>
  <dcterms:modified xsi:type="dcterms:W3CDTF">2022-10-24T12:34:11Z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