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4" r:id="rId5"/>
  </p:sldMasterIdLst>
  <p:notesMasterIdLst>
    <p:notesMasterId r:id="rId43"/>
  </p:notesMasterIdLst>
  <p:handoutMasterIdLst>
    <p:handoutMasterId r:id="rId44"/>
  </p:handoutMasterIdLst>
  <p:sldIdLst>
    <p:sldId id="256" r:id="rId6"/>
    <p:sldId id="336" r:id="rId7"/>
    <p:sldId id="393" r:id="rId8"/>
    <p:sldId id="435" r:id="rId9"/>
    <p:sldId id="434" r:id="rId10"/>
    <p:sldId id="430" r:id="rId11"/>
    <p:sldId id="395" r:id="rId12"/>
    <p:sldId id="396" r:id="rId13"/>
    <p:sldId id="397" r:id="rId14"/>
    <p:sldId id="398" r:id="rId15"/>
    <p:sldId id="399" r:id="rId16"/>
    <p:sldId id="400" r:id="rId17"/>
    <p:sldId id="431" r:id="rId18"/>
    <p:sldId id="402" r:id="rId19"/>
    <p:sldId id="403" r:id="rId20"/>
    <p:sldId id="429" r:id="rId21"/>
    <p:sldId id="405" r:id="rId22"/>
    <p:sldId id="406" r:id="rId23"/>
    <p:sldId id="407" r:id="rId24"/>
    <p:sldId id="428" r:id="rId25"/>
    <p:sldId id="409" r:id="rId26"/>
    <p:sldId id="425" r:id="rId27"/>
    <p:sldId id="411" r:id="rId28"/>
    <p:sldId id="412" r:id="rId29"/>
    <p:sldId id="413" r:id="rId30"/>
    <p:sldId id="414" r:id="rId31"/>
    <p:sldId id="415" r:id="rId32"/>
    <p:sldId id="416" r:id="rId33"/>
    <p:sldId id="427" r:id="rId34"/>
    <p:sldId id="418" r:id="rId35"/>
    <p:sldId id="419" r:id="rId36"/>
    <p:sldId id="426" r:id="rId37"/>
    <p:sldId id="421" r:id="rId38"/>
    <p:sldId id="422" r:id="rId39"/>
    <p:sldId id="423" r:id="rId40"/>
    <p:sldId id="424" r:id="rId41"/>
    <p:sldId id="377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BFF"/>
    <a:srgbClr val="495961"/>
    <a:srgbClr val="CA287A"/>
    <a:srgbClr val="4A103D"/>
    <a:srgbClr val="005C84"/>
    <a:srgbClr val="2E444E"/>
    <a:srgbClr val="063D5F"/>
    <a:srgbClr val="662953"/>
    <a:srgbClr val="DE2B32"/>
    <a:srgbClr val="122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/>
    <p:restoredTop sz="78744"/>
  </p:normalViewPr>
  <p:slideViewPr>
    <p:cSldViewPr>
      <p:cViewPr varScale="1">
        <p:scale>
          <a:sx n="76" d="100"/>
          <a:sy n="76" d="100"/>
        </p:scale>
        <p:origin x="-1248" y="-112"/>
      </p:cViewPr>
      <p:guideLst>
        <p:guide orient="horz" pos="2160"/>
        <p:guide pos="3840"/>
      </p:guideLst>
    </p:cSldViewPr>
  </p:slid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400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54761-1460-C44E-8EE9-132392DCD1C4}" type="datetimeFigureOut">
              <a:rPr lang="en-US" smtClean="0"/>
              <a:t>16/10/22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82BE9-307A-AB49-B561-9E71E3CE8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3D421-3143-47CA-ACA9-5443A0940D94}" type="datetimeFigureOut">
              <a:rPr lang="en-GB" smtClean="0"/>
              <a:t>16/10/22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A50D6-6132-4FF4-AFC5-01B946DDB4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9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07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400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Case sensitive element and attribute names</a:t>
            </a:r>
          </a:p>
          <a:p>
            <a:pPr marL="360000" lvl="1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&lt;books&gt; != &lt;Books&gt; != &lt;BOOKS&gt;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089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XML Schema </a:t>
            </a:r>
            <a:r>
              <a:rPr lang="mr-IN" dirty="0"/>
              <a:t>–</a:t>
            </a:r>
            <a:r>
              <a:rPr lang="en-GB" dirty="0"/>
              <a:t> W3C standard</a:t>
            </a:r>
          </a:p>
          <a:p>
            <a:r>
              <a:rPr lang="en-GB" dirty="0"/>
              <a:t>Regular Language for XML Next Generation </a:t>
            </a:r>
            <a:r>
              <a:rPr lang="mr-IN" dirty="0"/>
              <a:t>–</a:t>
            </a:r>
            <a:r>
              <a:rPr lang="en-GB" dirty="0"/>
              <a:t> ISO standard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261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77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249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009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Logo Slide"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xmlns="" id="{BDBBA8B1-FB70-5047-82C7-77FEF3673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5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o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54560" y="2060849"/>
            <a:ext cx="7591573" cy="1226567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 spc="-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584" y="3287415"/>
            <a:ext cx="7584843" cy="864096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51584" y="4149081"/>
            <a:ext cx="3071283" cy="35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22 June 2021</a:t>
            </a:r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xmlns="" id="{13715225-994B-F847-BBCD-98E6DC60B0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703511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/>
          <p:nvPr userDrawn="1"/>
        </p:nvSpPr>
        <p:spPr>
          <a:xfrm>
            <a:off x="2351584" y="2700210"/>
            <a:ext cx="7584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spc="-150" dirty="0">
                <a:solidFill>
                  <a:schemeClr val="bg1"/>
                </a:solidFill>
              </a:rPr>
              <a:t>YOUR</a:t>
            </a:r>
            <a:r>
              <a:rPr lang="en-GB" sz="3200" b="1" spc="-150" baseline="0" dirty="0">
                <a:solidFill>
                  <a:schemeClr val="bg1"/>
                </a:solidFill>
              </a:rPr>
              <a:t> QUESTIONS</a:t>
            </a:r>
            <a:endParaRPr lang="en-GB" sz="3200" b="1" spc="-15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2351584" y="3356522"/>
            <a:ext cx="7584843" cy="1800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spc="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Copy here</a:t>
            </a:r>
            <a:endParaRPr lang="en-GB" dirty="0"/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xmlns="" id="{132411DA-15FA-804A-A497-A21BA241FF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85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xmlns="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38531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xmlns="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0021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xmlns="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17078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xmlns="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xmlns="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457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theme" Target="../theme/theme2.xml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07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0" r:id="rId2"/>
    <p:sldLayoutId id="214748370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/>
              <a:t>‹#›</a:t>
            </a:fld>
            <a:endParaRPr lang="en-GB" sz="1000" dirty="0"/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xmlns="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8" r:id="rId2"/>
    <p:sldLayoutId id="2147483711" r:id="rId3"/>
    <p:sldLayoutId id="2147483715" r:id="rId4"/>
    <p:sldLayoutId id="2147483718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138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Well-Formedness versus Validity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 XML document is </a:t>
            </a:r>
            <a:r>
              <a:rPr lang="en-GB" i="1" dirty="0"/>
              <a:t>well-formed</a:t>
            </a:r>
            <a:r>
              <a:rPr lang="en-GB" dirty="0"/>
              <a:t> if it obeys the syntax rules in the XML spec:</a:t>
            </a:r>
          </a:p>
          <a:p>
            <a:pPr lvl="1"/>
            <a:r>
              <a:rPr lang="en-GB" dirty="0"/>
              <a:t>Single root element</a:t>
            </a:r>
          </a:p>
          <a:p>
            <a:pPr lvl="1"/>
            <a:r>
              <a:rPr lang="en-GB" dirty="0"/>
              <a:t>Elements are correctly nested (no overlapping)</a:t>
            </a:r>
          </a:p>
          <a:p>
            <a:pPr lvl="1"/>
            <a:r>
              <a:rPr lang="en-GB" dirty="0"/>
              <a:t>Tag names contain only legal characters</a:t>
            </a:r>
          </a:p>
          <a:p>
            <a:pPr lvl="1"/>
            <a:r>
              <a:rPr lang="en-GB" dirty="0"/>
              <a:t>Start and end tag names have matching capitalisation</a:t>
            </a:r>
          </a:p>
          <a:p>
            <a:pPr lvl="1"/>
            <a:r>
              <a:rPr lang="en-GB" dirty="0"/>
              <a:t>(to name but a few of the rules)</a:t>
            </a:r>
          </a:p>
        </p:txBody>
      </p:sp>
    </p:spTree>
    <p:extLst>
      <p:ext uri="{BB962C8B-B14F-4D97-AF65-F5344CB8AC3E}">
        <p14:creationId xmlns:p14="http://schemas.microsoft.com/office/powerpoint/2010/main" val="3083700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Well-Formedness versus Validity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 XML document is </a:t>
            </a:r>
            <a:r>
              <a:rPr lang="en-GB" i="1" dirty="0"/>
              <a:t>valid</a:t>
            </a:r>
            <a:r>
              <a:rPr lang="en-GB" dirty="0"/>
              <a:t> if:</a:t>
            </a:r>
          </a:p>
          <a:p>
            <a:pPr lvl="1"/>
            <a:r>
              <a:rPr lang="en-GB" dirty="0"/>
              <a:t>It contains a reference to a DTD</a:t>
            </a:r>
          </a:p>
          <a:p>
            <a:pPr lvl="1"/>
            <a:r>
              <a:rPr lang="en-GB" dirty="0"/>
              <a:t>It only contains elements and attributes that are defined in that DTD</a:t>
            </a:r>
          </a:p>
          <a:p>
            <a:pPr lvl="1"/>
            <a:r>
              <a:rPr lang="en-GB" dirty="0"/>
              <a:t>Its use of those elements and attributes follows the grammar rules in the DTD</a:t>
            </a:r>
          </a:p>
          <a:p>
            <a:endParaRPr lang="en-GB" dirty="0"/>
          </a:p>
          <a:p>
            <a:r>
              <a:rPr lang="en-GB" dirty="0"/>
              <a:t>All valid XML documents are well-formed</a:t>
            </a:r>
          </a:p>
          <a:p>
            <a:r>
              <a:rPr lang="en-GB" dirty="0"/>
              <a:t>Not all well-formed XML documents are valid</a:t>
            </a:r>
          </a:p>
        </p:txBody>
      </p:sp>
    </p:spTree>
    <p:extLst>
      <p:ext uri="{BB962C8B-B14F-4D97-AF65-F5344CB8AC3E}">
        <p14:creationId xmlns:p14="http://schemas.microsoft.com/office/powerpoint/2010/main" val="3367518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Schema Languages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Document Type Definitions have expressive limitations</a:t>
            </a:r>
          </a:p>
          <a:p>
            <a:pPr lvl="1"/>
            <a:r>
              <a:rPr lang="en-GB" dirty="0"/>
              <a:t>Cannot specify the range of values taken by attributes</a:t>
            </a:r>
          </a:p>
          <a:p>
            <a:pPr lvl="1"/>
            <a:r>
              <a:rPr lang="en-GB" dirty="0"/>
              <a:t>Cannot specify the range of non-</a:t>
            </a:r>
            <a:r>
              <a:rPr lang="en-GB" dirty="0" err="1"/>
              <a:t>markup</a:t>
            </a:r>
            <a:r>
              <a:rPr lang="en-GB" dirty="0"/>
              <a:t> element content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Two main competitors:</a:t>
            </a:r>
          </a:p>
          <a:p>
            <a:pPr lvl="1"/>
            <a:r>
              <a:rPr lang="en-GB" dirty="0"/>
              <a:t>XML Schema</a:t>
            </a:r>
          </a:p>
          <a:p>
            <a:pPr lvl="1"/>
            <a:r>
              <a:rPr lang="en-GB" dirty="0"/>
              <a:t>RELAX NG</a:t>
            </a:r>
          </a:p>
        </p:txBody>
      </p:sp>
    </p:spTree>
    <p:extLst>
      <p:ext uri="{BB962C8B-B14F-4D97-AF65-F5344CB8AC3E}">
        <p14:creationId xmlns:p14="http://schemas.microsoft.com/office/powerpoint/2010/main" val="582454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Scalable Vector Graphs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946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Scalable Vector Graphics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XML-based language for describing 2D graphics</a:t>
            </a:r>
          </a:p>
          <a:p>
            <a:pPr lvl="1"/>
            <a:r>
              <a:rPr lang="en-GB" dirty="0"/>
              <a:t>Resolution independent</a:t>
            </a:r>
          </a:p>
          <a:p>
            <a:pPr lvl="1"/>
            <a:r>
              <a:rPr lang="en-GB" dirty="0"/>
              <a:t>Support for </a:t>
            </a:r>
            <a:r>
              <a:rPr lang="en-GB" dirty="0" err="1"/>
              <a:t>Javascript</a:t>
            </a:r>
            <a:r>
              <a:rPr lang="en-GB" dirty="0"/>
              <a:t> event handlers</a:t>
            </a:r>
          </a:p>
          <a:p>
            <a:pPr lvl="1"/>
            <a:r>
              <a:rPr lang="en-GB" dirty="0"/>
              <a:t>Support for manipulation via the Document Object Model (DOM)</a:t>
            </a:r>
          </a:p>
          <a:p>
            <a:pPr lvl="1"/>
            <a:r>
              <a:rPr lang="en-GB" dirty="0"/>
              <a:t>Uses CSS for styling and animation</a:t>
            </a:r>
          </a:p>
          <a:p>
            <a:pPr lvl="1"/>
            <a:r>
              <a:rPr lang="en-GB" dirty="0"/>
              <a:t>Integrates with HTML5</a:t>
            </a:r>
          </a:p>
        </p:txBody>
      </p:sp>
    </p:spTree>
    <p:extLst>
      <p:ext uri="{BB962C8B-B14F-4D97-AF65-F5344CB8AC3E}">
        <p14:creationId xmlns:p14="http://schemas.microsoft.com/office/powerpoint/2010/main" val="2856792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SVG Example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svg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height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="150"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width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="400"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xmlns:xlink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http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://www.w3.org/1999/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xlink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defs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linearGradient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id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="grad1" x1="0%" y1="0%" x2="100%" y2="0%"&gt;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stop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offset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="0%"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style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stop-color:rgb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(255,255,0);stop-opacity:1" /&gt;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stop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offset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="100%"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style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stop-color:rgb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(255,0,0);stop-opacity:1" /&gt;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linearGradient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	 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defs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ellipse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cx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="200"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="70"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rx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="85"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ry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="55"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fill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url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(#grad1)" /&gt;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text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="0"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="15"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fill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blue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transform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rotate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(30 20,40)"&gt;I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love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xlink:href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http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://www.w3.org/SVG/"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target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="_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blank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"&gt;SVG&lt;/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text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svg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81455" y="4493420"/>
            <a:ext cx="3873500" cy="2032000"/>
          </a:xfrm>
        </p:spPr>
      </p:pic>
    </p:spTree>
    <p:extLst>
      <p:ext uri="{BB962C8B-B14F-4D97-AF65-F5344CB8AC3E}">
        <p14:creationId xmlns:p14="http://schemas.microsoft.com/office/powerpoint/2010/main" val="53180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MathML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34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XML-based language for expressing mathematical expressions</a:t>
            </a:r>
          </a:p>
          <a:p>
            <a:pPr lvl="1"/>
            <a:r>
              <a:rPr lang="en-GB" dirty="0"/>
              <a:t>Integrates with HTML5</a:t>
            </a:r>
          </a:p>
          <a:p>
            <a:pPr marL="0" indent="0">
              <a:buNone/>
            </a:pPr>
            <a:r>
              <a:rPr lang="en-GB" dirty="0"/>
              <a:t>Two sub-languages:</a:t>
            </a:r>
          </a:p>
          <a:p>
            <a:pPr lvl="1"/>
            <a:r>
              <a:rPr lang="en-GB" dirty="0"/>
              <a:t>Presentation-oriented (for display)</a:t>
            </a:r>
          </a:p>
          <a:p>
            <a:pPr lvl="1"/>
            <a:r>
              <a:rPr lang="en-GB" dirty="0"/>
              <a:t>Semantics-oriented</a:t>
            </a:r>
          </a:p>
        </p:txBody>
      </p:sp>
    </p:spTree>
    <p:extLst>
      <p:ext uri="{BB962C8B-B14F-4D97-AF65-F5344CB8AC3E}">
        <p14:creationId xmlns:p14="http://schemas.microsoft.com/office/powerpoint/2010/main" val="335414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Presentational MathML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23887" y="1773236"/>
            <a:ext cx="6312621" cy="4464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http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://www.w3.org/1998/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MathML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"&gt;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mrow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  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mo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&gt;+&lt;/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mo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  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b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  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mo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&gt;=&lt;/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mo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  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msup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  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mrow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     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GB" sz="3600" dirty="0"/>
              <a:t>a</a:t>
            </a:r>
            <a:r>
              <a:rPr lang="en-GB" sz="3600" baseline="30000" dirty="0"/>
              <a:t>2</a:t>
            </a:r>
            <a:r>
              <a:rPr lang="en-GB" sz="3600" dirty="0"/>
              <a:t> + b</a:t>
            </a:r>
            <a:r>
              <a:rPr lang="en-GB" sz="3600" baseline="30000" dirty="0"/>
              <a:t>2</a:t>
            </a:r>
            <a:r>
              <a:rPr lang="en-GB" sz="3600" dirty="0"/>
              <a:t> = c</a:t>
            </a:r>
            <a:r>
              <a:rPr lang="en-GB" sz="3600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82251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Semantic MathML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6441930" cy="44640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http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://www.w3.org/1998/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MathML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”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eq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plus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/&gt;	       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power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power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b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power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ci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&gt;2&lt;/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cn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apply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mr-IN" sz="1600" dirty="0" err="1">
                <a:latin typeface="Lucida Console" charset="0"/>
                <a:ea typeface="Lucida Console" charset="0"/>
                <a:cs typeface="Lucida Console" charset="0"/>
              </a:rPr>
              <a:t>math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GB" sz="3600" dirty="0"/>
              <a:t>a</a:t>
            </a:r>
            <a:r>
              <a:rPr lang="en-GB" sz="3600" baseline="30000" dirty="0"/>
              <a:t>2</a:t>
            </a:r>
            <a:r>
              <a:rPr lang="en-GB" sz="3600" dirty="0"/>
              <a:t> + b</a:t>
            </a:r>
            <a:r>
              <a:rPr lang="en-GB" sz="3600" baseline="30000" dirty="0"/>
              <a:t>2</a:t>
            </a:r>
            <a:r>
              <a:rPr lang="en-GB" sz="3600" dirty="0"/>
              <a:t> = c</a:t>
            </a:r>
            <a:r>
              <a:rPr lang="en-GB" sz="3600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6917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 Formats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B8E8ED7-97E0-8047-8142-C4955DE022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COMP3227 Web Architecture &amp; Hypertext Technologies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F74FE84-A1F7-9446-A15B-B77848D28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51584" y="4149081"/>
            <a:ext cx="4104456" cy="432047"/>
          </a:xfrm>
        </p:spPr>
        <p:txBody>
          <a:bodyPr/>
          <a:lstStyle/>
          <a:p>
            <a:r>
              <a:rPr lang="en-US" dirty="0"/>
              <a:t>Dr Heather Packer – hp3@ecs.soton</a:t>
            </a:r>
            <a:r>
              <a:rPr lang="en-US"/>
              <a:t>.ac.</a:t>
            </a:r>
            <a:r>
              <a:rPr lang="en-US" dirty="0"/>
              <a:t>uk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812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384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Structured and Linked Data on the Web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The Resource Description Framework</a:t>
            </a:r>
          </a:p>
          <a:p>
            <a:pPr lvl="1"/>
            <a:r>
              <a:rPr lang="en-GB" dirty="0"/>
              <a:t>Subject of a later lecture on this module</a:t>
            </a:r>
          </a:p>
          <a:p>
            <a:pPr lvl="1"/>
            <a:r>
              <a:rPr lang="en-GB" dirty="0"/>
              <a:t>Covered (in considerable depth) in COMP6215 Semantic Web Technologies next semester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555" y="2997701"/>
            <a:ext cx="9048889" cy="3671387"/>
          </a:xfrm>
        </p:spPr>
      </p:pic>
    </p:spTree>
    <p:extLst>
      <p:ext uri="{BB962C8B-B14F-4D97-AF65-F5344CB8AC3E}">
        <p14:creationId xmlns:p14="http://schemas.microsoft.com/office/powerpoint/2010/main" val="37600160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EPub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54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ePub</a:t>
            </a:r>
            <a:r>
              <a:rPr lang="en-GB" dirty="0"/>
              <a:t> Format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6264200" cy="4464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Open vendor-neutral standard for e-books defined by </a:t>
            </a:r>
            <a:r>
              <a:rPr lang="en-GB" dirty="0" smtClean="0"/>
              <a:t>IDPF </a:t>
            </a:r>
            <a:r>
              <a:rPr lang="en-GB" dirty="0"/>
              <a:t>(now part of W3C)</a:t>
            </a:r>
          </a:p>
          <a:p>
            <a:pPr marL="0" indent="0">
              <a:buNone/>
            </a:pPr>
            <a:r>
              <a:rPr lang="en-GB" dirty="0" smtClean="0"/>
              <a:t>ZIP </a:t>
            </a:r>
            <a:r>
              <a:rPr lang="en-GB" dirty="0"/>
              <a:t>of XML/HTML </a:t>
            </a:r>
            <a:r>
              <a:rPr lang="en-GB" dirty="0" smtClean="0"/>
              <a:t>files</a:t>
            </a:r>
            <a:endParaRPr lang="en-GB" dirty="0"/>
          </a:p>
          <a:p>
            <a:pPr lvl="1"/>
            <a:r>
              <a:rPr lang="en-GB" dirty="0" smtClean="0"/>
              <a:t>META</a:t>
            </a:r>
            <a:r>
              <a:rPr lang="en-GB" dirty="0"/>
              <a:t>-INF/</a:t>
            </a:r>
            <a:r>
              <a:rPr lang="en-GB" dirty="0" err="1"/>
              <a:t>container.xml</a:t>
            </a:r>
            <a:endParaRPr lang="en-GB" dirty="0"/>
          </a:p>
          <a:p>
            <a:pPr lvl="1"/>
            <a:r>
              <a:rPr lang="en-GB" dirty="0"/>
              <a:t>OEBPS/</a:t>
            </a:r>
            <a:r>
              <a:rPr lang="en-GB" dirty="0" err="1"/>
              <a:t>content.opf</a:t>
            </a:r>
            <a:endParaRPr lang="en-GB" dirty="0"/>
          </a:p>
          <a:p>
            <a:pPr lvl="1"/>
            <a:r>
              <a:rPr lang="en-GB" dirty="0" smtClean="0"/>
              <a:t>Kindle </a:t>
            </a:r>
            <a:r>
              <a:rPr lang="en-GB" dirty="0"/>
              <a:t>(.</a:t>
            </a:r>
            <a:r>
              <a:rPr lang="en-GB" dirty="0" err="1"/>
              <a:t>azw</a:t>
            </a:r>
            <a:r>
              <a:rPr lang="en-GB" dirty="0"/>
              <a:t>), </a:t>
            </a:r>
            <a:r>
              <a:rPr lang="en-GB" dirty="0" err="1"/>
              <a:t>Mobipocket</a:t>
            </a:r>
            <a:r>
              <a:rPr lang="en-GB" dirty="0"/>
              <a:t>, Apple </a:t>
            </a:r>
            <a:r>
              <a:rPr lang="en-GB" dirty="0" err="1" smtClean="0"/>
              <a:t>iBooks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Use </a:t>
            </a:r>
            <a:r>
              <a:rPr lang="en-GB" dirty="0"/>
              <a:t>of HTML allows resizable and </a:t>
            </a:r>
            <a:r>
              <a:rPr lang="en-GB" dirty="0" err="1"/>
              <a:t>reflowable</a:t>
            </a:r>
            <a:r>
              <a:rPr lang="en-GB" dirty="0"/>
              <a:t> content </a:t>
            </a:r>
            <a:r>
              <a:rPr lang="mr-IN" dirty="0"/>
              <a:t>–</a:t>
            </a:r>
            <a:r>
              <a:rPr lang="en-GB" dirty="0"/>
              <a:t> essential for adapting to a wide variety of </a:t>
            </a:r>
            <a:r>
              <a:rPr lang="en-GB" dirty="0" smtClean="0"/>
              <a:t>readers</a:t>
            </a:r>
          </a:p>
          <a:p>
            <a:pPr marL="0" indent="0">
              <a:buNone/>
            </a:pPr>
            <a:r>
              <a:rPr lang="en-GB" dirty="0"/>
              <a:t>Other common </a:t>
            </a:r>
            <a:r>
              <a:rPr lang="en-GB" dirty="0" err="1"/>
              <a:t>ebook</a:t>
            </a:r>
            <a:r>
              <a:rPr lang="en-GB" dirty="0"/>
              <a:t> formats take similar </a:t>
            </a:r>
            <a:r>
              <a:rPr lang="en-GB" dirty="0" smtClean="0"/>
              <a:t>approach (ZIP of XML/HTML files)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794" y="1773238"/>
            <a:ext cx="3063961" cy="4464049"/>
          </a:xfrm>
        </p:spPr>
      </p:pic>
    </p:spTree>
    <p:extLst>
      <p:ext uri="{BB962C8B-B14F-4D97-AF65-F5344CB8AC3E}">
        <p14:creationId xmlns:p14="http://schemas.microsoft.com/office/powerpoint/2010/main" val="5881253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META-INF/</a:t>
            </a:r>
            <a:r>
              <a:rPr lang="en-GB" dirty="0" err="1"/>
              <a:t>container.xml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Points to OPF package which describes the other components of the document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&lt;?xml version="1.0" encoding="UTF-8"?&gt;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&lt;container version="1.0”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xmlns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urn:oasis:names:tc:opendocument:xmlns:container</a:t>
            </a:r>
            <a:r>
              <a:rPr lang="en-GB" sz="1600" dirty="0">
                <a:latin typeface="Lucida Console" panose="020B0609040504020204" pitchFamily="49" charset="0"/>
              </a:rPr>
              <a:t>"&gt;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rootfiles</a:t>
            </a:r>
            <a:r>
              <a:rPr lang="en-GB" sz="1600" dirty="0">
                <a:latin typeface="Lucida Console" panose="020B0609040504020204" pitchFamily="49" charset="0"/>
              </a:rPr>
              <a:t>&gt;    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</a:t>
            </a:r>
            <a:r>
              <a:rPr lang="en-GB" sz="1600" dirty="0" err="1">
                <a:latin typeface="Lucida Console" panose="020B0609040504020204" pitchFamily="49" charset="0"/>
              </a:rPr>
              <a:t>rootfile</a:t>
            </a:r>
            <a:r>
              <a:rPr lang="en-GB" sz="1600" dirty="0">
                <a:latin typeface="Lucida Console" panose="020B0609040504020204" pitchFamily="49" charset="0"/>
              </a:rPr>
              <a:t> full-path="OEBPS/</a:t>
            </a:r>
            <a:r>
              <a:rPr lang="en-GB" sz="1600" dirty="0" err="1">
                <a:latin typeface="Lucida Console" panose="020B0609040504020204" pitchFamily="49" charset="0"/>
              </a:rPr>
              <a:t>content.opf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    media-type="application/</a:t>
            </a:r>
            <a:r>
              <a:rPr lang="en-GB" sz="1600" dirty="0" err="1">
                <a:latin typeface="Lucida Console" panose="020B0609040504020204" pitchFamily="49" charset="0"/>
              </a:rPr>
              <a:t>oebps-package+xml</a:t>
            </a:r>
            <a:r>
              <a:rPr lang="en-GB" sz="1600" dirty="0">
                <a:latin typeface="Lucida Console" panose="020B0609040504020204" pitchFamily="49" charset="0"/>
              </a:rPr>
              <a:t>"/&gt;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</a:t>
            </a:r>
            <a:r>
              <a:rPr lang="en-GB" sz="1600" dirty="0" err="1">
                <a:latin typeface="Lucida Console" panose="020B0609040504020204" pitchFamily="49" charset="0"/>
              </a:rPr>
              <a:t>rootfiles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&lt;/container&gt;</a:t>
            </a:r>
          </a:p>
        </p:txBody>
      </p:sp>
    </p:spTree>
    <p:extLst>
      <p:ext uri="{BB962C8B-B14F-4D97-AF65-F5344CB8AC3E}">
        <p14:creationId xmlns:p14="http://schemas.microsoft.com/office/powerpoint/2010/main" val="32801529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OEBPS/</a:t>
            </a:r>
            <a:r>
              <a:rPr lang="en-GB" dirty="0" err="1"/>
              <a:t>content.opf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key components:</a:t>
            </a:r>
          </a:p>
          <a:p>
            <a:pPr lvl="1"/>
            <a:r>
              <a:rPr lang="en-GB" dirty="0"/>
              <a:t>Metadata about document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2952F1E0-2A41-D449-9914-4976EE7ED7D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&lt;metadata </a:t>
            </a:r>
            <a:r>
              <a:rPr lang="en-GB" sz="1600" dirty="0" err="1">
                <a:latin typeface="Lucida Console" panose="020B0609040504020204" pitchFamily="49" charset="0"/>
              </a:rPr>
              <a:t>xmlns:dc</a:t>
            </a:r>
            <a:r>
              <a:rPr lang="en-GB" sz="1600" dirty="0">
                <a:latin typeface="Lucida Console" panose="020B0609040504020204" pitchFamily="49" charset="0"/>
              </a:rPr>
              <a:t>="http://</a:t>
            </a:r>
            <a:r>
              <a:rPr lang="en-GB" sz="1600" dirty="0" err="1">
                <a:latin typeface="Lucida Console" panose="020B0609040504020204" pitchFamily="49" charset="0"/>
              </a:rPr>
              <a:t>purl.org</a:t>
            </a:r>
            <a:r>
              <a:rPr lang="en-GB" sz="1600" dirty="0">
                <a:latin typeface="Lucida Console" panose="020B0609040504020204" pitchFamily="49" charset="0"/>
              </a:rPr>
              <a:t>/dc/elements/1.1/"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</a:t>
            </a:r>
            <a:r>
              <a:rPr lang="en-GB" sz="1600" dirty="0" err="1">
                <a:latin typeface="Lucida Console" panose="020B0609040504020204" pitchFamily="49" charset="0"/>
              </a:rPr>
              <a:t>xmlns:dcterms</a:t>
            </a:r>
            <a:r>
              <a:rPr lang="en-GB" sz="1600" dirty="0">
                <a:latin typeface="Lucida Console" panose="020B0609040504020204" pitchFamily="49" charset="0"/>
              </a:rPr>
              <a:t>="http://</a:t>
            </a:r>
            <a:r>
              <a:rPr lang="en-GB" sz="1600" dirty="0" err="1">
                <a:latin typeface="Lucida Console" panose="020B0609040504020204" pitchFamily="49" charset="0"/>
              </a:rPr>
              <a:t>purl.org</a:t>
            </a:r>
            <a:r>
              <a:rPr lang="en-GB" sz="1600" dirty="0">
                <a:latin typeface="Lucida Console" panose="020B0609040504020204" pitchFamily="49" charset="0"/>
              </a:rPr>
              <a:t>/dc/terms/"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</a:t>
            </a:r>
            <a:r>
              <a:rPr lang="en-GB" sz="1600" dirty="0" err="1">
                <a:latin typeface="Lucida Console" panose="020B0609040504020204" pitchFamily="49" charset="0"/>
              </a:rPr>
              <a:t>xmlns:opf</a:t>
            </a:r>
            <a:r>
              <a:rPr lang="en-GB" sz="1600" dirty="0">
                <a:latin typeface="Lucida Console" panose="020B0609040504020204" pitchFamily="49" charset="0"/>
              </a:rPr>
              <a:t>="http://</a:t>
            </a:r>
            <a:r>
              <a:rPr lang="en-GB" sz="1600" dirty="0" err="1">
                <a:latin typeface="Lucida Console" panose="020B0609040504020204" pitchFamily="49" charset="0"/>
              </a:rPr>
              <a:t>www.idpf.org</a:t>
            </a:r>
            <a:r>
              <a:rPr lang="en-GB" sz="1600" dirty="0">
                <a:latin typeface="Lucida Console" panose="020B0609040504020204" pitchFamily="49" charset="0"/>
              </a:rPr>
              <a:t>/2007/</a:t>
            </a:r>
            <a:r>
              <a:rPr lang="en-GB" sz="1600" dirty="0" err="1">
                <a:latin typeface="Lucida Console" panose="020B0609040504020204" pitchFamily="49" charset="0"/>
              </a:rPr>
              <a:t>opf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</a:t>
            </a:r>
            <a:r>
              <a:rPr lang="en-GB" sz="1600" dirty="0" err="1">
                <a:latin typeface="Lucida Console" panose="020B0609040504020204" pitchFamily="49" charset="0"/>
              </a:rPr>
              <a:t>xmlns:xsi</a:t>
            </a:r>
            <a:r>
              <a:rPr lang="en-GB" sz="1600" dirty="0">
                <a:latin typeface="Lucida Console" panose="020B0609040504020204" pitchFamily="49" charset="0"/>
              </a:rPr>
              <a:t>="http://www.w3.org/2001/</a:t>
            </a:r>
            <a:r>
              <a:rPr lang="en-GB" sz="1600" dirty="0" err="1">
                <a:latin typeface="Lucida Console" panose="020B0609040504020204" pitchFamily="49" charset="0"/>
              </a:rPr>
              <a:t>XMLSchema</a:t>
            </a:r>
            <a:r>
              <a:rPr lang="en-GB" sz="1600" dirty="0">
                <a:latin typeface="Lucida Console" panose="020B0609040504020204" pitchFamily="49" charset="0"/>
              </a:rPr>
              <a:t>-instance"&gt;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dc:identifier</a:t>
            </a:r>
            <a:r>
              <a:rPr lang="en-GB" sz="1600" dirty="0">
                <a:latin typeface="Lucida Console" panose="020B0609040504020204" pitchFamily="49" charset="0"/>
              </a:rPr>
              <a:t> id="</a:t>
            </a:r>
            <a:r>
              <a:rPr lang="en-GB" sz="1600" dirty="0" err="1">
                <a:latin typeface="Lucida Console" panose="020B0609040504020204" pitchFamily="49" charset="0"/>
              </a:rPr>
              <a:t>uuid_id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r>
              <a:rPr lang="en-GB" sz="1600" dirty="0" err="1">
                <a:latin typeface="Lucida Console" panose="020B0609040504020204" pitchFamily="49" charset="0"/>
              </a:rPr>
              <a:t>opf:scheme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uuid</a:t>
            </a:r>
            <a:r>
              <a:rPr lang="en-GB" sz="1600" dirty="0"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df3d24ec-aa53-4a72-9075-e97b5b7bc26f&lt;/</a:t>
            </a:r>
            <a:r>
              <a:rPr lang="en-GB" sz="1600" dirty="0" err="1">
                <a:latin typeface="Lucida Console" panose="020B0609040504020204" pitchFamily="49" charset="0"/>
              </a:rPr>
              <a:t>dc:identifier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dc:title</a:t>
            </a:r>
            <a:r>
              <a:rPr lang="en-GB" sz="1600" dirty="0">
                <a:latin typeface="Lucida Console" panose="020B0609040504020204" pitchFamily="49" charset="0"/>
              </a:rPr>
              <a:t>&gt;The Stars, Like Dust&lt;/</a:t>
            </a:r>
            <a:r>
              <a:rPr lang="en-GB" sz="1600" dirty="0" err="1">
                <a:latin typeface="Lucida Console" panose="020B0609040504020204" pitchFamily="49" charset="0"/>
              </a:rPr>
              <a:t>dc:title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dc:creator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opf:file-as</a:t>
            </a:r>
            <a:r>
              <a:rPr lang="en-GB" sz="1600" dirty="0">
                <a:latin typeface="Lucida Console" panose="020B0609040504020204" pitchFamily="49" charset="0"/>
              </a:rPr>
              <a:t>="Asimov, Isaac” </a:t>
            </a:r>
            <a:r>
              <a:rPr lang="en-GB" sz="1600" dirty="0" err="1">
                <a:latin typeface="Lucida Console" panose="020B0609040504020204" pitchFamily="49" charset="0"/>
              </a:rPr>
              <a:t>opf:role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aut</a:t>
            </a:r>
            <a:r>
              <a:rPr lang="en-GB" sz="1600" dirty="0">
                <a:latin typeface="Lucida Console" panose="020B0609040504020204" pitchFamily="49" charset="0"/>
              </a:rPr>
              <a:t>"&gt;Isaac Asimov&lt;/</a:t>
            </a:r>
            <a:r>
              <a:rPr lang="en-GB" sz="1600" dirty="0" err="1">
                <a:latin typeface="Lucida Console" panose="020B0609040504020204" pitchFamily="49" charset="0"/>
              </a:rPr>
              <a:t>dc:creator</a:t>
            </a:r>
            <a:r>
              <a:rPr lang="en-GB" sz="1600" dirty="0">
                <a:latin typeface="Lucida Console" panose="020B0609040504020204" pitchFamily="49" charset="0"/>
              </a:rPr>
              <a:t>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dc:language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r>
              <a:rPr lang="en-GB" sz="1600" dirty="0" err="1">
                <a:latin typeface="Lucida Console" panose="020B0609040504020204" pitchFamily="49" charset="0"/>
              </a:rPr>
              <a:t>en</a:t>
            </a:r>
            <a:r>
              <a:rPr lang="en-GB" sz="1600" dirty="0">
                <a:latin typeface="Lucida Console" panose="020B0609040504020204" pitchFamily="49" charset="0"/>
              </a:rPr>
              <a:t>&lt;/</a:t>
            </a:r>
            <a:r>
              <a:rPr lang="en-GB" sz="1600" dirty="0" err="1">
                <a:latin typeface="Lucida Console" panose="020B0609040504020204" pitchFamily="49" charset="0"/>
              </a:rPr>
              <a:t>dc:language</a:t>
            </a:r>
            <a:r>
              <a:rPr lang="en-GB" sz="1600" dirty="0">
                <a:latin typeface="Lucida Console" panose="020B0609040504020204" pitchFamily="49" charset="0"/>
              </a:rPr>
              <a:t>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&lt;/metadata&gt;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  <a:prstGeom prst="rect">
            <a:avLst/>
          </a:prstGeom>
        </p:spPr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618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OEBPS/</a:t>
            </a:r>
            <a:r>
              <a:rPr lang="en-GB" dirty="0" err="1"/>
              <a:t>content.opf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key components: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Metadata about document</a:t>
            </a:r>
          </a:p>
          <a:p>
            <a:pPr lvl="1"/>
            <a:r>
              <a:rPr lang="en-GB" dirty="0"/>
              <a:t>Manifest listing files that comprise document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2952F1E0-2A41-D449-9914-4976EE7ED7D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&lt;manifest&gt;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&lt;item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="Images/</a:t>
            </a:r>
            <a:r>
              <a:rPr lang="en-GB" sz="1600" dirty="0" err="1">
                <a:latin typeface="Lucida Console" panose="020B0609040504020204" pitchFamily="49" charset="0"/>
              </a:rPr>
              <a:t>cover.jpeg</a:t>
            </a:r>
            <a:r>
              <a:rPr lang="en-GB" sz="1600" dirty="0">
                <a:latin typeface="Lucida Console" panose="020B0609040504020204" pitchFamily="49" charset="0"/>
              </a:rPr>
              <a:t>" id="cover"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media-type="image/jpeg"/&gt;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&lt;item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="Styles/</a:t>
            </a:r>
            <a:r>
              <a:rPr lang="en-GB" sz="1600" dirty="0" err="1">
                <a:latin typeface="Lucida Console" panose="020B0609040504020204" pitchFamily="49" charset="0"/>
              </a:rPr>
              <a:t>stylesheet.css</a:t>
            </a:r>
            <a:r>
              <a:rPr lang="en-GB" sz="1600" dirty="0">
                <a:latin typeface="Lucida Console" panose="020B0609040504020204" pitchFamily="49" charset="0"/>
              </a:rPr>
              <a:t>" id="</a:t>
            </a:r>
            <a:r>
              <a:rPr lang="en-GB" sz="1600" dirty="0" err="1">
                <a:latin typeface="Lucida Console" panose="020B0609040504020204" pitchFamily="49" charset="0"/>
              </a:rPr>
              <a:t>css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media-type="text/</a:t>
            </a:r>
            <a:r>
              <a:rPr lang="en-GB" sz="1600" dirty="0" err="1">
                <a:latin typeface="Lucida Console" panose="020B0609040504020204" pitchFamily="49" charset="0"/>
              </a:rPr>
              <a:t>css</a:t>
            </a:r>
            <a:r>
              <a:rPr lang="en-GB" sz="1600" dirty="0">
                <a:latin typeface="Lucida Console" panose="020B0609040504020204" pitchFamily="49" charset="0"/>
              </a:rPr>
              <a:t>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&lt;item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="Text/</a:t>
            </a:r>
            <a:r>
              <a:rPr lang="en-GB" sz="1600" dirty="0" err="1">
                <a:latin typeface="Lucida Console" panose="020B0609040504020204" pitchFamily="49" charset="0"/>
              </a:rPr>
              <a:t>cover.xhtml</a:t>
            </a:r>
            <a:r>
              <a:rPr lang="en-GB" sz="1600" dirty="0">
                <a:latin typeface="Lucida Console" panose="020B0609040504020204" pitchFamily="49" charset="0"/>
              </a:rPr>
              <a:t>" id="</a:t>
            </a:r>
            <a:r>
              <a:rPr lang="en-GB" sz="1600" dirty="0" err="1">
                <a:latin typeface="Lucida Console" panose="020B0609040504020204" pitchFamily="49" charset="0"/>
              </a:rPr>
              <a:t>cover.xhtml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media-type="application/</a:t>
            </a:r>
            <a:r>
              <a:rPr lang="en-GB" sz="1600" dirty="0" err="1">
                <a:latin typeface="Lucida Console" panose="020B0609040504020204" pitchFamily="49" charset="0"/>
              </a:rPr>
              <a:t>xhtml+xml</a:t>
            </a:r>
            <a:r>
              <a:rPr lang="en-GB" sz="1600" dirty="0">
                <a:latin typeface="Lucida Console" panose="020B0609040504020204" pitchFamily="49" charset="0"/>
              </a:rPr>
              <a:t>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&lt;item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="Text/chapter01.xhtml" id="chapter01.xhtml"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media-type="application/</a:t>
            </a:r>
            <a:r>
              <a:rPr lang="en-GB" sz="1600" dirty="0" err="1">
                <a:latin typeface="Lucida Console" panose="020B0609040504020204" pitchFamily="49" charset="0"/>
              </a:rPr>
              <a:t>xhtml+xml</a:t>
            </a:r>
            <a:r>
              <a:rPr lang="en-GB" sz="1600" dirty="0">
                <a:latin typeface="Lucida Console" panose="020B0609040504020204" pitchFamily="49" charset="0"/>
              </a:rPr>
              <a:t>"/&gt;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...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&lt;/manifest&gt;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  <a:prstGeom prst="rect">
            <a:avLst/>
          </a:prstGeom>
        </p:spPr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097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OEBPS/</a:t>
            </a:r>
            <a:r>
              <a:rPr lang="en-GB" dirty="0" err="1"/>
              <a:t>content.opf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key components: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Metadata about document</a:t>
            </a:r>
          </a:p>
          <a:p>
            <a:pPr lvl="1"/>
            <a:r>
              <a:rPr lang="en-GB" dirty="0">
                <a:solidFill>
                  <a:schemeClr val="bg2"/>
                </a:solidFill>
              </a:rPr>
              <a:t>Manifest listing files that comprise document</a:t>
            </a:r>
          </a:p>
          <a:p>
            <a:pPr lvl="1"/>
            <a:r>
              <a:rPr lang="en-GB" dirty="0"/>
              <a:t>Spine listing table of contents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2952F1E0-2A41-D449-9914-4976EE7ED7D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789360"/>
            <a:ext cx="10944225" cy="288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&lt;spine toc="</a:t>
            </a:r>
            <a:r>
              <a:rPr lang="en-GB" sz="1600" dirty="0" err="1">
                <a:latin typeface="Lucida Console" panose="020B0609040504020204" pitchFamily="49" charset="0"/>
              </a:rPr>
              <a:t>ncx</a:t>
            </a:r>
            <a:r>
              <a:rPr lang="en-GB" sz="1600" dirty="0">
                <a:latin typeface="Lucida Console" panose="020B0609040504020204" pitchFamily="49" charset="0"/>
              </a:rPr>
              <a:t>"&gt;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cover.xhtml</a:t>
            </a:r>
            <a:r>
              <a:rPr lang="en-GB" sz="1600" dirty="0">
                <a:latin typeface="Lucida Console" panose="020B0609040504020204" pitchFamily="49" charset="0"/>
              </a:rPr>
              <a:t>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title.xhtml</a:t>
            </a:r>
            <a:r>
              <a:rPr lang="en-GB" sz="1600" dirty="0">
                <a:latin typeface="Lucida Console" panose="020B0609040504020204" pitchFamily="49" charset="0"/>
              </a:rPr>
              <a:t>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="chapter01.xhtml"/&gt;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="chapter02.xhtml"/&gt;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</a:t>
            </a:r>
            <a:r>
              <a:rPr lang="en-GB" sz="1600" dirty="0" err="1">
                <a:latin typeface="Lucida Console" panose="020B0609040504020204" pitchFamily="49" charset="0"/>
              </a:rPr>
              <a:t>itemref</a:t>
            </a:r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</a:rPr>
              <a:t>idref</a:t>
            </a:r>
            <a:r>
              <a:rPr lang="en-GB" sz="1600" dirty="0">
                <a:latin typeface="Lucida Console" panose="020B0609040504020204" pitchFamily="49" charset="0"/>
              </a:rPr>
              <a:t>="chapter03.xhtml"/&gt;  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...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&lt;/spine&gt;</a:t>
            </a:r>
            <a:br>
              <a:rPr lang="en-GB" sz="1600" dirty="0">
                <a:latin typeface="Lucida Console" panose="020B0609040504020204" pitchFamily="49" charset="0"/>
              </a:rPr>
            </a:b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  <a:prstGeom prst="rect">
            <a:avLst/>
          </a:prstGeom>
        </p:spPr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99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OEBPS/Text/chapter01.xhtml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&lt;?xml version="1.0" encoding="utf-8"?&gt;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&lt;!DOCTYPE html PUBLIC "-//W3C//DTD XHTML 1.1//EN” "http://www.w3.org/TR/xhtml11/DTD/xhtml11.dtd"&gt;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 </a:t>
            </a:r>
            <a:r>
              <a:rPr lang="en-GB" sz="1600" dirty="0" err="1">
                <a:latin typeface="Lucida Console" panose="020B0609040504020204" pitchFamily="49" charset="0"/>
              </a:rPr>
              <a:t>xmlns</a:t>
            </a:r>
            <a:r>
              <a:rPr lang="en-GB" sz="1600" dirty="0">
                <a:latin typeface="Lucida Console" panose="020B0609040504020204" pitchFamily="49" charset="0"/>
              </a:rPr>
              <a:t>="http://www.w3.org/1999/</a:t>
            </a:r>
            <a:r>
              <a:rPr lang="en-GB" sz="1600" dirty="0" err="1">
                <a:latin typeface="Lucida Console" panose="020B0609040504020204" pitchFamily="49" charset="0"/>
              </a:rPr>
              <a:t>xhtml</a:t>
            </a:r>
            <a:r>
              <a:rPr lang="en-GB" sz="1600" dirty="0"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&lt;link </a:t>
            </a:r>
            <a:r>
              <a:rPr lang="en-GB" sz="1600" dirty="0" err="1">
                <a:latin typeface="Lucida Console" panose="020B0609040504020204" pitchFamily="49" charset="0"/>
              </a:rPr>
              <a:t>href</a:t>
            </a:r>
            <a:r>
              <a:rPr lang="en-GB" sz="1600" dirty="0">
                <a:latin typeface="Lucida Console" panose="020B0609040504020204" pitchFamily="49" charset="0"/>
              </a:rPr>
              <a:t>="../Styles/</a:t>
            </a:r>
            <a:r>
              <a:rPr lang="en-GB" sz="1600" dirty="0" err="1">
                <a:latin typeface="Lucida Console" panose="020B0609040504020204" pitchFamily="49" charset="0"/>
              </a:rPr>
              <a:t>stylesheet.css</a:t>
            </a:r>
            <a:r>
              <a:rPr lang="en-GB" sz="1600" dirty="0">
                <a:latin typeface="Lucida Console" panose="020B0609040504020204" pitchFamily="49" charset="0"/>
              </a:rPr>
              <a:t>" </a:t>
            </a:r>
            <a:r>
              <a:rPr lang="en-GB" sz="1600" dirty="0" err="1">
                <a:latin typeface="Lucida Console" panose="020B0609040504020204" pitchFamily="49" charset="0"/>
              </a:rPr>
              <a:t>rel</a:t>
            </a:r>
            <a:r>
              <a:rPr lang="en-GB" sz="1600" dirty="0">
                <a:latin typeface="Lucida Console" panose="020B0609040504020204" pitchFamily="49" charset="0"/>
              </a:rPr>
              <a:t>="stylesheet"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type="text/</a:t>
            </a:r>
            <a:r>
              <a:rPr lang="en-GB" sz="1600" dirty="0" err="1">
                <a:latin typeface="Lucida Console" panose="020B0609040504020204" pitchFamily="49" charset="0"/>
              </a:rPr>
              <a:t>css</a:t>
            </a:r>
            <a:r>
              <a:rPr lang="en-GB" sz="1600" dirty="0">
                <a:latin typeface="Lucida Console" panose="020B0609040504020204" pitchFamily="49" charset="0"/>
              </a:rPr>
              <a:t>"/&gt;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&lt;h1&gt;ONE: The Bedroom Murmured&lt;/h1&gt;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&lt;p&gt;The bedroom murmured to itself gently. It was almost below the limits of hearing—an irregular little sound, yet quite unmistakable, and quite deadly.&lt;/p&gt;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&lt;p&gt;But it wasn’t that which awakened Biron </a:t>
            </a:r>
            <a:r>
              <a:rPr lang="en-GB" sz="1600" dirty="0" err="1">
                <a:latin typeface="Lucida Console" panose="020B0609040504020204" pitchFamily="49" charset="0"/>
              </a:rPr>
              <a:t>Farrill</a:t>
            </a:r>
            <a:r>
              <a:rPr lang="en-GB" sz="1600" dirty="0">
                <a:latin typeface="Lucida Console" panose="020B0609040504020204" pitchFamily="49" charset="0"/>
              </a:rPr>
              <a:t> and dragged him out of a heavy, unrefreshing slumber. He turned his head restlessly from side to side in a futile struggle against the periodic burr-r-r on the end table.&lt;/p&gt;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&lt;p&gt;He put out a clumsy hand without opening his eyes and closed contact.&lt;/p&gt; 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&lt;p&gt;“Hello,” he mumbled.&lt;/p&gt;</a:t>
            </a:r>
          </a:p>
        </p:txBody>
      </p:sp>
    </p:spTree>
    <p:extLst>
      <p:ext uri="{BB962C8B-B14F-4D97-AF65-F5344CB8AC3E}">
        <p14:creationId xmlns:p14="http://schemas.microsoft.com/office/powerpoint/2010/main" val="1768861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 Office XML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26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Formats</a:t>
            </a:r>
            <a:br>
              <a:rPr lang="en-GB" dirty="0"/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HTML is the main Web format</a:t>
            </a:r>
          </a:p>
          <a:p>
            <a:pPr lvl="1"/>
            <a:r>
              <a:rPr lang="en-GB" dirty="0"/>
              <a:t>Many other formats in use on the Web</a:t>
            </a:r>
          </a:p>
          <a:p>
            <a:pPr lvl="1"/>
            <a:r>
              <a:rPr lang="en-GB" dirty="0"/>
              <a:t>Many other formats use Web standards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NOTE: This lecture goes into a lot of detail, but for illustrative purposes only. You should be broadly familiar with the range of formats</a:t>
            </a:r>
            <a:r>
              <a:rPr lang="en-GB"/>
              <a:t>, what they’re </a:t>
            </a:r>
            <a:r>
              <a:rPr lang="en-GB" dirty="0"/>
              <a:t>for and (roughly) how they work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  <a:prstGeom prst="rect">
            <a:avLst/>
          </a:prstGeom>
        </p:spPr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FA93F152-3EB5-DD41-AA94-A6D45FA0B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0000">
            <a:off x="7006004" y="1863725"/>
            <a:ext cx="3541346" cy="31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2268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Office XML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711598" cy="446405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Microsoft-originated XML-based format</a:t>
            </a:r>
          </a:p>
          <a:p>
            <a:pPr lvl="1"/>
            <a:r>
              <a:rPr lang="en-GB" dirty="0"/>
              <a:t>Standardised by </a:t>
            </a:r>
            <a:r>
              <a:rPr lang="en-GB" dirty="0" err="1"/>
              <a:t>Ecma</a:t>
            </a:r>
            <a:r>
              <a:rPr lang="en-GB" dirty="0"/>
              <a:t> and ISO/IEC</a:t>
            </a:r>
          </a:p>
          <a:p>
            <a:pPr lvl="1"/>
            <a:r>
              <a:rPr lang="en-GB" dirty="0"/>
              <a:t>Replaced pre-2007 proprietary format</a:t>
            </a:r>
          </a:p>
          <a:p>
            <a:pPr marL="0" indent="0">
              <a:buNone/>
            </a:pPr>
            <a:r>
              <a:rPr lang="en-GB" dirty="0"/>
              <a:t>ZIP file of directory hierarchy containing XML</a:t>
            </a:r>
          </a:p>
          <a:p>
            <a:pPr lvl="1"/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docprops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dirty="0"/>
              <a:t> contains metadata</a:t>
            </a:r>
          </a:p>
          <a:p>
            <a:pPr lvl="1"/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ppt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/slides</a:t>
            </a:r>
            <a:r>
              <a:rPr lang="en-GB" dirty="0"/>
              <a:t> contains slides</a:t>
            </a:r>
          </a:p>
          <a:p>
            <a:pPr lvl="1"/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ppt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/media</a:t>
            </a:r>
            <a:r>
              <a:rPr lang="en-GB" dirty="0"/>
              <a:t> contains images</a:t>
            </a:r>
          </a:p>
          <a:p>
            <a:pPr lvl="1"/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_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rels</a:t>
            </a:r>
            <a:r>
              <a:rPr lang="en-GB" dirty="0"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en-GB" dirty="0"/>
              <a:t>translates file names into XML attribute values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09"/>
          <a:stretch/>
        </p:blipFill>
        <p:spPr>
          <a:xfrm>
            <a:off x="7276431" y="1773236"/>
            <a:ext cx="2866841" cy="4392613"/>
          </a:xfrm>
        </p:spPr>
      </p:pic>
    </p:spTree>
    <p:extLst>
      <p:ext uri="{BB962C8B-B14F-4D97-AF65-F5344CB8AC3E}">
        <p14:creationId xmlns:p14="http://schemas.microsoft.com/office/powerpoint/2010/main" val="556969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 wrap="square"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&lt;?xml version="1.0" encoding="UTF-8" standalone="yes"?&gt;</a:t>
            </a:r>
            <a:br>
              <a:rPr lang="en-GB" dirty="0"/>
            </a:br>
            <a:r>
              <a:rPr lang="en-GB" dirty="0"/>
              <a:t>&lt;</a:t>
            </a:r>
            <a:r>
              <a:rPr lang="en-GB" dirty="0" err="1"/>
              <a:t>p:sld</a:t>
            </a:r>
            <a:r>
              <a:rPr lang="en-GB" dirty="0"/>
              <a:t> </a:t>
            </a:r>
            <a:r>
              <a:rPr lang="en-GB" dirty="0" err="1"/>
              <a:t>xmlns:a</a:t>
            </a:r>
            <a:r>
              <a:rPr lang="en-GB" dirty="0"/>
              <a:t>="http://</a:t>
            </a:r>
            <a:r>
              <a:rPr lang="en-GB" dirty="0" err="1"/>
              <a:t>schemas.openxmlformats.org</a:t>
            </a:r>
            <a:r>
              <a:rPr lang="en-GB" dirty="0"/>
              <a:t>/</a:t>
            </a:r>
            <a:r>
              <a:rPr lang="en-GB" dirty="0" err="1"/>
              <a:t>drawingml</a:t>
            </a:r>
            <a:r>
              <a:rPr lang="en-GB" dirty="0"/>
              <a:t>/2006/main" </a:t>
            </a:r>
            <a:br>
              <a:rPr lang="en-GB" dirty="0"/>
            </a:br>
            <a:r>
              <a:rPr lang="en-GB" dirty="0"/>
              <a:t>          </a:t>
            </a:r>
            <a:r>
              <a:rPr lang="en-GB" dirty="0" err="1"/>
              <a:t>xmlns:r</a:t>
            </a:r>
            <a:r>
              <a:rPr lang="en-GB" dirty="0"/>
              <a:t>="http://</a:t>
            </a:r>
            <a:r>
              <a:rPr lang="en-GB" dirty="0" err="1"/>
              <a:t>schemas.openxmlformats.org</a:t>
            </a:r>
            <a:r>
              <a:rPr lang="en-GB" dirty="0"/>
              <a:t>/</a:t>
            </a:r>
            <a:r>
              <a:rPr lang="en-GB" dirty="0" err="1"/>
              <a:t>officeDocument</a:t>
            </a:r>
            <a:r>
              <a:rPr lang="en-GB" dirty="0"/>
              <a:t>/2006/relationships" </a:t>
            </a:r>
            <a:br>
              <a:rPr lang="en-GB" dirty="0"/>
            </a:br>
            <a:r>
              <a:rPr lang="en-GB" dirty="0"/>
              <a:t>          </a:t>
            </a:r>
            <a:r>
              <a:rPr lang="en-GB" dirty="0" err="1"/>
              <a:t>xmlns:p</a:t>
            </a:r>
            <a:r>
              <a:rPr lang="en-GB" dirty="0"/>
              <a:t>="http://</a:t>
            </a:r>
            <a:r>
              <a:rPr lang="en-GB" dirty="0" err="1"/>
              <a:t>schemas.openxmlformats.org</a:t>
            </a:r>
            <a:r>
              <a:rPr lang="en-GB" dirty="0"/>
              <a:t>/</a:t>
            </a:r>
            <a:r>
              <a:rPr lang="en-GB" dirty="0" err="1"/>
              <a:t>presentationml</a:t>
            </a:r>
            <a:r>
              <a:rPr lang="en-GB" dirty="0"/>
              <a:t>/2006/main"&gt;</a:t>
            </a:r>
            <a:br>
              <a:rPr lang="en-GB" dirty="0"/>
            </a:br>
            <a:r>
              <a:rPr lang="en-GB" dirty="0"/>
              <a:t>&lt;</a:t>
            </a:r>
            <a:r>
              <a:rPr lang="en-GB" dirty="0" err="1"/>
              <a:t>p:cSld</a:t>
            </a:r>
            <a:r>
              <a:rPr lang="en-GB" dirty="0"/>
              <a:t>&gt;&lt;</a:t>
            </a:r>
            <a:r>
              <a:rPr lang="en-GB" dirty="0" err="1"/>
              <a:t>p:spTree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</a:t>
            </a:r>
            <a:r>
              <a:rPr lang="en-GB" dirty="0" err="1"/>
              <a:t>p:nvGrpSpPr</a:t>
            </a:r>
            <a:r>
              <a:rPr lang="en-GB" dirty="0"/>
              <a:t>&gt;&lt;</a:t>
            </a:r>
            <a:r>
              <a:rPr lang="en-GB" dirty="0" err="1"/>
              <a:t>p:cNvPr</a:t>
            </a:r>
            <a:r>
              <a:rPr lang="en-GB" dirty="0"/>
              <a:t> id="1" name=""/&gt;&lt;</a:t>
            </a:r>
            <a:r>
              <a:rPr lang="en-GB" dirty="0" err="1"/>
              <a:t>p:cNvGrpSpPr</a:t>
            </a:r>
            <a:r>
              <a:rPr lang="en-GB" dirty="0"/>
              <a:t>/&gt;&lt;</a:t>
            </a:r>
            <a:r>
              <a:rPr lang="en-GB" dirty="0" err="1"/>
              <a:t>p:nvPr</a:t>
            </a:r>
            <a:r>
              <a:rPr lang="en-GB" dirty="0"/>
              <a:t>/&gt;&lt;/</a:t>
            </a:r>
            <a:r>
              <a:rPr lang="en-GB" dirty="0" err="1"/>
              <a:t>p:nvGrpSpPr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</a:t>
            </a:r>
            <a:r>
              <a:rPr lang="en-GB" dirty="0" err="1"/>
              <a:t>p:grpSpPr</a:t>
            </a:r>
            <a:r>
              <a:rPr lang="en-GB" dirty="0"/>
              <a:t>&gt;&lt;</a:t>
            </a:r>
            <a:r>
              <a:rPr lang="en-GB" dirty="0" err="1"/>
              <a:t>a:xfrm</a:t>
            </a:r>
            <a:r>
              <a:rPr lang="en-GB" dirty="0"/>
              <a:t>&gt;&lt;</a:t>
            </a:r>
            <a:r>
              <a:rPr lang="en-GB" dirty="0" err="1"/>
              <a:t>a:off</a:t>
            </a:r>
            <a:r>
              <a:rPr lang="en-GB" dirty="0"/>
              <a:t> x="0" y="0"/&gt;&lt;</a:t>
            </a:r>
            <a:r>
              <a:rPr lang="en-GB" dirty="0" err="1"/>
              <a:t>a:ext</a:t>
            </a:r>
            <a:r>
              <a:rPr lang="en-GB" dirty="0"/>
              <a:t> cx="0" cy="0"/&gt;&lt;</a:t>
            </a:r>
            <a:r>
              <a:rPr lang="en-GB" dirty="0" err="1"/>
              <a:t>a:chOff</a:t>
            </a:r>
            <a:r>
              <a:rPr lang="en-GB" dirty="0"/>
              <a:t> x="0" y="0"/&gt;&lt;</a:t>
            </a:r>
            <a:r>
              <a:rPr lang="en-GB" dirty="0" err="1"/>
              <a:t>a:chExt</a:t>
            </a:r>
            <a:r>
              <a:rPr lang="en-GB" dirty="0"/>
              <a:t> cx="0" cy="0"/&gt;&lt;/</a:t>
            </a:r>
            <a:r>
              <a:rPr lang="en-GB" dirty="0" err="1"/>
              <a:t>a:xfrm</a:t>
            </a:r>
            <a:r>
              <a:rPr lang="en-GB" dirty="0"/>
              <a:t>&gt;&lt;/</a:t>
            </a:r>
            <a:r>
              <a:rPr lang="en-GB" dirty="0" err="1"/>
              <a:t>p:grpSpPr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</a:t>
            </a:r>
            <a:r>
              <a:rPr lang="en-GB" dirty="0" err="1"/>
              <a:t>p:sp</a:t>
            </a:r>
            <a:r>
              <a:rPr lang="en-GB" dirty="0"/>
              <a:t>&gt;&lt;</a:t>
            </a:r>
            <a:r>
              <a:rPr lang="en-GB" dirty="0" err="1"/>
              <a:t>p:nvSpPr</a:t>
            </a:r>
            <a:r>
              <a:rPr lang="en-GB" dirty="0"/>
              <a:t>&gt;&lt;</a:t>
            </a:r>
            <a:r>
              <a:rPr lang="en-GB" dirty="0" err="1"/>
              <a:t>p:cNvPr</a:t>
            </a:r>
            <a:r>
              <a:rPr lang="en-GB" dirty="0"/>
              <a:t> id="2" name="Title 1"/&gt;&lt;</a:t>
            </a:r>
            <a:r>
              <a:rPr lang="en-GB" dirty="0" err="1"/>
              <a:t>p:cNvSpPr</a:t>
            </a:r>
            <a:r>
              <a:rPr lang="en-GB" dirty="0"/>
              <a:t>&gt;&lt;</a:t>
            </a:r>
            <a:r>
              <a:rPr lang="en-GB" dirty="0" err="1"/>
              <a:t>a:spLocks</a:t>
            </a:r>
            <a:r>
              <a:rPr lang="en-GB" dirty="0"/>
              <a:t> </a:t>
            </a:r>
            <a:r>
              <a:rPr lang="en-GB" dirty="0" err="1"/>
              <a:t>noGrp</a:t>
            </a:r>
            <a:r>
              <a:rPr lang="en-GB" dirty="0"/>
              <a:t>="1"/&gt;&lt;/</a:t>
            </a:r>
            <a:r>
              <a:rPr lang="en-GB" dirty="0" err="1"/>
              <a:t>p:cNvSpPr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</a:t>
            </a:r>
            <a:r>
              <a:rPr lang="en-GB" dirty="0" err="1"/>
              <a:t>p:nvPr</a:t>
            </a:r>
            <a:r>
              <a:rPr lang="en-GB" dirty="0"/>
              <a:t>&gt;&lt;</a:t>
            </a:r>
            <a:r>
              <a:rPr lang="en-GB" dirty="0" err="1"/>
              <a:t>p:ph</a:t>
            </a:r>
            <a:r>
              <a:rPr lang="en-GB" dirty="0"/>
              <a:t> type="</a:t>
            </a:r>
            <a:r>
              <a:rPr lang="en-GB" dirty="0" err="1"/>
              <a:t>ctrTitle</a:t>
            </a:r>
            <a:r>
              <a:rPr lang="en-GB" dirty="0"/>
              <a:t>"/&gt;&lt;/</a:t>
            </a:r>
            <a:r>
              <a:rPr lang="en-GB" dirty="0" err="1"/>
              <a:t>p:nvPr</a:t>
            </a:r>
            <a:r>
              <a:rPr lang="en-GB" dirty="0"/>
              <a:t>&gt;&lt;/</a:t>
            </a:r>
            <a:r>
              <a:rPr lang="en-GB" dirty="0" err="1"/>
              <a:t>p:nvSpPr</a:t>
            </a:r>
            <a:r>
              <a:rPr lang="en-GB" dirty="0"/>
              <a:t>&gt;&lt;</a:t>
            </a:r>
            <a:r>
              <a:rPr lang="en-GB" dirty="0" err="1"/>
              <a:t>p:spPr</a:t>
            </a:r>
            <a:r>
              <a:rPr lang="en-GB" dirty="0"/>
              <a:t>/&gt;</a:t>
            </a:r>
            <a:br>
              <a:rPr lang="en-GB" dirty="0"/>
            </a:br>
            <a:r>
              <a:rPr lang="en-GB" dirty="0"/>
              <a:t>&lt;</a:t>
            </a:r>
            <a:r>
              <a:rPr lang="en-GB" dirty="0" err="1"/>
              <a:t>p:txBody</a:t>
            </a:r>
            <a:r>
              <a:rPr lang="en-GB" dirty="0"/>
              <a:t>&gt;&lt;</a:t>
            </a:r>
            <a:r>
              <a:rPr lang="en-GB" dirty="0" err="1"/>
              <a:t>a:bodyPr</a:t>
            </a:r>
            <a:r>
              <a:rPr lang="en-GB" dirty="0"/>
              <a:t>/&gt;&lt;</a:t>
            </a:r>
            <a:r>
              <a:rPr lang="en-GB" dirty="0" err="1"/>
              <a:t>a:lstStyle</a:t>
            </a:r>
            <a:r>
              <a:rPr lang="en-GB" dirty="0"/>
              <a:t>/&gt;&lt;</a:t>
            </a:r>
            <a:r>
              <a:rPr lang="en-GB" dirty="0" err="1"/>
              <a:t>a:p</a:t>
            </a:r>
            <a:r>
              <a:rPr lang="en-GB" dirty="0"/>
              <a:t>&gt;&lt;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a:rPr</a:t>
            </a:r>
            <a:r>
              <a:rPr lang="en-GB" dirty="0"/>
              <a:t> lang="</a:t>
            </a:r>
            <a:r>
              <a:rPr lang="en-GB" dirty="0" err="1"/>
              <a:t>en</a:t>
            </a:r>
            <a:r>
              <a:rPr lang="en-GB" dirty="0"/>
              <a:t>-GB" dirty="0"/&gt;&lt;</a:t>
            </a:r>
            <a:r>
              <a:rPr lang="en-GB" dirty="0" err="1"/>
              <a:t>a:t</a:t>
            </a:r>
            <a:r>
              <a:rPr lang="en-GB" dirty="0"/>
              <a:t>&gt;</a:t>
            </a:r>
            <a:r>
              <a:rPr lang="en-GB" b="1" dirty="0"/>
              <a:t>Web Formats</a:t>
            </a:r>
            <a:r>
              <a:rPr lang="en-GB" dirty="0"/>
              <a:t>&lt;/</a:t>
            </a:r>
            <a:r>
              <a:rPr lang="en-GB" dirty="0" err="1"/>
              <a:t>a:t</a:t>
            </a:r>
            <a:r>
              <a:rPr lang="en-GB" dirty="0"/>
              <a:t>&gt;&lt;/</a:t>
            </a:r>
            <a:r>
              <a:rPr lang="en-GB" dirty="0" err="1"/>
              <a:t>a:r</a:t>
            </a:r>
            <a:r>
              <a:rPr lang="en-GB" dirty="0"/>
              <a:t>&gt;&lt;/</a:t>
            </a:r>
            <a:r>
              <a:rPr lang="en-GB" dirty="0" err="1"/>
              <a:t>a:p</a:t>
            </a:r>
            <a:r>
              <a:rPr lang="en-GB" dirty="0"/>
              <a:t>&gt;&lt;/</a:t>
            </a:r>
            <a:r>
              <a:rPr lang="en-GB" dirty="0" err="1"/>
              <a:t>p:txBody</a:t>
            </a:r>
            <a:r>
              <a:rPr lang="en-GB" dirty="0"/>
              <a:t>&gt;&lt;/</a:t>
            </a:r>
            <a:r>
              <a:rPr lang="en-GB" dirty="0" err="1"/>
              <a:t>p:sp</a:t>
            </a:r>
            <a:r>
              <a:rPr lang="en-GB" dirty="0"/>
              <a:t>&gt;&lt;</a:t>
            </a:r>
            <a:r>
              <a:rPr lang="en-GB" dirty="0" err="1"/>
              <a:t>p:sp</a:t>
            </a:r>
            <a:r>
              <a:rPr lang="en-GB" dirty="0"/>
              <a:t>&gt;&lt;</a:t>
            </a:r>
            <a:r>
              <a:rPr lang="en-GB" dirty="0" err="1"/>
              <a:t>p:nvSpPr</a:t>
            </a:r>
            <a:r>
              <a:rPr lang="en-GB" dirty="0"/>
              <a:t>&gt;&lt;</a:t>
            </a:r>
            <a:r>
              <a:rPr lang="en-GB" dirty="0" err="1"/>
              <a:t>p:cNvPr</a:t>
            </a:r>
            <a:r>
              <a:rPr lang="en-GB" dirty="0"/>
              <a:t> id="3" name="Subtitle 2"/&gt;&lt;</a:t>
            </a:r>
            <a:r>
              <a:rPr lang="en-GB" dirty="0" err="1"/>
              <a:t>p:cNvSpPr</a:t>
            </a:r>
            <a:r>
              <a:rPr lang="en-GB" dirty="0"/>
              <a:t>&gt;&lt;</a:t>
            </a:r>
            <a:r>
              <a:rPr lang="en-GB" dirty="0" err="1"/>
              <a:t>a:spLocks</a:t>
            </a:r>
            <a:r>
              <a:rPr lang="en-GB" dirty="0"/>
              <a:t> </a:t>
            </a:r>
            <a:r>
              <a:rPr lang="en-GB" dirty="0" err="1"/>
              <a:t>noGrp</a:t>
            </a:r>
            <a:r>
              <a:rPr lang="en-GB" dirty="0"/>
              <a:t>="1"/&gt;&lt;/</a:t>
            </a:r>
            <a:r>
              <a:rPr lang="en-GB" dirty="0" err="1"/>
              <a:t>p:cNvSpPr</a:t>
            </a:r>
            <a:r>
              <a:rPr lang="en-GB" dirty="0"/>
              <a:t>&gt;&lt;</a:t>
            </a:r>
            <a:r>
              <a:rPr lang="en-GB" dirty="0" err="1"/>
              <a:t>p:nvPr</a:t>
            </a:r>
            <a:r>
              <a:rPr lang="en-GB" dirty="0"/>
              <a:t>&gt;&lt;</a:t>
            </a:r>
            <a:r>
              <a:rPr lang="en-GB" dirty="0" err="1"/>
              <a:t>p:ph</a:t>
            </a:r>
            <a:r>
              <a:rPr lang="en-GB" dirty="0"/>
              <a:t> type="</a:t>
            </a:r>
            <a:r>
              <a:rPr lang="en-GB" dirty="0" err="1"/>
              <a:t>subTitle</a:t>
            </a:r>
            <a:r>
              <a:rPr lang="en-GB" dirty="0"/>
              <a:t>" </a:t>
            </a:r>
            <a:r>
              <a:rPr lang="en-GB" dirty="0" err="1"/>
              <a:t>idx</a:t>
            </a:r>
            <a:r>
              <a:rPr lang="en-GB" dirty="0"/>
              <a:t>="1"/&gt;&lt;/</a:t>
            </a:r>
            <a:r>
              <a:rPr lang="en-GB" dirty="0" err="1"/>
              <a:t>p:nvPr</a:t>
            </a:r>
            <a:r>
              <a:rPr lang="en-GB" dirty="0"/>
              <a:t>&gt;&lt;/</a:t>
            </a:r>
            <a:r>
              <a:rPr lang="en-GB" dirty="0" err="1"/>
              <a:t>p:nvSpPr</a:t>
            </a:r>
            <a:r>
              <a:rPr lang="en-GB" dirty="0"/>
              <a:t>&gt;&lt;</a:t>
            </a:r>
            <a:r>
              <a:rPr lang="en-GB" dirty="0" err="1"/>
              <a:t>p:spPr</a:t>
            </a:r>
            <a:r>
              <a:rPr lang="en-GB" dirty="0"/>
              <a:t>/&gt;&lt;</a:t>
            </a:r>
            <a:r>
              <a:rPr lang="en-GB" dirty="0" err="1"/>
              <a:t>p:txBody</a:t>
            </a:r>
            <a:r>
              <a:rPr lang="en-GB" dirty="0"/>
              <a:t>&gt;&lt;</a:t>
            </a:r>
            <a:r>
              <a:rPr lang="en-GB" dirty="0" err="1"/>
              <a:t>a:bodyPr</a:t>
            </a:r>
            <a:r>
              <a:rPr lang="en-GB" dirty="0"/>
              <a:t>/&gt;&lt;</a:t>
            </a:r>
            <a:r>
              <a:rPr lang="en-GB" dirty="0" err="1"/>
              <a:t>a:lstStyle</a:t>
            </a:r>
            <a:r>
              <a:rPr lang="en-GB" dirty="0"/>
              <a:t>/&gt;</a:t>
            </a:r>
            <a:br>
              <a:rPr lang="en-GB" dirty="0"/>
            </a:br>
            <a:r>
              <a:rPr lang="en-GB" dirty="0"/>
              <a:t>&lt;</a:t>
            </a:r>
            <a:r>
              <a:rPr lang="en-GB" dirty="0" err="1"/>
              <a:t>a:p</a:t>
            </a:r>
            <a:r>
              <a:rPr lang="en-GB" dirty="0"/>
              <a:t>&gt;&lt;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a:rPr</a:t>
            </a:r>
            <a:r>
              <a:rPr lang="en-GB" dirty="0"/>
              <a:t> lang="</a:t>
            </a:r>
            <a:r>
              <a:rPr lang="en-GB" dirty="0" err="1"/>
              <a:t>en</a:t>
            </a:r>
            <a:r>
              <a:rPr lang="en-GB" dirty="0"/>
              <a:t>-GB" dirty="0"/&gt;&lt;</a:t>
            </a:r>
            <a:r>
              <a:rPr lang="en-GB" dirty="0" err="1"/>
              <a:t>a:t</a:t>
            </a:r>
            <a:r>
              <a:rPr lang="en-GB" dirty="0"/>
              <a:t>&gt;</a:t>
            </a:r>
            <a:r>
              <a:rPr lang="en-GB" b="1" dirty="0"/>
              <a:t>COMP3220 Web Infrastructure</a:t>
            </a:r>
            <a:r>
              <a:rPr lang="en-GB" dirty="0"/>
              <a:t>&lt;/</a:t>
            </a:r>
            <a:r>
              <a:rPr lang="en-GB" dirty="0" err="1"/>
              <a:t>a:t</a:t>
            </a:r>
            <a:r>
              <a:rPr lang="en-GB" dirty="0"/>
              <a:t>&gt;&lt;/</a:t>
            </a:r>
            <a:r>
              <a:rPr lang="en-GB" dirty="0" err="1"/>
              <a:t>a:r</a:t>
            </a:r>
            <a:r>
              <a:rPr lang="en-GB" dirty="0"/>
              <a:t>&gt;&lt;/</a:t>
            </a:r>
            <a:r>
              <a:rPr lang="en-GB" dirty="0" err="1"/>
              <a:t>a:p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&lt;/</a:t>
            </a:r>
            <a:r>
              <a:rPr lang="en-GB" dirty="0" err="1"/>
              <a:t>p:txBody</a:t>
            </a:r>
            <a:r>
              <a:rPr lang="en-GB" dirty="0"/>
              <a:t>&gt;&lt;/</a:t>
            </a:r>
            <a:r>
              <a:rPr lang="en-GB" dirty="0" err="1"/>
              <a:t>p:sp</a:t>
            </a:r>
            <a:r>
              <a:rPr lang="en-GB" dirty="0"/>
              <a:t>&gt;&lt;</a:t>
            </a:r>
            <a:r>
              <a:rPr lang="en-GB" dirty="0" err="1"/>
              <a:t>p:sp</a:t>
            </a:r>
            <a:r>
              <a:rPr lang="en-GB" dirty="0"/>
              <a:t>&gt;&lt;</a:t>
            </a:r>
            <a:r>
              <a:rPr lang="en-GB" dirty="0" err="1"/>
              <a:t>p:nvSpPr</a:t>
            </a:r>
            <a:r>
              <a:rPr lang="en-GB" dirty="0"/>
              <a:t>&gt;&lt;</a:t>
            </a:r>
            <a:r>
              <a:rPr lang="en-GB" dirty="0" err="1"/>
              <a:t>p:cNvPr</a:t>
            </a:r>
            <a:r>
              <a:rPr lang="en-GB" dirty="0"/>
              <a:t> id="4" name="Text Placeholder 3"/&gt;&lt;</a:t>
            </a:r>
            <a:r>
              <a:rPr lang="en-GB" dirty="0" err="1"/>
              <a:t>p:cNvSpPr</a:t>
            </a:r>
            <a:r>
              <a:rPr lang="en-GB" dirty="0"/>
              <a:t>&gt;&lt;</a:t>
            </a:r>
            <a:r>
              <a:rPr lang="en-GB" dirty="0" err="1"/>
              <a:t>a:spLocks</a:t>
            </a:r>
            <a:r>
              <a:rPr lang="en-GB" dirty="0"/>
              <a:t> </a:t>
            </a:r>
            <a:r>
              <a:rPr lang="en-GB" dirty="0" err="1"/>
              <a:t>noGrp</a:t>
            </a:r>
            <a:r>
              <a:rPr lang="en-GB" dirty="0"/>
              <a:t>="1"/&gt;&lt;/</a:t>
            </a:r>
            <a:r>
              <a:rPr lang="en-GB" dirty="0" err="1"/>
              <a:t>p:cNvSpPr</a:t>
            </a:r>
            <a:r>
              <a:rPr lang="en-GB" dirty="0"/>
              <a:t>&gt;&lt;</a:t>
            </a:r>
            <a:r>
              <a:rPr lang="en-GB" dirty="0" err="1"/>
              <a:t>p:nvPr</a:t>
            </a:r>
            <a:r>
              <a:rPr lang="en-GB" dirty="0"/>
              <a:t>&gt;&lt;</a:t>
            </a:r>
            <a:r>
              <a:rPr lang="en-GB" dirty="0" err="1"/>
              <a:t>p:ph</a:t>
            </a:r>
            <a:r>
              <a:rPr lang="en-GB" dirty="0"/>
              <a:t> type="body" </a:t>
            </a:r>
            <a:r>
              <a:rPr lang="en-GB" dirty="0" err="1"/>
              <a:t>sz</a:t>
            </a:r>
            <a:r>
              <a:rPr lang="en-GB" dirty="0"/>
              <a:t>="quarter" </a:t>
            </a:r>
            <a:r>
              <a:rPr lang="en-GB" dirty="0" err="1"/>
              <a:t>idx</a:t>
            </a:r>
            <a:r>
              <a:rPr lang="en-GB" dirty="0"/>
              <a:t>="13"/&gt;&lt;/</a:t>
            </a:r>
            <a:r>
              <a:rPr lang="en-GB" dirty="0" err="1"/>
              <a:t>p:nvPr</a:t>
            </a:r>
            <a:r>
              <a:rPr lang="en-GB" dirty="0"/>
              <a:t>&gt;&lt;/</a:t>
            </a:r>
            <a:r>
              <a:rPr lang="en-GB" dirty="0" err="1"/>
              <a:t>p:nvSpPr</a:t>
            </a:r>
            <a:r>
              <a:rPr lang="en-GB" dirty="0"/>
              <a:t>&gt;&lt;</a:t>
            </a:r>
            <a:r>
              <a:rPr lang="en-GB" dirty="0" err="1"/>
              <a:t>p:spPr</a:t>
            </a:r>
            <a:r>
              <a:rPr lang="en-GB" dirty="0"/>
              <a:t>/&gt;&lt;</a:t>
            </a:r>
            <a:r>
              <a:rPr lang="en-GB" dirty="0" err="1"/>
              <a:t>p:txBody</a:t>
            </a:r>
            <a:r>
              <a:rPr lang="en-GB" dirty="0"/>
              <a:t>&gt;&lt;</a:t>
            </a:r>
            <a:r>
              <a:rPr lang="en-GB" dirty="0" err="1"/>
              <a:t>a:bodyPr</a:t>
            </a:r>
            <a:r>
              <a:rPr lang="en-GB" dirty="0"/>
              <a:t>/&gt;&lt;</a:t>
            </a:r>
            <a:r>
              <a:rPr lang="en-GB" dirty="0" err="1"/>
              <a:t>a:lstStyle</a:t>
            </a:r>
            <a:r>
              <a:rPr lang="en-GB" dirty="0"/>
              <a:t>/&gt;&lt;</a:t>
            </a:r>
            <a:r>
              <a:rPr lang="en-GB" dirty="0" err="1"/>
              <a:t>a:p</a:t>
            </a:r>
            <a:r>
              <a:rPr lang="en-GB" dirty="0"/>
              <a:t>&gt;&lt;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a:rPr</a:t>
            </a:r>
            <a:r>
              <a:rPr lang="en-GB" dirty="0"/>
              <a:t> lang="</a:t>
            </a:r>
            <a:r>
              <a:rPr lang="en-GB" dirty="0" err="1"/>
              <a:t>en</a:t>
            </a:r>
            <a:r>
              <a:rPr lang="en-GB" dirty="0"/>
              <a:t>-GB" dirty="0"/&gt;&lt;</a:t>
            </a:r>
            <a:r>
              <a:rPr lang="en-GB" dirty="0" err="1"/>
              <a:t>a:t</a:t>
            </a:r>
            <a:r>
              <a:rPr lang="en-GB" dirty="0"/>
              <a:t>&gt;</a:t>
            </a:r>
            <a:r>
              <a:rPr lang="en-GB" b="1" dirty="0"/>
              <a:t>Dr Nicholas Gibbins </a:t>
            </a:r>
            <a:r>
              <a:rPr lang="en-GB" dirty="0"/>
              <a:t>&lt;/</a:t>
            </a:r>
            <a:r>
              <a:rPr lang="en-GB" dirty="0" err="1"/>
              <a:t>a:t</a:t>
            </a:r>
            <a:r>
              <a:rPr lang="en-GB" dirty="0"/>
              <a:t>&gt;&lt;/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a:rPr</a:t>
            </a:r>
            <a:r>
              <a:rPr lang="en-GB" dirty="0"/>
              <a:t> lang="</a:t>
            </a:r>
            <a:r>
              <a:rPr lang="en-GB" dirty="0" err="1"/>
              <a:t>mr</a:t>
            </a:r>
            <a:r>
              <a:rPr lang="en-GB" dirty="0"/>
              <a:t>-IN" dirty="0"/&gt;&lt;</a:t>
            </a:r>
            <a:r>
              <a:rPr lang="en-GB" dirty="0" err="1"/>
              <a:t>a:t</a:t>
            </a:r>
            <a:r>
              <a:rPr lang="en-GB" dirty="0"/>
              <a:t>&gt;–&lt;/</a:t>
            </a:r>
            <a:r>
              <a:rPr lang="en-GB" dirty="0" err="1"/>
              <a:t>a:t</a:t>
            </a:r>
            <a:r>
              <a:rPr lang="en-GB" dirty="0"/>
              <a:t>&gt;&lt;/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a:rPr</a:t>
            </a:r>
            <a:r>
              <a:rPr lang="en-GB" dirty="0"/>
              <a:t> lang="</a:t>
            </a:r>
            <a:r>
              <a:rPr lang="en-GB" dirty="0" err="1"/>
              <a:t>en</a:t>
            </a:r>
            <a:r>
              <a:rPr lang="en-GB" dirty="0"/>
              <a:t>-GB" dirty="0"/&gt;&lt;</a:t>
            </a:r>
            <a:r>
              <a:rPr lang="en-GB" dirty="0" err="1"/>
              <a:t>a:t</a:t>
            </a:r>
            <a:r>
              <a:rPr lang="en-GB" dirty="0"/>
              <a:t>&gt; &lt;/</a:t>
            </a:r>
            <a:r>
              <a:rPr lang="en-GB" dirty="0" err="1"/>
              <a:t>a:t</a:t>
            </a:r>
            <a:r>
              <a:rPr lang="en-GB" dirty="0"/>
              <a:t>&gt;&lt;/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a:rPr</a:t>
            </a:r>
            <a:r>
              <a:rPr lang="en-GB" dirty="0"/>
              <a:t> lang="</a:t>
            </a:r>
            <a:r>
              <a:rPr lang="en-GB" dirty="0" err="1"/>
              <a:t>en</a:t>
            </a:r>
            <a:r>
              <a:rPr lang="en-GB" dirty="0"/>
              <a:t>-GB" dirty="0" err="1"/&gt;&lt;</a:t>
            </a:r>
            <a:r>
              <a:rPr lang="en-GB" dirty="0" err="1"/>
              <a:t>a:t</a:t>
            </a:r>
            <a:r>
              <a:rPr lang="en-GB" dirty="0"/>
              <a:t>&gt;</a:t>
            </a:r>
            <a:r>
              <a:rPr lang="en-GB" dirty="0" err="1"/>
              <a:t>nmg@ecs.soton.ac.uk</a:t>
            </a:r>
            <a:r>
              <a:rPr lang="en-GB" dirty="0"/>
              <a:t>&lt;/</a:t>
            </a:r>
            <a:r>
              <a:rPr lang="en-GB" dirty="0" err="1"/>
              <a:t>a:t</a:t>
            </a:r>
            <a:r>
              <a:rPr lang="en-GB" dirty="0"/>
              <a:t>&gt;&lt;/</a:t>
            </a:r>
            <a:r>
              <a:rPr lang="en-GB" dirty="0" err="1"/>
              <a:t>a:r</a:t>
            </a:r>
            <a:r>
              <a:rPr lang="en-GB" dirty="0"/>
              <a:t>&gt;&lt;</a:t>
            </a:r>
            <a:r>
              <a:rPr lang="en-GB" dirty="0" err="1"/>
              <a:t>a:endParaRPr</a:t>
            </a:r>
            <a:r>
              <a:rPr lang="en-GB" dirty="0"/>
              <a:t> lang="</a:t>
            </a:r>
            <a:r>
              <a:rPr lang="en-GB" dirty="0" err="1"/>
              <a:t>en</a:t>
            </a:r>
            <a:r>
              <a:rPr lang="en-GB" dirty="0"/>
              <a:t>-GB" dirty="0"/&gt;&lt;/</a:t>
            </a:r>
            <a:r>
              <a:rPr lang="en-GB" dirty="0" err="1"/>
              <a:t>a:p</a:t>
            </a:r>
            <a:r>
              <a:rPr lang="en-GB" dirty="0"/>
              <a:t>&gt;&lt;/</a:t>
            </a:r>
            <a:r>
              <a:rPr lang="en-GB" dirty="0" err="1"/>
              <a:t>p:txBody</a:t>
            </a:r>
            <a:r>
              <a:rPr lang="en-GB" dirty="0"/>
              <a:t>&gt;&lt;/</a:t>
            </a:r>
            <a:r>
              <a:rPr lang="en-GB" dirty="0" err="1"/>
              <a:t>p:sp</a:t>
            </a:r>
            <a:r>
              <a:rPr lang="en-GB" dirty="0"/>
              <a:t>&gt;&lt;/</a:t>
            </a:r>
            <a:r>
              <a:rPr lang="en-GB" dirty="0" err="1"/>
              <a:t>p:spTree</a:t>
            </a:r>
            <a:r>
              <a:rPr lang="en-GB" dirty="0"/>
              <a:t>&gt;&lt;</a:t>
            </a:r>
            <a:r>
              <a:rPr lang="en-GB" dirty="0" err="1"/>
              <a:t>p:extLst</a:t>
            </a:r>
            <a:r>
              <a:rPr lang="en-GB" dirty="0"/>
              <a:t>&gt;&lt;</a:t>
            </a:r>
            <a:r>
              <a:rPr lang="en-GB" dirty="0" err="1"/>
              <a:t>p:ext</a:t>
            </a:r>
            <a:r>
              <a:rPr lang="en-GB" dirty="0"/>
              <a:t> </a:t>
            </a:r>
            <a:r>
              <a:rPr lang="en-GB" dirty="0" err="1"/>
              <a:t>uri</a:t>
            </a:r>
            <a:r>
              <a:rPr lang="en-GB" dirty="0"/>
              <a:t>="{BB962C8B-B14F-4D97-AF65-F5344CB8AC3E}"&gt;</a:t>
            </a:r>
            <a:br>
              <a:rPr lang="en-GB" dirty="0"/>
            </a:br>
            <a:r>
              <a:rPr lang="en-GB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0569996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Portable Document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6805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Portable Document Format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Not “of the Web”, but important for the Web</a:t>
            </a:r>
          </a:p>
          <a:p>
            <a:pPr lvl="1"/>
            <a:r>
              <a:rPr lang="en-GB" dirty="0"/>
              <a:t>8.5bn HTML documents in Google</a:t>
            </a:r>
          </a:p>
          <a:p>
            <a:pPr lvl="1"/>
            <a:r>
              <a:rPr lang="en-GB" dirty="0"/>
              <a:t>2.3bn PDF documents in Google</a:t>
            </a:r>
          </a:p>
          <a:p>
            <a:pPr marL="0" indent="0">
              <a:buNone/>
            </a:pPr>
            <a:r>
              <a:rPr lang="en-GB" dirty="0"/>
              <a:t>Structured for rendering of pre-formatted documents</a:t>
            </a:r>
          </a:p>
          <a:p>
            <a:pPr lvl="1"/>
            <a:r>
              <a:rPr lang="en-GB" dirty="0"/>
              <a:t>Set characters from fonts at position</a:t>
            </a:r>
          </a:p>
          <a:p>
            <a:pPr lvl="1"/>
            <a:r>
              <a:rPr lang="en-GB" dirty="0"/>
              <a:t>Draw lines (</a:t>
            </a:r>
            <a:r>
              <a:rPr lang="en-GB" dirty="0" err="1"/>
              <a:t>etc</a:t>
            </a:r>
            <a:r>
              <a:rPr lang="en-GB" dirty="0"/>
              <a:t>) at position</a:t>
            </a:r>
          </a:p>
          <a:p>
            <a:pPr lvl="1"/>
            <a:r>
              <a:rPr lang="en-GB" dirty="0"/>
              <a:t>No structure to text: no paragraphs, headings, lists, </a:t>
            </a:r>
            <a:r>
              <a:rPr lang="en-GB" dirty="0" err="1"/>
              <a:t>etc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Often used as official format of record</a:t>
            </a:r>
          </a:p>
          <a:p>
            <a:pPr lvl="1"/>
            <a:r>
              <a:rPr lang="en-GB" dirty="0"/>
              <a:t>Searchable </a:t>
            </a:r>
            <a:r>
              <a:rPr lang="mr-IN" dirty="0"/>
              <a:t>–</a:t>
            </a:r>
            <a:r>
              <a:rPr lang="en-GB" dirty="0"/>
              <a:t> unlike scanned documents</a:t>
            </a:r>
          </a:p>
        </p:txBody>
      </p:sp>
    </p:spTree>
    <p:extLst>
      <p:ext uri="{BB962C8B-B14F-4D97-AF65-F5344CB8AC3E}">
        <p14:creationId xmlns:p14="http://schemas.microsoft.com/office/powerpoint/2010/main" val="40518329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PDF History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Derived from Adobe’s earlier PostScript language</a:t>
            </a:r>
          </a:p>
          <a:p>
            <a:pPr lvl="1"/>
            <a:r>
              <a:rPr lang="en-GB" dirty="0"/>
              <a:t>Subset of PostScript’s page description language</a:t>
            </a:r>
            <a:br>
              <a:rPr lang="en-GB" dirty="0"/>
            </a:br>
            <a:r>
              <a:rPr lang="en-GB" dirty="0"/>
              <a:t>(but not a programming language like PostScript)</a:t>
            </a:r>
          </a:p>
          <a:p>
            <a:pPr marL="0" indent="0">
              <a:buNone/>
            </a:pPr>
            <a:r>
              <a:rPr lang="en-GB" dirty="0"/>
              <a:t>Other features</a:t>
            </a:r>
          </a:p>
          <a:p>
            <a:pPr lvl="1"/>
            <a:r>
              <a:rPr lang="en-GB" dirty="0"/>
              <a:t>Font embedding in documents</a:t>
            </a:r>
          </a:p>
          <a:p>
            <a:pPr lvl="1"/>
            <a:r>
              <a:rPr lang="en-GB" dirty="0"/>
              <a:t>Structured object storage, with data compression</a:t>
            </a:r>
          </a:p>
          <a:p>
            <a:pPr lvl="1"/>
            <a:r>
              <a:rPr lang="en-GB" dirty="0"/>
              <a:t>Access control and DRM</a:t>
            </a:r>
          </a:p>
          <a:p>
            <a:pPr lvl="1"/>
            <a:r>
              <a:rPr lang="en-GB" dirty="0"/>
              <a:t>Extensible metadata</a:t>
            </a:r>
          </a:p>
          <a:p>
            <a:pPr lvl="1"/>
            <a:r>
              <a:rPr lang="en-GB" dirty="0"/>
              <a:t>Fillable forms, annotations</a:t>
            </a:r>
          </a:p>
          <a:p>
            <a:pPr lvl="1"/>
            <a:r>
              <a:rPr lang="en-GB" dirty="0"/>
              <a:t>Links!</a:t>
            </a:r>
          </a:p>
        </p:txBody>
      </p:sp>
    </p:spTree>
    <p:extLst>
      <p:ext uri="{BB962C8B-B14F-4D97-AF65-F5344CB8AC3E}">
        <p14:creationId xmlns:p14="http://schemas.microsoft.com/office/powerpoint/2010/main" val="41849862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 PDF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%PDF-1.0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1 0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/Type 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Catalog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/Pages 3 0 R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/Outlines 2 0 R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2 0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&lt;&lt;/Type /Outlines /Count 0&gt;&gt;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3 0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/Type /Pages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/Count 1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/Kids [4 0 R]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4 0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/Type /Page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/Parent 3 0 R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/Resources &lt;&lt;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/Font &lt;&lt; /F1 7 0 R &gt;&gt;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ProcSet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6 0 R &gt;&gt;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MediaBox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[0 0 612 792]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/Contents 5 0 R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5 0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 /Length 44 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stream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BT /F1 24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100 100 Td (Hello World)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ET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endstream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6" name="Rectangular Callout 5"/>
          <p:cNvSpPr/>
          <p:nvPr/>
        </p:nvSpPr>
        <p:spPr bwMode="auto">
          <a:xfrm>
            <a:off x="3159200" y="1755150"/>
            <a:ext cx="1435100" cy="431800"/>
          </a:xfrm>
          <a:prstGeom prst="wedgeRectCallout">
            <a:avLst>
              <a:gd name="adj1" fmla="val -65081"/>
              <a:gd name="adj2" fmla="val 36029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Root Object</a:t>
            </a:r>
          </a:p>
        </p:txBody>
      </p:sp>
      <p:sp>
        <p:nvSpPr>
          <p:cNvPr id="7" name="Rectangular Callout 6"/>
          <p:cNvSpPr/>
          <p:nvPr/>
        </p:nvSpPr>
        <p:spPr bwMode="auto">
          <a:xfrm>
            <a:off x="3159200" y="3380806"/>
            <a:ext cx="2382618" cy="431800"/>
          </a:xfrm>
          <a:prstGeom prst="wedgeRectCallout">
            <a:avLst>
              <a:gd name="adj1" fmla="val -64103"/>
              <a:gd name="adj2" fmla="val 56617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Outlines Object (TOC)</a:t>
            </a:r>
          </a:p>
        </p:txBody>
      </p:sp>
      <p:sp>
        <p:nvSpPr>
          <p:cNvPr id="8" name="Rectangular Callout 7"/>
          <p:cNvSpPr/>
          <p:nvPr/>
        </p:nvSpPr>
        <p:spPr bwMode="auto">
          <a:xfrm>
            <a:off x="3159200" y="4283179"/>
            <a:ext cx="1381050" cy="431800"/>
          </a:xfrm>
          <a:prstGeom prst="wedgeRectCallout">
            <a:avLst>
              <a:gd name="adj1" fmla="val -71864"/>
              <a:gd name="adj2" fmla="val 18382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Page List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ular Callout 8"/>
          <p:cNvSpPr/>
          <p:nvPr/>
        </p:nvSpPr>
        <p:spPr bwMode="auto">
          <a:xfrm>
            <a:off x="7775650" y="1528539"/>
            <a:ext cx="1381050" cy="431800"/>
          </a:xfrm>
          <a:prstGeom prst="wedgeRectCallout">
            <a:avLst>
              <a:gd name="adj1" fmla="val -78301"/>
              <a:gd name="adj2" fmla="val 24265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First Page</a:t>
            </a:r>
          </a:p>
        </p:txBody>
      </p:sp>
      <p:sp>
        <p:nvSpPr>
          <p:cNvPr id="10" name="Rectangular Callout 9"/>
          <p:cNvSpPr/>
          <p:nvPr/>
        </p:nvSpPr>
        <p:spPr bwMode="auto">
          <a:xfrm>
            <a:off x="7605675" y="3927474"/>
            <a:ext cx="2122525" cy="600074"/>
          </a:xfrm>
          <a:prstGeom prst="wedgeRectCallout">
            <a:avLst>
              <a:gd name="adj1" fmla="val -64009"/>
              <a:gd name="adj2" fmla="val 53458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Drawing commands for </a:t>
            </a: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first page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ular Callout 10"/>
          <p:cNvSpPr/>
          <p:nvPr/>
        </p:nvSpPr>
        <p:spPr bwMode="auto">
          <a:xfrm>
            <a:off x="2832102" y="5768520"/>
            <a:ext cx="3416299" cy="1039809"/>
          </a:xfrm>
          <a:prstGeom prst="wedgeRectCallout">
            <a:avLst>
              <a:gd name="adj1" fmla="val 47069"/>
              <a:gd name="adj2" fmla="val -96153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err="1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BeginText</a:t>
            </a: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, use font F1 at size 24, move to (100,100), draw the text “Hello World”, </a:t>
            </a:r>
            <a:r>
              <a:rPr lang="en-GB" sz="1600" dirty="0" err="1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EndText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533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 PDF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6 0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[/PDF /Text]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7 0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obj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/Type /Font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/Subtype /Type1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/Name /F1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BaseFont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/Helvetica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endobj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600" b="1" dirty="0" err="1">
                <a:latin typeface="Lucida Console" charset="0"/>
                <a:ea typeface="Lucida Console" charset="0"/>
                <a:cs typeface="Lucida Console" charset="0"/>
              </a:rPr>
              <a:t>xref</a:t>
            </a: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08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0000000000 65535 f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0000000009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0000000074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0000000120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0000000179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0000000322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0000000415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0000000445 00000 n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b="1" dirty="0" err="1">
                <a:latin typeface="Lucida Console" charset="0"/>
                <a:ea typeface="Lucida Console" charset="0"/>
                <a:cs typeface="Lucida Console" charset="0"/>
              </a:rPr>
              <a:t>trailer</a:t>
            </a: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&lt;&lt;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/Size 8 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fr-FR" sz="1600" dirty="0" err="1">
                <a:latin typeface="Lucida Console" charset="0"/>
                <a:ea typeface="Lucida Console" charset="0"/>
                <a:cs typeface="Lucida Console" charset="0"/>
              </a:rPr>
              <a:t>Root</a:t>
            </a: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 1 0 R 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&gt;&gt;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b="1" dirty="0" err="1">
                <a:latin typeface="Lucida Console" charset="0"/>
                <a:ea typeface="Lucida Console" charset="0"/>
                <a:cs typeface="Lucida Console" charset="0"/>
              </a:rPr>
              <a:t>startxref</a:t>
            </a:r>
            <a: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  <a:t> 553</a:t>
            </a:r>
            <a:br>
              <a:rPr lang="fr-FR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fr-FR" sz="1600" b="1" dirty="0">
                <a:latin typeface="Lucida Console" charset="0"/>
                <a:ea typeface="Lucida Console" charset="0"/>
                <a:cs typeface="Lucida Console" charset="0"/>
              </a:rPr>
              <a:t>%%EOF</a:t>
            </a:r>
            <a:endParaRPr lang="en-GB" sz="1600" b="1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6" name="Rectangular Callout 5"/>
          <p:cNvSpPr/>
          <p:nvPr/>
        </p:nvSpPr>
        <p:spPr bwMode="auto">
          <a:xfrm>
            <a:off x="8086650" y="1658937"/>
            <a:ext cx="1381050" cy="431800"/>
          </a:xfrm>
          <a:prstGeom prst="wedgeRectCallout">
            <a:avLst>
              <a:gd name="adj1" fmla="val -78301"/>
              <a:gd name="adj2" fmla="val -2206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Index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ular Callout 6"/>
          <p:cNvSpPr/>
          <p:nvPr/>
        </p:nvSpPr>
        <p:spPr bwMode="auto">
          <a:xfrm>
            <a:off x="3540050" y="2414587"/>
            <a:ext cx="1381050" cy="595313"/>
          </a:xfrm>
          <a:prstGeom prst="wedgeRectCallout">
            <a:avLst>
              <a:gd name="adj1" fmla="val -78301"/>
              <a:gd name="adj2" fmla="val -16268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Fonts for first page</a:t>
            </a:r>
          </a:p>
        </p:txBody>
      </p:sp>
      <p:sp>
        <p:nvSpPr>
          <p:cNvPr id="8" name="Rectangular Callout 7"/>
          <p:cNvSpPr/>
          <p:nvPr/>
        </p:nvSpPr>
        <p:spPr bwMode="auto">
          <a:xfrm>
            <a:off x="3540051" y="1658938"/>
            <a:ext cx="1696925" cy="595313"/>
          </a:xfrm>
          <a:prstGeom prst="wedgeRectCallout">
            <a:avLst>
              <a:gd name="adj1" fmla="val -78301"/>
              <a:gd name="adj2" fmla="val -16268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Definitions for </a:t>
            </a:r>
            <a:r>
              <a:rPr lang="en-GB" sz="16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first page</a:t>
            </a:r>
          </a:p>
        </p:txBody>
      </p:sp>
      <p:sp>
        <p:nvSpPr>
          <p:cNvPr id="9" name="Rectangular Callout 8"/>
          <p:cNvSpPr/>
          <p:nvPr/>
        </p:nvSpPr>
        <p:spPr bwMode="auto">
          <a:xfrm>
            <a:off x="3001263" y="4724401"/>
            <a:ext cx="2235712" cy="681037"/>
          </a:xfrm>
          <a:prstGeom prst="wedgeRectCallout">
            <a:avLst>
              <a:gd name="adj1" fmla="val 91823"/>
              <a:gd name="adj2" fmla="val -40441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Number of objects, ID of root</a:t>
            </a:r>
            <a:endParaRPr lang="en-GB" sz="1600" dirty="0">
              <a:solidFill>
                <a:schemeClr val="bg1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1423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Next:</a:t>
            </a:r>
            <a:br>
              <a:rPr lang="en-US" dirty="0"/>
            </a:br>
            <a:r>
              <a:rPr lang="en-US" dirty="0" smtClean="0"/>
              <a:t>Web APIs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611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</a:t>
            </a:r>
            <a:r>
              <a:rPr lang="en-US" dirty="0" err="1" smtClean="0"/>
              <a:t>Generalised</a:t>
            </a:r>
            <a:r>
              <a:rPr lang="en-US" dirty="0" smtClean="0"/>
              <a:t> Markup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10872712" cy="4464051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/>
              <a:t>Standard Generalized </a:t>
            </a:r>
            <a:r>
              <a:rPr lang="en-GB" dirty="0" err="1"/>
              <a:t>Markup</a:t>
            </a:r>
            <a:r>
              <a:rPr lang="en-GB" dirty="0"/>
              <a:t> </a:t>
            </a:r>
            <a:r>
              <a:rPr lang="en-GB" dirty="0" smtClean="0"/>
              <a:t>Language (SGML)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/>
              <a:t>ISO standard </a:t>
            </a:r>
            <a:r>
              <a:rPr lang="en-GB" dirty="0" smtClean="0"/>
              <a:t>1986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Language for defining </a:t>
            </a:r>
            <a:r>
              <a:rPr lang="en-GB" dirty="0" err="1" smtClean="0"/>
              <a:t>Markup</a:t>
            </a:r>
            <a:r>
              <a:rPr lang="en-GB" dirty="0" smtClean="0"/>
              <a:t> Languages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Elements &lt;..&gt; </a:t>
            </a:r>
            <a:r>
              <a:rPr lang="mr-IN" dirty="0" smtClean="0"/>
              <a:t>…</a:t>
            </a:r>
            <a:r>
              <a:rPr lang="en-GB" dirty="0" smtClean="0"/>
              <a:t>&lt;/..&gt;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Graph Structure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Abbreviation of expressions </a:t>
            </a:r>
          </a:p>
          <a:p>
            <a:pPr marL="742950" lvl="2" indent="-342900"/>
            <a:endParaRPr lang="en-GB" dirty="0" smtClean="0"/>
          </a:p>
          <a:p>
            <a:pPr marL="742950" lvl="2" indent="-342900"/>
            <a:endParaRPr lang="en-GB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7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of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79576" y="2060848"/>
            <a:ext cx="1295648" cy="64765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SGML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3"/>
          </p:nvPr>
        </p:nvSpPr>
        <p:spPr>
          <a:xfrm>
            <a:off x="4655840" y="3645024"/>
            <a:ext cx="1295648" cy="64765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XML</a:t>
            </a:r>
            <a:endParaRPr lang="en-US" sz="2800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/>
          </p:nvPr>
        </p:nvSpPr>
        <p:spPr>
          <a:xfrm>
            <a:off x="2495600" y="4005064"/>
            <a:ext cx="1295648" cy="64765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HTML</a:t>
            </a:r>
            <a:endParaRPr lang="en-US" sz="2800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3"/>
          </p:nvPr>
        </p:nvSpPr>
        <p:spPr>
          <a:xfrm>
            <a:off x="407368" y="4077072"/>
            <a:ext cx="1656184" cy="64765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 smtClean="0"/>
              <a:t>DocBook</a:t>
            </a:r>
            <a:endParaRPr lang="en-US" sz="2800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3"/>
          </p:nvPr>
        </p:nvSpPr>
        <p:spPr>
          <a:xfrm>
            <a:off x="3503712" y="5445224"/>
            <a:ext cx="1584176" cy="64765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XHTML</a:t>
            </a:r>
            <a:endParaRPr lang="en-US" sz="2800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807968" y="5373216"/>
            <a:ext cx="1872208" cy="64765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 smtClean="0"/>
              <a:t>MathML</a:t>
            </a:r>
            <a:endParaRPr lang="en-US" sz="2800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/>
          </p:nvPr>
        </p:nvSpPr>
        <p:spPr>
          <a:xfrm>
            <a:off x="7608168" y="4365104"/>
            <a:ext cx="1295648" cy="64765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SVG</a:t>
            </a:r>
            <a:endParaRPr lang="en-US" sz="2800" dirty="0"/>
          </a:p>
        </p:txBody>
      </p:sp>
      <p:cxnSp>
        <p:nvCxnSpPr>
          <p:cNvPr id="13" name="Straight Arrow Connector 12"/>
          <p:cNvCxnSpPr>
            <a:stCxn id="3" idx="2"/>
            <a:endCxn id="8" idx="0"/>
          </p:cNvCxnSpPr>
          <p:nvPr/>
        </p:nvCxnSpPr>
        <p:spPr>
          <a:xfrm flipH="1">
            <a:off x="1235460" y="2708500"/>
            <a:ext cx="1691940" cy="13685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" idx="2"/>
            <a:endCxn id="7" idx="0"/>
          </p:cNvCxnSpPr>
          <p:nvPr/>
        </p:nvCxnSpPr>
        <p:spPr>
          <a:xfrm>
            <a:off x="2927400" y="2708500"/>
            <a:ext cx="216024" cy="12965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3" idx="2"/>
            <a:endCxn id="6" idx="1"/>
          </p:cNvCxnSpPr>
          <p:nvPr/>
        </p:nvCxnSpPr>
        <p:spPr>
          <a:xfrm>
            <a:off x="2927400" y="2708500"/>
            <a:ext cx="1728440" cy="1260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2"/>
            <a:endCxn id="9" idx="0"/>
          </p:cNvCxnSpPr>
          <p:nvPr/>
        </p:nvCxnSpPr>
        <p:spPr>
          <a:xfrm flipH="1">
            <a:off x="4295800" y="4292676"/>
            <a:ext cx="1007864" cy="11525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2"/>
            <a:endCxn id="10" idx="0"/>
          </p:cNvCxnSpPr>
          <p:nvPr/>
        </p:nvCxnSpPr>
        <p:spPr>
          <a:xfrm>
            <a:off x="5303664" y="4292676"/>
            <a:ext cx="1440408" cy="10805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" idx="2"/>
            <a:endCxn id="11" idx="1"/>
          </p:cNvCxnSpPr>
          <p:nvPr/>
        </p:nvCxnSpPr>
        <p:spPr>
          <a:xfrm>
            <a:off x="5303664" y="4292676"/>
            <a:ext cx="2304504" cy="3962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961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eXentsible</a:t>
            </a:r>
            <a:r>
              <a:rPr lang="en-US" dirty="0" smtClean="0"/>
              <a:t> Markup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86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eXtensible</a:t>
            </a:r>
            <a:r>
              <a:rPr lang="en-GB" dirty="0"/>
              <a:t> </a:t>
            </a:r>
            <a:r>
              <a:rPr lang="en-GB" dirty="0" err="1"/>
              <a:t>Markup</a:t>
            </a:r>
            <a:r>
              <a:rPr lang="en-GB" dirty="0"/>
              <a:t> Language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A </a:t>
            </a:r>
            <a:r>
              <a:rPr lang="en-GB" b="1" dirty="0"/>
              <a:t>general purpose </a:t>
            </a:r>
            <a:r>
              <a:rPr lang="en-GB" dirty="0" err="1"/>
              <a:t>markup</a:t>
            </a:r>
            <a:r>
              <a:rPr lang="en-GB" dirty="0"/>
              <a:t> language</a:t>
            </a:r>
          </a:p>
          <a:p>
            <a:pPr lvl="1"/>
            <a:r>
              <a:rPr lang="en-GB" dirty="0"/>
              <a:t>A W3C-defined subset of the Standard Generalized </a:t>
            </a:r>
            <a:r>
              <a:rPr lang="en-GB" dirty="0" err="1"/>
              <a:t>Markup</a:t>
            </a:r>
            <a:r>
              <a:rPr lang="en-GB" dirty="0"/>
              <a:t> </a:t>
            </a:r>
            <a:r>
              <a:rPr lang="en-GB" dirty="0" smtClean="0"/>
              <a:t>Language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A </a:t>
            </a:r>
            <a:r>
              <a:rPr lang="en-GB" dirty="0" err="1"/>
              <a:t>markup</a:t>
            </a:r>
            <a:r>
              <a:rPr lang="en-GB" dirty="0"/>
              <a:t> language for defining domain-specific </a:t>
            </a:r>
            <a:r>
              <a:rPr lang="en-GB" dirty="0" err="1"/>
              <a:t>markup</a:t>
            </a:r>
            <a:r>
              <a:rPr lang="en-GB" dirty="0"/>
              <a:t> </a:t>
            </a:r>
            <a:r>
              <a:rPr lang="en-GB" dirty="0" smtClean="0"/>
              <a:t>languages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Used as the basis for a number of Web formats:</a:t>
            </a:r>
          </a:p>
          <a:p>
            <a:pPr lvl="1"/>
            <a:r>
              <a:rPr lang="en-GB" dirty="0"/>
              <a:t>Scalable Vector Graphics</a:t>
            </a:r>
          </a:p>
          <a:p>
            <a:pPr lvl="1"/>
            <a:r>
              <a:rPr lang="en-GB" dirty="0"/>
              <a:t>Resource Description Framework</a:t>
            </a:r>
          </a:p>
          <a:p>
            <a:pPr lvl="1"/>
            <a:r>
              <a:rPr lang="en-GB" dirty="0"/>
              <a:t>Synchronised Multimedia Integration Language</a:t>
            </a:r>
          </a:p>
          <a:p>
            <a:pPr lvl="1"/>
            <a:r>
              <a:rPr lang="en-GB" dirty="0"/>
              <a:t>Simple Object Access Protocol</a:t>
            </a:r>
          </a:p>
          <a:p>
            <a:pPr lvl="1"/>
            <a:r>
              <a:rPr lang="en-GB" dirty="0" err="1"/>
              <a:t>eXtensible</a:t>
            </a:r>
            <a:r>
              <a:rPr lang="en-GB" dirty="0"/>
              <a:t> Stylesheet Language Transformations</a:t>
            </a:r>
          </a:p>
          <a:p>
            <a:pPr lvl="1"/>
            <a:r>
              <a:rPr lang="en-GB" dirty="0"/>
              <a:t>(but not HTML5)</a:t>
            </a:r>
          </a:p>
        </p:txBody>
      </p:sp>
    </p:spTree>
    <p:extLst>
      <p:ext uri="{BB962C8B-B14F-4D97-AF65-F5344CB8AC3E}">
        <p14:creationId xmlns:p14="http://schemas.microsoft.com/office/powerpoint/2010/main" val="2982239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XML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&lt;?xml version="1.0"?&gt;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booklist SYSTEM "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books.dtd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"&gt;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&lt;booklist&gt;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&lt;books&gt;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&lt;item cat="S"&gt;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&lt;title&gt;I, Robot&lt;/title&gt;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&lt;author&gt;Asimov, Isaac&lt;/author&gt;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&lt;price&gt;5.95&lt;/price&gt;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&lt;quantity&gt;3&lt;/quantity&gt;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&lt;item cat=”C"&gt;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&lt;title&gt;Persuasion&lt;/title&gt;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&lt;author&gt;Austen, Jane&lt;/author&gt;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&lt;price&gt;6.95&lt;/price&gt;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&lt;quantity&gt;2&lt;/quantity&gt;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&lt;/books&gt;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&lt;/booklist&gt; 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567917E-63E8-1642-9ECB-D89404A0D240}"/>
              </a:ext>
            </a:extLst>
          </p:cNvPr>
          <p:cNvGrpSpPr/>
          <p:nvPr/>
        </p:nvGrpSpPr>
        <p:grpSpPr>
          <a:xfrm>
            <a:off x="623888" y="898048"/>
            <a:ext cx="9434598" cy="1153952"/>
            <a:chOff x="623888" y="898048"/>
            <a:chExt cx="9434598" cy="115395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EF06EFCA-C9E4-F54A-9EC2-9BC7372FA30F}"/>
                </a:ext>
              </a:extLst>
            </p:cNvPr>
            <p:cNvSpPr/>
            <p:nvPr/>
          </p:nvSpPr>
          <p:spPr bwMode="auto">
            <a:xfrm>
              <a:off x="623888" y="1800000"/>
              <a:ext cx="5400675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D175C6FB-FE3B-B941-B9F2-F408764391FF}"/>
                </a:ext>
              </a:extLst>
            </p:cNvPr>
            <p:cNvSpPr txBox="1"/>
            <p:nvPr/>
          </p:nvSpPr>
          <p:spPr>
            <a:xfrm>
              <a:off x="6262254" y="898048"/>
              <a:ext cx="379623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XML declaration</a:t>
              </a:r>
            </a:p>
            <a:p>
              <a:r>
                <a:rPr lang="en-GB" dirty="0"/>
                <a:t>Tells a document processor that</a:t>
              </a:r>
            </a:p>
            <a:p>
              <a:r>
                <a:rPr lang="en-GB" dirty="0"/>
                <a:t>this is XML</a:t>
              </a:r>
            </a:p>
          </p:txBody>
        </p:sp>
        <p:cxnSp>
          <p:nvCxnSpPr>
            <p:cNvPr id="11" name="Curved Connector 10">
              <a:extLst>
                <a:ext uri="{FF2B5EF4-FFF2-40B4-BE49-F238E27FC236}">
                  <a16:creationId xmlns:a16="http://schemas.microsoft.com/office/drawing/2014/main" xmlns="" id="{D0C50BD4-8230-C546-A478-07DEEB2A2B12}"/>
                </a:ext>
              </a:extLst>
            </p:cNvPr>
            <p:cNvCxnSpPr>
              <a:cxnSpLocks/>
              <a:stCxn id="8" idx="1"/>
              <a:endCxn id="6" idx="0"/>
            </p:cNvCxnSpPr>
            <p:nvPr/>
          </p:nvCxnSpPr>
          <p:spPr>
            <a:xfrm rot="10800000" flipV="1">
              <a:off x="3324226" y="1359712"/>
              <a:ext cx="2938028" cy="440287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B65948C6-18A9-9643-A251-F381388B2D83}"/>
              </a:ext>
            </a:extLst>
          </p:cNvPr>
          <p:cNvGrpSpPr/>
          <p:nvPr/>
        </p:nvGrpSpPr>
        <p:grpSpPr>
          <a:xfrm>
            <a:off x="623886" y="2052000"/>
            <a:ext cx="10080610" cy="2829497"/>
            <a:chOff x="623886" y="2052000"/>
            <a:chExt cx="10080610" cy="282949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98F3C7E0-5CA3-8048-A321-D977C5DF37FA}"/>
                </a:ext>
              </a:extLst>
            </p:cNvPr>
            <p:cNvSpPr/>
            <p:nvPr/>
          </p:nvSpPr>
          <p:spPr bwMode="auto">
            <a:xfrm>
              <a:off x="623886" y="2052000"/>
              <a:ext cx="5400677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96EDE406-35EC-BE4D-AAC8-0D3779C0B147}"/>
                </a:ext>
              </a:extLst>
            </p:cNvPr>
            <p:cNvSpPr txBox="1"/>
            <p:nvPr/>
          </p:nvSpPr>
          <p:spPr>
            <a:xfrm>
              <a:off x="6262254" y="3958167"/>
              <a:ext cx="444224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Type Declaration (doctype)</a:t>
              </a:r>
            </a:p>
            <a:p>
              <a:r>
                <a:rPr lang="en-GB" dirty="0"/>
                <a:t>Tells a document processor what type</a:t>
              </a:r>
            </a:p>
            <a:p>
              <a:r>
                <a:rPr lang="en-GB" dirty="0"/>
                <a:t>of document this is</a:t>
              </a:r>
            </a:p>
          </p:txBody>
        </p:sp>
        <p:cxnSp>
          <p:nvCxnSpPr>
            <p:cNvPr id="13" name="Curved Connector 12">
              <a:extLst>
                <a:ext uri="{FF2B5EF4-FFF2-40B4-BE49-F238E27FC236}">
                  <a16:creationId xmlns:a16="http://schemas.microsoft.com/office/drawing/2014/main" xmlns="" id="{7E94B8AC-1B66-174A-90C7-924BCF5FC40C}"/>
                </a:ext>
              </a:extLst>
            </p:cNvPr>
            <p:cNvCxnSpPr>
              <a:cxnSpLocks/>
              <a:stCxn id="9" idx="1"/>
              <a:endCxn id="7" idx="2"/>
            </p:cNvCxnSpPr>
            <p:nvPr/>
          </p:nvCxnSpPr>
          <p:spPr>
            <a:xfrm rot="10800000">
              <a:off x="3324226" y="2304000"/>
              <a:ext cx="2938029" cy="2115832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CD6D16E4-7401-CB4F-8B45-777584CA4ADD}"/>
              </a:ext>
            </a:extLst>
          </p:cNvPr>
          <p:cNvGrpSpPr/>
          <p:nvPr/>
        </p:nvGrpSpPr>
        <p:grpSpPr>
          <a:xfrm>
            <a:off x="3865122" y="2051999"/>
            <a:ext cx="7273788" cy="1299438"/>
            <a:chOff x="3865122" y="2051999"/>
            <a:chExt cx="7273788" cy="129943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250E7E8E-BA5F-2541-B84B-0E32FAA6D9A7}"/>
                </a:ext>
              </a:extLst>
            </p:cNvPr>
            <p:cNvSpPr/>
            <p:nvPr/>
          </p:nvSpPr>
          <p:spPr bwMode="auto">
            <a:xfrm>
              <a:off x="3865122" y="2051999"/>
              <a:ext cx="1355389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878040BA-CC85-4E48-9197-83D179B9275B}"/>
                </a:ext>
              </a:extLst>
            </p:cNvPr>
            <p:cNvSpPr txBox="1"/>
            <p:nvPr/>
          </p:nvSpPr>
          <p:spPr>
            <a:xfrm>
              <a:off x="6262254" y="2428107"/>
              <a:ext cx="487665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Reference to a Document Type Definition</a:t>
              </a:r>
            </a:p>
            <a:p>
              <a:r>
                <a:rPr lang="en-GB" dirty="0"/>
                <a:t>Tells a document processor how to parse </a:t>
              </a:r>
              <a:br>
                <a:rPr lang="en-GB" dirty="0"/>
              </a:br>
              <a:r>
                <a:rPr lang="en-GB" dirty="0"/>
                <a:t>this document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xmlns="" id="{22C1365E-9FEB-A84E-91CA-6FAC7F6185DE}"/>
                </a:ext>
              </a:extLst>
            </p:cNvPr>
            <p:cNvCxnSpPr>
              <a:cxnSpLocks/>
              <a:stCxn id="18" idx="1"/>
              <a:endCxn id="15" idx="2"/>
            </p:cNvCxnSpPr>
            <p:nvPr/>
          </p:nvCxnSpPr>
          <p:spPr>
            <a:xfrm rot="10800000">
              <a:off x="4542818" y="2304000"/>
              <a:ext cx="1719437" cy="585773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609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 Type Definition (DTD)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A formal definition of the grammar for an XML document type</a:t>
            </a:r>
          </a:p>
          <a:p>
            <a:pPr lvl="1"/>
            <a:r>
              <a:rPr lang="en-GB" dirty="0"/>
              <a:t>What elements and attributes exist</a:t>
            </a:r>
          </a:p>
          <a:p>
            <a:pPr lvl="1"/>
            <a:r>
              <a:rPr lang="en-GB" dirty="0"/>
              <a:t>What elements can exist inside other elements (the content model)</a:t>
            </a:r>
          </a:p>
          <a:p>
            <a:pPr lvl="1"/>
            <a:r>
              <a:rPr lang="en-GB" dirty="0">
                <a:ea typeface="Lucida Sans Typewriter Std" charset="0"/>
                <a:cs typeface="Lucida Sans Typewriter Std" charset="0"/>
              </a:rPr>
              <a:t>Referenced</a:t>
            </a:r>
            <a:r>
              <a:rPr lang="en-GB" dirty="0">
                <a:latin typeface="Lucida Sans" panose="020B0602030504020204" pitchFamily="34" charset="77"/>
                <a:ea typeface="Lucida Sans Typewriter Std" charset="0"/>
                <a:cs typeface="Lucida Sans Typewriter Std" charset="0"/>
              </a:rPr>
              <a:t> by the document type declaration</a:t>
            </a:r>
          </a:p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&lt;!DOCTYPE booklist [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booklist (books)&gt;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books (item)*&gt;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item (title, author, price, quantity)&gt;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title (#PCDATA)&gt;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author (#PCDATA)&gt;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price (#PCDATA)&gt;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&lt;!ELEMENT quantity (#PCDATA)&gt;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&lt;!ATTLIST item cat CDATA #REQUIRED&gt;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]&gt;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C6580753-8D70-144F-9E5C-B54A95B71B3A}"/>
              </a:ext>
            </a:extLst>
          </p:cNvPr>
          <p:cNvGrpSpPr/>
          <p:nvPr/>
        </p:nvGrpSpPr>
        <p:grpSpPr>
          <a:xfrm>
            <a:off x="930010" y="3613665"/>
            <a:ext cx="10963398" cy="967463"/>
            <a:chOff x="930010" y="3613665"/>
            <a:chExt cx="10963398" cy="9674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E7530CB-249B-4B44-BCCC-BEAF32A9C0E5}"/>
                </a:ext>
              </a:extLst>
            </p:cNvPr>
            <p:cNvSpPr/>
            <p:nvPr/>
          </p:nvSpPr>
          <p:spPr bwMode="auto">
            <a:xfrm>
              <a:off x="930010" y="4227711"/>
              <a:ext cx="6774804" cy="35341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94058214-1513-4D4E-9BC2-CA1A69F2E3E0}"/>
                </a:ext>
              </a:extLst>
            </p:cNvPr>
            <p:cNvSpPr txBox="1"/>
            <p:nvPr/>
          </p:nvSpPr>
          <p:spPr>
            <a:xfrm>
              <a:off x="9668119" y="3613665"/>
              <a:ext cx="22252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Element definition</a:t>
              </a:r>
            </a:p>
          </p:txBody>
        </p:sp>
        <p:cxnSp>
          <p:nvCxnSpPr>
            <p:cNvPr id="23" name="Curved Connector 22">
              <a:extLst>
                <a:ext uri="{FF2B5EF4-FFF2-40B4-BE49-F238E27FC236}">
                  <a16:creationId xmlns:a16="http://schemas.microsoft.com/office/drawing/2014/main" xmlns="" id="{998BB43D-EF88-E341-8FD8-D86089028073}"/>
                </a:ext>
              </a:extLst>
            </p:cNvPr>
            <p:cNvCxnSpPr>
              <a:cxnSpLocks/>
              <a:stCxn id="12" idx="2"/>
              <a:endCxn id="7" idx="3"/>
            </p:cNvCxnSpPr>
            <p:nvPr/>
          </p:nvCxnSpPr>
          <p:spPr>
            <a:xfrm rot="5400000">
              <a:off x="9032078" y="2655733"/>
              <a:ext cx="421423" cy="3075950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1C56AE12-9F48-4E4B-BEA5-C4B80746197B}"/>
              </a:ext>
            </a:extLst>
          </p:cNvPr>
          <p:cNvGrpSpPr/>
          <p:nvPr/>
        </p:nvGrpSpPr>
        <p:grpSpPr>
          <a:xfrm>
            <a:off x="2331643" y="5440998"/>
            <a:ext cx="2840743" cy="1127580"/>
            <a:chOff x="2325610" y="4064630"/>
            <a:chExt cx="2840743" cy="112758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5E093BF2-4618-D042-8061-CDFBAF3A20F2}"/>
                </a:ext>
              </a:extLst>
            </p:cNvPr>
            <p:cNvSpPr/>
            <p:nvPr/>
          </p:nvSpPr>
          <p:spPr bwMode="auto">
            <a:xfrm>
              <a:off x="2325610" y="4064630"/>
              <a:ext cx="616373" cy="2955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xmlns="" id="{0A64F9AB-0C15-CA4F-94AE-21AB017C31A8}"/>
                </a:ext>
              </a:extLst>
            </p:cNvPr>
            <p:cNvCxnSpPr>
              <a:cxnSpLocks/>
              <a:stCxn id="16" idx="1"/>
              <a:endCxn id="8" idx="2"/>
            </p:cNvCxnSpPr>
            <p:nvPr/>
          </p:nvCxnSpPr>
          <p:spPr>
            <a:xfrm rot="10800000">
              <a:off x="2633798" y="4360192"/>
              <a:ext cx="767329" cy="647352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371C3E93-942B-1242-BA3B-730D8B4A020F}"/>
                </a:ext>
              </a:extLst>
            </p:cNvPr>
            <p:cNvSpPr txBox="1"/>
            <p:nvPr/>
          </p:nvSpPr>
          <p:spPr>
            <a:xfrm>
              <a:off x="3401126" y="4822878"/>
              <a:ext cx="17652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Element name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7858D8CF-A322-D74E-830D-3947068DBA84}"/>
              </a:ext>
            </a:extLst>
          </p:cNvPr>
          <p:cNvGrpSpPr/>
          <p:nvPr/>
        </p:nvGrpSpPr>
        <p:grpSpPr>
          <a:xfrm>
            <a:off x="3018698" y="3356992"/>
            <a:ext cx="6277359" cy="871626"/>
            <a:chOff x="3018698" y="3455352"/>
            <a:chExt cx="6277359" cy="87162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356A03EE-B59E-A047-8E28-B39B92B63E66}"/>
                </a:ext>
              </a:extLst>
            </p:cNvPr>
            <p:cNvSpPr/>
            <p:nvPr/>
          </p:nvSpPr>
          <p:spPr bwMode="auto">
            <a:xfrm>
              <a:off x="3018698" y="4031416"/>
              <a:ext cx="4431674" cy="2955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5" name="Curved Connector 14">
              <a:extLst>
                <a:ext uri="{FF2B5EF4-FFF2-40B4-BE49-F238E27FC236}">
                  <a16:creationId xmlns:a16="http://schemas.microsoft.com/office/drawing/2014/main" xmlns="" id="{D560BB66-4B0D-9140-961B-F70E68865CB6}"/>
                </a:ext>
              </a:extLst>
            </p:cNvPr>
            <p:cNvCxnSpPr>
              <a:cxnSpLocks/>
              <a:stCxn id="17" idx="1"/>
              <a:endCxn id="9" idx="0"/>
            </p:cNvCxnSpPr>
            <p:nvPr/>
          </p:nvCxnSpPr>
          <p:spPr>
            <a:xfrm rot="10800000" flipV="1">
              <a:off x="5234535" y="3640018"/>
              <a:ext cx="2217748" cy="391398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BD95AC08-7748-6D4B-978D-43573A778674}"/>
                </a:ext>
              </a:extLst>
            </p:cNvPr>
            <p:cNvSpPr txBox="1"/>
            <p:nvPr/>
          </p:nvSpPr>
          <p:spPr>
            <a:xfrm>
              <a:off x="7452283" y="3455352"/>
              <a:ext cx="18437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Content model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4BFD9B3E-E104-A343-AE17-8F0D1D26B8F7}"/>
              </a:ext>
            </a:extLst>
          </p:cNvPr>
          <p:cNvGrpSpPr/>
          <p:nvPr/>
        </p:nvGrpSpPr>
        <p:grpSpPr>
          <a:xfrm>
            <a:off x="932319" y="4990034"/>
            <a:ext cx="11067593" cy="775455"/>
            <a:chOff x="930010" y="3613665"/>
            <a:chExt cx="11067593" cy="775455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600DB490-A8CE-6F45-881E-CBB79F18A83C}"/>
                </a:ext>
              </a:extLst>
            </p:cNvPr>
            <p:cNvSpPr/>
            <p:nvPr/>
          </p:nvSpPr>
          <p:spPr bwMode="auto">
            <a:xfrm>
              <a:off x="930010" y="4035703"/>
              <a:ext cx="4949680" cy="35341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1F2A25C8-E702-A44C-BBF4-F09E939A24F7}"/>
                </a:ext>
              </a:extLst>
            </p:cNvPr>
            <p:cNvSpPr txBox="1"/>
            <p:nvPr/>
          </p:nvSpPr>
          <p:spPr>
            <a:xfrm>
              <a:off x="9668119" y="3613665"/>
              <a:ext cx="2329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Attribute definition</a:t>
              </a:r>
            </a:p>
          </p:txBody>
        </p:sp>
        <p:cxnSp>
          <p:nvCxnSpPr>
            <p:cNvPr id="34" name="Curved Connector 33">
              <a:extLst>
                <a:ext uri="{FF2B5EF4-FFF2-40B4-BE49-F238E27FC236}">
                  <a16:creationId xmlns:a16="http://schemas.microsoft.com/office/drawing/2014/main" xmlns="" id="{4484DAAB-619D-AB43-B4E7-7F90335089A8}"/>
                </a:ext>
              </a:extLst>
            </p:cNvPr>
            <p:cNvCxnSpPr>
              <a:cxnSpLocks/>
              <a:stCxn id="33" idx="2"/>
              <a:endCxn id="32" idx="3"/>
            </p:cNvCxnSpPr>
            <p:nvPr/>
          </p:nvCxnSpPr>
          <p:spPr>
            <a:xfrm rot="5400000">
              <a:off x="8241569" y="1621119"/>
              <a:ext cx="229415" cy="4953171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74685419-4336-BE44-9071-C19D4AB64FF3}"/>
              </a:ext>
            </a:extLst>
          </p:cNvPr>
          <p:cNvGrpSpPr/>
          <p:nvPr/>
        </p:nvGrpSpPr>
        <p:grpSpPr>
          <a:xfrm>
            <a:off x="2331643" y="2987660"/>
            <a:ext cx="6140621" cy="1246920"/>
            <a:chOff x="2331643" y="3113272"/>
            <a:chExt cx="6140621" cy="1246920"/>
          </a:xfrm>
        </p:grpSpPr>
        <p:cxnSp>
          <p:nvCxnSpPr>
            <p:cNvPr id="38" name="Curved Connector 37">
              <a:extLst>
                <a:ext uri="{FF2B5EF4-FFF2-40B4-BE49-F238E27FC236}">
                  <a16:creationId xmlns:a16="http://schemas.microsoft.com/office/drawing/2014/main" xmlns="" id="{CE383EEC-9B0B-D246-89F2-CC66161ADD05}"/>
                </a:ext>
              </a:extLst>
            </p:cNvPr>
            <p:cNvCxnSpPr>
              <a:cxnSpLocks/>
              <a:stCxn id="50" idx="1"/>
              <a:endCxn id="48" idx="0"/>
            </p:cNvCxnSpPr>
            <p:nvPr/>
          </p:nvCxnSpPr>
          <p:spPr>
            <a:xfrm rot="10800000" flipV="1">
              <a:off x="2639831" y="3297938"/>
              <a:ext cx="4067207" cy="766692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xmlns="" id="{2958B634-3512-664A-AD07-B461C90AC69C}"/>
                </a:ext>
              </a:extLst>
            </p:cNvPr>
            <p:cNvSpPr/>
            <p:nvPr/>
          </p:nvSpPr>
          <p:spPr bwMode="auto">
            <a:xfrm>
              <a:off x="2331643" y="4064630"/>
              <a:ext cx="616373" cy="2955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C042B201-E26E-A742-A44D-E96E4CFE22C7}"/>
                </a:ext>
              </a:extLst>
            </p:cNvPr>
            <p:cNvSpPr txBox="1"/>
            <p:nvPr/>
          </p:nvSpPr>
          <p:spPr>
            <a:xfrm>
              <a:off x="6707037" y="3113272"/>
              <a:ext cx="17652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Element name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xmlns="" id="{55BF65F4-BB1D-F146-9A5A-F806B9750C15}"/>
              </a:ext>
            </a:extLst>
          </p:cNvPr>
          <p:cNvGrpSpPr/>
          <p:nvPr/>
        </p:nvGrpSpPr>
        <p:grpSpPr>
          <a:xfrm>
            <a:off x="3010572" y="5440998"/>
            <a:ext cx="3652243" cy="855491"/>
            <a:chOff x="2325610" y="4064630"/>
            <a:chExt cx="3652243" cy="855491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xmlns="" id="{0DFF9FDD-6D2B-AD4B-8DB1-B039CA35BAD6}"/>
                </a:ext>
              </a:extLst>
            </p:cNvPr>
            <p:cNvSpPr/>
            <p:nvPr/>
          </p:nvSpPr>
          <p:spPr bwMode="auto">
            <a:xfrm>
              <a:off x="2325610" y="4064630"/>
              <a:ext cx="490453" cy="2955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55" name="Curved Connector 54">
              <a:extLst>
                <a:ext uri="{FF2B5EF4-FFF2-40B4-BE49-F238E27FC236}">
                  <a16:creationId xmlns:a16="http://schemas.microsoft.com/office/drawing/2014/main" xmlns="" id="{4A309D41-1B99-9341-AF13-27E43CC4BE06}"/>
                </a:ext>
              </a:extLst>
            </p:cNvPr>
            <p:cNvCxnSpPr>
              <a:cxnSpLocks/>
              <a:stCxn id="56" idx="1"/>
              <a:endCxn id="54" idx="2"/>
            </p:cNvCxnSpPr>
            <p:nvPr/>
          </p:nvCxnSpPr>
          <p:spPr>
            <a:xfrm rot="10800000">
              <a:off x="2570838" y="4360193"/>
              <a:ext cx="1537593" cy="375263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xmlns="" id="{FBD95A50-19B4-8841-9B22-FFC981288FB4}"/>
                </a:ext>
              </a:extLst>
            </p:cNvPr>
            <p:cNvSpPr txBox="1"/>
            <p:nvPr/>
          </p:nvSpPr>
          <p:spPr>
            <a:xfrm>
              <a:off x="4108430" y="4550789"/>
              <a:ext cx="1869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Attribute name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B818CAC9-9B0D-FF45-A41F-8E72A8DE73A4}"/>
              </a:ext>
            </a:extLst>
          </p:cNvPr>
          <p:cNvGrpSpPr/>
          <p:nvPr/>
        </p:nvGrpSpPr>
        <p:grpSpPr>
          <a:xfrm>
            <a:off x="3562165" y="4813326"/>
            <a:ext cx="3755157" cy="926629"/>
            <a:chOff x="2325610" y="3433563"/>
            <a:chExt cx="3755157" cy="926629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xmlns="" id="{45833E59-3DF0-5248-9338-5482CFAE0630}"/>
                </a:ext>
              </a:extLst>
            </p:cNvPr>
            <p:cNvSpPr/>
            <p:nvPr/>
          </p:nvSpPr>
          <p:spPr bwMode="auto">
            <a:xfrm>
              <a:off x="2325610" y="4064630"/>
              <a:ext cx="767329" cy="2955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61" name="Curved Connector 60">
              <a:extLst>
                <a:ext uri="{FF2B5EF4-FFF2-40B4-BE49-F238E27FC236}">
                  <a16:creationId xmlns:a16="http://schemas.microsoft.com/office/drawing/2014/main" xmlns="" id="{219F19DD-937A-2A4D-ADC6-28F388A92C9F}"/>
                </a:ext>
              </a:extLst>
            </p:cNvPr>
            <p:cNvCxnSpPr>
              <a:cxnSpLocks/>
              <a:stCxn id="62" idx="1"/>
              <a:endCxn id="60" idx="0"/>
            </p:cNvCxnSpPr>
            <p:nvPr/>
          </p:nvCxnSpPr>
          <p:spPr>
            <a:xfrm rot="10800000" flipV="1">
              <a:off x="2709276" y="3618228"/>
              <a:ext cx="1635119" cy="446401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3A9D37D2-2195-454C-A971-37B50D6D4BAA}"/>
                </a:ext>
              </a:extLst>
            </p:cNvPr>
            <p:cNvSpPr txBox="1"/>
            <p:nvPr/>
          </p:nvSpPr>
          <p:spPr>
            <a:xfrm>
              <a:off x="4344394" y="3433563"/>
              <a:ext cx="17363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Attribute type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1366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oS_Powerpoint_template WIDESCREEN">
  <a:themeElements>
    <a:clrScheme name="Rich Black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74C9E5"/>
      </a:hlink>
      <a:folHlink>
        <a:srgbClr val="D5007F"/>
      </a:folHlink>
    </a:clrScheme>
    <a:fontScheme name="Custom 1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2" id="{0EEB19A3-E5AF-B743-8C08-9AD556682854}" vid="{671753E0-2D72-0A42-810F-2669D10CC1B4}"/>
    </a:ext>
  </a:extLst>
</a:theme>
</file>

<file path=ppt/theme/theme2.xml><?xml version="1.0" encoding="utf-8"?>
<a:theme xmlns:a="http://schemas.openxmlformats.org/drawingml/2006/main" name="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2" id="{0EEB19A3-E5AF-B743-8C08-9AD556682854}" vid="{F81E0AD6-EF14-2A4C-975C-394B6C331CD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dicator xmlns="993a5681-5c5b-4cef-91da-e6501083dd4a" xsi:nil="true"/>
    <lcf76f155ced4ddcb4097134ff3c332f xmlns="993a5681-5c5b-4cef-91da-e6501083dd4a">
      <Terms xmlns="http://schemas.microsoft.com/office/infopath/2007/PartnerControls"/>
    </lcf76f155ced4ddcb4097134ff3c332f>
    <TaxCatchAll xmlns="1fc98906-40c9-4f56-92bd-f396bbed931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596EA4FAEC4442816FD0897DB0514A" ma:contentTypeVersion="13" ma:contentTypeDescription="Create a new document." ma:contentTypeScope="" ma:versionID="19cf72db43a81d775c8901429e401c5a">
  <xsd:schema xmlns:xsd="http://www.w3.org/2001/XMLSchema" xmlns:xs="http://www.w3.org/2001/XMLSchema" xmlns:p="http://schemas.microsoft.com/office/2006/metadata/properties" xmlns:ns2="993a5681-5c5b-4cef-91da-e6501083dd4a" xmlns:ns3="1fc98906-40c9-4f56-92bd-f396bbed9311" targetNamespace="http://schemas.microsoft.com/office/2006/metadata/properties" ma:root="true" ma:fieldsID="a4c787b164d9c75c816d41075a9c596f" ns2:_="" ns3:_="">
    <xsd:import namespace="993a5681-5c5b-4cef-91da-e6501083dd4a"/>
    <xsd:import namespace="1fc98906-40c9-4f56-92bd-f396bbed93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Indicato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3a5681-5c5b-4cef-91da-e6501083dd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Indicator" ma:index="15" nillable="true" ma:displayName="Indicator" ma:internalName="Indicator">
      <xsd:simpleType>
        <xsd:restriction base="dms:Text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98906-40c9-4f56-92bd-f396bbed931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0bfaa32-be88-4c32-8520-a8dac6cdd59d}" ma:internalName="TaxCatchAll" ma:showField="CatchAllData" ma:web="1fc98906-40c9-4f56-92bd-f396bbed93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DF738F-AE3A-4E19-A611-E274842A57A2}">
  <ds:schemaRefs>
    <ds:schemaRef ds:uri="http://schemas.microsoft.com/office/2006/metadata/properties"/>
    <ds:schemaRef ds:uri="http://schemas.microsoft.com/office/infopath/2007/PartnerControls"/>
    <ds:schemaRef ds:uri="993a5681-5c5b-4cef-91da-e6501083dd4a"/>
    <ds:schemaRef ds:uri="1fc98906-40c9-4f56-92bd-f396bbed9311"/>
  </ds:schemaRefs>
</ds:datastoreItem>
</file>

<file path=customXml/itemProps2.xml><?xml version="1.0" encoding="utf-8"?>
<ds:datastoreItem xmlns:ds="http://schemas.openxmlformats.org/officeDocument/2006/customXml" ds:itemID="{961EDD41-1F66-4EF4-8A75-80007FEDAC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79B0F0-C3A9-4BC0-B389-E7D095D68B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3a5681-5c5b-4cef-91da-e6501083dd4a"/>
    <ds:schemaRef ds:uri="1fc98906-40c9-4f56-92bd-f396bbed93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UoS_Powerpoint_template WIDESCREEN</Template>
  <TotalTime>5318</TotalTime>
  <Words>1138</Words>
  <Application>Microsoft Macintosh PowerPoint</Application>
  <PresentationFormat>Custom</PresentationFormat>
  <Paragraphs>204</Paragraphs>
  <Slides>37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UoS_Powerpoint_template WIDESCREEN</vt:lpstr>
      <vt:lpstr>Title and content</vt:lpstr>
      <vt:lpstr>PowerPoint Presentation</vt:lpstr>
      <vt:lpstr>Web Formats</vt:lpstr>
      <vt:lpstr>Web Formats </vt:lpstr>
      <vt:lpstr>Standard Generalised Markup Language</vt:lpstr>
      <vt:lpstr>Family of Languages</vt:lpstr>
      <vt:lpstr>eXentsible Markup Language</vt:lpstr>
      <vt:lpstr>The eXtensible Markup Language</vt:lpstr>
      <vt:lpstr>XML example</vt:lpstr>
      <vt:lpstr>Document Type Definition (DTD)</vt:lpstr>
      <vt:lpstr>Well-Formedness versus Validity</vt:lpstr>
      <vt:lpstr>Well-Formedness versus Validity</vt:lpstr>
      <vt:lpstr>Other Schema Languages</vt:lpstr>
      <vt:lpstr>Scalable Vector Graphs </vt:lpstr>
      <vt:lpstr>Scalable Vector Graphics</vt:lpstr>
      <vt:lpstr>SVG Example</vt:lpstr>
      <vt:lpstr>MathML</vt:lpstr>
      <vt:lpstr>MathML</vt:lpstr>
      <vt:lpstr>Presentational MathML</vt:lpstr>
      <vt:lpstr>Semantic MathML</vt:lpstr>
      <vt:lpstr>Web Data</vt:lpstr>
      <vt:lpstr>Structured and Linked Data on the Web</vt:lpstr>
      <vt:lpstr>EPub</vt:lpstr>
      <vt:lpstr>ePub Format</vt:lpstr>
      <vt:lpstr>META-INF/container.xml</vt:lpstr>
      <vt:lpstr>OEBPS/content.opf</vt:lpstr>
      <vt:lpstr>OEBPS/content.opf</vt:lpstr>
      <vt:lpstr>OEBPS/content.opf</vt:lpstr>
      <vt:lpstr>OEBPS/Text/chapter01.xhtml</vt:lpstr>
      <vt:lpstr>Open Office XML</vt:lpstr>
      <vt:lpstr>Open Office XML</vt:lpstr>
      <vt:lpstr>PowerPoint Presentation</vt:lpstr>
      <vt:lpstr>Portable Document Format</vt:lpstr>
      <vt:lpstr>Portable Document Format</vt:lpstr>
      <vt:lpstr>PDF History</vt:lpstr>
      <vt:lpstr>Sample PDF</vt:lpstr>
      <vt:lpstr>Sample PDF</vt:lpstr>
      <vt:lpstr>Next: Web APIs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GUIDANCE</dc:title>
  <dc:creator>Heather Packer</dc:creator>
  <cp:lastModifiedBy>Heather</cp:lastModifiedBy>
  <cp:revision>26</cp:revision>
  <dcterms:created xsi:type="dcterms:W3CDTF">2022-09-28T13:39:10Z</dcterms:created>
  <dcterms:modified xsi:type="dcterms:W3CDTF">2022-10-19T08:11:42Z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0x0101000E596EA4FAEC4442816FD0897DB0514A</vt:lpwstr>
  </property>
</Properties>
</file>