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51"/>
  </p:notesMasterIdLst>
  <p:handoutMasterIdLst>
    <p:handoutMasterId r:id="rId52"/>
  </p:handoutMasterIdLst>
  <p:sldIdLst>
    <p:sldId id="256" r:id="rId6"/>
    <p:sldId id="336" r:id="rId7"/>
    <p:sldId id="359" r:id="rId8"/>
    <p:sldId id="367" r:id="rId9"/>
    <p:sldId id="261" r:id="rId10"/>
    <p:sldId id="365" r:id="rId11"/>
    <p:sldId id="348" r:id="rId12"/>
    <p:sldId id="351" r:id="rId13"/>
    <p:sldId id="366" r:id="rId14"/>
    <p:sldId id="354" r:id="rId15"/>
    <p:sldId id="379" r:id="rId16"/>
    <p:sldId id="376" r:id="rId17"/>
    <p:sldId id="384" r:id="rId18"/>
    <p:sldId id="385" r:id="rId19"/>
    <p:sldId id="268" r:id="rId20"/>
    <p:sldId id="386" r:id="rId21"/>
    <p:sldId id="391" r:id="rId22"/>
    <p:sldId id="394" r:id="rId23"/>
    <p:sldId id="392" r:id="rId24"/>
    <p:sldId id="393" r:id="rId25"/>
    <p:sldId id="355" r:id="rId26"/>
    <p:sldId id="387" r:id="rId27"/>
    <p:sldId id="269" r:id="rId28"/>
    <p:sldId id="388" r:id="rId29"/>
    <p:sldId id="270" r:id="rId30"/>
    <p:sldId id="271" r:id="rId31"/>
    <p:sldId id="272" r:id="rId32"/>
    <p:sldId id="380" r:id="rId33"/>
    <p:sldId id="273" r:id="rId34"/>
    <p:sldId id="274" r:id="rId35"/>
    <p:sldId id="275" r:id="rId36"/>
    <p:sldId id="381" r:id="rId37"/>
    <p:sldId id="389" r:id="rId38"/>
    <p:sldId id="373" r:id="rId39"/>
    <p:sldId id="382" r:id="rId40"/>
    <p:sldId id="383" r:id="rId41"/>
    <p:sldId id="390" r:id="rId42"/>
    <p:sldId id="276" r:id="rId43"/>
    <p:sldId id="277" r:id="rId44"/>
    <p:sldId id="278" r:id="rId45"/>
    <p:sldId id="279" r:id="rId46"/>
    <p:sldId id="374" r:id="rId47"/>
    <p:sldId id="280" r:id="rId48"/>
    <p:sldId id="334" r:id="rId49"/>
    <p:sldId id="37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F"/>
    <a:srgbClr val="495961"/>
    <a:srgbClr val="CA287A"/>
    <a:srgbClr val="4A103D"/>
    <a:srgbClr val="005C84"/>
    <a:srgbClr val="2E444E"/>
    <a:srgbClr val="063D5F"/>
    <a:srgbClr val="662953"/>
    <a:srgbClr val="DE2B32"/>
    <a:srgbClr val="12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p:restoredTop sz="78744"/>
  </p:normalViewPr>
  <p:slideViewPr>
    <p:cSldViewPr>
      <p:cViewPr varScale="1">
        <p:scale>
          <a:sx n="60" d="100"/>
          <a:sy n="60" d="100"/>
        </p:scale>
        <p:origin x="-120" y="-456"/>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12/10/22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12/10/22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a:t>
            </a:fld>
            <a:endParaRPr lang="en-GB"/>
          </a:p>
        </p:txBody>
      </p:sp>
    </p:spTree>
    <p:extLst>
      <p:ext uri="{BB962C8B-B14F-4D97-AF65-F5344CB8AC3E}">
        <p14:creationId xmlns:p14="http://schemas.microsoft.com/office/powerpoint/2010/main" val="143316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a:t>
            </a:fld>
            <a:endParaRPr lang="en-GB"/>
          </a:p>
        </p:txBody>
      </p:sp>
    </p:spTree>
    <p:extLst>
      <p:ext uri="{BB962C8B-B14F-4D97-AF65-F5344CB8AC3E}">
        <p14:creationId xmlns:p14="http://schemas.microsoft.com/office/powerpoint/2010/main" val="277918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www.southampton.ac.uk</a:t>
            </a:r>
            <a:r>
              <a:rPr lang="en-US" dirty="0"/>
              <a:t> - GET</a:t>
            </a:r>
          </a:p>
        </p:txBody>
      </p:sp>
      <p:sp>
        <p:nvSpPr>
          <p:cNvPr id="4" name="Slide Number Placeholder 3"/>
          <p:cNvSpPr>
            <a:spLocks noGrp="1"/>
          </p:cNvSpPr>
          <p:nvPr>
            <p:ph type="sldNum" sz="quarter" idx="10"/>
          </p:nvPr>
        </p:nvSpPr>
        <p:spPr/>
        <p:txBody>
          <a:bodyPr/>
          <a:lstStyle/>
          <a:p>
            <a:fld id="{F0C53C6C-B89E-0B44-9D8A-368B060A9722}" type="slidenum">
              <a:rPr lang="en-US" smtClean="0"/>
              <a:t>10</a:t>
            </a:fld>
            <a:endParaRPr lang="en-US"/>
          </a:p>
        </p:txBody>
      </p:sp>
    </p:spTree>
    <p:extLst>
      <p:ext uri="{BB962C8B-B14F-4D97-AF65-F5344CB8AC3E}">
        <p14:creationId xmlns:p14="http://schemas.microsoft.com/office/powerpoint/2010/main" val="2782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2541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www.southampton.ac.uk</a:t>
            </a:r>
            <a:r>
              <a:rPr lang="en-US" dirty="0"/>
              <a:t> - HEAD</a:t>
            </a:r>
          </a:p>
        </p:txBody>
      </p:sp>
      <p:sp>
        <p:nvSpPr>
          <p:cNvPr id="4" name="Slide Number Placeholder 3"/>
          <p:cNvSpPr>
            <a:spLocks noGrp="1"/>
          </p:cNvSpPr>
          <p:nvPr>
            <p:ph type="sldNum" sz="quarter" idx="10"/>
          </p:nvPr>
        </p:nvSpPr>
        <p:spPr/>
        <p:txBody>
          <a:bodyPr/>
          <a:lstStyle/>
          <a:p>
            <a:fld id="{F0C53C6C-B89E-0B44-9D8A-368B060A9722}" type="slidenum">
              <a:rPr lang="en-US" smtClean="0"/>
              <a:t>21</a:t>
            </a:fld>
            <a:endParaRPr lang="en-US"/>
          </a:p>
        </p:txBody>
      </p:sp>
    </p:spTree>
    <p:extLst>
      <p:ext uri="{BB962C8B-B14F-4D97-AF65-F5344CB8AC3E}">
        <p14:creationId xmlns:p14="http://schemas.microsoft.com/office/powerpoint/2010/main" val="160534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 xmlns:a16="http://schemas.microsoft.com/office/drawing/2014/main"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17078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 xmlns:a16="http://schemas.microsoft.com/office/drawing/2014/main"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 xmlns:a16="http://schemas.microsoft.com/office/drawing/2014/main"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2C8DE-3E98-4644-BFE2-F32FC3D7D4B8}"/>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 xmlns:a16="http://schemas.microsoft.com/office/drawing/2014/main" id="{FC5C1B61-3120-E04E-BDC6-5BA5CDF4F06F}"/>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7" name="Content Placeholder 6">
            <a:extLst>
              <a:ext uri="{FF2B5EF4-FFF2-40B4-BE49-F238E27FC236}">
                <a16:creationId xmlns="" xmlns:a16="http://schemas.microsoft.com/office/drawing/2014/main" id="{369A46B8-E3F6-A44F-899D-EF8F718CC987}"/>
              </a:ext>
            </a:extLst>
          </p:cNvPr>
          <p:cNvSpPr>
            <a:spLocks noGrp="1"/>
          </p:cNvSpPr>
          <p:nvPr>
            <p:ph sz="quarter" idx="13"/>
          </p:nvPr>
        </p:nvSpPr>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38531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00021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420915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229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46001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 xmlns:a16="http://schemas.microsoft.com/office/drawing/2014/main" id="{87826CD3-130D-D440-8ABD-6248D8758A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11" r:id="rId3"/>
    <p:sldLayoutId id="2147483712" r:id="rId4"/>
    <p:sldLayoutId id="2147483713" r:id="rId5"/>
    <p:sldLayoutId id="2147483714" r:id="rId6"/>
    <p:sldLayoutId id="2147483715" r:id="rId7"/>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4.png"/><Relationship Id="rId6" Type="http://schemas.openxmlformats.org/officeDocument/2006/relationships/image" Target="../media/image6.sv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t="7194" b="7194"/>
          <a:stretch>
            <a:fillRect/>
          </a:stretch>
        </p:blipFill>
        <p:spPr/>
      </p:pic>
      <p:sp>
        <p:nvSpPr>
          <p:cNvPr id="5" name="Title 4"/>
          <p:cNvSpPr>
            <a:spLocks noGrp="1"/>
          </p:cNvSpPr>
          <p:nvPr>
            <p:ph type="title"/>
          </p:nvPr>
        </p:nvSpPr>
        <p:spPr/>
        <p:txBody>
          <a:bodyPr/>
          <a:lstStyle/>
          <a:p>
            <a:r>
              <a:rPr lang="en-US" dirty="0"/>
              <a:t>Exercise: Requests</a:t>
            </a:r>
          </a:p>
        </p:txBody>
      </p:sp>
      <p:sp>
        <p:nvSpPr>
          <p:cNvPr id="2" name="Text Placeholder 1">
            <a:extLst>
              <a:ext uri="{FF2B5EF4-FFF2-40B4-BE49-F238E27FC236}">
                <a16:creationId xmlns="" xmlns:a16="http://schemas.microsoft.com/office/drawing/2014/main" id="{640E39F7-6CE5-BE4F-B95E-C8306F9A6829}"/>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79774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28AF99-6BE0-4044-9F2C-353849B1DB4A}"/>
              </a:ext>
            </a:extLst>
          </p:cNvPr>
          <p:cNvSpPr>
            <a:spLocks noGrp="1"/>
          </p:cNvSpPr>
          <p:nvPr>
            <p:ph type="title"/>
          </p:nvPr>
        </p:nvSpPr>
        <p:spPr>
          <a:xfrm>
            <a:off x="623889" y="692150"/>
            <a:ext cx="10944224" cy="936625"/>
          </a:xfrm>
        </p:spPr>
        <p:txBody>
          <a:bodyPr/>
          <a:lstStyle/>
          <a:p>
            <a:r>
              <a:rPr lang="en-US" dirty="0"/>
              <a:t>Using </a:t>
            </a:r>
            <a:r>
              <a:rPr lang="en-US" sz="2800" dirty="0">
                <a:latin typeface="Lucida Console" panose="020B0609040504020204" pitchFamily="49" charset="0"/>
              </a:rPr>
              <a:t>curl</a:t>
            </a:r>
          </a:p>
        </p:txBody>
      </p:sp>
      <p:sp>
        <p:nvSpPr>
          <p:cNvPr id="3" name="Content Placeholder 2">
            <a:extLst>
              <a:ext uri="{FF2B5EF4-FFF2-40B4-BE49-F238E27FC236}">
                <a16:creationId xmlns="" xmlns:a16="http://schemas.microsoft.com/office/drawing/2014/main" id="{99D4AC28-1EB0-E449-8C3D-858CF7A75ACE}"/>
              </a:ext>
            </a:extLst>
          </p:cNvPr>
          <p:cNvSpPr>
            <a:spLocks noGrp="1"/>
          </p:cNvSpPr>
          <p:nvPr>
            <p:ph sz="quarter" idx="13"/>
          </p:nvPr>
        </p:nvSpPr>
        <p:spPr>
          <a:xfrm>
            <a:off x="623887" y="1773238"/>
            <a:ext cx="10944225" cy="4464050"/>
          </a:xfrm>
        </p:spPr>
        <p:txBody>
          <a:bodyPr/>
          <a:lstStyle/>
          <a:p>
            <a:pPr marL="0" indent="0">
              <a:buNone/>
            </a:pPr>
            <a:r>
              <a:rPr lang="en-US" sz="1800" dirty="0">
                <a:latin typeface="Lucida Console" panose="020B0609040504020204" pitchFamily="49" charset="0"/>
              </a:rPr>
              <a:t>curl</a:t>
            </a:r>
            <a:r>
              <a:rPr lang="en-US" dirty="0"/>
              <a:t> is a command-line tool for retrieving URIs - we’ll use it to study HTTP interactions</a:t>
            </a:r>
          </a:p>
          <a:p>
            <a:pPr marL="0" indent="0">
              <a:buNone/>
            </a:pPr>
            <a:r>
              <a:rPr lang="en-US" dirty="0"/>
              <a:t>May already be installed on your machine – if not, download from </a:t>
            </a:r>
            <a:r>
              <a:rPr lang="en-US" sz="1800" dirty="0">
                <a:latin typeface="Lucida Console" panose="020B0609040504020204" pitchFamily="49" charset="0"/>
              </a:rPr>
              <a:t>https://</a:t>
            </a:r>
            <a:r>
              <a:rPr lang="en-US" sz="1800" dirty="0" err="1">
                <a:latin typeface="Lucida Console" panose="020B0609040504020204" pitchFamily="49" charset="0"/>
              </a:rPr>
              <a:t>curl.haxx.se</a:t>
            </a:r>
            <a:r>
              <a:rPr lang="en-US" sz="1800" dirty="0">
                <a:latin typeface="Lucida Console" panose="020B0609040504020204" pitchFamily="49" charset="0"/>
              </a:rPr>
              <a:t>/</a:t>
            </a:r>
          </a:p>
          <a:p>
            <a:endParaRPr lang="en-US" dirty="0"/>
          </a:p>
          <a:p>
            <a:pPr marL="0" indent="0">
              <a:buNone/>
            </a:pPr>
            <a:r>
              <a:rPr lang="en-US" sz="1800" dirty="0">
                <a:latin typeface="Lucida Console" panose="020B0609040504020204" pitchFamily="49" charset="0"/>
              </a:rPr>
              <a:t>curl –v [</a:t>
            </a:r>
            <a:r>
              <a:rPr lang="en-US" sz="1800" dirty="0" err="1">
                <a:latin typeface="Lucida Console" panose="020B0609040504020204" pitchFamily="49" charset="0"/>
              </a:rPr>
              <a:t>uri</a:t>
            </a:r>
            <a:r>
              <a:rPr lang="en-US" sz="1800" dirty="0">
                <a:latin typeface="Lucida Console" panose="020B0609040504020204" pitchFamily="49" charset="0"/>
              </a:rPr>
              <a:t>]</a:t>
            </a:r>
          </a:p>
          <a:p>
            <a:pPr lvl="1"/>
            <a:r>
              <a:rPr lang="en-US" dirty="0"/>
              <a:t>verbose mode – writes HTTP interactions to stderr</a:t>
            </a:r>
          </a:p>
          <a:p>
            <a:pPr lvl="1"/>
            <a:r>
              <a:rPr lang="en-US" dirty="0"/>
              <a:t>Redirect </a:t>
            </a:r>
            <a:r>
              <a:rPr lang="en-US" sz="1600" dirty="0">
                <a:latin typeface="Lucida Console" panose="020B0609040504020204" pitchFamily="49" charset="0"/>
              </a:rPr>
              <a:t>stderr</a:t>
            </a:r>
            <a:r>
              <a:rPr lang="en-US" dirty="0"/>
              <a:t> to </a:t>
            </a:r>
            <a:r>
              <a:rPr lang="en-US" sz="1600" dirty="0" err="1">
                <a:latin typeface="Lucida Console" panose="020B0609040504020204" pitchFamily="49" charset="0"/>
              </a:rPr>
              <a:t>stdout</a:t>
            </a:r>
            <a:r>
              <a:rPr lang="en-US" dirty="0"/>
              <a:t> and use </a:t>
            </a:r>
            <a:r>
              <a:rPr lang="en-US" sz="1600" dirty="0">
                <a:latin typeface="Lucida Console" panose="020B0609040504020204" pitchFamily="49" charset="0"/>
              </a:rPr>
              <a:t>less</a:t>
            </a:r>
            <a:r>
              <a:rPr lang="en-US" dirty="0"/>
              <a:t> to page through output</a:t>
            </a:r>
          </a:p>
          <a:p>
            <a:pPr lvl="1"/>
            <a:r>
              <a:rPr lang="en-US" dirty="0"/>
              <a:t>e.g. </a:t>
            </a:r>
            <a:r>
              <a:rPr lang="en-US" sz="1600" dirty="0">
                <a:latin typeface="Lucida Console" panose="020B0609040504020204" pitchFamily="49" charset="0"/>
              </a:rPr>
              <a:t>curl –v https://</a:t>
            </a:r>
            <a:r>
              <a:rPr lang="en-US" sz="1600" dirty="0" err="1">
                <a:latin typeface="Lucida Console" panose="020B0609040504020204" pitchFamily="49" charset="0"/>
              </a:rPr>
              <a:t>www.google.com</a:t>
            </a:r>
            <a:r>
              <a:rPr lang="en-US" sz="1600" dirty="0">
                <a:latin typeface="Lucida Console" panose="020B0609040504020204" pitchFamily="49" charset="0"/>
              </a:rPr>
              <a:t>/ 2&gt;&amp;1 | less</a:t>
            </a:r>
          </a:p>
          <a:p>
            <a:pPr lvl="1"/>
            <a:r>
              <a:rPr lang="en-US" dirty="0"/>
              <a:t>Lines prefixed with “</a:t>
            </a:r>
            <a:r>
              <a:rPr lang="en-US" sz="1600" dirty="0">
                <a:latin typeface="Lucida Console" panose="020B0609040504020204" pitchFamily="49" charset="0"/>
              </a:rPr>
              <a:t>&gt;</a:t>
            </a:r>
            <a:r>
              <a:rPr lang="en-US" dirty="0"/>
              <a:t>” were sent by the client (i.e. curl)</a:t>
            </a:r>
          </a:p>
          <a:p>
            <a:pPr lvl="1"/>
            <a:r>
              <a:rPr lang="en-US" dirty="0"/>
              <a:t>Lines prefixed with “</a:t>
            </a:r>
            <a:r>
              <a:rPr lang="en-US" sz="1600" dirty="0">
                <a:latin typeface="Lucida Console" panose="020B0609040504020204" pitchFamily="49" charset="0"/>
              </a:rPr>
              <a:t>&lt;</a:t>
            </a:r>
            <a:r>
              <a:rPr lang="en-US" dirty="0"/>
              <a:t>“ were sent by the remote server</a:t>
            </a:r>
          </a:p>
        </p:txBody>
      </p:sp>
      <p:sp>
        <p:nvSpPr>
          <p:cNvPr id="7" name="Text Placeholder 6">
            <a:extLst>
              <a:ext uri="{FF2B5EF4-FFF2-40B4-BE49-F238E27FC236}">
                <a16:creationId xmlns="" xmlns:a16="http://schemas.microsoft.com/office/drawing/2014/main" id="{BDB26FFA-8133-9A45-BF89-BFE640B94035}"/>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404332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25FF7-81FF-E244-BCDC-C680BC550EF0}"/>
              </a:ext>
            </a:extLst>
          </p:cNvPr>
          <p:cNvSpPr>
            <a:spLocks noGrp="1"/>
          </p:cNvSpPr>
          <p:nvPr>
            <p:ph type="title"/>
          </p:nvPr>
        </p:nvSpPr>
        <p:spPr/>
        <p:txBody>
          <a:bodyPr/>
          <a:lstStyle/>
          <a:p>
            <a:r>
              <a:rPr lang="en-US" dirty="0"/>
              <a:t>Exercise: Requests</a:t>
            </a:r>
          </a:p>
        </p:txBody>
      </p:sp>
      <p:sp>
        <p:nvSpPr>
          <p:cNvPr id="3" name="Content Placeholder 2">
            <a:extLst>
              <a:ext uri="{FF2B5EF4-FFF2-40B4-BE49-F238E27FC236}">
                <a16:creationId xmlns="" xmlns:a16="http://schemas.microsoft.com/office/drawing/2014/main" id="{F06956C5-09A4-5B42-9DF0-0DD0EE749FC0}"/>
              </a:ext>
            </a:extLst>
          </p:cNvPr>
          <p:cNvSpPr>
            <a:spLocks noGrp="1"/>
          </p:cNvSpPr>
          <p:nvPr>
            <p:ph sz="quarter" idx="13"/>
          </p:nvPr>
        </p:nvSpPr>
        <p:spPr/>
        <p:txBody>
          <a:bodyPr/>
          <a:lstStyle/>
          <a:p>
            <a:pPr marL="0" indent="0">
              <a:buNone/>
            </a:pPr>
            <a:r>
              <a:rPr lang="en-US" dirty="0"/>
              <a:t>Use curl to study the following request:</a:t>
            </a:r>
          </a:p>
          <a:p>
            <a:pPr marL="0" indent="0">
              <a:buNone/>
            </a:pPr>
            <a:endParaRPr lang="en-US" dirty="0"/>
          </a:p>
          <a:p>
            <a:pPr marL="360000" lvl="1" indent="0">
              <a:buNone/>
            </a:pPr>
            <a:r>
              <a:rPr lang="en-US" dirty="0">
                <a:latin typeface="Lucida Console" panose="020B0609040504020204" pitchFamily="49" charset="0"/>
              </a:rPr>
              <a:t>curl –v http://</a:t>
            </a:r>
            <a:r>
              <a:rPr lang="en-US" dirty="0" err="1">
                <a:latin typeface="Lucida Console" panose="020B0609040504020204" pitchFamily="49" charset="0"/>
              </a:rPr>
              <a:t>www.google.com</a:t>
            </a:r>
            <a:r>
              <a:rPr lang="en-US" dirty="0">
                <a:latin typeface="Lucida Console" panose="020B0609040504020204" pitchFamily="49" charset="0"/>
              </a:rPr>
              <a:t>/</a:t>
            </a:r>
          </a:p>
          <a:p>
            <a:pPr marL="0" indent="0">
              <a:buNone/>
            </a:pPr>
            <a:endParaRPr lang="en-US" dirty="0"/>
          </a:p>
          <a:p>
            <a:pPr marL="0" indent="0">
              <a:buNone/>
            </a:pPr>
            <a:r>
              <a:rPr lang="en-US" dirty="0"/>
              <a:t>Use curl to study the following request:</a:t>
            </a:r>
          </a:p>
          <a:p>
            <a:pPr marL="0" indent="0">
              <a:buNone/>
            </a:pPr>
            <a:endParaRPr lang="en-US" dirty="0"/>
          </a:p>
          <a:p>
            <a:pPr marL="360000" lvl="1" indent="0">
              <a:buNone/>
            </a:pPr>
            <a:r>
              <a:rPr lang="en-US" dirty="0">
                <a:latin typeface="Lucida Console" panose="020B0609040504020204" pitchFamily="49" charset="0"/>
              </a:rPr>
              <a:t>curl –v https://</a:t>
            </a:r>
            <a:r>
              <a:rPr lang="en-US" dirty="0" err="1">
                <a:latin typeface="Lucida Console" panose="020B0609040504020204" pitchFamily="49" charset="0"/>
              </a:rPr>
              <a:t>www.google.com</a:t>
            </a:r>
            <a:r>
              <a:rPr lang="en-US" dirty="0">
                <a:latin typeface="Lucida Console" panose="020B0609040504020204" pitchFamily="49" charset="0"/>
              </a:rPr>
              <a:t>/</a:t>
            </a:r>
          </a:p>
          <a:p>
            <a:pPr marL="360000" lvl="1" indent="0">
              <a:buNone/>
            </a:pPr>
            <a:endParaRPr lang="en-US" dirty="0">
              <a:latin typeface="Lucida Console" panose="020B0609040504020204" pitchFamily="49" charset="0"/>
            </a:endParaRPr>
          </a:p>
          <a:p>
            <a:pPr marL="0" indent="0">
              <a:buNone/>
            </a:pPr>
            <a:r>
              <a:rPr lang="en-US" dirty="0"/>
              <a:t>(we’ll cover TLS in a future lecture)</a:t>
            </a:r>
          </a:p>
        </p:txBody>
      </p:sp>
      <p:sp>
        <p:nvSpPr>
          <p:cNvPr id="4" name="Text Placeholder 3">
            <a:extLst>
              <a:ext uri="{FF2B5EF4-FFF2-40B4-BE49-F238E27FC236}">
                <a16:creationId xmlns="" xmlns:a16="http://schemas.microsoft.com/office/drawing/2014/main" id="{1BD19C0E-C807-FE47-8847-BBD5F9881595}"/>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122537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BA1C3-5BF0-694E-8AD5-49CDA6394FB2}"/>
              </a:ext>
            </a:extLst>
          </p:cNvPr>
          <p:cNvSpPr>
            <a:spLocks noGrp="1"/>
          </p:cNvSpPr>
          <p:nvPr>
            <p:ph type="title"/>
          </p:nvPr>
        </p:nvSpPr>
        <p:spPr/>
        <p:txBody>
          <a:bodyPr/>
          <a:lstStyle/>
          <a:p>
            <a:r>
              <a:rPr lang="en-US" dirty="0"/>
              <a:t>Using </a:t>
            </a:r>
            <a:r>
              <a:rPr lang="en-US" dirty="0" err="1">
                <a:latin typeface="Lucida Console" panose="020B0609040504020204" pitchFamily="49" charset="0"/>
              </a:rPr>
              <a:t>nc</a:t>
            </a:r>
            <a:r>
              <a:rPr lang="en-US" dirty="0"/>
              <a:t> (</a:t>
            </a:r>
            <a:r>
              <a:rPr lang="en-US" dirty="0" err="1"/>
              <a:t>netcat</a:t>
            </a:r>
            <a:r>
              <a:rPr lang="en-US" dirty="0"/>
              <a:t>)</a:t>
            </a:r>
          </a:p>
        </p:txBody>
      </p:sp>
      <p:sp>
        <p:nvSpPr>
          <p:cNvPr id="3" name="Content Placeholder 2">
            <a:extLst>
              <a:ext uri="{FF2B5EF4-FFF2-40B4-BE49-F238E27FC236}">
                <a16:creationId xmlns="" xmlns:a16="http://schemas.microsoft.com/office/drawing/2014/main" id="{8F9A42F2-F298-5841-8995-D37A9BA8FAE2}"/>
              </a:ext>
            </a:extLst>
          </p:cNvPr>
          <p:cNvSpPr>
            <a:spLocks noGrp="1"/>
          </p:cNvSpPr>
          <p:nvPr>
            <p:ph sz="quarter" idx="13"/>
          </p:nvPr>
        </p:nvSpPr>
        <p:spPr/>
        <p:txBody>
          <a:bodyPr/>
          <a:lstStyle/>
          <a:p>
            <a:pPr marL="0" indent="0">
              <a:buNone/>
            </a:pPr>
            <a:r>
              <a:rPr lang="en-US" dirty="0" err="1">
                <a:latin typeface="Lucida Console" panose="020B0609040504020204" pitchFamily="49" charset="0"/>
              </a:rPr>
              <a:t>nc</a:t>
            </a:r>
            <a:r>
              <a:rPr lang="en-US" dirty="0"/>
              <a:t> (</a:t>
            </a:r>
            <a:r>
              <a:rPr lang="en-US" dirty="0" err="1"/>
              <a:t>netcat</a:t>
            </a:r>
            <a:r>
              <a:rPr lang="en-US" dirty="0"/>
              <a:t>) is a command-line tool for sending data from stdin to a port on a host</a:t>
            </a:r>
          </a:p>
          <a:p>
            <a:endParaRPr lang="en-US" dirty="0"/>
          </a:p>
          <a:p>
            <a:pPr marL="0" indent="0">
              <a:buNone/>
            </a:pPr>
            <a:r>
              <a:rPr lang="en-US" dirty="0" err="1">
                <a:latin typeface="Lucida Console" panose="020B0609040504020204" pitchFamily="49" charset="0"/>
              </a:rPr>
              <a:t>nc</a:t>
            </a:r>
            <a:r>
              <a:rPr lang="en-US" dirty="0">
                <a:latin typeface="Lucida Console" panose="020B0609040504020204" pitchFamily="49" charset="0"/>
              </a:rPr>
              <a:t> [hostname] [port]</a:t>
            </a:r>
          </a:p>
          <a:p>
            <a:endParaRPr lang="en-US" dirty="0"/>
          </a:p>
          <a:p>
            <a:pPr marL="0" indent="0">
              <a:buNone/>
            </a:pPr>
            <a:r>
              <a:rPr lang="en-US" dirty="0"/>
              <a:t>Try: </a:t>
            </a:r>
            <a:r>
              <a:rPr lang="en-US" dirty="0" err="1">
                <a:latin typeface="Lucida Console" panose="020B0609040504020204" pitchFamily="49" charset="0"/>
              </a:rPr>
              <a:t>nc</a:t>
            </a:r>
            <a:r>
              <a:rPr lang="en-US" dirty="0">
                <a:latin typeface="Lucida Console" panose="020B0609040504020204" pitchFamily="49" charset="0"/>
              </a:rPr>
              <a:t> –c </a:t>
            </a:r>
            <a:r>
              <a:rPr lang="en-US" dirty="0" err="1"/>
              <a:t>httpbin.org</a:t>
            </a:r>
            <a:r>
              <a:rPr lang="en-US" dirty="0" smtClean="0">
                <a:latin typeface="Lucida Console" panose="020B0609040504020204" pitchFamily="49" charset="0"/>
              </a:rPr>
              <a:t> </a:t>
            </a:r>
            <a:r>
              <a:rPr lang="en-US" dirty="0">
                <a:latin typeface="Lucida Console" panose="020B0609040504020204" pitchFamily="49" charset="0"/>
              </a:rPr>
              <a:t>80 </a:t>
            </a:r>
            <a:r>
              <a:rPr lang="en-US" dirty="0"/>
              <a:t>and type the following minimal GET request:</a:t>
            </a:r>
          </a:p>
          <a:p>
            <a:pPr marL="0" indent="0">
              <a:buNone/>
            </a:pPr>
            <a:r>
              <a:rPr lang="en-US" dirty="0">
                <a:latin typeface="Lucida Console" panose="020B0609040504020204" pitchFamily="49" charset="0"/>
              </a:rPr>
              <a:t>GET </a:t>
            </a:r>
            <a:r>
              <a:rPr lang="en-US" dirty="0" smtClean="0">
                <a:latin typeface="Lucida Console" panose="020B0609040504020204" pitchFamily="49" charset="0"/>
              </a:rPr>
              <a:t>/headers </a:t>
            </a:r>
            <a:r>
              <a:rPr lang="en-US" dirty="0">
                <a:latin typeface="Lucida Console" panose="020B0609040504020204" pitchFamily="49" charset="0"/>
              </a:rPr>
              <a:t>HTTP/1.1</a:t>
            </a:r>
            <a:br>
              <a:rPr lang="en-US" dirty="0">
                <a:latin typeface="Lucida Console" panose="020B0609040504020204" pitchFamily="49" charset="0"/>
              </a:rPr>
            </a:br>
            <a:r>
              <a:rPr lang="en-US" dirty="0">
                <a:latin typeface="Lucida Console" panose="020B0609040504020204" pitchFamily="49" charset="0"/>
              </a:rPr>
              <a:t>Host: </a:t>
            </a:r>
            <a:r>
              <a:rPr lang="en-US" dirty="0" err="1" smtClean="0">
                <a:latin typeface="Lucida Console" panose="020B0609040504020204" pitchFamily="49" charset="0"/>
              </a:rPr>
              <a:t>httpbin.org</a:t>
            </a:r>
            <a:endParaRPr lang="en-US" dirty="0" smtClean="0">
              <a:latin typeface="Lucida Console" panose="020B0609040504020204" pitchFamily="49" charset="0"/>
            </a:endParaRPr>
          </a:p>
          <a:p>
            <a:pPr marL="0" indent="0">
              <a:buNone/>
            </a:pPr>
            <a:endParaRPr lang="en-US" dirty="0" smtClean="0">
              <a:latin typeface="Lucida Console" panose="020B0609040504020204" pitchFamily="49" charset="0"/>
            </a:endParaRPr>
          </a:p>
          <a:p>
            <a:pPr marL="0" indent="0">
              <a:buNone/>
            </a:pPr>
            <a:r>
              <a:rPr lang="en-US" dirty="0" smtClean="0">
                <a:latin typeface="+mj-lt"/>
              </a:rPr>
              <a:t>(</a:t>
            </a:r>
            <a:r>
              <a:rPr lang="en-US" dirty="0">
                <a:latin typeface="+mj-lt"/>
              </a:rPr>
              <a:t>you’ll need to type an extra return after the </a:t>
            </a:r>
            <a:r>
              <a:rPr lang="en-US" dirty="0">
                <a:latin typeface="Lucida Console" panose="020B0609040504020204" pitchFamily="49" charset="0"/>
              </a:rPr>
              <a:t>Host:</a:t>
            </a:r>
            <a:r>
              <a:rPr lang="en-US" dirty="0">
                <a:latin typeface="+mj-lt"/>
              </a:rPr>
              <a:t> header)</a:t>
            </a:r>
          </a:p>
        </p:txBody>
      </p:sp>
      <p:sp>
        <p:nvSpPr>
          <p:cNvPr id="4" name="Text Placeholder 3">
            <a:extLst>
              <a:ext uri="{FF2B5EF4-FFF2-40B4-BE49-F238E27FC236}">
                <a16:creationId xmlns="" xmlns:a16="http://schemas.microsoft.com/office/drawing/2014/main" id="{6038AAC2-FFAE-1B4F-A98E-534A80A42886}"/>
              </a:ext>
            </a:extLst>
          </p:cNvPr>
          <p:cNvSpPr>
            <a:spLocks noGrp="1"/>
          </p:cNvSpPr>
          <p:nvPr>
            <p:ph type="body" sz="quarter" idx="15"/>
          </p:nvPr>
        </p:nvSpPr>
        <p:spPr>
          <a:noFill/>
        </p:spPr>
        <p:txBody>
          <a:bodyPr/>
          <a:lstStyle/>
          <a:p>
            <a:endParaRPr lang="en-US"/>
          </a:p>
        </p:txBody>
      </p:sp>
      <p:pic>
        <p:nvPicPr>
          <p:cNvPr id="5" name="Picture 2">
            <a:extLst>
              <a:ext uri="{FF2B5EF4-FFF2-40B4-BE49-F238E27FC236}">
                <a16:creationId xmlns="" xmlns:a16="http://schemas.microsoft.com/office/drawing/2014/main" id="{058BBE06-6BBB-7649-B372-65F37C0DA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039" y="4896122"/>
            <a:ext cx="1434721" cy="126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5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D01B11-0200-C341-8165-D60738D56894}"/>
              </a:ext>
            </a:extLst>
          </p:cNvPr>
          <p:cNvSpPr>
            <a:spLocks noGrp="1"/>
          </p:cNvSpPr>
          <p:nvPr>
            <p:ph type="title"/>
          </p:nvPr>
        </p:nvSpPr>
        <p:spPr/>
        <p:txBody>
          <a:bodyPr/>
          <a:lstStyle/>
          <a:p>
            <a:r>
              <a:rPr lang="en-US" dirty="0"/>
              <a:t>Using </a:t>
            </a:r>
            <a:r>
              <a:rPr lang="en-US" dirty="0" err="1">
                <a:latin typeface="Lucida Console" panose="020B0609040504020204" pitchFamily="49" charset="0"/>
              </a:rPr>
              <a:t>openssl</a:t>
            </a:r>
            <a:endParaRPr lang="en-US" dirty="0">
              <a:latin typeface="Lucida Console" panose="020B0609040504020204" pitchFamily="49" charset="0"/>
            </a:endParaRPr>
          </a:p>
        </p:txBody>
      </p:sp>
      <p:sp>
        <p:nvSpPr>
          <p:cNvPr id="3" name="Content Placeholder 2">
            <a:extLst>
              <a:ext uri="{FF2B5EF4-FFF2-40B4-BE49-F238E27FC236}">
                <a16:creationId xmlns="" xmlns:a16="http://schemas.microsoft.com/office/drawing/2014/main" id="{90AA5EF5-AF88-6F4F-981A-61F759C5F2D0}"/>
              </a:ext>
            </a:extLst>
          </p:cNvPr>
          <p:cNvSpPr>
            <a:spLocks noGrp="1"/>
          </p:cNvSpPr>
          <p:nvPr>
            <p:ph sz="quarter" idx="13"/>
          </p:nvPr>
        </p:nvSpPr>
        <p:spPr/>
        <p:txBody>
          <a:bodyPr/>
          <a:lstStyle/>
          <a:p>
            <a:pPr marL="0" indent="0">
              <a:buNone/>
            </a:pPr>
            <a:r>
              <a:rPr lang="en-US" dirty="0" err="1">
                <a:latin typeface="Lucida Console" panose="020B0609040504020204" pitchFamily="49" charset="0"/>
              </a:rPr>
              <a:t>openssl</a:t>
            </a:r>
            <a:r>
              <a:rPr lang="en-US" dirty="0"/>
              <a:t> is a command-line toolkit that implements TLS (used by https)</a:t>
            </a:r>
          </a:p>
          <a:p>
            <a:pPr marL="0" indent="0">
              <a:buNone/>
            </a:pPr>
            <a:endParaRPr lang="en-US" dirty="0"/>
          </a:p>
          <a:p>
            <a:pPr marL="0" indent="0">
              <a:buNone/>
            </a:pPr>
            <a:r>
              <a:rPr lang="en-US" dirty="0" err="1">
                <a:latin typeface="Lucida Console" panose="020B0609040504020204" pitchFamily="49" charset="0"/>
              </a:rPr>
              <a:t>openssl</a:t>
            </a:r>
            <a:r>
              <a:rPr lang="en-US" dirty="0">
                <a:latin typeface="Lucida Console" panose="020B0609040504020204" pitchFamily="49" charset="0"/>
              </a:rPr>
              <a:t> </a:t>
            </a:r>
            <a:r>
              <a:rPr lang="en-US" dirty="0" err="1">
                <a:latin typeface="Lucida Console" panose="020B0609040504020204" pitchFamily="49" charset="0"/>
              </a:rPr>
              <a:t>s_client</a:t>
            </a:r>
            <a:r>
              <a:rPr lang="en-US" dirty="0">
                <a:latin typeface="Lucida Console" panose="020B0609040504020204" pitchFamily="49" charset="0"/>
              </a:rPr>
              <a:t> –host [hostname] –port [port]</a:t>
            </a:r>
          </a:p>
          <a:p>
            <a:pPr marL="0" indent="0">
              <a:buNone/>
            </a:pPr>
            <a:endParaRPr lang="en-US" dirty="0"/>
          </a:p>
          <a:p>
            <a:pPr marL="0" indent="0">
              <a:buNone/>
            </a:pPr>
            <a:r>
              <a:rPr lang="en-US" dirty="0"/>
              <a:t>Try: </a:t>
            </a:r>
            <a:r>
              <a:rPr lang="en-US" dirty="0" err="1">
                <a:latin typeface="Lucida Console" panose="020B0609040504020204" pitchFamily="49" charset="0"/>
              </a:rPr>
              <a:t>openssl</a:t>
            </a:r>
            <a:r>
              <a:rPr lang="en-US" dirty="0">
                <a:latin typeface="Lucida Console" panose="020B0609040504020204" pitchFamily="49" charset="0"/>
              </a:rPr>
              <a:t> </a:t>
            </a:r>
            <a:r>
              <a:rPr lang="en-US" dirty="0" err="1">
                <a:latin typeface="Lucida Console" panose="020B0609040504020204" pitchFamily="49" charset="0"/>
              </a:rPr>
              <a:t>s_client</a:t>
            </a:r>
            <a:r>
              <a:rPr lang="en-US" dirty="0">
                <a:latin typeface="Lucida Console" panose="020B0609040504020204" pitchFamily="49" charset="0"/>
              </a:rPr>
              <a:t> –</a:t>
            </a:r>
            <a:r>
              <a:rPr lang="en-US" dirty="0" err="1">
                <a:latin typeface="Lucida Console" panose="020B0609040504020204" pitchFamily="49" charset="0"/>
              </a:rPr>
              <a:t>crlf</a:t>
            </a:r>
            <a:r>
              <a:rPr lang="en-US" dirty="0">
                <a:latin typeface="Lucida Console" panose="020B0609040504020204" pitchFamily="49" charset="0"/>
              </a:rPr>
              <a:t> –host www.w3.org –port 443 </a:t>
            </a:r>
            <a:br>
              <a:rPr lang="en-US" dirty="0">
                <a:latin typeface="Lucida Console" panose="020B0609040504020204" pitchFamily="49" charset="0"/>
              </a:rPr>
            </a:br>
            <a:r>
              <a:rPr lang="en-US" dirty="0"/>
              <a:t>and then type the following minimal GET request very quickly (&lt;5s):</a:t>
            </a:r>
          </a:p>
          <a:p>
            <a:pPr marL="0" indent="0">
              <a:buNone/>
            </a:pPr>
            <a:r>
              <a:rPr lang="en-US" dirty="0">
                <a:latin typeface="Lucida Console" panose="020B0609040504020204" pitchFamily="49" charset="0"/>
              </a:rPr>
              <a:t>GET / HTTP/1.1</a:t>
            </a:r>
            <a:br>
              <a:rPr lang="en-US" dirty="0">
                <a:latin typeface="Lucida Console" panose="020B0609040504020204" pitchFamily="49" charset="0"/>
              </a:rPr>
            </a:br>
            <a:r>
              <a:rPr lang="en-US" dirty="0">
                <a:latin typeface="Lucida Console" panose="020B0609040504020204" pitchFamily="49" charset="0"/>
              </a:rPr>
              <a:t>Host: www.w3.org</a:t>
            </a:r>
          </a:p>
          <a:p>
            <a:pPr marL="0" indent="0">
              <a:buNone/>
            </a:pPr>
            <a:endParaRPr lang="en-US" dirty="0"/>
          </a:p>
          <a:p>
            <a:pPr marL="0" indent="0">
              <a:buNone/>
            </a:pPr>
            <a:r>
              <a:rPr lang="en-US" dirty="0"/>
              <a:t>(as before, you’ll need to type an extra return after the </a:t>
            </a:r>
            <a:r>
              <a:rPr lang="en-US" dirty="0">
                <a:latin typeface="Lucida Console" panose="020B0609040504020204" pitchFamily="49" charset="0"/>
              </a:rPr>
              <a:t>Host:</a:t>
            </a:r>
            <a:r>
              <a:rPr lang="en-US" dirty="0"/>
              <a:t> header)</a:t>
            </a:r>
          </a:p>
        </p:txBody>
      </p:sp>
      <p:sp>
        <p:nvSpPr>
          <p:cNvPr id="4" name="Text Placeholder 3">
            <a:extLst>
              <a:ext uri="{FF2B5EF4-FFF2-40B4-BE49-F238E27FC236}">
                <a16:creationId xmlns="" xmlns:a16="http://schemas.microsoft.com/office/drawing/2014/main" id="{242D5B88-7247-A84C-B004-0D8F0C30549A}"/>
              </a:ext>
            </a:extLst>
          </p:cNvPr>
          <p:cNvSpPr>
            <a:spLocks noGrp="1"/>
          </p:cNvSpPr>
          <p:nvPr>
            <p:ph type="body" sz="quarter" idx="15"/>
          </p:nvPr>
        </p:nvSpPr>
        <p:spPr>
          <a:noFill/>
        </p:spPr>
        <p:txBody>
          <a:bodyPr/>
          <a:lstStyle/>
          <a:p>
            <a:endParaRPr lang="en-US"/>
          </a:p>
        </p:txBody>
      </p:sp>
      <p:pic>
        <p:nvPicPr>
          <p:cNvPr id="5" name="Picture 2">
            <a:extLst>
              <a:ext uri="{FF2B5EF4-FFF2-40B4-BE49-F238E27FC236}">
                <a16:creationId xmlns="" xmlns:a16="http://schemas.microsoft.com/office/drawing/2014/main" id="{51283912-882B-5C48-9027-068E8D9E5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039" y="4896122"/>
            <a:ext cx="1434721" cy="126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3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Methods</a:t>
            </a:r>
          </a:p>
        </p:txBody>
      </p:sp>
      <p:sp>
        <p:nvSpPr>
          <p:cNvPr id="4" name="Content Placeholder 3"/>
          <p:cNvSpPr>
            <a:spLocks noGrp="1"/>
          </p:cNvSpPr>
          <p:nvPr>
            <p:ph sz="quarter" idx="13"/>
          </p:nvPr>
        </p:nvSpPr>
        <p:spPr/>
        <p:txBody>
          <a:bodyPr>
            <a:normAutofit/>
          </a:bodyPr>
          <a:lstStyle/>
          <a:p>
            <a:pPr marL="0" indent="0">
              <a:buNone/>
            </a:pPr>
            <a:r>
              <a:rPr lang="en-US" dirty="0">
                <a:latin typeface="Lucida Console" panose="020B0609040504020204" pitchFamily="49" charset="0"/>
              </a:rPr>
              <a:t>GET</a:t>
            </a:r>
            <a:r>
              <a:rPr lang="en-US" dirty="0"/>
              <a:t> 		request a representation of a resource</a:t>
            </a:r>
          </a:p>
          <a:p>
            <a:pPr marL="0" indent="0">
              <a:buNone/>
            </a:pPr>
            <a:r>
              <a:rPr lang="en-US" dirty="0">
                <a:latin typeface="Lucida Console" panose="020B0609040504020204" pitchFamily="49" charset="0"/>
              </a:rPr>
              <a:t>HEAD</a:t>
            </a:r>
            <a:r>
              <a:rPr lang="en-US" dirty="0"/>
              <a:t> 		request the body-less (i.e. headers only) response from a </a:t>
            </a:r>
            <a:r>
              <a:rPr lang="en-US" dirty="0">
                <a:latin typeface="Lucida Console" panose="020B0609040504020204" pitchFamily="49" charset="0"/>
              </a:rPr>
              <a:t>GET</a:t>
            </a:r>
            <a:r>
              <a:rPr lang="en-US" dirty="0"/>
              <a:t> request</a:t>
            </a:r>
          </a:p>
          <a:p>
            <a:pPr marL="0" indent="0">
              <a:buNone/>
            </a:pPr>
            <a:r>
              <a:rPr lang="en-US" dirty="0">
                <a:latin typeface="Lucida Console" panose="020B0609040504020204" pitchFamily="49" charset="0"/>
              </a:rPr>
              <a:t>POST</a:t>
            </a:r>
            <a:r>
              <a:rPr lang="en-US" dirty="0"/>
              <a:t>		request that a representation be accepted as a new subordinate of the 		specified resource (effectively, create a new resource)</a:t>
            </a:r>
          </a:p>
          <a:p>
            <a:pPr marL="0" indent="0">
              <a:buNone/>
            </a:pPr>
            <a:r>
              <a:rPr lang="en-US" dirty="0">
                <a:latin typeface="Lucida Console" panose="020B0609040504020204" pitchFamily="49" charset="0"/>
              </a:rPr>
              <a:t>PUT</a:t>
            </a:r>
            <a:r>
              <a:rPr lang="en-US" dirty="0"/>
              <a:t>		upload a representation of the specified resource</a:t>
            </a:r>
          </a:p>
          <a:p>
            <a:pPr marL="0" indent="0">
              <a:buNone/>
            </a:pPr>
            <a:r>
              <a:rPr lang="en-US" dirty="0">
                <a:latin typeface="Lucida Console" panose="020B0609040504020204" pitchFamily="49" charset="0"/>
              </a:rPr>
              <a:t>DELETE</a:t>
            </a:r>
            <a:r>
              <a:rPr lang="en-US" dirty="0"/>
              <a:t>	delete the specified resource</a:t>
            </a:r>
          </a:p>
          <a:p>
            <a:pPr marL="0" indent="0">
              <a:buNone/>
            </a:pPr>
            <a:r>
              <a:rPr lang="en-US" dirty="0">
                <a:latin typeface="Lucida Console" panose="020B0609040504020204" pitchFamily="49" charset="0"/>
              </a:rPr>
              <a:t>OPTIONS</a:t>
            </a:r>
            <a:r>
              <a:rPr lang="en-US" dirty="0"/>
              <a:t>	request information about the methods supported by a resource</a:t>
            </a:r>
          </a:p>
          <a:p>
            <a:endParaRPr lang="en-US" dirty="0"/>
          </a:p>
          <a:p>
            <a:pPr marL="0" indent="0">
              <a:buNone/>
            </a:pPr>
            <a:r>
              <a:rPr lang="en-US" dirty="0"/>
              <a:t>(also TRACE, CONNECT, PATCH, but these are far less common)</a:t>
            </a:r>
          </a:p>
        </p:txBody>
      </p:sp>
      <p:sp>
        <p:nvSpPr>
          <p:cNvPr id="5" name="Text Placeholder 4">
            <a:extLst>
              <a:ext uri="{FF2B5EF4-FFF2-40B4-BE49-F238E27FC236}">
                <a16:creationId xmlns="" xmlns:a16="http://schemas.microsoft.com/office/drawing/2014/main" id="{7992E819-8AA8-8A4F-9A42-272E4B068D62}"/>
              </a:ext>
            </a:extLst>
          </p:cNvPr>
          <p:cNvSpPr>
            <a:spLocks noGrp="1"/>
          </p:cNvSpPr>
          <p:nvPr>
            <p:ph type="body" sz="quarter" idx="15"/>
          </p:nvPr>
        </p:nvSpPr>
        <p:spPr>
          <a:xfrm>
            <a:off x="623888" y="6165851"/>
            <a:ext cx="10944225" cy="503238"/>
          </a:xfrm>
          <a:noFill/>
        </p:spPr>
        <p:txBody>
          <a:bodyPr anchor="b">
            <a:noAutofit/>
          </a:bodyPr>
          <a:lstStyle/>
          <a:p>
            <a:r>
              <a:rPr lang="en-GB" dirty="0"/>
              <a:t>Fielding, R.T. and Reschke, J. (2014) </a:t>
            </a:r>
            <a:r>
              <a:rPr lang="en-GB" i="1" dirty="0"/>
              <a:t>Hypertext Transfer Protocol (HTTP/1.1): Semantics and Content.</a:t>
            </a:r>
            <a:r>
              <a:rPr lang="en-GB" dirty="0"/>
              <a:t> RFC7231. pp.24-32. </a:t>
            </a:r>
            <a:br>
              <a:rPr lang="en-GB" dirty="0"/>
            </a:br>
            <a:r>
              <a:rPr lang="en-GB" dirty="0"/>
              <a:t>Available at: https://</a:t>
            </a:r>
            <a:r>
              <a:rPr lang="en-GB" dirty="0" err="1"/>
              <a:t>tools.ietf.org</a:t>
            </a:r>
            <a:r>
              <a:rPr lang="en-GB" dirty="0"/>
              <a:t>/html/rfc7231</a:t>
            </a:r>
          </a:p>
        </p:txBody>
      </p:sp>
    </p:spTree>
    <p:extLst>
      <p:ext uri="{BB962C8B-B14F-4D97-AF65-F5344CB8AC3E}">
        <p14:creationId xmlns:p14="http://schemas.microsoft.com/office/powerpoint/2010/main" val="262880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573F8-A5A7-0E42-92F7-E3AD1B7ED3CC}"/>
              </a:ext>
            </a:extLst>
          </p:cNvPr>
          <p:cNvSpPr>
            <a:spLocks noGrp="1"/>
          </p:cNvSpPr>
          <p:nvPr>
            <p:ph type="title"/>
          </p:nvPr>
        </p:nvSpPr>
        <p:spPr/>
        <p:txBody>
          <a:bodyPr/>
          <a:lstStyle/>
          <a:p>
            <a:r>
              <a:rPr lang="en-US" dirty="0" smtClean="0"/>
              <a:t>Safe HTTP methods</a:t>
            </a:r>
            <a:endParaRPr lang="en-US" dirty="0"/>
          </a:p>
        </p:txBody>
      </p:sp>
      <p:sp>
        <p:nvSpPr>
          <p:cNvPr id="4" name="Content Placeholder 3">
            <a:extLst>
              <a:ext uri="{FF2B5EF4-FFF2-40B4-BE49-F238E27FC236}">
                <a16:creationId xmlns="" xmlns:a16="http://schemas.microsoft.com/office/drawing/2014/main" id="{CA0F844A-C736-E24E-9683-1E01565FB0B0}"/>
              </a:ext>
            </a:extLst>
          </p:cNvPr>
          <p:cNvSpPr>
            <a:spLocks noGrp="1"/>
          </p:cNvSpPr>
          <p:nvPr>
            <p:ph sz="quarter" idx="13"/>
          </p:nvPr>
        </p:nvSpPr>
        <p:spPr/>
        <p:txBody>
          <a:bodyPr>
            <a:normAutofit/>
          </a:bodyPr>
          <a:lstStyle/>
          <a:p>
            <a:pPr marL="0" indent="0">
              <a:buNone/>
            </a:pPr>
            <a:r>
              <a:rPr lang="en-US" dirty="0"/>
              <a:t>A method is </a:t>
            </a:r>
            <a:r>
              <a:rPr lang="en-US" i="1" dirty="0"/>
              <a:t>safe</a:t>
            </a:r>
            <a:r>
              <a:rPr lang="en-US" dirty="0"/>
              <a:t> if it does not change the state of the resource</a:t>
            </a:r>
          </a:p>
          <a:p>
            <a:pPr marL="0" indent="0">
              <a:buNone/>
            </a:pPr>
            <a:r>
              <a:rPr lang="en-US" dirty="0" smtClean="0"/>
              <a:t>Read-only operations clients don’t request any server changes</a:t>
            </a:r>
          </a:p>
          <a:p>
            <a:pPr marL="0" indent="0">
              <a:buNone/>
            </a:pPr>
            <a:r>
              <a:rPr lang="en-US" dirty="0" smtClean="0"/>
              <a:t>Web Crawlers use safe methods</a:t>
            </a:r>
            <a:endParaRPr lang="en-US" dirty="0"/>
          </a:p>
        </p:txBody>
      </p:sp>
      <p:sp>
        <p:nvSpPr>
          <p:cNvPr id="9" name="Text Placeholder 8">
            <a:extLst>
              <a:ext uri="{FF2B5EF4-FFF2-40B4-BE49-F238E27FC236}">
                <a16:creationId xmlns="" xmlns:a16="http://schemas.microsoft.com/office/drawing/2014/main" id="{52E98293-9371-3F4B-85AE-98905B0961FD}"/>
              </a:ext>
            </a:extLst>
          </p:cNvPr>
          <p:cNvSpPr>
            <a:spLocks noGrp="1"/>
          </p:cNvSpPr>
          <p:nvPr>
            <p:ph type="body" sz="quarter" idx="15"/>
          </p:nvPr>
        </p:nvSpPr>
        <p:spPr>
          <a:noFill/>
        </p:spPr>
        <p:txBody>
          <a:bodyPr/>
          <a:lstStyle/>
          <a:p>
            <a:endParaRPr lang="en-US"/>
          </a:p>
        </p:txBody>
      </p:sp>
      <p:graphicFrame>
        <p:nvGraphicFramePr>
          <p:cNvPr id="10" name="Table 10">
            <a:extLst>
              <a:ext uri="{FF2B5EF4-FFF2-40B4-BE49-F238E27FC236}">
                <a16:creationId xmlns="" xmlns:a16="http://schemas.microsoft.com/office/drawing/2014/main" id="{451D1C5E-B877-D24A-A718-16DBE7F923B2}"/>
              </a:ext>
            </a:extLst>
          </p:cNvPr>
          <p:cNvGraphicFramePr>
            <a:graphicFrameLocks noGrp="1"/>
          </p:cNvGraphicFramePr>
          <p:nvPr>
            <p:extLst>
              <p:ext uri="{D42A27DB-BD31-4B8C-83A1-F6EECF244321}">
                <p14:modId xmlns:p14="http://schemas.microsoft.com/office/powerpoint/2010/main" val="3917042107"/>
              </p:ext>
            </p:extLst>
          </p:nvPr>
        </p:nvGraphicFramePr>
        <p:xfrm>
          <a:off x="3604422" y="3941863"/>
          <a:ext cx="3082924" cy="2595880"/>
        </p:xfrm>
        <a:graphic>
          <a:graphicData uri="http://schemas.openxmlformats.org/drawingml/2006/table">
            <a:tbl>
              <a:tblPr firstRow="1" bandRow="1">
                <a:tableStyleId>{2D5ABB26-0587-4C30-8999-92F81FD0307C}</a:tableStyleId>
              </a:tblPr>
              <a:tblGrid>
                <a:gridCol w="1554162">
                  <a:extLst>
                    <a:ext uri="{9D8B030D-6E8A-4147-A177-3AD203B41FA5}">
                      <a16:colId xmlns="" xmlns:a16="http://schemas.microsoft.com/office/drawing/2014/main" val="3751513284"/>
                    </a:ext>
                  </a:extLst>
                </a:gridCol>
                <a:gridCol w="1528762">
                  <a:extLst>
                    <a:ext uri="{9D8B030D-6E8A-4147-A177-3AD203B41FA5}">
                      <a16:colId xmlns="" xmlns:a16="http://schemas.microsoft.com/office/drawing/2014/main" val="1760886679"/>
                    </a:ext>
                  </a:extLst>
                </a:gridCol>
              </a:tblGrid>
              <a:tr h="370840">
                <a:tc>
                  <a:txBody>
                    <a:bodyPr/>
                    <a:lstStyle/>
                    <a:p>
                      <a:r>
                        <a:rPr lang="en-US" dirty="0"/>
                        <a:t>Method</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Safe?</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42496251"/>
                  </a:ext>
                </a:extLst>
              </a:tr>
              <a:tr h="370840">
                <a:tc>
                  <a:txBody>
                    <a:bodyPr/>
                    <a:lstStyle/>
                    <a:p>
                      <a:r>
                        <a:rPr lang="en-US" dirty="0">
                          <a:latin typeface="Lucida Console" panose="020B0609040504020204" pitchFamily="49" charset="0"/>
                        </a:rPr>
                        <a:t>GET</a:t>
                      </a:r>
                    </a:p>
                  </a:txBody>
                  <a:tcPr>
                    <a:lnT w="19050" cap="flat" cmpd="sng" algn="ctr">
                      <a:solidFill>
                        <a:schemeClr val="tx1"/>
                      </a:solidFill>
                      <a:prstDash val="solid"/>
                      <a:round/>
                      <a:headEnd type="none" w="med" len="med"/>
                      <a:tailEnd type="none" w="med" len="med"/>
                    </a:lnT>
                  </a:tcPr>
                </a:tc>
                <a:tc>
                  <a:txBody>
                    <a:bodyPr/>
                    <a:lstStyle/>
                    <a:p>
                      <a:pPr algn="l"/>
                      <a:r>
                        <a:rPr lang="en-US" dirty="0"/>
                        <a:t>Y</a:t>
                      </a:r>
                    </a:p>
                  </a:txBody>
                  <a:tcPr>
                    <a:lnT w="190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678150124"/>
                  </a:ext>
                </a:extLst>
              </a:tr>
              <a:tr h="370840">
                <a:tc>
                  <a:txBody>
                    <a:bodyPr/>
                    <a:lstStyle/>
                    <a:p>
                      <a:r>
                        <a:rPr lang="en-US" dirty="0">
                          <a:latin typeface="Lucida Console" panose="020B0609040504020204" pitchFamily="49" charset="0"/>
                        </a:rPr>
                        <a:t>HEAD</a:t>
                      </a:r>
                    </a:p>
                  </a:txBody>
                  <a:tcPr/>
                </a:tc>
                <a:tc>
                  <a:txBody>
                    <a:bodyPr/>
                    <a:lstStyle/>
                    <a:p>
                      <a:pPr algn="l"/>
                      <a:r>
                        <a:rPr lang="en-US" dirty="0"/>
                        <a:t>Y</a:t>
                      </a:r>
                    </a:p>
                  </a:txBody>
                  <a:tcPr/>
                </a:tc>
                <a:extLst>
                  <a:ext uri="{0D108BD9-81ED-4DB2-BD59-A6C34878D82A}">
                    <a16:rowId xmlns="" xmlns:a16="http://schemas.microsoft.com/office/drawing/2014/main" val="3536052961"/>
                  </a:ext>
                </a:extLst>
              </a:tr>
              <a:tr h="370840">
                <a:tc>
                  <a:txBody>
                    <a:bodyPr/>
                    <a:lstStyle/>
                    <a:p>
                      <a:r>
                        <a:rPr lang="en-US" dirty="0">
                          <a:latin typeface="Lucida Console" panose="020B0609040504020204" pitchFamily="49" charset="0"/>
                        </a:rPr>
                        <a:t>POST</a:t>
                      </a:r>
                    </a:p>
                  </a:txBody>
                  <a:tcPr/>
                </a:tc>
                <a:tc>
                  <a:txBody>
                    <a:bodyPr/>
                    <a:lstStyle/>
                    <a:p>
                      <a:pPr algn="l"/>
                      <a:r>
                        <a:rPr lang="en-US" dirty="0"/>
                        <a:t>N</a:t>
                      </a:r>
                    </a:p>
                  </a:txBody>
                  <a:tcPr/>
                </a:tc>
                <a:extLst>
                  <a:ext uri="{0D108BD9-81ED-4DB2-BD59-A6C34878D82A}">
                    <a16:rowId xmlns="" xmlns:a16="http://schemas.microsoft.com/office/drawing/2014/main" val="74582254"/>
                  </a:ext>
                </a:extLst>
              </a:tr>
              <a:tr h="370840">
                <a:tc>
                  <a:txBody>
                    <a:bodyPr/>
                    <a:lstStyle/>
                    <a:p>
                      <a:r>
                        <a:rPr lang="en-US" dirty="0">
                          <a:latin typeface="Lucida Console" panose="020B0609040504020204" pitchFamily="49" charset="0"/>
                        </a:rPr>
                        <a:t>PUT</a:t>
                      </a:r>
                    </a:p>
                  </a:txBody>
                  <a:tcPr/>
                </a:tc>
                <a:tc>
                  <a:txBody>
                    <a:bodyPr/>
                    <a:lstStyle/>
                    <a:p>
                      <a:pPr algn="l"/>
                      <a:r>
                        <a:rPr lang="en-US" dirty="0"/>
                        <a:t>N</a:t>
                      </a:r>
                    </a:p>
                  </a:txBody>
                  <a:tcPr/>
                </a:tc>
                <a:extLst>
                  <a:ext uri="{0D108BD9-81ED-4DB2-BD59-A6C34878D82A}">
                    <a16:rowId xmlns="" xmlns:a16="http://schemas.microsoft.com/office/drawing/2014/main" val="3333345875"/>
                  </a:ext>
                </a:extLst>
              </a:tr>
              <a:tr h="370840">
                <a:tc>
                  <a:txBody>
                    <a:bodyPr/>
                    <a:lstStyle/>
                    <a:p>
                      <a:r>
                        <a:rPr lang="en-US" dirty="0">
                          <a:latin typeface="Lucida Console" panose="020B0609040504020204" pitchFamily="49" charset="0"/>
                        </a:rPr>
                        <a:t>DELETE</a:t>
                      </a:r>
                    </a:p>
                  </a:txBody>
                  <a:tcPr/>
                </a:tc>
                <a:tc>
                  <a:txBody>
                    <a:bodyPr/>
                    <a:lstStyle/>
                    <a:p>
                      <a:pPr algn="l"/>
                      <a:r>
                        <a:rPr lang="en-US" dirty="0"/>
                        <a:t>N</a:t>
                      </a:r>
                    </a:p>
                  </a:txBody>
                  <a:tcPr/>
                </a:tc>
                <a:extLst>
                  <a:ext uri="{0D108BD9-81ED-4DB2-BD59-A6C34878D82A}">
                    <a16:rowId xmlns="" xmlns:a16="http://schemas.microsoft.com/office/drawing/2014/main" val="1221752826"/>
                  </a:ext>
                </a:extLst>
              </a:tr>
              <a:tr h="370840">
                <a:tc>
                  <a:txBody>
                    <a:bodyPr/>
                    <a:lstStyle/>
                    <a:p>
                      <a:r>
                        <a:rPr lang="en-US" dirty="0">
                          <a:latin typeface="Lucida Console" panose="020B0609040504020204" pitchFamily="49" charset="0"/>
                        </a:rPr>
                        <a:t>OPTIONS</a:t>
                      </a:r>
                    </a:p>
                  </a:txBody>
                  <a:tcPr>
                    <a:lnB w="19050" cap="flat" cmpd="sng" algn="ctr">
                      <a:solidFill>
                        <a:schemeClr val="tx1"/>
                      </a:solidFill>
                      <a:prstDash val="solid"/>
                      <a:round/>
                      <a:headEnd type="none" w="med" len="med"/>
                      <a:tailEnd type="none" w="med" len="med"/>
                    </a:lnB>
                  </a:tcPr>
                </a:tc>
                <a:tc>
                  <a:txBody>
                    <a:bodyPr/>
                    <a:lstStyle/>
                    <a:p>
                      <a:pPr algn="l"/>
                      <a:r>
                        <a:rPr lang="en-US" dirty="0"/>
                        <a:t>Y</a:t>
                      </a:r>
                    </a:p>
                  </a:txBody>
                  <a:tcPr>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5894206"/>
                  </a:ext>
                </a:extLst>
              </a:tr>
            </a:tbl>
          </a:graphicData>
        </a:graphic>
      </p:graphicFrame>
    </p:spTree>
    <p:extLst>
      <p:ext uri="{BB962C8B-B14F-4D97-AF65-F5344CB8AC3E}">
        <p14:creationId xmlns:p14="http://schemas.microsoft.com/office/powerpoint/2010/main" val="383860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BD0896E-602A-494F-99CF-AC1BD90019B0}" type="slidenum">
              <a:rPr lang="en-GB" smtClean="0"/>
              <a:pPr/>
              <a:t>17</a:t>
            </a:fld>
            <a:endParaRPr lang="en-GB" dirty="0"/>
          </a:p>
        </p:txBody>
      </p:sp>
      <p:sp>
        <p:nvSpPr>
          <p:cNvPr id="4" name="Content Placeholder 3"/>
          <p:cNvSpPr>
            <a:spLocks noGrp="1"/>
          </p:cNvSpPr>
          <p:nvPr>
            <p:ph sz="quarter" idx="13"/>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4305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Idempotency</a:t>
            </a:r>
            <a:endParaRPr lang="en-US" dirty="0"/>
          </a:p>
        </p:txBody>
      </p:sp>
      <p:sp>
        <p:nvSpPr>
          <p:cNvPr id="4" name="Content Placeholder 3"/>
          <p:cNvSpPr>
            <a:spLocks noGrp="1"/>
          </p:cNvSpPr>
          <p:nvPr>
            <p:ph sz="quarter" idx="13"/>
          </p:nvPr>
        </p:nvSpPr>
        <p:spPr/>
        <p:txBody>
          <a:bodyPr/>
          <a:lstStyle/>
          <a:p>
            <a:pPr marL="0" indent="0">
              <a:buNone/>
            </a:pPr>
            <a:r>
              <a:rPr lang="en-US" dirty="0" smtClean="0"/>
              <a:t>An operation is said to be idempotent if it doesn’t change the result even when applied multiple times. The multiple operations will have the same effect leaving us with the same result that we obtain when it was initially applied the first time.</a:t>
            </a:r>
          </a:p>
          <a:p>
            <a:pPr marL="0" indent="0">
              <a:buNone/>
            </a:pPr>
            <a:endParaRPr lang="en-US" dirty="0"/>
          </a:p>
          <a:p>
            <a:pPr marL="0" indent="0">
              <a:buNone/>
            </a:pPr>
            <a:r>
              <a:rPr lang="en-US" dirty="0" smtClean="0"/>
              <a:t>Derived from mathematics</a:t>
            </a:r>
          </a:p>
          <a:p>
            <a:pPr marL="0" indent="0">
              <a:buNone/>
            </a:pPr>
            <a:r>
              <a:rPr lang="en-US" dirty="0" smtClean="0"/>
              <a:t>1x1x1x1x1</a:t>
            </a:r>
          </a:p>
          <a:p>
            <a:pPr marL="0" indent="0">
              <a:buNone/>
            </a:pPr>
            <a:r>
              <a:rPr lang="en-US" dirty="0" smtClean="0"/>
              <a:t>5x5x5x5</a:t>
            </a:r>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0956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573F8-A5A7-0E42-92F7-E3AD1B7ED3CC}"/>
              </a:ext>
            </a:extLst>
          </p:cNvPr>
          <p:cNvSpPr>
            <a:spLocks noGrp="1"/>
          </p:cNvSpPr>
          <p:nvPr>
            <p:ph type="title"/>
          </p:nvPr>
        </p:nvSpPr>
        <p:spPr/>
        <p:txBody>
          <a:bodyPr/>
          <a:lstStyle/>
          <a:p>
            <a:r>
              <a:rPr lang="en-US" dirty="0"/>
              <a:t>Safety and idempotency</a:t>
            </a:r>
          </a:p>
        </p:txBody>
      </p:sp>
      <p:sp>
        <p:nvSpPr>
          <p:cNvPr id="4" name="Content Placeholder 3">
            <a:extLst>
              <a:ext uri="{FF2B5EF4-FFF2-40B4-BE49-F238E27FC236}">
                <a16:creationId xmlns="" xmlns:a16="http://schemas.microsoft.com/office/drawing/2014/main" id="{CA0F844A-C736-E24E-9683-1E01565FB0B0}"/>
              </a:ext>
            </a:extLst>
          </p:cNvPr>
          <p:cNvSpPr>
            <a:spLocks noGrp="1"/>
          </p:cNvSpPr>
          <p:nvPr>
            <p:ph sz="quarter" idx="13"/>
          </p:nvPr>
        </p:nvSpPr>
        <p:spPr/>
        <p:txBody>
          <a:bodyPr>
            <a:normAutofit/>
          </a:bodyPr>
          <a:lstStyle/>
          <a:p>
            <a:pPr marL="0" indent="0">
              <a:buNone/>
            </a:pPr>
            <a:r>
              <a:rPr lang="en-US" dirty="0"/>
              <a:t>A method is </a:t>
            </a:r>
            <a:r>
              <a:rPr lang="en-US" i="1" dirty="0"/>
              <a:t>safe</a:t>
            </a:r>
            <a:r>
              <a:rPr lang="en-US" dirty="0"/>
              <a:t> if it does not change the state of the resource</a:t>
            </a:r>
          </a:p>
          <a:p>
            <a:pPr marL="0" indent="0">
              <a:buNone/>
            </a:pPr>
            <a:r>
              <a:rPr lang="en-US" dirty="0"/>
              <a:t>A method is </a:t>
            </a:r>
            <a:r>
              <a:rPr lang="en-US" i="1" dirty="0"/>
              <a:t>idempotent</a:t>
            </a:r>
            <a:r>
              <a:rPr lang="en-US" dirty="0"/>
              <a:t> if a request can be made once or more than once while leaving the resource in the same final state</a:t>
            </a:r>
          </a:p>
          <a:p>
            <a:r>
              <a:rPr lang="en-US" dirty="0"/>
              <a:t>All safe methods are idempotent (because the state doesn’t change)</a:t>
            </a:r>
          </a:p>
          <a:p>
            <a:r>
              <a:rPr lang="en-US" dirty="0"/>
              <a:t>Not all idempotent methods are safe</a:t>
            </a:r>
          </a:p>
        </p:txBody>
      </p:sp>
      <p:sp>
        <p:nvSpPr>
          <p:cNvPr id="9" name="Text Placeholder 8">
            <a:extLst>
              <a:ext uri="{FF2B5EF4-FFF2-40B4-BE49-F238E27FC236}">
                <a16:creationId xmlns="" xmlns:a16="http://schemas.microsoft.com/office/drawing/2014/main" id="{52E98293-9371-3F4B-85AE-98905B0961FD}"/>
              </a:ext>
            </a:extLst>
          </p:cNvPr>
          <p:cNvSpPr>
            <a:spLocks noGrp="1"/>
          </p:cNvSpPr>
          <p:nvPr>
            <p:ph type="body" sz="quarter" idx="15"/>
          </p:nvPr>
        </p:nvSpPr>
        <p:spPr>
          <a:noFill/>
        </p:spPr>
        <p:txBody>
          <a:bodyPr/>
          <a:lstStyle/>
          <a:p>
            <a:endParaRPr lang="en-US"/>
          </a:p>
        </p:txBody>
      </p:sp>
      <p:graphicFrame>
        <p:nvGraphicFramePr>
          <p:cNvPr id="10" name="Table 10">
            <a:extLst>
              <a:ext uri="{FF2B5EF4-FFF2-40B4-BE49-F238E27FC236}">
                <a16:creationId xmlns="" xmlns:a16="http://schemas.microsoft.com/office/drawing/2014/main" id="{451D1C5E-B877-D24A-A718-16DBE7F923B2}"/>
              </a:ext>
            </a:extLst>
          </p:cNvPr>
          <p:cNvGraphicFramePr>
            <a:graphicFrameLocks noGrp="1"/>
          </p:cNvGraphicFramePr>
          <p:nvPr/>
        </p:nvGraphicFramePr>
        <p:xfrm>
          <a:off x="3604422" y="3941863"/>
          <a:ext cx="5011737" cy="2595880"/>
        </p:xfrm>
        <a:graphic>
          <a:graphicData uri="http://schemas.openxmlformats.org/drawingml/2006/table">
            <a:tbl>
              <a:tblPr firstRow="1" bandRow="1">
                <a:tableStyleId>{2D5ABB26-0587-4C30-8999-92F81FD0307C}</a:tableStyleId>
              </a:tblPr>
              <a:tblGrid>
                <a:gridCol w="1554162">
                  <a:extLst>
                    <a:ext uri="{9D8B030D-6E8A-4147-A177-3AD203B41FA5}">
                      <a16:colId xmlns="" xmlns:a16="http://schemas.microsoft.com/office/drawing/2014/main" val="3751513284"/>
                    </a:ext>
                  </a:extLst>
                </a:gridCol>
                <a:gridCol w="1528762">
                  <a:extLst>
                    <a:ext uri="{9D8B030D-6E8A-4147-A177-3AD203B41FA5}">
                      <a16:colId xmlns="" xmlns:a16="http://schemas.microsoft.com/office/drawing/2014/main" val="1760886679"/>
                    </a:ext>
                  </a:extLst>
                </a:gridCol>
                <a:gridCol w="1928813">
                  <a:extLst>
                    <a:ext uri="{9D8B030D-6E8A-4147-A177-3AD203B41FA5}">
                      <a16:colId xmlns="" xmlns:a16="http://schemas.microsoft.com/office/drawing/2014/main" val="1485317532"/>
                    </a:ext>
                  </a:extLst>
                </a:gridCol>
              </a:tblGrid>
              <a:tr h="370840">
                <a:tc>
                  <a:txBody>
                    <a:bodyPr/>
                    <a:lstStyle/>
                    <a:p>
                      <a:r>
                        <a:rPr lang="en-US" dirty="0"/>
                        <a:t>Method</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Safe?</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Idempotent?</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42496251"/>
                  </a:ext>
                </a:extLst>
              </a:tr>
              <a:tr h="370840">
                <a:tc>
                  <a:txBody>
                    <a:bodyPr/>
                    <a:lstStyle/>
                    <a:p>
                      <a:r>
                        <a:rPr lang="en-US" dirty="0">
                          <a:latin typeface="Lucida Console" panose="020B0609040504020204" pitchFamily="49" charset="0"/>
                        </a:rPr>
                        <a:t>GET</a:t>
                      </a:r>
                    </a:p>
                  </a:txBody>
                  <a:tcPr>
                    <a:lnT w="19050" cap="flat" cmpd="sng" algn="ctr">
                      <a:solidFill>
                        <a:schemeClr val="tx1"/>
                      </a:solidFill>
                      <a:prstDash val="solid"/>
                      <a:round/>
                      <a:headEnd type="none" w="med" len="med"/>
                      <a:tailEnd type="none" w="med" len="med"/>
                    </a:lnT>
                  </a:tcPr>
                </a:tc>
                <a:tc>
                  <a:txBody>
                    <a:bodyPr/>
                    <a:lstStyle/>
                    <a:p>
                      <a:pPr algn="l"/>
                      <a:r>
                        <a:rPr lang="en-US" dirty="0"/>
                        <a:t>Y</a:t>
                      </a:r>
                    </a:p>
                  </a:txBody>
                  <a:tcPr>
                    <a:lnT w="19050" cap="flat" cmpd="sng" algn="ctr">
                      <a:solidFill>
                        <a:schemeClr val="tx1"/>
                      </a:solidFill>
                      <a:prstDash val="solid"/>
                      <a:round/>
                      <a:headEnd type="none" w="med" len="med"/>
                      <a:tailEnd type="none" w="med" len="med"/>
                    </a:lnT>
                  </a:tcPr>
                </a:tc>
                <a:tc>
                  <a:txBody>
                    <a:bodyPr/>
                    <a:lstStyle/>
                    <a:p>
                      <a:r>
                        <a:rPr lang="en-US" dirty="0"/>
                        <a:t>Y</a:t>
                      </a:r>
                    </a:p>
                  </a:txBody>
                  <a:tcPr>
                    <a:lnT w="190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678150124"/>
                  </a:ext>
                </a:extLst>
              </a:tr>
              <a:tr h="370840">
                <a:tc>
                  <a:txBody>
                    <a:bodyPr/>
                    <a:lstStyle/>
                    <a:p>
                      <a:r>
                        <a:rPr lang="en-US" dirty="0">
                          <a:latin typeface="Lucida Console" panose="020B0609040504020204" pitchFamily="49" charset="0"/>
                        </a:rPr>
                        <a:t>HEAD</a:t>
                      </a:r>
                    </a:p>
                  </a:txBody>
                  <a:tcPr/>
                </a:tc>
                <a:tc>
                  <a:txBody>
                    <a:bodyPr/>
                    <a:lstStyle/>
                    <a:p>
                      <a:pPr algn="l"/>
                      <a:r>
                        <a:rPr lang="en-US" dirty="0"/>
                        <a:t>Y</a:t>
                      </a:r>
                    </a:p>
                  </a:txBody>
                  <a:tcPr/>
                </a:tc>
                <a:tc>
                  <a:txBody>
                    <a:bodyPr/>
                    <a:lstStyle/>
                    <a:p>
                      <a:r>
                        <a:rPr lang="en-US" dirty="0"/>
                        <a:t>Y</a:t>
                      </a:r>
                    </a:p>
                  </a:txBody>
                  <a:tcPr/>
                </a:tc>
                <a:extLst>
                  <a:ext uri="{0D108BD9-81ED-4DB2-BD59-A6C34878D82A}">
                    <a16:rowId xmlns="" xmlns:a16="http://schemas.microsoft.com/office/drawing/2014/main" val="3536052961"/>
                  </a:ext>
                </a:extLst>
              </a:tr>
              <a:tr h="370840">
                <a:tc>
                  <a:txBody>
                    <a:bodyPr/>
                    <a:lstStyle/>
                    <a:p>
                      <a:r>
                        <a:rPr lang="en-US" dirty="0">
                          <a:latin typeface="Lucida Console" panose="020B0609040504020204" pitchFamily="49" charset="0"/>
                        </a:rPr>
                        <a:t>POST</a:t>
                      </a:r>
                    </a:p>
                  </a:txBody>
                  <a:tcPr/>
                </a:tc>
                <a:tc>
                  <a:txBody>
                    <a:bodyPr/>
                    <a:lstStyle/>
                    <a:p>
                      <a:pPr algn="l"/>
                      <a:r>
                        <a:rPr lang="en-US" dirty="0"/>
                        <a:t>N</a:t>
                      </a:r>
                    </a:p>
                  </a:txBody>
                  <a:tcPr/>
                </a:tc>
                <a:tc>
                  <a:txBody>
                    <a:bodyPr/>
                    <a:lstStyle/>
                    <a:p>
                      <a:r>
                        <a:rPr lang="en-US" dirty="0"/>
                        <a:t>N</a:t>
                      </a:r>
                    </a:p>
                  </a:txBody>
                  <a:tcPr/>
                </a:tc>
                <a:extLst>
                  <a:ext uri="{0D108BD9-81ED-4DB2-BD59-A6C34878D82A}">
                    <a16:rowId xmlns="" xmlns:a16="http://schemas.microsoft.com/office/drawing/2014/main" val="74582254"/>
                  </a:ext>
                </a:extLst>
              </a:tr>
              <a:tr h="370840">
                <a:tc>
                  <a:txBody>
                    <a:bodyPr/>
                    <a:lstStyle/>
                    <a:p>
                      <a:r>
                        <a:rPr lang="en-US" dirty="0">
                          <a:latin typeface="Lucida Console" panose="020B0609040504020204" pitchFamily="49" charset="0"/>
                        </a:rPr>
                        <a:t>PUT</a:t>
                      </a:r>
                    </a:p>
                  </a:txBody>
                  <a:tcPr/>
                </a:tc>
                <a:tc>
                  <a:txBody>
                    <a:bodyPr/>
                    <a:lstStyle/>
                    <a:p>
                      <a:pPr algn="l"/>
                      <a:r>
                        <a:rPr lang="en-US" dirty="0"/>
                        <a:t>N</a:t>
                      </a:r>
                    </a:p>
                  </a:txBody>
                  <a:tcPr/>
                </a:tc>
                <a:tc>
                  <a:txBody>
                    <a:bodyPr/>
                    <a:lstStyle/>
                    <a:p>
                      <a:r>
                        <a:rPr lang="en-US" dirty="0"/>
                        <a:t>Y</a:t>
                      </a:r>
                    </a:p>
                  </a:txBody>
                  <a:tcPr/>
                </a:tc>
                <a:extLst>
                  <a:ext uri="{0D108BD9-81ED-4DB2-BD59-A6C34878D82A}">
                    <a16:rowId xmlns="" xmlns:a16="http://schemas.microsoft.com/office/drawing/2014/main" val="3333345875"/>
                  </a:ext>
                </a:extLst>
              </a:tr>
              <a:tr h="370840">
                <a:tc>
                  <a:txBody>
                    <a:bodyPr/>
                    <a:lstStyle/>
                    <a:p>
                      <a:r>
                        <a:rPr lang="en-US" dirty="0">
                          <a:latin typeface="Lucida Console" panose="020B0609040504020204" pitchFamily="49" charset="0"/>
                        </a:rPr>
                        <a:t>DELETE</a:t>
                      </a:r>
                    </a:p>
                  </a:txBody>
                  <a:tcPr/>
                </a:tc>
                <a:tc>
                  <a:txBody>
                    <a:bodyPr/>
                    <a:lstStyle/>
                    <a:p>
                      <a:pPr algn="l"/>
                      <a:r>
                        <a:rPr lang="en-US" dirty="0"/>
                        <a:t>N</a:t>
                      </a:r>
                    </a:p>
                  </a:txBody>
                  <a:tcPr/>
                </a:tc>
                <a:tc>
                  <a:txBody>
                    <a:bodyPr/>
                    <a:lstStyle/>
                    <a:p>
                      <a:r>
                        <a:rPr lang="en-US" dirty="0"/>
                        <a:t>Y</a:t>
                      </a:r>
                    </a:p>
                  </a:txBody>
                  <a:tcPr/>
                </a:tc>
                <a:extLst>
                  <a:ext uri="{0D108BD9-81ED-4DB2-BD59-A6C34878D82A}">
                    <a16:rowId xmlns="" xmlns:a16="http://schemas.microsoft.com/office/drawing/2014/main" val="1221752826"/>
                  </a:ext>
                </a:extLst>
              </a:tr>
              <a:tr h="370840">
                <a:tc>
                  <a:txBody>
                    <a:bodyPr/>
                    <a:lstStyle/>
                    <a:p>
                      <a:r>
                        <a:rPr lang="en-US" dirty="0">
                          <a:latin typeface="Lucida Console" panose="020B0609040504020204" pitchFamily="49" charset="0"/>
                        </a:rPr>
                        <a:t>OPTIONS</a:t>
                      </a:r>
                    </a:p>
                  </a:txBody>
                  <a:tcPr>
                    <a:lnB w="19050" cap="flat" cmpd="sng" algn="ctr">
                      <a:solidFill>
                        <a:schemeClr val="tx1"/>
                      </a:solidFill>
                      <a:prstDash val="solid"/>
                      <a:round/>
                      <a:headEnd type="none" w="med" len="med"/>
                      <a:tailEnd type="none" w="med" len="med"/>
                    </a:lnB>
                  </a:tcPr>
                </a:tc>
                <a:tc>
                  <a:txBody>
                    <a:bodyPr/>
                    <a:lstStyle/>
                    <a:p>
                      <a:pPr algn="l"/>
                      <a:r>
                        <a:rPr lang="en-US" dirty="0"/>
                        <a:t>Y</a:t>
                      </a:r>
                    </a:p>
                  </a:txBody>
                  <a:tcPr>
                    <a:lnB w="19050" cap="flat" cmpd="sng" algn="ctr">
                      <a:solidFill>
                        <a:schemeClr val="tx1"/>
                      </a:solidFill>
                      <a:prstDash val="solid"/>
                      <a:round/>
                      <a:headEnd type="none" w="med" len="med"/>
                      <a:tailEnd type="none" w="med" len="med"/>
                    </a:lnB>
                  </a:tcPr>
                </a:tc>
                <a:tc>
                  <a:txBody>
                    <a:bodyPr/>
                    <a:lstStyle/>
                    <a:p>
                      <a:r>
                        <a:rPr lang="en-US" dirty="0"/>
                        <a:t>Y</a:t>
                      </a:r>
                    </a:p>
                  </a:txBody>
                  <a:tcPr>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5894206"/>
                  </a:ext>
                </a:extLst>
              </a:tr>
            </a:tbl>
          </a:graphicData>
        </a:graphic>
      </p:graphicFrame>
    </p:spTree>
    <p:extLst>
      <p:ext uri="{BB962C8B-B14F-4D97-AF65-F5344CB8AC3E}">
        <p14:creationId xmlns:p14="http://schemas.microsoft.com/office/powerpoint/2010/main" val="355175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F7706-DFD4-2D4E-8C5A-797830018FF2}"/>
              </a:ext>
            </a:extLst>
          </p:cNvPr>
          <p:cNvSpPr>
            <a:spLocks noGrp="1"/>
          </p:cNvSpPr>
          <p:nvPr>
            <p:ph type="ctrTitle"/>
          </p:nvPr>
        </p:nvSpPr>
        <p:spPr/>
        <p:txBody>
          <a:bodyPr/>
          <a:lstStyle/>
          <a:p>
            <a:r>
              <a:rPr lang="en-US" dirty="0"/>
              <a:t>Hypertext Transfer Protocol</a:t>
            </a:r>
          </a:p>
        </p:txBody>
      </p:sp>
      <p:sp>
        <p:nvSpPr>
          <p:cNvPr id="3" name="Subtitle 2">
            <a:extLst>
              <a:ext uri="{FF2B5EF4-FFF2-40B4-BE49-F238E27FC236}">
                <a16:creationId xmlns="" xmlns:a16="http://schemas.microsoft.com/office/drawing/2014/main"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 xmlns:a16="http://schemas.microsoft.com/office/drawing/2014/main"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573F8-A5A7-0E42-92F7-E3AD1B7ED3CC}"/>
              </a:ext>
            </a:extLst>
          </p:cNvPr>
          <p:cNvSpPr>
            <a:spLocks noGrp="1"/>
          </p:cNvSpPr>
          <p:nvPr>
            <p:ph type="title"/>
          </p:nvPr>
        </p:nvSpPr>
        <p:spPr/>
        <p:txBody>
          <a:bodyPr/>
          <a:lstStyle/>
          <a:p>
            <a:r>
              <a:rPr lang="en-US" dirty="0" err="1" smtClean="0"/>
              <a:t>Outler</a:t>
            </a:r>
            <a:r>
              <a:rPr lang="en-US" dirty="0" smtClean="0"/>
              <a:t> </a:t>
            </a:r>
            <a:r>
              <a:rPr lang="en-US" dirty="0" err="1" smtClean="0"/>
              <a:t>I</a:t>
            </a:r>
            <a:r>
              <a:rPr lang="en-US" dirty="0" err="1" smtClean="0"/>
              <a:t>dempotency</a:t>
            </a:r>
            <a:r>
              <a:rPr lang="en-US" dirty="0" smtClean="0"/>
              <a:t> Cases</a:t>
            </a:r>
            <a:endParaRPr lang="en-US" dirty="0"/>
          </a:p>
        </p:txBody>
      </p:sp>
      <p:sp>
        <p:nvSpPr>
          <p:cNvPr id="4" name="Content Placeholder 3">
            <a:extLst>
              <a:ext uri="{FF2B5EF4-FFF2-40B4-BE49-F238E27FC236}">
                <a16:creationId xmlns="" xmlns:a16="http://schemas.microsoft.com/office/drawing/2014/main" id="{CA0F844A-C736-E24E-9683-1E01565FB0B0}"/>
              </a:ext>
            </a:extLst>
          </p:cNvPr>
          <p:cNvSpPr>
            <a:spLocks noGrp="1"/>
          </p:cNvSpPr>
          <p:nvPr>
            <p:ph sz="quarter" idx="13"/>
          </p:nvPr>
        </p:nvSpPr>
        <p:spPr>
          <a:xfrm>
            <a:off x="623888" y="1773238"/>
            <a:ext cx="10944225" cy="4248050"/>
          </a:xfrm>
        </p:spPr>
        <p:txBody>
          <a:bodyPr>
            <a:normAutofit/>
          </a:bodyPr>
          <a:lstStyle/>
          <a:p>
            <a:pPr marL="0" indent="0">
              <a:buNone/>
            </a:pPr>
            <a:r>
              <a:rPr lang="en-US" dirty="0" smtClean="0"/>
              <a:t>Delete</a:t>
            </a:r>
          </a:p>
          <a:p>
            <a:pPr marL="400050" lvl="1" indent="0">
              <a:buNone/>
            </a:pPr>
            <a:r>
              <a:rPr lang="en-US" dirty="0" smtClean="0"/>
              <a:t>Soft delete is idempotent</a:t>
            </a:r>
          </a:p>
          <a:p>
            <a:pPr marL="400050" lvl="1" indent="0">
              <a:buNone/>
            </a:pPr>
            <a:r>
              <a:rPr lang="en-US" dirty="0" smtClean="0"/>
              <a:t>Hard delete is not idempotent</a:t>
            </a:r>
          </a:p>
          <a:p>
            <a:pPr marL="0" indent="0">
              <a:buNone/>
            </a:pPr>
            <a:r>
              <a:rPr lang="en-US" dirty="0" smtClean="0"/>
              <a:t>Patch</a:t>
            </a:r>
          </a:p>
          <a:p>
            <a:pPr marL="400050" lvl="1" indent="0">
              <a:buNone/>
            </a:pPr>
            <a:r>
              <a:rPr lang="en-US" dirty="0" smtClean="0"/>
              <a:t>Patching just part of a record is idempotent</a:t>
            </a:r>
          </a:p>
          <a:p>
            <a:pPr marL="400050" lvl="1" indent="0">
              <a:buNone/>
            </a:pPr>
            <a:r>
              <a:rPr lang="en-US" dirty="0" smtClean="0"/>
              <a:t>Patching a </a:t>
            </a:r>
            <a:r>
              <a:rPr lang="en-US" dirty="0" err="1" smtClean="0"/>
              <a:t>json</a:t>
            </a:r>
            <a:r>
              <a:rPr lang="en-US" dirty="0" smtClean="0"/>
              <a:t> object is not idempotent</a:t>
            </a:r>
          </a:p>
          <a:p>
            <a:pPr marL="0" indent="0">
              <a:buNone/>
            </a:pPr>
            <a:endParaRPr lang="en-US" dirty="0"/>
          </a:p>
          <a:p>
            <a:pPr marL="0" indent="0">
              <a:buNone/>
            </a:pPr>
            <a:r>
              <a:rPr lang="en-US" dirty="0" smtClean="0"/>
              <a:t>HTTP Standards</a:t>
            </a:r>
          </a:p>
          <a:p>
            <a:pPr marL="0" indent="0">
              <a:buNone/>
            </a:pPr>
            <a:r>
              <a:rPr lang="en-US" dirty="0" smtClean="0"/>
              <a:t>Users expe</a:t>
            </a:r>
            <a:r>
              <a:rPr lang="en-US" dirty="0" smtClean="0"/>
              <a:t>ct a certain </a:t>
            </a:r>
            <a:r>
              <a:rPr lang="en-US" dirty="0" err="1" smtClean="0"/>
              <a:t>behaviour</a:t>
            </a:r>
            <a:endParaRPr lang="en-US" dirty="0"/>
          </a:p>
        </p:txBody>
      </p:sp>
      <p:sp>
        <p:nvSpPr>
          <p:cNvPr id="9" name="Text Placeholder 8">
            <a:extLst>
              <a:ext uri="{FF2B5EF4-FFF2-40B4-BE49-F238E27FC236}">
                <a16:creationId xmlns="" xmlns:a16="http://schemas.microsoft.com/office/drawing/2014/main" id="{52E98293-9371-3F4B-85AE-98905B0961FD}"/>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355175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t="7194" b="7194"/>
          <a:stretch>
            <a:fillRect/>
          </a:stretch>
        </p:blipFill>
        <p:spPr/>
      </p:pic>
      <p:sp>
        <p:nvSpPr>
          <p:cNvPr id="5" name="Title 4"/>
          <p:cNvSpPr>
            <a:spLocks noGrp="1"/>
          </p:cNvSpPr>
          <p:nvPr>
            <p:ph type="title"/>
          </p:nvPr>
        </p:nvSpPr>
        <p:spPr/>
        <p:txBody>
          <a:bodyPr/>
          <a:lstStyle/>
          <a:p>
            <a:r>
              <a:rPr lang="en-US" dirty="0"/>
              <a:t>Exercise: Methods</a:t>
            </a:r>
          </a:p>
        </p:txBody>
      </p:sp>
      <p:sp>
        <p:nvSpPr>
          <p:cNvPr id="2" name="Text Placeholder 1">
            <a:extLst>
              <a:ext uri="{FF2B5EF4-FFF2-40B4-BE49-F238E27FC236}">
                <a16:creationId xmlns="" xmlns:a16="http://schemas.microsoft.com/office/drawing/2014/main" id="{C9F377EB-F8A3-B84B-86DB-D74C99E7473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97675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4DC4E-D18D-964F-A4C3-114674B78F14}"/>
              </a:ext>
            </a:extLst>
          </p:cNvPr>
          <p:cNvSpPr>
            <a:spLocks noGrp="1"/>
          </p:cNvSpPr>
          <p:nvPr>
            <p:ph type="title"/>
          </p:nvPr>
        </p:nvSpPr>
        <p:spPr/>
        <p:txBody>
          <a:bodyPr/>
          <a:lstStyle/>
          <a:p>
            <a:r>
              <a:rPr lang="en-US" dirty="0"/>
              <a:t>Exercise: Methods</a:t>
            </a:r>
          </a:p>
        </p:txBody>
      </p:sp>
      <p:sp>
        <p:nvSpPr>
          <p:cNvPr id="3" name="Content Placeholder 2">
            <a:extLst>
              <a:ext uri="{FF2B5EF4-FFF2-40B4-BE49-F238E27FC236}">
                <a16:creationId xmlns="" xmlns:a16="http://schemas.microsoft.com/office/drawing/2014/main" id="{87DF0DAC-13B7-6545-857B-C93D8F322C9E}"/>
              </a:ext>
            </a:extLst>
          </p:cNvPr>
          <p:cNvSpPr>
            <a:spLocks noGrp="1"/>
          </p:cNvSpPr>
          <p:nvPr>
            <p:ph sz="quarter" idx="13"/>
          </p:nvPr>
        </p:nvSpPr>
        <p:spPr/>
        <p:txBody>
          <a:bodyPr/>
          <a:lstStyle/>
          <a:p>
            <a:pPr marL="0" indent="0">
              <a:buNone/>
            </a:pPr>
            <a:endParaRPr lang="en-US" dirty="0"/>
          </a:p>
          <a:p>
            <a:pPr marL="0" indent="0">
              <a:buNone/>
            </a:pPr>
            <a:r>
              <a:rPr lang="en-US" dirty="0">
                <a:latin typeface="Lucida Console" panose="020B0609040504020204" pitchFamily="49" charset="0"/>
              </a:rPr>
              <a:t>curl –X [method] [</a:t>
            </a:r>
            <a:r>
              <a:rPr lang="en-US" dirty="0" err="1">
                <a:latin typeface="Lucida Console" panose="020B0609040504020204" pitchFamily="49" charset="0"/>
              </a:rPr>
              <a:t>uri</a:t>
            </a:r>
            <a:r>
              <a:rPr lang="en-US" dirty="0">
                <a:latin typeface="Lucida Console" panose="020B0609040504020204" pitchFamily="49" charset="0"/>
              </a:rPr>
              <a:t>]</a:t>
            </a:r>
            <a:endParaRPr lang="en-US" dirty="0"/>
          </a:p>
          <a:p>
            <a:pPr lvl="1"/>
            <a:r>
              <a:rPr lang="en-US" dirty="0"/>
              <a:t>Generates a HTTP request using the specified method</a:t>
            </a:r>
          </a:p>
          <a:p>
            <a:pPr lvl="1"/>
            <a:endParaRPr lang="en-US" dirty="0"/>
          </a:p>
          <a:p>
            <a:pPr marL="0" indent="0">
              <a:buNone/>
            </a:pPr>
            <a:r>
              <a:rPr lang="en-US" dirty="0"/>
              <a:t>Use curl to study the following requests using different HTTP methods:</a:t>
            </a:r>
          </a:p>
          <a:p>
            <a:pPr marL="0" indent="0">
              <a:buNone/>
            </a:pPr>
            <a:endParaRPr lang="en-US" dirty="0"/>
          </a:p>
          <a:p>
            <a:pPr marL="360000" lvl="1" indent="0">
              <a:buNone/>
            </a:pPr>
            <a:r>
              <a:rPr lang="en-US" dirty="0">
                <a:latin typeface="Lucida Console" panose="020B0609040504020204" pitchFamily="49" charset="0"/>
              </a:rPr>
              <a:t>curl –v –X GET https://</a:t>
            </a:r>
            <a:r>
              <a:rPr lang="en-US" dirty="0" err="1">
                <a:latin typeface="Lucida Console" panose="020B0609040504020204" pitchFamily="49" charset="0"/>
              </a:rPr>
              <a:t>www.debian.org</a:t>
            </a:r>
            <a:r>
              <a:rPr lang="en-US" dirty="0">
                <a:latin typeface="Lucida Console" panose="020B0609040504020204" pitchFamily="49" charset="0"/>
              </a:rPr>
              <a:t>/ </a:t>
            </a:r>
            <a:br>
              <a:rPr lang="en-US" dirty="0">
                <a:latin typeface="Lucida Console" panose="020B0609040504020204" pitchFamily="49" charset="0"/>
              </a:rPr>
            </a:br>
            <a:r>
              <a:rPr lang="en-US" dirty="0">
                <a:latin typeface="Lucida Console" panose="020B0609040504020204" pitchFamily="49" charset="0"/>
              </a:rPr>
              <a:t>curl –v –X HEAD https://</a:t>
            </a:r>
            <a:r>
              <a:rPr lang="en-US" dirty="0" err="1">
                <a:latin typeface="Lucida Console" panose="020B0609040504020204" pitchFamily="49" charset="0"/>
              </a:rPr>
              <a:t>www.debian.org</a:t>
            </a:r>
            <a:r>
              <a:rPr lang="en-US" dirty="0">
                <a:latin typeface="Lucida Console" panose="020B0609040504020204" pitchFamily="49" charset="0"/>
              </a:rPr>
              <a:t>/</a:t>
            </a:r>
            <a:br>
              <a:rPr lang="en-US" dirty="0">
                <a:latin typeface="Lucida Console" panose="020B0609040504020204" pitchFamily="49" charset="0"/>
              </a:rPr>
            </a:br>
            <a:r>
              <a:rPr lang="en-US" dirty="0">
                <a:latin typeface="Lucida Console" panose="020B0609040504020204" pitchFamily="49" charset="0"/>
              </a:rPr>
              <a:t>curl –v –X DELETE https://</a:t>
            </a:r>
            <a:r>
              <a:rPr lang="en-US" dirty="0" err="1">
                <a:latin typeface="Lucida Console" panose="020B0609040504020204" pitchFamily="49" charset="0"/>
              </a:rPr>
              <a:t>www.debian.org</a:t>
            </a:r>
            <a:r>
              <a:rPr lang="en-US" dirty="0">
                <a:latin typeface="Lucida Console" panose="020B0609040504020204" pitchFamily="49" charset="0"/>
              </a:rPr>
              <a:t>/</a:t>
            </a:r>
          </a:p>
          <a:p>
            <a:pPr marL="0" indent="0">
              <a:buNone/>
            </a:pPr>
            <a:endParaRPr lang="en-US" dirty="0"/>
          </a:p>
        </p:txBody>
      </p:sp>
      <p:sp>
        <p:nvSpPr>
          <p:cNvPr id="4" name="Text Placeholder 3">
            <a:extLst>
              <a:ext uri="{FF2B5EF4-FFF2-40B4-BE49-F238E27FC236}">
                <a16:creationId xmlns="" xmlns:a16="http://schemas.microsoft.com/office/drawing/2014/main" id="{8FF5FB7C-16D5-3341-A30E-A0FBA193A788}"/>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183458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HTTP request headers</a:t>
            </a:r>
          </a:p>
        </p:txBody>
      </p:sp>
      <p:sp>
        <p:nvSpPr>
          <p:cNvPr id="4" name="Content Placeholder 3"/>
          <p:cNvSpPr>
            <a:spLocks noGrp="1"/>
          </p:cNvSpPr>
          <p:nvPr>
            <p:ph sz="quarter" idx="13"/>
          </p:nvPr>
        </p:nvSpPr>
        <p:spPr/>
        <p:txBody>
          <a:bodyPr/>
          <a:lstStyle/>
          <a:p>
            <a:r>
              <a:rPr lang="en-US" dirty="0">
                <a:latin typeface="Lucida Console" panose="020B0609040504020204" pitchFamily="49" charset="0"/>
              </a:rPr>
              <a:t>Accept:</a:t>
            </a:r>
            <a:r>
              <a:rPr lang="en-US" dirty="0"/>
              <a:t> specify desired media type of response</a:t>
            </a:r>
          </a:p>
          <a:p>
            <a:r>
              <a:rPr lang="en-US" dirty="0">
                <a:latin typeface="Lucida Console" panose="020B0609040504020204" pitchFamily="49" charset="0"/>
              </a:rPr>
              <a:t>Accept-Language:</a:t>
            </a:r>
            <a:r>
              <a:rPr lang="en-US" dirty="0"/>
              <a:t> specify desired language of response</a:t>
            </a:r>
          </a:p>
          <a:p>
            <a:r>
              <a:rPr lang="en-US" dirty="0">
                <a:latin typeface="Lucida Console" panose="020B0609040504020204" pitchFamily="49" charset="0"/>
              </a:rPr>
              <a:t>Date:</a:t>
            </a:r>
            <a:r>
              <a:rPr lang="en-US" dirty="0"/>
              <a:t> date/time at which the message was originated</a:t>
            </a:r>
          </a:p>
          <a:p>
            <a:r>
              <a:rPr lang="en-US" dirty="0">
                <a:latin typeface="Lucida Console" panose="020B0609040504020204" pitchFamily="49" charset="0"/>
              </a:rPr>
              <a:t>Host:</a:t>
            </a:r>
            <a:r>
              <a:rPr lang="en-US" dirty="0"/>
              <a:t> host and port number of requested resource</a:t>
            </a:r>
          </a:p>
          <a:p>
            <a:r>
              <a:rPr lang="en-US" dirty="0" err="1">
                <a:latin typeface="Lucida Console" panose="020B0609040504020204" pitchFamily="49" charset="0"/>
              </a:rPr>
              <a:t>Referer</a:t>
            </a:r>
            <a:r>
              <a:rPr lang="en-US" dirty="0">
                <a:latin typeface="Lucida Console" panose="020B0609040504020204" pitchFamily="49" charset="0"/>
              </a:rPr>
              <a:t>:</a:t>
            </a:r>
            <a:r>
              <a:rPr lang="en-US" dirty="0"/>
              <a:t> URI of previously visited resource</a:t>
            </a:r>
          </a:p>
          <a:p>
            <a:r>
              <a:rPr lang="en-US" dirty="0">
                <a:latin typeface="Lucida Console" panose="020B0609040504020204" pitchFamily="49" charset="0"/>
              </a:rPr>
              <a:t>User-Agent:</a:t>
            </a:r>
            <a:r>
              <a:rPr lang="en-US" dirty="0"/>
              <a:t> identifier string for Web browser or user agent</a:t>
            </a:r>
          </a:p>
          <a:p>
            <a:endParaRPr lang="en-US" dirty="0"/>
          </a:p>
          <a:p>
            <a:pPr marL="0" indent="0">
              <a:buNone/>
            </a:pPr>
            <a:r>
              <a:rPr lang="en-US" dirty="0"/>
              <a:t>Of these headers, only </a:t>
            </a:r>
            <a:r>
              <a:rPr lang="en-US" dirty="0">
                <a:latin typeface="Lucida Console" panose="020B0609040504020204" pitchFamily="49" charset="0"/>
              </a:rPr>
              <a:t>Host:</a:t>
            </a:r>
            <a:r>
              <a:rPr lang="en-US" dirty="0"/>
              <a:t> is mandatory</a:t>
            </a:r>
          </a:p>
          <a:p>
            <a:pPr marL="0" indent="0">
              <a:buNone/>
            </a:pPr>
            <a:endParaRPr lang="en-US" dirty="0"/>
          </a:p>
          <a:p>
            <a:pPr marL="0" indent="0">
              <a:buNone/>
            </a:pPr>
            <a:r>
              <a:rPr lang="en-US" dirty="0"/>
              <a:t>(we’ll study </a:t>
            </a:r>
            <a:r>
              <a:rPr lang="en-US" dirty="0">
                <a:latin typeface="Lucida Console" panose="020B0609040504020204" pitchFamily="49" charset="0"/>
              </a:rPr>
              <a:t>Accept:</a:t>
            </a:r>
            <a:r>
              <a:rPr lang="en-US" dirty="0"/>
              <a:t> and </a:t>
            </a:r>
            <a:r>
              <a:rPr lang="en-US" dirty="0">
                <a:latin typeface="Lucida Console" panose="020B0609040504020204" pitchFamily="49" charset="0"/>
              </a:rPr>
              <a:t>Accept-Language:</a:t>
            </a:r>
            <a:r>
              <a:rPr lang="en-US" dirty="0"/>
              <a:t> in more detail next lecture)</a:t>
            </a:r>
          </a:p>
        </p:txBody>
      </p:sp>
      <p:sp>
        <p:nvSpPr>
          <p:cNvPr id="5" name="Text Placeholder 4">
            <a:extLst>
              <a:ext uri="{FF2B5EF4-FFF2-40B4-BE49-F238E27FC236}">
                <a16:creationId xmlns="" xmlns:a16="http://schemas.microsoft.com/office/drawing/2014/main" id="{D0997428-8601-B14B-84DC-25BBF404DAE4}"/>
              </a:ext>
            </a:extLst>
          </p:cNvPr>
          <p:cNvSpPr>
            <a:spLocks noGrp="1"/>
          </p:cNvSpPr>
          <p:nvPr>
            <p:ph type="body" sz="quarter" idx="15"/>
          </p:nvPr>
        </p:nvSpPr>
        <p:spPr>
          <a:xfrm>
            <a:off x="623888" y="6190702"/>
            <a:ext cx="10944225" cy="478387"/>
          </a:xfrm>
          <a:noFill/>
        </p:spPr>
        <p:txBody>
          <a:bodyPr anchor="b"/>
          <a:lstStyle/>
          <a:p>
            <a:r>
              <a:rPr lang="en-GB" dirty="0"/>
              <a:t>Fielding, R.T. and Reschke, J. (2014) </a:t>
            </a:r>
            <a:r>
              <a:rPr lang="en-GB" i="1" dirty="0"/>
              <a:t>Hypertext Transfer Protocol (HTTP/1.1): Semantics and Content.</a:t>
            </a:r>
            <a:r>
              <a:rPr lang="en-GB" dirty="0"/>
              <a:t> RFC7231. pp.33-46. </a:t>
            </a:r>
            <a:br>
              <a:rPr lang="en-GB" dirty="0"/>
            </a:br>
            <a:r>
              <a:rPr lang="en-GB" dirty="0"/>
              <a:t>Available at: https://</a:t>
            </a:r>
            <a:r>
              <a:rPr lang="en-GB" dirty="0" err="1"/>
              <a:t>tools.ietf.org</a:t>
            </a:r>
            <a:r>
              <a:rPr lang="en-GB" dirty="0"/>
              <a:t>/html/rfc7231</a:t>
            </a:r>
          </a:p>
        </p:txBody>
      </p:sp>
    </p:spTree>
    <p:extLst>
      <p:ext uri="{BB962C8B-B14F-4D97-AF65-F5344CB8AC3E}">
        <p14:creationId xmlns:p14="http://schemas.microsoft.com/office/powerpoint/2010/main" val="133752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85D0C5-7684-4A4E-A19E-4CA7D59BBA8C}"/>
              </a:ext>
            </a:extLst>
          </p:cNvPr>
          <p:cNvSpPr>
            <a:spLocks noGrp="1"/>
          </p:cNvSpPr>
          <p:nvPr>
            <p:ph type="title"/>
          </p:nvPr>
        </p:nvSpPr>
        <p:spPr/>
        <p:txBody>
          <a:bodyPr/>
          <a:lstStyle/>
          <a:p>
            <a:r>
              <a:rPr lang="en-US" dirty="0"/>
              <a:t>HTTP Responses</a:t>
            </a:r>
          </a:p>
        </p:txBody>
      </p:sp>
      <p:sp>
        <p:nvSpPr>
          <p:cNvPr id="3" name="Text Placeholder 2">
            <a:extLst>
              <a:ext uri="{FF2B5EF4-FFF2-40B4-BE49-F238E27FC236}">
                <a16:creationId xmlns="" xmlns:a16="http://schemas.microsoft.com/office/drawing/2014/main" id="{40C9C827-9E40-B94B-8DFF-2F126C5EE6F8}"/>
              </a:ext>
            </a:extLst>
          </p:cNvPr>
          <p:cNvSpPr>
            <a:spLocks noGrp="1"/>
          </p:cNvSpPr>
          <p:nvPr>
            <p:ph type="body" sz="quarter" idx="15"/>
          </p:nvPr>
        </p:nvSpPr>
        <p:spPr>
          <a:noFill/>
        </p:spPr>
        <p:txBody>
          <a:bodyPr/>
          <a:lstStyle/>
          <a:p>
            <a:endParaRPr lang="en-US" dirty="0"/>
          </a:p>
        </p:txBody>
      </p:sp>
      <p:pic>
        <p:nvPicPr>
          <p:cNvPr id="4" name="Graphic 3">
            <a:extLst>
              <a:ext uri="{FF2B5EF4-FFF2-40B4-BE49-F238E27FC236}">
                <a16:creationId xmlns="" xmlns:a16="http://schemas.microsoft.com/office/drawing/2014/main" id="{4524463F-E400-614C-A1A7-D3D02435B66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41850" y="4269749"/>
            <a:ext cx="900000" cy="900000"/>
          </a:xfrm>
          <a:prstGeom prst="rect">
            <a:avLst/>
          </a:prstGeom>
        </p:spPr>
      </p:pic>
      <p:sp>
        <p:nvSpPr>
          <p:cNvPr id="5" name="Rectangular Callout 4">
            <a:extLst>
              <a:ext uri="{FF2B5EF4-FFF2-40B4-BE49-F238E27FC236}">
                <a16:creationId xmlns="" xmlns:a16="http://schemas.microsoft.com/office/drawing/2014/main" id="{1EC1962B-23A6-8E44-8E8F-1EE129818481}"/>
              </a:ext>
            </a:extLst>
          </p:cNvPr>
          <p:cNvSpPr/>
          <p:nvPr/>
        </p:nvSpPr>
        <p:spPr>
          <a:xfrm>
            <a:off x="2135188" y="2772000"/>
            <a:ext cx="7921625" cy="2397749"/>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HTTP/1.1 200 OK</a:t>
            </a:r>
          </a:p>
          <a:p>
            <a:r>
              <a:rPr lang="en-GB" sz="1600" dirty="0">
                <a:solidFill>
                  <a:srgbClr val="000000"/>
                </a:solidFill>
                <a:latin typeface="Lucida Console" charset="0"/>
                <a:ea typeface="Lucida Console" charset="0"/>
                <a:cs typeface="Lucida Console" charset="0"/>
              </a:rPr>
              <a:t>Content-Type: text/html</a:t>
            </a:r>
          </a:p>
          <a:p>
            <a:endParaRPr lang="en-GB" sz="1600" dirty="0">
              <a:solidFill>
                <a:srgbClr val="000000"/>
              </a:solidFill>
              <a:latin typeface="Lucida Console" charset="0"/>
              <a:ea typeface="Lucida Console" charset="0"/>
              <a:cs typeface="Lucida Console" charset="0"/>
            </a:endParaRPr>
          </a:p>
          <a:p>
            <a:r>
              <a:rPr lang="en-GB" sz="1600" dirty="0">
                <a:solidFill>
                  <a:srgbClr val="000000"/>
                </a:solidFill>
                <a:latin typeface="Lucida Console" charset="0"/>
                <a:ea typeface="Lucida Console" charset="0"/>
                <a:cs typeface="Lucida Console" charset="0"/>
              </a:rPr>
              <a:t>&lt;html&gt;</a:t>
            </a:r>
          </a:p>
          <a:p>
            <a:r>
              <a:rPr lang="en-GB" sz="1600" dirty="0">
                <a:solidFill>
                  <a:srgbClr val="000000"/>
                </a:solidFill>
                <a:latin typeface="Lucida Console" charset="0"/>
                <a:ea typeface="Lucida Console" charset="0"/>
                <a:cs typeface="Lucida Console" charset="0"/>
              </a:rPr>
              <a:t>  &lt;head&gt;</a:t>
            </a:r>
          </a:p>
          <a:p>
            <a:r>
              <a:rPr lang="en-GB" sz="1600" dirty="0">
                <a:solidFill>
                  <a:srgbClr val="000000"/>
                </a:solidFill>
                <a:latin typeface="Lucida Console" charset="0"/>
                <a:ea typeface="Lucida Console" charset="0"/>
                <a:cs typeface="Lucida Console" charset="0"/>
              </a:rPr>
              <a:t>    &lt;title&gt;Example, Inc. Homepage&lt;/title&gt;</a:t>
            </a:r>
          </a:p>
          <a:p>
            <a:r>
              <a:rPr lang="en-GB" sz="1600" dirty="0">
                <a:solidFill>
                  <a:srgbClr val="000000"/>
                </a:solidFill>
                <a:latin typeface="Lucida Console" charset="0"/>
                <a:ea typeface="Lucida Console" charset="0"/>
                <a:cs typeface="Lucida Console" charset="0"/>
              </a:rPr>
              <a:t>  &lt;/head&gt;</a:t>
            </a:r>
          </a:p>
          <a:p>
            <a:r>
              <a:rPr lang="en-GB" sz="1600" dirty="0">
                <a:solidFill>
                  <a:srgbClr val="000000"/>
                </a:solidFill>
                <a:latin typeface="Lucida Console" charset="0"/>
                <a:ea typeface="Lucida Console" charset="0"/>
                <a:cs typeface="Lucida Console" charset="0"/>
              </a:rPr>
              <a:t>  &lt;body&gt;&lt;h1&gt;Welcome to Example!&lt;/h1&gt;...&lt;/body&gt;</a:t>
            </a:r>
          </a:p>
          <a:p>
            <a:r>
              <a:rPr lang="en-GB" sz="1600" dirty="0">
                <a:solidFill>
                  <a:srgbClr val="000000"/>
                </a:solidFill>
                <a:latin typeface="Lucida Console" charset="0"/>
                <a:ea typeface="Lucida Console" charset="0"/>
                <a:cs typeface="Lucida Console" charset="0"/>
              </a:rPr>
              <a:t>&lt;/html&gt;</a:t>
            </a:r>
          </a:p>
        </p:txBody>
      </p:sp>
      <p:grpSp>
        <p:nvGrpSpPr>
          <p:cNvPr id="6" name="Group 5">
            <a:extLst>
              <a:ext uri="{FF2B5EF4-FFF2-40B4-BE49-F238E27FC236}">
                <a16:creationId xmlns="" xmlns:a16="http://schemas.microsoft.com/office/drawing/2014/main" id="{89F38011-878F-B34A-82A7-FD8A36608BEE}"/>
              </a:ext>
            </a:extLst>
          </p:cNvPr>
          <p:cNvGrpSpPr/>
          <p:nvPr/>
        </p:nvGrpSpPr>
        <p:grpSpPr>
          <a:xfrm>
            <a:off x="1940793" y="2125686"/>
            <a:ext cx="1659429" cy="1006314"/>
            <a:chOff x="257401" y="2006042"/>
            <a:chExt cx="1659429" cy="1006314"/>
          </a:xfrm>
        </p:grpSpPr>
        <p:sp>
          <p:nvSpPr>
            <p:cNvPr id="7" name="TextBox 6">
              <a:extLst>
                <a:ext uri="{FF2B5EF4-FFF2-40B4-BE49-F238E27FC236}">
                  <a16:creationId xmlns="" xmlns:a16="http://schemas.microsoft.com/office/drawing/2014/main" id="{8E1B7E51-097B-B341-979F-DDD7447D1807}"/>
                </a:ext>
              </a:extLst>
            </p:cNvPr>
            <p:cNvSpPr txBox="1"/>
            <p:nvPr/>
          </p:nvSpPr>
          <p:spPr>
            <a:xfrm>
              <a:off x="257401" y="2006042"/>
              <a:ext cx="1659429" cy="369332"/>
            </a:xfrm>
            <a:prstGeom prst="rect">
              <a:avLst/>
            </a:prstGeom>
            <a:noFill/>
          </p:spPr>
          <p:txBody>
            <a:bodyPr wrap="none" rtlCol="0">
              <a:spAutoFit/>
            </a:bodyPr>
            <a:lstStyle/>
            <a:p>
              <a:r>
                <a:rPr lang="en-GB" dirty="0"/>
                <a:t>HTTP version</a:t>
              </a:r>
            </a:p>
          </p:txBody>
        </p:sp>
        <p:cxnSp>
          <p:nvCxnSpPr>
            <p:cNvPr id="8" name="Straight Connector 7">
              <a:extLst>
                <a:ext uri="{FF2B5EF4-FFF2-40B4-BE49-F238E27FC236}">
                  <a16:creationId xmlns="" xmlns:a16="http://schemas.microsoft.com/office/drawing/2014/main" id="{FB6B9ADE-821F-EE49-822D-2390C39B3947}"/>
                </a:ext>
              </a:extLst>
            </p:cNvPr>
            <p:cNvCxnSpPr>
              <a:stCxn id="7" idx="2"/>
              <a:endCxn id="9" idx="0"/>
            </p:cNvCxnSpPr>
            <p:nvPr/>
          </p:nvCxnSpPr>
          <p:spPr bwMode="auto">
            <a:xfrm flipH="1">
              <a:off x="1059123" y="2375374"/>
              <a:ext cx="27993" cy="384982"/>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9" name="Rectangle 8">
              <a:extLst>
                <a:ext uri="{FF2B5EF4-FFF2-40B4-BE49-F238E27FC236}">
                  <a16:creationId xmlns="" xmlns:a16="http://schemas.microsoft.com/office/drawing/2014/main" id="{1F535870-BA1C-CE40-AE91-B85DE75684C3}"/>
                </a:ext>
              </a:extLst>
            </p:cNvPr>
            <p:cNvSpPr/>
            <p:nvPr/>
          </p:nvSpPr>
          <p:spPr bwMode="auto">
            <a:xfrm>
              <a:off x="525356" y="2760356"/>
              <a:ext cx="1067534" cy="252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nvGrpSpPr>
          <p:cNvPr id="10" name="Group 9">
            <a:extLst>
              <a:ext uri="{FF2B5EF4-FFF2-40B4-BE49-F238E27FC236}">
                <a16:creationId xmlns="" xmlns:a16="http://schemas.microsoft.com/office/drawing/2014/main" id="{FE82C1DA-9726-9F40-8A26-3843B98BE514}"/>
              </a:ext>
            </a:extLst>
          </p:cNvPr>
          <p:cNvGrpSpPr/>
          <p:nvPr/>
        </p:nvGrpSpPr>
        <p:grpSpPr>
          <a:xfrm>
            <a:off x="2869760" y="1797157"/>
            <a:ext cx="1470274" cy="1334843"/>
            <a:chOff x="1323105" y="1677513"/>
            <a:chExt cx="1470274" cy="1334843"/>
          </a:xfrm>
        </p:grpSpPr>
        <p:sp>
          <p:nvSpPr>
            <p:cNvPr id="11" name="TextBox 10">
              <a:extLst>
                <a:ext uri="{FF2B5EF4-FFF2-40B4-BE49-F238E27FC236}">
                  <a16:creationId xmlns="" xmlns:a16="http://schemas.microsoft.com/office/drawing/2014/main" id="{669EDD33-2C05-3F48-B0C8-70C53FEE9D38}"/>
                </a:ext>
              </a:extLst>
            </p:cNvPr>
            <p:cNvSpPr txBox="1"/>
            <p:nvPr/>
          </p:nvSpPr>
          <p:spPr>
            <a:xfrm>
              <a:off x="1323105" y="1677513"/>
              <a:ext cx="1470274" cy="369332"/>
            </a:xfrm>
            <a:prstGeom prst="rect">
              <a:avLst/>
            </a:prstGeom>
            <a:noFill/>
          </p:spPr>
          <p:txBody>
            <a:bodyPr wrap="none" rtlCol="0">
              <a:spAutoFit/>
            </a:bodyPr>
            <a:lstStyle/>
            <a:p>
              <a:r>
                <a:rPr lang="en-GB" dirty="0"/>
                <a:t>status code</a:t>
              </a:r>
            </a:p>
          </p:txBody>
        </p:sp>
        <p:sp>
          <p:nvSpPr>
            <p:cNvPr id="12" name="Rectangle 11">
              <a:extLst>
                <a:ext uri="{FF2B5EF4-FFF2-40B4-BE49-F238E27FC236}">
                  <a16:creationId xmlns="" xmlns:a16="http://schemas.microsoft.com/office/drawing/2014/main" id="{C3248C75-7904-2648-859B-A9A2946E5DD8}"/>
                </a:ext>
              </a:extLst>
            </p:cNvPr>
            <p:cNvSpPr/>
            <p:nvPr/>
          </p:nvSpPr>
          <p:spPr bwMode="auto">
            <a:xfrm>
              <a:off x="1772909" y="2760356"/>
              <a:ext cx="428032" cy="252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13" name="Straight Connector 12">
              <a:extLst>
                <a:ext uri="{FF2B5EF4-FFF2-40B4-BE49-F238E27FC236}">
                  <a16:creationId xmlns="" xmlns:a16="http://schemas.microsoft.com/office/drawing/2014/main" id="{64C92971-0362-BB45-AF12-3BFB21A72069}"/>
                </a:ext>
              </a:extLst>
            </p:cNvPr>
            <p:cNvCxnSpPr>
              <a:stCxn id="11" idx="2"/>
              <a:endCxn id="12" idx="0"/>
            </p:cNvCxnSpPr>
            <p:nvPr/>
          </p:nvCxnSpPr>
          <p:spPr bwMode="auto">
            <a:xfrm flipH="1">
              <a:off x="1986925" y="2046845"/>
              <a:ext cx="71317" cy="713511"/>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grpSp>
      <p:grpSp>
        <p:nvGrpSpPr>
          <p:cNvPr id="14" name="Group 13">
            <a:extLst>
              <a:ext uri="{FF2B5EF4-FFF2-40B4-BE49-F238E27FC236}">
                <a16:creationId xmlns="" xmlns:a16="http://schemas.microsoft.com/office/drawing/2014/main" id="{3CCE16A2-CBF0-354C-9C49-158B4ACC5943}"/>
              </a:ext>
            </a:extLst>
          </p:cNvPr>
          <p:cNvGrpSpPr/>
          <p:nvPr/>
        </p:nvGrpSpPr>
        <p:grpSpPr>
          <a:xfrm>
            <a:off x="3655879" y="2125008"/>
            <a:ext cx="2029723" cy="1006992"/>
            <a:chOff x="2177588" y="2005363"/>
            <a:chExt cx="2029723" cy="1006992"/>
          </a:xfrm>
        </p:grpSpPr>
        <p:sp>
          <p:nvSpPr>
            <p:cNvPr id="15" name="TextBox 14">
              <a:extLst>
                <a:ext uri="{FF2B5EF4-FFF2-40B4-BE49-F238E27FC236}">
                  <a16:creationId xmlns="" xmlns:a16="http://schemas.microsoft.com/office/drawing/2014/main" id="{4E6C113C-7E17-0443-BB1C-A3F5EC07A663}"/>
                </a:ext>
              </a:extLst>
            </p:cNvPr>
            <p:cNvSpPr txBox="1"/>
            <p:nvPr/>
          </p:nvSpPr>
          <p:spPr>
            <a:xfrm>
              <a:off x="2177588" y="2005363"/>
              <a:ext cx="2029723" cy="369332"/>
            </a:xfrm>
            <a:prstGeom prst="rect">
              <a:avLst/>
            </a:prstGeom>
            <a:noFill/>
          </p:spPr>
          <p:txBody>
            <a:bodyPr wrap="none" rtlCol="0">
              <a:spAutoFit/>
            </a:bodyPr>
            <a:lstStyle/>
            <a:p>
              <a:r>
                <a:rPr lang="en-GB" dirty="0"/>
                <a:t>response phrase</a:t>
              </a:r>
            </a:p>
          </p:txBody>
        </p:sp>
        <p:sp>
          <p:nvSpPr>
            <p:cNvPr id="16" name="Rectangle 15">
              <a:extLst>
                <a:ext uri="{FF2B5EF4-FFF2-40B4-BE49-F238E27FC236}">
                  <a16:creationId xmlns="" xmlns:a16="http://schemas.microsoft.com/office/drawing/2014/main" id="{A076DBBF-4923-5840-A0BF-7EBF69CB7F94}"/>
                </a:ext>
              </a:extLst>
            </p:cNvPr>
            <p:cNvSpPr/>
            <p:nvPr/>
          </p:nvSpPr>
          <p:spPr bwMode="auto">
            <a:xfrm>
              <a:off x="2304538" y="2760355"/>
              <a:ext cx="342969" cy="252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17" name="Straight Connector 16">
              <a:extLst>
                <a:ext uri="{FF2B5EF4-FFF2-40B4-BE49-F238E27FC236}">
                  <a16:creationId xmlns="" xmlns:a16="http://schemas.microsoft.com/office/drawing/2014/main" id="{7313EE71-5778-0046-A729-3D2EDD82292F}"/>
                </a:ext>
              </a:extLst>
            </p:cNvPr>
            <p:cNvCxnSpPr>
              <a:stCxn id="15" idx="2"/>
              <a:endCxn id="16" idx="0"/>
            </p:cNvCxnSpPr>
            <p:nvPr/>
          </p:nvCxnSpPr>
          <p:spPr bwMode="auto">
            <a:xfrm flipH="1">
              <a:off x="2476023" y="2374695"/>
              <a:ext cx="716427" cy="385660"/>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grpSp>
      <p:grpSp>
        <p:nvGrpSpPr>
          <p:cNvPr id="18" name="Group 17">
            <a:extLst>
              <a:ext uri="{FF2B5EF4-FFF2-40B4-BE49-F238E27FC236}">
                <a16:creationId xmlns="" xmlns:a16="http://schemas.microsoft.com/office/drawing/2014/main" id="{3C1589A6-FC11-BD45-97A5-9CA9063F146B}"/>
              </a:ext>
            </a:extLst>
          </p:cNvPr>
          <p:cNvGrpSpPr/>
          <p:nvPr/>
        </p:nvGrpSpPr>
        <p:grpSpPr>
          <a:xfrm>
            <a:off x="2208746" y="2090823"/>
            <a:ext cx="4819434" cy="1293177"/>
            <a:chOff x="525355" y="2005363"/>
            <a:chExt cx="4819434" cy="1293177"/>
          </a:xfrm>
        </p:grpSpPr>
        <p:sp>
          <p:nvSpPr>
            <p:cNvPr id="19" name="TextBox 18">
              <a:extLst>
                <a:ext uri="{FF2B5EF4-FFF2-40B4-BE49-F238E27FC236}">
                  <a16:creationId xmlns="" xmlns:a16="http://schemas.microsoft.com/office/drawing/2014/main" id="{5E31382A-55CD-E845-8167-6B0841A05451}"/>
                </a:ext>
              </a:extLst>
            </p:cNvPr>
            <p:cNvSpPr txBox="1"/>
            <p:nvPr/>
          </p:nvSpPr>
          <p:spPr>
            <a:xfrm>
              <a:off x="4275265" y="2005363"/>
              <a:ext cx="1069524" cy="369332"/>
            </a:xfrm>
            <a:prstGeom prst="rect">
              <a:avLst/>
            </a:prstGeom>
            <a:noFill/>
          </p:spPr>
          <p:txBody>
            <a:bodyPr wrap="none" rtlCol="0">
              <a:spAutoFit/>
            </a:bodyPr>
            <a:lstStyle/>
            <a:p>
              <a:r>
                <a:rPr lang="en-GB" dirty="0"/>
                <a:t>headers</a:t>
              </a:r>
            </a:p>
          </p:txBody>
        </p:sp>
        <p:sp>
          <p:nvSpPr>
            <p:cNvPr id="20" name="Rectangle 19">
              <a:extLst>
                <a:ext uri="{FF2B5EF4-FFF2-40B4-BE49-F238E27FC236}">
                  <a16:creationId xmlns="" xmlns:a16="http://schemas.microsoft.com/office/drawing/2014/main" id="{E7DAEB30-C2C4-9848-990A-43A172258CF3}"/>
                </a:ext>
              </a:extLst>
            </p:cNvPr>
            <p:cNvSpPr/>
            <p:nvPr/>
          </p:nvSpPr>
          <p:spPr bwMode="auto">
            <a:xfrm>
              <a:off x="525355" y="3046540"/>
              <a:ext cx="2833801" cy="252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21" name="Straight Connector 20">
              <a:extLst>
                <a:ext uri="{FF2B5EF4-FFF2-40B4-BE49-F238E27FC236}">
                  <a16:creationId xmlns="" xmlns:a16="http://schemas.microsoft.com/office/drawing/2014/main" id="{3304327F-B89F-3C4E-A141-837AE9D45DF3}"/>
                </a:ext>
              </a:extLst>
            </p:cNvPr>
            <p:cNvCxnSpPr>
              <a:stCxn id="19" idx="2"/>
              <a:endCxn id="20" idx="3"/>
            </p:cNvCxnSpPr>
            <p:nvPr/>
          </p:nvCxnSpPr>
          <p:spPr bwMode="auto">
            <a:xfrm flipH="1">
              <a:off x="3359156" y="2374695"/>
              <a:ext cx="1450871" cy="797845"/>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grpSp>
      <p:grpSp>
        <p:nvGrpSpPr>
          <p:cNvPr id="22" name="Group 21">
            <a:extLst>
              <a:ext uri="{FF2B5EF4-FFF2-40B4-BE49-F238E27FC236}">
                <a16:creationId xmlns="" xmlns:a16="http://schemas.microsoft.com/office/drawing/2014/main" id="{39E56840-1906-E04A-B146-F8C156FB11E0}"/>
              </a:ext>
            </a:extLst>
          </p:cNvPr>
          <p:cNvGrpSpPr/>
          <p:nvPr/>
        </p:nvGrpSpPr>
        <p:grpSpPr>
          <a:xfrm>
            <a:off x="2210400" y="3518384"/>
            <a:ext cx="6354009" cy="2695897"/>
            <a:chOff x="527007" y="3544962"/>
            <a:chExt cx="6354009" cy="2695897"/>
          </a:xfrm>
          <a:solidFill>
            <a:schemeClr val="bg1">
              <a:alpha val="47000"/>
            </a:schemeClr>
          </a:solidFill>
        </p:grpSpPr>
        <p:sp>
          <p:nvSpPr>
            <p:cNvPr id="23" name="TextBox 22">
              <a:extLst>
                <a:ext uri="{FF2B5EF4-FFF2-40B4-BE49-F238E27FC236}">
                  <a16:creationId xmlns="" xmlns:a16="http://schemas.microsoft.com/office/drawing/2014/main" id="{025AF19F-4A1C-9147-853D-49EFBBE53ADA}"/>
                </a:ext>
              </a:extLst>
            </p:cNvPr>
            <p:cNvSpPr txBox="1"/>
            <p:nvPr/>
          </p:nvSpPr>
          <p:spPr>
            <a:xfrm>
              <a:off x="3359155" y="5871527"/>
              <a:ext cx="737702" cy="369332"/>
            </a:xfrm>
            <a:prstGeom prst="rect">
              <a:avLst/>
            </a:prstGeom>
            <a:grpFill/>
          </p:spPr>
          <p:txBody>
            <a:bodyPr wrap="none" rtlCol="0">
              <a:spAutoFit/>
            </a:bodyPr>
            <a:lstStyle/>
            <a:p>
              <a:r>
                <a:rPr lang="en-GB" dirty="0"/>
                <a:t>body</a:t>
              </a:r>
            </a:p>
          </p:txBody>
        </p:sp>
        <p:sp>
          <p:nvSpPr>
            <p:cNvPr id="24" name="Rectangle 23">
              <a:extLst>
                <a:ext uri="{FF2B5EF4-FFF2-40B4-BE49-F238E27FC236}">
                  <a16:creationId xmlns="" xmlns:a16="http://schemas.microsoft.com/office/drawing/2014/main" id="{F4766B52-84C5-6E44-80AB-781722F2E290}"/>
                </a:ext>
              </a:extLst>
            </p:cNvPr>
            <p:cNvSpPr/>
            <p:nvPr/>
          </p:nvSpPr>
          <p:spPr bwMode="auto">
            <a:xfrm>
              <a:off x="527007" y="3544962"/>
              <a:ext cx="6354009" cy="1600394"/>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cxnSp>
          <p:nvCxnSpPr>
            <p:cNvPr id="25" name="Straight Connector 24">
              <a:extLst>
                <a:ext uri="{FF2B5EF4-FFF2-40B4-BE49-F238E27FC236}">
                  <a16:creationId xmlns="" xmlns:a16="http://schemas.microsoft.com/office/drawing/2014/main" id="{F6B3271B-541B-DB4F-AF16-75B38903CA5F}"/>
                </a:ext>
              </a:extLst>
            </p:cNvPr>
            <p:cNvCxnSpPr>
              <a:cxnSpLocks/>
              <a:stCxn id="24" idx="2"/>
              <a:endCxn id="23" idx="0"/>
            </p:cNvCxnSpPr>
            <p:nvPr/>
          </p:nvCxnSpPr>
          <p:spPr bwMode="auto">
            <a:xfrm>
              <a:off x="3704012" y="5145356"/>
              <a:ext cx="23994" cy="726171"/>
            </a:xfrm>
            <a:prstGeom prst="line">
              <a:avLst/>
            </a:prstGeom>
            <a:grpFill/>
            <a:ln w="12700" cap="flat" cmpd="sng" algn="ctr">
              <a:solidFill>
                <a:schemeClr val="tx1">
                  <a:lumMod val="50000"/>
                </a:schemeClr>
              </a:solidFill>
              <a:prstDash val="solid"/>
              <a:round/>
              <a:headEnd type="none" w="med" len="med"/>
              <a:tailEnd type="none" w="med" len="med"/>
            </a:ln>
            <a:effectLst/>
          </p:spPr>
        </p:cxnSp>
      </p:grpSp>
      <p:grpSp>
        <p:nvGrpSpPr>
          <p:cNvPr id="26" name="Group 25">
            <a:extLst>
              <a:ext uri="{FF2B5EF4-FFF2-40B4-BE49-F238E27FC236}">
                <a16:creationId xmlns="" xmlns:a16="http://schemas.microsoft.com/office/drawing/2014/main" id="{36F2453F-172A-1A41-AF0A-9B5584F1E436}"/>
              </a:ext>
            </a:extLst>
          </p:cNvPr>
          <p:cNvGrpSpPr/>
          <p:nvPr/>
        </p:nvGrpSpPr>
        <p:grpSpPr>
          <a:xfrm>
            <a:off x="508546" y="2855561"/>
            <a:ext cx="1431562" cy="476846"/>
            <a:chOff x="349155" y="2855561"/>
            <a:chExt cx="1431562" cy="476846"/>
          </a:xfrm>
        </p:grpSpPr>
        <p:sp>
          <p:nvSpPr>
            <p:cNvPr id="27" name="Left Brace 26">
              <a:extLst>
                <a:ext uri="{FF2B5EF4-FFF2-40B4-BE49-F238E27FC236}">
                  <a16:creationId xmlns="" xmlns:a16="http://schemas.microsoft.com/office/drawing/2014/main" id="{74083261-5A6B-B64D-9A06-E4EAAA64FDC2}"/>
                </a:ext>
              </a:extLst>
            </p:cNvPr>
            <p:cNvSpPr/>
            <p:nvPr/>
          </p:nvSpPr>
          <p:spPr>
            <a:xfrm>
              <a:off x="1574381" y="2855561"/>
              <a:ext cx="206336" cy="476846"/>
            </a:xfrm>
            <a:prstGeom prst="leftBrace">
              <a:avLst>
                <a:gd name="adj1" fmla="val 54737"/>
                <a:gd name="adj2" fmla="val 4940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 xmlns:a16="http://schemas.microsoft.com/office/drawing/2014/main" id="{BEA64E73-4B13-4843-9C47-A0365AF4845D}"/>
                </a:ext>
              </a:extLst>
            </p:cNvPr>
            <p:cNvSpPr txBox="1"/>
            <p:nvPr/>
          </p:nvSpPr>
          <p:spPr>
            <a:xfrm>
              <a:off x="349155" y="2885670"/>
              <a:ext cx="1231427" cy="369332"/>
            </a:xfrm>
            <a:prstGeom prst="rect">
              <a:avLst/>
            </a:prstGeom>
            <a:noFill/>
          </p:spPr>
          <p:txBody>
            <a:bodyPr wrap="none" rtlCol="0">
              <a:spAutoFit/>
            </a:bodyPr>
            <a:lstStyle/>
            <a:p>
              <a:pPr algn="r"/>
              <a:r>
                <a:rPr lang="en-GB" dirty="0"/>
                <a:t>metadata</a:t>
              </a:r>
            </a:p>
          </p:txBody>
        </p:sp>
      </p:grpSp>
      <p:grpSp>
        <p:nvGrpSpPr>
          <p:cNvPr id="29" name="Group 28">
            <a:extLst>
              <a:ext uri="{FF2B5EF4-FFF2-40B4-BE49-F238E27FC236}">
                <a16:creationId xmlns="" xmlns:a16="http://schemas.microsoft.com/office/drawing/2014/main" id="{F8BC4B69-6793-FC4E-8351-33A3785A151B}"/>
              </a:ext>
            </a:extLst>
          </p:cNvPr>
          <p:cNvGrpSpPr/>
          <p:nvPr/>
        </p:nvGrpSpPr>
        <p:grpSpPr>
          <a:xfrm>
            <a:off x="1060190" y="3518384"/>
            <a:ext cx="880603" cy="1600394"/>
            <a:chOff x="900799" y="3518384"/>
            <a:chExt cx="880603" cy="1600394"/>
          </a:xfrm>
        </p:grpSpPr>
        <p:sp>
          <p:nvSpPr>
            <p:cNvPr id="30" name="Left Brace 29">
              <a:extLst>
                <a:ext uri="{FF2B5EF4-FFF2-40B4-BE49-F238E27FC236}">
                  <a16:creationId xmlns="" xmlns:a16="http://schemas.microsoft.com/office/drawing/2014/main" id="{C9C21DD8-A3AB-5243-A427-3E78EB9B37E7}"/>
                </a:ext>
              </a:extLst>
            </p:cNvPr>
            <p:cNvSpPr/>
            <p:nvPr/>
          </p:nvSpPr>
          <p:spPr>
            <a:xfrm>
              <a:off x="1575066" y="3518384"/>
              <a:ext cx="206336" cy="1600394"/>
            </a:xfrm>
            <a:prstGeom prst="leftBrace">
              <a:avLst>
                <a:gd name="adj1" fmla="val 54737"/>
                <a:gd name="adj2" fmla="val 4940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 xmlns:a16="http://schemas.microsoft.com/office/drawing/2014/main" id="{55562FB8-4A31-9A40-B3F7-B0F95954F123}"/>
                </a:ext>
              </a:extLst>
            </p:cNvPr>
            <p:cNvSpPr txBox="1"/>
            <p:nvPr/>
          </p:nvSpPr>
          <p:spPr>
            <a:xfrm>
              <a:off x="900799" y="4095775"/>
              <a:ext cx="673582" cy="369332"/>
            </a:xfrm>
            <a:prstGeom prst="rect">
              <a:avLst/>
            </a:prstGeom>
            <a:noFill/>
          </p:spPr>
          <p:txBody>
            <a:bodyPr wrap="none" rtlCol="0">
              <a:spAutoFit/>
            </a:bodyPr>
            <a:lstStyle/>
            <a:p>
              <a:pPr algn="r"/>
              <a:r>
                <a:rPr lang="en-GB" dirty="0"/>
                <a:t>data</a:t>
              </a:r>
            </a:p>
          </p:txBody>
        </p:sp>
      </p:grpSp>
    </p:spTree>
    <p:extLst>
      <p:ext uri="{BB962C8B-B14F-4D97-AF65-F5344CB8AC3E}">
        <p14:creationId xmlns:p14="http://schemas.microsoft.com/office/powerpoint/2010/main" val="2096484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Status Codes</a:t>
            </a:r>
          </a:p>
        </p:txBody>
      </p:sp>
      <p:sp>
        <p:nvSpPr>
          <p:cNvPr id="4" name="Content Placeholder 3"/>
          <p:cNvSpPr>
            <a:spLocks noGrp="1"/>
          </p:cNvSpPr>
          <p:nvPr>
            <p:ph sz="quarter" idx="13"/>
          </p:nvPr>
        </p:nvSpPr>
        <p:spPr/>
        <p:txBody>
          <a:bodyPr/>
          <a:lstStyle/>
          <a:p>
            <a:pPr marL="0" indent="0">
              <a:buNone/>
            </a:pPr>
            <a:r>
              <a:rPr lang="en-US" dirty="0"/>
              <a:t>1xx		informational message</a:t>
            </a:r>
          </a:p>
          <a:p>
            <a:pPr marL="0" indent="0">
              <a:buNone/>
            </a:pPr>
            <a:r>
              <a:rPr lang="en-US" dirty="0"/>
              <a:t>2xx		success</a:t>
            </a:r>
          </a:p>
          <a:p>
            <a:pPr marL="0" indent="0">
              <a:buNone/>
            </a:pPr>
            <a:r>
              <a:rPr lang="en-US" dirty="0"/>
              <a:t>3xx		redirection</a:t>
            </a:r>
          </a:p>
          <a:p>
            <a:pPr marL="0" indent="0">
              <a:buNone/>
            </a:pPr>
            <a:r>
              <a:rPr lang="en-US" dirty="0"/>
              <a:t>4xx		client error</a:t>
            </a:r>
          </a:p>
          <a:p>
            <a:pPr marL="0" indent="0">
              <a:buNone/>
            </a:pPr>
            <a:r>
              <a:rPr lang="en-US"/>
              <a:t>5xx</a:t>
            </a:r>
            <a:r>
              <a:rPr lang="en-US" dirty="0"/>
              <a:t>		server error </a:t>
            </a:r>
          </a:p>
        </p:txBody>
      </p:sp>
      <p:sp>
        <p:nvSpPr>
          <p:cNvPr id="6" name="Text Placeholder 4">
            <a:extLst>
              <a:ext uri="{FF2B5EF4-FFF2-40B4-BE49-F238E27FC236}">
                <a16:creationId xmlns="" xmlns:a16="http://schemas.microsoft.com/office/drawing/2014/main" id="{A57E0D5F-C09B-104F-950B-F236616657A7}"/>
              </a:ext>
            </a:extLst>
          </p:cNvPr>
          <p:cNvSpPr>
            <a:spLocks noGrp="1"/>
          </p:cNvSpPr>
          <p:nvPr>
            <p:ph type="body" sz="quarter" idx="15"/>
          </p:nvPr>
        </p:nvSpPr>
        <p:spPr>
          <a:xfrm>
            <a:off x="623888" y="6190702"/>
            <a:ext cx="10944225" cy="478387"/>
          </a:xfrm>
          <a:noFill/>
        </p:spPr>
        <p:txBody>
          <a:bodyPr anchor="b"/>
          <a:lstStyle/>
          <a:p>
            <a:r>
              <a:rPr lang="en-GB" dirty="0"/>
              <a:t>Fielding, R.T. and Reschke, J. (2014) </a:t>
            </a:r>
            <a:r>
              <a:rPr lang="en-GB" i="1" dirty="0"/>
              <a:t>Hypertext Transfer Protocol (HTTP/1.1): Semantics and Content.</a:t>
            </a:r>
            <a:r>
              <a:rPr lang="en-GB" dirty="0"/>
              <a:t> RFC7231. pp.47-64. </a:t>
            </a:r>
            <a:br>
              <a:rPr lang="en-GB" dirty="0"/>
            </a:br>
            <a:r>
              <a:rPr lang="en-GB" dirty="0"/>
              <a:t>Available at: https://</a:t>
            </a:r>
            <a:r>
              <a:rPr lang="en-GB" dirty="0" err="1"/>
              <a:t>tools.ietf.org</a:t>
            </a:r>
            <a:r>
              <a:rPr lang="en-GB" dirty="0"/>
              <a:t>/html/rfc7231</a:t>
            </a:r>
          </a:p>
        </p:txBody>
      </p:sp>
    </p:spTree>
    <p:extLst>
      <p:ext uri="{BB962C8B-B14F-4D97-AF65-F5344CB8AC3E}">
        <p14:creationId xmlns:p14="http://schemas.microsoft.com/office/powerpoint/2010/main" val="386005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200 OK</a:t>
            </a:r>
          </a:p>
        </p:txBody>
      </p:sp>
      <p:sp>
        <p:nvSpPr>
          <p:cNvPr id="4" name="Content Placeholder 3"/>
          <p:cNvSpPr>
            <a:spLocks noGrp="1"/>
          </p:cNvSpPr>
          <p:nvPr>
            <p:ph sz="quarter" idx="13"/>
          </p:nvPr>
        </p:nvSpPr>
        <p:spPr/>
        <p:txBody>
          <a:bodyPr>
            <a:normAutofit lnSpcReduction="10000"/>
          </a:bodyPr>
          <a:lstStyle/>
          <a:p>
            <a:pPr marL="0" indent="0">
              <a:buNone/>
            </a:pPr>
            <a:r>
              <a:rPr lang="en-US" dirty="0"/>
              <a:t>The request has succeeded. </a:t>
            </a:r>
          </a:p>
          <a:p>
            <a:pPr marL="0" indent="0">
              <a:buNone/>
            </a:pPr>
            <a:endParaRPr lang="en-US" dirty="0"/>
          </a:p>
          <a:p>
            <a:pPr marL="0" indent="0">
              <a:buNone/>
            </a:pPr>
            <a:r>
              <a:rPr lang="en-US" dirty="0"/>
              <a:t>For a </a:t>
            </a:r>
            <a:r>
              <a:rPr lang="en-US" dirty="0">
                <a:latin typeface="Lucida Console" panose="020B0609040504020204" pitchFamily="49" charset="0"/>
              </a:rPr>
              <a:t>GET</a:t>
            </a:r>
            <a:r>
              <a:rPr lang="en-US" dirty="0"/>
              <a:t> request, the response body contains a representation of the specified resource</a:t>
            </a:r>
          </a:p>
          <a:p>
            <a:pPr marL="0" indent="0">
              <a:buNone/>
            </a:pPr>
            <a:r>
              <a:rPr lang="en-US" dirty="0"/>
              <a:t>The </a:t>
            </a:r>
            <a:r>
              <a:rPr lang="en-US" dirty="0">
                <a:latin typeface="Lucida Console" panose="020B0609040504020204" pitchFamily="49" charset="0"/>
              </a:rPr>
              <a:t>Content-Location:</a:t>
            </a:r>
            <a:r>
              <a:rPr lang="en-US" dirty="0"/>
              <a:t> header </a:t>
            </a:r>
            <a:r>
              <a:rPr lang="en-GB" dirty="0"/>
              <a:t>indicates a more specific identifier for the representation in the response body (see lecture on </a:t>
            </a:r>
            <a:r>
              <a:rPr lang="en-GB"/>
              <a:t>content negotiation)</a:t>
            </a:r>
            <a:endParaRPr lang="en-US" dirty="0"/>
          </a:p>
          <a:p>
            <a:pPr marL="0" indent="0">
              <a:buNone/>
            </a:pPr>
            <a:endParaRPr lang="en-US" dirty="0"/>
          </a:p>
          <a:p>
            <a:pPr marL="0" indent="0">
              <a:buNone/>
            </a:pPr>
            <a:r>
              <a:rPr lang="en-US" dirty="0"/>
              <a:t>For a </a:t>
            </a:r>
            <a:r>
              <a:rPr lang="en-US" dirty="0">
                <a:latin typeface="Lucida Console" panose="020B0609040504020204" pitchFamily="49" charset="0"/>
              </a:rPr>
              <a:t>POST</a:t>
            </a:r>
            <a:r>
              <a:rPr lang="en-US" dirty="0"/>
              <a:t> request, the response body contains a description of the result of the action</a:t>
            </a:r>
          </a:p>
          <a:p>
            <a:pPr marL="0" indent="0">
              <a:buNone/>
            </a:pPr>
            <a:r>
              <a:rPr lang="en-US" dirty="0"/>
              <a:t>The </a:t>
            </a:r>
            <a:r>
              <a:rPr lang="en-US" dirty="0">
                <a:latin typeface="Lucida Console" panose="020B0609040504020204" pitchFamily="49" charset="0"/>
              </a:rPr>
              <a:t>Content-Location:</a:t>
            </a:r>
            <a:r>
              <a:rPr lang="en-US" dirty="0"/>
              <a:t> header </a:t>
            </a:r>
            <a:r>
              <a:rPr lang="en-GB" dirty="0"/>
              <a:t>indicates that the response body is available (for future access with </a:t>
            </a:r>
            <a:r>
              <a:rPr lang="en-GB" dirty="0">
                <a:latin typeface="Lucida Console" panose="020B0609040504020204" pitchFamily="49" charset="0"/>
              </a:rPr>
              <a:t>GET</a:t>
            </a:r>
            <a:r>
              <a:rPr lang="en-GB" dirty="0"/>
              <a:t>) at the given URI</a:t>
            </a:r>
            <a:endParaRPr lang="en-US" dirty="0"/>
          </a:p>
          <a:p>
            <a:pPr marL="0" indent="0">
              <a:buNone/>
            </a:pPr>
            <a:endParaRPr lang="en-US" dirty="0"/>
          </a:p>
        </p:txBody>
      </p:sp>
      <p:sp>
        <p:nvSpPr>
          <p:cNvPr id="5" name="Text Placeholder 4">
            <a:extLst>
              <a:ext uri="{FF2B5EF4-FFF2-40B4-BE49-F238E27FC236}">
                <a16:creationId xmlns="" xmlns:a16="http://schemas.microsoft.com/office/drawing/2014/main" id="{D0D38569-CFBE-EB48-82D1-EF895E87F920}"/>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142155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B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201 Created</a:t>
            </a:r>
          </a:p>
        </p:txBody>
      </p:sp>
      <p:sp>
        <p:nvSpPr>
          <p:cNvPr id="4" name="Content Placeholder 3"/>
          <p:cNvSpPr>
            <a:spLocks noGrp="1"/>
          </p:cNvSpPr>
          <p:nvPr>
            <p:ph sz="quarter" idx="13"/>
          </p:nvPr>
        </p:nvSpPr>
        <p:spPr/>
        <p:txBody>
          <a:bodyPr/>
          <a:lstStyle/>
          <a:p>
            <a:pPr marL="0" indent="0">
              <a:buNone/>
            </a:pPr>
            <a:r>
              <a:rPr lang="en-US" dirty="0"/>
              <a:t>The request has been fulfilled and resulted in a new resource being created.</a:t>
            </a:r>
          </a:p>
          <a:p>
            <a:pPr marL="0" indent="0">
              <a:buNone/>
            </a:pPr>
            <a:endParaRPr lang="en-US" dirty="0"/>
          </a:p>
          <a:p>
            <a:pPr marL="0" indent="0">
              <a:buNone/>
            </a:pPr>
            <a:r>
              <a:rPr lang="en-US" dirty="0"/>
              <a:t>Typically results from a </a:t>
            </a:r>
            <a:r>
              <a:rPr lang="en-US" dirty="0">
                <a:latin typeface="Lucida Console" panose="020B0609040504020204" pitchFamily="49" charset="0"/>
              </a:rPr>
              <a:t>POST</a:t>
            </a:r>
            <a:r>
              <a:rPr lang="en-US" dirty="0"/>
              <a:t> or PUT request</a:t>
            </a:r>
          </a:p>
          <a:p>
            <a:pPr marL="0" indent="0">
              <a:buNone/>
            </a:pPr>
            <a:endParaRPr lang="en-US" dirty="0"/>
          </a:p>
          <a:p>
            <a:pPr marL="0" indent="0">
              <a:buNone/>
            </a:pPr>
            <a:r>
              <a:rPr lang="en-US" dirty="0"/>
              <a:t>The </a:t>
            </a:r>
            <a:r>
              <a:rPr lang="en-US" dirty="0">
                <a:latin typeface="Lucida Console" panose="020B0609040504020204" pitchFamily="49" charset="0"/>
              </a:rPr>
              <a:t>Location:</a:t>
            </a:r>
            <a:r>
              <a:rPr lang="en-US" dirty="0"/>
              <a:t> header indicates the resource created by the request</a:t>
            </a:r>
          </a:p>
          <a:p>
            <a:pPr marL="0" indent="0">
              <a:buNone/>
            </a:pPr>
            <a:r>
              <a:rPr lang="en-US" dirty="0"/>
              <a:t>The </a:t>
            </a:r>
            <a:r>
              <a:rPr lang="en-US" dirty="0">
                <a:latin typeface="Lucida Console" panose="020B0609040504020204" pitchFamily="49" charset="0"/>
              </a:rPr>
              <a:t>Content-Location:</a:t>
            </a:r>
            <a:r>
              <a:rPr lang="en-US" dirty="0"/>
              <a:t> header (if different from </a:t>
            </a:r>
            <a:r>
              <a:rPr lang="en-US" dirty="0">
                <a:latin typeface="Lucida Console" panose="020B0609040504020204" pitchFamily="49" charset="0"/>
              </a:rPr>
              <a:t>Location:</a:t>
            </a:r>
            <a:r>
              <a:rPr lang="en-US" dirty="0"/>
              <a:t>) indicates that the body of the response </a:t>
            </a:r>
            <a:r>
              <a:rPr lang="en-GB" dirty="0"/>
              <a:t>is a representation reporting on the requested action's status and that the same report is available (for future access with </a:t>
            </a:r>
            <a:r>
              <a:rPr lang="en-GB" dirty="0">
                <a:latin typeface="Lucida Console" panose="020B0609040504020204" pitchFamily="49" charset="0"/>
              </a:rPr>
              <a:t>GET</a:t>
            </a:r>
            <a:r>
              <a:rPr lang="en-GB" dirty="0"/>
              <a:t>) at the given URI</a:t>
            </a:r>
            <a:endParaRPr lang="en-US" dirty="0"/>
          </a:p>
        </p:txBody>
      </p:sp>
      <p:sp>
        <p:nvSpPr>
          <p:cNvPr id="5" name="Text Placeholder 4">
            <a:extLst>
              <a:ext uri="{FF2B5EF4-FFF2-40B4-BE49-F238E27FC236}">
                <a16:creationId xmlns="" xmlns:a16="http://schemas.microsoft.com/office/drawing/2014/main" id="{93127DDC-EBF4-B843-ABA8-CD8C6A04B9C0}"/>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123507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CCC9F-3BB7-9840-844E-3DA0D52ADF59}"/>
              </a:ext>
            </a:extLst>
          </p:cNvPr>
          <p:cNvSpPr>
            <a:spLocks noGrp="1"/>
          </p:cNvSpPr>
          <p:nvPr>
            <p:ph type="title"/>
          </p:nvPr>
        </p:nvSpPr>
        <p:spPr/>
        <p:txBody>
          <a:bodyPr/>
          <a:lstStyle/>
          <a:p>
            <a:r>
              <a:rPr lang="en-US" dirty="0">
                <a:latin typeface="Lucida Console" panose="020B0609040504020204" pitchFamily="49" charset="0"/>
              </a:rPr>
              <a:t>204 No Content</a:t>
            </a:r>
          </a:p>
        </p:txBody>
      </p:sp>
      <p:sp>
        <p:nvSpPr>
          <p:cNvPr id="4" name="Content Placeholder 3">
            <a:extLst>
              <a:ext uri="{FF2B5EF4-FFF2-40B4-BE49-F238E27FC236}">
                <a16:creationId xmlns="" xmlns:a16="http://schemas.microsoft.com/office/drawing/2014/main" id="{8F3CAFE5-3CCF-F640-908C-F9C3BB37F772}"/>
              </a:ext>
            </a:extLst>
          </p:cNvPr>
          <p:cNvSpPr>
            <a:spLocks noGrp="1"/>
          </p:cNvSpPr>
          <p:nvPr>
            <p:ph sz="quarter" idx="13"/>
          </p:nvPr>
        </p:nvSpPr>
        <p:spPr/>
        <p:txBody>
          <a:bodyPr>
            <a:normAutofit/>
          </a:bodyPr>
          <a:lstStyle/>
          <a:p>
            <a:pPr marL="0" indent="0">
              <a:buNone/>
            </a:pPr>
            <a:r>
              <a:rPr lang="en-US" dirty="0"/>
              <a:t>The request has been fulfilled, but there is no additional content to send in the response.</a:t>
            </a:r>
          </a:p>
          <a:p>
            <a:pPr marL="0" indent="0">
              <a:buNone/>
            </a:pPr>
            <a:endParaRPr lang="en-US" dirty="0"/>
          </a:p>
          <a:p>
            <a:pPr marL="0" indent="0">
              <a:buNone/>
            </a:pPr>
            <a:r>
              <a:rPr lang="en-US" dirty="0"/>
              <a:t>Used as the response to an </a:t>
            </a:r>
            <a:r>
              <a:rPr lang="en-US" dirty="0">
                <a:latin typeface="Lucida Console" panose="020B0609040504020204" pitchFamily="49" charset="0"/>
              </a:rPr>
              <a:t>OPTIONS</a:t>
            </a:r>
            <a:r>
              <a:rPr lang="en-US" dirty="0"/>
              <a:t> request, with an appropriate </a:t>
            </a:r>
            <a:r>
              <a:rPr lang="en-US" dirty="0">
                <a:latin typeface="Lucida Console" panose="020B0609040504020204" pitchFamily="49" charset="0"/>
              </a:rPr>
              <a:t>Allow:</a:t>
            </a:r>
            <a:r>
              <a:rPr lang="en-US" dirty="0"/>
              <a:t> header</a:t>
            </a:r>
          </a:p>
          <a:p>
            <a:pPr marL="0" indent="0">
              <a:buNone/>
            </a:pPr>
            <a:endParaRPr lang="en-US" dirty="0"/>
          </a:p>
          <a:p>
            <a:pPr marL="0" indent="0">
              <a:buNone/>
            </a:pPr>
            <a:endParaRPr lang="en-US" dirty="0"/>
          </a:p>
          <a:p>
            <a:pPr marL="0" indent="0">
              <a:buNone/>
            </a:pPr>
            <a:endParaRPr lang="en-US" dirty="0"/>
          </a:p>
        </p:txBody>
      </p:sp>
      <p:sp>
        <p:nvSpPr>
          <p:cNvPr id="7" name="Text Placeholder 6">
            <a:extLst>
              <a:ext uri="{FF2B5EF4-FFF2-40B4-BE49-F238E27FC236}">
                <a16:creationId xmlns="" xmlns:a16="http://schemas.microsoft.com/office/drawing/2014/main" id="{69AFBD72-F3BC-E446-B24F-4B67FDE1C645}"/>
              </a:ext>
            </a:extLst>
          </p:cNvPr>
          <p:cNvSpPr>
            <a:spLocks noGrp="1"/>
          </p:cNvSpPr>
          <p:nvPr>
            <p:ph type="body" sz="quarter" idx="15"/>
          </p:nvPr>
        </p:nvSpPr>
        <p:spPr>
          <a:noFill/>
        </p:spPr>
        <p:txBody>
          <a:bodyPr/>
          <a:lstStyle/>
          <a:p>
            <a:endParaRPr lang="en-US"/>
          </a:p>
        </p:txBody>
      </p:sp>
      <p:pic>
        <p:nvPicPr>
          <p:cNvPr id="12" name="Graphic 11">
            <a:extLst>
              <a:ext uri="{FF2B5EF4-FFF2-40B4-BE49-F238E27FC236}">
                <a16:creationId xmlns="" xmlns:a16="http://schemas.microsoft.com/office/drawing/2014/main" id="{17771F66-E564-5E41-AC44-D20BA22D85C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4297079"/>
            <a:ext cx="900000" cy="900000"/>
          </a:xfrm>
          <a:prstGeom prst="rect">
            <a:avLst/>
          </a:prstGeom>
        </p:spPr>
      </p:pic>
      <p:pic>
        <p:nvPicPr>
          <p:cNvPr id="13" name="Graphic 12">
            <a:extLst>
              <a:ext uri="{FF2B5EF4-FFF2-40B4-BE49-F238E27FC236}">
                <a16:creationId xmlns="" xmlns:a16="http://schemas.microsoft.com/office/drawing/2014/main" id="{961412B3-D1B5-0546-96E3-987FB6D616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5118495"/>
            <a:ext cx="900000" cy="900000"/>
          </a:xfrm>
          <a:prstGeom prst="rect">
            <a:avLst/>
          </a:prstGeom>
        </p:spPr>
      </p:pic>
      <p:sp>
        <p:nvSpPr>
          <p:cNvPr id="14" name="Rectangular Callout 13">
            <a:extLst>
              <a:ext uri="{FF2B5EF4-FFF2-40B4-BE49-F238E27FC236}">
                <a16:creationId xmlns="" xmlns:a16="http://schemas.microsoft.com/office/drawing/2014/main" id="{FBDE46AD-E526-4E43-8376-D1F8961EAFD8}"/>
              </a:ext>
            </a:extLst>
          </p:cNvPr>
          <p:cNvSpPr/>
          <p:nvPr/>
        </p:nvSpPr>
        <p:spPr>
          <a:xfrm>
            <a:off x="2135187" y="4360459"/>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OPTIONS /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
        <p:nvSpPr>
          <p:cNvPr id="15" name="Rectangular Callout 14">
            <a:extLst>
              <a:ext uri="{FF2B5EF4-FFF2-40B4-BE49-F238E27FC236}">
                <a16:creationId xmlns="" xmlns:a16="http://schemas.microsoft.com/office/drawing/2014/main" id="{6F63B0D4-52C7-E64A-9417-B6D4FB0BA419}"/>
              </a:ext>
            </a:extLst>
          </p:cNvPr>
          <p:cNvSpPr/>
          <p:nvPr/>
        </p:nvSpPr>
        <p:spPr>
          <a:xfrm>
            <a:off x="2135188" y="5197079"/>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HTTP/1.1 204 No Content</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Allow: GET, HEAD</a:t>
            </a:r>
          </a:p>
        </p:txBody>
      </p:sp>
    </p:spTree>
    <p:extLst>
      <p:ext uri="{BB962C8B-B14F-4D97-AF65-F5344CB8AC3E}">
        <p14:creationId xmlns:p14="http://schemas.microsoft.com/office/powerpoint/2010/main" val="2890589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300 Multiple Choices</a:t>
            </a:r>
          </a:p>
        </p:txBody>
      </p:sp>
      <p:sp>
        <p:nvSpPr>
          <p:cNvPr id="4" name="Content Placeholder 3"/>
          <p:cNvSpPr>
            <a:spLocks noGrp="1"/>
          </p:cNvSpPr>
          <p:nvPr>
            <p:ph sz="quarter" idx="13"/>
          </p:nvPr>
        </p:nvSpPr>
        <p:spPr/>
        <p:txBody>
          <a:bodyPr/>
          <a:lstStyle/>
          <a:p>
            <a:pPr marL="0" indent="0">
              <a:buNone/>
            </a:pPr>
            <a:r>
              <a:rPr lang="en-US" dirty="0"/>
              <a:t>Multiple representations of the requested resource exist, and the client is provided with negotiation so that it may select a preferred representation</a:t>
            </a:r>
          </a:p>
          <a:p>
            <a:pPr marL="0" indent="0">
              <a:buNone/>
            </a:pPr>
            <a:endParaRPr lang="en-US" dirty="0"/>
          </a:p>
          <a:p>
            <a:pPr marL="0" indent="0">
              <a:buNone/>
            </a:pPr>
            <a:r>
              <a:rPr lang="en-US" dirty="0"/>
              <a:t>(we’ll cover this in the lecture on content negotiation)</a:t>
            </a:r>
          </a:p>
        </p:txBody>
      </p:sp>
      <p:sp>
        <p:nvSpPr>
          <p:cNvPr id="5" name="Text Placeholder 4">
            <a:extLst>
              <a:ext uri="{FF2B5EF4-FFF2-40B4-BE49-F238E27FC236}">
                <a16:creationId xmlns="" xmlns:a16="http://schemas.microsoft.com/office/drawing/2014/main" id="{FCCC34AB-0AB7-DE4B-B10B-18B1E319AFC5}"/>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23318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Interaction</a:t>
            </a:r>
          </a:p>
        </p:txBody>
      </p:sp>
      <p:sp>
        <p:nvSpPr>
          <p:cNvPr id="17" name="Text Placeholder 16">
            <a:extLst>
              <a:ext uri="{FF2B5EF4-FFF2-40B4-BE49-F238E27FC236}">
                <a16:creationId xmlns="" xmlns:a16="http://schemas.microsoft.com/office/drawing/2014/main" id="{377E321F-F21A-3047-AED4-8C37C0229D47}"/>
              </a:ext>
            </a:extLst>
          </p:cNvPr>
          <p:cNvSpPr>
            <a:spLocks noGrp="1"/>
          </p:cNvSpPr>
          <p:nvPr>
            <p:ph type="body" sz="quarter" idx="15"/>
          </p:nvPr>
        </p:nvSpPr>
        <p:spPr>
          <a:noFill/>
        </p:spPr>
        <p:txBody>
          <a:bodyPr/>
          <a:lstStyle/>
          <a:p>
            <a:endParaRPr lang="en-GB" dirty="0"/>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Left Arrow 13"/>
          <p:cNvSpPr/>
          <p:nvPr/>
        </p:nvSpPr>
        <p:spPr bwMode="auto">
          <a:xfrm rot="16200000">
            <a:off x="7512820" y="2865143"/>
            <a:ext cx="245474" cy="458539"/>
          </a:xfrm>
          <a:prstGeom prst="lef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7776214" y="2888589"/>
            <a:ext cx="2045753" cy="307777"/>
          </a:xfrm>
          <a:prstGeom prst="rect">
            <a:avLst/>
          </a:prstGeom>
          <a:noFill/>
        </p:spPr>
        <p:txBody>
          <a:bodyPr wrap="none" rtlCol="0">
            <a:spAutoFit/>
          </a:bodyPr>
          <a:lstStyle/>
          <a:p>
            <a:r>
              <a:rPr lang="en-US" sz="1400" dirty="0"/>
              <a:t>yields on dereference</a:t>
            </a:r>
          </a:p>
        </p:txBody>
      </p:sp>
    </p:spTree>
    <p:extLst>
      <p:ext uri="{BB962C8B-B14F-4D97-AF65-F5344CB8AC3E}">
        <p14:creationId xmlns:p14="http://schemas.microsoft.com/office/powerpoint/2010/main" val="213571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301 Moved Permanently</a:t>
            </a:r>
          </a:p>
        </p:txBody>
      </p:sp>
      <p:sp>
        <p:nvSpPr>
          <p:cNvPr id="4" name="Content Placeholder 3"/>
          <p:cNvSpPr>
            <a:spLocks noGrp="1"/>
          </p:cNvSpPr>
          <p:nvPr>
            <p:ph sz="quarter" idx="13"/>
          </p:nvPr>
        </p:nvSpPr>
        <p:spPr/>
        <p:txBody>
          <a:bodyPr/>
          <a:lstStyle/>
          <a:p>
            <a:pPr marL="0" indent="0">
              <a:buNone/>
            </a:pPr>
            <a:r>
              <a:rPr lang="en-US" dirty="0"/>
              <a:t>The requested resource has been assigned a new permanent URI and any future references to this resource </a:t>
            </a:r>
            <a:r>
              <a:rPr lang="en-US" b="1" dirty="0"/>
              <a:t>should</a:t>
            </a:r>
            <a:r>
              <a:rPr lang="en-US" dirty="0"/>
              <a:t> use one of the returned URIs.</a:t>
            </a:r>
          </a:p>
          <a:p>
            <a:pPr marL="0" indent="0">
              <a:buNone/>
            </a:pPr>
            <a:endParaRPr lang="en-US" dirty="0"/>
          </a:p>
          <a:p>
            <a:pPr marL="0" indent="0">
              <a:buNone/>
            </a:pPr>
            <a:r>
              <a:rPr lang="en-US" dirty="0"/>
              <a:t>New permanent URI given using the </a:t>
            </a:r>
            <a:r>
              <a:rPr lang="en-US" dirty="0">
                <a:latin typeface="Lucida Console" panose="020B0609040504020204" pitchFamily="49" charset="0"/>
              </a:rPr>
              <a:t>Location:</a:t>
            </a:r>
            <a:r>
              <a:rPr lang="en-US" dirty="0"/>
              <a:t> header</a:t>
            </a:r>
          </a:p>
        </p:txBody>
      </p:sp>
      <p:sp>
        <p:nvSpPr>
          <p:cNvPr id="5" name="Text Placeholder 4">
            <a:extLst>
              <a:ext uri="{FF2B5EF4-FFF2-40B4-BE49-F238E27FC236}">
                <a16:creationId xmlns="" xmlns:a16="http://schemas.microsoft.com/office/drawing/2014/main" id="{906776D7-42B8-3046-B4D9-05A1AFF41E13}"/>
              </a:ext>
            </a:extLst>
          </p:cNvPr>
          <p:cNvSpPr>
            <a:spLocks noGrp="1"/>
          </p:cNvSpPr>
          <p:nvPr>
            <p:ph type="body" sz="quarter" idx="15"/>
          </p:nvPr>
        </p:nvSpPr>
        <p:spPr>
          <a:noFill/>
        </p:spPr>
        <p:txBody>
          <a:bodyPr/>
          <a:lstStyle/>
          <a:p>
            <a:endParaRPr lang="en-GB"/>
          </a:p>
        </p:txBody>
      </p:sp>
      <p:pic>
        <p:nvPicPr>
          <p:cNvPr id="10" name="Graphic 9">
            <a:extLst>
              <a:ext uri="{FF2B5EF4-FFF2-40B4-BE49-F238E27FC236}">
                <a16:creationId xmlns="" xmlns:a16="http://schemas.microsoft.com/office/drawing/2014/main" id="{C1B9335E-42BF-E24C-A308-FB0865773D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4240564"/>
            <a:ext cx="900000" cy="900000"/>
          </a:xfrm>
          <a:prstGeom prst="rect">
            <a:avLst/>
          </a:prstGeom>
        </p:spPr>
      </p:pic>
      <p:pic>
        <p:nvPicPr>
          <p:cNvPr id="11" name="Graphic 10">
            <a:extLst>
              <a:ext uri="{FF2B5EF4-FFF2-40B4-BE49-F238E27FC236}">
                <a16:creationId xmlns="" xmlns:a16="http://schemas.microsoft.com/office/drawing/2014/main" id="{7E40EA71-40D5-FF4C-A7C7-2EFB787EF37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5061980"/>
            <a:ext cx="900000" cy="900000"/>
          </a:xfrm>
          <a:prstGeom prst="rect">
            <a:avLst/>
          </a:prstGeom>
        </p:spPr>
      </p:pic>
      <p:sp>
        <p:nvSpPr>
          <p:cNvPr id="12" name="Rectangular Callout 11">
            <a:extLst>
              <a:ext uri="{FF2B5EF4-FFF2-40B4-BE49-F238E27FC236}">
                <a16:creationId xmlns="" xmlns:a16="http://schemas.microsoft.com/office/drawing/2014/main" id="{7704E3E5-3D9D-534A-A7D2-5F3811988B89}"/>
              </a:ext>
            </a:extLst>
          </p:cNvPr>
          <p:cNvSpPr/>
          <p:nvPr/>
        </p:nvSpPr>
        <p:spPr>
          <a:xfrm>
            <a:off x="2135187" y="4303944"/>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
        <p:nvSpPr>
          <p:cNvPr id="13" name="Rectangular Callout 12">
            <a:extLst>
              <a:ext uri="{FF2B5EF4-FFF2-40B4-BE49-F238E27FC236}">
                <a16:creationId xmlns="" xmlns:a16="http://schemas.microsoft.com/office/drawing/2014/main" id="{E8AF9328-FE66-0F43-8626-DA1B45BDF888}"/>
              </a:ext>
            </a:extLst>
          </p:cNvPr>
          <p:cNvSpPr/>
          <p:nvPr/>
        </p:nvSpPr>
        <p:spPr>
          <a:xfrm>
            <a:off x="2135188" y="5140564"/>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HTTP/1.1 301 Moved Permanently</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Location: http://</a:t>
            </a:r>
            <a:r>
              <a:rPr lang="en-GB" sz="1600" dirty="0" err="1">
                <a:solidFill>
                  <a:srgbClr val="000000"/>
                </a:solidFill>
                <a:latin typeface="Lucida Console" charset="0"/>
                <a:ea typeface="Lucida Console" charset="0"/>
                <a:cs typeface="Lucida Console" charset="0"/>
              </a:rPr>
              <a:t>www.example.org</a:t>
            </a:r>
            <a:r>
              <a:rPr lang="en-GB" sz="1600" dirty="0">
                <a:solidFill>
                  <a:srgbClr val="000000"/>
                </a:solidFill>
                <a:latin typeface="Lucida Console" charset="0"/>
                <a:ea typeface="Lucida Console" charset="0"/>
                <a:cs typeface="Lucida Console" charset="0"/>
              </a:rPr>
              <a:t>/</a:t>
            </a:r>
          </a:p>
        </p:txBody>
      </p:sp>
    </p:spTree>
    <p:extLst>
      <p:ext uri="{BB962C8B-B14F-4D97-AF65-F5344CB8AC3E}">
        <p14:creationId xmlns:p14="http://schemas.microsoft.com/office/powerpoint/2010/main" val="1783016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302 Found</a:t>
            </a:r>
          </a:p>
        </p:txBody>
      </p:sp>
      <p:sp>
        <p:nvSpPr>
          <p:cNvPr id="4" name="Content Placeholder 3"/>
          <p:cNvSpPr>
            <a:spLocks noGrp="1"/>
          </p:cNvSpPr>
          <p:nvPr>
            <p:ph sz="quarter" idx="13"/>
          </p:nvPr>
        </p:nvSpPr>
        <p:spPr/>
        <p:txBody>
          <a:bodyPr/>
          <a:lstStyle/>
          <a:p>
            <a:pPr marL="0" indent="0">
              <a:buNone/>
            </a:pPr>
            <a:r>
              <a:rPr lang="en-US" dirty="0"/>
              <a:t>The requested resource resides temporarily under a different URI. Since the redirection might be altered on occasion, the client </a:t>
            </a:r>
            <a:r>
              <a:rPr lang="en-US" b="1" dirty="0"/>
              <a:t>should</a:t>
            </a:r>
            <a:r>
              <a:rPr lang="en-US" dirty="0"/>
              <a:t> continue to use the Request-URI for future </a:t>
            </a:r>
            <a:r>
              <a:rPr lang="en-US"/>
              <a:t>requests.</a:t>
            </a:r>
            <a:endParaRPr lang="en-US" dirty="0"/>
          </a:p>
          <a:p>
            <a:pPr marL="0" indent="0">
              <a:buNone/>
            </a:pPr>
            <a:endParaRPr lang="en-US" dirty="0"/>
          </a:p>
          <a:p>
            <a:pPr marL="0" indent="0">
              <a:buNone/>
            </a:pPr>
            <a:r>
              <a:rPr lang="en-US" dirty="0"/>
              <a:t>Temporary URI given using the </a:t>
            </a:r>
            <a:r>
              <a:rPr lang="en-US" dirty="0">
                <a:latin typeface="Lucida Console" panose="020B0609040504020204" pitchFamily="49" charset="0"/>
              </a:rPr>
              <a:t>Location:</a:t>
            </a:r>
            <a:r>
              <a:rPr lang="en-US" dirty="0"/>
              <a:t> header</a:t>
            </a:r>
          </a:p>
          <a:p>
            <a:pPr marL="0" indent="0">
              <a:buNone/>
            </a:pPr>
            <a:endParaRPr lang="en-US" dirty="0"/>
          </a:p>
        </p:txBody>
      </p:sp>
      <p:sp>
        <p:nvSpPr>
          <p:cNvPr id="11" name="Text Placeholder 10">
            <a:extLst>
              <a:ext uri="{FF2B5EF4-FFF2-40B4-BE49-F238E27FC236}">
                <a16:creationId xmlns="" xmlns:a16="http://schemas.microsoft.com/office/drawing/2014/main" id="{79B24DC3-73EE-9B4E-82EB-67AC023FA968}"/>
              </a:ext>
            </a:extLst>
          </p:cNvPr>
          <p:cNvSpPr>
            <a:spLocks noGrp="1"/>
          </p:cNvSpPr>
          <p:nvPr>
            <p:ph type="body" sz="quarter" idx="15"/>
          </p:nvPr>
        </p:nvSpPr>
        <p:spPr>
          <a:noFill/>
        </p:spPr>
        <p:txBody>
          <a:bodyPr/>
          <a:lstStyle/>
          <a:p>
            <a:endParaRPr lang="en-US"/>
          </a:p>
        </p:txBody>
      </p:sp>
      <p:pic>
        <p:nvPicPr>
          <p:cNvPr id="10" name="Graphic 9">
            <a:extLst>
              <a:ext uri="{FF2B5EF4-FFF2-40B4-BE49-F238E27FC236}">
                <a16:creationId xmlns="" xmlns:a16="http://schemas.microsoft.com/office/drawing/2014/main" id="{7DF45797-E050-764A-9FDA-2C5753BB9F9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4297079"/>
            <a:ext cx="900000" cy="900000"/>
          </a:xfrm>
          <a:prstGeom prst="rect">
            <a:avLst/>
          </a:prstGeom>
        </p:spPr>
      </p:pic>
      <p:pic>
        <p:nvPicPr>
          <p:cNvPr id="12" name="Graphic 11">
            <a:extLst>
              <a:ext uri="{FF2B5EF4-FFF2-40B4-BE49-F238E27FC236}">
                <a16:creationId xmlns="" xmlns:a16="http://schemas.microsoft.com/office/drawing/2014/main" id="{3DDA13EE-E50D-E44A-BDCB-F60DD3225BF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5118495"/>
            <a:ext cx="900000" cy="900000"/>
          </a:xfrm>
          <a:prstGeom prst="rect">
            <a:avLst/>
          </a:prstGeom>
        </p:spPr>
      </p:pic>
      <p:sp>
        <p:nvSpPr>
          <p:cNvPr id="13" name="Rectangular Callout 12">
            <a:extLst>
              <a:ext uri="{FF2B5EF4-FFF2-40B4-BE49-F238E27FC236}">
                <a16:creationId xmlns="" xmlns:a16="http://schemas.microsoft.com/office/drawing/2014/main" id="{FA6CB8AD-9FEA-F042-8B6E-28FA329F205C}"/>
              </a:ext>
            </a:extLst>
          </p:cNvPr>
          <p:cNvSpPr/>
          <p:nvPr/>
        </p:nvSpPr>
        <p:spPr>
          <a:xfrm>
            <a:off x="2135187" y="4360459"/>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
        <p:nvSpPr>
          <p:cNvPr id="14" name="Rectangular Callout 13">
            <a:extLst>
              <a:ext uri="{FF2B5EF4-FFF2-40B4-BE49-F238E27FC236}">
                <a16:creationId xmlns="" xmlns:a16="http://schemas.microsoft.com/office/drawing/2014/main" id="{96352B5A-6247-754A-9E53-6502CCCD0AF4}"/>
              </a:ext>
            </a:extLst>
          </p:cNvPr>
          <p:cNvSpPr/>
          <p:nvPr/>
        </p:nvSpPr>
        <p:spPr>
          <a:xfrm>
            <a:off x="2135188" y="5197079"/>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HTTP/1.1 302 Found</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Location: http://</a:t>
            </a:r>
            <a:r>
              <a:rPr lang="en-GB" sz="1600" dirty="0" err="1">
                <a:solidFill>
                  <a:srgbClr val="000000"/>
                </a:solidFill>
                <a:latin typeface="Lucida Console" charset="0"/>
                <a:ea typeface="Lucida Console" charset="0"/>
                <a:cs typeface="Lucida Console" charset="0"/>
              </a:rPr>
              <a:t>www.example.org</a:t>
            </a:r>
            <a:r>
              <a:rPr lang="en-GB" sz="1600" dirty="0">
                <a:solidFill>
                  <a:srgbClr val="000000"/>
                </a:solidFill>
                <a:latin typeface="Lucida Console" charset="0"/>
                <a:ea typeface="Lucida Console" charset="0"/>
                <a:cs typeface="Lucida Console" charset="0"/>
              </a:rPr>
              <a:t>/</a:t>
            </a:r>
          </a:p>
        </p:txBody>
      </p:sp>
    </p:spTree>
    <p:extLst>
      <p:ext uri="{BB962C8B-B14F-4D97-AF65-F5344CB8AC3E}">
        <p14:creationId xmlns:p14="http://schemas.microsoft.com/office/powerpoint/2010/main" val="787570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85FE04-6D93-D64B-A39A-1E05D62DADF1}"/>
              </a:ext>
            </a:extLst>
          </p:cNvPr>
          <p:cNvSpPr>
            <a:spLocks noGrp="1"/>
          </p:cNvSpPr>
          <p:nvPr>
            <p:ph type="title"/>
          </p:nvPr>
        </p:nvSpPr>
        <p:spPr/>
        <p:txBody>
          <a:bodyPr/>
          <a:lstStyle/>
          <a:p>
            <a:r>
              <a:rPr lang="en-US" dirty="0">
                <a:latin typeface="Lucida Console" panose="020B0609040504020204" pitchFamily="49" charset="0"/>
              </a:rPr>
              <a:t>303 See Other</a:t>
            </a:r>
          </a:p>
        </p:txBody>
      </p:sp>
      <p:sp>
        <p:nvSpPr>
          <p:cNvPr id="3" name="Content Placeholder 2">
            <a:extLst>
              <a:ext uri="{FF2B5EF4-FFF2-40B4-BE49-F238E27FC236}">
                <a16:creationId xmlns="" xmlns:a16="http://schemas.microsoft.com/office/drawing/2014/main" id="{8F287F91-1D8D-274F-8477-F534F9AA9B88}"/>
              </a:ext>
            </a:extLst>
          </p:cNvPr>
          <p:cNvSpPr>
            <a:spLocks noGrp="1"/>
          </p:cNvSpPr>
          <p:nvPr>
            <p:ph sz="quarter" idx="13"/>
          </p:nvPr>
        </p:nvSpPr>
        <p:spPr/>
        <p:txBody>
          <a:bodyPr>
            <a:normAutofit/>
          </a:bodyPr>
          <a:lstStyle/>
          <a:p>
            <a:pPr marL="0" indent="0">
              <a:buNone/>
            </a:pPr>
            <a:r>
              <a:rPr lang="en-US" dirty="0"/>
              <a:t>The server is redirecting the user agent to a different resource, using </a:t>
            </a:r>
            <a:r>
              <a:rPr lang="en-US" dirty="0">
                <a:latin typeface="Lucida Console" panose="020B0609040504020204" pitchFamily="49" charset="0"/>
              </a:rPr>
              <a:t>Location</a:t>
            </a:r>
            <a:r>
              <a:rPr lang="en-US" dirty="0">
                <a:latin typeface="Lucida Console" panose="020B0609040504020204" pitchFamily="49" charset="0"/>
                <a:sym typeface="Wingdings" pitchFamily="2" charset="2"/>
              </a:rPr>
              <a:t>:</a:t>
            </a:r>
          </a:p>
          <a:p>
            <a:pPr lvl="1"/>
            <a:r>
              <a:rPr lang="en-US" dirty="0"/>
              <a:t>Difference in typical usage, depending on the original HTTP method</a:t>
            </a:r>
          </a:p>
          <a:p>
            <a:pPr lvl="1"/>
            <a:r>
              <a:rPr lang="en-US" dirty="0"/>
              <a:t>Commonly used as a response to a </a:t>
            </a:r>
            <a:r>
              <a:rPr lang="en-US" dirty="0">
                <a:latin typeface="Lucida Console" panose="020B0609040504020204" pitchFamily="49" charset="0"/>
              </a:rPr>
              <a:t>POST</a:t>
            </a:r>
            <a:r>
              <a:rPr lang="en-US" dirty="0"/>
              <a:t> request that that was sent as a form submission</a:t>
            </a:r>
          </a:p>
        </p:txBody>
      </p:sp>
      <p:sp>
        <p:nvSpPr>
          <p:cNvPr id="12" name="Text Placeholder 11">
            <a:extLst>
              <a:ext uri="{FF2B5EF4-FFF2-40B4-BE49-F238E27FC236}">
                <a16:creationId xmlns="" xmlns:a16="http://schemas.microsoft.com/office/drawing/2014/main" id="{38B0A2E1-16B0-3245-BFD5-E0BD32D31267}"/>
              </a:ext>
            </a:extLst>
          </p:cNvPr>
          <p:cNvSpPr>
            <a:spLocks noGrp="1"/>
          </p:cNvSpPr>
          <p:nvPr>
            <p:ph type="body" sz="quarter" idx="15"/>
          </p:nvPr>
        </p:nvSpPr>
        <p:spPr>
          <a:noFill/>
        </p:spPr>
        <p:txBody>
          <a:bodyPr/>
          <a:lstStyle/>
          <a:p>
            <a:endParaRPr lang="en-US"/>
          </a:p>
        </p:txBody>
      </p:sp>
      <p:pic>
        <p:nvPicPr>
          <p:cNvPr id="11" name="Graphic 10">
            <a:extLst>
              <a:ext uri="{FF2B5EF4-FFF2-40B4-BE49-F238E27FC236}">
                <a16:creationId xmlns="" xmlns:a16="http://schemas.microsoft.com/office/drawing/2014/main" id="{97247117-6535-BD44-8F12-333608E4495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3343613"/>
            <a:ext cx="900000" cy="900000"/>
          </a:xfrm>
          <a:prstGeom prst="rect">
            <a:avLst/>
          </a:prstGeom>
        </p:spPr>
      </p:pic>
      <p:pic>
        <p:nvPicPr>
          <p:cNvPr id="15" name="Graphic 14">
            <a:extLst>
              <a:ext uri="{FF2B5EF4-FFF2-40B4-BE49-F238E27FC236}">
                <a16:creationId xmlns="" xmlns:a16="http://schemas.microsoft.com/office/drawing/2014/main" id="{BE56A579-9892-5948-9D29-ADDE0B45EA2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4423775"/>
            <a:ext cx="900000" cy="900000"/>
          </a:xfrm>
          <a:prstGeom prst="rect">
            <a:avLst/>
          </a:prstGeom>
        </p:spPr>
      </p:pic>
      <p:sp>
        <p:nvSpPr>
          <p:cNvPr id="16" name="Rectangular Callout 15">
            <a:extLst>
              <a:ext uri="{FF2B5EF4-FFF2-40B4-BE49-F238E27FC236}">
                <a16:creationId xmlns="" xmlns:a16="http://schemas.microsoft.com/office/drawing/2014/main" id="{C45B986A-3682-E343-A396-27C66C7727FC}"/>
              </a:ext>
            </a:extLst>
          </p:cNvPr>
          <p:cNvSpPr/>
          <p:nvPr/>
        </p:nvSpPr>
        <p:spPr>
          <a:xfrm>
            <a:off x="2135187" y="3160772"/>
            <a:ext cx="7921625" cy="1166643"/>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POST /form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r>
              <a:rPr lang="en-GB" sz="1600" dirty="0">
                <a:solidFill>
                  <a:srgbClr val="000000"/>
                </a:solidFill>
                <a:latin typeface="Lucida Console" charset="0"/>
                <a:ea typeface="Lucida Console" charset="0"/>
                <a:cs typeface="Lucida Console" charset="0"/>
              </a:rPr>
              <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Content-Type: multipart/form-data</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a:t>
            </a:r>
          </a:p>
        </p:txBody>
      </p:sp>
      <p:sp>
        <p:nvSpPr>
          <p:cNvPr id="17" name="Rectangular Callout 16">
            <a:extLst>
              <a:ext uri="{FF2B5EF4-FFF2-40B4-BE49-F238E27FC236}">
                <a16:creationId xmlns="" xmlns:a16="http://schemas.microsoft.com/office/drawing/2014/main" id="{112AF88A-3A89-5940-BAB1-7CD7F881E98B}"/>
              </a:ext>
            </a:extLst>
          </p:cNvPr>
          <p:cNvSpPr/>
          <p:nvPr/>
        </p:nvSpPr>
        <p:spPr>
          <a:xfrm>
            <a:off x="2135188" y="4502359"/>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HTTP/1.1 303 See Other</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Location: http://</a:t>
            </a:r>
            <a:r>
              <a:rPr lang="en-GB" sz="1600" dirty="0" err="1">
                <a:solidFill>
                  <a:srgbClr val="000000"/>
                </a:solidFill>
                <a:latin typeface="Lucida Console" charset="0"/>
                <a:ea typeface="Lucida Console" charset="0"/>
                <a:cs typeface="Lucida Console" charset="0"/>
              </a:rPr>
              <a:t>example.org</a:t>
            </a:r>
            <a:r>
              <a:rPr lang="en-GB" sz="1600" dirty="0">
                <a:solidFill>
                  <a:srgbClr val="000000"/>
                </a:solidFill>
                <a:latin typeface="Lucida Console" charset="0"/>
                <a:ea typeface="Lucida Console" charset="0"/>
                <a:cs typeface="Lucida Console" charset="0"/>
              </a:rPr>
              <a:t>/result</a:t>
            </a:r>
          </a:p>
        </p:txBody>
      </p:sp>
      <p:pic>
        <p:nvPicPr>
          <p:cNvPr id="18" name="Graphic 17">
            <a:extLst>
              <a:ext uri="{FF2B5EF4-FFF2-40B4-BE49-F238E27FC236}">
                <a16:creationId xmlns="" xmlns:a16="http://schemas.microsoft.com/office/drawing/2014/main" id="{DD443F50-8323-4A48-B240-63A0ECF180C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1" y="5301588"/>
            <a:ext cx="900000" cy="900000"/>
          </a:xfrm>
          <a:prstGeom prst="rect">
            <a:avLst/>
          </a:prstGeom>
        </p:spPr>
      </p:pic>
      <p:sp>
        <p:nvSpPr>
          <p:cNvPr id="19" name="Rectangular Callout 18">
            <a:extLst>
              <a:ext uri="{FF2B5EF4-FFF2-40B4-BE49-F238E27FC236}">
                <a16:creationId xmlns="" xmlns:a16="http://schemas.microsoft.com/office/drawing/2014/main" id="{05A711AE-5094-F949-998D-BF31F19BCB54}"/>
              </a:ext>
            </a:extLst>
          </p:cNvPr>
          <p:cNvSpPr/>
          <p:nvPr/>
        </p:nvSpPr>
        <p:spPr>
          <a:xfrm>
            <a:off x="2135188" y="5364968"/>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/result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Tree>
    <p:extLst>
      <p:ext uri="{BB962C8B-B14F-4D97-AF65-F5344CB8AC3E}">
        <p14:creationId xmlns:p14="http://schemas.microsoft.com/office/powerpoint/2010/main" val="2173826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85FE04-6D93-D64B-A39A-1E05D62DADF1}"/>
              </a:ext>
            </a:extLst>
          </p:cNvPr>
          <p:cNvSpPr>
            <a:spLocks noGrp="1"/>
          </p:cNvSpPr>
          <p:nvPr>
            <p:ph type="title"/>
          </p:nvPr>
        </p:nvSpPr>
        <p:spPr/>
        <p:txBody>
          <a:bodyPr/>
          <a:lstStyle/>
          <a:p>
            <a:r>
              <a:rPr lang="en-US" dirty="0">
                <a:latin typeface="Lucida Console" panose="020B0609040504020204" pitchFamily="49" charset="0"/>
              </a:rPr>
              <a:t>303 See Other</a:t>
            </a:r>
          </a:p>
        </p:txBody>
      </p:sp>
      <p:sp>
        <p:nvSpPr>
          <p:cNvPr id="3" name="Content Placeholder 2">
            <a:extLst>
              <a:ext uri="{FF2B5EF4-FFF2-40B4-BE49-F238E27FC236}">
                <a16:creationId xmlns="" xmlns:a16="http://schemas.microsoft.com/office/drawing/2014/main" id="{8F287F91-1D8D-274F-8477-F534F9AA9B88}"/>
              </a:ext>
            </a:extLst>
          </p:cNvPr>
          <p:cNvSpPr>
            <a:spLocks noGrp="1"/>
          </p:cNvSpPr>
          <p:nvPr>
            <p:ph sz="quarter" idx="13"/>
          </p:nvPr>
        </p:nvSpPr>
        <p:spPr/>
        <p:txBody>
          <a:bodyPr>
            <a:normAutofit/>
          </a:bodyPr>
          <a:lstStyle/>
          <a:p>
            <a:pPr marL="0" indent="0">
              <a:buNone/>
            </a:pPr>
            <a:r>
              <a:rPr lang="en-US" dirty="0"/>
              <a:t>When used in response to a GET request, indicates that the server does not have a representation of the requested resource, but that it is able to indicate a different resource which is d</a:t>
            </a:r>
            <a:r>
              <a:rPr lang="en-GB" dirty="0" err="1"/>
              <a:t>escriptive</a:t>
            </a:r>
            <a:r>
              <a:rPr lang="en-GB" dirty="0"/>
              <a:t> of the target resource</a:t>
            </a:r>
            <a:endParaRPr lang="en-US" dirty="0"/>
          </a:p>
        </p:txBody>
      </p:sp>
      <p:sp>
        <p:nvSpPr>
          <p:cNvPr id="12" name="Text Placeholder 11">
            <a:extLst>
              <a:ext uri="{FF2B5EF4-FFF2-40B4-BE49-F238E27FC236}">
                <a16:creationId xmlns="" xmlns:a16="http://schemas.microsoft.com/office/drawing/2014/main" id="{38B0A2E1-16B0-3245-BFD5-E0BD32D31267}"/>
              </a:ext>
            </a:extLst>
          </p:cNvPr>
          <p:cNvSpPr>
            <a:spLocks noGrp="1"/>
          </p:cNvSpPr>
          <p:nvPr>
            <p:ph type="body" sz="quarter" idx="15"/>
          </p:nvPr>
        </p:nvSpPr>
        <p:spPr>
          <a:noFill/>
        </p:spPr>
        <p:txBody>
          <a:bodyPr/>
          <a:lstStyle/>
          <a:p>
            <a:endParaRPr lang="en-US"/>
          </a:p>
        </p:txBody>
      </p:sp>
      <p:pic>
        <p:nvPicPr>
          <p:cNvPr id="11" name="Graphic 10">
            <a:extLst>
              <a:ext uri="{FF2B5EF4-FFF2-40B4-BE49-F238E27FC236}">
                <a16:creationId xmlns="" xmlns:a16="http://schemas.microsoft.com/office/drawing/2014/main" id="{34F2722C-C2FF-6643-988E-7C4BB8BF12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3644763"/>
            <a:ext cx="900000" cy="900000"/>
          </a:xfrm>
          <a:prstGeom prst="rect">
            <a:avLst/>
          </a:prstGeom>
        </p:spPr>
      </p:pic>
      <p:pic>
        <p:nvPicPr>
          <p:cNvPr id="15" name="Graphic 14">
            <a:extLst>
              <a:ext uri="{FF2B5EF4-FFF2-40B4-BE49-F238E27FC236}">
                <a16:creationId xmlns="" xmlns:a16="http://schemas.microsoft.com/office/drawing/2014/main" id="{96D208B3-5056-9B4C-9259-568520E0F0B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4510863"/>
            <a:ext cx="900000" cy="900000"/>
          </a:xfrm>
          <a:prstGeom prst="rect">
            <a:avLst/>
          </a:prstGeom>
        </p:spPr>
      </p:pic>
      <p:sp>
        <p:nvSpPr>
          <p:cNvPr id="16" name="Rectangular Callout 15">
            <a:extLst>
              <a:ext uri="{FF2B5EF4-FFF2-40B4-BE49-F238E27FC236}">
                <a16:creationId xmlns="" xmlns:a16="http://schemas.microsoft.com/office/drawing/2014/main" id="{C2C2180C-10F0-1E4E-B121-57C71DA50AAC}"/>
              </a:ext>
            </a:extLst>
          </p:cNvPr>
          <p:cNvSpPr/>
          <p:nvPr/>
        </p:nvSpPr>
        <p:spPr>
          <a:xfrm>
            <a:off x="2135187" y="3708143"/>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/people/</a:t>
            </a:r>
            <a:r>
              <a:rPr lang="en-GB" sz="1600" dirty="0" err="1">
                <a:solidFill>
                  <a:srgbClr val="000000"/>
                </a:solidFill>
                <a:latin typeface="Lucida Console" charset="0"/>
                <a:ea typeface="Lucida Console" charset="0"/>
                <a:cs typeface="Lucida Console" charset="0"/>
              </a:rPr>
              <a:t>alice</a:t>
            </a:r>
            <a:r>
              <a:rPr lang="en-GB" sz="1600" dirty="0">
                <a:solidFill>
                  <a:srgbClr val="000000"/>
                </a:solidFill>
                <a:latin typeface="Lucida Console" charset="0"/>
                <a:ea typeface="Lucida Console" charset="0"/>
                <a:cs typeface="Lucida Console" charset="0"/>
              </a:rPr>
              <a:t>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
        <p:nvSpPr>
          <p:cNvPr id="17" name="Rectangular Callout 16">
            <a:extLst>
              <a:ext uri="{FF2B5EF4-FFF2-40B4-BE49-F238E27FC236}">
                <a16:creationId xmlns="" xmlns:a16="http://schemas.microsoft.com/office/drawing/2014/main" id="{B63B194A-1CA3-9541-9B65-A7DEE4A8ADCB}"/>
              </a:ext>
            </a:extLst>
          </p:cNvPr>
          <p:cNvSpPr/>
          <p:nvPr/>
        </p:nvSpPr>
        <p:spPr>
          <a:xfrm>
            <a:off x="2135188" y="4589447"/>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HTTP/1.1 303 See Other</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Location: http://</a:t>
            </a:r>
            <a:r>
              <a:rPr lang="en-GB" sz="1600" dirty="0" err="1">
                <a:solidFill>
                  <a:srgbClr val="000000"/>
                </a:solidFill>
                <a:latin typeface="Lucida Console" charset="0"/>
                <a:ea typeface="Lucida Console" charset="0"/>
                <a:cs typeface="Lucida Console" charset="0"/>
              </a:rPr>
              <a:t>example.org</a:t>
            </a:r>
            <a:r>
              <a:rPr lang="en-GB" sz="1600" dirty="0">
                <a:solidFill>
                  <a:srgbClr val="000000"/>
                </a:solidFill>
                <a:latin typeface="Lucida Console" charset="0"/>
                <a:ea typeface="Lucida Console" charset="0"/>
                <a:cs typeface="Lucida Console" charset="0"/>
              </a:rPr>
              <a:t>/bio/</a:t>
            </a:r>
            <a:r>
              <a:rPr lang="en-GB" sz="1600" dirty="0" err="1">
                <a:solidFill>
                  <a:srgbClr val="000000"/>
                </a:solidFill>
                <a:latin typeface="Lucida Console" charset="0"/>
                <a:ea typeface="Lucida Console" charset="0"/>
                <a:cs typeface="Lucida Console" charset="0"/>
              </a:rPr>
              <a:t>alice.html</a:t>
            </a:r>
            <a:endParaRPr lang="en-GB" sz="1600" dirty="0">
              <a:solidFill>
                <a:srgbClr val="000000"/>
              </a:solidFill>
              <a:latin typeface="Lucida Console" charset="0"/>
              <a:ea typeface="Lucida Console" charset="0"/>
              <a:cs typeface="Lucida Console" charset="0"/>
            </a:endParaRPr>
          </a:p>
        </p:txBody>
      </p:sp>
      <p:pic>
        <p:nvPicPr>
          <p:cNvPr id="18" name="Graphic 17">
            <a:extLst>
              <a:ext uri="{FF2B5EF4-FFF2-40B4-BE49-F238E27FC236}">
                <a16:creationId xmlns="" xmlns:a16="http://schemas.microsoft.com/office/drawing/2014/main" id="{FB2FEC2F-5761-6F40-B9C2-E1AD572ADCD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1" y="5263647"/>
            <a:ext cx="900000" cy="900000"/>
          </a:xfrm>
          <a:prstGeom prst="rect">
            <a:avLst/>
          </a:prstGeom>
        </p:spPr>
      </p:pic>
      <p:sp>
        <p:nvSpPr>
          <p:cNvPr id="19" name="Rectangular Callout 18">
            <a:extLst>
              <a:ext uri="{FF2B5EF4-FFF2-40B4-BE49-F238E27FC236}">
                <a16:creationId xmlns="" xmlns:a16="http://schemas.microsoft.com/office/drawing/2014/main" id="{73B0B445-6A1A-9746-91A8-03E0EA31F29F}"/>
              </a:ext>
            </a:extLst>
          </p:cNvPr>
          <p:cNvSpPr/>
          <p:nvPr/>
        </p:nvSpPr>
        <p:spPr>
          <a:xfrm>
            <a:off x="2135188" y="5452056"/>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/bio/</a:t>
            </a:r>
            <a:r>
              <a:rPr lang="en-GB" sz="1600" dirty="0" err="1">
                <a:solidFill>
                  <a:srgbClr val="000000"/>
                </a:solidFill>
                <a:latin typeface="Lucida Console" charset="0"/>
                <a:ea typeface="Lucida Console" charset="0"/>
                <a:cs typeface="Lucida Console" charset="0"/>
              </a:rPr>
              <a:t>alice.html</a:t>
            </a:r>
            <a:r>
              <a:rPr lang="en-GB" sz="1600" dirty="0">
                <a:solidFill>
                  <a:srgbClr val="000000"/>
                </a:solidFill>
                <a:latin typeface="Lucida Console" charset="0"/>
                <a:ea typeface="Lucida Console" charset="0"/>
                <a:cs typeface="Lucida Console" charset="0"/>
              </a:rPr>
              <a:t>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Tree>
    <p:extLst>
      <p:ext uri="{BB962C8B-B14F-4D97-AF65-F5344CB8AC3E}">
        <p14:creationId xmlns:p14="http://schemas.microsoft.com/office/powerpoint/2010/main" val="4177673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7FCD3A-0C57-C24F-8CF9-DFFB48226B26}"/>
              </a:ext>
            </a:extLst>
          </p:cNvPr>
          <p:cNvSpPr>
            <a:spLocks noGrp="1"/>
          </p:cNvSpPr>
          <p:nvPr>
            <p:ph type="title"/>
          </p:nvPr>
        </p:nvSpPr>
        <p:spPr/>
        <p:txBody>
          <a:bodyPr/>
          <a:lstStyle/>
          <a:p>
            <a:r>
              <a:rPr lang="en-US" dirty="0">
                <a:latin typeface="Lucida Console" panose="020B0609040504020204" pitchFamily="49" charset="0"/>
              </a:rPr>
              <a:t>304 Not Modified</a:t>
            </a:r>
          </a:p>
        </p:txBody>
      </p:sp>
      <p:sp>
        <p:nvSpPr>
          <p:cNvPr id="3" name="Content Placeholder 2">
            <a:extLst>
              <a:ext uri="{FF2B5EF4-FFF2-40B4-BE49-F238E27FC236}">
                <a16:creationId xmlns="" xmlns:a16="http://schemas.microsoft.com/office/drawing/2014/main" id="{561D7A20-A2A1-1E45-800C-02115B1EB82A}"/>
              </a:ext>
            </a:extLst>
          </p:cNvPr>
          <p:cNvSpPr>
            <a:spLocks noGrp="1"/>
          </p:cNvSpPr>
          <p:nvPr>
            <p:ph sz="quarter" idx="13"/>
          </p:nvPr>
        </p:nvSpPr>
        <p:spPr/>
        <p:txBody>
          <a:bodyPr/>
          <a:lstStyle/>
          <a:p>
            <a:pPr marL="0" indent="0">
              <a:buNone/>
            </a:pPr>
            <a:r>
              <a:rPr lang="en-GB" dirty="0"/>
              <a:t>A conditional </a:t>
            </a:r>
            <a:r>
              <a:rPr lang="en-GB" dirty="0">
                <a:latin typeface="Lucida Console" panose="020B0609040504020204" pitchFamily="49" charset="0"/>
              </a:rPr>
              <a:t>GET</a:t>
            </a:r>
            <a:r>
              <a:rPr lang="en-GB" dirty="0"/>
              <a:t> or </a:t>
            </a:r>
            <a:r>
              <a:rPr lang="en-GB" dirty="0">
                <a:latin typeface="Lucida Console" panose="020B0609040504020204" pitchFamily="49" charset="0"/>
              </a:rPr>
              <a:t>HEAD</a:t>
            </a:r>
            <a:r>
              <a:rPr lang="en-GB" dirty="0"/>
              <a:t> request has been received and would have resulted in a </a:t>
            </a:r>
            <a:r>
              <a:rPr lang="en-GB" dirty="0">
                <a:latin typeface="Lucida Console" panose="020B0609040504020204" pitchFamily="49" charset="0"/>
              </a:rPr>
              <a:t>200 OK</a:t>
            </a:r>
            <a:r>
              <a:rPr lang="en-GB" dirty="0"/>
              <a:t> response if it were not for the fact that the condition evaluated to false.</a:t>
            </a:r>
          </a:p>
          <a:p>
            <a:pPr marL="0" indent="0">
              <a:buNone/>
            </a:pPr>
            <a:endParaRPr lang="en-GB" dirty="0"/>
          </a:p>
          <a:p>
            <a:pPr marL="0" indent="0">
              <a:buNone/>
            </a:pPr>
            <a:r>
              <a:rPr lang="en-GB" dirty="0"/>
              <a:t>(we’ll look at this in the lecture on conditional requests)</a:t>
            </a:r>
            <a:endParaRPr lang="en-US" dirty="0"/>
          </a:p>
        </p:txBody>
      </p:sp>
      <p:sp>
        <p:nvSpPr>
          <p:cNvPr id="4" name="Text Placeholder 3">
            <a:extLst>
              <a:ext uri="{FF2B5EF4-FFF2-40B4-BE49-F238E27FC236}">
                <a16:creationId xmlns="" xmlns:a16="http://schemas.microsoft.com/office/drawing/2014/main" id="{9438CB2F-535C-BB42-88F1-DF499C9F7775}"/>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2243027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D6A41-371C-6F46-A286-B3E2A701FE0C}"/>
              </a:ext>
            </a:extLst>
          </p:cNvPr>
          <p:cNvSpPr>
            <a:spLocks noGrp="1"/>
          </p:cNvSpPr>
          <p:nvPr>
            <p:ph type="title"/>
          </p:nvPr>
        </p:nvSpPr>
        <p:spPr/>
        <p:txBody>
          <a:bodyPr/>
          <a:lstStyle/>
          <a:p>
            <a:r>
              <a:rPr lang="en-US" dirty="0">
                <a:latin typeface="Lucida Console" panose="020B0609040504020204" pitchFamily="49" charset="0"/>
              </a:rPr>
              <a:t>307 Temporary Redirect</a:t>
            </a:r>
          </a:p>
        </p:txBody>
      </p:sp>
      <p:sp>
        <p:nvSpPr>
          <p:cNvPr id="3" name="Content Placeholder 2">
            <a:extLst>
              <a:ext uri="{FF2B5EF4-FFF2-40B4-BE49-F238E27FC236}">
                <a16:creationId xmlns="" xmlns:a16="http://schemas.microsoft.com/office/drawing/2014/main" id="{696C6A3A-3B8D-7847-9592-05E24E5893FC}"/>
              </a:ext>
            </a:extLst>
          </p:cNvPr>
          <p:cNvSpPr>
            <a:spLocks noGrp="1"/>
          </p:cNvSpPr>
          <p:nvPr>
            <p:ph sz="quarter" idx="13"/>
          </p:nvPr>
        </p:nvSpPr>
        <p:spPr/>
        <p:txBody>
          <a:bodyPr/>
          <a:lstStyle/>
          <a:p>
            <a:pPr marL="0" indent="0">
              <a:buNone/>
            </a:pPr>
            <a:r>
              <a:rPr lang="en-GB" dirty="0"/>
              <a:t>The requested resource resides temporarily under a different URI. The user agent </a:t>
            </a:r>
            <a:r>
              <a:rPr lang="en-GB" b="1" dirty="0"/>
              <a:t>must not </a:t>
            </a:r>
            <a:r>
              <a:rPr lang="en-GB" dirty="0"/>
              <a:t>change the request method if it performs an automatic redirection to that URI</a:t>
            </a:r>
          </a:p>
          <a:p>
            <a:pPr marL="0" indent="0">
              <a:buNone/>
            </a:pPr>
            <a:endParaRPr lang="en-GB" dirty="0"/>
          </a:p>
          <a:p>
            <a:pPr marL="0" indent="0">
              <a:buNone/>
            </a:pPr>
            <a:r>
              <a:rPr lang="en-US" dirty="0"/>
              <a:t>Temporary URI given using the </a:t>
            </a:r>
            <a:r>
              <a:rPr lang="en-US" dirty="0">
                <a:latin typeface="Lucida Console" panose="020B0609040504020204" pitchFamily="49" charset="0"/>
              </a:rPr>
              <a:t>Location:</a:t>
            </a:r>
            <a:r>
              <a:rPr lang="en-US" dirty="0"/>
              <a:t> header</a:t>
            </a:r>
          </a:p>
          <a:p>
            <a:pPr marL="0" indent="0">
              <a:buNone/>
            </a:pPr>
            <a:endParaRPr lang="en-US" dirty="0"/>
          </a:p>
        </p:txBody>
      </p:sp>
      <p:sp>
        <p:nvSpPr>
          <p:cNvPr id="4" name="Text Placeholder 3">
            <a:extLst>
              <a:ext uri="{FF2B5EF4-FFF2-40B4-BE49-F238E27FC236}">
                <a16:creationId xmlns="" xmlns:a16="http://schemas.microsoft.com/office/drawing/2014/main" id="{8C200A40-9751-3C48-9D15-E4F6E22BA761}"/>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3776680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72A817-8727-2F4A-AE51-39D32C73A24A}"/>
              </a:ext>
            </a:extLst>
          </p:cNvPr>
          <p:cNvSpPr>
            <a:spLocks noGrp="1"/>
          </p:cNvSpPr>
          <p:nvPr>
            <p:ph type="title"/>
          </p:nvPr>
        </p:nvSpPr>
        <p:spPr/>
        <p:txBody>
          <a:bodyPr/>
          <a:lstStyle/>
          <a:p>
            <a:r>
              <a:rPr lang="en-US" dirty="0">
                <a:latin typeface="Lucida Console" panose="020B0609040504020204" pitchFamily="49" charset="0"/>
              </a:rPr>
              <a:t>308 Permanent Redirect</a:t>
            </a:r>
          </a:p>
        </p:txBody>
      </p:sp>
      <p:sp>
        <p:nvSpPr>
          <p:cNvPr id="3" name="Content Placeholder 2">
            <a:extLst>
              <a:ext uri="{FF2B5EF4-FFF2-40B4-BE49-F238E27FC236}">
                <a16:creationId xmlns="" xmlns:a16="http://schemas.microsoft.com/office/drawing/2014/main" id="{4135FCAB-12A4-5A4B-A6C5-315A892BADF1}"/>
              </a:ext>
            </a:extLst>
          </p:cNvPr>
          <p:cNvSpPr>
            <a:spLocks noGrp="1"/>
          </p:cNvSpPr>
          <p:nvPr>
            <p:ph sz="quarter" idx="13"/>
          </p:nvPr>
        </p:nvSpPr>
        <p:spPr/>
        <p:txBody>
          <a:bodyPr/>
          <a:lstStyle/>
          <a:p>
            <a:pPr marL="0" indent="0">
              <a:buNone/>
            </a:pPr>
            <a:r>
              <a:rPr lang="en-GB" dirty="0"/>
              <a:t>The requested resource has been assigned a new permanent URI and any future references to this resource ought to use that URI. The user agent </a:t>
            </a:r>
            <a:r>
              <a:rPr lang="en-GB" b="1" dirty="0"/>
              <a:t>must not </a:t>
            </a:r>
            <a:r>
              <a:rPr lang="en-GB" dirty="0"/>
              <a:t>change the request method if it performs an automatic redirection to that URI.</a:t>
            </a:r>
          </a:p>
          <a:p>
            <a:pPr marL="0" indent="0">
              <a:buNone/>
            </a:pPr>
            <a:endParaRPr lang="en-US" dirty="0"/>
          </a:p>
          <a:p>
            <a:pPr marL="0" indent="0">
              <a:buNone/>
            </a:pPr>
            <a:r>
              <a:rPr lang="en-US" dirty="0"/>
              <a:t>Permanent URI given using the </a:t>
            </a:r>
            <a:r>
              <a:rPr lang="en-US" dirty="0">
                <a:latin typeface="Lucida Console" panose="020B0609040504020204" pitchFamily="49" charset="0"/>
              </a:rPr>
              <a:t>Location:</a:t>
            </a:r>
            <a:r>
              <a:rPr lang="en-US" dirty="0"/>
              <a:t> header</a:t>
            </a:r>
          </a:p>
        </p:txBody>
      </p:sp>
      <p:sp>
        <p:nvSpPr>
          <p:cNvPr id="4" name="Text Placeholder 3">
            <a:extLst>
              <a:ext uri="{FF2B5EF4-FFF2-40B4-BE49-F238E27FC236}">
                <a16:creationId xmlns="" xmlns:a16="http://schemas.microsoft.com/office/drawing/2014/main" id="{8FAC8A60-1C81-4540-8260-CDF541AE8514}"/>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1558881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51CF2-BCFA-084F-93CE-A29042A73FDF}"/>
              </a:ext>
            </a:extLst>
          </p:cNvPr>
          <p:cNvSpPr>
            <a:spLocks noGrp="1"/>
          </p:cNvSpPr>
          <p:nvPr>
            <p:ph type="title"/>
          </p:nvPr>
        </p:nvSpPr>
        <p:spPr/>
        <p:txBody>
          <a:bodyPr/>
          <a:lstStyle/>
          <a:p>
            <a:r>
              <a:rPr lang="en-US" dirty="0"/>
              <a:t>Notes on redirects</a:t>
            </a:r>
          </a:p>
        </p:txBody>
      </p:sp>
      <p:sp>
        <p:nvSpPr>
          <p:cNvPr id="3" name="Content Placeholder 2">
            <a:extLst>
              <a:ext uri="{FF2B5EF4-FFF2-40B4-BE49-F238E27FC236}">
                <a16:creationId xmlns="" xmlns:a16="http://schemas.microsoft.com/office/drawing/2014/main" id="{4DF62C56-6C0C-2E4E-8DD1-227FB4F8697B}"/>
              </a:ext>
            </a:extLst>
          </p:cNvPr>
          <p:cNvSpPr>
            <a:spLocks noGrp="1"/>
          </p:cNvSpPr>
          <p:nvPr>
            <p:ph sz="quarter" idx="13"/>
          </p:nvPr>
        </p:nvSpPr>
        <p:spPr/>
        <p:txBody>
          <a:bodyPr/>
          <a:lstStyle/>
          <a:p>
            <a:pPr marL="0" indent="0">
              <a:buNone/>
            </a:pPr>
            <a:r>
              <a:rPr lang="en-US" dirty="0"/>
              <a:t>What’s the difference between </a:t>
            </a:r>
            <a:r>
              <a:rPr lang="en-US" sz="1800" dirty="0">
                <a:latin typeface="Lucida Console" panose="020B0609040504020204" pitchFamily="49" charset="0"/>
              </a:rPr>
              <a:t>301 Moved Permanently</a:t>
            </a:r>
            <a:r>
              <a:rPr lang="en-US" sz="1800" dirty="0"/>
              <a:t> </a:t>
            </a:r>
            <a:r>
              <a:rPr lang="en-US" dirty="0"/>
              <a:t>and </a:t>
            </a:r>
            <a:r>
              <a:rPr lang="en-US" sz="1800" dirty="0">
                <a:latin typeface="Lucida Console" panose="020B0609040504020204" pitchFamily="49" charset="0"/>
              </a:rPr>
              <a:t>308 Permanent Redirect</a:t>
            </a:r>
            <a:r>
              <a:rPr lang="en-US" dirty="0"/>
              <a:t>?</a:t>
            </a:r>
          </a:p>
          <a:p>
            <a:pPr marL="0" indent="0">
              <a:buNone/>
            </a:pPr>
            <a:r>
              <a:rPr lang="en-US" dirty="0"/>
              <a:t>What’s the difference between </a:t>
            </a:r>
            <a:r>
              <a:rPr lang="en-US" sz="1800" dirty="0">
                <a:latin typeface="Lucida Console" panose="020B0609040504020204" pitchFamily="49" charset="0"/>
              </a:rPr>
              <a:t>302 Found </a:t>
            </a:r>
            <a:r>
              <a:rPr lang="en-US" dirty="0"/>
              <a:t>and </a:t>
            </a:r>
            <a:r>
              <a:rPr lang="en-US" sz="1800" dirty="0">
                <a:latin typeface="Lucida Console" panose="020B0609040504020204" pitchFamily="49" charset="0"/>
              </a:rPr>
              <a:t>307 Temporary Redirect</a:t>
            </a:r>
            <a:r>
              <a:rPr lang="en-US" dirty="0"/>
              <a:t>?</a:t>
            </a:r>
          </a:p>
          <a:p>
            <a:pPr marL="0" indent="0">
              <a:buNone/>
            </a:pPr>
            <a:r>
              <a:rPr lang="en-US" dirty="0"/>
              <a:t>As originally specified, </a:t>
            </a:r>
            <a:r>
              <a:rPr lang="en-US" dirty="0">
                <a:latin typeface="Lucida Console" panose="020B0609040504020204" pitchFamily="49" charset="0"/>
              </a:rPr>
              <a:t>301</a:t>
            </a:r>
            <a:r>
              <a:rPr lang="en-US" dirty="0"/>
              <a:t>/</a:t>
            </a:r>
            <a:r>
              <a:rPr lang="en-US" dirty="0">
                <a:latin typeface="Lucida Console" panose="020B0609040504020204" pitchFamily="49" charset="0"/>
              </a:rPr>
              <a:t>302</a:t>
            </a:r>
            <a:r>
              <a:rPr lang="en-US" dirty="0"/>
              <a:t> didn’t permit the user agent to change method for the subsequent request (that’s what </a:t>
            </a:r>
            <a:r>
              <a:rPr lang="en-US" dirty="0">
                <a:latin typeface="Lucida Console" panose="020B0609040504020204" pitchFamily="49" charset="0"/>
              </a:rPr>
              <a:t>303</a:t>
            </a:r>
            <a:r>
              <a:rPr lang="en-US" dirty="0"/>
              <a:t> is for)</a:t>
            </a:r>
          </a:p>
          <a:p>
            <a:pPr marL="0" indent="0">
              <a:buNone/>
            </a:pPr>
            <a:r>
              <a:rPr lang="en-US" dirty="0"/>
              <a:t>Browser manufacturers ignored this; as implemented, </a:t>
            </a:r>
            <a:r>
              <a:rPr lang="en-US" dirty="0">
                <a:latin typeface="Lucida Console" panose="020B0609040504020204" pitchFamily="49" charset="0"/>
              </a:rPr>
              <a:t>301</a:t>
            </a:r>
            <a:r>
              <a:rPr lang="en-US" dirty="0"/>
              <a:t>/</a:t>
            </a:r>
            <a:r>
              <a:rPr lang="en-US" dirty="0">
                <a:latin typeface="Lucida Console" panose="020B0609040504020204" pitchFamily="49" charset="0"/>
              </a:rPr>
              <a:t>302</a:t>
            </a:r>
            <a:r>
              <a:rPr lang="en-US" dirty="0"/>
              <a:t> can change methods from </a:t>
            </a:r>
            <a:r>
              <a:rPr lang="en-US" dirty="0">
                <a:latin typeface="Lucida Console" panose="020B0609040504020204" pitchFamily="49" charset="0"/>
              </a:rPr>
              <a:t>POST</a:t>
            </a:r>
            <a:r>
              <a:rPr lang="en-US" dirty="0"/>
              <a:t> to </a:t>
            </a:r>
            <a:r>
              <a:rPr lang="en-US" dirty="0">
                <a:latin typeface="Lucida Console" panose="020B0609040504020204" pitchFamily="49" charset="0"/>
              </a:rPr>
              <a:t>GET</a:t>
            </a:r>
          </a:p>
          <a:p>
            <a:pPr lvl="1"/>
            <a:endParaRPr lang="en-US" dirty="0"/>
          </a:p>
          <a:p>
            <a:pPr marL="0" indent="0">
              <a:buNone/>
            </a:pPr>
            <a:r>
              <a:rPr lang="en-US" dirty="0">
                <a:latin typeface="Lucida Console" panose="020B0609040504020204" pitchFamily="49" charset="0"/>
              </a:rPr>
              <a:t>307</a:t>
            </a:r>
            <a:r>
              <a:rPr lang="en-US" dirty="0"/>
              <a:t>/</a:t>
            </a:r>
            <a:r>
              <a:rPr lang="en-US" dirty="0">
                <a:latin typeface="Lucida Console" panose="020B0609040504020204" pitchFamily="49" charset="0"/>
              </a:rPr>
              <a:t>308</a:t>
            </a:r>
            <a:r>
              <a:rPr lang="en-US" dirty="0"/>
              <a:t> introduced for when you want to prevent a user agent from changing methods</a:t>
            </a:r>
          </a:p>
          <a:p>
            <a:pPr marL="0" indent="0">
              <a:buNone/>
            </a:pPr>
            <a:endParaRPr lang="en-US" dirty="0"/>
          </a:p>
          <a:p>
            <a:pPr marL="0" indent="0">
              <a:buNone/>
            </a:pPr>
            <a:r>
              <a:rPr lang="en-US" dirty="0"/>
              <a:t>(this is why standards work is so fraught)</a:t>
            </a:r>
          </a:p>
        </p:txBody>
      </p:sp>
      <p:sp>
        <p:nvSpPr>
          <p:cNvPr id="4" name="Text Placeholder 3">
            <a:extLst>
              <a:ext uri="{FF2B5EF4-FFF2-40B4-BE49-F238E27FC236}">
                <a16:creationId xmlns="" xmlns:a16="http://schemas.microsoft.com/office/drawing/2014/main" id="{D7D427B6-7C0D-804E-A932-50F4EA823AF9}"/>
              </a:ext>
            </a:extLst>
          </p:cNvPr>
          <p:cNvSpPr>
            <a:spLocks noGrp="1"/>
          </p:cNvSpPr>
          <p:nvPr>
            <p:ph type="body" sz="quarter" idx="15"/>
          </p:nvPr>
        </p:nvSpPr>
        <p:spPr>
          <a:noFill/>
        </p:spPr>
        <p:txBody>
          <a:bodyPr/>
          <a:lstStyle/>
          <a:p>
            <a:endParaRPr lang="en-US"/>
          </a:p>
        </p:txBody>
      </p:sp>
    </p:spTree>
    <p:extLst>
      <p:ext uri="{BB962C8B-B14F-4D97-AF65-F5344CB8AC3E}">
        <p14:creationId xmlns:p14="http://schemas.microsoft.com/office/powerpoint/2010/main" val="1696574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401 Unauthorized</a:t>
            </a:r>
          </a:p>
        </p:txBody>
      </p:sp>
      <p:sp>
        <p:nvSpPr>
          <p:cNvPr id="4" name="Content Placeholder 3"/>
          <p:cNvSpPr>
            <a:spLocks noGrp="1"/>
          </p:cNvSpPr>
          <p:nvPr>
            <p:ph sz="quarter" idx="13"/>
          </p:nvPr>
        </p:nvSpPr>
        <p:spPr/>
        <p:txBody>
          <a:bodyPr/>
          <a:lstStyle/>
          <a:p>
            <a:pPr marL="0" indent="0">
              <a:buNone/>
            </a:pPr>
            <a:r>
              <a:rPr lang="en-US" dirty="0"/>
              <a:t>The request requires user authentication.</a:t>
            </a:r>
          </a:p>
          <a:p>
            <a:pPr marL="0" indent="0">
              <a:buNone/>
            </a:pPr>
            <a:endParaRPr lang="en-US" dirty="0"/>
          </a:p>
          <a:p>
            <a:pPr marL="0" indent="0">
              <a:buNone/>
            </a:pPr>
            <a:r>
              <a:rPr lang="en-US" dirty="0"/>
              <a:t>The response MUST include a </a:t>
            </a:r>
            <a:r>
              <a:rPr lang="en-US" sz="1800" dirty="0">
                <a:latin typeface="Lucida Console" panose="020B0609040504020204" pitchFamily="49" charset="0"/>
              </a:rPr>
              <a:t>WWW-Authenticate:</a:t>
            </a:r>
            <a:r>
              <a:rPr lang="en-US" dirty="0"/>
              <a:t> header field containing a challenge applicable to the requested resource (username/password, for example)</a:t>
            </a:r>
          </a:p>
        </p:txBody>
      </p:sp>
      <p:sp>
        <p:nvSpPr>
          <p:cNvPr id="5" name="Text Placeholder 4">
            <a:extLst>
              <a:ext uri="{FF2B5EF4-FFF2-40B4-BE49-F238E27FC236}">
                <a16:creationId xmlns="" xmlns:a16="http://schemas.microsoft.com/office/drawing/2014/main" id="{0A0FFF93-D78A-1E4B-AD15-7121B76ACFB4}"/>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960313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403 Forbidden</a:t>
            </a:r>
          </a:p>
        </p:txBody>
      </p:sp>
      <p:sp>
        <p:nvSpPr>
          <p:cNvPr id="4" name="Content Placeholder 3"/>
          <p:cNvSpPr>
            <a:spLocks noGrp="1"/>
          </p:cNvSpPr>
          <p:nvPr>
            <p:ph sz="quarter" idx="13"/>
          </p:nvPr>
        </p:nvSpPr>
        <p:spPr/>
        <p:txBody>
          <a:bodyPr/>
          <a:lstStyle/>
          <a:p>
            <a:pPr marL="0" indent="0">
              <a:buNone/>
            </a:pPr>
            <a:r>
              <a:rPr lang="en-US" dirty="0"/>
              <a:t>The server understood the request, but is refusing to fulfill it. </a:t>
            </a:r>
            <a:r>
              <a:rPr lang="en-US" dirty="0" err="1"/>
              <a:t>Authorisation</a:t>
            </a:r>
            <a:r>
              <a:rPr lang="en-US" dirty="0"/>
              <a:t> will not help and the request SHOULD NOT be repeated.</a:t>
            </a:r>
          </a:p>
        </p:txBody>
      </p:sp>
      <p:sp>
        <p:nvSpPr>
          <p:cNvPr id="5" name="Text Placeholder 4">
            <a:extLst>
              <a:ext uri="{FF2B5EF4-FFF2-40B4-BE49-F238E27FC236}">
                <a16:creationId xmlns="" xmlns:a16="http://schemas.microsoft.com/office/drawing/2014/main" id="{7B8A5313-3C7E-DC4B-8059-CEE0B3FA29BB}"/>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55843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A3013B64-2E01-1C42-8C2E-4AE84E15306F}"/>
              </a:ext>
            </a:extLst>
          </p:cNvPr>
          <p:cNvSpPr>
            <a:spLocks noGrp="1"/>
          </p:cNvSpPr>
          <p:nvPr>
            <p:ph type="title"/>
          </p:nvPr>
        </p:nvSpPr>
        <p:spPr/>
        <p:txBody>
          <a:bodyPr/>
          <a:lstStyle/>
          <a:p>
            <a:r>
              <a:rPr lang="en-GB" dirty="0"/>
              <a:t>HTTP in a Nutshell</a:t>
            </a:r>
          </a:p>
        </p:txBody>
      </p:sp>
      <p:sp>
        <p:nvSpPr>
          <p:cNvPr id="3" name="Content Placeholder 2">
            <a:extLst>
              <a:ext uri="{FF2B5EF4-FFF2-40B4-BE49-F238E27FC236}">
                <a16:creationId xmlns="" xmlns:a16="http://schemas.microsoft.com/office/drawing/2014/main" id="{85286622-7BCC-0D40-89C6-23EBB12A79EC}"/>
              </a:ext>
            </a:extLst>
          </p:cNvPr>
          <p:cNvSpPr>
            <a:spLocks noGrp="1"/>
          </p:cNvSpPr>
          <p:nvPr>
            <p:ph sz="quarter" idx="13"/>
          </p:nvPr>
        </p:nvSpPr>
        <p:spPr/>
        <p:txBody>
          <a:bodyPr>
            <a:noAutofit/>
          </a:bodyPr>
          <a:lstStyle/>
          <a:p>
            <a:pPr marL="0" indent="0">
              <a:buNone/>
            </a:pPr>
            <a:r>
              <a:rPr lang="en-US" dirty="0"/>
              <a:t>Application protocol for distributed hypermedia</a:t>
            </a:r>
          </a:p>
          <a:p>
            <a:pPr marL="0" indent="0">
              <a:buNone/>
            </a:pPr>
            <a:r>
              <a:rPr lang="en-US" dirty="0"/>
              <a:t>Client and server exchange representations by sending request/response messages</a:t>
            </a:r>
          </a:p>
        </p:txBody>
      </p:sp>
      <p:sp>
        <p:nvSpPr>
          <p:cNvPr id="16" name="Text Placeholder 15">
            <a:extLst>
              <a:ext uri="{FF2B5EF4-FFF2-40B4-BE49-F238E27FC236}">
                <a16:creationId xmlns="" xmlns:a16="http://schemas.microsoft.com/office/drawing/2014/main" id="{622C2547-1B2D-C84E-A4D8-120DE3805D45}"/>
              </a:ext>
            </a:extLst>
          </p:cNvPr>
          <p:cNvSpPr>
            <a:spLocks noGrp="1"/>
          </p:cNvSpPr>
          <p:nvPr>
            <p:ph type="body" sz="quarter" idx="15"/>
          </p:nvPr>
        </p:nvSpPr>
        <p:spPr>
          <a:noFill/>
        </p:spPr>
        <p:txBody>
          <a:bodyPr/>
          <a:lstStyle/>
          <a:p>
            <a:endParaRPr lang="en-GB" dirty="0"/>
          </a:p>
        </p:txBody>
      </p:sp>
      <p:sp>
        <p:nvSpPr>
          <p:cNvPr id="10" name="TextBox 9">
            <a:extLst>
              <a:ext uri="{FF2B5EF4-FFF2-40B4-BE49-F238E27FC236}">
                <a16:creationId xmlns="" xmlns:a16="http://schemas.microsoft.com/office/drawing/2014/main" id="{1B9F52A8-6FEE-414E-86A4-E7241F5B51EA}"/>
              </a:ext>
            </a:extLst>
          </p:cNvPr>
          <p:cNvSpPr txBox="1"/>
          <p:nvPr/>
        </p:nvSpPr>
        <p:spPr>
          <a:xfrm>
            <a:off x="9973496" y="447171"/>
            <a:ext cx="867546" cy="369332"/>
          </a:xfrm>
          <a:prstGeom prst="rect">
            <a:avLst/>
          </a:prstGeom>
          <a:noFill/>
        </p:spPr>
        <p:txBody>
          <a:bodyPr wrap="none" rtlCol="0">
            <a:spAutoFit/>
          </a:bodyPr>
          <a:lstStyle/>
          <a:p>
            <a:pPr algn="ctr"/>
            <a:r>
              <a:rPr lang="en-US" dirty="0"/>
              <a:t>server</a:t>
            </a:r>
          </a:p>
        </p:txBody>
      </p:sp>
      <p:grpSp>
        <p:nvGrpSpPr>
          <p:cNvPr id="27" name="Group 26">
            <a:extLst>
              <a:ext uri="{FF2B5EF4-FFF2-40B4-BE49-F238E27FC236}">
                <a16:creationId xmlns="" xmlns:a16="http://schemas.microsoft.com/office/drawing/2014/main" id="{1F147463-18B0-4641-9915-47EE4B21862A}"/>
              </a:ext>
            </a:extLst>
          </p:cNvPr>
          <p:cNvGrpSpPr/>
          <p:nvPr/>
        </p:nvGrpSpPr>
        <p:grpSpPr>
          <a:xfrm>
            <a:off x="3035300" y="2780575"/>
            <a:ext cx="6156325" cy="1153252"/>
            <a:chOff x="3035300" y="2780575"/>
            <a:chExt cx="6156325" cy="1153252"/>
          </a:xfrm>
        </p:grpSpPr>
        <p:cxnSp>
          <p:nvCxnSpPr>
            <p:cNvPr id="8" name="Straight Arrow Connector 7">
              <a:extLst>
                <a:ext uri="{FF2B5EF4-FFF2-40B4-BE49-F238E27FC236}">
                  <a16:creationId xmlns="" xmlns:a16="http://schemas.microsoft.com/office/drawing/2014/main" id="{FBF4C963-520F-674A-9858-1B365414CE58}"/>
                </a:ext>
              </a:extLst>
            </p:cNvPr>
            <p:cNvCxnSpPr>
              <a:cxnSpLocks/>
            </p:cNvCxnSpPr>
            <p:nvPr/>
          </p:nvCxnSpPr>
          <p:spPr bwMode="auto">
            <a:xfrm>
              <a:off x="3035300" y="3933530"/>
              <a:ext cx="6156325" cy="297"/>
            </a:xfrm>
            <a:prstGeom prst="straightConnector1">
              <a:avLst/>
            </a:prstGeom>
            <a:solidFill>
              <a:schemeClr val="accent1"/>
            </a:solidFill>
            <a:ln w="25400" cap="flat" cmpd="sng" algn="ctr">
              <a:solidFill>
                <a:schemeClr val="tx1"/>
              </a:solidFill>
              <a:prstDash val="solid"/>
              <a:round/>
              <a:headEnd type="none" w="med" len="med"/>
              <a:tailEnd type="arrow" w="lg" len="lg"/>
            </a:ln>
            <a:effectLst/>
          </p:spPr>
        </p:cxnSp>
        <p:sp>
          <p:nvSpPr>
            <p:cNvPr id="17" name="Rounded Rectangular Callout 16">
              <a:extLst>
                <a:ext uri="{FF2B5EF4-FFF2-40B4-BE49-F238E27FC236}">
                  <a16:creationId xmlns="" xmlns:a16="http://schemas.microsoft.com/office/drawing/2014/main" id="{CF9BD533-7FEB-6C47-8C4A-CCC332ACC2E6}"/>
                </a:ext>
              </a:extLst>
            </p:cNvPr>
            <p:cNvSpPr/>
            <p:nvPr/>
          </p:nvSpPr>
          <p:spPr>
            <a:xfrm>
              <a:off x="5016166" y="2780575"/>
              <a:ext cx="2160000" cy="720000"/>
            </a:xfrm>
            <a:prstGeom prst="wedgeRoundRectCallout">
              <a:avLst>
                <a:gd name="adj1" fmla="val -48871"/>
                <a:gd name="adj2" fmla="val 90539"/>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please send me resource X</a:t>
              </a:r>
            </a:p>
          </p:txBody>
        </p:sp>
      </p:grpSp>
      <p:sp>
        <p:nvSpPr>
          <p:cNvPr id="29" name="TextBox 28">
            <a:extLst>
              <a:ext uri="{FF2B5EF4-FFF2-40B4-BE49-F238E27FC236}">
                <a16:creationId xmlns="" xmlns:a16="http://schemas.microsoft.com/office/drawing/2014/main" id="{059C25EC-9BB6-6A43-83B3-7A1FEA43F333}"/>
              </a:ext>
            </a:extLst>
          </p:cNvPr>
          <p:cNvSpPr txBox="1"/>
          <p:nvPr/>
        </p:nvSpPr>
        <p:spPr>
          <a:xfrm>
            <a:off x="1918457" y="4654119"/>
            <a:ext cx="795411" cy="369332"/>
          </a:xfrm>
          <a:prstGeom prst="rect">
            <a:avLst/>
          </a:prstGeom>
          <a:noFill/>
        </p:spPr>
        <p:txBody>
          <a:bodyPr wrap="none" rtlCol="0">
            <a:spAutoFit/>
          </a:bodyPr>
          <a:lstStyle/>
          <a:p>
            <a:pPr algn="ctr"/>
            <a:r>
              <a:rPr lang="en-GB" dirty="0"/>
              <a:t>client</a:t>
            </a:r>
          </a:p>
        </p:txBody>
      </p:sp>
      <p:sp>
        <p:nvSpPr>
          <p:cNvPr id="30" name="TextBox 29">
            <a:extLst>
              <a:ext uri="{FF2B5EF4-FFF2-40B4-BE49-F238E27FC236}">
                <a16:creationId xmlns="" xmlns:a16="http://schemas.microsoft.com/office/drawing/2014/main" id="{50227EB3-C4F6-4241-9C3E-458CF7F4A683}"/>
              </a:ext>
            </a:extLst>
          </p:cNvPr>
          <p:cNvSpPr txBox="1"/>
          <p:nvPr/>
        </p:nvSpPr>
        <p:spPr>
          <a:xfrm>
            <a:off x="9442065" y="4651481"/>
            <a:ext cx="867545" cy="369332"/>
          </a:xfrm>
          <a:prstGeom prst="rect">
            <a:avLst/>
          </a:prstGeom>
          <a:noFill/>
        </p:spPr>
        <p:txBody>
          <a:bodyPr wrap="none" rtlCol="0">
            <a:spAutoFit/>
          </a:bodyPr>
          <a:lstStyle/>
          <a:p>
            <a:pPr algn="ctr"/>
            <a:r>
              <a:rPr lang="en-GB" dirty="0"/>
              <a:t>server</a:t>
            </a:r>
          </a:p>
        </p:txBody>
      </p:sp>
      <p:pic>
        <p:nvPicPr>
          <p:cNvPr id="20" name="Graphic 19">
            <a:extLst>
              <a:ext uri="{FF2B5EF4-FFF2-40B4-BE49-F238E27FC236}">
                <a16:creationId xmlns="" xmlns:a16="http://schemas.microsoft.com/office/drawing/2014/main" id="{215AB72E-871A-C146-8F50-30A7525333A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66162" y="3700304"/>
            <a:ext cx="900000" cy="900000"/>
          </a:xfrm>
          <a:prstGeom prst="rect">
            <a:avLst/>
          </a:prstGeom>
        </p:spPr>
      </p:pic>
      <p:pic>
        <p:nvPicPr>
          <p:cNvPr id="21" name="Graphic 20">
            <a:extLst>
              <a:ext uri="{FF2B5EF4-FFF2-40B4-BE49-F238E27FC236}">
                <a16:creationId xmlns="" xmlns:a16="http://schemas.microsoft.com/office/drawing/2014/main" id="{DA363D46-D634-CE44-96CC-3AB31FACF48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425838" y="3626698"/>
            <a:ext cx="900000" cy="900000"/>
          </a:xfrm>
          <a:prstGeom prst="rect">
            <a:avLst/>
          </a:prstGeom>
        </p:spPr>
      </p:pic>
      <p:grpSp>
        <p:nvGrpSpPr>
          <p:cNvPr id="4" name="Group 3">
            <a:extLst>
              <a:ext uri="{FF2B5EF4-FFF2-40B4-BE49-F238E27FC236}">
                <a16:creationId xmlns="" xmlns:a16="http://schemas.microsoft.com/office/drawing/2014/main" id="{CC1CF747-6821-3545-8E5C-6DEFDF15A627}"/>
              </a:ext>
            </a:extLst>
          </p:cNvPr>
          <p:cNvGrpSpPr/>
          <p:nvPr/>
        </p:nvGrpSpPr>
        <p:grpSpPr>
          <a:xfrm>
            <a:off x="3035300" y="4221163"/>
            <a:ext cx="6156326" cy="1519650"/>
            <a:chOff x="3035300" y="4221163"/>
            <a:chExt cx="6156326" cy="1519650"/>
          </a:xfrm>
        </p:grpSpPr>
        <p:cxnSp>
          <p:nvCxnSpPr>
            <p:cNvPr id="13" name="Straight Arrow Connector 12">
              <a:extLst>
                <a:ext uri="{FF2B5EF4-FFF2-40B4-BE49-F238E27FC236}">
                  <a16:creationId xmlns="" xmlns:a16="http://schemas.microsoft.com/office/drawing/2014/main" id="{3FE484A4-C586-CA49-8DD2-BB3658745A2C}"/>
                </a:ext>
              </a:extLst>
            </p:cNvPr>
            <p:cNvCxnSpPr>
              <a:cxnSpLocks/>
            </p:cNvCxnSpPr>
            <p:nvPr/>
          </p:nvCxnSpPr>
          <p:spPr bwMode="auto">
            <a:xfrm flipH="1">
              <a:off x="3035300" y="4221163"/>
              <a:ext cx="6156326" cy="0"/>
            </a:xfrm>
            <a:prstGeom prst="straightConnector1">
              <a:avLst/>
            </a:prstGeom>
            <a:solidFill>
              <a:schemeClr val="accent1"/>
            </a:solidFill>
            <a:ln w="25400" cap="flat" cmpd="sng" algn="ctr">
              <a:solidFill>
                <a:schemeClr val="tx1"/>
              </a:solidFill>
              <a:prstDash val="solid"/>
              <a:round/>
              <a:headEnd type="none" w="med" len="med"/>
              <a:tailEnd type="arrow" w="lg" len="lg"/>
            </a:ln>
            <a:effectLst/>
          </p:spPr>
        </p:cxnSp>
        <p:sp>
          <p:nvSpPr>
            <p:cNvPr id="18" name="Rounded Rectangular Callout 17">
              <a:extLst>
                <a:ext uri="{FF2B5EF4-FFF2-40B4-BE49-F238E27FC236}">
                  <a16:creationId xmlns="" xmlns:a16="http://schemas.microsoft.com/office/drawing/2014/main" id="{4F3823C2-DF01-C440-8751-0FFA0241A962}"/>
                </a:ext>
              </a:extLst>
            </p:cNvPr>
            <p:cNvSpPr/>
            <p:nvPr/>
          </p:nvSpPr>
          <p:spPr>
            <a:xfrm>
              <a:off x="5016000" y="4654119"/>
              <a:ext cx="2160000" cy="720000"/>
            </a:xfrm>
            <a:prstGeom prst="wedgeRoundRectCallout">
              <a:avLst>
                <a:gd name="adj1" fmla="val 48440"/>
                <a:gd name="adj2" fmla="val -97487"/>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here you go!</a:t>
              </a:r>
            </a:p>
          </p:txBody>
        </p:sp>
        <p:sp>
          <p:nvSpPr>
            <p:cNvPr id="2" name="Document 1">
              <a:extLst>
                <a:ext uri="{FF2B5EF4-FFF2-40B4-BE49-F238E27FC236}">
                  <a16:creationId xmlns="" xmlns:a16="http://schemas.microsoft.com/office/drawing/2014/main" id="{8B847A48-84BC-2B4D-AB7C-FF877CA54791}"/>
                </a:ext>
              </a:extLst>
            </p:cNvPr>
            <p:cNvSpPr/>
            <p:nvPr/>
          </p:nvSpPr>
          <p:spPr>
            <a:xfrm>
              <a:off x="6888000" y="5020813"/>
              <a:ext cx="576000" cy="720000"/>
            </a:xfrm>
            <a:prstGeom prst="flowChartDocumen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a:t>
              </a:r>
            </a:p>
          </p:txBody>
        </p:sp>
      </p:grpSp>
    </p:spTree>
    <p:extLst>
      <p:ext uri="{BB962C8B-B14F-4D97-AF65-F5344CB8AC3E}">
        <p14:creationId xmlns:p14="http://schemas.microsoft.com/office/powerpoint/2010/main" val="3697858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404 Not Found</a:t>
            </a:r>
          </a:p>
        </p:txBody>
      </p:sp>
      <p:sp>
        <p:nvSpPr>
          <p:cNvPr id="4" name="Content Placeholder 3"/>
          <p:cNvSpPr>
            <a:spLocks noGrp="1"/>
          </p:cNvSpPr>
          <p:nvPr>
            <p:ph sz="quarter" idx="13"/>
          </p:nvPr>
        </p:nvSpPr>
        <p:spPr/>
        <p:txBody>
          <a:bodyPr/>
          <a:lstStyle/>
          <a:p>
            <a:pPr marL="0" indent="0">
              <a:buNone/>
            </a:pPr>
            <a:r>
              <a:rPr lang="en-US" dirty="0"/>
              <a:t>The server has not found anything matching the Request-URI. No indication is given of whether the condition is temporary or permanent.</a:t>
            </a:r>
          </a:p>
        </p:txBody>
      </p:sp>
      <p:sp>
        <p:nvSpPr>
          <p:cNvPr id="5" name="Text Placeholder 4">
            <a:extLst>
              <a:ext uri="{FF2B5EF4-FFF2-40B4-BE49-F238E27FC236}">
                <a16:creationId xmlns="" xmlns:a16="http://schemas.microsoft.com/office/drawing/2014/main" id="{5BA1F10A-DD20-784B-8FF5-E11B5E8E4C22}"/>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4284480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405 Method Not Allowed</a:t>
            </a:r>
          </a:p>
        </p:txBody>
      </p:sp>
      <p:sp>
        <p:nvSpPr>
          <p:cNvPr id="4" name="Content Placeholder 3"/>
          <p:cNvSpPr>
            <a:spLocks noGrp="1"/>
          </p:cNvSpPr>
          <p:nvPr>
            <p:ph sz="quarter" idx="13"/>
          </p:nvPr>
        </p:nvSpPr>
        <p:spPr/>
        <p:txBody>
          <a:bodyPr/>
          <a:lstStyle/>
          <a:p>
            <a:pPr marL="0" indent="0">
              <a:buNone/>
            </a:pPr>
            <a:r>
              <a:rPr lang="en-US" dirty="0"/>
              <a:t>The method specified in the Request-Line is not allowed for the resource identified by the Request-URI. The response </a:t>
            </a:r>
            <a:r>
              <a:rPr lang="en-US" b="1" dirty="0"/>
              <a:t>must</a:t>
            </a:r>
            <a:r>
              <a:rPr lang="en-US" dirty="0"/>
              <a:t> include an </a:t>
            </a:r>
            <a:r>
              <a:rPr lang="en-US" dirty="0">
                <a:latin typeface="Lucida Console" panose="020B0609040504020204" pitchFamily="49" charset="0"/>
              </a:rPr>
              <a:t>Allow:</a:t>
            </a:r>
            <a:r>
              <a:rPr lang="en-US" dirty="0"/>
              <a:t> header containing a list of valid methods for the requested resource.</a:t>
            </a:r>
          </a:p>
        </p:txBody>
      </p:sp>
      <p:sp>
        <p:nvSpPr>
          <p:cNvPr id="11" name="Text Placeholder 10">
            <a:extLst>
              <a:ext uri="{FF2B5EF4-FFF2-40B4-BE49-F238E27FC236}">
                <a16:creationId xmlns="" xmlns:a16="http://schemas.microsoft.com/office/drawing/2014/main" id="{9C264D72-4038-234B-99E7-BA4A211A66FA}"/>
              </a:ext>
            </a:extLst>
          </p:cNvPr>
          <p:cNvSpPr>
            <a:spLocks noGrp="1"/>
          </p:cNvSpPr>
          <p:nvPr>
            <p:ph type="body" sz="quarter" idx="15"/>
          </p:nvPr>
        </p:nvSpPr>
        <p:spPr>
          <a:noFill/>
        </p:spPr>
        <p:txBody>
          <a:bodyPr/>
          <a:lstStyle/>
          <a:p>
            <a:endParaRPr lang="en-US" dirty="0"/>
          </a:p>
        </p:txBody>
      </p:sp>
      <p:pic>
        <p:nvPicPr>
          <p:cNvPr id="10" name="Graphic 9">
            <a:extLst>
              <a:ext uri="{FF2B5EF4-FFF2-40B4-BE49-F238E27FC236}">
                <a16:creationId xmlns="" xmlns:a16="http://schemas.microsoft.com/office/drawing/2014/main" id="{F679B51C-10DA-4945-B37A-C97F5EE64B1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4276791"/>
            <a:ext cx="900000" cy="900000"/>
          </a:xfrm>
          <a:prstGeom prst="rect">
            <a:avLst/>
          </a:prstGeom>
        </p:spPr>
      </p:pic>
      <p:pic>
        <p:nvPicPr>
          <p:cNvPr id="12" name="Graphic 11">
            <a:extLst>
              <a:ext uri="{FF2B5EF4-FFF2-40B4-BE49-F238E27FC236}">
                <a16:creationId xmlns="" xmlns:a16="http://schemas.microsoft.com/office/drawing/2014/main" id="{E7700D3D-FC19-0A45-8FA4-902EF4F341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5098207"/>
            <a:ext cx="900000" cy="900000"/>
          </a:xfrm>
          <a:prstGeom prst="rect">
            <a:avLst/>
          </a:prstGeom>
        </p:spPr>
      </p:pic>
      <p:sp>
        <p:nvSpPr>
          <p:cNvPr id="13" name="Rectangular Callout 12">
            <a:extLst>
              <a:ext uri="{FF2B5EF4-FFF2-40B4-BE49-F238E27FC236}">
                <a16:creationId xmlns="" xmlns:a16="http://schemas.microsoft.com/office/drawing/2014/main" id="{281CB100-7503-7344-AE7C-4673CD49FE01}"/>
              </a:ext>
            </a:extLst>
          </p:cNvPr>
          <p:cNvSpPr/>
          <p:nvPr/>
        </p:nvSpPr>
        <p:spPr>
          <a:xfrm>
            <a:off x="2135187" y="4340171"/>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DELETE / HTTP/1.1</a:t>
            </a:r>
          </a:p>
          <a:p>
            <a:r>
              <a:rPr lang="en-GB" sz="1600">
                <a:solidFill>
                  <a:srgbClr val="000000"/>
                </a:solidFill>
                <a:latin typeface="Lucida Console" charset="0"/>
                <a:ea typeface="Lucida Console" charset="0"/>
                <a:cs typeface="Lucida Console" charset="0"/>
              </a:rPr>
              <a:t>Host: example</a:t>
            </a:r>
            <a:r>
              <a:rPr lang="en-GB" sz="1600" dirty="0" err="1">
                <a:solidFill>
                  <a:srgbClr val="000000"/>
                </a:solidFill>
                <a:latin typeface="Lucida Console" charset="0"/>
                <a:ea typeface="Lucida Console" charset="0"/>
                <a:cs typeface="Lucida Console" charset="0"/>
              </a:rPr>
              <a:t>.org</a:t>
            </a:r>
            <a:endParaRPr lang="en-GB" sz="1600" dirty="0">
              <a:solidFill>
                <a:srgbClr val="000000"/>
              </a:solidFill>
              <a:latin typeface="Lucida Console" charset="0"/>
              <a:ea typeface="Lucida Console" charset="0"/>
              <a:cs typeface="Lucida Console" charset="0"/>
            </a:endParaRPr>
          </a:p>
        </p:txBody>
      </p:sp>
      <p:sp>
        <p:nvSpPr>
          <p:cNvPr id="14" name="Rectangular Callout 13">
            <a:extLst>
              <a:ext uri="{FF2B5EF4-FFF2-40B4-BE49-F238E27FC236}">
                <a16:creationId xmlns="" xmlns:a16="http://schemas.microsoft.com/office/drawing/2014/main" id="{9284223C-4149-8442-A596-B26120BDF028}"/>
              </a:ext>
            </a:extLst>
          </p:cNvPr>
          <p:cNvSpPr/>
          <p:nvPr/>
        </p:nvSpPr>
        <p:spPr>
          <a:xfrm>
            <a:off x="2135188" y="5176791"/>
            <a:ext cx="7921625" cy="674200"/>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HTTP/1.1 405 Method Not Allowed</a:t>
            </a:r>
            <a:br>
              <a:rPr lang="en-GB" sz="1600" dirty="0">
                <a:solidFill>
                  <a:srgbClr val="000000"/>
                </a:solidFill>
                <a:latin typeface="Lucida Console" charset="0"/>
                <a:ea typeface="Lucida Console" charset="0"/>
                <a:cs typeface="Lucida Console" charset="0"/>
              </a:rPr>
            </a:br>
            <a:r>
              <a:rPr lang="en-GB" sz="1600" dirty="0">
                <a:solidFill>
                  <a:srgbClr val="000000"/>
                </a:solidFill>
                <a:latin typeface="Lucida Console" charset="0"/>
                <a:ea typeface="Lucida Console" charset="0"/>
                <a:cs typeface="Lucida Console" charset="0"/>
              </a:rPr>
              <a:t>Allow: GET, HEAD</a:t>
            </a:r>
          </a:p>
        </p:txBody>
      </p:sp>
    </p:spTree>
    <p:extLst>
      <p:ext uri="{BB962C8B-B14F-4D97-AF65-F5344CB8AC3E}">
        <p14:creationId xmlns:p14="http://schemas.microsoft.com/office/powerpoint/2010/main" val="1346065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412 Precondition Failed</a:t>
            </a:r>
          </a:p>
        </p:txBody>
      </p:sp>
      <p:sp>
        <p:nvSpPr>
          <p:cNvPr id="4" name="Content Placeholder 3"/>
          <p:cNvSpPr>
            <a:spLocks noGrp="1"/>
          </p:cNvSpPr>
          <p:nvPr>
            <p:ph sz="quarter" idx="13"/>
          </p:nvPr>
        </p:nvSpPr>
        <p:spPr/>
        <p:txBody>
          <a:bodyPr/>
          <a:lstStyle/>
          <a:p>
            <a:pPr marL="0" indent="0">
              <a:buNone/>
            </a:pPr>
            <a:r>
              <a:rPr lang="en-GB" dirty="0"/>
              <a:t>One or more conditions given in the request header fields evaluated to false when tested on the server.</a:t>
            </a:r>
          </a:p>
          <a:p>
            <a:pPr marL="0" indent="0">
              <a:buNone/>
            </a:pPr>
            <a:endParaRPr lang="en-GB" dirty="0"/>
          </a:p>
          <a:p>
            <a:pPr marL="0" indent="0">
              <a:buNone/>
            </a:pPr>
            <a:r>
              <a:rPr lang="en-GB" dirty="0"/>
              <a:t>(as with </a:t>
            </a:r>
            <a:r>
              <a:rPr lang="en-GB" dirty="0">
                <a:latin typeface="Lucida Console" panose="020B0609040504020204" pitchFamily="49" charset="0"/>
              </a:rPr>
              <a:t>304 Not Modified</a:t>
            </a:r>
            <a:r>
              <a:rPr lang="en-GB" dirty="0"/>
              <a:t>, we’ll look at this in the lecture on conditional requests)</a:t>
            </a:r>
            <a:endParaRPr lang="en-US" dirty="0"/>
          </a:p>
        </p:txBody>
      </p:sp>
      <p:sp>
        <p:nvSpPr>
          <p:cNvPr id="5" name="Text Placeholder 4">
            <a:extLst>
              <a:ext uri="{FF2B5EF4-FFF2-40B4-BE49-F238E27FC236}">
                <a16:creationId xmlns="" xmlns:a16="http://schemas.microsoft.com/office/drawing/2014/main" id="{A82968BC-0E1D-CE4B-9FF3-23E4C5E2B055}"/>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2689920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HTTP response headers</a:t>
            </a:r>
          </a:p>
        </p:txBody>
      </p:sp>
      <p:sp>
        <p:nvSpPr>
          <p:cNvPr id="4" name="Content Placeholder 3"/>
          <p:cNvSpPr>
            <a:spLocks noGrp="1"/>
          </p:cNvSpPr>
          <p:nvPr>
            <p:ph sz="quarter" idx="13"/>
          </p:nvPr>
        </p:nvSpPr>
        <p:spPr/>
        <p:txBody>
          <a:bodyPr>
            <a:normAutofit fontScale="92500" lnSpcReduction="20000"/>
          </a:bodyPr>
          <a:lstStyle/>
          <a:p>
            <a:r>
              <a:rPr lang="en-US" dirty="0">
                <a:latin typeface="Lucida Console" panose="020B0609040504020204" pitchFamily="49" charset="0"/>
              </a:rPr>
              <a:t>Allow:</a:t>
            </a:r>
            <a:r>
              <a:rPr lang="en-US" dirty="0"/>
              <a:t> lists methods supported by request URI (see </a:t>
            </a:r>
            <a:r>
              <a:rPr lang="en-US" dirty="0">
                <a:latin typeface="Lucida Console" panose="020B0609040504020204" pitchFamily="49" charset="0"/>
              </a:rPr>
              <a:t>OPTIONS</a:t>
            </a:r>
            <a:r>
              <a:rPr lang="en-US" dirty="0"/>
              <a:t> method)</a:t>
            </a:r>
          </a:p>
          <a:p>
            <a:r>
              <a:rPr lang="en-US" dirty="0">
                <a:latin typeface="Lucida Console" panose="020B0609040504020204" pitchFamily="49" charset="0"/>
              </a:rPr>
              <a:t>Content-Language:</a:t>
            </a:r>
            <a:r>
              <a:rPr lang="en-US" dirty="0"/>
              <a:t> language of representation</a:t>
            </a:r>
          </a:p>
          <a:p>
            <a:r>
              <a:rPr lang="en-US" dirty="0">
                <a:latin typeface="Lucida Console" panose="020B0609040504020204" pitchFamily="49" charset="0"/>
              </a:rPr>
              <a:t>Content-Type:</a:t>
            </a:r>
            <a:r>
              <a:rPr lang="en-US" dirty="0"/>
              <a:t> media type of representation</a:t>
            </a:r>
          </a:p>
          <a:p>
            <a:r>
              <a:rPr lang="en-US" dirty="0">
                <a:latin typeface="Lucida Console" panose="020B0609040504020204" pitchFamily="49" charset="0"/>
              </a:rPr>
              <a:t>Content-Length:</a:t>
            </a:r>
            <a:r>
              <a:rPr lang="en-US" dirty="0"/>
              <a:t> length in bytes of representation</a:t>
            </a:r>
          </a:p>
          <a:p>
            <a:r>
              <a:rPr lang="en-US" dirty="0">
                <a:latin typeface="Lucida Console" panose="020B0609040504020204" pitchFamily="49" charset="0"/>
              </a:rPr>
              <a:t>Content-Location:</a:t>
            </a:r>
            <a:r>
              <a:rPr lang="en-US" dirty="0"/>
              <a:t> response body is a representation of the specified resource</a:t>
            </a:r>
          </a:p>
          <a:p>
            <a:r>
              <a:rPr lang="en-US" dirty="0">
                <a:latin typeface="Lucida Console" panose="020B0609040504020204" pitchFamily="49" charset="0"/>
              </a:rPr>
              <a:t>Date:</a:t>
            </a:r>
            <a:r>
              <a:rPr lang="en-US" dirty="0"/>
              <a:t> date/time at which the message was originated</a:t>
            </a:r>
          </a:p>
          <a:p>
            <a:r>
              <a:rPr lang="en-US" dirty="0">
                <a:latin typeface="Lucida Console" panose="020B0609040504020204" pitchFamily="49" charset="0"/>
              </a:rPr>
              <a:t>Expires:</a:t>
            </a:r>
            <a:r>
              <a:rPr lang="en-US" dirty="0"/>
              <a:t> date/time after which response is considered stale</a:t>
            </a:r>
          </a:p>
          <a:p>
            <a:r>
              <a:rPr lang="en-US" dirty="0">
                <a:latin typeface="Lucida Console" panose="020B0609040504020204" pitchFamily="49" charset="0"/>
              </a:rPr>
              <a:t>Cache-Control:</a:t>
            </a:r>
            <a:r>
              <a:rPr lang="en-US" dirty="0"/>
              <a:t> used with </a:t>
            </a:r>
            <a:r>
              <a:rPr lang="en-US" dirty="0">
                <a:latin typeface="Lucida Console" panose="020B0609040504020204" pitchFamily="49" charset="0"/>
              </a:rPr>
              <a:t>Expires:</a:t>
            </a:r>
            <a:r>
              <a:rPr lang="en-US" dirty="0"/>
              <a:t> for caching</a:t>
            </a:r>
          </a:p>
          <a:p>
            <a:r>
              <a:rPr lang="en-US" dirty="0" err="1">
                <a:latin typeface="Lucida Console" panose="020B0609040504020204" pitchFamily="49" charset="0"/>
              </a:rPr>
              <a:t>ETag</a:t>
            </a:r>
            <a:r>
              <a:rPr lang="en-US" dirty="0">
                <a:latin typeface="Lucida Console" panose="020B0609040504020204" pitchFamily="49" charset="0"/>
              </a:rPr>
              <a:t>:</a:t>
            </a:r>
            <a:r>
              <a:rPr lang="en-US" dirty="0"/>
              <a:t> entity tag – identifier for version of resource </a:t>
            </a:r>
          </a:p>
          <a:p>
            <a:r>
              <a:rPr lang="en-US" dirty="0">
                <a:latin typeface="Lucida Console" panose="020B0609040504020204" pitchFamily="49" charset="0"/>
              </a:rPr>
              <a:t>Last-Modified:</a:t>
            </a:r>
            <a:r>
              <a:rPr lang="en-US" dirty="0"/>
              <a:t> date/time at which representation was last changed</a:t>
            </a:r>
          </a:p>
          <a:p>
            <a:r>
              <a:rPr lang="en-US" dirty="0">
                <a:latin typeface="Lucida Console" panose="020B0609040504020204" pitchFamily="49" charset="0"/>
              </a:rPr>
              <a:t>Link:</a:t>
            </a:r>
            <a:r>
              <a:rPr lang="en-US" dirty="0"/>
              <a:t> contains links for the resource</a:t>
            </a:r>
          </a:p>
        </p:txBody>
      </p:sp>
      <p:sp>
        <p:nvSpPr>
          <p:cNvPr id="6" name="Text Placeholder 4">
            <a:extLst>
              <a:ext uri="{FF2B5EF4-FFF2-40B4-BE49-F238E27FC236}">
                <a16:creationId xmlns="" xmlns:a16="http://schemas.microsoft.com/office/drawing/2014/main" id="{0F55A60B-6392-6F42-A373-6E7437FDEAD5}"/>
              </a:ext>
            </a:extLst>
          </p:cNvPr>
          <p:cNvSpPr>
            <a:spLocks noGrp="1"/>
          </p:cNvSpPr>
          <p:nvPr>
            <p:ph type="body" sz="quarter" idx="15"/>
          </p:nvPr>
        </p:nvSpPr>
        <p:spPr>
          <a:xfrm>
            <a:off x="623888" y="6190702"/>
            <a:ext cx="10944225" cy="478387"/>
          </a:xfrm>
          <a:noFill/>
        </p:spPr>
        <p:txBody>
          <a:bodyPr anchor="b"/>
          <a:lstStyle/>
          <a:p>
            <a:r>
              <a:rPr lang="en-GB" dirty="0"/>
              <a:t>Fielding, R.T. and Reschke, J. (2014) </a:t>
            </a:r>
            <a:r>
              <a:rPr lang="en-GB" i="1" dirty="0"/>
              <a:t>Hypertext Transfer Protocol (HTTP/1.1): Semantics and Content.</a:t>
            </a:r>
            <a:r>
              <a:rPr lang="en-GB" dirty="0"/>
              <a:t> RFC7231. pp.64-73. </a:t>
            </a:r>
            <a:br>
              <a:rPr lang="en-GB" dirty="0"/>
            </a:br>
            <a:r>
              <a:rPr lang="en-GB" dirty="0"/>
              <a:t>Available at: https://</a:t>
            </a:r>
            <a:r>
              <a:rPr lang="en-GB" dirty="0" err="1"/>
              <a:t>tools.ietf.org</a:t>
            </a:r>
            <a:r>
              <a:rPr lang="en-GB" dirty="0"/>
              <a:t>/html/rfc7231</a:t>
            </a:r>
          </a:p>
        </p:txBody>
      </p:sp>
    </p:spTree>
    <p:extLst>
      <p:ext uri="{BB962C8B-B14F-4D97-AF65-F5344CB8AC3E}">
        <p14:creationId xmlns:p14="http://schemas.microsoft.com/office/powerpoint/2010/main" val="1866662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4" name="Content Placeholder 3"/>
          <p:cNvSpPr>
            <a:spLocks noGrp="1"/>
          </p:cNvSpPr>
          <p:nvPr>
            <p:ph sz="quarter" idx="13"/>
          </p:nvPr>
        </p:nvSpPr>
        <p:spPr/>
        <p:txBody>
          <a:bodyPr/>
          <a:lstStyle/>
          <a:p>
            <a:pPr marL="0" indent="0">
              <a:buNone/>
            </a:pPr>
            <a:r>
              <a:rPr lang="en-GB" dirty="0"/>
              <a:t>Fielding, R.T. and Reschke, J. (2014) </a:t>
            </a:r>
            <a:r>
              <a:rPr lang="en-GB" i="1" dirty="0"/>
              <a:t>Hypertext Transfer Protocol (HTTP/1.1): Semantics and Content.</a:t>
            </a:r>
            <a:r>
              <a:rPr lang="en-GB" dirty="0"/>
              <a:t> RFC7231.</a:t>
            </a:r>
          </a:p>
          <a:p>
            <a:pPr marL="360000" lvl="1" indent="0">
              <a:buNone/>
            </a:pPr>
            <a:r>
              <a:rPr lang="en-GB"/>
              <a:t>https</a:t>
            </a:r>
            <a:r>
              <a:rPr lang="en-GB" dirty="0"/>
              <a:t>://</a:t>
            </a:r>
            <a:r>
              <a:rPr lang="en-GB" dirty="0" err="1"/>
              <a:t>tools.ietf.org</a:t>
            </a:r>
            <a:r>
              <a:rPr lang="en-GB" dirty="0"/>
              <a:t>/html/rfc7231</a:t>
            </a:r>
          </a:p>
        </p:txBody>
      </p:sp>
      <p:sp>
        <p:nvSpPr>
          <p:cNvPr id="5" name="Text Placeholder 4">
            <a:extLst>
              <a:ext uri="{FF2B5EF4-FFF2-40B4-BE49-F238E27FC236}">
                <a16:creationId xmlns="" xmlns:a16="http://schemas.microsoft.com/office/drawing/2014/main" id="{B6C327D7-DF55-1E49-9EAD-DDEE17803935}"/>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3557506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8E375D-366A-D84D-85C3-E372D5290ED3}"/>
              </a:ext>
            </a:extLst>
          </p:cNvPr>
          <p:cNvSpPr>
            <a:spLocks noGrp="1"/>
          </p:cNvSpPr>
          <p:nvPr>
            <p:ph type="ctrTitle"/>
          </p:nvPr>
        </p:nvSpPr>
        <p:spPr/>
        <p:txBody>
          <a:bodyPr/>
          <a:lstStyle/>
          <a:p>
            <a:r>
              <a:rPr lang="en-US" dirty="0"/>
              <a:t>Next:</a:t>
            </a:r>
            <a:br>
              <a:rPr lang="en-US" dirty="0"/>
            </a:br>
            <a:r>
              <a:rPr lang="en-US" dirty="0"/>
              <a:t>Content Negotiation, Conditional Requests and Cookies</a:t>
            </a:r>
          </a:p>
        </p:txBody>
      </p:sp>
    </p:spTree>
    <p:extLst>
      <p:ext uri="{BB962C8B-B14F-4D97-AF65-F5344CB8AC3E}">
        <p14:creationId xmlns:p14="http://schemas.microsoft.com/office/powerpoint/2010/main" val="189561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HTTP</a:t>
            </a:r>
          </a:p>
        </p:txBody>
      </p:sp>
      <p:sp>
        <p:nvSpPr>
          <p:cNvPr id="4" name="Content Placeholder 3"/>
          <p:cNvSpPr>
            <a:spLocks noGrp="1"/>
          </p:cNvSpPr>
          <p:nvPr>
            <p:ph sz="quarter" idx="13"/>
          </p:nvPr>
        </p:nvSpPr>
        <p:spPr/>
        <p:txBody>
          <a:bodyPr/>
          <a:lstStyle/>
          <a:p>
            <a:r>
              <a:rPr lang="en-US" dirty="0"/>
              <a:t>First documented in 1991 (HTTP/0.9)</a:t>
            </a:r>
          </a:p>
          <a:p>
            <a:r>
              <a:rPr lang="en-US" dirty="0"/>
              <a:t>HTTP/1.0 introduced in 1996 (RFC1945)</a:t>
            </a:r>
          </a:p>
          <a:p>
            <a:r>
              <a:rPr lang="en-US" dirty="0"/>
              <a:t>HTTP/1.1 introduced in 1997 (RFC2068)</a:t>
            </a:r>
          </a:p>
          <a:p>
            <a:r>
              <a:rPr lang="en-US" dirty="0"/>
              <a:t>HTTP/1.1 updated in 1999 (RFC2616)</a:t>
            </a:r>
          </a:p>
          <a:p>
            <a:r>
              <a:rPr lang="en-US" dirty="0"/>
              <a:t>HTTP/1.1 last updated in 2014 (RFC7230-7235)</a:t>
            </a:r>
          </a:p>
          <a:p>
            <a:r>
              <a:rPr lang="en-US" dirty="0"/>
              <a:t>HTTP/2 introduced in 2015 (RFC7450)</a:t>
            </a:r>
          </a:p>
          <a:p>
            <a:r>
              <a:rPr lang="en-US" dirty="0"/>
              <a:t>HTTP/3 introduced in 2022 (RFC9114)</a:t>
            </a:r>
          </a:p>
        </p:txBody>
      </p:sp>
      <p:sp>
        <p:nvSpPr>
          <p:cNvPr id="13" name="Text Placeholder 12">
            <a:extLst>
              <a:ext uri="{FF2B5EF4-FFF2-40B4-BE49-F238E27FC236}">
                <a16:creationId xmlns="" xmlns:a16="http://schemas.microsoft.com/office/drawing/2014/main" id="{E65E8A70-D3FA-1949-A66F-DEA5401087DB}"/>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330257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Anatomy of an HTTP URI</a:t>
            </a:r>
          </a:p>
        </p:txBody>
      </p:sp>
      <p:sp>
        <p:nvSpPr>
          <p:cNvPr id="6" name="Content Placeholder 5"/>
          <p:cNvSpPr>
            <a:spLocks noGrp="1"/>
          </p:cNvSpPr>
          <p:nvPr>
            <p:ph sz="quarter" idx="13"/>
          </p:nvPr>
        </p:nvSpPr>
        <p:spPr/>
        <p:txBody>
          <a:bodyPr/>
          <a:lstStyle/>
          <a:p>
            <a:pPr marL="0" indent="0">
              <a:buNone/>
            </a:pPr>
            <a:endParaRPr lang="en-US" i="1" dirty="0"/>
          </a:p>
          <a:p>
            <a:pPr marL="0" indent="0">
              <a:buNone/>
            </a:pPr>
            <a:r>
              <a:rPr lang="en-US" dirty="0">
                <a:latin typeface="Lucida Console" panose="020B0609040504020204" pitchFamily="49" charset="0"/>
              </a:rPr>
              <a:t>http://</a:t>
            </a:r>
            <a:r>
              <a:rPr lang="en-US" i="1" dirty="0">
                <a:latin typeface="Lucida Console" panose="020B0609040504020204" pitchFamily="49" charset="0"/>
              </a:rPr>
              <a:t>&lt;host&gt;&lt;:port&gt;&lt;/path&gt;</a:t>
            </a:r>
            <a:r>
              <a:rPr lang="en-US" dirty="0">
                <a:latin typeface="Lucida Console" panose="020B0609040504020204" pitchFamily="49" charset="0"/>
              </a:rPr>
              <a:t>?</a:t>
            </a:r>
            <a:r>
              <a:rPr lang="en-US" i="1" dirty="0">
                <a:latin typeface="Lucida Console" panose="020B0609040504020204" pitchFamily="49" charset="0"/>
              </a:rPr>
              <a:t>&lt;query&gt;</a:t>
            </a:r>
            <a:r>
              <a:rPr lang="en-US" dirty="0">
                <a:latin typeface="Lucida Console" panose="020B0609040504020204" pitchFamily="49" charset="0"/>
              </a:rPr>
              <a:t>#</a:t>
            </a:r>
            <a:r>
              <a:rPr lang="en-US" i="1" dirty="0">
                <a:latin typeface="Lucida Console" panose="020B0609040504020204" pitchFamily="49" charset="0"/>
              </a:rPr>
              <a:t>&lt;fragment&gt;</a:t>
            </a:r>
          </a:p>
          <a:p>
            <a:pPr marL="0" indent="0">
              <a:buNone/>
            </a:pPr>
            <a:endParaRPr lang="en-US" i="1" dirty="0"/>
          </a:p>
          <a:p>
            <a:pPr marL="0" indent="0">
              <a:buNone/>
            </a:pPr>
            <a:r>
              <a:rPr lang="en-US" dirty="0"/>
              <a:t>Examples</a:t>
            </a:r>
            <a:r>
              <a:rPr lang="en-US" i="1" dirty="0"/>
              <a:t>:</a:t>
            </a:r>
          </a:p>
          <a:p>
            <a:r>
              <a:rPr lang="en-GB" dirty="0">
                <a:latin typeface="Lucida Console" panose="020B0609040504020204" pitchFamily="49" charset="0"/>
              </a:rPr>
              <a:t>http://</a:t>
            </a:r>
            <a:r>
              <a:rPr lang="en-GB" dirty="0" err="1">
                <a:latin typeface="Lucida Console" panose="020B0609040504020204" pitchFamily="49" charset="0"/>
              </a:rPr>
              <a:t>example.com</a:t>
            </a:r>
            <a:r>
              <a:rPr lang="en-GB" dirty="0">
                <a:latin typeface="Lucida Console" panose="020B0609040504020204" pitchFamily="49" charset="0"/>
              </a:rPr>
              <a:t>/</a:t>
            </a:r>
          </a:p>
          <a:p>
            <a:r>
              <a:rPr lang="en-GB" dirty="0">
                <a:latin typeface="Lucida Console" panose="020B0609040504020204" pitchFamily="49" charset="0"/>
              </a:rPr>
              <a:t>http://example.com:80/</a:t>
            </a:r>
          </a:p>
          <a:p>
            <a:r>
              <a:rPr lang="en-GB" dirty="0">
                <a:latin typeface="Lucida Console" panose="020B0609040504020204" pitchFamily="49" charset="0"/>
              </a:rPr>
              <a:t>http://</a:t>
            </a:r>
            <a:r>
              <a:rPr lang="en-GB" dirty="0" err="1">
                <a:latin typeface="Lucida Console" panose="020B0609040504020204" pitchFamily="49" charset="0"/>
              </a:rPr>
              <a:t>example.com</a:t>
            </a:r>
            <a:r>
              <a:rPr lang="en-GB" dirty="0">
                <a:latin typeface="Lucida Console" panose="020B0609040504020204" pitchFamily="49" charset="0"/>
              </a:rPr>
              <a:t>/users/</a:t>
            </a:r>
            <a:r>
              <a:rPr lang="en-GB" dirty="0" err="1">
                <a:latin typeface="Lucida Console" panose="020B0609040504020204" pitchFamily="49" charset="0"/>
              </a:rPr>
              <a:t>nmg</a:t>
            </a:r>
            <a:endParaRPr lang="en-GB" dirty="0">
              <a:latin typeface="Lucida Console" panose="020B0609040504020204" pitchFamily="49" charset="0"/>
            </a:endParaRPr>
          </a:p>
          <a:p>
            <a:r>
              <a:rPr lang="en-GB" dirty="0">
                <a:latin typeface="Lucida Console" panose="020B0609040504020204" pitchFamily="49" charset="0"/>
              </a:rPr>
              <a:t>http://</a:t>
            </a:r>
            <a:r>
              <a:rPr lang="en-GB" dirty="0" err="1">
                <a:latin typeface="Lucida Console" panose="020B0609040504020204" pitchFamily="49" charset="0"/>
              </a:rPr>
              <a:t>example.com</a:t>
            </a:r>
            <a:r>
              <a:rPr lang="en-GB" dirty="0">
                <a:latin typeface="Lucida Console" panose="020B0609040504020204" pitchFamily="49" charset="0"/>
              </a:rPr>
              <a:t>/?search=foo</a:t>
            </a:r>
          </a:p>
          <a:p>
            <a:r>
              <a:rPr lang="en-GB" dirty="0">
                <a:latin typeface="Lucida Console" panose="020B0609040504020204" pitchFamily="49" charset="0"/>
              </a:rPr>
              <a:t>http://</a:t>
            </a:r>
            <a:r>
              <a:rPr lang="en-GB" dirty="0" err="1">
                <a:latin typeface="Lucida Console" panose="020B0609040504020204" pitchFamily="49" charset="0"/>
              </a:rPr>
              <a:t>example.com</a:t>
            </a:r>
            <a:r>
              <a:rPr lang="en-GB" dirty="0">
                <a:latin typeface="Lucida Console" panose="020B0609040504020204" pitchFamily="49" charset="0"/>
              </a:rPr>
              <a:t>/users/</a:t>
            </a:r>
            <a:r>
              <a:rPr lang="en-GB" dirty="0" err="1">
                <a:latin typeface="Lucida Console" panose="020B0609040504020204" pitchFamily="49" charset="0"/>
              </a:rPr>
              <a:t>nmg#contact</a:t>
            </a:r>
            <a:endParaRPr lang="en-GB" dirty="0">
              <a:latin typeface="Lucida Console" panose="020B0609040504020204" pitchFamily="49" charset="0"/>
            </a:endParaRPr>
          </a:p>
        </p:txBody>
      </p:sp>
      <p:sp>
        <p:nvSpPr>
          <p:cNvPr id="2" name="Text Placeholder 1">
            <a:extLst>
              <a:ext uri="{FF2B5EF4-FFF2-40B4-BE49-F238E27FC236}">
                <a16:creationId xmlns="" xmlns:a16="http://schemas.microsoft.com/office/drawing/2014/main" id="{F38CA015-ACCF-084D-965F-1DCBCE5C1952}"/>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264608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HTTP message exchange</a:t>
            </a:r>
          </a:p>
        </p:txBody>
      </p:sp>
      <p:sp>
        <p:nvSpPr>
          <p:cNvPr id="4" name="Content Placeholder 3">
            <a:extLst>
              <a:ext uri="{FF2B5EF4-FFF2-40B4-BE49-F238E27FC236}">
                <a16:creationId xmlns="" xmlns:a16="http://schemas.microsoft.com/office/drawing/2014/main" id="{9ECC29C1-A41E-5545-80E5-4EDF7B84BDFD}"/>
              </a:ext>
            </a:extLst>
          </p:cNvPr>
          <p:cNvSpPr>
            <a:spLocks noGrp="1"/>
          </p:cNvSpPr>
          <p:nvPr>
            <p:ph sz="quarter" idx="13"/>
          </p:nvPr>
        </p:nvSpPr>
        <p:spPr/>
        <p:txBody>
          <a:bodyPr/>
          <a:lstStyle/>
          <a:p>
            <a:pPr marL="0" indent="0">
              <a:buNone/>
            </a:pPr>
            <a:r>
              <a:rPr lang="en-GB" dirty="0"/>
              <a:t>Consider a request for a representation of </a:t>
            </a:r>
            <a:r>
              <a:rPr lang="en-GB" dirty="0">
                <a:latin typeface="Lucida Console" panose="020B0609040504020204" pitchFamily="49" charset="0"/>
              </a:rPr>
              <a:t>http://</a:t>
            </a:r>
            <a:r>
              <a:rPr lang="en-GB" dirty="0" err="1">
                <a:latin typeface="Lucida Console" panose="020B0609040504020204" pitchFamily="49" charset="0"/>
              </a:rPr>
              <a:t>example.org</a:t>
            </a:r>
            <a:r>
              <a:rPr lang="en-GB" dirty="0">
                <a:latin typeface="Lucida Console" panose="020B0609040504020204" pitchFamily="49" charset="0"/>
              </a:rPr>
              <a:t>/</a:t>
            </a:r>
          </a:p>
        </p:txBody>
      </p:sp>
      <p:sp>
        <p:nvSpPr>
          <p:cNvPr id="15" name="Text Placeholder 14">
            <a:extLst>
              <a:ext uri="{FF2B5EF4-FFF2-40B4-BE49-F238E27FC236}">
                <a16:creationId xmlns="" xmlns:a16="http://schemas.microsoft.com/office/drawing/2014/main" id="{109ABBFB-7A6D-8245-A9CD-455FDA9F2C05}"/>
              </a:ext>
            </a:extLst>
          </p:cNvPr>
          <p:cNvSpPr>
            <a:spLocks noGrp="1"/>
          </p:cNvSpPr>
          <p:nvPr>
            <p:ph type="body" sz="quarter" idx="15"/>
          </p:nvPr>
        </p:nvSpPr>
        <p:spPr>
          <a:noFill/>
        </p:spPr>
        <p:txBody>
          <a:bodyPr/>
          <a:lstStyle/>
          <a:p>
            <a:endParaRPr lang="en-GB"/>
          </a:p>
        </p:txBody>
      </p:sp>
      <p:sp>
        <p:nvSpPr>
          <p:cNvPr id="58" name="TextBox 57">
            <a:extLst>
              <a:ext uri="{FF2B5EF4-FFF2-40B4-BE49-F238E27FC236}">
                <a16:creationId xmlns="" xmlns:a16="http://schemas.microsoft.com/office/drawing/2014/main" id="{2B39C021-CE23-ED4F-8A95-D612219FF9EC}"/>
              </a:ext>
            </a:extLst>
          </p:cNvPr>
          <p:cNvSpPr txBox="1"/>
          <p:nvPr/>
        </p:nvSpPr>
        <p:spPr>
          <a:xfrm>
            <a:off x="1918457" y="4654119"/>
            <a:ext cx="795411" cy="369332"/>
          </a:xfrm>
          <a:prstGeom prst="rect">
            <a:avLst/>
          </a:prstGeom>
          <a:noFill/>
        </p:spPr>
        <p:txBody>
          <a:bodyPr wrap="none" rtlCol="0">
            <a:spAutoFit/>
          </a:bodyPr>
          <a:lstStyle/>
          <a:p>
            <a:pPr algn="ctr"/>
            <a:r>
              <a:rPr lang="en-GB" dirty="0"/>
              <a:t>client</a:t>
            </a:r>
          </a:p>
        </p:txBody>
      </p:sp>
      <p:sp>
        <p:nvSpPr>
          <p:cNvPr id="59" name="TextBox 58">
            <a:extLst>
              <a:ext uri="{FF2B5EF4-FFF2-40B4-BE49-F238E27FC236}">
                <a16:creationId xmlns="" xmlns:a16="http://schemas.microsoft.com/office/drawing/2014/main" id="{B77D3585-42C7-104D-9CCB-8EAAC5E71D76}"/>
              </a:ext>
            </a:extLst>
          </p:cNvPr>
          <p:cNvSpPr txBox="1"/>
          <p:nvPr/>
        </p:nvSpPr>
        <p:spPr>
          <a:xfrm>
            <a:off x="9079788" y="4654119"/>
            <a:ext cx="1592103" cy="646331"/>
          </a:xfrm>
          <a:prstGeom prst="rect">
            <a:avLst/>
          </a:prstGeom>
          <a:noFill/>
        </p:spPr>
        <p:txBody>
          <a:bodyPr wrap="none" rtlCol="0">
            <a:spAutoFit/>
          </a:bodyPr>
          <a:lstStyle/>
          <a:p>
            <a:pPr algn="ctr"/>
            <a:r>
              <a:rPr lang="en-GB" dirty="0"/>
              <a:t>server</a:t>
            </a:r>
          </a:p>
          <a:p>
            <a:pPr algn="ctr"/>
            <a:r>
              <a:rPr lang="en-GB" dirty="0" err="1"/>
              <a:t>example.org</a:t>
            </a:r>
            <a:endParaRPr lang="en-GB" dirty="0"/>
          </a:p>
        </p:txBody>
      </p:sp>
      <p:grpSp>
        <p:nvGrpSpPr>
          <p:cNvPr id="62" name="Group 61">
            <a:extLst>
              <a:ext uri="{FF2B5EF4-FFF2-40B4-BE49-F238E27FC236}">
                <a16:creationId xmlns="" xmlns:a16="http://schemas.microsoft.com/office/drawing/2014/main" id="{C40FD155-921C-CD4A-B063-0E58C95FDCFB}"/>
              </a:ext>
            </a:extLst>
          </p:cNvPr>
          <p:cNvGrpSpPr/>
          <p:nvPr/>
        </p:nvGrpSpPr>
        <p:grpSpPr>
          <a:xfrm>
            <a:off x="3035300" y="3478282"/>
            <a:ext cx="6156325" cy="455545"/>
            <a:chOff x="3035300" y="3478282"/>
            <a:chExt cx="6156325" cy="455545"/>
          </a:xfrm>
        </p:grpSpPr>
        <p:cxnSp>
          <p:nvCxnSpPr>
            <p:cNvPr id="52" name="Straight Arrow Connector 51">
              <a:extLst>
                <a:ext uri="{FF2B5EF4-FFF2-40B4-BE49-F238E27FC236}">
                  <a16:creationId xmlns="" xmlns:a16="http://schemas.microsoft.com/office/drawing/2014/main" id="{614669A6-B39E-FA47-BD61-DCE8BFCC72BF}"/>
                </a:ext>
              </a:extLst>
            </p:cNvPr>
            <p:cNvCxnSpPr>
              <a:cxnSpLocks/>
            </p:cNvCxnSpPr>
            <p:nvPr/>
          </p:nvCxnSpPr>
          <p:spPr bwMode="auto">
            <a:xfrm>
              <a:off x="3035300" y="3933530"/>
              <a:ext cx="6156325" cy="297"/>
            </a:xfrm>
            <a:prstGeom prst="straightConnector1">
              <a:avLst/>
            </a:prstGeom>
            <a:solidFill>
              <a:schemeClr val="accent1"/>
            </a:solidFill>
            <a:ln w="25400" cap="flat" cmpd="sng" algn="ctr">
              <a:solidFill>
                <a:schemeClr val="tx1"/>
              </a:solidFill>
              <a:prstDash val="solid"/>
              <a:round/>
              <a:headEnd type="none" w="med" len="med"/>
              <a:tailEnd type="arrow" w="lg" len="lg"/>
            </a:ln>
            <a:effectLst/>
          </p:spPr>
        </p:cxnSp>
        <p:sp>
          <p:nvSpPr>
            <p:cNvPr id="60" name="TextBox 59">
              <a:extLst>
                <a:ext uri="{FF2B5EF4-FFF2-40B4-BE49-F238E27FC236}">
                  <a16:creationId xmlns="" xmlns:a16="http://schemas.microsoft.com/office/drawing/2014/main" id="{239B0FC7-8DAA-A74F-8A7B-459D8F10DC77}"/>
                </a:ext>
              </a:extLst>
            </p:cNvPr>
            <p:cNvSpPr txBox="1"/>
            <p:nvPr/>
          </p:nvSpPr>
          <p:spPr>
            <a:xfrm>
              <a:off x="5691082" y="3478282"/>
              <a:ext cx="881973" cy="369332"/>
            </a:xfrm>
            <a:prstGeom prst="rect">
              <a:avLst/>
            </a:prstGeom>
            <a:noFill/>
          </p:spPr>
          <p:txBody>
            <a:bodyPr wrap="none" rtlCol="0">
              <a:spAutoFit/>
            </a:bodyPr>
            <a:lstStyle/>
            <a:p>
              <a:r>
                <a:rPr lang="en-GB" dirty="0">
                  <a:latin typeface="Lucida Console" panose="020B0609040504020204" pitchFamily="49" charset="0"/>
                </a:rPr>
                <a:t>GET /</a:t>
              </a:r>
            </a:p>
          </p:txBody>
        </p:sp>
      </p:grpSp>
      <p:grpSp>
        <p:nvGrpSpPr>
          <p:cNvPr id="48" name="Group 47">
            <a:extLst>
              <a:ext uri="{FF2B5EF4-FFF2-40B4-BE49-F238E27FC236}">
                <a16:creationId xmlns="" xmlns:a16="http://schemas.microsoft.com/office/drawing/2014/main" id="{0E4703D4-1401-D344-895E-35FD2317F2D0}"/>
              </a:ext>
            </a:extLst>
          </p:cNvPr>
          <p:cNvGrpSpPr/>
          <p:nvPr/>
        </p:nvGrpSpPr>
        <p:grpSpPr>
          <a:xfrm>
            <a:off x="6304680" y="1773238"/>
            <a:ext cx="3554314" cy="2036802"/>
            <a:chOff x="6304680" y="1773238"/>
            <a:chExt cx="3554314" cy="2036802"/>
          </a:xfrm>
        </p:grpSpPr>
        <p:sp>
          <p:nvSpPr>
            <p:cNvPr id="32" name="TextBox 31">
              <a:extLst>
                <a:ext uri="{FF2B5EF4-FFF2-40B4-BE49-F238E27FC236}">
                  <a16:creationId xmlns="" xmlns:a16="http://schemas.microsoft.com/office/drawing/2014/main" id="{42093CB9-1F00-AA49-B209-EBC6EDF9063A}"/>
                </a:ext>
              </a:extLst>
            </p:cNvPr>
            <p:cNvSpPr txBox="1"/>
            <p:nvPr/>
          </p:nvSpPr>
          <p:spPr>
            <a:xfrm>
              <a:off x="6970062" y="2569822"/>
              <a:ext cx="2888932" cy="369332"/>
            </a:xfrm>
            <a:prstGeom prst="rect">
              <a:avLst/>
            </a:prstGeom>
            <a:noFill/>
          </p:spPr>
          <p:txBody>
            <a:bodyPr wrap="none" rtlCol="0">
              <a:spAutoFit/>
            </a:bodyPr>
            <a:lstStyle/>
            <a:p>
              <a:r>
                <a:rPr lang="en-GB" dirty="0"/>
                <a:t>the path of the resource</a:t>
              </a:r>
            </a:p>
          </p:txBody>
        </p:sp>
        <p:cxnSp>
          <p:nvCxnSpPr>
            <p:cNvPr id="34" name="Curved Connector 33">
              <a:extLst>
                <a:ext uri="{FF2B5EF4-FFF2-40B4-BE49-F238E27FC236}">
                  <a16:creationId xmlns="" xmlns:a16="http://schemas.microsoft.com/office/drawing/2014/main" id="{DED8F238-A0AA-BC42-8BC1-A8BF16217105}"/>
                </a:ext>
              </a:extLst>
            </p:cNvPr>
            <p:cNvCxnSpPr>
              <a:cxnSpLocks/>
              <a:stCxn id="32" idx="1"/>
              <a:endCxn id="46" idx="0"/>
            </p:cNvCxnSpPr>
            <p:nvPr/>
          </p:nvCxnSpPr>
          <p:spPr>
            <a:xfrm rot="10800000" flipV="1">
              <a:off x="6404914" y="2754488"/>
              <a:ext cx="565149" cy="767552"/>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 xmlns:a16="http://schemas.microsoft.com/office/drawing/2014/main" id="{65C31CAC-FEE7-6947-A6A2-4373D31A0190}"/>
                </a:ext>
              </a:extLst>
            </p:cNvPr>
            <p:cNvCxnSpPr>
              <a:cxnSpLocks/>
              <a:stCxn id="32" idx="3"/>
              <a:endCxn id="43" idx="3"/>
            </p:cNvCxnSpPr>
            <p:nvPr/>
          </p:nvCxnSpPr>
          <p:spPr>
            <a:xfrm flipH="1" flipV="1">
              <a:off x="8894618" y="1953238"/>
              <a:ext cx="964376" cy="801250"/>
            </a:xfrm>
            <a:prstGeom prst="curvedConnector3">
              <a:avLst>
                <a:gd name="adj1" fmla="val -2370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 xmlns:a16="http://schemas.microsoft.com/office/drawing/2014/main" id="{647BF7E5-8086-914A-9AC5-DE97737DBF84}"/>
                </a:ext>
              </a:extLst>
            </p:cNvPr>
            <p:cNvSpPr/>
            <p:nvPr/>
          </p:nvSpPr>
          <p:spPr bwMode="auto">
            <a:xfrm>
              <a:off x="8694153" y="1773238"/>
              <a:ext cx="200465" cy="360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6" name="Rectangle 45">
              <a:extLst>
                <a:ext uri="{FF2B5EF4-FFF2-40B4-BE49-F238E27FC236}">
                  <a16:creationId xmlns="" xmlns:a16="http://schemas.microsoft.com/office/drawing/2014/main" id="{19B71DFD-CACE-FA4D-8C61-6D88B7B6E24B}"/>
                </a:ext>
              </a:extLst>
            </p:cNvPr>
            <p:cNvSpPr/>
            <p:nvPr/>
          </p:nvSpPr>
          <p:spPr bwMode="auto">
            <a:xfrm>
              <a:off x="6304680" y="3522040"/>
              <a:ext cx="200465" cy="288000"/>
            </a:xfrm>
            <a:prstGeom prst="rect">
              <a:avLst/>
            </a:prstGeom>
            <a:solidFill>
              <a:schemeClr val="accent1">
                <a:alpha val="50000"/>
              </a:schemeClr>
            </a:solidFill>
            <a:ln w="12700" cap="flat" cmpd="sng" algn="ctr">
              <a:solidFill>
                <a:schemeClr val="accent1">
                  <a:alpha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pic>
        <p:nvPicPr>
          <p:cNvPr id="23" name="Graphic 22">
            <a:extLst>
              <a:ext uri="{FF2B5EF4-FFF2-40B4-BE49-F238E27FC236}">
                <a16:creationId xmlns="" xmlns:a16="http://schemas.microsoft.com/office/drawing/2014/main" id="{4BE38900-80D2-604D-A3DE-F56D4DE9323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66162" y="3700304"/>
            <a:ext cx="900000" cy="900000"/>
          </a:xfrm>
          <a:prstGeom prst="rect">
            <a:avLst/>
          </a:prstGeom>
        </p:spPr>
      </p:pic>
      <p:pic>
        <p:nvPicPr>
          <p:cNvPr id="24" name="Graphic 23">
            <a:extLst>
              <a:ext uri="{FF2B5EF4-FFF2-40B4-BE49-F238E27FC236}">
                <a16:creationId xmlns="" xmlns:a16="http://schemas.microsoft.com/office/drawing/2014/main" id="{AFE1C961-D3AB-AE48-9D0A-F0365E5D41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425838" y="3626698"/>
            <a:ext cx="900000" cy="900000"/>
          </a:xfrm>
          <a:prstGeom prst="rect">
            <a:avLst/>
          </a:prstGeom>
        </p:spPr>
      </p:pic>
      <p:grpSp>
        <p:nvGrpSpPr>
          <p:cNvPr id="7" name="Group 6">
            <a:extLst>
              <a:ext uri="{FF2B5EF4-FFF2-40B4-BE49-F238E27FC236}">
                <a16:creationId xmlns="" xmlns:a16="http://schemas.microsoft.com/office/drawing/2014/main" id="{41A37A87-6A04-FA42-AE7F-78BAFCA20230}"/>
              </a:ext>
            </a:extLst>
          </p:cNvPr>
          <p:cNvGrpSpPr/>
          <p:nvPr/>
        </p:nvGrpSpPr>
        <p:grpSpPr>
          <a:xfrm>
            <a:off x="3035300" y="4221163"/>
            <a:ext cx="6156326" cy="859437"/>
            <a:chOff x="3035300" y="4221163"/>
            <a:chExt cx="6156326" cy="859437"/>
          </a:xfrm>
        </p:grpSpPr>
        <p:cxnSp>
          <p:nvCxnSpPr>
            <p:cNvPr id="55" name="Straight Arrow Connector 54">
              <a:extLst>
                <a:ext uri="{FF2B5EF4-FFF2-40B4-BE49-F238E27FC236}">
                  <a16:creationId xmlns="" xmlns:a16="http://schemas.microsoft.com/office/drawing/2014/main" id="{07D608AF-4ED4-7B40-8BD0-5D782ECE2908}"/>
                </a:ext>
              </a:extLst>
            </p:cNvPr>
            <p:cNvCxnSpPr>
              <a:cxnSpLocks/>
            </p:cNvCxnSpPr>
            <p:nvPr/>
          </p:nvCxnSpPr>
          <p:spPr bwMode="auto">
            <a:xfrm flipH="1">
              <a:off x="3035300" y="4221163"/>
              <a:ext cx="6156326" cy="0"/>
            </a:xfrm>
            <a:prstGeom prst="straightConnector1">
              <a:avLst/>
            </a:prstGeom>
            <a:solidFill>
              <a:schemeClr val="accent1"/>
            </a:solidFill>
            <a:ln w="25400" cap="flat" cmpd="sng" algn="ctr">
              <a:solidFill>
                <a:schemeClr val="tx1"/>
              </a:solidFill>
              <a:prstDash val="solid"/>
              <a:round/>
              <a:headEnd type="none" w="med" len="med"/>
              <a:tailEnd type="arrow" w="lg" len="lg"/>
            </a:ln>
            <a:effectLst/>
          </p:spPr>
        </p:cxnSp>
        <p:sp>
          <p:nvSpPr>
            <p:cNvPr id="61" name="TextBox 60">
              <a:extLst>
                <a:ext uri="{FF2B5EF4-FFF2-40B4-BE49-F238E27FC236}">
                  <a16:creationId xmlns="" xmlns:a16="http://schemas.microsoft.com/office/drawing/2014/main" id="{16A3716D-9039-A442-8FFA-37164F75FA35}"/>
                </a:ext>
              </a:extLst>
            </p:cNvPr>
            <p:cNvSpPr txBox="1"/>
            <p:nvPr/>
          </p:nvSpPr>
          <p:spPr>
            <a:xfrm>
              <a:off x="5610127" y="4353554"/>
              <a:ext cx="1026243" cy="369332"/>
            </a:xfrm>
            <a:prstGeom prst="rect">
              <a:avLst/>
            </a:prstGeom>
            <a:noFill/>
          </p:spPr>
          <p:txBody>
            <a:bodyPr wrap="none" rtlCol="0">
              <a:spAutoFit/>
            </a:bodyPr>
            <a:lstStyle/>
            <a:p>
              <a:r>
                <a:rPr lang="en-GB" dirty="0">
                  <a:latin typeface="Lucida Console" panose="020B0609040504020204" pitchFamily="49" charset="0"/>
                </a:rPr>
                <a:t>200 OK</a:t>
              </a:r>
            </a:p>
          </p:txBody>
        </p:sp>
        <p:sp>
          <p:nvSpPr>
            <p:cNvPr id="28" name="Document 27">
              <a:extLst>
                <a:ext uri="{FF2B5EF4-FFF2-40B4-BE49-F238E27FC236}">
                  <a16:creationId xmlns="" xmlns:a16="http://schemas.microsoft.com/office/drawing/2014/main" id="{F1EF589D-D67B-B547-AC6E-BD48E4EE7E7F}"/>
                </a:ext>
              </a:extLst>
            </p:cNvPr>
            <p:cNvSpPr/>
            <p:nvPr/>
          </p:nvSpPr>
          <p:spPr>
            <a:xfrm>
              <a:off x="6636370" y="4360600"/>
              <a:ext cx="576000" cy="720000"/>
            </a:xfrm>
            <a:prstGeom prst="flowChartDocumen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804519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HTTP/1.1 Exchange</a:t>
            </a:r>
          </a:p>
        </p:txBody>
      </p:sp>
      <p:sp>
        <p:nvSpPr>
          <p:cNvPr id="5" name="Text Placeholder 4">
            <a:extLst>
              <a:ext uri="{FF2B5EF4-FFF2-40B4-BE49-F238E27FC236}">
                <a16:creationId xmlns="" xmlns:a16="http://schemas.microsoft.com/office/drawing/2014/main" id="{F5D274E4-61B1-A141-95C5-2A18CBCE3728}"/>
              </a:ext>
            </a:extLst>
          </p:cNvPr>
          <p:cNvSpPr>
            <a:spLocks noGrp="1"/>
          </p:cNvSpPr>
          <p:nvPr>
            <p:ph type="body" sz="quarter" idx="15"/>
          </p:nvPr>
        </p:nvSpPr>
        <p:spPr>
          <a:noFill/>
        </p:spPr>
        <p:txBody>
          <a:bodyPr/>
          <a:lstStyle/>
          <a:p>
            <a:endParaRPr lang="en-GB"/>
          </a:p>
        </p:txBody>
      </p:sp>
      <p:pic>
        <p:nvPicPr>
          <p:cNvPr id="10" name="Graphic 9">
            <a:extLst>
              <a:ext uri="{FF2B5EF4-FFF2-40B4-BE49-F238E27FC236}">
                <a16:creationId xmlns="" xmlns:a16="http://schemas.microsoft.com/office/drawing/2014/main" id="{39A665AA-C02B-1742-BBD8-027106DF37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1880620"/>
            <a:ext cx="900000" cy="900000"/>
          </a:xfrm>
          <a:prstGeom prst="rect">
            <a:avLst/>
          </a:prstGeom>
        </p:spPr>
      </p:pic>
      <p:pic>
        <p:nvPicPr>
          <p:cNvPr id="11" name="Graphic 10">
            <a:extLst>
              <a:ext uri="{FF2B5EF4-FFF2-40B4-BE49-F238E27FC236}">
                <a16:creationId xmlns="" xmlns:a16="http://schemas.microsoft.com/office/drawing/2014/main" id="{04BC12AD-C731-E246-A678-3676EC04243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41850" y="4269749"/>
            <a:ext cx="900000" cy="900000"/>
          </a:xfrm>
          <a:prstGeom prst="rect">
            <a:avLst/>
          </a:prstGeom>
        </p:spPr>
      </p:pic>
      <p:sp>
        <p:nvSpPr>
          <p:cNvPr id="4" name="Rectangular Callout 3">
            <a:extLst>
              <a:ext uri="{FF2B5EF4-FFF2-40B4-BE49-F238E27FC236}">
                <a16:creationId xmlns="" xmlns:a16="http://schemas.microsoft.com/office/drawing/2014/main" id="{961A6811-826F-454F-969C-6CF9EE03C964}"/>
              </a:ext>
            </a:extLst>
          </p:cNvPr>
          <p:cNvSpPr/>
          <p:nvPr/>
        </p:nvSpPr>
        <p:spPr>
          <a:xfrm>
            <a:off x="2135187" y="1944000"/>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sp>
        <p:nvSpPr>
          <p:cNvPr id="12" name="Rectangular Callout 11">
            <a:extLst>
              <a:ext uri="{FF2B5EF4-FFF2-40B4-BE49-F238E27FC236}">
                <a16:creationId xmlns="" xmlns:a16="http://schemas.microsoft.com/office/drawing/2014/main" id="{A6AAB04D-257E-BC4C-B246-1D3072B89FB1}"/>
              </a:ext>
            </a:extLst>
          </p:cNvPr>
          <p:cNvSpPr/>
          <p:nvPr/>
        </p:nvSpPr>
        <p:spPr>
          <a:xfrm>
            <a:off x="2135188" y="2772000"/>
            <a:ext cx="7921625" cy="2397749"/>
          </a:xfrm>
          <a:prstGeom prst="wedgeRectCallout">
            <a:avLst>
              <a:gd name="adj1" fmla="val 55603"/>
              <a:gd name="adj2" fmla="val 277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HTTP/1.1 200 OK</a:t>
            </a:r>
          </a:p>
          <a:p>
            <a:r>
              <a:rPr lang="en-GB" sz="1600" dirty="0">
                <a:solidFill>
                  <a:srgbClr val="000000"/>
                </a:solidFill>
                <a:latin typeface="Lucida Console" charset="0"/>
                <a:ea typeface="Lucida Console" charset="0"/>
                <a:cs typeface="Lucida Console" charset="0"/>
              </a:rPr>
              <a:t>Content-Type: text/html</a:t>
            </a:r>
          </a:p>
          <a:p>
            <a:endParaRPr lang="en-GB" sz="1600" dirty="0">
              <a:solidFill>
                <a:srgbClr val="000000"/>
              </a:solidFill>
              <a:latin typeface="Lucida Console" charset="0"/>
              <a:ea typeface="Lucida Console" charset="0"/>
              <a:cs typeface="Lucida Console" charset="0"/>
            </a:endParaRPr>
          </a:p>
          <a:p>
            <a:r>
              <a:rPr lang="en-GB" sz="1600" dirty="0">
                <a:solidFill>
                  <a:srgbClr val="000000"/>
                </a:solidFill>
                <a:latin typeface="Lucida Console" charset="0"/>
                <a:ea typeface="Lucida Console" charset="0"/>
                <a:cs typeface="Lucida Console" charset="0"/>
              </a:rPr>
              <a:t>&lt;html&gt;</a:t>
            </a:r>
          </a:p>
          <a:p>
            <a:r>
              <a:rPr lang="en-GB" sz="1600" dirty="0">
                <a:solidFill>
                  <a:srgbClr val="000000"/>
                </a:solidFill>
                <a:latin typeface="Lucida Console" charset="0"/>
                <a:ea typeface="Lucida Console" charset="0"/>
                <a:cs typeface="Lucida Console" charset="0"/>
              </a:rPr>
              <a:t>  &lt;head&gt;</a:t>
            </a:r>
          </a:p>
          <a:p>
            <a:r>
              <a:rPr lang="en-GB" sz="1600" dirty="0">
                <a:solidFill>
                  <a:srgbClr val="000000"/>
                </a:solidFill>
                <a:latin typeface="Lucida Console" charset="0"/>
                <a:ea typeface="Lucida Console" charset="0"/>
                <a:cs typeface="Lucida Console" charset="0"/>
              </a:rPr>
              <a:t>    &lt;title&gt;Example, Inc. Homepage&lt;/title&gt;</a:t>
            </a:r>
          </a:p>
          <a:p>
            <a:r>
              <a:rPr lang="en-GB" sz="1600" dirty="0">
                <a:solidFill>
                  <a:srgbClr val="000000"/>
                </a:solidFill>
                <a:latin typeface="Lucida Console" charset="0"/>
                <a:ea typeface="Lucida Console" charset="0"/>
                <a:cs typeface="Lucida Console" charset="0"/>
              </a:rPr>
              <a:t>  &lt;/head&gt;</a:t>
            </a:r>
          </a:p>
          <a:p>
            <a:r>
              <a:rPr lang="en-GB" sz="1600" dirty="0">
                <a:solidFill>
                  <a:srgbClr val="000000"/>
                </a:solidFill>
                <a:latin typeface="Lucida Console" charset="0"/>
                <a:ea typeface="Lucida Console" charset="0"/>
                <a:cs typeface="Lucida Console" charset="0"/>
              </a:rPr>
              <a:t>  &lt;body&gt;&lt;h1&gt;Welcome to Example!&lt;/h1&gt;...&lt;/body&gt;</a:t>
            </a:r>
          </a:p>
          <a:p>
            <a:r>
              <a:rPr lang="en-GB" sz="1600" dirty="0">
                <a:solidFill>
                  <a:srgbClr val="000000"/>
                </a:solidFill>
                <a:latin typeface="Lucida Console" charset="0"/>
                <a:ea typeface="Lucida Console" charset="0"/>
                <a:cs typeface="Lucida Console" charset="0"/>
              </a:rPr>
              <a:t>&lt;/html&gt;</a:t>
            </a:r>
          </a:p>
        </p:txBody>
      </p:sp>
    </p:spTree>
    <p:extLst>
      <p:ext uri="{BB962C8B-B14F-4D97-AF65-F5344CB8AC3E}">
        <p14:creationId xmlns:p14="http://schemas.microsoft.com/office/powerpoint/2010/main" val="2921333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Requests</a:t>
            </a:r>
          </a:p>
        </p:txBody>
      </p:sp>
      <p:sp>
        <p:nvSpPr>
          <p:cNvPr id="7" name="Text Placeholder 6">
            <a:extLst>
              <a:ext uri="{FF2B5EF4-FFF2-40B4-BE49-F238E27FC236}">
                <a16:creationId xmlns="" xmlns:a16="http://schemas.microsoft.com/office/drawing/2014/main" id="{1EEA9025-79DC-3840-87BF-5F69FDFA642A}"/>
              </a:ext>
            </a:extLst>
          </p:cNvPr>
          <p:cNvSpPr>
            <a:spLocks noGrp="1"/>
          </p:cNvSpPr>
          <p:nvPr>
            <p:ph type="body" sz="quarter" idx="15"/>
          </p:nvPr>
        </p:nvSpPr>
        <p:spPr>
          <a:noFill/>
        </p:spPr>
        <p:txBody>
          <a:bodyPr/>
          <a:lstStyle/>
          <a:p>
            <a:endParaRPr lang="en-GB"/>
          </a:p>
        </p:txBody>
      </p:sp>
      <p:pic>
        <p:nvPicPr>
          <p:cNvPr id="23" name="Graphic 22">
            <a:extLst>
              <a:ext uri="{FF2B5EF4-FFF2-40B4-BE49-F238E27FC236}">
                <a16:creationId xmlns="" xmlns:a16="http://schemas.microsoft.com/office/drawing/2014/main" id="{49B69999-4CD8-CC4E-A122-8C63D34FF2B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0150" y="3590325"/>
            <a:ext cx="900000" cy="900000"/>
          </a:xfrm>
          <a:prstGeom prst="rect">
            <a:avLst/>
          </a:prstGeom>
        </p:spPr>
      </p:pic>
      <p:sp>
        <p:nvSpPr>
          <p:cNvPr id="25" name="Rectangular Callout 24">
            <a:extLst>
              <a:ext uri="{FF2B5EF4-FFF2-40B4-BE49-F238E27FC236}">
                <a16:creationId xmlns="" xmlns:a16="http://schemas.microsoft.com/office/drawing/2014/main" id="{73B5AE16-9AAC-6547-8820-607684DCAD14}"/>
              </a:ext>
            </a:extLst>
          </p:cNvPr>
          <p:cNvSpPr/>
          <p:nvPr/>
        </p:nvSpPr>
        <p:spPr>
          <a:xfrm>
            <a:off x="2135187" y="3653705"/>
            <a:ext cx="7921625" cy="674200"/>
          </a:xfrm>
          <a:prstGeom prst="wedgeRectCallout">
            <a:avLst>
              <a:gd name="adj1" fmla="val -54537"/>
              <a:gd name="adj2" fmla="val 258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en-GB" sz="1600" dirty="0">
                <a:solidFill>
                  <a:srgbClr val="000000"/>
                </a:solidFill>
                <a:latin typeface="Lucida Console" charset="0"/>
                <a:ea typeface="Lucida Console" charset="0"/>
                <a:cs typeface="Lucida Console" charset="0"/>
              </a:rPr>
              <a:t>GET / HTTP/1.1</a:t>
            </a:r>
          </a:p>
          <a:p>
            <a:r>
              <a:rPr lang="en-GB" sz="1600" dirty="0">
                <a:solidFill>
                  <a:srgbClr val="000000"/>
                </a:solidFill>
                <a:latin typeface="Lucida Console" charset="0"/>
                <a:ea typeface="Lucida Console" charset="0"/>
                <a:cs typeface="Lucida Console" charset="0"/>
              </a:rPr>
              <a:t>Host: </a:t>
            </a:r>
            <a:r>
              <a:rPr lang="en-GB" sz="1600" dirty="0" err="1">
                <a:solidFill>
                  <a:srgbClr val="000000"/>
                </a:solidFill>
                <a:latin typeface="Lucida Console" charset="0"/>
                <a:ea typeface="Lucida Console" charset="0"/>
                <a:cs typeface="Lucida Console" charset="0"/>
              </a:rPr>
              <a:t>example.org</a:t>
            </a:r>
            <a:endParaRPr lang="en-GB" sz="1600" dirty="0">
              <a:solidFill>
                <a:srgbClr val="000000"/>
              </a:solidFill>
              <a:latin typeface="Lucida Console" charset="0"/>
              <a:ea typeface="Lucida Console" charset="0"/>
              <a:cs typeface="Lucida Console" charset="0"/>
            </a:endParaRPr>
          </a:p>
        </p:txBody>
      </p:sp>
      <p:grpSp>
        <p:nvGrpSpPr>
          <p:cNvPr id="41" name="Group 40"/>
          <p:cNvGrpSpPr/>
          <p:nvPr/>
        </p:nvGrpSpPr>
        <p:grpSpPr>
          <a:xfrm>
            <a:off x="1435131" y="2811967"/>
            <a:ext cx="1167845" cy="1184033"/>
            <a:chOff x="1379203" y="2211810"/>
            <a:chExt cx="1167845" cy="1184033"/>
          </a:xfrm>
        </p:grpSpPr>
        <p:sp>
          <p:nvSpPr>
            <p:cNvPr id="4" name="TextBox 3"/>
            <p:cNvSpPr txBox="1"/>
            <p:nvPr/>
          </p:nvSpPr>
          <p:spPr>
            <a:xfrm>
              <a:off x="1379203" y="2211810"/>
              <a:ext cx="1043876" cy="369332"/>
            </a:xfrm>
            <a:prstGeom prst="rect">
              <a:avLst/>
            </a:prstGeom>
            <a:noFill/>
          </p:spPr>
          <p:txBody>
            <a:bodyPr wrap="none" rtlCol="0">
              <a:spAutoFit/>
            </a:bodyPr>
            <a:lstStyle/>
            <a:p>
              <a:r>
                <a:rPr lang="en-GB" dirty="0"/>
                <a:t>method</a:t>
              </a:r>
            </a:p>
          </p:txBody>
        </p:sp>
        <p:cxnSp>
          <p:nvCxnSpPr>
            <p:cNvPr id="22" name="Straight Connector 21"/>
            <p:cNvCxnSpPr>
              <a:stCxn id="4" idx="2"/>
              <a:endCxn id="33" idx="0"/>
            </p:cNvCxnSpPr>
            <p:nvPr/>
          </p:nvCxnSpPr>
          <p:spPr bwMode="auto">
            <a:xfrm>
              <a:off x="1901141" y="2581142"/>
              <a:ext cx="451702" cy="562701"/>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33" name="Rectangle 32"/>
            <p:cNvSpPr/>
            <p:nvPr/>
          </p:nvSpPr>
          <p:spPr bwMode="auto">
            <a:xfrm>
              <a:off x="2158638" y="3143843"/>
              <a:ext cx="388410" cy="252000"/>
            </a:xfrm>
            <a:prstGeom prst="rect">
              <a:avLst/>
            </a:prstGeom>
            <a:solidFill>
              <a:schemeClr val="accent1">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nvGrpSpPr>
          <p:cNvPr id="42" name="Group 41"/>
          <p:cNvGrpSpPr/>
          <p:nvPr/>
        </p:nvGrpSpPr>
        <p:grpSpPr>
          <a:xfrm>
            <a:off x="2454782" y="2412000"/>
            <a:ext cx="688009" cy="1583795"/>
            <a:chOff x="2475768" y="1842478"/>
            <a:chExt cx="688009" cy="1583795"/>
          </a:xfrm>
        </p:grpSpPr>
        <p:sp>
          <p:nvSpPr>
            <p:cNvPr id="10" name="TextBox 9"/>
            <p:cNvSpPr txBox="1"/>
            <p:nvPr/>
          </p:nvSpPr>
          <p:spPr>
            <a:xfrm>
              <a:off x="2475768" y="1842478"/>
              <a:ext cx="688009" cy="369332"/>
            </a:xfrm>
            <a:prstGeom prst="rect">
              <a:avLst/>
            </a:prstGeom>
            <a:noFill/>
          </p:spPr>
          <p:txBody>
            <a:bodyPr wrap="none" rtlCol="0">
              <a:spAutoFit/>
            </a:bodyPr>
            <a:lstStyle/>
            <a:p>
              <a:r>
                <a:rPr lang="en-GB"/>
                <a:t>path</a:t>
              </a:r>
              <a:endParaRPr lang="en-GB" dirty="0"/>
            </a:p>
          </p:txBody>
        </p:sp>
        <p:cxnSp>
          <p:nvCxnSpPr>
            <p:cNvPr id="18" name="Straight Connector 17"/>
            <p:cNvCxnSpPr>
              <a:stCxn id="10" idx="2"/>
              <a:endCxn id="34" idx="0"/>
            </p:cNvCxnSpPr>
            <p:nvPr/>
          </p:nvCxnSpPr>
          <p:spPr bwMode="auto">
            <a:xfrm flipH="1">
              <a:off x="2799736" y="2211810"/>
              <a:ext cx="20037" cy="962463"/>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34" name="Rectangle 33"/>
            <p:cNvSpPr/>
            <p:nvPr/>
          </p:nvSpPr>
          <p:spPr bwMode="auto">
            <a:xfrm>
              <a:off x="2673391" y="3174273"/>
              <a:ext cx="252689" cy="252000"/>
            </a:xfrm>
            <a:prstGeom prst="rect">
              <a:avLst/>
            </a:prstGeom>
            <a:solidFill>
              <a:schemeClr val="accent1">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nvGrpSpPr>
          <p:cNvPr id="43" name="Group 42"/>
          <p:cNvGrpSpPr/>
          <p:nvPr/>
        </p:nvGrpSpPr>
        <p:grpSpPr>
          <a:xfrm>
            <a:off x="2949585" y="2772000"/>
            <a:ext cx="2046267" cy="1224000"/>
            <a:chOff x="2970571" y="2214296"/>
            <a:chExt cx="2046267" cy="1224000"/>
          </a:xfrm>
        </p:grpSpPr>
        <p:sp>
          <p:nvSpPr>
            <p:cNvPr id="11" name="TextBox 10"/>
            <p:cNvSpPr txBox="1"/>
            <p:nvPr/>
          </p:nvSpPr>
          <p:spPr>
            <a:xfrm>
              <a:off x="3357409" y="2214296"/>
              <a:ext cx="1659429" cy="369332"/>
            </a:xfrm>
            <a:prstGeom prst="rect">
              <a:avLst/>
            </a:prstGeom>
            <a:noFill/>
          </p:spPr>
          <p:txBody>
            <a:bodyPr wrap="none" rtlCol="0">
              <a:spAutoFit/>
            </a:bodyPr>
            <a:lstStyle/>
            <a:p>
              <a:r>
                <a:rPr lang="en-GB" dirty="0"/>
                <a:t>HTTP version</a:t>
              </a:r>
            </a:p>
          </p:txBody>
        </p:sp>
        <p:cxnSp>
          <p:nvCxnSpPr>
            <p:cNvPr id="20" name="Straight Connector 19"/>
            <p:cNvCxnSpPr>
              <a:stCxn id="11" idx="2"/>
              <a:endCxn id="35" idx="0"/>
            </p:cNvCxnSpPr>
            <p:nvPr/>
          </p:nvCxnSpPr>
          <p:spPr bwMode="auto">
            <a:xfrm flipH="1">
              <a:off x="3541053" y="2583628"/>
              <a:ext cx="646071" cy="602668"/>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35" name="Rectangle 34"/>
            <p:cNvSpPr/>
            <p:nvPr/>
          </p:nvSpPr>
          <p:spPr bwMode="auto">
            <a:xfrm>
              <a:off x="2970571" y="3186296"/>
              <a:ext cx="1140963" cy="252000"/>
            </a:xfrm>
            <a:prstGeom prst="rect">
              <a:avLst/>
            </a:prstGeom>
            <a:solidFill>
              <a:schemeClr val="accent1">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nvGrpSpPr>
          <p:cNvPr id="44" name="Group 43"/>
          <p:cNvGrpSpPr/>
          <p:nvPr/>
        </p:nvGrpSpPr>
        <p:grpSpPr>
          <a:xfrm>
            <a:off x="2212394" y="3996000"/>
            <a:ext cx="3955044" cy="993251"/>
            <a:chOff x="2158638" y="3423379"/>
            <a:chExt cx="3955044" cy="993251"/>
          </a:xfrm>
        </p:grpSpPr>
        <p:sp>
          <p:nvSpPr>
            <p:cNvPr id="12" name="TextBox 11"/>
            <p:cNvSpPr txBox="1"/>
            <p:nvPr/>
          </p:nvSpPr>
          <p:spPr>
            <a:xfrm>
              <a:off x="5044158" y="4047298"/>
              <a:ext cx="1069524" cy="369332"/>
            </a:xfrm>
            <a:prstGeom prst="rect">
              <a:avLst/>
            </a:prstGeom>
            <a:noFill/>
          </p:spPr>
          <p:txBody>
            <a:bodyPr wrap="none" rtlCol="0">
              <a:spAutoFit/>
            </a:bodyPr>
            <a:lstStyle/>
            <a:p>
              <a:r>
                <a:rPr lang="en-GB" dirty="0"/>
                <a:t>headers</a:t>
              </a:r>
            </a:p>
          </p:txBody>
        </p:sp>
        <p:cxnSp>
          <p:nvCxnSpPr>
            <p:cNvPr id="24" name="Straight Connector 23"/>
            <p:cNvCxnSpPr>
              <a:cxnSpLocks/>
              <a:stCxn id="12" idx="0"/>
              <a:endCxn id="36" idx="3"/>
            </p:cNvCxnSpPr>
            <p:nvPr/>
          </p:nvCxnSpPr>
          <p:spPr bwMode="auto">
            <a:xfrm flipH="1" flipV="1">
              <a:off x="4303410" y="3549379"/>
              <a:ext cx="1275510" cy="49791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36" name="Rectangle 35"/>
            <p:cNvSpPr/>
            <p:nvPr/>
          </p:nvSpPr>
          <p:spPr bwMode="auto">
            <a:xfrm>
              <a:off x="2158638" y="3423379"/>
              <a:ext cx="2144772" cy="252000"/>
            </a:xfrm>
            <a:prstGeom prst="rect">
              <a:avLst/>
            </a:prstGeom>
            <a:solidFill>
              <a:schemeClr val="accent1">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3766295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customXml/itemProps2.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3.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UoS_Powerpoint_template WIDESCREEN</Template>
  <TotalTime>2176</TotalTime>
  <Words>2288</Words>
  <Application>Microsoft Macintosh PowerPoint</Application>
  <PresentationFormat>Custom</PresentationFormat>
  <Paragraphs>351</Paragraphs>
  <Slides>45</Slides>
  <Notes>7</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UoS_Powerpoint_template WIDESCREEN</vt:lpstr>
      <vt:lpstr>Title and content</vt:lpstr>
      <vt:lpstr>PowerPoint Presentation</vt:lpstr>
      <vt:lpstr>Hypertext Transfer Protocol</vt:lpstr>
      <vt:lpstr>Interaction</vt:lpstr>
      <vt:lpstr>HTTP in a Nutshell</vt:lpstr>
      <vt:lpstr>The evolution of HTTP</vt:lpstr>
      <vt:lpstr>Anatomy of an HTTP URI</vt:lpstr>
      <vt:lpstr>Typical HTTP message exchange</vt:lpstr>
      <vt:lpstr>Minimal HTTP/1.1 Exchange</vt:lpstr>
      <vt:lpstr>HTTP Requests</vt:lpstr>
      <vt:lpstr>Exercise: Requests</vt:lpstr>
      <vt:lpstr>Using curl</vt:lpstr>
      <vt:lpstr>Exercise: Requests</vt:lpstr>
      <vt:lpstr>Using nc (netcat)</vt:lpstr>
      <vt:lpstr>Using openssl</vt:lpstr>
      <vt:lpstr>HTTP Methods</vt:lpstr>
      <vt:lpstr>Safe HTTP methods</vt:lpstr>
      <vt:lpstr>PowerPoint Presentation</vt:lpstr>
      <vt:lpstr>Idempotency</vt:lpstr>
      <vt:lpstr>Safety and idempotency</vt:lpstr>
      <vt:lpstr>Outler Idempotency Cases</vt:lpstr>
      <vt:lpstr>Exercise: Methods</vt:lpstr>
      <vt:lpstr>Exercise: Methods</vt:lpstr>
      <vt:lpstr>Common HTTP request headers</vt:lpstr>
      <vt:lpstr>HTTP Responses</vt:lpstr>
      <vt:lpstr>HTTP Status Codes</vt:lpstr>
      <vt:lpstr>200 OK</vt:lpstr>
      <vt:lpstr>201 Created</vt:lpstr>
      <vt:lpstr>204 No Content</vt:lpstr>
      <vt:lpstr>300 Multiple Choices</vt:lpstr>
      <vt:lpstr>301 Moved Permanently</vt:lpstr>
      <vt:lpstr>302 Found</vt:lpstr>
      <vt:lpstr>303 See Other</vt:lpstr>
      <vt:lpstr>303 See Other</vt:lpstr>
      <vt:lpstr>304 Not Modified</vt:lpstr>
      <vt:lpstr>307 Temporary Redirect</vt:lpstr>
      <vt:lpstr>308 Permanent Redirect</vt:lpstr>
      <vt:lpstr>Notes on redirects</vt:lpstr>
      <vt:lpstr>401 Unauthorized</vt:lpstr>
      <vt:lpstr>403 Forbidden</vt:lpstr>
      <vt:lpstr>404 Not Found</vt:lpstr>
      <vt:lpstr>405 Method Not Allowed</vt:lpstr>
      <vt:lpstr>412 Precondition Failed</vt:lpstr>
      <vt:lpstr>Common HTTP response headers</vt:lpstr>
      <vt:lpstr>Further Reading</vt:lpstr>
      <vt:lpstr>Next: Content Negotiation, Conditional Requests and Cookies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Heather Packer</dc:creator>
  <cp:lastModifiedBy>Heather</cp:lastModifiedBy>
  <cp:revision>22</cp:revision>
  <dcterms:created xsi:type="dcterms:W3CDTF">2022-09-28T13:39:10Z</dcterms:created>
  <dcterms:modified xsi:type="dcterms:W3CDTF">2022-10-12T08:54:59Z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0x0101000E596EA4FAEC4442816FD0897DB0514A</vt:lpwstr>
  </property>
</Properties>
</file>