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04" r:id="rId5"/>
  </p:sldMasterIdLst>
  <p:notesMasterIdLst>
    <p:notesMasterId r:id="rId43"/>
  </p:notesMasterIdLst>
  <p:handoutMasterIdLst>
    <p:handoutMasterId r:id="rId44"/>
  </p:handoutMasterIdLst>
  <p:sldIdLst>
    <p:sldId id="256" r:id="rId6"/>
    <p:sldId id="336" r:id="rId7"/>
    <p:sldId id="295" r:id="rId8"/>
    <p:sldId id="291" r:id="rId9"/>
    <p:sldId id="348" r:id="rId10"/>
    <p:sldId id="279" r:id="rId11"/>
    <p:sldId id="351" r:id="rId12"/>
    <p:sldId id="352" r:id="rId13"/>
    <p:sldId id="384" r:id="rId14"/>
    <p:sldId id="283" r:id="rId15"/>
    <p:sldId id="285" r:id="rId16"/>
    <p:sldId id="286" r:id="rId17"/>
    <p:sldId id="378" r:id="rId18"/>
    <p:sldId id="381" r:id="rId19"/>
    <p:sldId id="353" r:id="rId20"/>
    <p:sldId id="355" r:id="rId21"/>
    <p:sldId id="356" r:id="rId22"/>
    <p:sldId id="335" r:id="rId23"/>
    <p:sldId id="362" r:id="rId24"/>
    <p:sldId id="294" r:id="rId25"/>
    <p:sldId id="349" r:id="rId26"/>
    <p:sldId id="361" r:id="rId27"/>
    <p:sldId id="382" r:id="rId28"/>
    <p:sldId id="363" r:id="rId29"/>
    <p:sldId id="354" r:id="rId30"/>
    <p:sldId id="364" r:id="rId31"/>
    <p:sldId id="365" r:id="rId32"/>
    <p:sldId id="374" r:id="rId33"/>
    <p:sldId id="368" r:id="rId34"/>
    <p:sldId id="369" r:id="rId35"/>
    <p:sldId id="350" r:id="rId36"/>
    <p:sldId id="370" r:id="rId37"/>
    <p:sldId id="371" r:id="rId38"/>
    <p:sldId id="372" r:id="rId39"/>
    <p:sldId id="360" r:id="rId40"/>
    <p:sldId id="373" r:id="rId41"/>
    <p:sldId id="376"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5961"/>
    <a:srgbClr val="F9FBFF"/>
    <a:srgbClr val="CA287A"/>
    <a:srgbClr val="4A103D"/>
    <a:srgbClr val="005C84"/>
    <a:srgbClr val="2E444E"/>
    <a:srgbClr val="063D5F"/>
    <a:srgbClr val="662953"/>
    <a:srgbClr val="DE2B32"/>
    <a:srgbClr val="1225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19"/>
    <p:restoredTop sz="78744"/>
  </p:normalViewPr>
  <p:slideViewPr>
    <p:cSldViewPr>
      <p:cViewPr>
        <p:scale>
          <a:sx n="79" d="100"/>
          <a:sy n="79" d="100"/>
        </p:scale>
        <p:origin x="144" y="144"/>
      </p:cViewPr>
      <p:guideLst>
        <p:guide orient="horz" pos="2160"/>
        <p:guide pos="3840"/>
      </p:guideLst>
    </p:cSldViewPr>
  </p:slideViewPr>
  <p:notesTextViewPr>
    <p:cViewPr>
      <p:scale>
        <a:sx n="80" d="100"/>
        <a:sy n="80" d="100"/>
      </p:scale>
      <p:origin x="0" y="0"/>
    </p:cViewPr>
  </p:notesTextViewPr>
  <p:sorterViewPr>
    <p:cViewPr>
      <p:scale>
        <a:sx n="100" d="100"/>
        <a:sy n="100" d="100"/>
      </p:scale>
      <p:origin x="0" y="0"/>
    </p:cViewPr>
  </p:sorterViewPr>
  <p:notesViewPr>
    <p:cSldViewPr>
      <p:cViewPr varScale="1">
        <p:scale>
          <a:sx n="99" d="100"/>
          <a:sy n="99" d="100"/>
        </p:scale>
        <p:origin x="4008" y="1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454761-1460-C44E-8EE9-132392DCD1C4}" type="datetimeFigureOut">
              <a:rPr lang="en-US" smtClean="0"/>
              <a:t>10/8/22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5A82BE9-307A-AB49-B561-9E71E3CE8979}" type="slidenum">
              <a:rPr lang="en-US" smtClean="0"/>
              <a:t>‹#›</a:t>
            </a:fld>
            <a:endParaRPr lang="en-US"/>
          </a:p>
        </p:txBody>
      </p:sp>
    </p:spTree>
    <p:extLst>
      <p:ext uri="{BB962C8B-B14F-4D97-AF65-F5344CB8AC3E}">
        <p14:creationId xmlns:p14="http://schemas.microsoft.com/office/powerpoint/2010/main" val="20651290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A3D421-3143-47CA-ACA9-5443A0940D94}" type="datetimeFigureOut">
              <a:rPr lang="en-GB" smtClean="0"/>
              <a:t>08/10/2022</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FA50D6-6132-4FF4-AFC5-01B946DDB4AB}" type="slidenum">
              <a:rPr lang="en-GB" smtClean="0"/>
              <a:t>‹#›</a:t>
            </a:fld>
            <a:endParaRPr lang="en-GB"/>
          </a:p>
        </p:txBody>
      </p:sp>
    </p:spTree>
    <p:extLst>
      <p:ext uri="{BB962C8B-B14F-4D97-AF65-F5344CB8AC3E}">
        <p14:creationId xmlns:p14="http://schemas.microsoft.com/office/powerpoint/2010/main" val="50769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1</a:t>
            </a:fld>
            <a:endParaRPr lang="en-GB"/>
          </a:p>
        </p:txBody>
      </p:sp>
    </p:spTree>
    <p:extLst>
      <p:ext uri="{BB962C8B-B14F-4D97-AF65-F5344CB8AC3E}">
        <p14:creationId xmlns:p14="http://schemas.microsoft.com/office/powerpoint/2010/main" val="2808207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2</a:t>
            </a:fld>
            <a:endParaRPr lang="en-GB"/>
          </a:p>
        </p:txBody>
      </p:sp>
    </p:spTree>
    <p:extLst>
      <p:ext uri="{BB962C8B-B14F-4D97-AF65-F5344CB8AC3E}">
        <p14:creationId xmlns:p14="http://schemas.microsoft.com/office/powerpoint/2010/main" val="759400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3</a:t>
            </a:fld>
            <a:endParaRPr lang="en-GB"/>
          </a:p>
        </p:txBody>
      </p:sp>
    </p:spTree>
    <p:extLst>
      <p:ext uri="{BB962C8B-B14F-4D97-AF65-F5344CB8AC3E}">
        <p14:creationId xmlns:p14="http://schemas.microsoft.com/office/powerpoint/2010/main" val="65894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endParaRPr lang="en-US" sz="1200" b="0" i="0" dirty="0">
              <a:solidFill>
                <a:srgbClr val="000000"/>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C2FA50D6-6132-4FF4-AFC5-01B946DDB4AB}" type="slidenum">
              <a:rPr lang="en-GB" smtClean="0"/>
              <a:t>4</a:t>
            </a:fld>
            <a:endParaRPr lang="en-GB"/>
          </a:p>
        </p:txBody>
      </p:sp>
    </p:spTree>
    <p:extLst>
      <p:ext uri="{BB962C8B-B14F-4D97-AF65-F5344CB8AC3E}">
        <p14:creationId xmlns:p14="http://schemas.microsoft.com/office/powerpoint/2010/main" val="460628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endParaRPr lang="en-US" sz="1200" b="0" i="0" dirty="0">
              <a:solidFill>
                <a:srgbClr val="000000"/>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C2FA50D6-6132-4FF4-AFC5-01B946DDB4AB}" type="slidenum">
              <a:rPr lang="en-GB" smtClean="0"/>
              <a:t>5</a:t>
            </a:fld>
            <a:endParaRPr lang="en-GB"/>
          </a:p>
        </p:txBody>
      </p:sp>
    </p:spTree>
    <p:extLst>
      <p:ext uri="{BB962C8B-B14F-4D97-AF65-F5344CB8AC3E}">
        <p14:creationId xmlns:p14="http://schemas.microsoft.com/office/powerpoint/2010/main" val="2417243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rtl="0" fontAlgn="base">
              <a:buFontTx/>
              <a:buChar char="-"/>
            </a:pPr>
            <a:endParaRPr lang="en-US" b="0" i="0" dirty="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C2FA50D6-6132-4FF4-AFC5-01B946DDB4AB}" type="slidenum">
              <a:rPr lang="en-GB" smtClean="0"/>
              <a:t>6</a:t>
            </a:fld>
            <a:endParaRPr lang="en-GB"/>
          </a:p>
        </p:txBody>
      </p:sp>
    </p:spTree>
    <p:extLst>
      <p:ext uri="{BB962C8B-B14F-4D97-AF65-F5344CB8AC3E}">
        <p14:creationId xmlns:p14="http://schemas.microsoft.com/office/powerpoint/2010/main" val="201323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7</a:t>
            </a:fld>
            <a:endParaRPr lang="en-GB"/>
          </a:p>
        </p:txBody>
      </p:sp>
    </p:spTree>
    <p:extLst>
      <p:ext uri="{BB962C8B-B14F-4D97-AF65-F5344CB8AC3E}">
        <p14:creationId xmlns:p14="http://schemas.microsoft.com/office/powerpoint/2010/main" val="386568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endParaRPr lang="en-US" b="0" i="0" dirty="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C2FA50D6-6132-4FF4-AFC5-01B946DDB4AB}" type="slidenum">
              <a:rPr lang="en-GB" smtClean="0"/>
              <a:t>8</a:t>
            </a:fld>
            <a:endParaRPr lang="en-GB"/>
          </a:p>
        </p:txBody>
      </p:sp>
    </p:spTree>
    <p:extLst>
      <p:ext uri="{BB962C8B-B14F-4D97-AF65-F5344CB8AC3E}">
        <p14:creationId xmlns:p14="http://schemas.microsoft.com/office/powerpoint/2010/main" val="41376229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endParaRPr lang="en-US" b="0" i="0" dirty="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C2FA50D6-6132-4FF4-AFC5-01B946DDB4AB}" type="slidenum">
              <a:rPr lang="en-GB" smtClean="0"/>
              <a:t>9</a:t>
            </a:fld>
            <a:endParaRPr lang="en-GB"/>
          </a:p>
        </p:txBody>
      </p:sp>
    </p:spTree>
    <p:extLst>
      <p:ext uri="{BB962C8B-B14F-4D97-AF65-F5344CB8AC3E}">
        <p14:creationId xmlns:p14="http://schemas.microsoft.com/office/powerpoint/2010/main" val="42510815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b="0" i="0" dirty="0">
              <a:solidFill>
                <a:srgbClr val="000000"/>
              </a:solidFill>
              <a:effectLst/>
              <a:latin typeface="Segoe UI" panose="020B0502040204020203" pitchFamily="34" charset="0"/>
            </a:endParaRPr>
          </a:p>
        </p:txBody>
      </p:sp>
      <p:sp>
        <p:nvSpPr>
          <p:cNvPr id="4" name="Slide Number Placeholder 3"/>
          <p:cNvSpPr>
            <a:spLocks noGrp="1"/>
          </p:cNvSpPr>
          <p:nvPr>
            <p:ph type="sldNum" sz="quarter" idx="10"/>
          </p:nvPr>
        </p:nvSpPr>
        <p:spPr/>
        <p:txBody>
          <a:bodyPr/>
          <a:lstStyle/>
          <a:p>
            <a:fld id="{91C2992A-B5F0-5A43-8A93-7500E647BA88}" type="slidenum">
              <a:rPr lang="en-US" smtClean="0"/>
              <a:t>10</a:t>
            </a:fld>
            <a:endParaRPr lang="en-US"/>
          </a:p>
        </p:txBody>
      </p:sp>
    </p:spTree>
    <p:extLst>
      <p:ext uri="{BB962C8B-B14F-4D97-AF65-F5344CB8AC3E}">
        <p14:creationId xmlns:p14="http://schemas.microsoft.com/office/powerpoint/2010/main" val="1894485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rtl="0" fontAlgn="base">
              <a:buFontTx/>
              <a:buChar char="-"/>
            </a:pPr>
            <a:endParaRPr lang="en-US" b="0" i="0" dirty="0">
              <a:solidFill>
                <a:srgbClr val="000000"/>
              </a:solidFill>
              <a:effectLst/>
              <a:latin typeface="Segoe UI" panose="020B0502040204020203" pitchFamily="34" charset="0"/>
            </a:endParaRPr>
          </a:p>
        </p:txBody>
      </p:sp>
      <p:sp>
        <p:nvSpPr>
          <p:cNvPr id="4" name="Slide Number Placeholder 3"/>
          <p:cNvSpPr>
            <a:spLocks noGrp="1"/>
          </p:cNvSpPr>
          <p:nvPr>
            <p:ph type="sldNum" sz="quarter" idx="10"/>
          </p:nvPr>
        </p:nvSpPr>
        <p:spPr/>
        <p:txBody>
          <a:bodyPr/>
          <a:lstStyle/>
          <a:p>
            <a:fld id="{D6C1BF2E-ED20-0F42-B096-E9CC55F351D0}" type="slidenum">
              <a:rPr lang="en-US" smtClean="0"/>
              <a:t>11</a:t>
            </a:fld>
            <a:endParaRPr lang="en-US"/>
          </a:p>
        </p:txBody>
      </p:sp>
    </p:spTree>
    <p:extLst>
      <p:ext uri="{BB962C8B-B14F-4D97-AF65-F5344CB8AC3E}">
        <p14:creationId xmlns:p14="http://schemas.microsoft.com/office/powerpoint/2010/main" val="19513548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12</a:t>
            </a:fld>
            <a:endParaRPr lang="en-GB"/>
          </a:p>
        </p:txBody>
      </p:sp>
    </p:spTree>
    <p:extLst>
      <p:ext uri="{BB962C8B-B14F-4D97-AF65-F5344CB8AC3E}">
        <p14:creationId xmlns:p14="http://schemas.microsoft.com/office/powerpoint/2010/main" val="5403221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13</a:t>
            </a:fld>
            <a:endParaRPr lang="en-GB"/>
          </a:p>
        </p:txBody>
      </p:sp>
    </p:spTree>
    <p:extLst>
      <p:ext uri="{BB962C8B-B14F-4D97-AF65-F5344CB8AC3E}">
        <p14:creationId xmlns:p14="http://schemas.microsoft.com/office/powerpoint/2010/main" val="23875159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rtl="0" fontAlgn="base">
              <a:buFontTx/>
              <a:buChar char="-"/>
            </a:pPr>
            <a:endParaRPr lang="en-US" b="0" i="0" dirty="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C2FA50D6-6132-4FF4-AFC5-01B946DDB4AB}" type="slidenum">
              <a:rPr lang="en-GB" smtClean="0"/>
              <a:t>14</a:t>
            </a:fld>
            <a:endParaRPr lang="en-GB"/>
          </a:p>
        </p:txBody>
      </p:sp>
    </p:spTree>
    <p:extLst>
      <p:ext uri="{BB962C8B-B14F-4D97-AF65-F5344CB8AC3E}">
        <p14:creationId xmlns:p14="http://schemas.microsoft.com/office/powerpoint/2010/main" val="24902943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endParaRPr lang="en-US" b="0" i="0" dirty="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C2FA50D6-6132-4FF4-AFC5-01B946DDB4AB}" type="slidenum">
              <a:rPr lang="en-GB" smtClean="0"/>
              <a:t>15</a:t>
            </a:fld>
            <a:endParaRPr lang="en-GB"/>
          </a:p>
        </p:txBody>
      </p:sp>
    </p:spTree>
    <p:extLst>
      <p:ext uri="{BB962C8B-B14F-4D97-AF65-F5344CB8AC3E}">
        <p14:creationId xmlns:p14="http://schemas.microsoft.com/office/powerpoint/2010/main" val="35945536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rtl="0" fontAlgn="base">
              <a:buFontTx/>
              <a:buChar char="-"/>
            </a:pPr>
            <a:endParaRPr lang="en-US" b="0" i="0" dirty="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C2FA50D6-6132-4FF4-AFC5-01B946DDB4AB}" type="slidenum">
              <a:rPr lang="en-GB" smtClean="0"/>
              <a:t>16</a:t>
            </a:fld>
            <a:endParaRPr lang="en-GB"/>
          </a:p>
        </p:txBody>
      </p:sp>
    </p:spTree>
    <p:extLst>
      <p:ext uri="{BB962C8B-B14F-4D97-AF65-F5344CB8AC3E}">
        <p14:creationId xmlns:p14="http://schemas.microsoft.com/office/powerpoint/2010/main" val="25148195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17</a:t>
            </a:fld>
            <a:endParaRPr lang="en-GB"/>
          </a:p>
        </p:txBody>
      </p:sp>
    </p:spTree>
    <p:extLst>
      <p:ext uri="{BB962C8B-B14F-4D97-AF65-F5344CB8AC3E}">
        <p14:creationId xmlns:p14="http://schemas.microsoft.com/office/powerpoint/2010/main" val="27446501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endParaRPr lang="en-US" b="0" i="0" dirty="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C2FA50D6-6132-4FF4-AFC5-01B946DDB4AB}" type="slidenum">
              <a:rPr lang="en-GB" smtClean="0"/>
              <a:t>18</a:t>
            </a:fld>
            <a:endParaRPr lang="en-GB"/>
          </a:p>
        </p:txBody>
      </p:sp>
    </p:spTree>
    <p:extLst>
      <p:ext uri="{BB962C8B-B14F-4D97-AF65-F5344CB8AC3E}">
        <p14:creationId xmlns:p14="http://schemas.microsoft.com/office/powerpoint/2010/main" val="3744488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rtl="0" fontAlgn="base">
              <a:buFontTx/>
              <a:buChar char="-"/>
            </a:pPr>
            <a:endParaRPr lang="en-US" b="0" i="0" dirty="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C2FA50D6-6132-4FF4-AFC5-01B946DDB4AB}" type="slidenum">
              <a:rPr lang="en-GB" smtClean="0"/>
              <a:t>19</a:t>
            </a:fld>
            <a:endParaRPr lang="en-GB"/>
          </a:p>
        </p:txBody>
      </p:sp>
    </p:spTree>
    <p:extLst>
      <p:ext uri="{BB962C8B-B14F-4D97-AF65-F5344CB8AC3E}">
        <p14:creationId xmlns:p14="http://schemas.microsoft.com/office/powerpoint/2010/main" val="190483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b="0" i="0" dirty="0">
              <a:solidFill>
                <a:srgbClr val="000000"/>
              </a:solidFill>
              <a:effectLst/>
              <a:latin typeface="Segoe UI" panose="020B0502040204020203" pitchFamily="34" charset="0"/>
            </a:endParaRPr>
          </a:p>
        </p:txBody>
      </p:sp>
      <p:sp>
        <p:nvSpPr>
          <p:cNvPr id="4" name="Slide Number Placeholder 3"/>
          <p:cNvSpPr>
            <a:spLocks noGrp="1"/>
          </p:cNvSpPr>
          <p:nvPr>
            <p:ph type="sldNum" sz="quarter" idx="10"/>
          </p:nvPr>
        </p:nvSpPr>
        <p:spPr/>
        <p:txBody>
          <a:bodyPr/>
          <a:lstStyle/>
          <a:p>
            <a:fld id="{91C2992A-B5F0-5A43-8A93-7500E647BA88}" type="slidenum">
              <a:rPr lang="en-US" smtClean="0"/>
              <a:t>20</a:t>
            </a:fld>
            <a:endParaRPr lang="en-US"/>
          </a:p>
        </p:txBody>
      </p:sp>
    </p:spTree>
    <p:extLst>
      <p:ext uri="{BB962C8B-B14F-4D97-AF65-F5344CB8AC3E}">
        <p14:creationId xmlns:p14="http://schemas.microsoft.com/office/powerpoint/2010/main" val="22299992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21</a:t>
            </a:fld>
            <a:endParaRPr lang="en-GB"/>
          </a:p>
        </p:txBody>
      </p:sp>
    </p:spTree>
    <p:extLst>
      <p:ext uri="{BB962C8B-B14F-4D97-AF65-F5344CB8AC3E}">
        <p14:creationId xmlns:p14="http://schemas.microsoft.com/office/powerpoint/2010/main" val="35649126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22</a:t>
            </a:fld>
            <a:endParaRPr lang="en-GB"/>
          </a:p>
        </p:txBody>
      </p:sp>
    </p:spTree>
    <p:extLst>
      <p:ext uri="{BB962C8B-B14F-4D97-AF65-F5344CB8AC3E}">
        <p14:creationId xmlns:p14="http://schemas.microsoft.com/office/powerpoint/2010/main" val="8461214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23</a:t>
            </a:fld>
            <a:endParaRPr lang="en-GB"/>
          </a:p>
        </p:txBody>
      </p:sp>
    </p:spTree>
    <p:extLst>
      <p:ext uri="{BB962C8B-B14F-4D97-AF65-F5344CB8AC3E}">
        <p14:creationId xmlns:p14="http://schemas.microsoft.com/office/powerpoint/2010/main" val="970232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24</a:t>
            </a:fld>
            <a:endParaRPr lang="en-GB"/>
          </a:p>
        </p:txBody>
      </p:sp>
    </p:spTree>
    <p:extLst>
      <p:ext uri="{BB962C8B-B14F-4D97-AF65-F5344CB8AC3E}">
        <p14:creationId xmlns:p14="http://schemas.microsoft.com/office/powerpoint/2010/main" val="42821517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25</a:t>
            </a:fld>
            <a:endParaRPr lang="en-GB"/>
          </a:p>
        </p:txBody>
      </p:sp>
    </p:spTree>
    <p:extLst>
      <p:ext uri="{BB962C8B-B14F-4D97-AF65-F5344CB8AC3E}">
        <p14:creationId xmlns:p14="http://schemas.microsoft.com/office/powerpoint/2010/main" val="23537959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26</a:t>
            </a:fld>
            <a:endParaRPr lang="en-GB"/>
          </a:p>
        </p:txBody>
      </p:sp>
    </p:spTree>
    <p:extLst>
      <p:ext uri="{BB962C8B-B14F-4D97-AF65-F5344CB8AC3E}">
        <p14:creationId xmlns:p14="http://schemas.microsoft.com/office/powerpoint/2010/main" val="14455282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27</a:t>
            </a:fld>
            <a:endParaRPr lang="en-GB"/>
          </a:p>
        </p:txBody>
      </p:sp>
    </p:spTree>
    <p:extLst>
      <p:ext uri="{BB962C8B-B14F-4D97-AF65-F5344CB8AC3E}">
        <p14:creationId xmlns:p14="http://schemas.microsoft.com/office/powerpoint/2010/main" val="3558791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28</a:t>
            </a:fld>
            <a:endParaRPr lang="en-GB"/>
          </a:p>
        </p:txBody>
      </p:sp>
    </p:spTree>
    <p:extLst>
      <p:ext uri="{BB962C8B-B14F-4D97-AF65-F5344CB8AC3E}">
        <p14:creationId xmlns:p14="http://schemas.microsoft.com/office/powerpoint/2010/main" val="5799256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29</a:t>
            </a:fld>
            <a:endParaRPr lang="en-GB"/>
          </a:p>
        </p:txBody>
      </p:sp>
    </p:spTree>
    <p:extLst>
      <p:ext uri="{BB962C8B-B14F-4D97-AF65-F5344CB8AC3E}">
        <p14:creationId xmlns:p14="http://schemas.microsoft.com/office/powerpoint/2010/main" val="8447054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30</a:t>
            </a:fld>
            <a:endParaRPr lang="en-GB"/>
          </a:p>
        </p:txBody>
      </p:sp>
    </p:spTree>
    <p:extLst>
      <p:ext uri="{BB962C8B-B14F-4D97-AF65-F5344CB8AC3E}">
        <p14:creationId xmlns:p14="http://schemas.microsoft.com/office/powerpoint/2010/main" val="40874007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31</a:t>
            </a:fld>
            <a:endParaRPr lang="en-GB"/>
          </a:p>
        </p:txBody>
      </p:sp>
    </p:spTree>
    <p:extLst>
      <p:ext uri="{BB962C8B-B14F-4D97-AF65-F5344CB8AC3E}">
        <p14:creationId xmlns:p14="http://schemas.microsoft.com/office/powerpoint/2010/main" val="39406217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32</a:t>
            </a:fld>
            <a:endParaRPr lang="en-GB"/>
          </a:p>
        </p:txBody>
      </p:sp>
    </p:spTree>
    <p:extLst>
      <p:ext uri="{BB962C8B-B14F-4D97-AF65-F5344CB8AC3E}">
        <p14:creationId xmlns:p14="http://schemas.microsoft.com/office/powerpoint/2010/main" val="22141352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Tx/>
              <a:buChar char="-"/>
            </a:pPr>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33</a:t>
            </a:fld>
            <a:endParaRPr lang="en-GB"/>
          </a:p>
        </p:txBody>
      </p:sp>
    </p:spTree>
    <p:extLst>
      <p:ext uri="{BB962C8B-B14F-4D97-AF65-F5344CB8AC3E}">
        <p14:creationId xmlns:p14="http://schemas.microsoft.com/office/powerpoint/2010/main" val="5882111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34</a:t>
            </a:fld>
            <a:endParaRPr lang="en-GB"/>
          </a:p>
        </p:txBody>
      </p:sp>
    </p:spTree>
    <p:extLst>
      <p:ext uri="{BB962C8B-B14F-4D97-AF65-F5344CB8AC3E}">
        <p14:creationId xmlns:p14="http://schemas.microsoft.com/office/powerpoint/2010/main" val="21483620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35</a:t>
            </a:fld>
            <a:endParaRPr lang="en-GB"/>
          </a:p>
        </p:txBody>
      </p:sp>
    </p:spTree>
    <p:extLst>
      <p:ext uri="{BB962C8B-B14F-4D97-AF65-F5344CB8AC3E}">
        <p14:creationId xmlns:p14="http://schemas.microsoft.com/office/powerpoint/2010/main" val="36462007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FA50D6-6132-4FF4-AFC5-01B946DDB4AB}" type="slidenum">
              <a:rPr lang="en-GB" smtClean="0"/>
              <a:t>36</a:t>
            </a:fld>
            <a:endParaRPr lang="en-GB"/>
          </a:p>
        </p:txBody>
      </p:sp>
    </p:spTree>
    <p:extLst>
      <p:ext uri="{BB962C8B-B14F-4D97-AF65-F5344CB8AC3E}">
        <p14:creationId xmlns:p14="http://schemas.microsoft.com/office/powerpoint/2010/main" val="42488065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Logo Slide">
    <p:bg>
      <p:bgPr>
        <a:solidFill>
          <a:srgbClr val="005C84"/>
        </a:solidFill>
        <a:effectLst/>
      </p:bgPr>
    </p:bg>
    <p:spTree>
      <p:nvGrpSpPr>
        <p:cNvPr id="1" name=""/>
        <p:cNvGrpSpPr/>
        <p:nvPr/>
      </p:nvGrpSpPr>
      <p:grpSpPr>
        <a:xfrm>
          <a:off x="0" y="0"/>
          <a:ext cx="0" cy="0"/>
          <a:chOff x="0" y="0"/>
          <a:chExt cx="0" cy="0"/>
        </a:xfrm>
      </p:grpSpPr>
      <p:pic>
        <p:nvPicPr>
          <p:cNvPr id="3" name="University Logo (White)" descr="Graphical user interface&#10;&#10;Description automatically generated with medium confidence">
            <a:extLst>
              <a:ext uri="{FF2B5EF4-FFF2-40B4-BE49-F238E27FC236}">
                <a16:creationId xmlns:a16="http://schemas.microsoft.com/office/drawing/2014/main" id="{BDBBA8B1-FB70-5047-82C7-77FEF36734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1340768"/>
            <a:ext cx="6696744" cy="3766249"/>
          </a:xfrm>
          <a:prstGeom prst="rect">
            <a:avLst/>
          </a:prstGeom>
        </p:spPr>
      </p:pic>
    </p:spTree>
    <p:extLst>
      <p:ext uri="{BB962C8B-B14F-4D97-AF65-F5344CB8AC3E}">
        <p14:creationId xmlns:p14="http://schemas.microsoft.com/office/powerpoint/2010/main" val="774951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tory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354560" y="2060849"/>
            <a:ext cx="7591573" cy="1226567"/>
          </a:xfrm>
          <a:prstGeom prst="rect">
            <a:avLst/>
          </a:prstGeom>
        </p:spPr>
        <p:txBody>
          <a:bodyPr anchor="ctr" anchorCtr="0"/>
          <a:lstStyle>
            <a:lvl1pPr algn="l">
              <a:defRPr sz="3200" b="1" spc="-150" baseline="0">
                <a:solidFill>
                  <a:schemeClr val="bg1"/>
                </a:solidFill>
              </a:defRPr>
            </a:lvl1pPr>
          </a:lstStyle>
          <a:p>
            <a:r>
              <a:rPr lang="en-US" dirty="0"/>
              <a:t>Presentation title</a:t>
            </a:r>
            <a:endParaRPr lang="en-GB" dirty="0"/>
          </a:p>
        </p:txBody>
      </p:sp>
      <p:sp>
        <p:nvSpPr>
          <p:cNvPr id="3" name="Subtitle 2"/>
          <p:cNvSpPr>
            <a:spLocks noGrp="1"/>
          </p:cNvSpPr>
          <p:nvPr>
            <p:ph type="subTitle" idx="1"/>
          </p:nvPr>
        </p:nvSpPr>
        <p:spPr>
          <a:xfrm>
            <a:off x="2351584" y="3287415"/>
            <a:ext cx="7584843" cy="864096"/>
          </a:xfrm>
          <a:prstGeom prst="rect">
            <a:avLst/>
          </a:prstGeom>
        </p:spPr>
        <p:txBody>
          <a:bodyPr anchor="ctr" anchorCtr="0"/>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
        <p:nvSpPr>
          <p:cNvPr id="6" name="Text Placeholder 3"/>
          <p:cNvSpPr>
            <a:spLocks noGrp="1"/>
          </p:cNvSpPr>
          <p:nvPr>
            <p:ph type="body" sz="quarter" idx="10" hasCustomPrompt="1"/>
          </p:nvPr>
        </p:nvSpPr>
        <p:spPr>
          <a:xfrm>
            <a:off x="2351584" y="4149081"/>
            <a:ext cx="3071283" cy="359395"/>
          </a:xfrm>
          <a:prstGeom prst="rect">
            <a:avLst/>
          </a:prstGeom>
        </p:spPr>
        <p:txBody>
          <a:bodyPr/>
          <a:lstStyle>
            <a:lvl1pPr marL="0" indent="0">
              <a:buNone/>
              <a:defRPr sz="1400">
                <a:solidFill>
                  <a:schemeClr val="bg1"/>
                </a:solidFill>
              </a:defRPr>
            </a:lvl1pPr>
          </a:lstStyle>
          <a:p>
            <a:pPr lvl="0"/>
            <a:r>
              <a:rPr lang="en-GB" dirty="0"/>
              <a:t>22 June 2021</a:t>
            </a:r>
          </a:p>
        </p:txBody>
      </p:sp>
      <p:pic>
        <p:nvPicPr>
          <p:cNvPr id="7" name="University Logo (White)" descr="Graphical user interface&#10;&#10;Description automatically generated with medium confidence">
            <a:extLst>
              <a:ext uri="{FF2B5EF4-FFF2-40B4-BE49-F238E27FC236}">
                <a16:creationId xmlns:a16="http://schemas.microsoft.com/office/drawing/2014/main" id="{13715225-994B-F847-BBCD-98E6DC60B0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11546" y="-279124"/>
            <a:ext cx="2880320" cy="1619892"/>
          </a:xfrm>
          <a:prstGeom prst="rect">
            <a:avLst/>
          </a:prstGeom>
        </p:spPr>
      </p:pic>
    </p:spTree>
    <p:extLst>
      <p:ext uri="{BB962C8B-B14F-4D97-AF65-F5344CB8AC3E}">
        <p14:creationId xmlns:p14="http://schemas.microsoft.com/office/powerpoint/2010/main" val="2398703511"/>
      </p:ext>
    </p:extLst>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estions End Slide">
    <p:spTree>
      <p:nvGrpSpPr>
        <p:cNvPr id="1" name=""/>
        <p:cNvGrpSpPr/>
        <p:nvPr/>
      </p:nvGrpSpPr>
      <p:grpSpPr>
        <a:xfrm>
          <a:off x="0" y="0"/>
          <a:ext cx="0" cy="0"/>
          <a:chOff x="0" y="0"/>
          <a:chExt cx="0" cy="0"/>
        </a:xfrm>
      </p:grpSpPr>
      <p:sp>
        <p:nvSpPr>
          <p:cNvPr id="8" name="Title 1"/>
          <p:cNvSpPr txBox="1"/>
          <p:nvPr userDrawn="1"/>
        </p:nvSpPr>
        <p:spPr>
          <a:xfrm>
            <a:off x="2351584" y="2700210"/>
            <a:ext cx="7584843" cy="584775"/>
          </a:xfrm>
          <a:prstGeom prst="rect">
            <a:avLst/>
          </a:prstGeom>
          <a:noFill/>
        </p:spPr>
        <p:txBody>
          <a:bodyPr wrap="square" rtlCol="0">
            <a:spAutoFit/>
          </a:bodyPr>
          <a:lstStyle/>
          <a:p>
            <a:r>
              <a:rPr lang="en-GB" sz="3200" b="1" spc="-150" dirty="0">
                <a:solidFill>
                  <a:schemeClr val="bg1"/>
                </a:solidFill>
              </a:rPr>
              <a:t>YOUR</a:t>
            </a:r>
            <a:r>
              <a:rPr lang="en-GB" sz="3200" b="1" spc="-150" baseline="0" dirty="0">
                <a:solidFill>
                  <a:schemeClr val="bg1"/>
                </a:solidFill>
              </a:rPr>
              <a:t> QUESTIONS</a:t>
            </a:r>
            <a:endParaRPr lang="en-GB" sz="3200" b="1" spc="-150" dirty="0">
              <a:solidFill>
                <a:schemeClr val="bg1"/>
              </a:solidFill>
            </a:endParaRPr>
          </a:p>
        </p:txBody>
      </p:sp>
      <p:sp>
        <p:nvSpPr>
          <p:cNvPr id="6" name="Content Placeholder 2"/>
          <p:cNvSpPr>
            <a:spLocks noGrp="1"/>
          </p:cNvSpPr>
          <p:nvPr>
            <p:ph sz="quarter" idx="11" hasCustomPrompt="1"/>
          </p:nvPr>
        </p:nvSpPr>
        <p:spPr>
          <a:xfrm>
            <a:off x="2351584" y="3356522"/>
            <a:ext cx="7584843" cy="1800671"/>
          </a:xfrm>
          <a:prstGeom prst="rect">
            <a:avLst/>
          </a:prstGeom>
        </p:spPr>
        <p:txBody>
          <a:bodyPr/>
          <a:lstStyle>
            <a:lvl1pPr marL="0" indent="0">
              <a:buNone/>
              <a:defRPr sz="1600" b="0" spc="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Copy here</a:t>
            </a:r>
            <a:endParaRPr lang="en-GB" dirty="0"/>
          </a:p>
        </p:txBody>
      </p:sp>
      <p:pic>
        <p:nvPicPr>
          <p:cNvPr id="7" name="University Logo (White)" descr="Graphical user interface&#10;&#10;Description automatically generated with medium confidence">
            <a:extLst>
              <a:ext uri="{FF2B5EF4-FFF2-40B4-BE49-F238E27FC236}">
                <a16:creationId xmlns:a16="http://schemas.microsoft.com/office/drawing/2014/main" id="{132411DA-15FA-804A-A497-A21BA241FF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11546" y="-279124"/>
            <a:ext cx="2880320" cy="1619892"/>
          </a:xfrm>
          <a:prstGeom prst="rect">
            <a:avLst/>
          </a:prstGeom>
        </p:spPr>
      </p:pic>
    </p:spTree>
    <p:extLst>
      <p:ext uri="{BB962C8B-B14F-4D97-AF65-F5344CB8AC3E}">
        <p14:creationId xmlns:p14="http://schemas.microsoft.com/office/powerpoint/2010/main" val="618859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2E444E"/>
                </a:solidFill>
              </a:defRPr>
            </a:lvl1pPr>
          </a:lstStyle>
          <a:p>
            <a:r>
              <a:rPr lang="en-US" dirty="0"/>
              <a:t>TITLE</a:t>
            </a:r>
            <a:endParaRPr lang="en-GB" dirty="0"/>
          </a:p>
        </p:txBody>
      </p:sp>
      <p:sp>
        <p:nvSpPr>
          <p:cNvPr id="5" name="Text Placeholder 2"/>
          <p:cNvSpPr>
            <a:spLocks noGrp="1"/>
          </p:cNvSpPr>
          <p:nvPr>
            <p:ph type="body" sz="quarter" idx="10"/>
          </p:nvPr>
        </p:nvSpPr>
        <p:spPr>
          <a:xfrm>
            <a:off x="623393" y="1844825"/>
            <a:ext cx="10847916" cy="4393059"/>
          </a:xfrm>
        </p:spPr>
        <p:txBody>
          <a:bodyPr/>
          <a:lstStyle>
            <a:lvl1pPr>
              <a:spcBef>
                <a:spcPts val="0"/>
              </a:spcBef>
              <a:spcAft>
                <a:spcPts val="1200"/>
              </a:spcAft>
              <a:defRPr sz="2000">
                <a:solidFill>
                  <a:srgbClr val="2E444E"/>
                </a:solidFill>
              </a:defRPr>
            </a:lvl1pPr>
            <a:lvl2pPr>
              <a:spcBef>
                <a:spcPts val="0"/>
              </a:spcBef>
              <a:spcAft>
                <a:spcPts val="1200"/>
              </a:spcAft>
              <a:defRPr sz="1800">
                <a:solidFill>
                  <a:srgbClr val="2E444E"/>
                </a:solidFill>
              </a:defRPr>
            </a:lvl2pPr>
            <a:lvl3pPr>
              <a:spcBef>
                <a:spcPts val="0"/>
              </a:spcBef>
              <a:spcAft>
                <a:spcPts val="1200"/>
              </a:spcAft>
              <a:defRPr>
                <a:solidFill>
                  <a:srgbClr val="2E444E"/>
                </a:solidFill>
              </a:defRPr>
            </a:lvl3pPr>
            <a:lvl4pPr>
              <a:spcBef>
                <a:spcPts val="0"/>
              </a:spcBef>
              <a:spcAft>
                <a:spcPts val="1200"/>
              </a:spcAft>
              <a:defRPr>
                <a:solidFill>
                  <a:srgbClr val="2E444E"/>
                </a:solidFill>
              </a:defRPr>
            </a:lvl4pPr>
            <a:lvl5pPr>
              <a:spcBef>
                <a:spcPts val="0"/>
              </a:spcBef>
              <a:spcAft>
                <a:spcPts val="1200"/>
              </a:spcAft>
              <a:defRPr>
                <a:solidFill>
                  <a:srgbClr val="2E444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146691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Vertical Spli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8724-179D-BB4E-84DE-5C6844E95FCB}"/>
              </a:ext>
            </a:extLst>
          </p:cNvPr>
          <p:cNvSpPr>
            <a:spLocks noGrp="1"/>
          </p:cNvSpPr>
          <p:nvPr>
            <p:ph type="title" hasCustomPrompt="1"/>
          </p:nvPr>
        </p:nvSpPr>
        <p:spPr/>
        <p:txBody>
          <a:bodyPr/>
          <a:lstStyle>
            <a:lvl1pPr>
              <a:defRPr b="0" i="0">
                <a:latin typeface="Lucida Sans" panose="020B0602030504020204" pitchFamily="34" charset="77"/>
              </a:defRPr>
            </a:lvl1pPr>
          </a:lstStyle>
          <a:p>
            <a:r>
              <a:rPr lang="en-US" dirty="0"/>
              <a:t>TITLE</a:t>
            </a:r>
            <a:endParaRPr lang="en-GB" dirty="0"/>
          </a:p>
        </p:txBody>
      </p:sp>
      <p:sp>
        <p:nvSpPr>
          <p:cNvPr id="6" name="Content Placeholder 6">
            <a:extLst>
              <a:ext uri="{FF2B5EF4-FFF2-40B4-BE49-F238E27FC236}">
                <a16:creationId xmlns:a16="http://schemas.microsoft.com/office/drawing/2014/main" id="{DBB4903D-75AE-7D48-A0DC-638CC76AC11B}"/>
              </a:ext>
            </a:extLst>
          </p:cNvPr>
          <p:cNvSpPr>
            <a:spLocks noGrp="1"/>
          </p:cNvSpPr>
          <p:nvPr>
            <p:ph sz="quarter" idx="13"/>
          </p:nvPr>
        </p:nvSpPr>
        <p:spPr>
          <a:xfrm>
            <a:off x="623888" y="1773236"/>
            <a:ext cx="5400675" cy="4464051"/>
          </a:xfrm>
        </p:spPr>
        <p:txBody>
          <a:bodyPr lIns="72000" tIns="36000" rIns="72000" bIns="36000"/>
          <a:lstStyle>
            <a:lvl1pPr>
              <a:defRPr b="0" i="0">
                <a:latin typeface="Lucida Sans" panose="020B0602030504020204" pitchFamily="34" charset="77"/>
              </a:defRPr>
            </a:lvl1pPr>
            <a:lvl2pPr>
              <a:defRPr b="0" i="0">
                <a:latin typeface="Lucida Sans" panose="020B0602030504020204" pitchFamily="34" charset="77"/>
              </a:defRPr>
            </a:lvl2pPr>
            <a:lvl3pPr>
              <a:defRPr b="0" i="0">
                <a:latin typeface="Lucida Sans" panose="020B0602030504020204" pitchFamily="34" charset="77"/>
              </a:defRPr>
            </a:lvl3pPr>
            <a:lvl4pPr>
              <a:defRPr b="0" i="0">
                <a:latin typeface="Lucida Sans" panose="020B0602030504020204" pitchFamily="34" charset="77"/>
              </a:defRPr>
            </a:lvl4pPr>
            <a:lvl5pPr>
              <a:defRPr b="0" i="0">
                <a:latin typeface="Lucida Sans" panose="020B0602030504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Content Placeholder 6">
            <a:extLst>
              <a:ext uri="{FF2B5EF4-FFF2-40B4-BE49-F238E27FC236}">
                <a16:creationId xmlns:a16="http://schemas.microsoft.com/office/drawing/2014/main" id="{C8ABF461-B4B4-894F-AD2A-66803A5F5DB9}"/>
              </a:ext>
            </a:extLst>
          </p:cNvPr>
          <p:cNvSpPr>
            <a:spLocks noGrp="1"/>
          </p:cNvSpPr>
          <p:nvPr>
            <p:ph sz="quarter" idx="14"/>
          </p:nvPr>
        </p:nvSpPr>
        <p:spPr>
          <a:xfrm>
            <a:off x="6167438" y="1773238"/>
            <a:ext cx="5400675" cy="4464051"/>
          </a:xfrm>
        </p:spPr>
        <p:txBody>
          <a:bodyPr lIns="72000" tIns="36000" rIns="72000" bIns="36000"/>
          <a:lstStyle>
            <a:lvl1pPr>
              <a:defRPr b="0" i="0">
                <a:latin typeface="Lucida Sans" panose="020B0602030504020204" pitchFamily="34" charset="77"/>
              </a:defRPr>
            </a:lvl1pPr>
            <a:lvl2pPr>
              <a:defRPr b="0" i="0">
                <a:latin typeface="Lucida Sans" panose="020B0602030504020204" pitchFamily="34" charset="77"/>
              </a:defRPr>
            </a:lvl2pPr>
            <a:lvl3pPr>
              <a:defRPr b="0" i="0">
                <a:latin typeface="Lucida Sans" panose="020B0602030504020204" pitchFamily="34" charset="77"/>
              </a:defRPr>
            </a:lvl3pPr>
            <a:lvl4pPr>
              <a:defRPr b="0" i="0">
                <a:latin typeface="Lucida Sans" panose="020B0602030504020204" pitchFamily="34" charset="77"/>
              </a:defRPr>
            </a:lvl4pPr>
            <a:lvl5pPr>
              <a:defRPr b="0" i="0">
                <a:latin typeface="Lucida Sans" panose="020B0602030504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10">
            <a:extLst>
              <a:ext uri="{FF2B5EF4-FFF2-40B4-BE49-F238E27FC236}">
                <a16:creationId xmlns:a16="http://schemas.microsoft.com/office/drawing/2014/main" id="{B8FB3173-7AA0-D843-9B5E-650ED53C92B2}"/>
              </a:ext>
            </a:extLst>
          </p:cNvPr>
          <p:cNvSpPr>
            <a:spLocks noGrp="1"/>
          </p:cNvSpPr>
          <p:nvPr>
            <p:ph type="body" sz="quarter" idx="15" hasCustomPrompt="1"/>
          </p:nvPr>
        </p:nvSpPr>
        <p:spPr>
          <a:xfrm>
            <a:off x="623888" y="6381750"/>
            <a:ext cx="10944225" cy="293721"/>
          </a:xfrm>
          <a:solidFill>
            <a:schemeClr val="bg1"/>
          </a:solidFill>
        </p:spPr>
        <p:txBody>
          <a:bodyPr lIns="72000" tIns="54000" rIns="72000" bIns="54000">
            <a:spAutoFit/>
          </a:bodyPr>
          <a:lstStyle>
            <a:lvl1pPr marL="0" indent="0">
              <a:lnSpc>
                <a:spcPct val="100000"/>
              </a:lnSpc>
              <a:spcBef>
                <a:spcPts val="0"/>
              </a:spcBef>
              <a:buNone/>
              <a:defRPr sz="1200" b="0" i="0" baseline="0">
                <a:latin typeface="Lucida Sans" panose="020B0602030504020204" pitchFamily="34" charset="77"/>
              </a:defRPr>
            </a:lvl1pPr>
          </a:lstStyle>
          <a:p>
            <a:pPr lvl="0"/>
            <a:r>
              <a:rPr lang="en-GB" dirty="0"/>
              <a:t>Click to add reference</a:t>
            </a:r>
          </a:p>
        </p:txBody>
      </p:sp>
    </p:spTree>
    <p:extLst>
      <p:ext uri="{BB962C8B-B14F-4D97-AF65-F5344CB8AC3E}">
        <p14:creationId xmlns:p14="http://schemas.microsoft.com/office/powerpoint/2010/main" val="3907333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2C8DE-3E98-4644-BFE2-F32FC3D7D4B8}"/>
              </a:ext>
            </a:extLst>
          </p:cNvPr>
          <p:cNvSpPr>
            <a:spLocks noGrp="1"/>
          </p:cNvSpPr>
          <p:nvPr>
            <p:ph type="title" hasCustomPrompt="1"/>
          </p:nvPr>
        </p:nvSpPr>
        <p:spPr/>
        <p:txBody>
          <a:bodyPr/>
          <a:lstStyle>
            <a:lvl1pPr>
              <a:defRPr b="0" i="0">
                <a:latin typeface="Lucida Sans" panose="020B0602030504020204" pitchFamily="34" charset="77"/>
              </a:defRPr>
            </a:lvl1pPr>
          </a:lstStyle>
          <a:p>
            <a:r>
              <a:rPr lang="en-US" dirty="0"/>
              <a:t>TITLE</a:t>
            </a:r>
            <a:endParaRPr lang="en-GB" dirty="0"/>
          </a:p>
        </p:txBody>
      </p:sp>
      <p:sp>
        <p:nvSpPr>
          <p:cNvPr id="5" name="Slide Number Placeholder 4">
            <a:extLst>
              <a:ext uri="{FF2B5EF4-FFF2-40B4-BE49-F238E27FC236}">
                <a16:creationId xmlns:a16="http://schemas.microsoft.com/office/drawing/2014/main" id="{FC5C1B61-3120-E04E-BDC6-5BA5CDF4F06F}"/>
              </a:ext>
            </a:extLst>
          </p:cNvPr>
          <p:cNvSpPr>
            <a:spLocks noGrp="1"/>
          </p:cNvSpPr>
          <p:nvPr>
            <p:ph type="sldNum" sz="quarter" idx="12"/>
          </p:nvPr>
        </p:nvSpPr>
        <p:spPr/>
        <p:txBody>
          <a:bodyPr/>
          <a:lstStyle>
            <a:lvl1pPr>
              <a:defRPr b="0" i="0">
                <a:latin typeface="Lucida Sans" panose="020B0602030504020204" pitchFamily="34" charset="77"/>
              </a:defRPr>
            </a:lvl1pPr>
          </a:lstStyle>
          <a:p>
            <a:fld id="{3BD0896E-602A-494F-99CF-AC1BD90019B0}" type="slidenum">
              <a:rPr lang="en-GB" smtClean="0"/>
              <a:pPr/>
              <a:t>‹#›</a:t>
            </a:fld>
            <a:endParaRPr lang="en-GB" dirty="0"/>
          </a:p>
        </p:txBody>
      </p:sp>
      <p:sp>
        <p:nvSpPr>
          <p:cNvPr id="7" name="Content Placeholder 6">
            <a:extLst>
              <a:ext uri="{FF2B5EF4-FFF2-40B4-BE49-F238E27FC236}">
                <a16:creationId xmlns:a16="http://schemas.microsoft.com/office/drawing/2014/main" id="{369A46B8-E3F6-A44F-899D-EF8F718CC987}"/>
              </a:ext>
            </a:extLst>
          </p:cNvPr>
          <p:cNvSpPr>
            <a:spLocks noGrp="1"/>
          </p:cNvSpPr>
          <p:nvPr>
            <p:ph sz="quarter" idx="13"/>
          </p:nvPr>
        </p:nvSpPr>
        <p:spPr/>
        <p:txBody>
          <a:bodyPr lIns="72000" tIns="36000" rIns="72000" bIns="36000"/>
          <a:lstStyle>
            <a:lvl1pPr>
              <a:defRPr b="0" i="0">
                <a:latin typeface="Lucida Sans" panose="020B0602030504020204" pitchFamily="34" charset="77"/>
              </a:defRPr>
            </a:lvl1pPr>
            <a:lvl2pPr>
              <a:defRPr b="0" i="0">
                <a:latin typeface="Lucida Sans" panose="020B0602030504020204" pitchFamily="34" charset="77"/>
              </a:defRPr>
            </a:lvl2pPr>
            <a:lvl3pPr>
              <a:defRPr b="0" i="0">
                <a:latin typeface="Lucida Sans" panose="020B0602030504020204" pitchFamily="34" charset="77"/>
              </a:defRPr>
            </a:lvl3pPr>
            <a:lvl4pPr>
              <a:defRPr b="0" i="0">
                <a:latin typeface="Lucida Sans" panose="020B0602030504020204" pitchFamily="34" charset="77"/>
              </a:defRPr>
            </a:lvl4pPr>
            <a:lvl5pPr>
              <a:defRPr b="0" i="0">
                <a:latin typeface="Lucida Sans" panose="020B0602030504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ext Placeholder 10">
            <a:extLst>
              <a:ext uri="{FF2B5EF4-FFF2-40B4-BE49-F238E27FC236}">
                <a16:creationId xmlns:a16="http://schemas.microsoft.com/office/drawing/2014/main" id="{113C0B99-262F-EF42-9A89-D2867F6B9279}"/>
              </a:ext>
            </a:extLst>
          </p:cNvPr>
          <p:cNvSpPr>
            <a:spLocks noGrp="1"/>
          </p:cNvSpPr>
          <p:nvPr>
            <p:ph type="body" sz="quarter" idx="15" hasCustomPrompt="1"/>
          </p:nvPr>
        </p:nvSpPr>
        <p:spPr>
          <a:xfrm>
            <a:off x="623888" y="6381750"/>
            <a:ext cx="10944225" cy="293721"/>
          </a:xfrm>
          <a:solidFill>
            <a:schemeClr val="bg1"/>
          </a:solidFill>
        </p:spPr>
        <p:txBody>
          <a:bodyPr lIns="72000" tIns="54000" rIns="72000" bIns="54000">
            <a:spAutoFit/>
          </a:bodyPr>
          <a:lstStyle>
            <a:lvl1pPr marL="0" indent="0">
              <a:lnSpc>
                <a:spcPct val="100000"/>
              </a:lnSpc>
              <a:spcBef>
                <a:spcPts val="0"/>
              </a:spcBef>
              <a:buNone/>
              <a:defRPr sz="1200" b="0" i="0" baseline="0">
                <a:latin typeface="Lucida Sans" panose="020B0602030504020204" pitchFamily="34" charset="77"/>
              </a:defRPr>
            </a:lvl1pPr>
          </a:lstStyle>
          <a:p>
            <a:pPr lvl="0"/>
            <a:r>
              <a:rPr lang="en-GB" dirty="0"/>
              <a:t>Click to add reference</a:t>
            </a:r>
          </a:p>
        </p:txBody>
      </p:sp>
    </p:spTree>
    <p:extLst>
      <p:ext uri="{BB962C8B-B14F-4D97-AF65-F5344CB8AC3E}">
        <p14:creationId xmlns:p14="http://schemas.microsoft.com/office/powerpoint/2010/main" val="3385315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ext and Portrait Bleed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B8724-179D-BB4E-84DE-5C6844E95FCB}"/>
              </a:ext>
            </a:extLst>
          </p:cNvPr>
          <p:cNvSpPr>
            <a:spLocks noGrp="1"/>
          </p:cNvSpPr>
          <p:nvPr>
            <p:ph type="title" hasCustomPrompt="1"/>
          </p:nvPr>
        </p:nvSpPr>
        <p:spPr>
          <a:xfrm>
            <a:off x="6167437" y="692150"/>
            <a:ext cx="5400675" cy="936625"/>
          </a:xfrm>
        </p:spPr>
        <p:txBody>
          <a:bodyPr/>
          <a:lstStyle>
            <a:lvl1pPr>
              <a:defRPr b="0" i="0">
                <a:latin typeface="Lucida Sans" panose="020B0602030504020204" pitchFamily="34" charset="77"/>
              </a:defRPr>
            </a:lvl1pPr>
          </a:lstStyle>
          <a:p>
            <a:r>
              <a:rPr lang="en-US" dirty="0"/>
              <a:t>TITLE</a:t>
            </a:r>
            <a:endParaRPr lang="en-GB" dirty="0"/>
          </a:p>
        </p:txBody>
      </p:sp>
      <p:sp>
        <p:nvSpPr>
          <p:cNvPr id="7" name="Content Placeholder 6">
            <a:extLst>
              <a:ext uri="{FF2B5EF4-FFF2-40B4-BE49-F238E27FC236}">
                <a16:creationId xmlns:a16="http://schemas.microsoft.com/office/drawing/2014/main" id="{C8ABF461-B4B4-894F-AD2A-66803A5F5DB9}"/>
              </a:ext>
            </a:extLst>
          </p:cNvPr>
          <p:cNvSpPr>
            <a:spLocks noGrp="1"/>
          </p:cNvSpPr>
          <p:nvPr>
            <p:ph sz="quarter" idx="14"/>
          </p:nvPr>
        </p:nvSpPr>
        <p:spPr>
          <a:xfrm>
            <a:off x="6167438" y="1773238"/>
            <a:ext cx="5400675" cy="4464051"/>
          </a:xfrm>
        </p:spPr>
        <p:txBody>
          <a:bodyPr lIns="72000" tIns="36000" rIns="72000" bIns="36000"/>
          <a:lstStyle>
            <a:lvl1pPr>
              <a:defRPr b="0" i="0">
                <a:latin typeface="Lucida Sans" panose="020B0602030504020204" pitchFamily="34" charset="77"/>
              </a:defRPr>
            </a:lvl1pPr>
            <a:lvl2pPr>
              <a:defRPr b="0" i="0">
                <a:latin typeface="Lucida Sans" panose="020B0602030504020204" pitchFamily="34" charset="77"/>
              </a:defRPr>
            </a:lvl2pPr>
            <a:lvl3pPr>
              <a:defRPr b="0" i="0">
                <a:latin typeface="Lucida Sans" panose="020B0602030504020204" pitchFamily="34" charset="77"/>
              </a:defRPr>
            </a:lvl3pPr>
            <a:lvl4pPr>
              <a:defRPr b="0" i="0">
                <a:latin typeface="Lucida Sans" panose="020B0602030504020204" pitchFamily="34" charset="77"/>
              </a:defRPr>
            </a:lvl4pPr>
            <a:lvl5pPr>
              <a:defRPr b="0" i="0">
                <a:latin typeface="Lucida Sans" panose="020B0602030504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a:extLst>
              <a:ext uri="{FF2B5EF4-FFF2-40B4-BE49-F238E27FC236}">
                <a16:creationId xmlns:a16="http://schemas.microsoft.com/office/drawing/2014/main" id="{49B6178A-34C0-C542-A96F-1D5AC73A1E04}"/>
              </a:ext>
            </a:extLst>
          </p:cNvPr>
          <p:cNvSpPr>
            <a:spLocks noGrp="1"/>
          </p:cNvSpPr>
          <p:nvPr>
            <p:ph type="pic" sz="quarter" idx="10"/>
          </p:nvPr>
        </p:nvSpPr>
        <p:spPr>
          <a:xfrm>
            <a:off x="0" y="0"/>
            <a:ext cx="6024562" cy="6858000"/>
          </a:xfrm>
          <a:prstGeom prst="rect">
            <a:avLst/>
          </a:prstGeom>
          <a:solidFill>
            <a:schemeClr val="bg1">
              <a:lumMod val="85000"/>
            </a:schemeClr>
          </a:solidFill>
        </p:spPr>
        <p:txBody>
          <a:bodyPr anchor="ctr" anchorCtr="0"/>
          <a:lstStyle>
            <a:lvl1pPr marL="0" indent="0" algn="ctr">
              <a:buNone/>
              <a:defRPr sz="1200" b="0" i="0">
                <a:solidFill>
                  <a:schemeClr val="bg1"/>
                </a:solidFill>
                <a:latin typeface="Lucida Sans" panose="020B0602030504020204" pitchFamily="34" charset="77"/>
              </a:defRPr>
            </a:lvl1pPr>
          </a:lstStyle>
          <a:p>
            <a:r>
              <a:rPr lang="en-US" dirty="0"/>
              <a:t>Click icon to add picture</a:t>
            </a:r>
            <a:endParaRPr lang="en-GB" dirty="0"/>
          </a:p>
        </p:txBody>
      </p:sp>
      <p:sp>
        <p:nvSpPr>
          <p:cNvPr id="11" name="Text Placeholder 10">
            <a:extLst>
              <a:ext uri="{FF2B5EF4-FFF2-40B4-BE49-F238E27FC236}">
                <a16:creationId xmlns:a16="http://schemas.microsoft.com/office/drawing/2014/main" id="{94A79C78-B21D-F943-BA39-8360A5CA224D}"/>
              </a:ext>
            </a:extLst>
          </p:cNvPr>
          <p:cNvSpPr>
            <a:spLocks noGrp="1"/>
          </p:cNvSpPr>
          <p:nvPr>
            <p:ph type="body" sz="quarter" idx="15" hasCustomPrompt="1"/>
          </p:nvPr>
        </p:nvSpPr>
        <p:spPr>
          <a:xfrm>
            <a:off x="623888" y="6381750"/>
            <a:ext cx="10944225" cy="293721"/>
          </a:xfrm>
          <a:solidFill>
            <a:schemeClr val="bg1"/>
          </a:solidFill>
        </p:spPr>
        <p:txBody>
          <a:bodyPr lIns="72000" tIns="54000" rIns="72000" bIns="54000">
            <a:spAutoFit/>
          </a:bodyPr>
          <a:lstStyle>
            <a:lvl1pPr marL="0" indent="0">
              <a:lnSpc>
                <a:spcPct val="100000"/>
              </a:lnSpc>
              <a:spcBef>
                <a:spcPts val="0"/>
              </a:spcBef>
              <a:buNone/>
              <a:defRPr sz="1200" b="0" i="0" baseline="0">
                <a:latin typeface="Lucida Sans" panose="020B0602030504020204" pitchFamily="34" charset="77"/>
              </a:defRPr>
            </a:lvl1pPr>
          </a:lstStyle>
          <a:p>
            <a:pPr lvl="0"/>
            <a:r>
              <a:rPr lang="en-GB" dirty="0"/>
              <a:t>Click to add reference</a:t>
            </a:r>
          </a:p>
        </p:txBody>
      </p:sp>
    </p:spTree>
    <p:extLst>
      <p:ext uri="{BB962C8B-B14F-4D97-AF65-F5344CB8AC3E}">
        <p14:creationId xmlns:p14="http://schemas.microsoft.com/office/powerpoint/2010/main" val="2969218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C6D86-B0CF-2A49-A4C4-A057AAAF27E1}"/>
              </a:ext>
            </a:extLst>
          </p:cNvPr>
          <p:cNvSpPr>
            <a:spLocks noGrp="1"/>
          </p:cNvSpPr>
          <p:nvPr>
            <p:ph type="title" hasCustomPrompt="1"/>
          </p:nvPr>
        </p:nvSpPr>
        <p:spPr/>
        <p:txBody>
          <a:bodyPr/>
          <a:lstStyle>
            <a:lvl1pPr>
              <a:defRPr b="0" i="0">
                <a:latin typeface="Lucida Sans" panose="020B0602030504020204" pitchFamily="34" charset="77"/>
              </a:defRPr>
            </a:lvl1pPr>
          </a:lstStyle>
          <a:p>
            <a:r>
              <a:rPr lang="en-US" dirty="0"/>
              <a:t>TITLE</a:t>
            </a:r>
            <a:endParaRPr lang="en-GB" dirty="0"/>
          </a:p>
        </p:txBody>
      </p:sp>
      <p:sp>
        <p:nvSpPr>
          <p:cNvPr id="5" name="Slide Number Placeholder 4">
            <a:extLst>
              <a:ext uri="{FF2B5EF4-FFF2-40B4-BE49-F238E27FC236}">
                <a16:creationId xmlns:a16="http://schemas.microsoft.com/office/drawing/2014/main" id="{D947C13D-6028-A044-A6F1-DC4BF348BE8E}"/>
              </a:ext>
            </a:extLst>
          </p:cNvPr>
          <p:cNvSpPr>
            <a:spLocks noGrp="1"/>
          </p:cNvSpPr>
          <p:nvPr>
            <p:ph type="sldNum" sz="quarter" idx="12"/>
          </p:nvPr>
        </p:nvSpPr>
        <p:spPr/>
        <p:txBody>
          <a:bodyPr/>
          <a:lstStyle>
            <a:lvl1pPr>
              <a:defRPr b="0" i="0">
                <a:latin typeface="Lucida Sans" panose="020B0602030504020204" pitchFamily="34" charset="77"/>
              </a:defRPr>
            </a:lvl1pPr>
          </a:lstStyle>
          <a:p>
            <a:fld id="{3BD0896E-602A-494F-99CF-AC1BD90019B0}" type="slidenum">
              <a:rPr lang="en-GB" smtClean="0"/>
              <a:pPr/>
              <a:t>‹#›</a:t>
            </a:fld>
            <a:endParaRPr lang="en-GB" dirty="0"/>
          </a:p>
        </p:txBody>
      </p:sp>
      <p:sp>
        <p:nvSpPr>
          <p:cNvPr id="6" name="Text Placeholder 10">
            <a:extLst>
              <a:ext uri="{FF2B5EF4-FFF2-40B4-BE49-F238E27FC236}">
                <a16:creationId xmlns:a16="http://schemas.microsoft.com/office/drawing/2014/main" id="{20E68F37-339A-074E-BA38-13276F509CB8}"/>
              </a:ext>
            </a:extLst>
          </p:cNvPr>
          <p:cNvSpPr>
            <a:spLocks noGrp="1"/>
          </p:cNvSpPr>
          <p:nvPr>
            <p:ph type="body" sz="quarter" idx="15" hasCustomPrompt="1"/>
          </p:nvPr>
        </p:nvSpPr>
        <p:spPr>
          <a:xfrm>
            <a:off x="623888" y="6381750"/>
            <a:ext cx="10944225" cy="293721"/>
          </a:xfrm>
          <a:solidFill>
            <a:schemeClr val="bg1"/>
          </a:solidFill>
        </p:spPr>
        <p:txBody>
          <a:bodyPr lIns="72000" tIns="54000" rIns="72000" bIns="54000">
            <a:spAutoFit/>
          </a:bodyPr>
          <a:lstStyle>
            <a:lvl1pPr marL="0" indent="0">
              <a:lnSpc>
                <a:spcPct val="100000"/>
              </a:lnSpc>
              <a:spcBef>
                <a:spcPts val="0"/>
              </a:spcBef>
              <a:buNone/>
              <a:defRPr sz="1200" b="0" i="0" baseline="0">
                <a:latin typeface="Lucida Sans" panose="020B0602030504020204" pitchFamily="34" charset="77"/>
              </a:defRPr>
            </a:lvl1pPr>
          </a:lstStyle>
          <a:p>
            <a:pPr lvl="0"/>
            <a:r>
              <a:rPr lang="en-GB" dirty="0"/>
              <a:t>Click to add reference</a:t>
            </a:r>
          </a:p>
        </p:txBody>
      </p:sp>
    </p:spTree>
    <p:extLst>
      <p:ext uri="{BB962C8B-B14F-4D97-AF65-F5344CB8AC3E}">
        <p14:creationId xmlns:p14="http://schemas.microsoft.com/office/powerpoint/2010/main" val="11322202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2.pn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theme" Target="../theme/theme2.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5C8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071369"/>
      </p:ext>
    </p:extLst>
  </p:cSld>
  <p:clrMap bg1="lt1" tx1="dk1" bg2="lt2" tx2="dk2" accent1="accent1" accent2="accent2" accent3="accent3" accent4="accent4" accent5="accent5" accent6="accent6" hlink="hlink" folHlink="folHlink"/>
  <p:sldLayoutIdLst>
    <p:sldLayoutId id="2147483674" r:id="rId1"/>
    <p:sldLayoutId id="2147483680" r:id="rId2"/>
    <p:sldLayoutId id="2147483706" r:id="rId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9FB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392" y="692696"/>
            <a:ext cx="10849205" cy="936104"/>
          </a:xfrm>
          <a:prstGeom prst="rect">
            <a:avLst/>
          </a:prstGeom>
        </p:spPr>
        <p:txBody>
          <a:bodyPr vert="horz" lIns="91440" tIns="45720" rIns="91440" bIns="45720" rtlCol="0" anchor="b" anchorCtr="0">
            <a:noAutofit/>
          </a:bodyPr>
          <a:lstStyle/>
          <a:p>
            <a:r>
              <a:rPr lang="en-US" dirty="0"/>
              <a:t>TITLE</a:t>
            </a:r>
            <a:endParaRPr lang="en-GB" dirty="0"/>
          </a:p>
        </p:txBody>
      </p:sp>
      <p:sp>
        <p:nvSpPr>
          <p:cNvPr id="7" name="Text Placeholder 2"/>
          <p:cNvSpPr>
            <a:spLocks noGrp="1"/>
          </p:cNvSpPr>
          <p:nvPr>
            <p:ph type="body" idx="1"/>
          </p:nvPr>
        </p:nvSpPr>
        <p:spPr>
          <a:xfrm>
            <a:off x="623392" y="1844825"/>
            <a:ext cx="10862997" cy="4381947"/>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3"/>
          <p:cNvSpPr txBox="1"/>
          <p:nvPr/>
        </p:nvSpPr>
        <p:spPr>
          <a:xfrm>
            <a:off x="10992544" y="6400135"/>
            <a:ext cx="960107" cy="246221"/>
          </a:xfrm>
          <a:prstGeom prst="rect">
            <a:avLst/>
          </a:prstGeom>
          <a:noFill/>
        </p:spPr>
        <p:txBody>
          <a:bodyPr wrap="square" rtlCol="0">
            <a:spAutoFit/>
          </a:bodyPr>
          <a:lstStyle/>
          <a:p>
            <a:pPr algn="r"/>
            <a:fld id="{14274112-3819-4E3C-A2C8-15D563C4EB1E}" type="slidenum">
              <a:rPr lang="en-GB" sz="1000" smtClean="0"/>
              <a:t>‹#›</a:t>
            </a:fld>
            <a:endParaRPr lang="en-GB" sz="1000" dirty="0"/>
          </a:p>
        </p:txBody>
      </p:sp>
      <p:pic>
        <p:nvPicPr>
          <p:cNvPr id="8" name="University Logo" descr="Logo&#10;&#10;Description automatically generated with medium confidence">
            <a:extLst>
              <a:ext uri="{FF2B5EF4-FFF2-40B4-BE49-F238E27FC236}">
                <a16:creationId xmlns:a16="http://schemas.microsoft.com/office/drawing/2014/main" id="{87826CD3-130D-D440-8ABD-6248D8758AC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311678" y="-279125"/>
            <a:ext cx="2880322" cy="1619893"/>
          </a:xfrm>
          <a:prstGeom prst="rect">
            <a:avLst/>
          </a:prstGeom>
        </p:spPr>
      </p:pic>
    </p:spTree>
    <p:extLst>
      <p:ext uri="{BB962C8B-B14F-4D97-AF65-F5344CB8AC3E}">
        <p14:creationId xmlns:p14="http://schemas.microsoft.com/office/powerpoint/2010/main" val="175160366"/>
      </p:ext>
    </p:extLst>
  </p:cSld>
  <p:clrMap bg1="lt1" tx1="dk1" bg2="lt2" tx2="dk2" accent1="accent1" accent2="accent2" accent3="accent3" accent4="accent4" accent5="accent5" accent6="accent6" hlink="hlink" folHlink="folHlink"/>
  <p:sldLayoutIdLst>
    <p:sldLayoutId id="2147483705" r:id="rId1"/>
    <p:sldLayoutId id="2147483707" r:id="rId2"/>
    <p:sldLayoutId id="2147483708" r:id="rId3"/>
    <p:sldLayoutId id="2147483709" r:id="rId4"/>
    <p:sldLayoutId id="2147483711" r:id="rId5"/>
  </p:sldLayoutIdLst>
  <p:hf hdr="0" ftr="0" dt="0"/>
  <p:txStyles>
    <p:titleStyle>
      <a:lvl1pPr algn="l" defTabSz="914400" rtl="0" eaLnBrk="1" latinLnBrk="0" hangingPunct="1">
        <a:spcBef>
          <a:spcPct val="0"/>
        </a:spcBef>
        <a:buNone/>
        <a:defRPr sz="3200" kern="1200" spc="-150">
          <a:solidFill>
            <a:srgbClr val="495961"/>
          </a:solidFill>
          <a:latin typeface="+mj-lt"/>
          <a:ea typeface="+mj-ea"/>
          <a:cs typeface="+mj-cs"/>
        </a:defRPr>
      </a:lvl1pPr>
    </p:titleStyle>
    <p:body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en.wikipedia.org/"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tools.ietf.org/html/rfc2915"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5C8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1138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F7706-DFD4-2D4E-8C5A-797830018FF2}"/>
              </a:ext>
            </a:extLst>
          </p:cNvPr>
          <p:cNvSpPr>
            <a:spLocks noGrp="1"/>
          </p:cNvSpPr>
          <p:nvPr>
            <p:ph type="ctrTitle"/>
          </p:nvPr>
        </p:nvSpPr>
        <p:spPr/>
        <p:txBody>
          <a:bodyPr/>
          <a:lstStyle/>
          <a:p>
            <a:r>
              <a:rPr lang="en-US" dirty="0"/>
              <a:t>Identification, Representation &amp; Interaction</a:t>
            </a:r>
          </a:p>
        </p:txBody>
      </p:sp>
      <p:sp>
        <p:nvSpPr>
          <p:cNvPr id="3" name="Subtitle 2">
            <a:extLst>
              <a:ext uri="{FF2B5EF4-FFF2-40B4-BE49-F238E27FC236}">
                <a16:creationId xmlns:a16="http://schemas.microsoft.com/office/drawing/2014/main" id="{DB8E8ED7-97E0-8047-8142-C4955DE022A3}"/>
              </a:ext>
            </a:extLst>
          </p:cNvPr>
          <p:cNvSpPr>
            <a:spLocks noGrp="1"/>
          </p:cNvSpPr>
          <p:nvPr>
            <p:ph type="subTitle" idx="1"/>
          </p:nvPr>
        </p:nvSpPr>
        <p:spPr/>
        <p:txBody>
          <a:bodyPr/>
          <a:lstStyle/>
          <a:p>
            <a:r>
              <a:rPr lang="en-US" dirty="0"/>
              <a:t>COMP3227 Web Architecture &amp; Hypertext Technologies</a:t>
            </a:r>
          </a:p>
        </p:txBody>
      </p:sp>
      <p:sp>
        <p:nvSpPr>
          <p:cNvPr id="4" name="Text Placeholder 3">
            <a:extLst>
              <a:ext uri="{FF2B5EF4-FFF2-40B4-BE49-F238E27FC236}">
                <a16:creationId xmlns:a16="http://schemas.microsoft.com/office/drawing/2014/main" id="{3F74FE84-A1F7-9446-A15B-B77848D28B28}"/>
              </a:ext>
            </a:extLst>
          </p:cNvPr>
          <p:cNvSpPr>
            <a:spLocks noGrp="1"/>
          </p:cNvSpPr>
          <p:nvPr>
            <p:ph type="body" sz="quarter" idx="10"/>
          </p:nvPr>
        </p:nvSpPr>
        <p:spPr>
          <a:xfrm>
            <a:off x="2351584" y="4149081"/>
            <a:ext cx="4104456" cy="432047"/>
          </a:xfrm>
        </p:spPr>
        <p:txBody>
          <a:bodyPr/>
          <a:lstStyle/>
          <a:p>
            <a:r>
              <a:rPr lang="en-US" dirty="0"/>
              <a:t>Dr Heather Packer – hp3@ecs.soton</a:t>
            </a:r>
            <a:r>
              <a:rPr lang="en-US"/>
              <a:t>.ac.</a:t>
            </a:r>
            <a:r>
              <a:rPr lang="en-US" dirty="0"/>
              <a:t>uk</a:t>
            </a:r>
          </a:p>
          <a:p>
            <a:endParaRPr lang="en-US" dirty="0"/>
          </a:p>
        </p:txBody>
      </p:sp>
    </p:spTree>
    <p:extLst>
      <p:ext uri="{BB962C8B-B14F-4D97-AF65-F5344CB8AC3E}">
        <p14:creationId xmlns:p14="http://schemas.microsoft.com/office/powerpoint/2010/main" val="3392812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Uniform Resource Identifier</a:t>
            </a:r>
          </a:p>
        </p:txBody>
      </p:sp>
      <p:sp>
        <p:nvSpPr>
          <p:cNvPr id="6" name="Content Placeholder 5"/>
          <p:cNvSpPr>
            <a:spLocks noGrp="1"/>
          </p:cNvSpPr>
          <p:nvPr>
            <p:ph sz="quarter" idx="13"/>
          </p:nvPr>
        </p:nvSpPr>
        <p:spPr/>
        <p:txBody>
          <a:bodyPr>
            <a:normAutofit/>
          </a:bodyPr>
          <a:lstStyle/>
          <a:p>
            <a:pPr marL="0" indent="0">
              <a:buNone/>
            </a:pPr>
            <a:r>
              <a:rPr lang="en-US" dirty="0"/>
              <a:t>A “compact string of characters for identifying an </a:t>
            </a:r>
            <a:r>
              <a:rPr lang="en-US" b="1" dirty="0"/>
              <a:t>abstract</a:t>
            </a:r>
            <a:r>
              <a:rPr lang="en-US" dirty="0"/>
              <a:t> or </a:t>
            </a:r>
            <a:r>
              <a:rPr lang="en-US" b="1" dirty="0"/>
              <a:t>physical</a:t>
            </a:r>
            <a:r>
              <a:rPr lang="en-US" dirty="0"/>
              <a:t> resource”</a:t>
            </a:r>
          </a:p>
          <a:p>
            <a:pPr marL="0" indent="0">
              <a:buNone/>
            </a:pPr>
            <a:endParaRPr lang="en-US" dirty="0"/>
          </a:p>
          <a:p>
            <a:pPr marL="0" indent="0">
              <a:buNone/>
            </a:pPr>
            <a:r>
              <a:rPr lang="en-US" dirty="0"/>
              <a:t>Example:</a:t>
            </a:r>
          </a:p>
          <a:p>
            <a:pPr marL="0" indent="0">
              <a:buNone/>
            </a:pPr>
            <a:r>
              <a:rPr lang="en-US" sz="1800" dirty="0">
                <a:latin typeface="Lucida Console" panose="020B0609040504020204" pitchFamily="49" charset="0"/>
              </a:rPr>
              <a:t>http://</a:t>
            </a:r>
            <a:r>
              <a:rPr lang="en-US" sz="1800" dirty="0" err="1">
                <a:latin typeface="Lucida Console" panose="020B0609040504020204" pitchFamily="49" charset="0"/>
              </a:rPr>
              <a:t>www.ecs.soton.ac.uk</a:t>
            </a:r>
            <a:r>
              <a:rPr lang="en-US" sz="1800" dirty="0">
                <a:latin typeface="Lucida Console" panose="020B0609040504020204" pitchFamily="49" charset="0"/>
              </a:rPr>
              <a:t>/</a:t>
            </a:r>
          </a:p>
          <a:p>
            <a:pPr marL="0" indent="0">
              <a:buNone/>
            </a:pPr>
            <a:endParaRPr lang="en-US" dirty="0"/>
          </a:p>
          <a:p>
            <a:pPr marL="0" indent="0">
              <a:buNone/>
            </a:pPr>
            <a:r>
              <a:rPr lang="en-US" dirty="0"/>
              <a:t>General syntax:</a:t>
            </a:r>
          </a:p>
          <a:p>
            <a:pPr marL="0" indent="0">
              <a:buNone/>
            </a:pPr>
            <a:r>
              <a:rPr lang="en-US" sz="1400" i="1" dirty="0">
                <a:latin typeface="Lucida Console" panose="020B0609040504020204" pitchFamily="49" charset="0"/>
              </a:rPr>
              <a:t>&lt;scheme&gt;</a:t>
            </a:r>
            <a:r>
              <a:rPr lang="en-US" sz="1400" dirty="0">
                <a:latin typeface="Lucida Console" panose="020B0609040504020204" pitchFamily="49" charset="0"/>
              </a:rPr>
              <a:t>:</a:t>
            </a:r>
            <a:r>
              <a:rPr lang="en-US" sz="1400" i="1" dirty="0">
                <a:latin typeface="Lucida Console" panose="020B0609040504020204" pitchFamily="49" charset="0"/>
              </a:rPr>
              <a:t>&lt;hierarchical part&gt;</a:t>
            </a:r>
            <a:r>
              <a:rPr lang="en-US" sz="1400" dirty="0">
                <a:latin typeface="Lucida Console" panose="020B0609040504020204" pitchFamily="49" charset="0"/>
              </a:rPr>
              <a:t>?</a:t>
            </a:r>
            <a:r>
              <a:rPr lang="en-US" sz="1400" i="1" dirty="0">
                <a:latin typeface="Lucida Console" panose="020B0609040504020204" pitchFamily="49" charset="0"/>
              </a:rPr>
              <a:t>&lt;query&gt;</a:t>
            </a:r>
            <a:r>
              <a:rPr lang="en-US" sz="1400" dirty="0">
                <a:latin typeface="Lucida Console" panose="020B0609040504020204" pitchFamily="49" charset="0"/>
              </a:rPr>
              <a:t>#</a:t>
            </a:r>
            <a:r>
              <a:rPr lang="en-US" sz="1400" i="1" dirty="0">
                <a:latin typeface="Lucida Console" panose="020B0609040504020204" pitchFamily="49" charset="0"/>
              </a:rPr>
              <a:t>&lt;fragment&gt;</a:t>
            </a:r>
          </a:p>
        </p:txBody>
      </p:sp>
      <p:sp>
        <p:nvSpPr>
          <p:cNvPr id="3" name="Text Placeholder 2">
            <a:extLst>
              <a:ext uri="{FF2B5EF4-FFF2-40B4-BE49-F238E27FC236}">
                <a16:creationId xmlns:a16="http://schemas.microsoft.com/office/drawing/2014/main" id="{6E607493-C4E6-D144-B6E8-A7DBA5708D67}"/>
              </a:ext>
            </a:extLst>
          </p:cNvPr>
          <p:cNvSpPr>
            <a:spLocks noGrp="1"/>
          </p:cNvSpPr>
          <p:nvPr>
            <p:ph type="body" sz="quarter" idx="15"/>
          </p:nvPr>
        </p:nvSpPr>
        <p:spPr>
          <a:noFill/>
        </p:spPr>
        <p:txBody>
          <a:bodyPr/>
          <a:lstStyle/>
          <a:p>
            <a:r>
              <a:rPr lang="en-GB" dirty="0"/>
              <a:t>Berners-Lee, T. et al (2005) </a:t>
            </a:r>
            <a:r>
              <a:rPr lang="en-GB" i="1" dirty="0"/>
              <a:t>Uniform Resource Identifier (URI): Generic Syntax</a:t>
            </a:r>
            <a:r>
              <a:rPr lang="en-GB" dirty="0"/>
              <a:t>. RFC3986. Available at https://</a:t>
            </a:r>
            <a:r>
              <a:rPr lang="en-GB" dirty="0" err="1"/>
              <a:t>tools.ietf.org</a:t>
            </a:r>
            <a:r>
              <a:rPr lang="en-GB" dirty="0"/>
              <a:t>/html/rfc3986</a:t>
            </a:r>
          </a:p>
        </p:txBody>
      </p:sp>
      <p:sp>
        <p:nvSpPr>
          <p:cNvPr id="5" name="Slide Number Placeholder 4"/>
          <p:cNvSpPr>
            <a:spLocks noGrp="1"/>
          </p:cNvSpPr>
          <p:nvPr>
            <p:ph type="sldNum" sz="quarter" idx="4294967295"/>
          </p:nvPr>
        </p:nvSpPr>
        <p:spPr>
          <a:xfrm>
            <a:off x="11568113" y="6381751"/>
            <a:ext cx="431799" cy="287338"/>
          </a:xfrm>
          <a:prstGeom prst="rect">
            <a:avLst/>
          </a:prstGeom>
        </p:spPr>
        <p:txBody>
          <a:bodyPr vert="horz" lIns="72000" tIns="54000" rIns="72000" bIns="54000" rtlCol="0" anchor="t" anchorCtr="0"/>
          <a:lstStyle>
            <a:defPPr>
              <a:defRPr lang="en-US"/>
            </a:defPPr>
            <a:lvl1pPr marL="0" algn="r" defTabSz="914400" rtl="0" eaLnBrk="1" latinLnBrk="0" hangingPunct="1">
              <a:defRPr sz="1200" b="0" i="0" kern="1200">
                <a:solidFill>
                  <a:schemeClr val="tx1"/>
                </a:solidFill>
                <a:latin typeface="Lucida Sans" panose="020B0602030504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BD0896E-602A-494F-99CF-AC1BD90019B0}" type="slidenum">
              <a:rPr lang="en-GB" smtClean="0"/>
              <a:pPr/>
              <a:t>3</a:t>
            </a:fld>
            <a:endParaRPr lang="en-US" dirty="0"/>
          </a:p>
        </p:txBody>
      </p:sp>
      <p:grpSp>
        <p:nvGrpSpPr>
          <p:cNvPr id="7" name="Group 6">
            <a:extLst>
              <a:ext uri="{FF2B5EF4-FFF2-40B4-BE49-F238E27FC236}">
                <a16:creationId xmlns:a16="http://schemas.microsoft.com/office/drawing/2014/main" id="{3D4EFD2E-7510-E448-9E0D-A528019BF524}"/>
              </a:ext>
            </a:extLst>
          </p:cNvPr>
          <p:cNvGrpSpPr/>
          <p:nvPr/>
        </p:nvGrpSpPr>
        <p:grpSpPr>
          <a:xfrm>
            <a:off x="6275388" y="2817307"/>
            <a:ext cx="2530794" cy="1593065"/>
            <a:chOff x="2829914" y="2836304"/>
            <a:chExt cx="2530794" cy="1593065"/>
          </a:xfrm>
        </p:grpSpPr>
        <p:sp>
          <p:nvSpPr>
            <p:cNvPr id="8" name="Cloud 7">
              <a:extLst>
                <a:ext uri="{FF2B5EF4-FFF2-40B4-BE49-F238E27FC236}">
                  <a16:creationId xmlns:a16="http://schemas.microsoft.com/office/drawing/2014/main" id="{89FC4C78-FD45-6449-AB34-8014049553C5}"/>
                </a:ext>
              </a:extLst>
            </p:cNvPr>
            <p:cNvSpPr/>
            <p:nvPr/>
          </p:nvSpPr>
          <p:spPr bwMode="auto">
            <a:xfrm>
              <a:off x="2856261" y="3196366"/>
              <a:ext cx="2504447" cy="1233003"/>
            </a:xfrm>
            <a:prstGeom prst="cloud">
              <a:avLst/>
            </a:prstGeom>
            <a:solidFill>
              <a:schemeClr val="bg1">
                <a:lumMod val="75000"/>
              </a:schemeClr>
            </a:solidFill>
            <a:ln w="12700" cap="flat" cmpd="sng" algn="ctr">
              <a:solidFill>
                <a:schemeClr val="bg1">
                  <a:lumMod val="50000"/>
                </a:schemeClr>
              </a:solidFill>
              <a:prstDash val="solid"/>
              <a:round/>
              <a:headEnd type="none" w="med" len="med"/>
              <a:tailEnd type="none" w="med" len="med"/>
            </a:ln>
            <a:effectLst/>
          </p:spPr>
          <p:txBody>
            <a:bodyPr vert="horz" wrap="square" lIns="91440" tIns="45720" rIns="91440" bIns="0" numCol="1" rtlCol="0" anchor="ctr" anchorCtr="0" compatLnSpc="1">
              <a:prstTxWarp prst="textNoShape">
                <a:avLst/>
              </a:prstTxWarp>
              <a:noAutofit/>
            </a:bodyPr>
            <a:lstStyle/>
            <a:p>
              <a:pPr algn="ct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today’s BBC weather forecast for Southampton</a:t>
              </a:r>
            </a:p>
          </p:txBody>
        </p:sp>
        <p:sp>
          <p:nvSpPr>
            <p:cNvPr id="9" name="TextBox 8">
              <a:extLst>
                <a:ext uri="{FF2B5EF4-FFF2-40B4-BE49-F238E27FC236}">
                  <a16:creationId xmlns:a16="http://schemas.microsoft.com/office/drawing/2014/main" id="{A90A5551-8305-A04C-9151-E0161E1FD349}"/>
                </a:ext>
              </a:extLst>
            </p:cNvPr>
            <p:cNvSpPr txBox="1"/>
            <p:nvPr/>
          </p:nvSpPr>
          <p:spPr>
            <a:xfrm>
              <a:off x="2829914" y="2836304"/>
              <a:ext cx="1200970" cy="369332"/>
            </a:xfrm>
            <a:prstGeom prst="rect">
              <a:avLst/>
            </a:prstGeom>
            <a:noFill/>
          </p:spPr>
          <p:txBody>
            <a:bodyPr wrap="none" rtlCol="0">
              <a:spAutoFit/>
            </a:bodyPr>
            <a:lstStyle/>
            <a:p>
              <a:r>
                <a:rPr lang="en-US" dirty="0">
                  <a:latin typeface="Lucida Sans" panose="020B0602030504020204" pitchFamily="34" charset="77"/>
                </a:rPr>
                <a:t>Resource</a:t>
              </a:r>
            </a:p>
          </p:txBody>
        </p:sp>
      </p:grpSp>
      <p:grpSp>
        <p:nvGrpSpPr>
          <p:cNvPr id="10" name="Group 9">
            <a:extLst>
              <a:ext uri="{FF2B5EF4-FFF2-40B4-BE49-F238E27FC236}">
                <a16:creationId xmlns:a16="http://schemas.microsoft.com/office/drawing/2014/main" id="{FDEE5595-6276-5A4F-9552-904B13213B37}"/>
              </a:ext>
            </a:extLst>
          </p:cNvPr>
          <p:cNvGrpSpPr/>
          <p:nvPr/>
        </p:nvGrpSpPr>
        <p:grpSpPr>
          <a:xfrm>
            <a:off x="8430539" y="1733035"/>
            <a:ext cx="3246402" cy="618110"/>
            <a:chOff x="6491908" y="1752032"/>
            <a:chExt cx="3246402" cy="618110"/>
          </a:xfrm>
        </p:grpSpPr>
        <p:sp>
          <p:nvSpPr>
            <p:cNvPr id="11" name="TextBox 10">
              <a:extLst>
                <a:ext uri="{FF2B5EF4-FFF2-40B4-BE49-F238E27FC236}">
                  <a16:creationId xmlns:a16="http://schemas.microsoft.com/office/drawing/2014/main" id="{F9692E3A-12B0-D64B-A8A6-DE6A22E0DF66}"/>
                </a:ext>
              </a:extLst>
            </p:cNvPr>
            <p:cNvSpPr txBox="1"/>
            <p:nvPr/>
          </p:nvSpPr>
          <p:spPr>
            <a:xfrm>
              <a:off x="6491908" y="2093143"/>
              <a:ext cx="3246402" cy="276999"/>
            </a:xfrm>
            <a:prstGeom prst="rect">
              <a:avLst/>
            </a:prstGeom>
            <a:noFill/>
          </p:spPr>
          <p:txBody>
            <a:bodyPr wrap="none" rtlCol="0">
              <a:spAutoFit/>
            </a:bodyPr>
            <a:lstStyle/>
            <a:p>
              <a:r>
                <a:rPr lang="en-US" sz="1200" dirty="0">
                  <a:latin typeface="Lucida Sans" panose="020B0602030504020204" pitchFamily="34" charset="77"/>
                  <a:cs typeface="Lucida  "/>
                </a:rPr>
                <a:t>http://</a:t>
              </a:r>
              <a:r>
                <a:rPr lang="en-US" sz="1200" dirty="0" err="1">
                  <a:latin typeface="Lucida Sans" panose="020B0602030504020204" pitchFamily="34" charset="77"/>
                  <a:cs typeface="Lucida  "/>
                </a:rPr>
                <a:t>www.bbc.co.uk</a:t>
              </a:r>
              <a:r>
                <a:rPr lang="en-US" sz="1200" dirty="0">
                  <a:latin typeface="Lucida Sans" panose="020B0602030504020204" pitchFamily="34" charset="77"/>
                  <a:cs typeface="Lucida  "/>
                </a:rPr>
                <a:t>/weather/2637487</a:t>
              </a:r>
            </a:p>
          </p:txBody>
        </p:sp>
        <p:sp>
          <p:nvSpPr>
            <p:cNvPr id="12" name="TextBox 11">
              <a:extLst>
                <a:ext uri="{FF2B5EF4-FFF2-40B4-BE49-F238E27FC236}">
                  <a16:creationId xmlns:a16="http://schemas.microsoft.com/office/drawing/2014/main" id="{8AB1ACD0-83E5-5547-8E0D-2EC5A231A113}"/>
                </a:ext>
              </a:extLst>
            </p:cNvPr>
            <p:cNvSpPr txBox="1"/>
            <p:nvPr/>
          </p:nvSpPr>
          <p:spPr>
            <a:xfrm>
              <a:off x="6491908" y="1752032"/>
              <a:ext cx="556563" cy="369332"/>
            </a:xfrm>
            <a:prstGeom prst="rect">
              <a:avLst/>
            </a:prstGeom>
            <a:noFill/>
          </p:spPr>
          <p:txBody>
            <a:bodyPr wrap="none" rtlCol="0">
              <a:spAutoFit/>
            </a:bodyPr>
            <a:lstStyle/>
            <a:p>
              <a:r>
                <a:rPr lang="en-US" dirty="0">
                  <a:latin typeface="Lucida Sans" panose="020B0602030504020204" pitchFamily="34" charset="77"/>
                </a:rPr>
                <a:t>URI</a:t>
              </a:r>
            </a:p>
          </p:txBody>
        </p:sp>
      </p:grpSp>
      <p:grpSp>
        <p:nvGrpSpPr>
          <p:cNvPr id="13" name="Group 12">
            <a:extLst>
              <a:ext uri="{FF2B5EF4-FFF2-40B4-BE49-F238E27FC236}">
                <a16:creationId xmlns:a16="http://schemas.microsoft.com/office/drawing/2014/main" id="{11DC0536-C34E-3749-A558-9F4E89374B9F}"/>
              </a:ext>
            </a:extLst>
          </p:cNvPr>
          <p:cNvGrpSpPr/>
          <p:nvPr/>
        </p:nvGrpSpPr>
        <p:grpSpPr>
          <a:xfrm rot="20822521">
            <a:off x="7635184" y="2298736"/>
            <a:ext cx="986167" cy="735166"/>
            <a:chOff x="5265179" y="2144849"/>
            <a:chExt cx="986167" cy="735166"/>
          </a:xfrm>
        </p:grpSpPr>
        <p:sp>
          <p:nvSpPr>
            <p:cNvPr id="14" name="Left Arrow 13">
              <a:extLst>
                <a:ext uri="{FF2B5EF4-FFF2-40B4-BE49-F238E27FC236}">
                  <a16:creationId xmlns:a16="http://schemas.microsoft.com/office/drawing/2014/main" id="{FB0F9C2F-52F3-AF4A-AB05-11AAC62ADFFA}"/>
                </a:ext>
              </a:extLst>
            </p:cNvPr>
            <p:cNvSpPr/>
            <p:nvPr/>
          </p:nvSpPr>
          <p:spPr bwMode="auto">
            <a:xfrm rot="19939971">
              <a:off x="5672158" y="2421476"/>
              <a:ext cx="245474" cy="458539"/>
            </a:xfrm>
            <a:prstGeom prst="leftArrow">
              <a:avLst/>
            </a:prstGeom>
            <a:solidFill>
              <a:schemeClr val="tx2">
                <a:lumMod val="25000"/>
                <a:lumOff val="75000"/>
              </a:schemeClr>
            </a:solidFill>
            <a:ln w="12700" cap="flat" cmpd="sng" algn="ctr">
              <a:solidFill>
                <a:schemeClr val="tx2">
                  <a:lumMod val="75000"/>
                  <a:lumOff val="25000"/>
                </a:schemeClr>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algn="ctr" eaLnBrk="0" fontAlgn="base" hangingPunct="0">
                <a:spcBef>
                  <a:spcPct val="0"/>
                </a:spcBef>
                <a:spcAft>
                  <a:spcPct val="0"/>
                </a:spcAft>
              </a:pPr>
              <a:endParaRPr lang="en-US" sz="1200" dirty="0">
                <a:latin typeface="Lucida Sans" panose="020B0602030504020204" pitchFamily="34" charset="77"/>
                <a:ea typeface="ＭＳ Ｐゴシック" pitchFamily="-106" charset="-128"/>
                <a:cs typeface="ＭＳ Ｐゴシック" pitchFamily="-106" charset="-128"/>
              </a:endParaRPr>
            </a:p>
          </p:txBody>
        </p:sp>
        <p:sp>
          <p:nvSpPr>
            <p:cNvPr id="15" name="TextBox 14">
              <a:extLst>
                <a:ext uri="{FF2B5EF4-FFF2-40B4-BE49-F238E27FC236}">
                  <a16:creationId xmlns:a16="http://schemas.microsoft.com/office/drawing/2014/main" id="{68CE0E1C-F8AD-5D4C-8B90-144E41D6D215}"/>
                </a:ext>
              </a:extLst>
            </p:cNvPr>
            <p:cNvSpPr txBox="1"/>
            <p:nvPr/>
          </p:nvSpPr>
          <p:spPr>
            <a:xfrm rot="20019355">
              <a:off x="5265179" y="2144849"/>
              <a:ext cx="986167" cy="307777"/>
            </a:xfrm>
            <a:prstGeom prst="rect">
              <a:avLst/>
            </a:prstGeom>
            <a:noFill/>
          </p:spPr>
          <p:txBody>
            <a:bodyPr wrap="none" rtlCol="0">
              <a:spAutoFit/>
            </a:bodyPr>
            <a:lstStyle/>
            <a:p>
              <a:r>
                <a:rPr lang="en-US" sz="1400" dirty="0">
                  <a:latin typeface="Lucida Sans" panose="020B0602030504020204" pitchFamily="34" charset="77"/>
                </a:rPr>
                <a:t>identifies</a:t>
              </a:r>
            </a:p>
          </p:txBody>
        </p:sp>
      </p:grpSp>
      <p:grpSp>
        <p:nvGrpSpPr>
          <p:cNvPr id="16" name="Group 15">
            <a:extLst>
              <a:ext uri="{FF2B5EF4-FFF2-40B4-BE49-F238E27FC236}">
                <a16:creationId xmlns:a16="http://schemas.microsoft.com/office/drawing/2014/main" id="{3C66896C-CEC7-2547-8492-12E42B7A6EED}"/>
              </a:ext>
            </a:extLst>
          </p:cNvPr>
          <p:cNvGrpSpPr/>
          <p:nvPr/>
        </p:nvGrpSpPr>
        <p:grpSpPr>
          <a:xfrm>
            <a:off x="9280553" y="3677986"/>
            <a:ext cx="2196841" cy="2487864"/>
            <a:chOff x="6491908" y="3696983"/>
            <a:chExt cx="2196841" cy="2487864"/>
          </a:xfrm>
          <a:solidFill>
            <a:schemeClr val="bg1">
              <a:lumMod val="95000"/>
            </a:schemeClr>
          </a:solidFill>
        </p:grpSpPr>
        <p:sp>
          <p:nvSpPr>
            <p:cNvPr id="17" name="Document 16">
              <a:extLst>
                <a:ext uri="{FF2B5EF4-FFF2-40B4-BE49-F238E27FC236}">
                  <a16:creationId xmlns:a16="http://schemas.microsoft.com/office/drawing/2014/main" id="{E0422C44-9FE3-2247-9499-A95EAB31F812}"/>
                </a:ext>
              </a:extLst>
            </p:cNvPr>
            <p:cNvSpPr/>
            <p:nvPr/>
          </p:nvSpPr>
          <p:spPr bwMode="auto">
            <a:xfrm>
              <a:off x="6593660" y="4123436"/>
              <a:ext cx="2095089" cy="2061411"/>
            </a:xfrm>
            <a:prstGeom prst="flowChartDocument">
              <a:avLst/>
            </a:prstGeom>
            <a:grpFill/>
            <a:ln w="12700" cap="flat" cmpd="sng" algn="ctr">
              <a:solidFill>
                <a:schemeClr val="bg1">
                  <a:lumMod val="85000"/>
                </a:schemeClr>
              </a:solidFill>
              <a:prstDash val="solid"/>
              <a:round/>
              <a:headEnd type="none" w="med" len="med"/>
              <a:tailEnd type="none" w="med" len="med"/>
            </a:ln>
            <a:effectLst/>
          </p:spPr>
          <p:txBody>
            <a:bodyPr vert="horz" wrap="square" lIns="91440" tIns="45720" rIns="91440" bIns="0" numCol="1" rtlCol="0" anchor="t" anchorCtr="0" compatLnSpc="1">
              <a:prstTxWarp prst="textNoShape">
                <a:avLst/>
              </a:prstTxWarp>
              <a:noAutofit/>
            </a:bodyPr>
            <a:lstStyle/>
            <a:p>
              <a:pPr eaLnBrk="0" fontAlgn="base" hangingPunct="0">
                <a:spcBef>
                  <a:spcPct val="0"/>
                </a:spcBef>
                <a:spcAft>
                  <a:spcPct val="0"/>
                </a:spcAft>
              </a:pPr>
              <a:r>
                <a:rPr lang="en-US" sz="1200" dirty="0">
                  <a:solidFill>
                    <a:schemeClr val="bg1">
                      <a:lumMod val="85000"/>
                    </a:schemeClr>
                  </a:solidFill>
                  <a:latin typeface="Lucida Sans" panose="020B0602030504020204" pitchFamily="34" charset="77"/>
                  <a:ea typeface="ＭＳ Ｐゴシック" pitchFamily="-106" charset="-128"/>
                  <a:cs typeface="ＭＳ Ｐゴシック" pitchFamily="-106" charset="-128"/>
                </a:rPr>
                <a:t>Metadata: </a:t>
              </a:r>
            </a:p>
            <a:p>
              <a:pPr eaLnBrk="0" fontAlgn="base" hangingPunct="0">
                <a:spcBef>
                  <a:spcPct val="0"/>
                </a:spcBef>
                <a:spcAft>
                  <a:spcPct val="0"/>
                </a:spcAft>
              </a:pPr>
              <a:r>
                <a:rPr lang="en-US" sz="1200" dirty="0">
                  <a:solidFill>
                    <a:schemeClr val="bg1">
                      <a:lumMod val="85000"/>
                    </a:schemeClr>
                  </a:solidFill>
                  <a:latin typeface="Lucida Sans" panose="020B0602030504020204" pitchFamily="34" charset="77"/>
                  <a:ea typeface="ＭＳ Ｐゴシック" pitchFamily="-106" charset="-128"/>
                  <a:cs typeface="ＭＳ Ｐゴシック" pitchFamily="-106" charset="-128"/>
                </a:rPr>
                <a:t>Content-Type: text/html</a:t>
              </a:r>
            </a:p>
            <a:p>
              <a:pPr eaLnBrk="0" fontAlgn="base" hangingPunct="0">
                <a:spcBef>
                  <a:spcPct val="0"/>
                </a:spcBef>
                <a:spcAft>
                  <a:spcPct val="0"/>
                </a:spcAft>
              </a:pPr>
              <a:endParaRPr lang="en-US" sz="1200" dirty="0">
                <a:solidFill>
                  <a:schemeClr val="bg1">
                    <a:lumMod val="85000"/>
                  </a:schemeClr>
                </a:solidFill>
                <a:latin typeface="Lucida Sans" panose="020B0602030504020204" pitchFamily="34" charset="77"/>
                <a:ea typeface="ＭＳ Ｐゴシック" pitchFamily="-106" charset="-128"/>
                <a:cs typeface="ＭＳ Ｐゴシック" pitchFamily="-106" charset="-128"/>
              </a:endParaRPr>
            </a:p>
            <a:p>
              <a:pPr eaLnBrk="0" fontAlgn="base" hangingPunct="0">
                <a:spcBef>
                  <a:spcPct val="0"/>
                </a:spcBef>
                <a:spcAft>
                  <a:spcPct val="0"/>
                </a:spcAft>
              </a:pPr>
              <a:r>
                <a:rPr lang="en-US" sz="1200" dirty="0">
                  <a:solidFill>
                    <a:schemeClr val="bg1">
                      <a:lumMod val="85000"/>
                    </a:schemeClr>
                  </a:solidFill>
                  <a:latin typeface="Lucida Sans" panose="020B0602030504020204" pitchFamily="34" charset="77"/>
                  <a:ea typeface="ＭＳ Ｐゴシック" pitchFamily="-106" charset="-128"/>
                  <a:cs typeface="ＭＳ Ｐゴシック" pitchFamily="-106" charset="-128"/>
                </a:rPr>
                <a:t>Data:</a:t>
              </a:r>
            </a:p>
            <a:p>
              <a:pPr eaLnBrk="0" fontAlgn="base" hangingPunct="0">
                <a:spcBef>
                  <a:spcPct val="0"/>
                </a:spcBef>
                <a:spcAft>
                  <a:spcPct val="0"/>
                </a:spcAft>
              </a:pPr>
              <a:r>
                <a:rPr lang="en-US" sz="1200" dirty="0">
                  <a:solidFill>
                    <a:schemeClr val="bg1">
                      <a:lumMod val="85000"/>
                    </a:schemeClr>
                  </a:solidFill>
                  <a:latin typeface="Lucida Sans" panose="020B0602030504020204" pitchFamily="34" charset="77"/>
                  <a:ea typeface="ＭＳ Ｐゴシック" pitchFamily="-106" charset="-128"/>
                  <a:cs typeface="ＭＳ Ｐゴシック" pitchFamily="-106" charset="-128"/>
                </a:rPr>
                <a:t>&lt;html&gt;</a:t>
              </a:r>
            </a:p>
            <a:p>
              <a:pPr eaLnBrk="0" fontAlgn="base" hangingPunct="0">
                <a:spcBef>
                  <a:spcPct val="0"/>
                </a:spcBef>
                <a:spcAft>
                  <a:spcPct val="0"/>
                </a:spcAft>
              </a:pPr>
              <a:r>
                <a:rPr lang="en-US" sz="1200" dirty="0">
                  <a:solidFill>
                    <a:schemeClr val="bg1">
                      <a:lumMod val="85000"/>
                    </a:schemeClr>
                  </a:solidFill>
                  <a:latin typeface="Lucida Sans" panose="020B0602030504020204" pitchFamily="34" charset="77"/>
                  <a:ea typeface="ＭＳ Ｐゴシック" pitchFamily="-106" charset="-128"/>
                  <a:cs typeface="ＭＳ Ｐゴシック" pitchFamily="-106" charset="-128"/>
                </a:rPr>
                <a:t>&lt;head&gt;</a:t>
              </a:r>
            </a:p>
            <a:p>
              <a:pPr eaLnBrk="0" fontAlgn="base" hangingPunct="0">
                <a:spcBef>
                  <a:spcPct val="0"/>
                </a:spcBef>
                <a:spcAft>
                  <a:spcPct val="0"/>
                </a:spcAft>
              </a:pPr>
              <a:r>
                <a:rPr lang="en-US" sz="1200" dirty="0">
                  <a:solidFill>
                    <a:schemeClr val="bg1">
                      <a:lumMod val="85000"/>
                    </a:schemeClr>
                  </a:solidFill>
                  <a:latin typeface="Lucida Sans" panose="020B0602030504020204" pitchFamily="34" charset="77"/>
                  <a:ea typeface="ＭＳ Ｐゴシック" pitchFamily="-106" charset="-128"/>
                  <a:cs typeface="ＭＳ Ｐゴシック" pitchFamily="-106" charset="-128"/>
                </a:rPr>
                <a:t>&lt;title&gt;BBC Weather – Southampton&lt;/title&gt;</a:t>
              </a:r>
            </a:p>
            <a:p>
              <a:pPr eaLnBrk="0" fontAlgn="base" hangingPunct="0">
                <a:spcBef>
                  <a:spcPct val="0"/>
                </a:spcBef>
                <a:spcAft>
                  <a:spcPct val="0"/>
                </a:spcAft>
              </a:pPr>
              <a:r>
                <a:rPr lang="en-US" sz="1200" dirty="0">
                  <a:solidFill>
                    <a:schemeClr val="bg1">
                      <a:lumMod val="85000"/>
                    </a:schemeClr>
                  </a:solidFill>
                  <a:latin typeface="Lucida Sans" panose="020B0602030504020204" pitchFamily="34" charset="77"/>
                  <a:ea typeface="ＭＳ Ｐゴシック" pitchFamily="-106" charset="-128"/>
                  <a:cs typeface="ＭＳ Ｐゴシック" pitchFamily="-106" charset="-128"/>
                </a:rPr>
                <a:t>...</a:t>
              </a:r>
            </a:p>
            <a:p>
              <a:pPr eaLnBrk="0" fontAlgn="base" hangingPunct="0">
                <a:spcBef>
                  <a:spcPct val="0"/>
                </a:spcBef>
                <a:spcAft>
                  <a:spcPct val="0"/>
                </a:spcAft>
              </a:pPr>
              <a:r>
                <a:rPr lang="en-US" sz="1200" dirty="0">
                  <a:solidFill>
                    <a:schemeClr val="bg1">
                      <a:lumMod val="85000"/>
                    </a:schemeClr>
                  </a:solidFill>
                  <a:latin typeface="Lucida Sans" panose="020B0602030504020204" pitchFamily="34" charset="77"/>
                  <a:ea typeface="ＭＳ Ｐゴシック" pitchFamily="-106" charset="-128"/>
                  <a:cs typeface="ＭＳ Ｐゴシック" pitchFamily="-106" charset="-128"/>
                </a:rPr>
                <a:t>&lt;/html&gt;</a:t>
              </a:r>
            </a:p>
          </p:txBody>
        </p:sp>
        <p:sp>
          <p:nvSpPr>
            <p:cNvPr id="18" name="TextBox 17">
              <a:extLst>
                <a:ext uri="{FF2B5EF4-FFF2-40B4-BE49-F238E27FC236}">
                  <a16:creationId xmlns:a16="http://schemas.microsoft.com/office/drawing/2014/main" id="{9D7EA16A-8580-B24E-89F2-21A4F7B0816A}"/>
                </a:ext>
              </a:extLst>
            </p:cNvPr>
            <p:cNvSpPr txBox="1"/>
            <p:nvPr/>
          </p:nvSpPr>
          <p:spPr>
            <a:xfrm>
              <a:off x="6491908" y="3696983"/>
              <a:ext cx="1867819" cy="369332"/>
            </a:xfrm>
            <a:prstGeom prst="rect">
              <a:avLst/>
            </a:prstGeom>
            <a:noFill/>
            <a:ln>
              <a:noFill/>
            </a:ln>
          </p:spPr>
          <p:txBody>
            <a:bodyPr wrap="none" rtlCol="0">
              <a:spAutoFit/>
            </a:bodyPr>
            <a:lstStyle/>
            <a:p>
              <a:r>
                <a:rPr lang="en-US" dirty="0">
                  <a:solidFill>
                    <a:schemeClr val="bg1">
                      <a:lumMod val="85000"/>
                    </a:schemeClr>
                  </a:solidFill>
                  <a:latin typeface="Lucida Sans" panose="020B0602030504020204" pitchFamily="34" charset="77"/>
                </a:rPr>
                <a:t>Representation</a:t>
              </a:r>
            </a:p>
          </p:txBody>
        </p:sp>
      </p:grpSp>
      <p:grpSp>
        <p:nvGrpSpPr>
          <p:cNvPr id="19" name="Group 18">
            <a:extLst>
              <a:ext uri="{FF2B5EF4-FFF2-40B4-BE49-F238E27FC236}">
                <a16:creationId xmlns:a16="http://schemas.microsoft.com/office/drawing/2014/main" id="{B160BA89-BB20-764B-82F7-C5B223EF2B02}"/>
              </a:ext>
            </a:extLst>
          </p:cNvPr>
          <p:cNvGrpSpPr/>
          <p:nvPr/>
        </p:nvGrpSpPr>
        <p:grpSpPr>
          <a:xfrm rot="1003722">
            <a:off x="8280134" y="4405998"/>
            <a:ext cx="1104790" cy="728128"/>
            <a:chOff x="5415967" y="4205103"/>
            <a:chExt cx="1104790" cy="728128"/>
          </a:xfrm>
          <a:solidFill>
            <a:schemeClr val="bg1">
              <a:lumMod val="95000"/>
            </a:schemeClr>
          </a:solidFill>
        </p:grpSpPr>
        <p:sp>
          <p:nvSpPr>
            <p:cNvPr id="20" name="Left Arrow 19">
              <a:extLst>
                <a:ext uri="{FF2B5EF4-FFF2-40B4-BE49-F238E27FC236}">
                  <a16:creationId xmlns:a16="http://schemas.microsoft.com/office/drawing/2014/main" id="{5C0A4021-02CF-4149-AC9B-E3A10F3985FF}"/>
                </a:ext>
              </a:extLst>
            </p:cNvPr>
            <p:cNvSpPr/>
            <p:nvPr/>
          </p:nvSpPr>
          <p:spPr bwMode="auto">
            <a:xfrm rot="1603421">
              <a:off x="5673224" y="4474692"/>
              <a:ext cx="245474" cy="458539"/>
            </a:xfrm>
            <a:prstGeom prst="leftArrow">
              <a:avLst/>
            </a:prstGeom>
            <a:grpFill/>
            <a:ln w="12700" cap="flat" cmpd="sng" algn="ctr">
              <a:solidFill>
                <a:schemeClr val="bg1">
                  <a:lumMod val="85000"/>
                </a:schemeClr>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algn="ctr" eaLnBrk="0" fontAlgn="base" hangingPunct="0">
                <a:spcBef>
                  <a:spcPct val="0"/>
                </a:spcBef>
                <a:spcAft>
                  <a:spcPct val="0"/>
                </a:spcAft>
              </a:pPr>
              <a:endParaRPr lang="en-US" sz="1200" dirty="0">
                <a:solidFill>
                  <a:schemeClr val="bg1">
                    <a:lumMod val="85000"/>
                  </a:schemeClr>
                </a:solidFill>
                <a:latin typeface="Lucida Sans" panose="020B0602030504020204" pitchFamily="34" charset="77"/>
                <a:ea typeface="ＭＳ Ｐゴシック" pitchFamily="-106" charset="-128"/>
                <a:cs typeface="ＭＳ Ｐゴシック" pitchFamily="-106" charset="-128"/>
              </a:endParaRPr>
            </a:p>
          </p:txBody>
        </p:sp>
        <p:sp>
          <p:nvSpPr>
            <p:cNvPr id="21" name="TextBox 20">
              <a:extLst>
                <a:ext uri="{FF2B5EF4-FFF2-40B4-BE49-F238E27FC236}">
                  <a16:creationId xmlns:a16="http://schemas.microsoft.com/office/drawing/2014/main" id="{66F1D335-15A8-7041-8A2F-F2D85B814B6C}"/>
                </a:ext>
              </a:extLst>
            </p:cNvPr>
            <p:cNvSpPr txBox="1"/>
            <p:nvPr/>
          </p:nvSpPr>
          <p:spPr>
            <a:xfrm rot="1612783">
              <a:off x="5415967" y="4205103"/>
              <a:ext cx="1104790" cy="307777"/>
            </a:xfrm>
            <a:prstGeom prst="rect">
              <a:avLst/>
            </a:prstGeom>
            <a:noFill/>
            <a:ln>
              <a:noFill/>
            </a:ln>
          </p:spPr>
          <p:txBody>
            <a:bodyPr wrap="none" rtlCol="0">
              <a:spAutoFit/>
            </a:bodyPr>
            <a:lstStyle/>
            <a:p>
              <a:r>
                <a:rPr lang="en-US" sz="1400" dirty="0">
                  <a:solidFill>
                    <a:schemeClr val="bg1">
                      <a:lumMod val="85000"/>
                    </a:schemeClr>
                  </a:solidFill>
                  <a:latin typeface="Lucida Sans" panose="020B0602030504020204" pitchFamily="34" charset="77"/>
                </a:rPr>
                <a:t>represents</a:t>
              </a:r>
            </a:p>
          </p:txBody>
        </p:sp>
      </p:grpSp>
      <p:grpSp>
        <p:nvGrpSpPr>
          <p:cNvPr id="22" name="Group 21">
            <a:extLst>
              <a:ext uri="{FF2B5EF4-FFF2-40B4-BE49-F238E27FC236}">
                <a16:creationId xmlns:a16="http://schemas.microsoft.com/office/drawing/2014/main" id="{D594A5D1-34FD-9348-9A77-8B9EA3548BF6}"/>
              </a:ext>
            </a:extLst>
          </p:cNvPr>
          <p:cNvGrpSpPr/>
          <p:nvPr/>
        </p:nvGrpSpPr>
        <p:grpSpPr>
          <a:xfrm>
            <a:off x="9940532" y="2867219"/>
            <a:ext cx="1309608" cy="328561"/>
            <a:chOff x="7406287" y="2888589"/>
            <a:chExt cx="1309608" cy="328561"/>
          </a:xfrm>
          <a:solidFill>
            <a:schemeClr val="bg1">
              <a:lumMod val="95000"/>
            </a:schemeClr>
          </a:solidFill>
        </p:grpSpPr>
        <p:sp>
          <p:nvSpPr>
            <p:cNvPr id="23" name="Left Arrow 22">
              <a:extLst>
                <a:ext uri="{FF2B5EF4-FFF2-40B4-BE49-F238E27FC236}">
                  <a16:creationId xmlns:a16="http://schemas.microsoft.com/office/drawing/2014/main" id="{646F7D91-3381-3147-BF12-8F2301FB52E7}"/>
                </a:ext>
              </a:extLst>
            </p:cNvPr>
            <p:cNvSpPr/>
            <p:nvPr/>
          </p:nvSpPr>
          <p:spPr bwMode="auto">
            <a:xfrm rot="16200000">
              <a:off x="7512820" y="2865143"/>
              <a:ext cx="245474" cy="458539"/>
            </a:xfrm>
            <a:prstGeom prst="leftArrow">
              <a:avLst/>
            </a:prstGeom>
            <a:grpFill/>
            <a:ln w="12700" cap="flat" cmpd="sng" algn="ctr">
              <a:solidFill>
                <a:schemeClr val="bg1">
                  <a:lumMod val="85000"/>
                </a:schemeClr>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algn="ctr" eaLnBrk="0" fontAlgn="base" hangingPunct="0">
                <a:spcBef>
                  <a:spcPct val="0"/>
                </a:spcBef>
                <a:spcAft>
                  <a:spcPct val="0"/>
                </a:spcAft>
              </a:pPr>
              <a:endParaRPr lang="en-US" sz="1200" dirty="0">
                <a:solidFill>
                  <a:schemeClr val="bg1">
                    <a:lumMod val="85000"/>
                  </a:schemeClr>
                </a:solidFill>
                <a:latin typeface="Lucida Sans" panose="020B0602030504020204" pitchFamily="34" charset="77"/>
                <a:ea typeface="ＭＳ Ｐゴシック" pitchFamily="-106" charset="-128"/>
                <a:cs typeface="ＭＳ Ｐゴシック" pitchFamily="-106" charset="-128"/>
              </a:endParaRPr>
            </a:p>
          </p:txBody>
        </p:sp>
        <p:sp>
          <p:nvSpPr>
            <p:cNvPr id="24" name="TextBox 23">
              <a:extLst>
                <a:ext uri="{FF2B5EF4-FFF2-40B4-BE49-F238E27FC236}">
                  <a16:creationId xmlns:a16="http://schemas.microsoft.com/office/drawing/2014/main" id="{6005E9F9-D756-9943-AF56-7069F5D0DCB5}"/>
                </a:ext>
              </a:extLst>
            </p:cNvPr>
            <p:cNvSpPr txBox="1"/>
            <p:nvPr/>
          </p:nvSpPr>
          <p:spPr>
            <a:xfrm>
              <a:off x="7776214" y="2888589"/>
              <a:ext cx="939681" cy="307777"/>
            </a:xfrm>
            <a:prstGeom prst="rect">
              <a:avLst/>
            </a:prstGeom>
            <a:noFill/>
            <a:ln>
              <a:noFill/>
            </a:ln>
          </p:spPr>
          <p:txBody>
            <a:bodyPr wrap="none" rtlCol="0">
              <a:spAutoFit/>
            </a:bodyPr>
            <a:lstStyle/>
            <a:p>
              <a:r>
                <a:rPr lang="en-US" sz="1400" dirty="0">
                  <a:solidFill>
                    <a:schemeClr val="bg1">
                      <a:lumMod val="85000"/>
                    </a:schemeClr>
                  </a:solidFill>
                  <a:latin typeface="Lucida Sans" panose="020B0602030504020204" pitchFamily="34" charset="77"/>
                </a:rPr>
                <a:t>accesses</a:t>
              </a:r>
            </a:p>
          </p:txBody>
        </p:sp>
      </p:grpSp>
    </p:spTree>
    <p:extLst>
      <p:ext uri="{BB962C8B-B14F-4D97-AF65-F5344CB8AC3E}">
        <p14:creationId xmlns:p14="http://schemas.microsoft.com/office/powerpoint/2010/main" val="1683888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URI Schemes and Examples</a:t>
            </a:r>
          </a:p>
        </p:txBody>
      </p:sp>
      <p:sp>
        <p:nvSpPr>
          <p:cNvPr id="3" name="Slide Number Placeholder 2"/>
          <p:cNvSpPr>
            <a:spLocks noGrp="1"/>
          </p:cNvSpPr>
          <p:nvPr>
            <p:ph type="sldNum" sz="quarter" idx="12"/>
          </p:nvPr>
        </p:nvSpPr>
        <p:spPr/>
        <p:txBody>
          <a:bodyPr/>
          <a:lstStyle/>
          <a:p>
            <a:fld id="{03AC6681-E0FD-2C4C-B392-04A572FD2AAE}" type="slidenum">
              <a:rPr lang="en-US" smtClean="0"/>
              <a:pPr/>
              <a:t>4</a:t>
            </a:fld>
            <a:endParaRPr lang="en-US" dirty="0"/>
          </a:p>
        </p:txBody>
      </p:sp>
      <p:sp>
        <p:nvSpPr>
          <p:cNvPr id="4" name="Content Placeholder 3"/>
          <p:cNvSpPr>
            <a:spLocks noGrp="1"/>
          </p:cNvSpPr>
          <p:nvPr>
            <p:ph sz="quarter" idx="13"/>
          </p:nvPr>
        </p:nvSpPr>
        <p:spPr/>
        <p:txBody>
          <a:bodyPr>
            <a:normAutofit/>
          </a:bodyPr>
          <a:lstStyle/>
          <a:p>
            <a:r>
              <a:rPr lang="en-US" dirty="0"/>
              <a:t>http://</a:t>
            </a:r>
            <a:r>
              <a:rPr lang="en-US" dirty="0" err="1"/>
              <a:t>www.example.org</a:t>
            </a:r>
            <a:r>
              <a:rPr lang="en-US" dirty="0"/>
              <a:t>/</a:t>
            </a:r>
            <a:r>
              <a:rPr lang="en-US" dirty="0" err="1"/>
              <a:t>aboutus#staff</a:t>
            </a:r>
            <a:endParaRPr lang="en-US" dirty="0"/>
          </a:p>
          <a:p>
            <a:r>
              <a:rPr lang="en-US" dirty="0"/>
              <a:t>https://</a:t>
            </a:r>
            <a:r>
              <a:rPr lang="en-US" dirty="0" err="1"/>
              <a:t>www.example.org</a:t>
            </a:r>
            <a:r>
              <a:rPr lang="en-US" dirty="0"/>
              <a:t>/login</a:t>
            </a:r>
          </a:p>
          <a:p>
            <a:r>
              <a:rPr lang="en-US" dirty="0" err="1"/>
              <a:t>mailto:joe@example.org</a:t>
            </a:r>
            <a:endParaRPr lang="en-US" dirty="0"/>
          </a:p>
          <a:p>
            <a:r>
              <a:rPr lang="en-US" dirty="0"/>
              <a:t>ftp://</a:t>
            </a:r>
            <a:r>
              <a:rPr lang="en-US" dirty="0" err="1"/>
              <a:t>example.org</a:t>
            </a:r>
            <a:r>
              <a:rPr lang="en-US" dirty="0"/>
              <a:t>/</a:t>
            </a:r>
            <a:r>
              <a:rPr lang="en-US" dirty="0" err="1"/>
              <a:t>aDirectory</a:t>
            </a:r>
            <a:r>
              <a:rPr lang="en-US" dirty="0"/>
              <a:t>/</a:t>
            </a:r>
            <a:r>
              <a:rPr lang="en-US" dirty="0" err="1"/>
              <a:t>aFile</a:t>
            </a:r>
            <a:endParaRPr lang="en-US" dirty="0"/>
          </a:p>
          <a:p>
            <a:r>
              <a:rPr lang="en-US" dirty="0" err="1"/>
              <a:t>news:comp.infosystems.www</a:t>
            </a:r>
            <a:endParaRPr lang="en-US" dirty="0"/>
          </a:p>
          <a:p>
            <a:r>
              <a:rPr lang="en-US" dirty="0" err="1"/>
              <a:t>tel</a:t>
            </a:r>
            <a:r>
              <a:rPr lang="en-US" dirty="0"/>
              <a:t>:+1-816-555-1212</a:t>
            </a:r>
          </a:p>
          <a:p>
            <a:r>
              <a:rPr lang="en-US" dirty="0" err="1"/>
              <a:t>ldap</a:t>
            </a:r>
            <a:r>
              <a:rPr lang="en-US" dirty="0"/>
              <a:t>://</a:t>
            </a:r>
            <a:r>
              <a:rPr lang="en-US" dirty="0" err="1"/>
              <a:t>ldap.example.org</a:t>
            </a:r>
            <a:r>
              <a:rPr lang="en-US" dirty="0"/>
              <a:t>/c=</a:t>
            </a:r>
            <a:r>
              <a:rPr lang="en-US" dirty="0" err="1"/>
              <a:t>GB?objectClass?one</a:t>
            </a:r>
            <a:endParaRPr lang="en-US" dirty="0"/>
          </a:p>
          <a:p>
            <a:r>
              <a:rPr lang="en-US" dirty="0" err="1"/>
              <a:t>urn:oasis:names:tc:entity:xmlns:xml:catalog</a:t>
            </a:r>
            <a:endParaRPr lang="en-US" dirty="0"/>
          </a:p>
          <a:p>
            <a:endParaRPr lang="en-US" dirty="0"/>
          </a:p>
        </p:txBody>
      </p:sp>
      <p:sp>
        <p:nvSpPr>
          <p:cNvPr id="6" name="Text Placeholder 5">
            <a:extLst>
              <a:ext uri="{FF2B5EF4-FFF2-40B4-BE49-F238E27FC236}">
                <a16:creationId xmlns:a16="http://schemas.microsoft.com/office/drawing/2014/main" id="{5D3BADF1-3D65-1247-AD73-60FC13A0235C}"/>
              </a:ext>
            </a:extLst>
          </p:cNvPr>
          <p:cNvSpPr>
            <a:spLocks noGrp="1"/>
          </p:cNvSpPr>
          <p:nvPr>
            <p:ph type="body" sz="quarter" idx="15"/>
          </p:nvPr>
        </p:nvSpPr>
        <p:spPr>
          <a:noFill/>
        </p:spPr>
        <p:txBody>
          <a:bodyPr/>
          <a:lstStyle/>
          <a:p>
            <a:endParaRPr lang="en-GB" dirty="0"/>
          </a:p>
        </p:txBody>
      </p:sp>
    </p:spTree>
    <p:extLst>
      <p:ext uri="{BB962C8B-B14F-4D97-AF65-F5344CB8AC3E}">
        <p14:creationId xmlns:p14="http://schemas.microsoft.com/office/powerpoint/2010/main" val="2669628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4C554-A8F1-A348-A462-89B1EDBE135F}"/>
              </a:ext>
            </a:extLst>
          </p:cNvPr>
          <p:cNvSpPr>
            <a:spLocks noGrp="1"/>
          </p:cNvSpPr>
          <p:nvPr>
            <p:ph type="title"/>
          </p:nvPr>
        </p:nvSpPr>
        <p:spPr/>
        <p:txBody>
          <a:bodyPr/>
          <a:lstStyle/>
          <a:p>
            <a:r>
              <a:rPr lang="en-GB" dirty="0"/>
              <a:t>W3C’s Identification Principles</a:t>
            </a:r>
          </a:p>
        </p:txBody>
      </p:sp>
      <p:sp>
        <p:nvSpPr>
          <p:cNvPr id="3" name="Content Placeholder 2">
            <a:extLst>
              <a:ext uri="{FF2B5EF4-FFF2-40B4-BE49-F238E27FC236}">
                <a16:creationId xmlns:a16="http://schemas.microsoft.com/office/drawing/2014/main" id="{481CE7CE-9ADB-2844-B95A-AEB9886B2314}"/>
              </a:ext>
            </a:extLst>
          </p:cNvPr>
          <p:cNvSpPr>
            <a:spLocks noGrp="1"/>
          </p:cNvSpPr>
          <p:nvPr>
            <p:ph sz="quarter" idx="13"/>
          </p:nvPr>
        </p:nvSpPr>
        <p:spPr/>
        <p:txBody>
          <a:bodyPr/>
          <a:lstStyle/>
          <a:p>
            <a:pPr marL="457200" indent="-457200">
              <a:buFont typeface="+mj-lt"/>
              <a:buAutoNum type="arabicPeriod"/>
            </a:pPr>
            <a:r>
              <a:rPr lang="en-GB" dirty="0"/>
              <a:t>Identifiers should be global</a:t>
            </a:r>
          </a:p>
        </p:txBody>
      </p:sp>
      <p:sp>
        <p:nvSpPr>
          <p:cNvPr id="4" name="Content Placeholder 3">
            <a:extLst>
              <a:ext uri="{FF2B5EF4-FFF2-40B4-BE49-F238E27FC236}">
                <a16:creationId xmlns:a16="http://schemas.microsoft.com/office/drawing/2014/main" id="{9DE99257-30D7-D346-BFB5-84B92893CCCB}"/>
              </a:ext>
            </a:extLst>
          </p:cNvPr>
          <p:cNvSpPr>
            <a:spLocks noGrp="1"/>
          </p:cNvSpPr>
          <p:nvPr>
            <p:ph sz="quarter" idx="14"/>
          </p:nvPr>
        </p:nvSpPr>
        <p:spPr/>
        <p:txBody>
          <a:bodyPr/>
          <a:lstStyle/>
          <a:p>
            <a:pPr marL="0" indent="0">
              <a:buNone/>
            </a:pPr>
            <a:r>
              <a:rPr lang="en-US" dirty="0"/>
              <a:t>Global naming leads to global network effects.</a:t>
            </a:r>
          </a:p>
          <a:p>
            <a:pPr marL="0" indent="0">
              <a:buNone/>
            </a:pPr>
            <a:endParaRPr lang="en-US" dirty="0"/>
          </a:p>
          <a:p>
            <a:pPr marL="0" indent="0">
              <a:buNone/>
            </a:pPr>
            <a:r>
              <a:rPr lang="en-US" dirty="0"/>
              <a:t>We want to avoid creating walled gardens.</a:t>
            </a:r>
          </a:p>
          <a:p>
            <a:pPr>
              <a:buFontTx/>
              <a:buChar char="-"/>
            </a:pPr>
            <a:r>
              <a:rPr lang="en-US" dirty="0"/>
              <a:t>1980’s CompuServe provided a bulletin board system</a:t>
            </a:r>
          </a:p>
          <a:p>
            <a:pPr marL="0" indent="0">
              <a:buNone/>
            </a:pPr>
            <a:endParaRPr lang="en-US" dirty="0"/>
          </a:p>
          <a:p>
            <a:pPr>
              <a:buFontTx/>
              <a:buChar char="-"/>
            </a:pPr>
            <a:endParaRPr lang="en-US" dirty="0"/>
          </a:p>
          <a:p>
            <a:endParaRPr lang="en-GB" dirty="0"/>
          </a:p>
        </p:txBody>
      </p:sp>
      <p:sp>
        <p:nvSpPr>
          <p:cNvPr id="5" name="Text Placeholder 4">
            <a:extLst>
              <a:ext uri="{FF2B5EF4-FFF2-40B4-BE49-F238E27FC236}">
                <a16:creationId xmlns:a16="http://schemas.microsoft.com/office/drawing/2014/main" id="{6A6B7E64-D110-A849-B5D0-FC20DE06FE6A}"/>
              </a:ext>
            </a:extLst>
          </p:cNvPr>
          <p:cNvSpPr>
            <a:spLocks noGrp="1"/>
          </p:cNvSpPr>
          <p:nvPr>
            <p:ph type="body" sz="quarter" idx="15"/>
          </p:nvPr>
        </p:nvSpPr>
        <p:spPr>
          <a:noFill/>
        </p:spPr>
        <p:txBody>
          <a:bodyPr/>
          <a:lstStyle/>
          <a:p>
            <a:endParaRPr lang="en-GB" dirty="0"/>
          </a:p>
        </p:txBody>
      </p:sp>
    </p:spTree>
    <p:extLst>
      <p:ext uri="{BB962C8B-B14F-4D97-AF65-F5344CB8AC3E}">
        <p14:creationId xmlns:p14="http://schemas.microsoft.com/office/powerpoint/2010/main" val="2827279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67437" y="908199"/>
            <a:ext cx="5400675" cy="936625"/>
          </a:xfrm>
        </p:spPr>
        <p:txBody>
          <a:bodyPr/>
          <a:lstStyle/>
          <a:p>
            <a:r>
              <a:rPr lang="en-US" dirty="0"/>
              <a:t>Every object should be addressable</a:t>
            </a:r>
          </a:p>
        </p:txBody>
      </p:sp>
      <p:pic>
        <p:nvPicPr>
          <p:cNvPr id="14" name="Picture Placeholder 13">
            <a:extLst>
              <a:ext uri="{FF2B5EF4-FFF2-40B4-BE49-F238E27FC236}">
                <a16:creationId xmlns:a16="http://schemas.microsoft.com/office/drawing/2014/main" id="{83E40CAE-EEA3-384A-A067-D19788BC5A00}"/>
              </a:ext>
            </a:extLst>
          </p:cNvPr>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
        <p:nvSpPr>
          <p:cNvPr id="10" name="Text Placeholder 9">
            <a:extLst>
              <a:ext uri="{FF2B5EF4-FFF2-40B4-BE49-F238E27FC236}">
                <a16:creationId xmlns:a16="http://schemas.microsoft.com/office/drawing/2014/main" id="{ED77F7D5-EC7D-5745-AFE4-E47B1A107F17}"/>
              </a:ext>
            </a:extLst>
          </p:cNvPr>
          <p:cNvSpPr>
            <a:spLocks noGrp="1"/>
          </p:cNvSpPr>
          <p:nvPr>
            <p:ph type="body" sz="quarter" idx="15"/>
          </p:nvPr>
        </p:nvSpPr>
        <p:spPr>
          <a:xfrm>
            <a:off x="0" y="6119039"/>
            <a:ext cx="11064552" cy="738962"/>
          </a:xfrm>
          <a:solidFill>
            <a:srgbClr val="F9FBFF"/>
          </a:solidFill>
        </p:spPr>
        <p:txBody>
          <a:bodyPr/>
          <a:lstStyle/>
          <a:p>
            <a:r>
              <a:rPr lang="en-US" dirty="0" err="1"/>
              <a:t>Englebart</a:t>
            </a:r>
            <a:r>
              <a:rPr lang="en-US" dirty="0"/>
              <a:t>, D.C. (1990) Knowledge-Domain Interoperability and an Open </a:t>
            </a:r>
            <a:r>
              <a:rPr lang="en-US" dirty="0" err="1"/>
              <a:t>Hyperdocument</a:t>
            </a:r>
            <a:r>
              <a:rPr lang="en-US" dirty="0"/>
              <a:t> System. Proceedings of the Conference on</a:t>
            </a:r>
          </a:p>
          <a:p>
            <a:r>
              <a:rPr lang="en-US" dirty="0"/>
              <a:t>Computer-Supported Collaborative Work.</a:t>
            </a:r>
          </a:p>
        </p:txBody>
      </p:sp>
      <p:sp>
        <p:nvSpPr>
          <p:cNvPr id="7" name="Rounded Rectangular Callout 6"/>
          <p:cNvSpPr/>
          <p:nvPr/>
        </p:nvSpPr>
        <p:spPr bwMode="auto">
          <a:xfrm>
            <a:off x="6359524" y="2465808"/>
            <a:ext cx="5400676" cy="2816197"/>
          </a:xfrm>
          <a:prstGeom prst="wedgeRoundRectCallout">
            <a:avLst>
              <a:gd name="adj1" fmla="val -78285"/>
              <a:gd name="adj2" fmla="val -49748"/>
              <a:gd name="adj3" fmla="val 16667"/>
            </a:avLst>
          </a:prstGeom>
          <a:solidFill>
            <a:srgbClr val="F9FBFF"/>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0" numCol="1" rtlCol="0" anchor="t" anchorCtr="0" compatLnSpc="1">
            <a:prstTxWarp prst="textNoShape">
              <a:avLst/>
            </a:prstTxWarp>
            <a:noAutofit/>
          </a:bodyPr>
          <a:lstStyle/>
          <a:p>
            <a:pPr eaLnBrk="0" fontAlgn="base" hangingPunct="0">
              <a:spcBef>
                <a:spcPct val="0"/>
              </a:spcBef>
              <a:spcAft>
                <a:spcPct val="0"/>
              </a:spcAft>
            </a:pPr>
            <a:r>
              <a:rPr lang="en-US" sz="2000" dirty="0">
                <a:solidFill>
                  <a:schemeClr val="tx1"/>
                </a:solidFill>
                <a:latin typeface="Lucida Sans" panose="020B0602030504020204" pitchFamily="34" charset="77"/>
                <a:ea typeface="ＭＳ Ｐゴシック" pitchFamily="-106" charset="-128"/>
                <a:cs typeface="Georgia"/>
              </a:rPr>
              <a:t>In principle, every object that someone might validly want/need to cite should have an </a:t>
            </a:r>
            <a:r>
              <a:rPr lang="en-US" sz="2000" b="1" dirty="0">
                <a:solidFill>
                  <a:schemeClr val="tx1"/>
                </a:solidFill>
                <a:latin typeface="Lucida Sans" panose="020B0602030504020204" pitchFamily="34" charset="77"/>
                <a:ea typeface="ＭＳ Ｐゴシック" pitchFamily="-106" charset="-128"/>
                <a:cs typeface="Georgia"/>
              </a:rPr>
              <a:t>unambiguous</a:t>
            </a:r>
            <a:r>
              <a:rPr lang="en-US" sz="2000" dirty="0">
                <a:solidFill>
                  <a:schemeClr val="tx1"/>
                </a:solidFill>
                <a:latin typeface="Lucida Sans" panose="020B0602030504020204" pitchFamily="34" charset="77"/>
                <a:ea typeface="ＭＳ Ｐゴシック" pitchFamily="-106" charset="-128"/>
                <a:cs typeface="Georgia"/>
              </a:rPr>
              <a:t> </a:t>
            </a:r>
            <a:r>
              <a:rPr lang="en-US" sz="2000" b="1" dirty="0">
                <a:solidFill>
                  <a:schemeClr val="tx1"/>
                </a:solidFill>
                <a:latin typeface="Lucida Sans" panose="020B0602030504020204" pitchFamily="34" charset="77"/>
                <a:ea typeface="ＭＳ Ｐゴシック" pitchFamily="-106" charset="-128"/>
                <a:cs typeface="Georgia"/>
              </a:rPr>
              <a:t>address</a:t>
            </a:r>
            <a:r>
              <a:rPr lang="en-US" sz="2000" dirty="0">
                <a:solidFill>
                  <a:schemeClr val="tx1"/>
                </a:solidFill>
                <a:latin typeface="Lucida Sans" panose="020B0602030504020204" pitchFamily="34" charset="77"/>
                <a:ea typeface="ＭＳ Ｐゴシック" pitchFamily="-106" charset="-128"/>
                <a:cs typeface="Georgia"/>
              </a:rPr>
              <a:t> (capable of being portrayed in a manner as to be </a:t>
            </a:r>
            <a:r>
              <a:rPr lang="en-US" sz="2000" b="1" dirty="0">
                <a:solidFill>
                  <a:schemeClr val="tx1"/>
                </a:solidFill>
                <a:latin typeface="Lucida Sans" panose="020B0602030504020204" pitchFamily="34" charset="77"/>
                <a:ea typeface="ＭＳ Ｐゴシック" pitchFamily="-106" charset="-128"/>
                <a:cs typeface="Georgia"/>
              </a:rPr>
              <a:t>human readable </a:t>
            </a:r>
            <a:r>
              <a:rPr lang="en-US" sz="2000" dirty="0">
                <a:solidFill>
                  <a:schemeClr val="tx1"/>
                </a:solidFill>
                <a:latin typeface="Lucida Sans" panose="020B0602030504020204" pitchFamily="34" charset="77"/>
                <a:ea typeface="ＭＳ Ｐゴシック" pitchFamily="-106" charset="-128"/>
                <a:cs typeface="Georgia"/>
              </a:rPr>
              <a:t>and interpretable). (e.g., not acceptable to be unable to link to an object within a ‘frame’ or ‘card.’)</a:t>
            </a:r>
          </a:p>
        </p:txBody>
      </p:sp>
      <p:sp>
        <p:nvSpPr>
          <p:cNvPr id="2" name="TextBox 1">
            <a:extLst>
              <a:ext uri="{FF2B5EF4-FFF2-40B4-BE49-F238E27FC236}">
                <a16:creationId xmlns:a16="http://schemas.microsoft.com/office/drawing/2014/main" id="{A7525834-3BAB-D140-8DAB-074B050EBE81}"/>
              </a:ext>
            </a:extLst>
          </p:cNvPr>
          <p:cNvSpPr txBox="1"/>
          <p:nvPr/>
        </p:nvSpPr>
        <p:spPr>
          <a:xfrm>
            <a:off x="551384" y="5291916"/>
            <a:ext cx="5040560" cy="369332"/>
          </a:xfrm>
          <a:prstGeom prst="rect">
            <a:avLst/>
          </a:prstGeom>
          <a:solidFill>
            <a:srgbClr val="F9FBFF"/>
          </a:solidFill>
        </p:spPr>
        <p:txBody>
          <a:bodyPr wrap="square" rtlCol="0">
            <a:spAutoFit/>
          </a:bodyPr>
          <a:lstStyle/>
          <a:p>
            <a:r>
              <a:rPr lang="en-US" dirty="0"/>
              <a:t>Doug </a:t>
            </a:r>
            <a:r>
              <a:rPr lang="en-US" dirty="0" err="1"/>
              <a:t>Engelbert</a:t>
            </a:r>
            <a:r>
              <a:rPr lang="en-US" dirty="0"/>
              <a:t> author of </a:t>
            </a:r>
            <a:r>
              <a:rPr lang="en-GB" b="0" i="0" dirty="0" err="1">
                <a:solidFill>
                  <a:srgbClr val="4D5156"/>
                </a:solidFill>
                <a:effectLst/>
                <a:latin typeface="arial" panose="020B0604020202020204" pitchFamily="34" charset="0"/>
              </a:rPr>
              <a:t>oN-Line</a:t>
            </a:r>
            <a:r>
              <a:rPr lang="en-GB" b="0" i="0" dirty="0">
                <a:solidFill>
                  <a:srgbClr val="4D5156"/>
                </a:solidFill>
                <a:effectLst/>
                <a:latin typeface="arial" panose="020B0604020202020204" pitchFamily="34" charset="0"/>
              </a:rPr>
              <a:t> System</a:t>
            </a:r>
            <a:endParaRPr lang="en-US" dirty="0"/>
          </a:p>
        </p:txBody>
      </p:sp>
    </p:spTree>
    <p:extLst>
      <p:ext uri="{BB962C8B-B14F-4D97-AF65-F5344CB8AC3E}">
        <p14:creationId xmlns:p14="http://schemas.microsoft.com/office/powerpoint/2010/main" val="2492810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4C554-A8F1-A348-A462-89B1EDBE135F}"/>
              </a:ext>
            </a:extLst>
          </p:cNvPr>
          <p:cNvSpPr>
            <a:spLocks noGrp="1"/>
          </p:cNvSpPr>
          <p:nvPr>
            <p:ph type="title"/>
          </p:nvPr>
        </p:nvSpPr>
        <p:spPr/>
        <p:txBody>
          <a:bodyPr/>
          <a:lstStyle/>
          <a:p>
            <a:r>
              <a:rPr lang="en-GB" dirty="0"/>
              <a:t>W3C’s Identification Principles</a:t>
            </a:r>
          </a:p>
        </p:txBody>
      </p:sp>
      <p:sp>
        <p:nvSpPr>
          <p:cNvPr id="3" name="Content Placeholder 2">
            <a:extLst>
              <a:ext uri="{FF2B5EF4-FFF2-40B4-BE49-F238E27FC236}">
                <a16:creationId xmlns:a16="http://schemas.microsoft.com/office/drawing/2014/main" id="{481CE7CE-9ADB-2844-B95A-AEB9886B2314}"/>
              </a:ext>
            </a:extLst>
          </p:cNvPr>
          <p:cNvSpPr>
            <a:spLocks noGrp="1"/>
          </p:cNvSpPr>
          <p:nvPr>
            <p:ph sz="quarter" idx="13"/>
          </p:nvPr>
        </p:nvSpPr>
        <p:spPr/>
        <p:txBody>
          <a:bodyPr/>
          <a:lstStyle/>
          <a:p>
            <a:pPr marL="457200" indent="-457200">
              <a:buFont typeface="+mj-lt"/>
              <a:buAutoNum type="arabicPeriod"/>
            </a:pPr>
            <a:r>
              <a:rPr lang="en-GB" dirty="0">
                <a:solidFill>
                  <a:schemeClr val="bg2"/>
                </a:solidFill>
              </a:rPr>
              <a:t>Identifiers should be global</a:t>
            </a:r>
          </a:p>
          <a:p>
            <a:pPr marL="457200" indent="-457200">
              <a:buFont typeface="+mj-lt"/>
              <a:buAutoNum type="arabicPeriod"/>
            </a:pPr>
            <a:r>
              <a:rPr lang="en-GB" dirty="0"/>
              <a:t>Assign distinct identifiers to distinct resources</a:t>
            </a:r>
          </a:p>
        </p:txBody>
      </p:sp>
      <p:sp>
        <p:nvSpPr>
          <p:cNvPr id="4" name="Content Placeholder 3">
            <a:extLst>
              <a:ext uri="{FF2B5EF4-FFF2-40B4-BE49-F238E27FC236}">
                <a16:creationId xmlns:a16="http://schemas.microsoft.com/office/drawing/2014/main" id="{9DE99257-30D7-D346-BFB5-84B92893CCCB}"/>
              </a:ext>
            </a:extLst>
          </p:cNvPr>
          <p:cNvSpPr>
            <a:spLocks noGrp="1"/>
          </p:cNvSpPr>
          <p:nvPr>
            <p:ph sz="quarter" idx="14"/>
          </p:nvPr>
        </p:nvSpPr>
        <p:spPr>
          <a:xfrm>
            <a:off x="6167438" y="1484784"/>
            <a:ext cx="5833218" cy="4752505"/>
          </a:xfrm>
        </p:spPr>
        <p:txBody>
          <a:bodyPr/>
          <a:lstStyle/>
          <a:p>
            <a:pPr marL="0" indent="0">
              <a:buNone/>
            </a:pPr>
            <a:r>
              <a:rPr lang="en-US" dirty="0"/>
              <a:t>Using the same URI to directly identify different resources produces a URI collision.</a:t>
            </a:r>
          </a:p>
          <a:p>
            <a:pPr marL="0" indent="0">
              <a:buNone/>
            </a:pPr>
            <a:endParaRPr lang="en-US" dirty="0"/>
          </a:p>
          <a:p>
            <a:pPr marL="0" indent="0">
              <a:buNone/>
            </a:pPr>
            <a:r>
              <a:rPr lang="en-US" dirty="0"/>
              <a:t>Can’t rely on context on the page</a:t>
            </a:r>
          </a:p>
          <a:p>
            <a:pPr marL="0" indent="0">
              <a:buNone/>
            </a:pPr>
            <a:endParaRPr lang="en-US" dirty="0"/>
          </a:p>
          <a:p>
            <a:pPr marL="0" indent="0">
              <a:buNone/>
            </a:pPr>
            <a:r>
              <a:rPr lang="en-US" dirty="0"/>
              <a:t>Example: using </a:t>
            </a:r>
            <a:r>
              <a:rPr lang="en-US" sz="1800" dirty="0">
                <a:latin typeface="Lucida Console" panose="020B0609040504020204" pitchFamily="49" charset="0"/>
              </a:rPr>
              <a:t>http://</a:t>
            </a:r>
            <a:r>
              <a:rPr lang="en-US" sz="1800" dirty="0" err="1">
                <a:latin typeface="Lucida Console" panose="020B0609040504020204" pitchFamily="49" charset="0"/>
              </a:rPr>
              <a:t>www.ecs.soton.ac.uk</a:t>
            </a:r>
            <a:r>
              <a:rPr lang="en-US" sz="1800" dirty="0">
                <a:latin typeface="Lucida Console" panose="020B0609040504020204" pitchFamily="49" charset="0"/>
              </a:rPr>
              <a:t>/ </a:t>
            </a:r>
            <a:r>
              <a:rPr lang="en-US" dirty="0"/>
              <a:t>to refer to both a university department and a web page about that department</a:t>
            </a:r>
          </a:p>
          <a:p>
            <a:pPr marL="0" indent="0">
              <a:buNone/>
            </a:pPr>
            <a:endParaRPr lang="en-US" dirty="0"/>
          </a:p>
          <a:p>
            <a:pPr marL="0" indent="0">
              <a:buNone/>
            </a:pPr>
            <a:r>
              <a:rPr lang="en-US" dirty="0"/>
              <a:t>Collision often imposes a cost in communication due to the effort required to resolve ambiguities.</a:t>
            </a:r>
          </a:p>
          <a:p>
            <a:pPr marL="0" indent="0">
              <a:buNone/>
            </a:pPr>
            <a:endParaRPr lang="en-GB" dirty="0"/>
          </a:p>
        </p:txBody>
      </p:sp>
    </p:spTree>
    <p:extLst>
      <p:ext uri="{BB962C8B-B14F-4D97-AF65-F5344CB8AC3E}">
        <p14:creationId xmlns:p14="http://schemas.microsoft.com/office/powerpoint/2010/main" val="1405350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4C554-A8F1-A348-A462-89B1EDBE135F}"/>
              </a:ext>
            </a:extLst>
          </p:cNvPr>
          <p:cNvSpPr>
            <a:spLocks noGrp="1"/>
          </p:cNvSpPr>
          <p:nvPr>
            <p:ph type="title"/>
          </p:nvPr>
        </p:nvSpPr>
        <p:spPr/>
        <p:txBody>
          <a:bodyPr/>
          <a:lstStyle/>
          <a:p>
            <a:r>
              <a:rPr lang="en-GB" dirty="0"/>
              <a:t>W3C’s Identification Principles</a:t>
            </a:r>
          </a:p>
        </p:txBody>
      </p:sp>
      <p:sp>
        <p:nvSpPr>
          <p:cNvPr id="3" name="Content Placeholder 2">
            <a:extLst>
              <a:ext uri="{FF2B5EF4-FFF2-40B4-BE49-F238E27FC236}">
                <a16:creationId xmlns:a16="http://schemas.microsoft.com/office/drawing/2014/main" id="{481CE7CE-9ADB-2844-B95A-AEB9886B2314}"/>
              </a:ext>
            </a:extLst>
          </p:cNvPr>
          <p:cNvSpPr>
            <a:spLocks noGrp="1"/>
          </p:cNvSpPr>
          <p:nvPr>
            <p:ph sz="quarter" idx="13"/>
          </p:nvPr>
        </p:nvSpPr>
        <p:spPr/>
        <p:txBody>
          <a:bodyPr/>
          <a:lstStyle/>
          <a:p>
            <a:pPr marL="457200" indent="-457200">
              <a:buFont typeface="+mj-lt"/>
              <a:buAutoNum type="arabicPeriod"/>
            </a:pPr>
            <a:r>
              <a:rPr lang="en-GB" dirty="0">
                <a:solidFill>
                  <a:schemeClr val="bg2"/>
                </a:solidFill>
              </a:rPr>
              <a:t>Identifiers should be global</a:t>
            </a:r>
          </a:p>
          <a:p>
            <a:pPr marL="457200" indent="-457200">
              <a:buFont typeface="+mj-lt"/>
              <a:buAutoNum type="arabicPeriod"/>
            </a:pPr>
            <a:r>
              <a:rPr lang="en-GB" dirty="0">
                <a:solidFill>
                  <a:schemeClr val="bg2"/>
                </a:solidFill>
              </a:rPr>
              <a:t>Assign distinct identifiers to distinct resources</a:t>
            </a:r>
          </a:p>
          <a:p>
            <a:pPr marL="457200" indent="-457200">
              <a:buFont typeface="+mj-lt"/>
              <a:buAutoNum type="arabicPeriod"/>
            </a:pPr>
            <a:r>
              <a:rPr lang="en-GB" dirty="0"/>
              <a:t>Avoid aliases</a:t>
            </a:r>
          </a:p>
        </p:txBody>
      </p:sp>
      <p:sp>
        <p:nvSpPr>
          <p:cNvPr id="4" name="Content Placeholder 3">
            <a:extLst>
              <a:ext uri="{FF2B5EF4-FFF2-40B4-BE49-F238E27FC236}">
                <a16:creationId xmlns:a16="http://schemas.microsoft.com/office/drawing/2014/main" id="{9DE99257-30D7-D346-BFB5-84B92893CCCB}"/>
              </a:ext>
            </a:extLst>
          </p:cNvPr>
          <p:cNvSpPr>
            <a:spLocks noGrp="1"/>
          </p:cNvSpPr>
          <p:nvPr>
            <p:ph sz="quarter" idx="14"/>
          </p:nvPr>
        </p:nvSpPr>
        <p:spPr/>
        <p:txBody>
          <a:bodyPr>
            <a:normAutofit lnSpcReduction="10000"/>
          </a:bodyPr>
          <a:lstStyle/>
          <a:p>
            <a:pPr marL="0" indent="0">
              <a:buNone/>
            </a:pPr>
            <a:r>
              <a:rPr lang="en-US" dirty="0"/>
              <a:t>A URI owner SHOULD NOT associate arbitrarily different URIs with the same resource.</a:t>
            </a:r>
          </a:p>
          <a:p>
            <a:pPr lvl="1"/>
            <a:endParaRPr lang="en-US" dirty="0"/>
          </a:p>
          <a:p>
            <a:pPr marL="0" indent="0">
              <a:buNone/>
            </a:pPr>
            <a:r>
              <a:rPr lang="en-US" dirty="0"/>
              <a:t>Example: </a:t>
            </a:r>
            <a:r>
              <a:rPr lang="en-US" sz="1800" dirty="0">
                <a:latin typeface="Lucida Console" panose="020B0609040504020204" pitchFamily="49" charset="0"/>
              </a:rPr>
              <a:t>http://</a:t>
            </a:r>
            <a:r>
              <a:rPr lang="en-US" sz="1800" dirty="0" err="1">
                <a:latin typeface="Lucida Console" panose="020B0609040504020204" pitchFamily="49" charset="0"/>
              </a:rPr>
              <a:t>www.soton.ac.uk</a:t>
            </a:r>
            <a:r>
              <a:rPr lang="en-US" sz="1800" dirty="0">
                <a:latin typeface="Lucida Console" panose="020B0609040504020204" pitchFamily="49" charset="0"/>
              </a:rPr>
              <a:t>/ </a:t>
            </a:r>
            <a:r>
              <a:rPr lang="en-US" dirty="0"/>
              <a:t>and </a:t>
            </a:r>
            <a:r>
              <a:rPr lang="en-US" sz="1800" dirty="0">
                <a:latin typeface="Lucida Console" panose="020B0609040504020204" pitchFamily="49" charset="0"/>
              </a:rPr>
              <a:t>http://</a:t>
            </a:r>
            <a:r>
              <a:rPr lang="en-US" sz="1800" dirty="0" err="1">
                <a:latin typeface="Lucida Console" panose="020B0609040504020204" pitchFamily="49" charset="0"/>
              </a:rPr>
              <a:t>www.southampton.ac.uk</a:t>
            </a:r>
            <a:r>
              <a:rPr lang="en-US" sz="1800" dirty="0">
                <a:latin typeface="Lucida Console" panose="020B0609040504020204" pitchFamily="49" charset="0"/>
              </a:rPr>
              <a:t>/ </a:t>
            </a:r>
            <a:r>
              <a:rPr lang="en-US" dirty="0"/>
              <a:t>both refer to the same resource – but we can’t tell that just by looking at the identifiers (URIs are opaque)</a:t>
            </a:r>
          </a:p>
          <a:p>
            <a:endParaRPr lang="en-GB" dirty="0"/>
          </a:p>
          <a:p>
            <a:pPr marL="0" indent="0">
              <a:buNone/>
            </a:pPr>
            <a:r>
              <a:rPr lang="en-US" dirty="0"/>
              <a:t>The value of a given resource can be measured by the number and value of the resources that link to it</a:t>
            </a:r>
          </a:p>
        </p:txBody>
      </p:sp>
      <p:sp>
        <p:nvSpPr>
          <p:cNvPr id="8" name="Text Placeholder 7">
            <a:extLst>
              <a:ext uri="{FF2B5EF4-FFF2-40B4-BE49-F238E27FC236}">
                <a16:creationId xmlns:a16="http://schemas.microsoft.com/office/drawing/2014/main" id="{983BEB28-0355-B841-97A1-58877B0B216C}"/>
              </a:ext>
            </a:extLst>
          </p:cNvPr>
          <p:cNvSpPr>
            <a:spLocks noGrp="1"/>
          </p:cNvSpPr>
          <p:nvPr>
            <p:ph type="body" sz="quarter" idx="15"/>
          </p:nvPr>
        </p:nvSpPr>
        <p:spPr>
          <a:noFill/>
        </p:spPr>
        <p:txBody>
          <a:bodyPr/>
          <a:lstStyle/>
          <a:p>
            <a:endParaRPr lang="en-GB" dirty="0"/>
          </a:p>
        </p:txBody>
      </p:sp>
    </p:spTree>
    <p:extLst>
      <p:ext uri="{BB962C8B-B14F-4D97-AF65-F5344CB8AC3E}">
        <p14:creationId xmlns:p14="http://schemas.microsoft.com/office/powerpoint/2010/main" val="383985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90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4C554-A8F1-A348-A462-89B1EDBE135F}"/>
              </a:ext>
            </a:extLst>
          </p:cNvPr>
          <p:cNvSpPr>
            <a:spLocks noGrp="1"/>
          </p:cNvSpPr>
          <p:nvPr>
            <p:ph type="title"/>
          </p:nvPr>
        </p:nvSpPr>
        <p:spPr/>
        <p:txBody>
          <a:bodyPr/>
          <a:lstStyle/>
          <a:p>
            <a:r>
              <a:rPr lang="en-GB" dirty="0"/>
              <a:t>W3C’s Identification Principles</a:t>
            </a:r>
          </a:p>
        </p:txBody>
      </p:sp>
      <p:sp>
        <p:nvSpPr>
          <p:cNvPr id="3" name="Content Placeholder 2">
            <a:extLst>
              <a:ext uri="{FF2B5EF4-FFF2-40B4-BE49-F238E27FC236}">
                <a16:creationId xmlns:a16="http://schemas.microsoft.com/office/drawing/2014/main" id="{481CE7CE-9ADB-2844-B95A-AEB9886B2314}"/>
              </a:ext>
            </a:extLst>
          </p:cNvPr>
          <p:cNvSpPr>
            <a:spLocks noGrp="1"/>
          </p:cNvSpPr>
          <p:nvPr>
            <p:ph sz="quarter" idx="13"/>
          </p:nvPr>
        </p:nvSpPr>
        <p:spPr/>
        <p:txBody>
          <a:bodyPr/>
          <a:lstStyle/>
          <a:p>
            <a:pPr marL="457200" indent="-457200">
              <a:buFont typeface="+mj-lt"/>
              <a:buAutoNum type="arabicPeriod"/>
            </a:pPr>
            <a:r>
              <a:rPr lang="en-GB" dirty="0">
                <a:solidFill>
                  <a:schemeClr val="bg2"/>
                </a:solidFill>
              </a:rPr>
              <a:t>Identifiers should be global</a:t>
            </a:r>
          </a:p>
          <a:p>
            <a:pPr marL="457200" indent="-457200">
              <a:buFont typeface="+mj-lt"/>
              <a:buAutoNum type="arabicPeriod"/>
            </a:pPr>
            <a:r>
              <a:rPr lang="en-GB" dirty="0">
                <a:solidFill>
                  <a:schemeClr val="bg2"/>
                </a:solidFill>
              </a:rPr>
              <a:t>Assign distinct identifiers to distinct resources</a:t>
            </a:r>
          </a:p>
          <a:p>
            <a:pPr marL="457200" indent="-457200">
              <a:buFont typeface="+mj-lt"/>
              <a:buAutoNum type="arabicPeriod"/>
            </a:pPr>
            <a:r>
              <a:rPr lang="en-GB" dirty="0"/>
              <a:t>Avoid aliases</a:t>
            </a:r>
          </a:p>
        </p:txBody>
      </p:sp>
      <p:sp>
        <p:nvSpPr>
          <p:cNvPr id="4" name="Content Placeholder 3">
            <a:extLst>
              <a:ext uri="{FF2B5EF4-FFF2-40B4-BE49-F238E27FC236}">
                <a16:creationId xmlns:a16="http://schemas.microsoft.com/office/drawing/2014/main" id="{9DE99257-30D7-D346-BFB5-84B92893CCCB}"/>
              </a:ext>
            </a:extLst>
          </p:cNvPr>
          <p:cNvSpPr>
            <a:spLocks noGrp="1"/>
          </p:cNvSpPr>
          <p:nvPr>
            <p:ph sz="quarter" idx="14"/>
          </p:nvPr>
        </p:nvSpPr>
        <p:spPr/>
        <p:txBody>
          <a:bodyPr>
            <a:normAutofit lnSpcReduction="10000"/>
          </a:bodyPr>
          <a:lstStyle/>
          <a:p>
            <a:pPr marL="0" indent="0">
              <a:buNone/>
            </a:pPr>
            <a:r>
              <a:rPr lang="en-US" dirty="0"/>
              <a:t>A URI owner SHOULD NOT associate arbitrarily different URIs with the same resource.</a:t>
            </a:r>
          </a:p>
          <a:p>
            <a:pPr lvl="1"/>
            <a:endParaRPr lang="en-US" dirty="0"/>
          </a:p>
          <a:p>
            <a:pPr marL="0" indent="0">
              <a:buNone/>
            </a:pPr>
            <a:r>
              <a:rPr lang="en-US" dirty="0"/>
              <a:t>Example: </a:t>
            </a:r>
            <a:r>
              <a:rPr lang="en-US" sz="1800" dirty="0">
                <a:latin typeface="Lucida Console" panose="020B0609040504020204" pitchFamily="49" charset="0"/>
              </a:rPr>
              <a:t>http://</a:t>
            </a:r>
            <a:r>
              <a:rPr lang="en-US" sz="1800" dirty="0" err="1">
                <a:latin typeface="Lucida Console" panose="020B0609040504020204" pitchFamily="49" charset="0"/>
              </a:rPr>
              <a:t>www.soton.ac.uk</a:t>
            </a:r>
            <a:r>
              <a:rPr lang="en-US" sz="1800" dirty="0">
                <a:latin typeface="Lucida Console" panose="020B0609040504020204" pitchFamily="49" charset="0"/>
              </a:rPr>
              <a:t>/ </a:t>
            </a:r>
            <a:r>
              <a:rPr lang="en-US" dirty="0"/>
              <a:t>and </a:t>
            </a:r>
            <a:r>
              <a:rPr lang="en-US" sz="1800" dirty="0">
                <a:latin typeface="Lucida Console" panose="020B0609040504020204" pitchFamily="49" charset="0"/>
              </a:rPr>
              <a:t>http://</a:t>
            </a:r>
            <a:r>
              <a:rPr lang="en-US" sz="1800" dirty="0" err="1">
                <a:latin typeface="Lucida Console" panose="020B0609040504020204" pitchFamily="49" charset="0"/>
              </a:rPr>
              <a:t>www.southampton.ac.uk</a:t>
            </a:r>
            <a:r>
              <a:rPr lang="en-US" sz="1800" dirty="0">
                <a:latin typeface="Lucida Console" panose="020B0609040504020204" pitchFamily="49" charset="0"/>
              </a:rPr>
              <a:t>/ </a:t>
            </a:r>
            <a:r>
              <a:rPr lang="en-US" dirty="0"/>
              <a:t>both refer to the same resource – but we can’t tell that just by looking at the identifiers (URIs are opaque)</a:t>
            </a:r>
          </a:p>
          <a:p>
            <a:endParaRPr lang="en-GB" dirty="0"/>
          </a:p>
          <a:p>
            <a:pPr marL="0" indent="0">
              <a:buNone/>
            </a:pPr>
            <a:r>
              <a:rPr lang="en-US" dirty="0"/>
              <a:t>The value of a given resource can be measured by the number and value of the resources that link to it</a:t>
            </a:r>
          </a:p>
        </p:txBody>
      </p:sp>
      <p:sp>
        <p:nvSpPr>
          <p:cNvPr id="8" name="Text Placeholder 7">
            <a:extLst>
              <a:ext uri="{FF2B5EF4-FFF2-40B4-BE49-F238E27FC236}">
                <a16:creationId xmlns:a16="http://schemas.microsoft.com/office/drawing/2014/main" id="{983BEB28-0355-B841-97A1-58877B0B216C}"/>
              </a:ext>
            </a:extLst>
          </p:cNvPr>
          <p:cNvSpPr>
            <a:spLocks noGrp="1"/>
          </p:cNvSpPr>
          <p:nvPr>
            <p:ph type="body" sz="quarter" idx="15"/>
          </p:nvPr>
        </p:nvSpPr>
        <p:spPr>
          <a:noFill/>
        </p:spPr>
        <p:txBody>
          <a:bodyPr/>
          <a:lstStyle/>
          <a:p>
            <a:endParaRPr lang="en-GB" dirty="0"/>
          </a:p>
        </p:txBody>
      </p:sp>
      <p:sp>
        <p:nvSpPr>
          <p:cNvPr id="10" name="Content Placeholder 3">
            <a:extLst>
              <a:ext uri="{FF2B5EF4-FFF2-40B4-BE49-F238E27FC236}">
                <a16:creationId xmlns:a16="http://schemas.microsoft.com/office/drawing/2014/main" id="{496A6E2E-0310-7242-B88F-D9DC5FFC64CF}"/>
              </a:ext>
            </a:extLst>
          </p:cNvPr>
          <p:cNvSpPr txBox="1">
            <a:spLocks/>
          </p:cNvSpPr>
          <p:nvPr/>
        </p:nvSpPr>
        <p:spPr>
          <a:xfrm>
            <a:off x="505102" y="3621305"/>
            <a:ext cx="5446882" cy="2543999"/>
          </a:xfrm>
          <a:prstGeom prst="rect">
            <a:avLst/>
          </a:prstGeom>
          <a:solidFill>
            <a:srgbClr val="F9FBFF"/>
          </a:solidFill>
          <a:ln>
            <a:solidFill>
              <a:schemeClr val="dk1"/>
            </a:solidFill>
          </a:ln>
        </p:spPr>
        <p:txBody>
          <a:bodyPr vert="horz" lIns="72000" tIns="36000" rIns="72000" bIns="36000" rtlCol="0">
            <a:noAutofit/>
          </a:bodyPr>
          <a:lstStyle>
            <a:lvl1pPr marL="342900" indent="-342900" algn="l" defTabSz="914400" rtl="0" eaLnBrk="1" latinLnBrk="0" hangingPunct="1">
              <a:spcBef>
                <a:spcPts val="0"/>
              </a:spcBef>
              <a:spcAft>
                <a:spcPts val="1200"/>
              </a:spcAft>
              <a:buFont typeface="Arial" panose="020B0604020202020204" pitchFamily="34" charset="0"/>
              <a:buChar char="•"/>
              <a:defRPr sz="2000" b="0" i="0" kern="1200">
                <a:solidFill>
                  <a:srgbClr val="495961"/>
                </a:solidFill>
                <a:latin typeface="Lucida Sans" panose="020B0602030504020204" pitchFamily="34" charset="77"/>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b="0" i="0" kern="1200">
                <a:solidFill>
                  <a:srgbClr val="495961"/>
                </a:solidFill>
                <a:latin typeface="Lucida Sans" panose="020B0602030504020204" pitchFamily="34" charset="77"/>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b="0" i="0" kern="1200">
                <a:solidFill>
                  <a:srgbClr val="495961"/>
                </a:solidFill>
                <a:latin typeface="Lucida Sans" panose="020B0602030504020204" pitchFamily="34" charset="77"/>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b="0" i="0" kern="1200">
                <a:solidFill>
                  <a:srgbClr val="495961"/>
                </a:solidFill>
                <a:latin typeface="Lucida Sans" panose="020B0602030504020204" pitchFamily="34" charset="77"/>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b="0" i="0" kern="1200">
                <a:solidFill>
                  <a:srgbClr val="495961"/>
                </a:solidFill>
                <a:latin typeface="Lucida Sans" panose="020B0602030504020204" pitchFamily="34" charset="77"/>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A canonical URL is the URL of the page that Google thinks is most representative from a set of duplicate pages on your site</a:t>
            </a:r>
          </a:p>
          <a:p>
            <a:pPr lvl="1"/>
            <a:r>
              <a:rPr lang="en-US" dirty="0"/>
              <a:t>Google Search Console Help</a:t>
            </a:r>
          </a:p>
          <a:p>
            <a:r>
              <a:rPr lang="en-GB" dirty="0">
                <a:solidFill>
                  <a:srgbClr val="000000"/>
                </a:solidFill>
                <a:latin typeface="Courier New" panose="02070309020205020404" pitchFamily="49" charset="0"/>
              </a:rPr>
              <a:t>&lt;link </a:t>
            </a:r>
            <a:r>
              <a:rPr lang="en-GB" dirty="0" err="1">
                <a:solidFill>
                  <a:srgbClr val="000000"/>
                </a:solidFill>
                <a:latin typeface="Courier New" panose="02070309020205020404" pitchFamily="49" charset="0"/>
              </a:rPr>
              <a:t>rel</a:t>
            </a:r>
            <a:r>
              <a:rPr lang="en-GB" dirty="0">
                <a:solidFill>
                  <a:srgbClr val="000000"/>
                </a:solidFill>
                <a:latin typeface="Courier New" panose="02070309020205020404" pitchFamily="49" charset="0"/>
              </a:rPr>
              <a:t>="canonical" </a:t>
            </a:r>
            <a:r>
              <a:rPr lang="en-GB" dirty="0" err="1">
                <a:solidFill>
                  <a:srgbClr val="000000"/>
                </a:solidFill>
                <a:latin typeface="Courier New" panose="02070309020205020404" pitchFamily="49" charset="0"/>
              </a:rPr>
              <a:t>href</a:t>
            </a:r>
            <a:r>
              <a:rPr lang="en-GB" dirty="0">
                <a:solidFill>
                  <a:srgbClr val="000000"/>
                </a:solidFill>
                <a:latin typeface="Courier New" panose="02070309020205020404" pitchFamily="49" charset="0"/>
              </a:rPr>
              <a:t>="https://</a:t>
            </a:r>
            <a:r>
              <a:rPr lang="en-GB" dirty="0" err="1">
                <a:solidFill>
                  <a:srgbClr val="000000"/>
                </a:solidFill>
                <a:latin typeface="Courier New" panose="02070309020205020404" pitchFamily="49" charset="0"/>
              </a:rPr>
              <a:t>www.website.com</a:t>
            </a:r>
            <a:r>
              <a:rPr lang="en-GB" dirty="0">
                <a:solidFill>
                  <a:srgbClr val="000000"/>
                </a:solidFill>
                <a:latin typeface="Courier New" panose="02070309020205020404" pitchFamily="49" charset="0"/>
              </a:rPr>
              <a:t>/page/" /&gt;</a:t>
            </a:r>
          </a:p>
          <a:p>
            <a:endParaRPr lang="en-US" dirty="0"/>
          </a:p>
        </p:txBody>
      </p:sp>
    </p:spTree>
    <p:extLst>
      <p:ext uri="{BB962C8B-B14F-4D97-AF65-F5344CB8AC3E}">
        <p14:creationId xmlns:p14="http://schemas.microsoft.com/office/powerpoint/2010/main" val="3068958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The Early Web</a:t>
            </a:r>
          </a:p>
        </p:txBody>
      </p:sp>
      <p:sp>
        <p:nvSpPr>
          <p:cNvPr id="6" name="Content Placeholder 5"/>
          <p:cNvSpPr>
            <a:spLocks noGrp="1"/>
          </p:cNvSpPr>
          <p:nvPr>
            <p:ph sz="quarter" idx="13"/>
          </p:nvPr>
        </p:nvSpPr>
        <p:spPr/>
        <p:txBody>
          <a:bodyPr>
            <a:normAutofit/>
          </a:bodyPr>
          <a:lstStyle/>
          <a:p>
            <a:pPr marL="0" indent="0">
              <a:buNone/>
            </a:pPr>
            <a:r>
              <a:rPr lang="en-US" dirty="0"/>
              <a:t>Early documents refer to document naming:</a:t>
            </a:r>
          </a:p>
          <a:p>
            <a:pPr marL="0" indent="0">
              <a:buNone/>
            </a:pPr>
            <a:endParaRPr lang="en-US" dirty="0"/>
          </a:p>
          <a:p>
            <a:pPr marL="0" indent="0">
              <a:buNone/>
            </a:pPr>
            <a:r>
              <a:rPr lang="en-US" dirty="0"/>
              <a:t>“As many protocols are currently used for information retrieval, the address must be capable of encompassing many protocols, access methods </a:t>
            </a:r>
            <a:r>
              <a:rPr lang="en-US" b="1" dirty="0"/>
              <a:t>or</a:t>
            </a:r>
            <a:r>
              <a:rPr lang="en-US" dirty="0"/>
              <a:t>, indeed, naming schemes”</a:t>
            </a:r>
          </a:p>
          <a:p>
            <a:pPr marL="0" indent="0">
              <a:buNone/>
            </a:pPr>
            <a:endParaRPr lang="en-US" dirty="0"/>
          </a:p>
          <a:p>
            <a:pPr marL="0" indent="0">
              <a:buNone/>
            </a:pPr>
            <a:r>
              <a:rPr lang="en-US" dirty="0"/>
              <a:t>“A </a:t>
            </a:r>
            <a:r>
              <a:rPr lang="en-US" i="1" dirty="0"/>
              <a:t>hypertext link </a:t>
            </a:r>
            <a:r>
              <a:rPr lang="en-US" dirty="0"/>
              <a:t>to a document ought to be specified using the most logical name as opposed to a physical address. This is (almost) the only way of getting over the problem of documents being physically moved. As the naming scheme becomes more abstract, resolving the name becomes less of a simple look-up and more of a search.”</a:t>
            </a:r>
          </a:p>
          <a:p>
            <a:pPr marL="0" indent="0">
              <a:buNone/>
            </a:pPr>
            <a:endParaRPr lang="en-US" dirty="0"/>
          </a:p>
        </p:txBody>
      </p:sp>
      <p:sp>
        <p:nvSpPr>
          <p:cNvPr id="4" name="Text Placeholder 3">
            <a:extLst>
              <a:ext uri="{FF2B5EF4-FFF2-40B4-BE49-F238E27FC236}">
                <a16:creationId xmlns:a16="http://schemas.microsoft.com/office/drawing/2014/main" id="{B608FC53-1BC5-D148-9238-55306FFC5946}"/>
              </a:ext>
            </a:extLst>
          </p:cNvPr>
          <p:cNvSpPr>
            <a:spLocks noGrp="1"/>
          </p:cNvSpPr>
          <p:nvPr>
            <p:ph type="body" sz="quarter" idx="15"/>
          </p:nvPr>
        </p:nvSpPr>
        <p:spPr>
          <a:xfrm>
            <a:off x="623888" y="6381750"/>
            <a:ext cx="10944225" cy="293721"/>
          </a:xfrm>
          <a:noFill/>
        </p:spPr>
        <p:txBody>
          <a:bodyPr/>
          <a:lstStyle/>
          <a:p>
            <a:r>
              <a:rPr lang="en-US" dirty="0">
                <a:cs typeface="Georgia"/>
              </a:rPr>
              <a:t>Berners-Lee, T. (1991) </a:t>
            </a:r>
            <a:r>
              <a:rPr lang="en-US" i="1" dirty="0">
                <a:cs typeface="Georgia"/>
              </a:rPr>
              <a:t>Document Naming</a:t>
            </a:r>
            <a:r>
              <a:rPr lang="en-US" dirty="0">
                <a:cs typeface="Georgia"/>
              </a:rPr>
              <a:t>. Available at: http://www.w3.org/</a:t>
            </a:r>
            <a:r>
              <a:rPr lang="en-US" dirty="0" err="1">
                <a:cs typeface="Georgia"/>
              </a:rPr>
              <a:t>DesignIssues</a:t>
            </a:r>
            <a:r>
              <a:rPr lang="en-US" dirty="0">
                <a:cs typeface="Georgia"/>
              </a:rPr>
              <a:t>/Naming</a:t>
            </a:r>
            <a:endParaRPr lang="en-US" dirty="0">
              <a:latin typeface="Georgia"/>
              <a:cs typeface="Georgia"/>
            </a:endParaRPr>
          </a:p>
        </p:txBody>
      </p:sp>
    </p:spTree>
    <p:extLst>
      <p:ext uri="{BB962C8B-B14F-4D97-AF65-F5344CB8AC3E}">
        <p14:creationId xmlns:p14="http://schemas.microsoft.com/office/powerpoint/2010/main" val="595339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The Classical View</a:t>
            </a:r>
          </a:p>
        </p:txBody>
      </p:sp>
      <p:sp>
        <p:nvSpPr>
          <p:cNvPr id="9" name="Text Placeholder 8">
            <a:extLst>
              <a:ext uri="{FF2B5EF4-FFF2-40B4-BE49-F238E27FC236}">
                <a16:creationId xmlns:a16="http://schemas.microsoft.com/office/drawing/2014/main" id="{410C9472-FD3E-074C-A68D-894CA02A6079}"/>
              </a:ext>
            </a:extLst>
          </p:cNvPr>
          <p:cNvSpPr>
            <a:spLocks noGrp="1"/>
          </p:cNvSpPr>
          <p:nvPr>
            <p:ph type="body" sz="quarter" idx="15"/>
          </p:nvPr>
        </p:nvSpPr>
        <p:spPr>
          <a:noFill/>
        </p:spPr>
        <p:txBody>
          <a:bodyPr/>
          <a:lstStyle/>
          <a:p>
            <a:endParaRPr lang="en-GB" dirty="0"/>
          </a:p>
        </p:txBody>
      </p:sp>
      <p:grpSp>
        <p:nvGrpSpPr>
          <p:cNvPr id="19" name="Group 18">
            <a:extLst>
              <a:ext uri="{FF2B5EF4-FFF2-40B4-BE49-F238E27FC236}">
                <a16:creationId xmlns:a16="http://schemas.microsoft.com/office/drawing/2014/main" id="{8DC53E02-4264-F14E-B860-3420C322D226}"/>
              </a:ext>
            </a:extLst>
          </p:cNvPr>
          <p:cNvGrpSpPr/>
          <p:nvPr/>
        </p:nvGrpSpPr>
        <p:grpSpPr>
          <a:xfrm>
            <a:off x="2498338" y="1800534"/>
            <a:ext cx="7203534" cy="4057029"/>
            <a:chOff x="2498338" y="1800534"/>
            <a:chExt cx="7203534" cy="4057029"/>
          </a:xfrm>
        </p:grpSpPr>
        <p:sp>
          <p:nvSpPr>
            <p:cNvPr id="6" name="Oval 5"/>
            <p:cNvSpPr/>
            <p:nvPr/>
          </p:nvSpPr>
          <p:spPr bwMode="auto">
            <a:xfrm>
              <a:off x="2498338" y="2288282"/>
              <a:ext cx="7203534" cy="3569281"/>
            </a:xfrm>
            <a:prstGeom prst="ellipse">
              <a:avLst/>
            </a:prstGeom>
            <a:solidFill>
              <a:schemeClr val="accent1">
                <a:lumMod val="40000"/>
                <a:lumOff val="60000"/>
              </a:schemeClr>
            </a:solidFill>
            <a:ln w="12700" cap="flat" cmpd="sng" algn="ctr">
              <a:solidFill>
                <a:srgbClr val="0000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1440" tIns="45720" rIns="91440" bIns="0" numCol="1" rtlCol="0" anchor="t" anchorCtr="0" compatLnSpc="1">
              <a:prstTxWarp prst="textNoShape">
                <a:avLst/>
              </a:prstTxWarp>
              <a:noAutofit/>
            </a:bodyPr>
            <a:lstStyle/>
            <a:p>
              <a:pPr algn="ctr" eaLnBrk="0" fontAlgn="base" hangingPunct="0">
                <a:spcBef>
                  <a:spcPct val="0"/>
                </a:spcBef>
                <a:spcAft>
                  <a:spcPct val="0"/>
                </a:spcAft>
              </a:pPr>
              <a:endParaRPr lang="en-US" sz="1200" dirty="0">
                <a:ln w="38100" cmpd="sng">
                  <a:solidFill>
                    <a:schemeClr val="tx1"/>
                  </a:solidFill>
                </a:ln>
                <a:latin typeface="Lucida Sans" panose="020B0602030504020204" pitchFamily="34" charset="77"/>
                <a:ea typeface="ＭＳ Ｐゴシック" pitchFamily="-106" charset="-128"/>
                <a:cs typeface="ＭＳ Ｐゴシック" pitchFamily="-106" charset="-128"/>
              </a:endParaRPr>
            </a:p>
          </p:txBody>
        </p:sp>
        <p:sp>
          <p:nvSpPr>
            <p:cNvPr id="13" name="TextBox 12"/>
            <p:cNvSpPr txBox="1"/>
            <p:nvPr/>
          </p:nvSpPr>
          <p:spPr>
            <a:xfrm>
              <a:off x="3867665" y="1800534"/>
              <a:ext cx="4456669" cy="461665"/>
            </a:xfrm>
            <a:prstGeom prst="rect">
              <a:avLst/>
            </a:prstGeom>
            <a:noFill/>
          </p:spPr>
          <p:txBody>
            <a:bodyPr wrap="none" rtlCol="0">
              <a:spAutoFit/>
            </a:bodyPr>
            <a:lstStyle/>
            <a:p>
              <a:pPr algn="ctr"/>
              <a:r>
                <a:rPr lang="en-US" sz="2400" dirty="0">
                  <a:latin typeface="Lucida Sans" panose="020B0602030504020204" pitchFamily="34" charset="77"/>
                </a:rPr>
                <a:t>Uniform Resource Identifiers</a:t>
              </a:r>
            </a:p>
          </p:txBody>
        </p:sp>
      </p:grpSp>
      <p:grpSp>
        <p:nvGrpSpPr>
          <p:cNvPr id="17" name="Group 16">
            <a:extLst>
              <a:ext uri="{FF2B5EF4-FFF2-40B4-BE49-F238E27FC236}">
                <a16:creationId xmlns:a16="http://schemas.microsoft.com/office/drawing/2014/main" id="{DB197D55-E251-6747-AE1A-98B99CADBD76}"/>
              </a:ext>
            </a:extLst>
          </p:cNvPr>
          <p:cNvGrpSpPr/>
          <p:nvPr/>
        </p:nvGrpSpPr>
        <p:grpSpPr>
          <a:xfrm>
            <a:off x="2855938" y="2638602"/>
            <a:ext cx="6480124" cy="2878630"/>
            <a:chOff x="2855938" y="2633607"/>
            <a:chExt cx="6480124" cy="2878630"/>
          </a:xfrm>
        </p:grpSpPr>
        <p:sp>
          <p:nvSpPr>
            <p:cNvPr id="15" name="Chord 14">
              <a:extLst>
                <a:ext uri="{FF2B5EF4-FFF2-40B4-BE49-F238E27FC236}">
                  <a16:creationId xmlns:a16="http://schemas.microsoft.com/office/drawing/2014/main" id="{AE7D833C-1082-8447-960D-CB3AEEB23C0D}"/>
                </a:ext>
              </a:extLst>
            </p:cNvPr>
            <p:cNvSpPr/>
            <p:nvPr/>
          </p:nvSpPr>
          <p:spPr>
            <a:xfrm>
              <a:off x="2855938" y="2633607"/>
              <a:ext cx="6480124" cy="2878630"/>
            </a:xfrm>
            <a:prstGeom prst="chord">
              <a:avLst>
                <a:gd name="adj1" fmla="val 5581411"/>
                <a:gd name="adj2" fmla="val 16013439"/>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Lucida Sans" panose="020B0602030504020204" pitchFamily="34" charset="77"/>
              </a:endParaRPr>
            </a:p>
          </p:txBody>
        </p:sp>
        <p:sp>
          <p:nvSpPr>
            <p:cNvPr id="11" name="TextBox 10"/>
            <p:cNvSpPr txBox="1"/>
            <p:nvPr/>
          </p:nvSpPr>
          <p:spPr>
            <a:xfrm>
              <a:off x="4288912" y="2876371"/>
              <a:ext cx="1590500" cy="1200329"/>
            </a:xfrm>
            <a:prstGeom prst="rect">
              <a:avLst/>
            </a:prstGeom>
            <a:noFill/>
          </p:spPr>
          <p:txBody>
            <a:bodyPr wrap="none" rtlCol="0">
              <a:spAutoFit/>
            </a:bodyPr>
            <a:lstStyle/>
            <a:p>
              <a:pPr algn="ctr"/>
              <a:r>
                <a:rPr lang="en-US" sz="2400" dirty="0">
                  <a:solidFill>
                    <a:schemeClr val="bg1"/>
                  </a:solidFill>
                  <a:latin typeface="Lucida Sans" panose="020B0602030504020204" pitchFamily="34" charset="77"/>
                </a:rPr>
                <a:t>Uniform</a:t>
              </a:r>
              <a:br>
                <a:rPr lang="en-US" sz="2400" dirty="0">
                  <a:solidFill>
                    <a:schemeClr val="bg1"/>
                  </a:solidFill>
                  <a:latin typeface="Lucida Sans" panose="020B0602030504020204" pitchFamily="34" charset="77"/>
                </a:rPr>
              </a:br>
              <a:r>
                <a:rPr lang="en-US" sz="2400" dirty="0">
                  <a:solidFill>
                    <a:schemeClr val="bg1"/>
                  </a:solidFill>
                  <a:latin typeface="Lucida Sans" panose="020B0602030504020204" pitchFamily="34" charset="77"/>
                </a:rPr>
                <a:t>Resource</a:t>
              </a:r>
              <a:br>
                <a:rPr lang="en-US" sz="2400" dirty="0">
                  <a:solidFill>
                    <a:schemeClr val="bg1"/>
                  </a:solidFill>
                  <a:latin typeface="Lucida Sans" panose="020B0602030504020204" pitchFamily="34" charset="77"/>
                </a:rPr>
              </a:br>
              <a:r>
                <a:rPr lang="en-US" sz="2400" dirty="0">
                  <a:solidFill>
                    <a:schemeClr val="bg1"/>
                  </a:solidFill>
                  <a:latin typeface="Lucida Sans" panose="020B0602030504020204" pitchFamily="34" charset="77"/>
                </a:rPr>
                <a:t>Locators</a:t>
              </a:r>
            </a:p>
          </p:txBody>
        </p:sp>
        <p:sp>
          <p:nvSpPr>
            <p:cNvPr id="2" name="TextBox 1">
              <a:extLst>
                <a:ext uri="{FF2B5EF4-FFF2-40B4-BE49-F238E27FC236}">
                  <a16:creationId xmlns:a16="http://schemas.microsoft.com/office/drawing/2014/main" id="{0BF70FE0-7E98-8842-AEBC-7A11F916BF3E}"/>
                </a:ext>
              </a:extLst>
            </p:cNvPr>
            <p:cNvSpPr txBox="1"/>
            <p:nvPr/>
          </p:nvSpPr>
          <p:spPr>
            <a:xfrm>
              <a:off x="2959300" y="4087881"/>
              <a:ext cx="3065263" cy="1200329"/>
            </a:xfrm>
            <a:prstGeom prst="rect">
              <a:avLst/>
            </a:prstGeom>
            <a:noFill/>
          </p:spPr>
          <p:txBody>
            <a:bodyPr wrap="none" rtlCol="0">
              <a:spAutoFit/>
            </a:bodyPr>
            <a:lstStyle/>
            <a:p>
              <a:pPr algn="r"/>
              <a:r>
                <a:rPr lang="en-US" dirty="0">
                  <a:solidFill>
                    <a:schemeClr val="bg1"/>
                  </a:solidFill>
                  <a:latin typeface="Lucida Sans" panose="020B0602030504020204" pitchFamily="34" charset="77"/>
                </a:rPr>
                <a:t>Explicitly associated with </a:t>
              </a:r>
            </a:p>
            <a:p>
              <a:pPr algn="r"/>
              <a:r>
                <a:rPr lang="en-US" dirty="0">
                  <a:solidFill>
                    <a:schemeClr val="bg1"/>
                  </a:solidFill>
                  <a:latin typeface="Lucida Sans" panose="020B0602030504020204" pitchFamily="34" charset="77"/>
                </a:rPr>
                <a:t>network protocols </a:t>
              </a:r>
              <a:br>
                <a:rPr lang="en-US" dirty="0">
                  <a:solidFill>
                    <a:schemeClr val="bg1"/>
                  </a:solidFill>
                  <a:latin typeface="Lucida Sans" panose="020B0602030504020204" pitchFamily="34" charset="77"/>
                </a:rPr>
              </a:br>
              <a:r>
                <a:rPr lang="en-US" dirty="0">
                  <a:solidFill>
                    <a:schemeClr val="bg1"/>
                  </a:solidFill>
                  <a:latin typeface="Lucida Sans" panose="020B0602030504020204" pitchFamily="34" charset="77"/>
                </a:rPr>
                <a:t>(e.g. http, ftp, </a:t>
              </a:r>
              <a:r>
                <a:rPr lang="en-US" dirty="0" err="1">
                  <a:solidFill>
                    <a:schemeClr val="bg1"/>
                  </a:solidFill>
                  <a:latin typeface="Lucida Sans" panose="020B0602030504020204" pitchFamily="34" charset="77"/>
                </a:rPr>
                <a:t>etc</a:t>
              </a:r>
              <a:r>
                <a:rPr lang="en-US" dirty="0">
                  <a:solidFill>
                    <a:schemeClr val="bg1"/>
                  </a:solidFill>
                  <a:latin typeface="Lucida Sans" panose="020B0602030504020204" pitchFamily="34" charset="77"/>
                </a:rPr>
                <a:t>)</a:t>
              </a:r>
            </a:p>
            <a:p>
              <a:pPr algn="r"/>
              <a:endParaRPr lang="en-GB" dirty="0">
                <a:solidFill>
                  <a:schemeClr val="bg1"/>
                </a:solidFill>
                <a:latin typeface="Lucida Sans" panose="020B0602030504020204" pitchFamily="34" charset="77"/>
              </a:endParaRPr>
            </a:p>
          </p:txBody>
        </p:sp>
      </p:grpSp>
      <p:grpSp>
        <p:nvGrpSpPr>
          <p:cNvPr id="18" name="Group 17">
            <a:extLst>
              <a:ext uri="{FF2B5EF4-FFF2-40B4-BE49-F238E27FC236}">
                <a16:creationId xmlns:a16="http://schemas.microsoft.com/office/drawing/2014/main" id="{342BD9EC-2618-2C4C-9211-C082F5845602}"/>
              </a:ext>
            </a:extLst>
          </p:cNvPr>
          <p:cNvGrpSpPr/>
          <p:nvPr/>
        </p:nvGrpSpPr>
        <p:grpSpPr>
          <a:xfrm>
            <a:off x="2855937" y="2633606"/>
            <a:ext cx="6480124" cy="2878631"/>
            <a:chOff x="2855938" y="2637384"/>
            <a:chExt cx="6480124" cy="2878631"/>
          </a:xfrm>
        </p:grpSpPr>
        <p:sp>
          <p:nvSpPr>
            <p:cNvPr id="16" name="Chord 15">
              <a:extLst>
                <a:ext uri="{FF2B5EF4-FFF2-40B4-BE49-F238E27FC236}">
                  <a16:creationId xmlns:a16="http://schemas.microsoft.com/office/drawing/2014/main" id="{374CC29C-329C-E045-8912-2938A6361028}"/>
                </a:ext>
              </a:extLst>
            </p:cNvPr>
            <p:cNvSpPr/>
            <p:nvPr/>
          </p:nvSpPr>
          <p:spPr>
            <a:xfrm>
              <a:off x="2855938" y="2637384"/>
              <a:ext cx="6480124" cy="2878631"/>
            </a:xfrm>
            <a:prstGeom prst="chord">
              <a:avLst>
                <a:gd name="adj1" fmla="val 16389009"/>
                <a:gd name="adj2" fmla="val 5227610"/>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Lucida Sans" panose="020B0602030504020204" pitchFamily="34" charset="77"/>
              </a:endParaRPr>
            </a:p>
          </p:txBody>
        </p:sp>
        <p:sp>
          <p:nvSpPr>
            <p:cNvPr id="12" name="TextBox 11"/>
            <p:cNvSpPr txBox="1"/>
            <p:nvPr/>
          </p:nvSpPr>
          <p:spPr>
            <a:xfrm>
              <a:off x="6289532" y="2876371"/>
              <a:ext cx="1542410" cy="1200329"/>
            </a:xfrm>
            <a:prstGeom prst="rect">
              <a:avLst/>
            </a:prstGeom>
            <a:noFill/>
          </p:spPr>
          <p:txBody>
            <a:bodyPr wrap="none" rtlCol="0">
              <a:spAutoFit/>
            </a:bodyPr>
            <a:lstStyle/>
            <a:p>
              <a:pPr algn="ctr"/>
              <a:r>
                <a:rPr lang="en-US" sz="2400" dirty="0">
                  <a:solidFill>
                    <a:schemeClr val="bg1"/>
                  </a:solidFill>
                  <a:latin typeface="Lucida Sans" panose="020B0602030504020204" pitchFamily="34" charset="77"/>
                </a:rPr>
                <a:t>Uniform</a:t>
              </a:r>
              <a:br>
                <a:rPr lang="en-US" sz="2400" dirty="0">
                  <a:solidFill>
                    <a:schemeClr val="bg1"/>
                  </a:solidFill>
                  <a:latin typeface="Lucida Sans" panose="020B0602030504020204" pitchFamily="34" charset="77"/>
                </a:rPr>
              </a:br>
              <a:r>
                <a:rPr lang="en-US" sz="2400" dirty="0">
                  <a:solidFill>
                    <a:schemeClr val="bg1"/>
                  </a:solidFill>
                  <a:latin typeface="Lucida Sans" panose="020B0602030504020204" pitchFamily="34" charset="77"/>
                </a:rPr>
                <a:t>Resource</a:t>
              </a:r>
              <a:br>
                <a:rPr lang="en-US" sz="2400" dirty="0">
                  <a:solidFill>
                    <a:schemeClr val="bg1"/>
                  </a:solidFill>
                  <a:latin typeface="Lucida Sans" panose="020B0602030504020204" pitchFamily="34" charset="77"/>
                </a:rPr>
              </a:br>
              <a:r>
                <a:rPr lang="en-US" sz="2400" dirty="0">
                  <a:solidFill>
                    <a:schemeClr val="bg1"/>
                  </a:solidFill>
                  <a:latin typeface="Lucida Sans" panose="020B0602030504020204" pitchFamily="34" charset="77"/>
                </a:rPr>
                <a:t>Names</a:t>
              </a:r>
            </a:p>
          </p:txBody>
        </p:sp>
        <p:sp>
          <p:nvSpPr>
            <p:cNvPr id="4" name="TextBox 3">
              <a:extLst>
                <a:ext uri="{FF2B5EF4-FFF2-40B4-BE49-F238E27FC236}">
                  <a16:creationId xmlns:a16="http://schemas.microsoft.com/office/drawing/2014/main" id="{BECA746D-52AD-614A-8C47-75BF9B9E0D8C}"/>
                </a:ext>
              </a:extLst>
            </p:cNvPr>
            <p:cNvSpPr txBox="1"/>
            <p:nvPr/>
          </p:nvSpPr>
          <p:spPr>
            <a:xfrm>
              <a:off x="6167438" y="4080477"/>
              <a:ext cx="2927404" cy="1200329"/>
            </a:xfrm>
            <a:prstGeom prst="rect">
              <a:avLst/>
            </a:prstGeom>
            <a:noFill/>
          </p:spPr>
          <p:txBody>
            <a:bodyPr wrap="none" rtlCol="0">
              <a:spAutoFit/>
            </a:bodyPr>
            <a:lstStyle/>
            <a:p>
              <a:r>
                <a:rPr lang="en-US" dirty="0">
                  <a:solidFill>
                    <a:schemeClr val="bg1"/>
                  </a:solidFill>
                  <a:latin typeface="Lucida Sans" panose="020B0602030504020204" pitchFamily="34" charset="77"/>
                </a:rPr>
                <a:t>Independent of location </a:t>
              </a:r>
            </a:p>
            <a:p>
              <a:r>
                <a:rPr lang="en-US" dirty="0">
                  <a:solidFill>
                    <a:schemeClr val="bg1"/>
                  </a:solidFill>
                  <a:latin typeface="Lucida Sans" panose="020B0602030504020204" pitchFamily="34" charset="77"/>
                </a:rPr>
                <a:t>or protocol </a:t>
              </a:r>
              <a:br>
                <a:rPr lang="en-US" dirty="0">
                  <a:solidFill>
                    <a:schemeClr val="bg1"/>
                  </a:solidFill>
                  <a:latin typeface="Lucida Sans" panose="020B0602030504020204" pitchFamily="34" charset="77"/>
                </a:rPr>
              </a:br>
              <a:r>
                <a:rPr lang="en-US" dirty="0">
                  <a:solidFill>
                    <a:schemeClr val="bg1"/>
                  </a:solidFill>
                  <a:latin typeface="Lucida Sans" panose="020B0602030504020204" pitchFamily="34" charset="77"/>
                </a:rPr>
                <a:t>(e.g. isbn)</a:t>
              </a:r>
            </a:p>
            <a:p>
              <a:endParaRPr lang="en-GB" dirty="0">
                <a:solidFill>
                  <a:schemeClr val="bg1"/>
                </a:solidFill>
                <a:latin typeface="Lucida Sans" panose="020B0602030504020204" pitchFamily="34" charset="77"/>
              </a:endParaRPr>
            </a:p>
          </p:txBody>
        </p:sp>
      </p:grpSp>
    </p:spTree>
    <p:extLst>
      <p:ext uri="{BB962C8B-B14F-4D97-AF65-F5344CB8AC3E}">
        <p14:creationId xmlns:p14="http://schemas.microsoft.com/office/powerpoint/2010/main" val="4221899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Name resolution</a:t>
            </a:r>
          </a:p>
        </p:txBody>
      </p:sp>
      <p:sp>
        <p:nvSpPr>
          <p:cNvPr id="3" name="Content Placeholder 2"/>
          <p:cNvSpPr>
            <a:spLocks noGrp="1"/>
          </p:cNvSpPr>
          <p:nvPr>
            <p:ph sz="quarter" idx="13"/>
          </p:nvPr>
        </p:nvSpPr>
        <p:spPr/>
        <p:txBody>
          <a:bodyPr>
            <a:normAutofit/>
          </a:bodyPr>
          <a:lstStyle/>
          <a:p>
            <a:pPr marL="0" indent="0">
              <a:buNone/>
            </a:pPr>
            <a:r>
              <a:rPr lang="en-GB" dirty="0"/>
              <a:t>URL resolution is (usually) well-defined (use the listed protocol)</a:t>
            </a:r>
          </a:p>
          <a:p>
            <a:pPr lvl="1"/>
            <a:r>
              <a:rPr lang="en-GB" dirty="0">
                <a:hlinkClick r:id="rId3"/>
              </a:rPr>
              <a:t>http://en.wikipedia.org/</a:t>
            </a:r>
            <a:endParaRPr lang="en-GB" dirty="0"/>
          </a:p>
          <a:p>
            <a:pPr lvl="1"/>
            <a:r>
              <a:rPr lang="en-GB" dirty="0"/>
              <a:t>Hostname: </a:t>
            </a:r>
            <a:r>
              <a:rPr lang="en-GB" dirty="0" err="1"/>
              <a:t>en.wikipedia.org</a:t>
            </a:r>
            <a:endParaRPr lang="en-GB" dirty="0"/>
          </a:p>
          <a:p>
            <a:pPr lvl="1"/>
            <a:r>
              <a:rPr lang="en-GB" dirty="0"/>
              <a:t>IP address: 91.198.174.192</a:t>
            </a:r>
          </a:p>
          <a:p>
            <a:pPr lvl="1"/>
            <a:r>
              <a:rPr lang="en-GB" dirty="0"/>
              <a:t>TCP socket port 80</a:t>
            </a:r>
          </a:p>
          <a:p>
            <a:pPr marL="0" indent="0">
              <a:buNone/>
            </a:pPr>
            <a:r>
              <a:rPr lang="en-GB" dirty="0"/>
              <a:t>URNs don’t necessarily have well-defined resolution semantics</a:t>
            </a:r>
          </a:p>
          <a:p>
            <a:pPr lvl="1"/>
            <a:r>
              <a:rPr lang="en-GB" dirty="0"/>
              <a:t>Resolving names depends on context</a:t>
            </a:r>
          </a:p>
          <a:p>
            <a:pPr lvl="1"/>
            <a:r>
              <a:rPr lang="en-GB" dirty="0"/>
              <a:t>What does resolution mean for URIs which do not refer to network resources?</a:t>
            </a:r>
          </a:p>
          <a:p>
            <a:pPr lvl="1"/>
            <a:r>
              <a:rPr lang="en-GB" dirty="0"/>
              <a:t>urn:isbn:978-0471983125</a:t>
            </a:r>
          </a:p>
        </p:txBody>
      </p:sp>
      <p:sp>
        <p:nvSpPr>
          <p:cNvPr id="7" name="Text Placeholder 6">
            <a:extLst>
              <a:ext uri="{FF2B5EF4-FFF2-40B4-BE49-F238E27FC236}">
                <a16:creationId xmlns:a16="http://schemas.microsoft.com/office/drawing/2014/main" id="{41638F6E-8733-1246-9F58-C468191EEAE4}"/>
              </a:ext>
            </a:extLst>
          </p:cNvPr>
          <p:cNvSpPr>
            <a:spLocks noGrp="1"/>
          </p:cNvSpPr>
          <p:nvPr>
            <p:ph type="body" sz="quarter" idx="15"/>
          </p:nvPr>
        </p:nvSpPr>
        <p:spPr>
          <a:noFill/>
        </p:spPr>
        <p:txBody>
          <a:bodyPr/>
          <a:lstStyle/>
          <a:p>
            <a:endParaRPr lang="en-US" dirty="0"/>
          </a:p>
        </p:txBody>
      </p:sp>
    </p:spTree>
    <p:extLst>
      <p:ext uri="{BB962C8B-B14F-4D97-AF65-F5344CB8AC3E}">
        <p14:creationId xmlns:p14="http://schemas.microsoft.com/office/powerpoint/2010/main" val="22087277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Dynamic Delegation Discovery System</a:t>
            </a:r>
          </a:p>
        </p:txBody>
      </p:sp>
      <p:sp>
        <p:nvSpPr>
          <p:cNvPr id="3" name="Content Placeholder 2"/>
          <p:cNvSpPr>
            <a:spLocks noGrp="1"/>
          </p:cNvSpPr>
          <p:nvPr>
            <p:ph sz="quarter" idx="13"/>
          </p:nvPr>
        </p:nvSpPr>
        <p:spPr/>
        <p:txBody>
          <a:bodyPr>
            <a:normAutofit/>
          </a:bodyPr>
          <a:lstStyle/>
          <a:p>
            <a:pPr marL="0" indent="0">
              <a:buNone/>
            </a:pPr>
            <a:r>
              <a:rPr lang="en-GB" dirty="0"/>
              <a:t>W3C and IETF worked on solving the URN resolution problem between 1998 and 2002</a:t>
            </a:r>
          </a:p>
          <a:p>
            <a:pPr lvl="1"/>
            <a:r>
              <a:rPr lang="en-GB" dirty="0"/>
              <a:t>Use part of URN to look up rule (via specific DNS records)</a:t>
            </a:r>
          </a:p>
          <a:p>
            <a:pPr lvl="1"/>
            <a:r>
              <a:rPr lang="en-GB" dirty="0"/>
              <a:t>Apply rule to URN to rewrite it into a URL</a:t>
            </a:r>
          </a:p>
          <a:p>
            <a:pPr lvl="1"/>
            <a:r>
              <a:rPr lang="en-GB" dirty="0"/>
              <a:t>Resolve URL in normal way</a:t>
            </a:r>
          </a:p>
          <a:p>
            <a:pPr marL="0" indent="0">
              <a:buNone/>
            </a:pPr>
            <a:r>
              <a:rPr lang="en-GB" dirty="0"/>
              <a:t>Did not gain traction</a:t>
            </a:r>
          </a:p>
          <a:p>
            <a:pPr lvl="1"/>
            <a:r>
              <a:rPr lang="en-GB" dirty="0"/>
              <a:t>Complex interaction, slow</a:t>
            </a:r>
          </a:p>
        </p:txBody>
      </p:sp>
      <p:sp>
        <p:nvSpPr>
          <p:cNvPr id="6" name="Text Placeholder 5">
            <a:extLst>
              <a:ext uri="{FF2B5EF4-FFF2-40B4-BE49-F238E27FC236}">
                <a16:creationId xmlns:a16="http://schemas.microsoft.com/office/drawing/2014/main" id="{F6180ADE-7183-4349-AAB4-4B2725A596A1}"/>
              </a:ext>
            </a:extLst>
          </p:cNvPr>
          <p:cNvSpPr>
            <a:spLocks noGrp="1"/>
          </p:cNvSpPr>
          <p:nvPr>
            <p:ph type="body" sz="quarter" idx="15"/>
          </p:nvPr>
        </p:nvSpPr>
        <p:spPr>
          <a:xfrm>
            <a:off x="623392" y="5041506"/>
            <a:ext cx="10849206" cy="1217050"/>
          </a:xfrm>
          <a:noFill/>
        </p:spPr>
        <p:txBody>
          <a:bodyPr/>
          <a:lstStyle/>
          <a:p>
            <a:r>
              <a:rPr lang="en-GB" dirty="0" err="1"/>
              <a:t>Sollins</a:t>
            </a:r>
            <a:r>
              <a:rPr lang="en-GB" dirty="0"/>
              <a:t>, K. (1998) </a:t>
            </a:r>
            <a:r>
              <a:rPr lang="en-GB" i="1" dirty="0"/>
              <a:t>Architectural Principles of Uniform Resource Name Resolution</a:t>
            </a:r>
            <a:r>
              <a:rPr lang="en-GB" dirty="0"/>
              <a:t>. RFC2276. Available at: https://</a:t>
            </a:r>
            <a:r>
              <a:rPr lang="en-GB" dirty="0" err="1"/>
              <a:t>tools.ietf.org</a:t>
            </a:r>
            <a:r>
              <a:rPr lang="en-GB" dirty="0"/>
              <a:t>/html/rfc2276</a:t>
            </a:r>
            <a:br>
              <a:rPr lang="en-GB" dirty="0"/>
            </a:br>
            <a:r>
              <a:rPr lang="en-GB" dirty="0"/>
              <a:t>Daniel, R. and </a:t>
            </a:r>
            <a:r>
              <a:rPr lang="en-GB" dirty="0" err="1"/>
              <a:t>Mealling</a:t>
            </a:r>
            <a:r>
              <a:rPr lang="en-GB" dirty="0"/>
              <a:t>, M. (1997) </a:t>
            </a:r>
            <a:r>
              <a:rPr lang="en-GB" i="1" dirty="0"/>
              <a:t>Resolution of Uniform Resource Identifiers using the Domain Name System</a:t>
            </a:r>
            <a:r>
              <a:rPr lang="en-GB" dirty="0"/>
              <a:t>. RFC 2168. Available at: https://</a:t>
            </a:r>
            <a:r>
              <a:rPr lang="en-GB" dirty="0" err="1"/>
              <a:t>tools.ietf.org</a:t>
            </a:r>
            <a:r>
              <a:rPr lang="en-GB" dirty="0"/>
              <a:t>/html/rfc2168</a:t>
            </a:r>
            <a:br>
              <a:rPr lang="en-GB" dirty="0"/>
            </a:br>
            <a:r>
              <a:rPr lang="en-GB" dirty="0" err="1"/>
              <a:t>Mealling</a:t>
            </a:r>
            <a:r>
              <a:rPr lang="en-GB" dirty="0"/>
              <a:t>, M. and Daniel, R. (2000) </a:t>
            </a:r>
            <a:r>
              <a:rPr lang="en-GB" i="1" dirty="0"/>
              <a:t>The Naming Authority Pointer (NAPTR) DNS Resource Record</a:t>
            </a:r>
            <a:r>
              <a:rPr lang="en-GB" dirty="0"/>
              <a:t>. RFC 2915. Available at: </a:t>
            </a:r>
            <a:r>
              <a:rPr lang="en-GB" dirty="0">
                <a:hlinkClick r:id="rId3"/>
              </a:rPr>
              <a:t>https://tools.ietf.org/html/rfc2915</a:t>
            </a:r>
            <a:br>
              <a:rPr lang="en-GB" dirty="0"/>
            </a:br>
            <a:r>
              <a:rPr lang="en-GB" dirty="0" err="1"/>
              <a:t>Mealling</a:t>
            </a:r>
            <a:r>
              <a:rPr lang="en-GB" dirty="0"/>
              <a:t>, M. (2002) </a:t>
            </a:r>
            <a:r>
              <a:rPr lang="en-GB" i="1" dirty="0"/>
              <a:t>Dynamic Delegation Discovery System, Part One</a:t>
            </a:r>
            <a:r>
              <a:rPr lang="en-GB" dirty="0"/>
              <a:t>. RFC3401. Available at https://</a:t>
            </a:r>
            <a:r>
              <a:rPr lang="en-GB" dirty="0" err="1"/>
              <a:t>tools.ietf.org</a:t>
            </a:r>
            <a:r>
              <a:rPr lang="en-GB" dirty="0"/>
              <a:t>/html/rfc3401</a:t>
            </a:r>
          </a:p>
        </p:txBody>
      </p:sp>
    </p:spTree>
    <p:extLst>
      <p:ext uri="{BB962C8B-B14F-4D97-AF65-F5344CB8AC3E}">
        <p14:creationId xmlns:p14="http://schemas.microsoft.com/office/powerpoint/2010/main" val="1469582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Modern View</a:t>
            </a:r>
          </a:p>
        </p:txBody>
      </p:sp>
      <p:sp>
        <p:nvSpPr>
          <p:cNvPr id="4" name="Content Placeholder 3"/>
          <p:cNvSpPr>
            <a:spLocks noGrp="1"/>
          </p:cNvSpPr>
          <p:nvPr>
            <p:ph sz="quarter" idx="13"/>
          </p:nvPr>
        </p:nvSpPr>
        <p:spPr>
          <a:xfrm>
            <a:off x="623887" y="1773238"/>
            <a:ext cx="10944225" cy="4107798"/>
          </a:xfrm>
        </p:spPr>
        <p:txBody>
          <a:bodyPr>
            <a:normAutofit fontScale="85000" lnSpcReduction="10000"/>
          </a:bodyPr>
          <a:lstStyle/>
          <a:p>
            <a:pPr marL="0" indent="0">
              <a:buNone/>
            </a:pPr>
            <a:r>
              <a:rPr lang="en-US" dirty="0"/>
              <a:t>Classical view: URIs should either be URLs or URNs</a:t>
            </a:r>
          </a:p>
          <a:p>
            <a:pPr marL="0" indent="0">
              <a:buNone/>
            </a:pPr>
            <a:r>
              <a:rPr lang="en-US" dirty="0"/>
              <a:t>Modern view: URIs should always be URLs</a:t>
            </a:r>
          </a:p>
          <a:p>
            <a:pPr marL="0" indent="0">
              <a:buNone/>
            </a:pPr>
            <a:r>
              <a:rPr lang="en-US" dirty="0"/>
              <a:t>URL is a more widely accepted, understood, and supported</a:t>
            </a:r>
          </a:p>
          <a:p>
            <a:pPr lvl="1"/>
            <a:r>
              <a:rPr lang="en-US" dirty="0"/>
              <a:t>“a URL is a type of URI that identifies a resource via a representation of its primary access mechanism”</a:t>
            </a:r>
          </a:p>
          <a:p>
            <a:pPr lvl="1"/>
            <a:r>
              <a:rPr lang="en-US" dirty="0"/>
              <a:t>e.g. a http: URL identifies a resource whose representation can be retrieved using the HTTP protocol</a:t>
            </a:r>
          </a:p>
          <a:p>
            <a:pPr marL="0" indent="0">
              <a:buNone/>
            </a:pPr>
            <a:r>
              <a:rPr lang="en-US" dirty="0"/>
              <a:t>Use http/https schema (regardless of the type of resource) and ensure that it resolves to give “something useful”</a:t>
            </a:r>
          </a:p>
          <a:p>
            <a:pPr lvl="1"/>
            <a:r>
              <a:rPr lang="en-US" dirty="0"/>
              <a:t>Simpler to resolve and cheaper than DDDS-like solutions</a:t>
            </a:r>
          </a:p>
          <a:p>
            <a:pPr lvl="1"/>
            <a:r>
              <a:rPr lang="en-US" dirty="0"/>
              <a:t>Benefit from HTTP infrastructure such as caching and ubiquity of web servers</a:t>
            </a:r>
          </a:p>
          <a:p>
            <a:pPr lvl="1"/>
            <a:r>
              <a:rPr lang="en-US" dirty="0"/>
              <a:t>Easy to produce and consume</a:t>
            </a:r>
          </a:p>
          <a:p>
            <a:pPr lvl="1"/>
            <a:r>
              <a:rPr lang="en-US" dirty="0"/>
              <a:t>What does ”something useful” mean when the URL refers to something that isn’t on the web?</a:t>
            </a:r>
          </a:p>
          <a:p>
            <a:pPr lvl="1"/>
            <a:endParaRPr lang="en-US" dirty="0"/>
          </a:p>
        </p:txBody>
      </p:sp>
    </p:spTree>
    <p:extLst>
      <p:ext uri="{BB962C8B-B14F-4D97-AF65-F5344CB8AC3E}">
        <p14:creationId xmlns:p14="http://schemas.microsoft.com/office/powerpoint/2010/main" val="40315705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5A47D-C672-D640-BC84-D1E88DE6B550}"/>
              </a:ext>
            </a:extLst>
          </p:cNvPr>
          <p:cNvSpPr>
            <a:spLocks noGrp="1"/>
          </p:cNvSpPr>
          <p:nvPr>
            <p:ph type="title"/>
          </p:nvPr>
        </p:nvSpPr>
        <p:spPr/>
        <p:txBody>
          <a:bodyPr/>
          <a:lstStyle/>
          <a:p>
            <a:r>
              <a:rPr lang="en-US" dirty="0"/>
              <a:t>Internationalized Resource Identifiers</a:t>
            </a:r>
          </a:p>
        </p:txBody>
      </p:sp>
      <p:sp>
        <p:nvSpPr>
          <p:cNvPr id="4" name="Content Placeholder 3">
            <a:extLst>
              <a:ext uri="{FF2B5EF4-FFF2-40B4-BE49-F238E27FC236}">
                <a16:creationId xmlns:a16="http://schemas.microsoft.com/office/drawing/2014/main" id="{F17EE8C7-C753-634C-A6FF-297196BC37A1}"/>
              </a:ext>
            </a:extLst>
          </p:cNvPr>
          <p:cNvSpPr>
            <a:spLocks noGrp="1"/>
          </p:cNvSpPr>
          <p:nvPr>
            <p:ph sz="quarter" idx="13"/>
          </p:nvPr>
        </p:nvSpPr>
        <p:spPr/>
        <p:txBody>
          <a:bodyPr/>
          <a:lstStyle/>
          <a:p>
            <a:pPr marL="0" indent="0">
              <a:buNone/>
            </a:pPr>
            <a:r>
              <a:rPr lang="en-US" dirty="0"/>
              <a:t>URIs as specified in RFC3986 use only US-ASCII characters</a:t>
            </a:r>
          </a:p>
          <a:p>
            <a:pPr marL="0" indent="0">
              <a:buNone/>
            </a:pPr>
            <a:r>
              <a:rPr lang="en-US" dirty="0"/>
              <a:t>IRIs (defined in RFC3987) extend URIs by allowing Unicode characters:</a:t>
            </a:r>
          </a:p>
          <a:p>
            <a:pPr lvl="1"/>
            <a:r>
              <a:rPr lang="en-US" dirty="0"/>
              <a:t>https://</a:t>
            </a:r>
            <a:r>
              <a:rPr lang="en-US" dirty="0" err="1"/>
              <a:t>el.wikipedia.org</a:t>
            </a:r>
            <a:r>
              <a:rPr lang="en-US" dirty="0"/>
              <a:t>/wiki/</a:t>
            </a:r>
            <a:r>
              <a:rPr lang="el-GR" dirty="0"/>
              <a:t>Αθήνα</a:t>
            </a:r>
            <a:endParaRPr lang="en-GB" dirty="0"/>
          </a:p>
          <a:p>
            <a:pPr lvl="1"/>
            <a:r>
              <a:rPr lang="en-GB" dirty="0"/>
              <a:t>https://</a:t>
            </a:r>
            <a:r>
              <a:rPr lang="en-GB" dirty="0" err="1"/>
              <a:t>zh.wikipedia.org</a:t>
            </a:r>
            <a:r>
              <a:rPr lang="en-GB" dirty="0"/>
              <a:t>/wiki/</a:t>
            </a:r>
            <a:r>
              <a:rPr lang="ja-JP" altLang="en-US"/>
              <a:t>北京市</a:t>
            </a:r>
          </a:p>
          <a:p>
            <a:pPr lvl="1"/>
            <a:r>
              <a:rPr lang="en-GB" dirty="0"/>
              <a:t>https://</a:t>
            </a:r>
            <a:r>
              <a:rPr lang="en-GB" dirty="0" err="1"/>
              <a:t>he.wikipedia.org</a:t>
            </a:r>
            <a:r>
              <a:rPr lang="en-GB" dirty="0"/>
              <a:t>/wiki/</a:t>
            </a:r>
            <a:r>
              <a:rPr lang="he-IL" dirty="0"/>
              <a:t> ירושלים</a:t>
            </a:r>
          </a:p>
          <a:p>
            <a:pPr lvl="1"/>
            <a:r>
              <a:rPr lang="en-GB" dirty="0"/>
              <a:t>Even http://💩.to/  </a:t>
            </a:r>
            <a:endParaRPr lang="en-US" dirty="0"/>
          </a:p>
          <a:p>
            <a:pPr marL="0" indent="0">
              <a:buNone/>
            </a:pPr>
            <a:r>
              <a:rPr lang="en-US" dirty="0"/>
              <a:t>Relies on </a:t>
            </a:r>
            <a:r>
              <a:rPr lang="en-US" dirty="0" err="1"/>
              <a:t>internationalised</a:t>
            </a:r>
            <a:r>
              <a:rPr lang="en-US" dirty="0"/>
              <a:t> domain names</a:t>
            </a:r>
          </a:p>
          <a:p>
            <a:pPr marL="0" indent="0">
              <a:buNone/>
            </a:pPr>
            <a:r>
              <a:rPr lang="en-US" dirty="0"/>
              <a:t>Mapping from IRIs to URIs to support older tools (i.e. Punycode) </a:t>
            </a:r>
          </a:p>
          <a:p>
            <a:pPr marL="0" indent="0">
              <a:buNone/>
            </a:pPr>
            <a:r>
              <a:rPr lang="en-US" dirty="0"/>
              <a:t>	</a:t>
            </a:r>
            <a:r>
              <a:rPr lang="en-GB" sz="1800" dirty="0"/>
              <a:t>http://💩.to/   </a:t>
            </a:r>
            <a:r>
              <a:rPr lang="en-GB" sz="1800" dirty="0">
                <a:sym typeface="Wingdings" pitchFamily="2" charset="2"/>
              </a:rPr>
              <a:t> http://</a:t>
            </a:r>
            <a:r>
              <a:rPr lang="en-GB" sz="1800" dirty="0" err="1">
                <a:sym typeface="Wingdings" pitchFamily="2" charset="2"/>
              </a:rPr>
              <a:t>xn</a:t>
            </a:r>
            <a:r>
              <a:rPr lang="en-GB" sz="1800" dirty="0">
                <a:sym typeface="Wingdings" pitchFamily="2" charset="2"/>
              </a:rPr>
              <a:t>--ls8h.to/</a:t>
            </a:r>
            <a:endParaRPr lang="el-GR" sz="1800" dirty="0"/>
          </a:p>
          <a:p>
            <a:pPr marL="0" indent="0">
              <a:buNone/>
            </a:pPr>
            <a:endParaRPr lang="en-US" dirty="0"/>
          </a:p>
        </p:txBody>
      </p:sp>
      <p:sp>
        <p:nvSpPr>
          <p:cNvPr id="5" name="Text Placeholder 4">
            <a:extLst>
              <a:ext uri="{FF2B5EF4-FFF2-40B4-BE49-F238E27FC236}">
                <a16:creationId xmlns:a16="http://schemas.microsoft.com/office/drawing/2014/main" id="{8A5AECD1-7E91-9D47-B680-5B0B17AD7733}"/>
              </a:ext>
            </a:extLst>
          </p:cNvPr>
          <p:cNvSpPr>
            <a:spLocks noGrp="1"/>
          </p:cNvSpPr>
          <p:nvPr>
            <p:ph type="body" sz="quarter" idx="15"/>
          </p:nvPr>
        </p:nvSpPr>
        <p:spPr>
          <a:xfrm>
            <a:off x="623888" y="6021288"/>
            <a:ext cx="10944225" cy="503784"/>
          </a:xfrm>
          <a:noFill/>
        </p:spPr>
        <p:txBody>
          <a:bodyPr anchor="b" anchorCtr="0">
            <a:noAutofit/>
          </a:bodyPr>
          <a:lstStyle/>
          <a:p>
            <a:r>
              <a:rPr lang="en-US" dirty="0" err="1"/>
              <a:t>Duerst</a:t>
            </a:r>
            <a:r>
              <a:rPr lang="en-US" dirty="0"/>
              <a:t>, M. and </a:t>
            </a:r>
            <a:r>
              <a:rPr lang="en-US" dirty="0" err="1"/>
              <a:t>Suignard</a:t>
            </a:r>
            <a:r>
              <a:rPr lang="en-US" dirty="0"/>
              <a:t>, M. (2005) </a:t>
            </a:r>
            <a:r>
              <a:rPr lang="en-US" i="1" dirty="0"/>
              <a:t>Internationalized Resource Identifiers</a:t>
            </a:r>
            <a:r>
              <a:rPr lang="en-US" dirty="0"/>
              <a:t>. RFC3987. Available at: https://</a:t>
            </a:r>
            <a:r>
              <a:rPr lang="en-US" dirty="0" err="1"/>
              <a:t>tools.ietf.org</a:t>
            </a:r>
            <a:r>
              <a:rPr lang="en-US" dirty="0"/>
              <a:t>/html/rfc3987Klensin, J. (2010) </a:t>
            </a:r>
            <a:r>
              <a:rPr lang="en-US" i="1" dirty="0"/>
              <a:t>Internationalized Domain Names in Applications: Protocol</a:t>
            </a:r>
            <a:r>
              <a:rPr lang="en-US" dirty="0"/>
              <a:t>. RFC5891. Available at: https://</a:t>
            </a:r>
            <a:r>
              <a:rPr lang="en-US" dirty="0" err="1"/>
              <a:t>tools.ietf.org</a:t>
            </a:r>
            <a:r>
              <a:rPr lang="en-US" dirty="0"/>
              <a:t>/html/rfc5891</a:t>
            </a:r>
          </a:p>
        </p:txBody>
      </p:sp>
    </p:spTree>
    <p:extLst>
      <p:ext uri="{BB962C8B-B14F-4D97-AF65-F5344CB8AC3E}">
        <p14:creationId xmlns:p14="http://schemas.microsoft.com/office/powerpoint/2010/main" val="29927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DBA03BE-F7DD-0C4A-8C5D-99807687794F}"/>
              </a:ext>
            </a:extLst>
          </p:cNvPr>
          <p:cNvSpPr>
            <a:spLocks noGrp="1"/>
          </p:cNvSpPr>
          <p:nvPr>
            <p:ph type="title"/>
          </p:nvPr>
        </p:nvSpPr>
        <p:spPr/>
        <p:txBody>
          <a:bodyPr/>
          <a:lstStyle/>
          <a:p>
            <a:r>
              <a:rPr lang="en-US" dirty="0"/>
              <a:t>Cool URIs don't change</a:t>
            </a:r>
          </a:p>
        </p:txBody>
      </p:sp>
      <p:pic>
        <p:nvPicPr>
          <p:cNvPr id="10" name="Picture Placeholder 6" descr="A person holding a microphone&#13;&#10;&#13;&#10;Description automatically generated">
            <a:extLst>
              <a:ext uri="{FF2B5EF4-FFF2-40B4-BE49-F238E27FC236}">
                <a16:creationId xmlns:a16="http://schemas.microsoft.com/office/drawing/2014/main" id="{5D66AC2C-4730-354B-9F20-D1EDBD8877F6}"/>
              </a:ext>
            </a:extLst>
          </p:cNvPr>
          <p:cNvPicPr>
            <a:picLocks noGrp="1" noChangeAspect="1"/>
          </p:cNvPicPr>
          <p:nvPr>
            <p:ph type="pic" sz="quarter" idx="10"/>
          </p:nvPr>
        </p:nvPicPr>
        <p:blipFill rotWithShape="1">
          <a:blip r:embed="rId3" cstate="hqprint">
            <a:extLst>
              <a:ext uri="{28A0092B-C50C-407E-A947-70E740481C1C}">
                <a14:useLocalDpi xmlns:a14="http://schemas.microsoft.com/office/drawing/2010/main"/>
              </a:ext>
            </a:extLst>
          </a:blip>
          <a:srcRect/>
          <a:stretch/>
        </p:blipFill>
        <p:spPr>
          <a:xfrm>
            <a:off x="-24680" y="-188640"/>
            <a:ext cx="6024562" cy="6858000"/>
          </a:xfrm>
        </p:spPr>
      </p:pic>
      <p:sp>
        <p:nvSpPr>
          <p:cNvPr id="11" name="Rounded Rectangular Callout 10">
            <a:extLst>
              <a:ext uri="{FF2B5EF4-FFF2-40B4-BE49-F238E27FC236}">
                <a16:creationId xmlns:a16="http://schemas.microsoft.com/office/drawing/2014/main" id="{B2DDA2BE-A8F2-594B-87F0-759B1E36BBCF}"/>
              </a:ext>
            </a:extLst>
          </p:cNvPr>
          <p:cNvSpPr/>
          <p:nvPr/>
        </p:nvSpPr>
        <p:spPr bwMode="auto">
          <a:xfrm>
            <a:off x="6136752" y="2629644"/>
            <a:ext cx="5503864" cy="2095500"/>
          </a:xfrm>
          <a:prstGeom prst="wedgeRoundRectCallout">
            <a:avLst>
              <a:gd name="adj1" fmla="val -73498"/>
              <a:gd name="adj2" fmla="val 747"/>
              <a:gd name="adj3" fmla="val 16667"/>
            </a:avLst>
          </a:prstGeom>
          <a:solidFill>
            <a:srgbClr val="F9FBFF"/>
          </a:solidFill>
          <a:ln w="25400" cap="flat" cmpd="sng" algn="ctr">
            <a:solidFill>
              <a:schemeClr val="tx1">
                <a:lumMod val="50000"/>
              </a:schemeClr>
            </a:solidFill>
            <a:prstDash val="solid"/>
            <a:round/>
            <a:headEnd type="none" w="med" len="med"/>
            <a:tailEnd type="none" w="med" len="med"/>
          </a:ln>
          <a:effectLst/>
        </p:spPr>
        <p:txBody>
          <a:bodyPr vert="horz" wrap="square" lIns="36000" tIns="0" rIns="36000" bIns="0" numCol="1" rtlCol="0" anchor="ctr" anchorCtr="0" compatLnSpc="1">
            <a:prstTxWarp prst="textNoShape">
              <a:avLst/>
            </a:prstTxWarp>
            <a:noAutofit/>
          </a:bodyPr>
          <a:lstStyle/>
          <a:p>
            <a:r>
              <a:rPr lang="en-GB" sz="2000" dirty="0"/>
              <a:t>What makes a cool URI?</a:t>
            </a:r>
            <a:br>
              <a:rPr lang="en-GB" sz="2000" dirty="0"/>
            </a:br>
            <a:r>
              <a:rPr lang="en-GB" sz="2000" dirty="0"/>
              <a:t>A cool URI is one which does not change.</a:t>
            </a:r>
          </a:p>
          <a:p>
            <a:br>
              <a:rPr lang="en-GB" sz="2000" dirty="0"/>
            </a:br>
            <a:r>
              <a:rPr lang="en-GB" sz="2000" dirty="0"/>
              <a:t>What sorts of URI change?</a:t>
            </a:r>
            <a:br>
              <a:rPr lang="en-GB" sz="2000" dirty="0"/>
            </a:br>
            <a:r>
              <a:rPr lang="en-GB" sz="2000" i="1" dirty="0"/>
              <a:t>URIs don't change: people change them.</a:t>
            </a:r>
            <a:endParaRPr lang="en-US" sz="2000" dirty="0"/>
          </a:p>
        </p:txBody>
      </p:sp>
      <p:sp>
        <p:nvSpPr>
          <p:cNvPr id="9" name="Text Placeholder 8">
            <a:extLst>
              <a:ext uri="{FF2B5EF4-FFF2-40B4-BE49-F238E27FC236}">
                <a16:creationId xmlns:a16="http://schemas.microsoft.com/office/drawing/2014/main" id="{EFCEB295-666F-2F43-BD88-816AF99466FE}"/>
              </a:ext>
            </a:extLst>
          </p:cNvPr>
          <p:cNvSpPr>
            <a:spLocks noGrp="1"/>
          </p:cNvSpPr>
          <p:nvPr>
            <p:ph type="body" sz="quarter" idx="15"/>
          </p:nvPr>
        </p:nvSpPr>
        <p:spPr>
          <a:xfrm>
            <a:off x="-24680" y="6379613"/>
            <a:ext cx="6072784" cy="478387"/>
          </a:xfrm>
          <a:solidFill>
            <a:srgbClr val="F9FBFF"/>
          </a:solidFill>
        </p:spPr>
        <p:txBody>
          <a:bodyPr anchor="b" anchorCtr="0"/>
          <a:lstStyle/>
          <a:p>
            <a:r>
              <a:rPr lang="en-US" dirty="0"/>
              <a:t>Berners-Lee, T. (1998) </a:t>
            </a:r>
            <a:r>
              <a:rPr lang="en-US" i="1" dirty="0"/>
              <a:t>Cool URIs don't change</a:t>
            </a:r>
            <a:r>
              <a:rPr lang="en-US" dirty="0"/>
              <a:t>. </a:t>
            </a:r>
            <a:br>
              <a:rPr lang="en-US" dirty="0"/>
            </a:br>
            <a:r>
              <a:rPr lang="en-US" dirty="0"/>
              <a:t>Available at: https://www.w3.org/Provider/Style/URI</a:t>
            </a:r>
          </a:p>
        </p:txBody>
      </p:sp>
    </p:spTree>
    <p:extLst>
      <p:ext uri="{BB962C8B-B14F-4D97-AF65-F5344CB8AC3E}">
        <p14:creationId xmlns:p14="http://schemas.microsoft.com/office/powerpoint/2010/main" val="2923317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75EE7E-8A00-0945-8BA2-393BC713FE9C}"/>
              </a:ext>
            </a:extLst>
          </p:cNvPr>
          <p:cNvSpPr>
            <a:spLocks noGrp="1"/>
          </p:cNvSpPr>
          <p:nvPr>
            <p:ph type="title"/>
          </p:nvPr>
        </p:nvSpPr>
        <p:spPr/>
        <p:txBody>
          <a:bodyPr/>
          <a:lstStyle/>
          <a:p>
            <a:r>
              <a:rPr lang="en-US" dirty="0"/>
              <a:t>Cool URIs don't change</a:t>
            </a:r>
          </a:p>
        </p:txBody>
      </p:sp>
      <p:sp>
        <p:nvSpPr>
          <p:cNvPr id="7" name="Content Placeholder 6">
            <a:extLst>
              <a:ext uri="{FF2B5EF4-FFF2-40B4-BE49-F238E27FC236}">
                <a16:creationId xmlns:a16="http://schemas.microsoft.com/office/drawing/2014/main" id="{A089922E-1497-B843-9348-3A4329E575FE}"/>
              </a:ext>
            </a:extLst>
          </p:cNvPr>
          <p:cNvSpPr>
            <a:spLocks noGrp="1"/>
          </p:cNvSpPr>
          <p:nvPr>
            <p:ph sz="quarter" idx="13"/>
          </p:nvPr>
        </p:nvSpPr>
        <p:spPr/>
        <p:txBody>
          <a:bodyPr/>
          <a:lstStyle/>
          <a:p>
            <a:pPr marL="0" indent="0">
              <a:buNone/>
            </a:pPr>
            <a:r>
              <a:rPr lang="en-US" dirty="0"/>
              <a:t>Changing a resource’s URI breaks any pages that may have linked to the old URI</a:t>
            </a:r>
          </a:p>
          <a:p>
            <a:pPr lvl="1"/>
            <a:r>
              <a:rPr lang="en-US" dirty="0">
                <a:latin typeface="Lucida Console" panose="020B0609040504020204" pitchFamily="49" charset="0"/>
              </a:rPr>
              <a:t>404 Not Found</a:t>
            </a:r>
          </a:p>
          <a:p>
            <a:pPr lvl="1"/>
            <a:r>
              <a:rPr lang="en-US" dirty="0"/>
              <a:t>Keep the old URI and redirect? (increased latency)</a:t>
            </a:r>
          </a:p>
          <a:p>
            <a:endParaRPr lang="en-US" dirty="0"/>
          </a:p>
          <a:p>
            <a:pPr marL="0" indent="0">
              <a:buNone/>
            </a:pPr>
            <a:r>
              <a:rPr lang="en-US" dirty="0"/>
              <a:t>Changing the URI of a resource breaks the principle of avoiding aliases</a:t>
            </a:r>
          </a:p>
          <a:p>
            <a:pPr marL="0" indent="0">
              <a:buNone/>
            </a:pPr>
            <a:endParaRPr lang="en-US" dirty="0"/>
          </a:p>
        </p:txBody>
      </p:sp>
      <p:sp>
        <p:nvSpPr>
          <p:cNvPr id="8" name="Text Placeholder 7">
            <a:extLst>
              <a:ext uri="{FF2B5EF4-FFF2-40B4-BE49-F238E27FC236}">
                <a16:creationId xmlns:a16="http://schemas.microsoft.com/office/drawing/2014/main" id="{759F8C1E-D5C8-5940-AEFF-6E8A31D5F975}"/>
              </a:ext>
            </a:extLst>
          </p:cNvPr>
          <p:cNvSpPr>
            <a:spLocks noGrp="1"/>
          </p:cNvSpPr>
          <p:nvPr>
            <p:ph type="body" sz="quarter" idx="15"/>
          </p:nvPr>
        </p:nvSpPr>
        <p:spPr>
          <a:noFill/>
          <a:ln>
            <a:noFill/>
          </a:ln>
        </p:spPr>
        <p:txBody>
          <a:bodyPr/>
          <a:lstStyle/>
          <a:p>
            <a:endParaRPr lang="en-US" dirty="0"/>
          </a:p>
        </p:txBody>
      </p:sp>
    </p:spTree>
    <p:extLst>
      <p:ext uri="{BB962C8B-B14F-4D97-AF65-F5344CB8AC3E}">
        <p14:creationId xmlns:p14="http://schemas.microsoft.com/office/powerpoint/2010/main" val="10645663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8A923-F0D4-1446-9853-6D0122B618AE}"/>
              </a:ext>
            </a:extLst>
          </p:cNvPr>
          <p:cNvSpPr>
            <a:spLocks noGrp="1"/>
          </p:cNvSpPr>
          <p:nvPr>
            <p:ph type="ctrTitle"/>
          </p:nvPr>
        </p:nvSpPr>
        <p:spPr/>
        <p:txBody>
          <a:bodyPr/>
          <a:lstStyle/>
          <a:p>
            <a:r>
              <a:rPr lang="en-US" dirty="0"/>
              <a:t>Representation</a:t>
            </a:r>
          </a:p>
        </p:txBody>
      </p:sp>
    </p:spTree>
    <p:extLst>
      <p:ext uri="{BB962C8B-B14F-4D97-AF65-F5344CB8AC3E}">
        <p14:creationId xmlns:p14="http://schemas.microsoft.com/office/powerpoint/2010/main" val="23460318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Representation</a:t>
            </a:r>
          </a:p>
        </p:txBody>
      </p:sp>
      <p:sp>
        <p:nvSpPr>
          <p:cNvPr id="23" name="Content Placeholder 22">
            <a:extLst>
              <a:ext uri="{FF2B5EF4-FFF2-40B4-BE49-F238E27FC236}">
                <a16:creationId xmlns:a16="http://schemas.microsoft.com/office/drawing/2014/main" id="{38EF1093-7BA5-1B4B-8F55-C4382D0A49BF}"/>
              </a:ext>
            </a:extLst>
          </p:cNvPr>
          <p:cNvSpPr>
            <a:spLocks noGrp="1"/>
          </p:cNvSpPr>
          <p:nvPr>
            <p:ph sz="quarter" idx="13"/>
          </p:nvPr>
        </p:nvSpPr>
        <p:spPr/>
        <p:txBody>
          <a:bodyPr/>
          <a:lstStyle/>
          <a:p>
            <a:pPr marL="0" indent="0">
              <a:buNone/>
            </a:pPr>
            <a:r>
              <a:rPr lang="en-US" dirty="0"/>
              <a:t>A representation is data that encodes information about resource state.</a:t>
            </a:r>
          </a:p>
          <a:p>
            <a:pPr marL="0" indent="0">
              <a:buNone/>
            </a:pPr>
            <a:endParaRPr lang="en-US" dirty="0"/>
          </a:p>
          <a:p>
            <a:pPr marL="0" indent="0">
              <a:buNone/>
            </a:pPr>
            <a:r>
              <a:rPr lang="en-US" dirty="0"/>
              <a:t>Representations have metadata</a:t>
            </a:r>
          </a:p>
          <a:p>
            <a:pPr lvl="1"/>
            <a:r>
              <a:rPr lang="en-US" dirty="0"/>
              <a:t>When were they last modified?</a:t>
            </a:r>
          </a:p>
          <a:p>
            <a:pPr lvl="1"/>
            <a:r>
              <a:rPr lang="en-US" dirty="0"/>
              <a:t>What format are they in?</a:t>
            </a:r>
          </a:p>
          <a:p>
            <a:endParaRPr lang="en-US" dirty="0"/>
          </a:p>
        </p:txBody>
      </p:sp>
      <p:sp>
        <p:nvSpPr>
          <p:cNvPr id="25" name="Text Placeholder 24">
            <a:extLst>
              <a:ext uri="{FF2B5EF4-FFF2-40B4-BE49-F238E27FC236}">
                <a16:creationId xmlns:a16="http://schemas.microsoft.com/office/drawing/2014/main" id="{9DEFBFAD-0AA4-D047-9478-0CF28092E10A}"/>
              </a:ext>
            </a:extLst>
          </p:cNvPr>
          <p:cNvSpPr>
            <a:spLocks noGrp="1"/>
          </p:cNvSpPr>
          <p:nvPr>
            <p:ph type="body" sz="quarter" idx="15"/>
          </p:nvPr>
        </p:nvSpPr>
        <p:spPr>
          <a:noFill/>
        </p:spPr>
        <p:txBody>
          <a:bodyPr/>
          <a:lstStyle/>
          <a:p>
            <a:endParaRPr lang="en-US" dirty="0"/>
          </a:p>
        </p:txBody>
      </p:sp>
      <p:grpSp>
        <p:nvGrpSpPr>
          <p:cNvPr id="15" name="Group 14">
            <a:extLst>
              <a:ext uri="{FF2B5EF4-FFF2-40B4-BE49-F238E27FC236}">
                <a16:creationId xmlns:a16="http://schemas.microsoft.com/office/drawing/2014/main" id="{FA4CB012-9BFB-084A-82CF-9D53AA506EE1}"/>
              </a:ext>
            </a:extLst>
          </p:cNvPr>
          <p:cNvGrpSpPr/>
          <p:nvPr/>
        </p:nvGrpSpPr>
        <p:grpSpPr>
          <a:xfrm>
            <a:off x="6258157" y="2817307"/>
            <a:ext cx="2530794" cy="1593065"/>
            <a:chOff x="2829914" y="2836304"/>
            <a:chExt cx="2530794" cy="1593065"/>
          </a:xfrm>
        </p:grpSpPr>
        <p:sp>
          <p:nvSpPr>
            <p:cNvPr id="6" name="Cloud 5"/>
            <p:cNvSpPr/>
            <p:nvPr/>
          </p:nvSpPr>
          <p:spPr bwMode="auto">
            <a:xfrm>
              <a:off x="2856261" y="3196366"/>
              <a:ext cx="2504447" cy="1233003"/>
            </a:xfrm>
            <a:prstGeom prst="cloud">
              <a:avLst/>
            </a:prstGeom>
            <a:solidFill>
              <a:schemeClr val="bg1">
                <a:lumMod val="75000"/>
              </a:schemeClr>
            </a:solidFill>
            <a:ln w="12700" cap="flat" cmpd="sng" algn="ctr">
              <a:solidFill>
                <a:schemeClr val="bg1">
                  <a:lumMod val="50000"/>
                </a:schemeClr>
              </a:solidFill>
              <a:prstDash val="solid"/>
              <a:round/>
              <a:headEnd type="none" w="med" len="med"/>
              <a:tailEnd type="none" w="med" len="med"/>
            </a:ln>
            <a:effectLst/>
          </p:spPr>
          <p:txBody>
            <a:bodyPr vert="horz" wrap="square" lIns="91440" tIns="45720" rIns="91440" bIns="0" numCol="1" rtlCol="0" anchor="ctr" anchorCtr="0" compatLnSpc="1">
              <a:prstTxWarp prst="textNoShape">
                <a:avLst/>
              </a:prstTxWarp>
              <a:noAutofit/>
            </a:bodyPr>
            <a:lstStyle/>
            <a:p>
              <a:pPr algn="ct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today’s BBC weather forecast for Southampton</a:t>
              </a:r>
            </a:p>
          </p:txBody>
        </p:sp>
        <p:sp>
          <p:nvSpPr>
            <p:cNvPr id="7" name="TextBox 6"/>
            <p:cNvSpPr txBox="1"/>
            <p:nvPr/>
          </p:nvSpPr>
          <p:spPr>
            <a:xfrm>
              <a:off x="2829914" y="2836304"/>
              <a:ext cx="1200970" cy="369332"/>
            </a:xfrm>
            <a:prstGeom prst="rect">
              <a:avLst/>
            </a:prstGeom>
            <a:noFill/>
          </p:spPr>
          <p:txBody>
            <a:bodyPr wrap="none" rtlCol="0">
              <a:spAutoFit/>
            </a:bodyPr>
            <a:lstStyle/>
            <a:p>
              <a:r>
                <a:rPr lang="en-US" dirty="0">
                  <a:latin typeface="Lucida Sans" panose="020B0602030504020204" pitchFamily="34" charset="77"/>
                </a:rPr>
                <a:t>Resource</a:t>
              </a:r>
            </a:p>
          </p:txBody>
        </p:sp>
      </p:grpSp>
      <p:grpSp>
        <p:nvGrpSpPr>
          <p:cNvPr id="18" name="Group 17">
            <a:extLst>
              <a:ext uri="{FF2B5EF4-FFF2-40B4-BE49-F238E27FC236}">
                <a16:creationId xmlns:a16="http://schemas.microsoft.com/office/drawing/2014/main" id="{F0ECA6FB-DFD0-E643-B521-B84301F3DB4A}"/>
              </a:ext>
            </a:extLst>
          </p:cNvPr>
          <p:cNvGrpSpPr/>
          <p:nvPr/>
        </p:nvGrpSpPr>
        <p:grpSpPr>
          <a:xfrm>
            <a:off x="9263322" y="3677986"/>
            <a:ext cx="2196841" cy="2487864"/>
            <a:chOff x="6491908" y="3696983"/>
            <a:chExt cx="2196841" cy="2487864"/>
          </a:xfrm>
        </p:grpSpPr>
        <p:sp>
          <p:nvSpPr>
            <p:cNvPr id="10" name="Document 9"/>
            <p:cNvSpPr/>
            <p:nvPr/>
          </p:nvSpPr>
          <p:spPr bwMode="auto">
            <a:xfrm>
              <a:off x="6593660" y="4123436"/>
              <a:ext cx="2095089" cy="2061411"/>
            </a:xfrm>
            <a:prstGeom prst="flowChartDocument">
              <a:avLst/>
            </a:prstGeom>
            <a:solidFill>
              <a:schemeClr val="accent1">
                <a:lumMod val="40000"/>
                <a:lumOff val="60000"/>
              </a:schemeClr>
            </a:solidFill>
            <a:ln w="12700" cap="flat" cmpd="sng" algn="ctr">
              <a:solidFill>
                <a:schemeClr val="accent1">
                  <a:lumMod val="50000"/>
                </a:schemeClr>
              </a:solidFill>
              <a:prstDash val="solid"/>
              <a:round/>
              <a:headEnd type="none" w="med" len="med"/>
              <a:tailEnd type="none" w="med" len="med"/>
            </a:ln>
            <a:effectLst/>
          </p:spPr>
          <p:txBody>
            <a:bodyPr vert="horz" wrap="square" lIns="91440" tIns="45720" rIns="91440" bIns="0" numCol="1" rtlCol="0" anchor="t" anchorCtr="0" compatLnSpc="1">
              <a:prstTxWarp prst="textNoShape">
                <a:avLst/>
              </a:prstTxWarp>
              <a:noAutofit/>
            </a:bodyPr>
            <a:lstStyle/>
            <a:p>
              <a:pP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Metadata: </a:t>
              </a:r>
            </a:p>
            <a:p>
              <a:pP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Content-Type: text/html</a:t>
              </a:r>
            </a:p>
            <a:p>
              <a:pPr eaLnBrk="0" fontAlgn="base" hangingPunct="0">
                <a:spcBef>
                  <a:spcPct val="0"/>
                </a:spcBef>
                <a:spcAft>
                  <a:spcPct val="0"/>
                </a:spcAft>
              </a:pPr>
              <a:endParaRPr lang="en-US" sz="1200" dirty="0">
                <a:latin typeface="Lucida Sans" panose="020B0602030504020204" pitchFamily="34" charset="77"/>
                <a:ea typeface="ＭＳ Ｐゴシック" pitchFamily="-106" charset="-128"/>
                <a:cs typeface="ＭＳ Ｐゴシック" pitchFamily="-106" charset="-128"/>
              </a:endParaRPr>
            </a:p>
            <a:p>
              <a:pP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Data:</a:t>
              </a:r>
            </a:p>
            <a:p>
              <a:pP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&lt;html&gt;</a:t>
              </a:r>
            </a:p>
            <a:p>
              <a:pP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&lt;head&gt;</a:t>
              </a:r>
            </a:p>
            <a:p>
              <a:pP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&lt;title&gt;BBC Weather – Southampton&lt;/title&gt;</a:t>
              </a:r>
            </a:p>
            <a:p>
              <a:pP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a:t>
              </a:r>
            </a:p>
            <a:p>
              <a:pP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&lt;/html&gt;</a:t>
              </a:r>
            </a:p>
          </p:txBody>
        </p:sp>
        <p:sp>
          <p:nvSpPr>
            <p:cNvPr id="11" name="TextBox 10"/>
            <p:cNvSpPr txBox="1"/>
            <p:nvPr/>
          </p:nvSpPr>
          <p:spPr>
            <a:xfrm>
              <a:off x="6491908" y="3696983"/>
              <a:ext cx="1867819" cy="369332"/>
            </a:xfrm>
            <a:prstGeom prst="rect">
              <a:avLst/>
            </a:prstGeom>
            <a:noFill/>
          </p:spPr>
          <p:txBody>
            <a:bodyPr wrap="none" rtlCol="0">
              <a:spAutoFit/>
            </a:bodyPr>
            <a:lstStyle/>
            <a:p>
              <a:r>
                <a:rPr lang="en-US" dirty="0">
                  <a:latin typeface="Lucida Sans" panose="020B0602030504020204" pitchFamily="34" charset="77"/>
                </a:rPr>
                <a:t>Representation</a:t>
              </a:r>
            </a:p>
          </p:txBody>
        </p:sp>
      </p:grpSp>
      <p:grpSp>
        <p:nvGrpSpPr>
          <p:cNvPr id="21" name="Group 20">
            <a:extLst>
              <a:ext uri="{FF2B5EF4-FFF2-40B4-BE49-F238E27FC236}">
                <a16:creationId xmlns:a16="http://schemas.microsoft.com/office/drawing/2014/main" id="{AE1A013D-F3DB-0D48-845A-68D03A5BC036}"/>
              </a:ext>
            </a:extLst>
          </p:cNvPr>
          <p:cNvGrpSpPr/>
          <p:nvPr/>
        </p:nvGrpSpPr>
        <p:grpSpPr>
          <a:xfrm rot="1003722">
            <a:off x="8262903" y="4405998"/>
            <a:ext cx="1104790" cy="728128"/>
            <a:chOff x="5415967" y="4205103"/>
            <a:chExt cx="1104790" cy="728128"/>
          </a:xfrm>
        </p:grpSpPr>
        <p:sp>
          <p:nvSpPr>
            <p:cNvPr id="12" name="Left Arrow 11"/>
            <p:cNvSpPr/>
            <p:nvPr/>
          </p:nvSpPr>
          <p:spPr bwMode="auto">
            <a:xfrm rot="1603421">
              <a:off x="5673224" y="4474692"/>
              <a:ext cx="245474" cy="458539"/>
            </a:xfrm>
            <a:prstGeom prst="leftArrow">
              <a:avLst/>
            </a:prstGeom>
            <a:solidFill>
              <a:schemeClr val="tx2">
                <a:lumMod val="25000"/>
                <a:lumOff val="75000"/>
              </a:schemeClr>
            </a:solidFill>
            <a:ln w="12700" cap="flat" cmpd="sng" algn="ctr">
              <a:solidFill>
                <a:schemeClr val="tx2">
                  <a:lumMod val="75000"/>
                  <a:lumOff val="25000"/>
                </a:schemeClr>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algn="ctr" eaLnBrk="0" fontAlgn="base" hangingPunct="0">
                <a:spcBef>
                  <a:spcPct val="0"/>
                </a:spcBef>
                <a:spcAft>
                  <a:spcPct val="0"/>
                </a:spcAft>
              </a:pPr>
              <a:endParaRPr lang="en-US" sz="1200" dirty="0">
                <a:latin typeface="Lucida Sans" panose="020B0602030504020204" pitchFamily="34" charset="77"/>
                <a:ea typeface="ＭＳ Ｐゴシック" pitchFamily="-106" charset="-128"/>
                <a:cs typeface="ＭＳ Ｐゴシック" pitchFamily="-106" charset="-128"/>
              </a:endParaRPr>
            </a:p>
          </p:txBody>
        </p:sp>
        <p:sp>
          <p:nvSpPr>
            <p:cNvPr id="13" name="TextBox 12"/>
            <p:cNvSpPr txBox="1"/>
            <p:nvPr/>
          </p:nvSpPr>
          <p:spPr>
            <a:xfrm rot="1612783">
              <a:off x="5415967" y="4205103"/>
              <a:ext cx="1104790" cy="307777"/>
            </a:xfrm>
            <a:prstGeom prst="rect">
              <a:avLst/>
            </a:prstGeom>
            <a:noFill/>
          </p:spPr>
          <p:txBody>
            <a:bodyPr wrap="none" rtlCol="0">
              <a:spAutoFit/>
            </a:bodyPr>
            <a:lstStyle/>
            <a:p>
              <a:r>
                <a:rPr lang="en-US" sz="1400" dirty="0">
                  <a:latin typeface="Lucida Sans" panose="020B0602030504020204" pitchFamily="34" charset="77"/>
                </a:rPr>
                <a:t>represents</a:t>
              </a:r>
            </a:p>
          </p:txBody>
        </p:sp>
      </p:grpSp>
    </p:spTree>
    <p:extLst>
      <p:ext uri="{BB962C8B-B14F-4D97-AF65-F5344CB8AC3E}">
        <p14:creationId xmlns:p14="http://schemas.microsoft.com/office/powerpoint/2010/main" val="906619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Internet Media Types</a:t>
            </a:r>
          </a:p>
        </p:txBody>
      </p:sp>
      <p:sp>
        <p:nvSpPr>
          <p:cNvPr id="4" name="Content Placeholder 3"/>
          <p:cNvSpPr>
            <a:spLocks noGrp="1"/>
          </p:cNvSpPr>
          <p:nvPr>
            <p:ph sz="quarter" idx="13"/>
          </p:nvPr>
        </p:nvSpPr>
        <p:spPr/>
        <p:txBody>
          <a:bodyPr>
            <a:noAutofit/>
          </a:bodyPr>
          <a:lstStyle/>
          <a:p>
            <a:pPr marL="0" indent="0">
              <a:buNone/>
            </a:pPr>
            <a:r>
              <a:rPr lang="en-US" dirty="0"/>
              <a:t>Hierarchical descriptions of data types (used originally in email - MIME)</a:t>
            </a:r>
          </a:p>
          <a:p>
            <a:pPr marL="0" indent="0">
              <a:buNone/>
            </a:pPr>
            <a:r>
              <a:rPr lang="en-US" dirty="0"/>
              <a:t>Top-level types: </a:t>
            </a:r>
            <a:r>
              <a:rPr lang="en-US" dirty="0">
                <a:latin typeface="Lucida Console" panose="020B0609040504020204" pitchFamily="49" charset="0"/>
              </a:rPr>
              <a:t>text</a:t>
            </a:r>
            <a:r>
              <a:rPr lang="en-US" dirty="0"/>
              <a:t>, </a:t>
            </a:r>
            <a:r>
              <a:rPr lang="en-US" dirty="0">
                <a:latin typeface="Lucida Console" panose="020B0609040504020204" pitchFamily="49" charset="0"/>
              </a:rPr>
              <a:t>image</a:t>
            </a:r>
            <a:r>
              <a:rPr lang="en-US" dirty="0"/>
              <a:t>, </a:t>
            </a:r>
            <a:r>
              <a:rPr lang="en-US" dirty="0">
                <a:latin typeface="Lucida Console" panose="020B0609040504020204" pitchFamily="49" charset="0"/>
              </a:rPr>
              <a:t>audio</a:t>
            </a:r>
            <a:r>
              <a:rPr lang="en-US" dirty="0"/>
              <a:t>, </a:t>
            </a:r>
            <a:r>
              <a:rPr lang="en-US" dirty="0">
                <a:latin typeface="Lucida Console" panose="020B0609040504020204" pitchFamily="49" charset="0"/>
              </a:rPr>
              <a:t>video</a:t>
            </a:r>
            <a:r>
              <a:rPr lang="en-US" dirty="0"/>
              <a:t>, </a:t>
            </a:r>
            <a:r>
              <a:rPr lang="en-US" dirty="0">
                <a:latin typeface="Lucida Console" panose="020B0609040504020204" pitchFamily="49" charset="0"/>
              </a:rPr>
              <a:t>application</a:t>
            </a:r>
            <a:br>
              <a:rPr lang="en-US" dirty="0"/>
            </a:br>
            <a:r>
              <a:rPr lang="en-US" dirty="0"/>
              <a:t>(also </a:t>
            </a:r>
            <a:r>
              <a:rPr lang="en-US" dirty="0">
                <a:latin typeface="Lucida Console" panose="020B0609040504020204" pitchFamily="49" charset="0"/>
              </a:rPr>
              <a:t>multipart</a:t>
            </a:r>
            <a:r>
              <a:rPr lang="en-US" dirty="0"/>
              <a:t> and </a:t>
            </a:r>
            <a:r>
              <a:rPr lang="en-US" dirty="0">
                <a:latin typeface="Lucida Console" panose="020B0609040504020204" pitchFamily="49" charset="0"/>
              </a:rPr>
              <a:t>message</a:t>
            </a:r>
            <a:r>
              <a:rPr lang="en-US" dirty="0"/>
              <a:t>)</a:t>
            </a:r>
          </a:p>
          <a:p>
            <a:pPr marL="0" indent="0">
              <a:buNone/>
            </a:pPr>
            <a:r>
              <a:rPr lang="en-US" dirty="0"/>
              <a:t>Refinements of these top-level types:</a:t>
            </a:r>
          </a:p>
          <a:p>
            <a:pPr lvl="1"/>
            <a:r>
              <a:rPr lang="en-US" dirty="0">
                <a:latin typeface="Lucida Console" panose="020B0609040504020204" pitchFamily="49" charset="0"/>
              </a:rPr>
              <a:t>text/plain</a:t>
            </a:r>
            <a:r>
              <a:rPr lang="en-US" dirty="0">
                <a:latin typeface="Lucida Sans" panose="020B0602030504020204" pitchFamily="34" charset="77"/>
              </a:rPr>
              <a:t>, </a:t>
            </a:r>
            <a:r>
              <a:rPr lang="en-US" dirty="0">
                <a:latin typeface="Lucida Console" panose="020B0609040504020204" pitchFamily="49" charset="0"/>
              </a:rPr>
              <a:t>text/html</a:t>
            </a:r>
            <a:r>
              <a:rPr lang="en-US" dirty="0">
                <a:latin typeface="Lucida Sans" panose="020B0602030504020204" pitchFamily="34" charset="77"/>
              </a:rPr>
              <a:t>, </a:t>
            </a:r>
            <a:r>
              <a:rPr lang="en-US" dirty="0">
                <a:latin typeface="Lucida Console" panose="020B0609040504020204" pitchFamily="49" charset="0"/>
              </a:rPr>
              <a:t>text/xml</a:t>
            </a:r>
            <a:r>
              <a:rPr lang="en-US" dirty="0">
                <a:latin typeface="Lucida Sans" panose="020B0602030504020204" pitchFamily="34" charset="77"/>
              </a:rPr>
              <a:t>, </a:t>
            </a:r>
            <a:r>
              <a:rPr lang="en-US" dirty="0">
                <a:latin typeface="Lucida Console" panose="020B0609040504020204" pitchFamily="49" charset="0"/>
              </a:rPr>
              <a:t>text/</a:t>
            </a:r>
            <a:r>
              <a:rPr lang="en-US" dirty="0" err="1">
                <a:latin typeface="Lucida Console" panose="020B0609040504020204" pitchFamily="49" charset="0"/>
              </a:rPr>
              <a:t>csv</a:t>
            </a:r>
            <a:r>
              <a:rPr lang="en-US" dirty="0"/>
              <a:t>, …</a:t>
            </a:r>
          </a:p>
          <a:p>
            <a:pPr lvl="1"/>
            <a:r>
              <a:rPr lang="en-US" dirty="0">
                <a:latin typeface="Lucida Console" panose="020B0609040504020204" pitchFamily="49" charset="0"/>
              </a:rPr>
              <a:t>image/jpeg</a:t>
            </a:r>
            <a:r>
              <a:rPr lang="en-US" dirty="0">
                <a:latin typeface="Lucida Sans" panose="020B0602030504020204" pitchFamily="34" charset="77"/>
              </a:rPr>
              <a:t>, </a:t>
            </a:r>
            <a:r>
              <a:rPr lang="en-US" dirty="0">
                <a:latin typeface="Lucida Console" panose="020B0609040504020204" pitchFamily="49" charset="0"/>
              </a:rPr>
              <a:t>image/gif</a:t>
            </a:r>
            <a:r>
              <a:rPr lang="en-US" dirty="0">
                <a:latin typeface="Lucida Sans" panose="020B0602030504020204" pitchFamily="34" charset="77"/>
              </a:rPr>
              <a:t>, </a:t>
            </a:r>
            <a:r>
              <a:rPr lang="en-US" dirty="0">
                <a:latin typeface="Lucida Console" panose="020B0609040504020204" pitchFamily="49" charset="0"/>
              </a:rPr>
              <a:t>image/</a:t>
            </a:r>
            <a:r>
              <a:rPr lang="en-US" dirty="0" err="1">
                <a:latin typeface="Lucida Console" panose="020B0609040504020204" pitchFamily="49" charset="0"/>
              </a:rPr>
              <a:t>png</a:t>
            </a:r>
            <a:r>
              <a:rPr lang="en-US" dirty="0">
                <a:latin typeface="Lucida Sans" panose="020B0602030504020204" pitchFamily="34" charset="77"/>
              </a:rPr>
              <a:t>, </a:t>
            </a:r>
            <a:r>
              <a:rPr lang="en-US" dirty="0">
                <a:latin typeface="Lucida Console" panose="020B0609040504020204" pitchFamily="49" charset="0"/>
              </a:rPr>
              <a:t>image/tiff</a:t>
            </a:r>
            <a:r>
              <a:rPr lang="en-US" dirty="0"/>
              <a:t>, …</a:t>
            </a:r>
          </a:p>
          <a:p>
            <a:pPr lvl="1"/>
            <a:r>
              <a:rPr lang="en-US" dirty="0">
                <a:latin typeface="Lucida Console" panose="020B0609040504020204" pitchFamily="49" charset="0"/>
              </a:rPr>
              <a:t>audio/mpeg</a:t>
            </a:r>
            <a:r>
              <a:rPr lang="en-US" dirty="0"/>
              <a:t>, </a:t>
            </a:r>
            <a:r>
              <a:rPr lang="en-US" dirty="0">
                <a:latin typeface="Lucida Console" panose="020B0609040504020204" pitchFamily="49" charset="0"/>
              </a:rPr>
              <a:t>audio/</a:t>
            </a:r>
            <a:r>
              <a:rPr lang="en-US" dirty="0" err="1">
                <a:latin typeface="Lucida Console" panose="020B0609040504020204" pitchFamily="49" charset="0"/>
              </a:rPr>
              <a:t>ogg</a:t>
            </a:r>
            <a:r>
              <a:rPr lang="en-US" dirty="0"/>
              <a:t>, …</a:t>
            </a:r>
          </a:p>
          <a:p>
            <a:pPr lvl="1"/>
            <a:r>
              <a:rPr lang="en-US" dirty="0">
                <a:latin typeface="Lucida Console" panose="020B0609040504020204" pitchFamily="49" charset="0"/>
              </a:rPr>
              <a:t>video/mp4</a:t>
            </a:r>
            <a:r>
              <a:rPr lang="en-US" dirty="0"/>
              <a:t>, </a:t>
            </a:r>
            <a:r>
              <a:rPr lang="en-US" dirty="0">
                <a:latin typeface="Lucida Console" panose="020B0609040504020204" pitchFamily="49" charset="0"/>
              </a:rPr>
              <a:t>video/</a:t>
            </a:r>
            <a:r>
              <a:rPr lang="en-US" dirty="0" err="1">
                <a:latin typeface="Lucida Console" panose="020B0609040504020204" pitchFamily="49" charset="0"/>
              </a:rPr>
              <a:t>quicktime</a:t>
            </a:r>
            <a:r>
              <a:rPr lang="en-US" dirty="0"/>
              <a:t>, …</a:t>
            </a:r>
          </a:p>
          <a:p>
            <a:pPr lvl="1"/>
            <a:r>
              <a:rPr lang="en-US" dirty="0">
                <a:latin typeface="Lucida Console" panose="020B0609040504020204" pitchFamily="49" charset="0"/>
              </a:rPr>
              <a:t>application/</a:t>
            </a:r>
            <a:r>
              <a:rPr lang="en-US" dirty="0" err="1">
                <a:latin typeface="Lucida Console" panose="020B0609040504020204" pitchFamily="49" charset="0"/>
              </a:rPr>
              <a:t>ecmascript</a:t>
            </a:r>
            <a:r>
              <a:rPr lang="en-US" dirty="0"/>
              <a:t>, </a:t>
            </a:r>
            <a:r>
              <a:rPr lang="en-US" dirty="0">
                <a:latin typeface="Lucida Console" panose="020B0609040504020204" pitchFamily="49" charset="0"/>
              </a:rPr>
              <a:t>application/pdf</a:t>
            </a:r>
            <a:r>
              <a:rPr lang="en-US" dirty="0"/>
              <a:t>, </a:t>
            </a:r>
            <a:r>
              <a:rPr lang="en-US" dirty="0">
                <a:latin typeface="Lucida Console" panose="020B0609040504020204" pitchFamily="49" charset="0"/>
              </a:rPr>
              <a:t>application/</a:t>
            </a:r>
            <a:r>
              <a:rPr lang="en-US" dirty="0" err="1">
                <a:latin typeface="Lucida Console" panose="020B0609040504020204" pitchFamily="49" charset="0"/>
              </a:rPr>
              <a:t>rdf+xml</a:t>
            </a:r>
            <a:r>
              <a:rPr lang="en-US" dirty="0"/>
              <a:t>, …</a:t>
            </a:r>
          </a:p>
          <a:p>
            <a:pPr marL="0" indent="0">
              <a:buNone/>
            </a:pPr>
            <a:r>
              <a:rPr lang="en-US" dirty="0"/>
              <a:t>Registry of types maintained by Internet Assigned Numbers Authority (IANA)</a:t>
            </a:r>
          </a:p>
          <a:p>
            <a:endParaRPr lang="en-US" dirty="0"/>
          </a:p>
        </p:txBody>
      </p:sp>
      <p:sp>
        <p:nvSpPr>
          <p:cNvPr id="6" name="Text Placeholder 5">
            <a:extLst>
              <a:ext uri="{FF2B5EF4-FFF2-40B4-BE49-F238E27FC236}">
                <a16:creationId xmlns:a16="http://schemas.microsoft.com/office/drawing/2014/main" id="{40194B4E-42DA-C147-AF32-C21AD75F200D}"/>
              </a:ext>
            </a:extLst>
          </p:cNvPr>
          <p:cNvSpPr>
            <a:spLocks noGrp="1"/>
          </p:cNvSpPr>
          <p:nvPr>
            <p:ph type="body" sz="quarter" idx="15"/>
          </p:nvPr>
        </p:nvSpPr>
        <p:spPr>
          <a:noFill/>
        </p:spPr>
        <p:txBody>
          <a:bodyPr/>
          <a:lstStyle/>
          <a:p>
            <a:r>
              <a:rPr lang="en-GB" dirty="0"/>
              <a:t>https://</a:t>
            </a:r>
            <a:r>
              <a:rPr lang="en-GB" dirty="0" err="1"/>
              <a:t>www.iana.org</a:t>
            </a:r>
            <a:r>
              <a:rPr lang="en-GB" dirty="0"/>
              <a:t>/assignments/media-types/media-</a:t>
            </a:r>
            <a:r>
              <a:rPr lang="en-GB" dirty="0" err="1"/>
              <a:t>types.xhtml</a:t>
            </a:r>
            <a:endParaRPr lang="en-GB" dirty="0"/>
          </a:p>
        </p:txBody>
      </p:sp>
    </p:spTree>
    <p:extLst>
      <p:ext uri="{BB962C8B-B14F-4D97-AF65-F5344CB8AC3E}">
        <p14:creationId xmlns:p14="http://schemas.microsoft.com/office/powerpoint/2010/main" val="24856312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4C554-A8F1-A348-A462-89B1EDBE135F}"/>
              </a:ext>
            </a:extLst>
          </p:cNvPr>
          <p:cNvSpPr>
            <a:spLocks noGrp="1"/>
          </p:cNvSpPr>
          <p:nvPr>
            <p:ph type="title"/>
          </p:nvPr>
        </p:nvSpPr>
        <p:spPr/>
        <p:txBody>
          <a:bodyPr/>
          <a:lstStyle/>
          <a:p>
            <a:r>
              <a:rPr lang="en-GB" dirty="0"/>
              <a:t>W3C’s Representation Principles</a:t>
            </a:r>
          </a:p>
        </p:txBody>
      </p:sp>
      <p:sp>
        <p:nvSpPr>
          <p:cNvPr id="3" name="Content Placeholder 2">
            <a:extLst>
              <a:ext uri="{FF2B5EF4-FFF2-40B4-BE49-F238E27FC236}">
                <a16:creationId xmlns:a16="http://schemas.microsoft.com/office/drawing/2014/main" id="{481CE7CE-9ADB-2844-B95A-AEB9886B2314}"/>
              </a:ext>
            </a:extLst>
          </p:cNvPr>
          <p:cNvSpPr>
            <a:spLocks noGrp="1"/>
          </p:cNvSpPr>
          <p:nvPr>
            <p:ph sz="quarter" idx="13"/>
          </p:nvPr>
        </p:nvSpPr>
        <p:spPr/>
        <p:txBody>
          <a:bodyPr/>
          <a:lstStyle/>
          <a:p>
            <a:pPr marL="457200" indent="-457200">
              <a:buFont typeface="+mj-lt"/>
              <a:buAutoNum type="arabicPeriod"/>
            </a:pPr>
            <a:r>
              <a:rPr lang="en-GB" dirty="0"/>
              <a:t>Separate content, presentation and interaction</a:t>
            </a:r>
          </a:p>
        </p:txBody>
      </p:sp>
      <p:sp>
        <p:nvSpPr>
          <p:cNvPr id="4" name="Content Placeholder 3">
            <a:extLst>
              <a:ext uri="{FF2B5EF4-FFF2-40B4-BE49-F238E27FC236}">
                <a16:creationId xmlns:a16="http://schemas.microsoft.com/office/drawing/2014/main" id="{9DE99257-30D7-D346-BFB5-84B92893CCCB}"/>
              </a:ext>
            </a:extLst>
          </p:cNvPr>
          <p:cNvSpPr>
            <a:spLocks noGrp="1"/>
          </p:cNvSpPr>
          <p:nvPr>
            <p:ph sz="quarter" idx="14"/>
          </p:nvPr>
        </p:nvSpPr>
        <p:spPr/>
        <p:txBody>
          <a:bodyPr/>
          <a:lstStyle/>
          <a:p>
            <a:pPr marL="0" indent="0">
              <a:buNone/>
            </a:pPr>
            <a:r>
              <a:rPr lang="en-US" dirty="0"/>
              <a:t>A representation format should allow authors to separate content from both presentation and interaction concerns.</a:t>
            </a:r>
          </a:p>
          <a:p>
            <a:pPr marL="0" indent="0">
              <a:buNone/>
            </a:pPr>
            <a:endParaRPr lang="en-US" dirty="0"/>
          </a:p>
          <a:p>
            <a:pPr marL="0" indent="0">
              <a:buNone/>
            </a:pPr>
            <a:r>
              <a:rPr lang="en-US" dirty="0"/>
              <a:t>How a resource is presented to a user (e.g. mobile versus desktop), and how the user interacts with that resource, are independent of the informational content of the resource.</a:t>
            </a:r>
          </a:p>
          <a:p>
            <a:pPr marL="0" indent="0">
              <a:buNone/>
            </a:pPr>
            <a:endParaRPr lang="en-GB" dirty="0"/>
          </a:p>
        </p:txBody>
      </p:sp>
      <p:sp>
        <p:nvSpPr>
          <p:cNvPr id="5" name="Text Placeholder 4">
            <a:extLst>
              <a:ext uri="{FF2B5EF4-FFF2-40B4-BE49-F238E27FC236}">
                <a16:creationId xmlns:a16="http://schemas.microsoft.com/office/drawing/2014/main" id="{6A6B7E64-D110-A849-B5D0-FC20DE06FE6A}"/>
              </a:ext>
            </a:extLst>
          </p:cNvPr>
          <p:cNvSpPr>
            <a:spLocks noGrp="1"/>
          </p:cNvSpPr>
          <p:nvPr>
            <p:ph type="body" sz="quarter" idx="15"/>
          </p:nvPr>
        </p:nvSpPr>
        <p:spPr>
          <a:noFill/>
        </p:spPr>
        <p:txBody>
          <a:bodyPr/>
          <a:lstStyle/>
          <a:p>
            <a:endParaRPr lang="en-GB" dirty="0"/>
          </a:p>
        </p:txBody>
      </p:sp>
    </p:spTree>
    <p:extLst>
      <p:ext uri="{BB962C8B-B14F-4D97-AF65-F5344CB8AC3E}">
        <p14:creationId xmlns:p14="http://schemas.microsoft.com/office/powerpoint/2010/main" val="25672461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Content, Behaviour &amp; Presentation Technologies</a:t>
            </a:r>
          </a:p>
        </p:txBody>
      </p:sp>
      <p:sp>
        <p:nvSpPr>
          <p:cNvPr id="10" name="Text Placeholder 9">
            <a:extLst>
              <a:ext uri="{FF2B5EF4-FFF2-40B4-BE49-F238E27FC236}">
                <a16:creationId xmlns:a16="http://schemas.microsoft.com/office/drawing/2014/main" id="{19E513FE-3547-1E4F-BC03-3F7AAF54CBA9}"/>
              </a:ext>
            </a:extLst>
          </p:cNvPr>
          <p:cNvSpPr>
            <a:spLocks noGrp="1"/>
          </p:cNvSpPr>
          <p:nvPr>
            <p:ph type="body" sz="quarter" idx="15"/>
          </p:nvPr>
        </p:nvSpPr>
        <p:spPr>
          <a:noFill/>
        </p:spPr>
        <p:txBody>
          <a:bodyPr/>
          <a:lstStyle/>
          <a:p>
            <a:endParaRPr lang="en-GB"/>
          </a:p>
        </p:txBody>
      </p:sp>
      <p:sp>
        <p:nvSpPr>
          <p:cNvPr id="24" name="Document 23"/>
          <p:cNvSpPr/>
          <p:nvPr/>
        </p:nvSpPr>
        <p:spPr bwMode="auto">
          <a:xfrm>
            <a:off x="5559248" y="4857102"/>
            <a:ext cx="1080000" cy="1440000"/>
          </a:xfrm>
          <a:prstGeom prst="flowChartDocument">
            <a:avLst/>
          </a:prstGeom>
          <a:solidFill>
            <a:schemeClr val="accent1">
              <a:lumMod val="40000"/>
              <a:lumOff val="60000"/>
            </a:schemeClr>
          </a:solidFill>
          <a:ln w="12700" cap="flat" cmpd="sng" algn="ctr">
            <a:solidFill>
              <a:schemeClr val="accent1">
                <a:lumMod val="50000"/>
              </a:schemeClr>
            </a:solidFill>
            <a:prstDash val="solid"/>
            <a:round/>
            <a:headEnd type="none" w="med" len="med"/>
            <a:tailEnd type="none" w="med" len="med"/>
          </a:ln>
          <a:effectLst/>
        </p:spPr>
        <p:txBody>
          <a:bodyPr vert="horz" wrap="square" lIns="91440" tIns="45720" rIns="91440" bIns="0" numCol="1" rtlCol="0" anchor="ctr" anchorCtr="1" compatLnSpc="1">
            <a:prstTxWarp prst="textNoShape">
              <a:avLst/>
            </a:prstTxWarp>
            <a:noAutofit/>
          </a:bodyPr>
          <a:lstStyle/>
          <a:p>
            <a:pPr algn="ctr" eaLnBrk="0" fontAlgn="base" hangingPunct="0">
              <a:spcBef>
                <a:spcPct val="0"/>
              </a:spcBef>
              <a:spcAft>
                <a:spcPct val="0"/>
              </a:spcAft>
            </a:pPr>
            <a:r>
              <a:rPr lang="en-US" sz="1600" dirty="0">
                <a:ea typeface="Georgia" charset="0"/>
                <a:cs typeface="Georgia" charset="0"/>
              </a:rPr>
              <a:t>Web Resource</a:t>
            </a:r>
          </a:p>
        </p:txBody>
      </p:sp>
      <p:sp>
        <p:nvSpPr>
          <p:cNvPr id="7" name="Rounded Rectangle 6"/>
          <p:cNvSpPr/>
          <p:nvPr/>
        </p:nvSpPr>
        <p:spPr bwMode="auto">
          <a:xfrm>
            <a:off x="5563577" y="2547979"/>
            <a:ext cx="1080000" cy="1080000"/>
          </a:xfrm>
          <a:prstGeom prst="roundRect">
            <a:avLst/>
          </a:prstGeom>
          <a:solidFill>
            <a:schemeClr val="tx2">
              <a:lumMod val="75000"/>
              <a:lumOff val="25000"/>
            </a:schemeClr>
          </a:solidFill>
          <a:ln w="12700" cap="flat" cmpd="sng" algn="ctr">
            <a:noFill/>
            <a:prstDash val="solid"/>
            <a:round/>
            <a:headEnd type="none" w="med" len="med"/>
            <a:tailEnd type="none" w="med" len="med"/>
          </a:ln>
          <a:effectLst/>
        </p:spPr>
        <p:txBody>
          <a:bodyPr vert="horz" wrap="square" lIns="0" tIns="0" rIns="0" bIns="0" numCol="1" rtlCol="0" anchor="ctr" anchorCtr="1" compatLnSpc="1">
            <a:prstTxWarp prst="textNoShape">
              <a:avLst/>
            </a:prstTxWarp>
            <a:noAutofit/>
          </a:bodyPr>
          <a:lstStyle/>
          <a:p>
            <a:pPr algn="ctr" eaLnBrk="0" fontAlgn="base" hangingPunct="0">
              <a:spcBef>
                <a:spcPct val="0"/>
              </a:spcBef>
              <a:spcAft>
                <a:spcPct val="0"/>
              </a:spcAft>
            </a:pPr>
            <a:r>
              <a:rPr lang="en-GB" sz="1600" dirty="0">
                <a:solidFill>
                  <a:schemeClr val="bg1"/>
                </a:solidFill>
                <a:ea typeface="Georgia" charset="0"/>
                <a:cs typeface="Georgia" charset="0"/>
              </a:rPr>
              <a:t>Behaviour</a:t>
            </a:r>
          </a:p>
        </p:txBody>
      </p:sp>
      <p:sp>
        <p:nvSpPr>
          <p:cNvPr id="17" name="TextBox 16"/>
          <p:cNvSpPr txBox="1"/>
          <p:nvPr/>
        </p:nvSpPr>
        <p:spPr>
          <a:xfrm>
            <a:off x="5365672" y="1679301"/>
            <a:ext cx="1460656" cy="369332"/>
          </a:xfrm>
          <a:prstGeom prst="rect">
            <a:avLst/>
          </a:prstGeom>
          <a:noFill/>
        </p:spPr>
        <p:txBody>
          <a:bodyPr wrap="none" rtlCol="0">
            <a:spAutoFit/>
          </a:bodyPr>
          <a:lstStyle/>
          <a:p>
            <a:pPr algn="ctr"/>
            <a:r>
              <a:rPr lang="en-GB" dirty="0"/>
              <a:t>ECMAScript</a:t>
            </a:r>
          </a:p>
        </p:txBody>
      </p:sp>
      <p:sp>
        <p:nvSpPr>
          <p:cNvPr id="18" name="TextBox 17"/>
          <p:cNvSpPr txBox="1"/>
          <p:nvPr/>
        </p:nvSpPr>
        <p:spPr>
          <a:xfrm>
            <a:off x="5702635" y="2047178"/>
            <a:ext cx="744114" cy="369332"/>
          </a:xfrm>
          <a:prstGeom prst="rect">
            <a:avLst/>
          </a:prstGeom>
          <a:noFill/>
        </p:spPr>
        <p:txBody>
          <a:bodyPr wrap="none" rtlCol="0">
            <a:spAutoFit/>
          </a:bodyPr>
          <a:lstStyle/>
          <a:p>
            <a:pPr algn="ctr"/>
            <a:r>
              <a:rPr lang="en-GB" dirty="0"/>
              <a:t>DOM</a:t>
            </a:r>
          </a:p>
        </p:txBody>
      </p:sp>
      <p:sp>
        <p:nvSpPr>
          <p:cNvPr id="25" name="Left Arrow 24"/>
          <p:cNvSpPr/>
          <p:nvPr/>
        </p:nvSpPr>
        <p:spPr bwMode="auto">
          <a:xfrm rot="16200000">
            <a:off x="5596398" y="4013658"/>
            <a:ext cx="999205" cy="458539"/>
          </a:xfrm>
          <a:prstGeom prst="leftArrow">
            <a:avLst/>
          </a:prstGeom>
          <a:solidFill>
            <a:schemeClr val="tx2">
              <a:lumMod val="25000"/>
              <a:lumOff val="75000"/>
            </a:schemeClr>
          </a:solidFill>
          <a:ln w="12700" cap="flat" cmpd="sng" algn="ctr">
            <a:solidFill>
              <a:schemeClr val="tx2">
                <a:lumMod val="75000"/>
                <a:lumOff val="25000"/>
              </a:schemeClr>
            </a:solidFill>
            <a:prstDash val="solid"/>
            <a:round/>
            <a:headEnd type="none" w="med" len="med"/>
            <a:tailEnd type="none" w="med" len="med"/>
          </a:ln>
          <a:effectLst/>
        </p:spPr>
        <p:txBody>
          <a:bodyPr vert="horz" wrap="square" lIns="91440" tIns="45720" rIns="91440" bIns="0" numCol="1" rtlCol="0" anchor="t" anchorCtr="0" compatLnSpc="1">
            <a:prstTxWarp prst="textNoShape">
              <a:avLst/>
            </a:prstTxWarp>
            <a:spAutoFit/>
          </a:bodyPr>
          <a:lstStyle/>
          <a:p>
            <a:pPr algn="ctr" eaLnBrk="0" fontAlgn="base" hangingPunct="0">
              <a:spcBef>
                <a:spcPct val="0"/>
              </a:spcBef>
              <a:spcAft>
                <a:spcPct val="0"/>
              </a:spcAft>
            </a:pPr>
            <a:endParaRPr lang="en-US" sz="1200" dirty="0">
              <a:latin typeface="Lucida Sans" pitchFamily="-106" charset="0"/>
              <a:ea typeface="ＭＳ Ｐゴシック" pitchFamily="-106" charset="-128"/>
              <a:cs typeface="ＭＳ Ｐゴシック" pitchFamily="-106" charset="-128"/>
            </a:endParaRPr>
          </a:p>
        </p:txBody>
      </p:sp>
      <p:sp>
        <p:nvSpPr>
          <p:cNvPr id="8" name="Rounded Rectangle 7"/>
          <p:cNvSpPr/>
          <p:nvPr/>
        </p:nvSpPr>
        <p:spPr bwMode="auto">
          <a:xfrm>
            <a:off x="7477019" y="2852975"/>
            <a:ext cx="1080000" cy="1080000"/>
          </a:xfrm>
          <a:prstGeom prst="roundRect">
            <a:avLst/>
          </a:prstGeom>
          <a:solidFill>
            <a:schemeClr val="tx2">
              <a:lumMod val="75000"/>
              <a:lumOff val="25000"/>
            </a:schemeClr>
          </a:solidFill>
          <a:ln w="12700" cap="flat" cmpd="sng" algn="ctr">
            <a:noFill/>
            <a:prstDash val="solid"/>
            <a:round/>
            <a:headEnd type="none" w="med" len="med"/>
            <a:tailEnd type="none" w="med" len="med"/>
          </a:ln>
          <a:effectLst/>
        </p:spPr>
        <p:txBody>
          <a:bodyPr vert="horz" wrap="square" lIns="0" tIns="0" rIns="0" bIns="0" numCol="1" rtlCol="0" anchor="ctr" anchorCtr="1" compatLnSpc="1">
            <a:prstTxWarp prst="textNoShape">
              <a:avLst/>
            </a:prstTxWarp>
            <a:noAutofit/>
          </a:bodyPr>
          <a:lstStyle/>
          <a:p>
            <a:pPr algn="ctr" eaLnBrk="0" fontAlgn="base" hangingPunct="0">
              <a:spcBef>
                <a:spcPct val="0"/>
              </a:spcBef>
              <a:spcAft>
                <a:spcPct val="0"/>
              </a:spcAft>
            </a:pPr>
            <a:r>
              <a:rPr lang="en-GB" sz="1600" dirty="0">
                <a:solidFill>
                  <a:schemeClr val="bg1"/>
                </a:solidFill>
                <a:ea typeface="Georgia" charset="0"/>
                <a:cs typeface="Georgia" charset="0"/>
              </a:rPr>
              <a:t>Visual Style</a:t>
            </a:r>
          </a:p>
        </p:txBody>
      </p:sp>
      <p:sp>
        <p:nvSpPr>
          <p:cNvPr id="19" name="TextBox 18"/>
          <p:cNvSpPr txBox="1"/>
          <p:nvPr/>
        </p:nvSpPr>
        <p:spPr>
          <a:xfrm>
            <a:off x="8025771" y="2310742"/>
            <a:ext cx="591829" cy="369332"/>
          </a:xfrm>
          <a:prstGeom prst="rect">
            <a:avLst/>
          </a:prstGeom>
          <a:noFill/>
        </p:spPr>
        <p:txBody>
          <a:bodyPr wrap="none" rtlCol="0">
            <a:spAutoFit/>
          </a:bodyPr>
          <a:lstStyle/>
          <a:p>
            <a:r>
              <a:rPr lang="en-GB" dirty="0"/>
              <a:t>CSS</a:t>
            </a:r>
          </a:p>
        </p:txBody>
      </p:sp>
      <p:sp>
        <p:nvSpPr>
          <p:cNvPr id="20" name="TextBox 19"/>
          <p:cNvSpPr txBox="1"/>
          <p:nvPr/>
        </p:nvSpPr>
        <p:spPr>
          <a:xfrm>
            <a:off x="8659128" y="2769632"/>
            <a:ext cx="723275" cy="369332"/>
          </a:xfrm>
          <a:prstGeom prst="rect">
            <a:avLst/>
          </a:prstGeom>
          <a:noFill/>
        </p:spPr>
        <p:txBody>
          <a:bodyPr wrap="none" rtlCol="0">
            <a:spAutoFit/>
          </a:bodyPr>
          <a:lstStyle/>
          <a:p>
            <a:r>
              <a:rPr lang="en-GB" dirty="0"/>
              <a:t>XSLT</a:t>
            </a:r>
          </a:p>
        </p:txBody>
      </p:sp>
      <p:sp>
        <p:nvSpPr>
          <p:cNvPr id="27" name="Left Arrow 26"/>
          <p:cNvSpPr/>
          <p:nvPr/>
        </p:nvSpPr>
        <p:spPr bwMode="auto">
          <a:xfrm rot="18900000">
            <a:off x="6624469" y="4164615"/>
            <a:ext cx="999205" cy="458539"/>
          </a:xfrm>
          <a:prstGeom prst="leftArrow">
            <a:avLst/>
          </a:prstGeom>
          <a:solidFill>
            <a:schemeClr val="tx2">
              <a:lumMod val="25000"/>
              <a:lumOff val="75000"/>
            </a:schemeClr>
          </a:solidFill>
          <a:ln w="12700" cap="flat" cmpd="sng" algn="ctr">
            <a:solidFill>
              <a:schemeClr val="tx2">
                <a:lumMod val="75000"/>
                <a:lumOff val="25000"/>
              </a:schemeClr>
            </a:solidFill>
            <a:prstDash val="solid"/>
            <a:round/>
            <a:headEnd type="none" w="med" len="med"/>
            <a:tailEnd type="none" w="med" len="med"/>
          </a:ln>
          <a:effectLst/>
        </p:spPr>
        <p:txBody>
          <a:bodyPr vert="horz" wrap="square" lIns="91440" tIns="45720" rIns="91440" bIns="0" numCol="1" rtlCol="0" anchor="t" anchorCtr="0" compatLnSpc="1">
            <a:prstTxWarp prst="textNoShape">
              <a:avLst/>
            </a:prstTxWarp>
            <a:spAutoFit/>
          </a:bodyPr>
          <a:lstStyle/>
          <a:p>
            <a:pPr algn="ctr" eaLnBrk="0" fontAlgn="base" hangingPunct="0">
              <a:spcBef>
                <a:spcPct val="0"/>
              </a:spcBef>
              <a:spcAft>
                <a:spcPct val="0"/>
              </a:spcAft>
            </a:pPr>
            <a:endParaRPr lang="en-US" sz="1200" dirty="0">
              <a:latin typeface="Lucida Sans" pitchFamily="-106" charset="0"/>
              <a:ea typeface="ＭＳ Ｐゴシック" pitchFamily="-106" charset="-128"/>
              <a:cs typeface="ＭＳ Ｐゴシック" pitchFamily="-106" charset="-128"/>
            </a:endParaRPr>
          </a:p>
        </p:txBody>
      </p:sp>
      <p:sp>
        <p:nvSpPr>
          <p:cNvPr id="6" name="Rounded Rectangle 5"/>
          <p:cNvSpPr/>
          <p:nvPr/>
        </p:nvSpPr>
        <p:spPr bwMode="auto">
          <a:xfrm>
            <a:off x="3643984" y="2852975"/>
            <a:ext cx="1080000" cy="1080000"/>
          </a:xfrm>
          <a:prstGeom prst="roundRect">
            <a:avLst/>
          </a:prstGeom>
          <a:solidFill>
            <a:schemeClr val="tx2">
              <a:lumMod val="75000"/>
              <a:lumOff val="25000"/>
            </a:schemeClr>
          </a:solidFill>
          <a:ln w="12700" cap="flat" cmpd="sng" algn="ctr">
            <a:noFill/>
            <a:prstDash val="solid"/>
            <a:round/>
            <a:headEnd type="none" w="med" len="med"/>
            <a:tailEnd type="none" w="med" len="med"/>
          </a:ln>
          <a:effectLst/>
        </p:spPr>
        <p:txBody>
          <a:bodyPr vert="horz" wrap="square" lIns="0" tIns="0" rIns="0" bIns="0" numCol="1" rtlCol="0" anchor="ctr" anchorCtr="1" compatLnSpc="1">
            <a:prstTxWarp prst="textNoShape">
              <a:avLst/>
            </a:prstTxWarp>
            <a:noAutofit/>
          </a:bodyPr>
          <a:lstStyle/>
          <a:p>
            <a:pPr algn="ctr" eaLnBrk="0" fontAlgn="base" hangingPunct="0">
              <a:spcBef>
                <a:spcPct val="0"/>
              </a:spcBef>
              <a:spcAft>
                <a:spcPct val="0"/>
              </a:spcAft>
            </a:pPr>
            <a:r>
              <a:rPr lang="en-GB" sz="1600" dirty="0">
                <a:solidFill>
                  <a:schemeClr val="bg1"/>
                </a:solidFill>
                <a:ea typeface="Georgia" charset="0"/>
                <a:cs typeface="Georgia" charset="0"/>
              </a:rPr>
              <a:t>Data Content</a:t>
            </a:r>
          </a:p>
        </p:txBody>
      </p:sp>
      <p:sp>
        <p:nvSpPr>
          <p:cNvPr id="15" name="TextBox 14"/>
          <p:cNvSpPr txBox="1"/>
          <p:nvPr/>
        </p:nvSpPr>
        <p:spPr>
          <a:xfrm>
            <a:off x="3467152" y="2178647"/>
            <a:ext cx="822661" cy="369332"/>
          </a:xfrm>
          <a:prstGeom prst="rect">
            <a:avLst/>
          </a:prstGeom>
          <a:noFill/>
        </p:spPr>
        <p:txBody>
          <a:bodyPr wrap="none" rtlCol="0">
            <a:spAutoFit/>
          </a:bodyPr>
          <a:lstStyle/>
          <a:p>
            <a:r>
              <a:rPr lang="en-GB" dirty="0"/>
              <a:t>HTML</a:t>
            </a:r>
          </a:p>
        </p:txBody>
      </p:sp>
      <p:sp>
        <p:nvSpPr>
          <p:cNvPr id="16" name="TextBox 15"/>
          <p:cNvSpPr txBox="1"/>
          <p:nvPr/>
        </p:nvSpPr>
        <p:spPr>
          <a:xfrm>
            <a:off x="2899820" y="2538889"/>
            <a:ext cx="651140" cy="369332"/>
          </a:xfrm>
          <a:prstGeom prst="rect">
            <a:avLst/>
          </a:prstGeom>
          <a:noFill/>
        </p:spPr>
        <p:txBody>
          <a:bodyPr wrap="none" rtlCol="0">
            <a:spAutoFit/>
          </a:bodyPr>
          <a:lstStyle/>
          <a:p>
            <a:r>
              <a:rPr lang="en-GB" dirty="0"/>
              <a:t>XML</a:t>
            </a:r>
          </a:p>
        </p:txBody>
      </p:sp>
      <p:sp>
        <p:nvSpPr>
          <p:cNvPr id="21" name="TextBox 20"/>
          <p:cNvSpPr txBox="1"/>
          <p:nvPr/>
        </p:nvSpPr>
        <p:spPr>
          <a:xfrm>
            <a:off x="2706899" y="3611553"/>
            <a:ext cx="668773" cy="369332"/>
          </a:xfrm>
          <a:prstGeom prst="rect">
            <a:avLst/>
          </a:prstGeom>
          <a:noFill/>
        </p:spPr>
        <p:txBody>
          <a:bodyPr wrap="none" rtlCol="0">
            <a:spAutoFit/>
          </a:bodyPr>
          <a:lstStyle/>
          <a:p>
            <a:r>
              <a:rPr lang="en-GB" dirty="0"/>
              <a:t>PNG</a:t>
            </a:r>
          </a:p>
        </p:txBody>
      </p:sp>
      <p:sp>
        <p:nvSpPr>
          <p:cNvPr id="22" name="TextBox 21"/>
          <p:cNvSpPr txBox="1"/>
          <p:nvPr/>
        </p:nvSpPr>
        <p:spPr>
          <a:xfrm>
            <a:off x="2670455" y="3054926"/>
            <a:ext cx="635110" cy="369332"/>
          </a:xfrm>
          <a:prstGeom prst="rect">
            <a:avLst/>
          </a:prstGeom>
          <a:noFill/>
        </p:spPr>
        <p:txBody>
          <a:bodyPr wrap="none" rtlCol="0">
            <a:spAutoFit/>
          </a:bodyPr>
          <a:lstStyle/>
          <a:p>
            <a:r>
              <a:rPr lang="en-GB" dirty="0"/>
              <a:t>SVG</a:t>
            </a:r>
          </a:p>
        </p:txBody>
      </p:sp>
      <p:sp>
        <p:nvSpPr>
          <p:cNvPr id="23" name="TextBox 22"/>
          <p:cNvSpPr txBox="1"/>
          <p:nvPr/>
        </p:nvSpPr>
        <p:spPr>
          <a:xfrm>
            <a:off x="2899820" y="4161049"/>
            <a:ext cx="1085554" cy="369332"/>
          </a:xfrm>
          <a:prstGeom prst="rect">
            <a:avLst/>
          </a:prstGeom>
          <a:noFill/>
        </p:spPr>
        <p:txBody>
          <a:bodyPr wrap="none" rtlCol="0">
            <a:spAutoFit/>
          </a:bodyPr>
          <a:lstStyle/>
          <a:p>
            <a:r>
              <a:rPr lang="en-GB"/>
              <a:t>MathML</a:t>
            </a:r>
          </a:p>
        </p:txBody>
      </p:sp>
      <p:sp>
        <p:nvSpPr>
          <p:cNvPr id="28" name="Left Arrow 27"/>
          <p:cNvSpPr/>
          <p:nvPr/>
        </p:nvSpPr>
        <p:spPr bwMode="auto">
          <a:xfrm rot="13500000">
            <a:off x="4574822" y="4164616"/>
            <a:ext cx="999205" cy="458539"/>
          </a:xfrm>
          <a:prstGeom prst="leftArrow">
            <a:avLst/>
          </a:prstGeom>
          <a:solidFill>
            <a:schemeClr val="tx2">
              <a:lumMod val="25000"/>
              <a:lumOff val="75000"/>
            </a:schemeClr>
          </a:solidFill>
          <a:ln w="12700" cap="flat" cmpd="sng" algn="ctr">
            <a:solidFill>
              <a:schemeClr val="tx2">
                <a:lumMod val="75000"/>
                <a:lumOff val="25000"/>
              </a:schemeClr>
            </a:solidFill>
            <a:prstDash val="solid"/>
            <a:round/>
            <a:headEnd type="none" w="med" len="med"/>
            <a:tailEnd type="none" w="med" len="med"/>
          </a:ln>
          <a:effectLst/>
        </p:spPr>
        <p:txBody>
          <a:bodyPr vert="horz" wrap="square" lIns="91440" tIns="45720" rIns="91440" bIns="0" numCol="1" rtlCol="0" anchor="t" anchorCtr="0" compatLnSpc="1">
            <a:prstTxWarp prst="textNoShape">
              <a:avLst/>
            </a:prstTxWarp>
            <a:spAutoFit/>
          </a:bodyPr>
          <a:lstStyle/>
          <a:p>
            <a:pPr algn="ctr" eaLnBrk="0" fontAlgn="base" hangingPunct="0">
              <a:spcBef>
                <a:spcPct val="0"/>
              </a:spcBef>
              <a:spcAft>
                <a:spcPct val="0"/>
              </a:spcAft>
            </a:pPr>
            <a:endParaRPr lang="en-US" sz="1200" dirty="0">
              <a:latin typeface="Lucida Sans" pitchFamily="-106" charset="0"/>
              <a:ea typeface="ＭＳ Ｐゴシック" pitchFamily="-106" charset="-128"/>
              <a:cs typeface="ＭＳ Ｐゴシック" pitchFamily="-106" charset="-128"/>
            </a:endParaRPr>
          </a:p>
        </p:txBody>
      </p:sp>
    </p:spTree>
    <p:extLst>
      <p:ext uri="{BB962C8B-B14F-4D97-AF65-F5344CB8AC3E}">
        <p14:creationId xmlns:p14="http://schemas.microsoft.com/office/powerpoint/2010/main" val="23659833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Content, Behaviour &amp; Presentation Technologies</a:t>
            </a:r>
          </a:p>
        </p:txBody>
      </p:sp>
      <p:sp>
        <p:nvSpPr>
          <p:cNvPr id="10" name="Text Placeholder 9">
            <a:extLst>
              <a:ext uri="{FF2B5EF4-FFF2-40B4-BE49-F238E27FC236}">
                <a16:creationId xmlns:a16="http://schemas.microsoft.com/office/drawing/2014/main" id="{19E513FE-3547-1E4F-BC03-3F7AAF54CBA9}"/>
              </a:ext>
            </a:extLst>
          </p:cNvPr>
          <p:cNvSpPr>
            <a:spLocks noGrp="1"/>
          </p:cNvSpPr>
          <p:nvPr>
            <p:ph type="body" sz="quarter" idx="15"/>
          </p:nvPr>
        </p:nvSpPr>
        <p:spPr>
          <a:noFill/>
        </p:spPr>
        <p:txBody>
          <a:bodyPr/>
          <a:lstStyle/>
          <a:p>
            <a:endParaRPr lang="en-GB"/>
          </a:p>
        </p:txBody>
      </p:sp>
      <p:sp>
        <p:nvSpPr>
          <p:cNvPr id="24" name="Document 23"/>
          <p:cNvSpPr/>
          <p:nvPr/>
        </p:nvSpPr>
        <p:spPr bwMode="auto">
          <a:xfrm>
            <a:off x="5559248" y="4857102"/>
            <a:ext cx="1080000" cy="1440000"/>
          </a:xfrm>
          <a:prstGeom prst="flowChartDocument">
            <a:avLst/>
          </a:prstGeom>
          <a:solidFill>
            <a:schemeClr val="accent1">
              <a:lumMod val="40000"/>
              <a:lumOff val="60000"/>
            </a:schemeClr>
          </a:solidFill>
          <a:ln w="12700" cap="flat" cmpd="sng" algn="ctr">
            <a:solidFill>
              <a:schemeClr val="accent1">
                <a:lumMod val="50000"/>
              </a:schemeClr>
            </a:solidFill>
            <a:prstDash val="solid"/>
            <a:round/>
            <a:headEnd type="none" w="med" len="med"/>
            <a:tailEnd type="none" w="med" len="med"/>
          </a:ln>
          <a:effectLst/>
        </p:spPr>
        <p:txBody>
          <a:bodyPr vert="horz" wrap="square" lIns="91440" tIns="45720" rIns="91440" bIns="0" numCol="1" rtlCol="0" anchor="ctr" anchorCtr="1" compatLnSpc="1">
            <a:prstTxWarp prst="textNoShape">
              <a:avLst/>
            </a:prstTxWarp>
            <a:noAutofit/>
          </a:bodyPr>
          <a:lstStyle/>
          <a:p>
            <a:pPr algn="ctr" eaLnBrk="0" fontAlgn="base" hangingPunct="0">
              <a:spcBef>
                <a:spcPct val="0"/>
              </a:spcBef>
              <a:spcAft>
                <a:spcPct val="0"/>
              </a:spcAft>
            </a:pPr>
            <a:r>
              <a:rPr lang="en-US" sz="1600" dirty="0">
                <a:ea typeface="Georgia" charset="0"/>
                <a:cs typeface="Georgia" charset="0"/>
              </a:rPr>
              <a:t>Web Resource</a:t>
            </a:r>
          </a:p>
        </p:txBody>
      </p:sp>
      <p:sp>
        <p:nvSpPr>
          <p:cNvPr id="7" name="Rounded Rectangle 6"/>
          <p:cNvSpPr/>
          <p:nvPr/>
        </p:nvSpPr>
        <p:spPr bwMode="auto">
          <a:xfrm>
            <a:off x="5563577" y="2547979"/>
            <a:ext cx="1080000" cy="1080000"/>
          </a:xfrm>
          <a:prstGeom prst="roundRect">
            <a:avLst/>
          </a:prstGeom>
          <a:solidFill>
            <a:schemeClr val="tx2">
              <a:lumMod val="75000"/>
              <a:lumOff val="25000"/>
            </a:schemeClr>
          </a:solidFill>
          <a:ln w="12700" cap="flat" cmpd="sng" algn="ctr">
            <a:noFill/>
            <a:prstDash val="solid"/>
            <a:round/>
            <a:headEnd type="none" w="med" len="med"/>
            <a:tailEnd type="none" w="med" len="med"/>
          </a:ln>
          <a:effectLst/>
        </p:spPr>
        <p:txBody>
          <a:bodyPr vert="horz" wrap="square" lIns="0" tIns="0" rIns="0" bIns="0" numCol="1" rtlCol="0" anchor="ctr" anchorCtr="1" compatLnSpc="1">
            <a:prstTxWarp prst="textNoShape">
              <a:avLst/>
            </a:prstTxWarp>
            <a:noAutofit/>
          </a:bodyPr>
          <a:lstStyle/>
          <a:p>
            <a:pPr algn="ctr" eaLnBrk="0" fontAlgn="base" hangingPunct="0">
              <a:spcBef>
                <a:spcPct val="0"/>
              </a:spcBef>
              <a:spcAft>
                <a:spcPct val="0"/>
              </a:spcAft>
            </a:pPr>
            <a:r>
              <a:rPr lang="en-GB" sz="1600" dirty="0">
                <a:solidFill>
                  <a:schemeClr val="bg1"/>
                </a:solidFill>
                <a:ea typeface="Georgia" charset="0"/>
                <a:cs typeface="Georgia" charset="0"/>
              </a:rPr>
              <a:t>Behaviour</a:t>
            </a:r>
          </a:p>
        </p:txBody>
      </p:sp>
      <p:sp>
        <p:nvSpPr>
          <p:cNvPr id="17" name="TextBox 16"/>
          <p:cNvSpPr txBox="1"/>
          <p:nvPr/>
        </p:nvSpPr>
        <p:spPr>
          <a:xfrm>
            <a:off x="5365672" y="1679301"/>
            <a:ext cx="1460656" cy="369332"/>
          </a:xfrm>
          <a:prstGeom prst="rect">
            <a:avLst/>
          </a:prstGeom>
          <a:noFill/>
        </p:spPr>
        <p:txBody>
          <a:bodyPr wrap="none" rtlCol="0">
            <a:spAutoFit/>
          </a:bodyPr>
          <a:lstStyle/>
          <a:p>
            <a:pPr algn="ctr"/>
            <a:r>
              <a:rPr lang="en-GB" dirty="0"/>
              <a:t>ECMAScript</a:t>
            </a:r>
          </a:p>
        </p:txBody>
      </p:sp>
      <p:sp>
        <p:nvSpPr>
          <p:cNvPr id="18" name="TextBox 17"/>
          <p:cNvSpPr txBox="1"/>
          <p:nvPr/>
        </p:nvSpPr>
        <p:spPr>
          <a:xfrm>
            <a:off x="5702635" y="2047178"/>
            <a:ext cx="744114" cy="369332"/>
          </a:xfrm>
          <a:prstGeom prst="rect">
            <a:avLst/>
          </a:prstGeom>
          <a:noFill/>
        </p:spPr>
        <p:txBody>
          <a:bodyPr wrap="none" rtlCol="0">
            <a:spAutoFit/>
          </a:bodyPr>
          <a:lstStyle/>
          <a:p>
            <a:pPr algn="ctr"/>
            <a:r>
              <a:rPr lang="en-GB" dirty="0"/>
              <a:t>DOM</a:t>
            </a:r>
          </a:p>
        </p:txBody>
      </p:sp>
      <p:sp>
        <p:nvSpPr>
          <p:cNvPr id="25" name="Left Arrow 24"/>
          <p:cNvSpPr/>
          <p:nvPr/>
        </p:nvSpPr>
        <p:spPr bwMode="auto">
          <a:xfrm rot="16200000">
            <a:off x="5596398" y="4013658"/>
            <a:ext cx="999205" cy="458539"/>
          </a:xfrm>
          <a:prstGeom prst="leftArrow">
            <a:avLst/>
          </a:prstGeom>
          <a:solidFill>
            <a:schemeClr val="tx2">
              <a:lumMod val="25000"/>
              <a:lumOff val="75000"/>
            </a:schemeClr>
          </a:solidFill>
          <a:ln w="12700" cap="flat" cmpd="sng" algn="ctr">
            <a:solidFill>
              <a:schemeClr val="tx2">
                <a:lumMod val="75000"/>
                <a:lumOff val="25000"/>
              </a:schemeClr>
            </a:solidFill>
            <a:prstDash val="solid"/>
            <a:round/>
            <a:headEnd type="none" w="med" len="med"/>
            <a:tailEnd type="none" w="med" len="med"/>
          </a:ln>
          <a:effectLst/>
        </p:spPr>
        <p:txBody>
          <a:bodyPr vert="horz" wrap="square" lIns="91440" tIns="45720" rIns="91440" bIns="0" numCol="1" rtlCol="0" anchor="t" anchorCtr="0" compatLnSpc="1">
            <a:prstTxWarp prst="textNoShape">
              <a:avLst/>
            </a:prstTxWarp>
            <a:spAutoFit/>
          </a:bodyPr>
          <a:lstStyle/>
          <a:p>
            <a:pPr algn="ctr" eaLnBrk="0" fontAlgn="base" hangingPunct="0">
              <a:spcBef>
                <a:spcPct val="0"/>
              </a:spcBef>
              <a:spcAft>
                <a:spcPct val="0"/>
              </a:spcAft>
            </a:pPr>
            <a:endParaRPr lang="en-US" sz="1200" dirty="0">
              <a:latin typeface="Lucida Sans" pitchFamily="-106" charset="0"/>
              <a:ea typeface="ＭＳ Ｐゴシック" pitchFamily="-106" charset="-128"/>
              <a:cs typeface="ＭＳ Ｐゴシック" pitchFamily="-106" charset="-128"/>
            </a:endParaRPr>
          </a:p>
        </p:txBody>
      </p:sp>
      <p:sp>
        <p:nvSpPr>
          <p:cNvPr id="8" name="Rounded Rectangle 7"/>
          <p:cNvSpPr/>
          <p:nvPr/>
        </p:nvSpPr>
        <p:spPr bwMode="auto">
          <a:xfrm>
            <a:off x="7477019" y="2852975"/>
            <a:ext cx="1080000" cy="1080000"/>
          </a:xfrm>
          <a:prstGeom prst="roundRect">
            <a:avLst/>
          </a:prstGeom>
          <a:solidFill>
            <a:schemeClr val="tx2">
              <a:lumMod val="75000"/>
              <a:lumOff val="25000"/>
            </a:schemeClr>
          </a:solidFill>
          <a:ln w="12700" cap="flat" cmpd="sng" algn="ctr">
            <a:noFill/>
            <a:prstDash val="solid"/>
            <a:round/>
            <a:headEnd type="none" w="med" len="med"/>
            <a:tailEnd type="none" w="med" len="med"/>
          </a:ln>
          <a:effectLst/>
        </p:spPr>
        <p:txBody>
          <a:bodyPr vert="horz" wrap="square" lIns="0" tIns="0" rIns="0" bIns="0" numCol="1" rtlCol="0" anchor="ctr" anchorCtr="1" compatLnSpc="1">
            <a:prstTxWarp prst="textNoShape">
              <a:avLst/>
            </a:prstTxWarp>
            <a:noAutofit/>
          </a:bodyPr>
          <a:lstStyle/>
          <a:p>
            <a:pPr algn="ctr" eaLnBrk="0" fontAlgn="base" hangingPunct="0">
              <a:spcBef>
                <a:spcPct val="0"/>
              </a:spcBef>
              <a:spcAft>
                <a:spcPct val="0"/>
              </a:spcAft>
            </a:pPr>
            <a:r>
              <a:rPr lang="en-GB" sz="1600" dirty="0">
                <a:solidFill>
                  <a:schemeClr val="bg1"/>
                </a:solidFill>
                <a:ea typeface="Georgia" charset="0"/>
                <a:cs typeface="Georgia" charset="0"/>
              </a:rPr>
              <a:t>Visual Style</a:t>
            </a:r>
          </a:p>
        </p:txBody>
      </p:sp>
      <p:sp>
        <p:nvSpPr>
          <p:cNvPr id="19" name="TextBox 18"/>
          <p:cNvSpPr txBox="1"/>
          <p:nvPr/>
        </p:nvSpPr>
        <p:spPr>
          <a:xfrm>
            <a:off x="8025771" y="2310742"/>
            <a:ext cx="591829" cy="369332"/>
          </a:xfrm>
          <a:prstGeom prst="rect">
            <a:avLst/>
          </a:prstGeom>
          <a:noFill/>
        </p:spPr>
        <p:txBody>
          <a:bodyPr wrap="none" rtlCol="0">
            <a:spAutoFit/>
          </a:bodyPr>
          <a:lstStyle/>
          <a:p>
            <a:r>
              <a:rPr lang="en-GB" dirty="0"/>
              <a:t>CSS</a:t>
            </a:r>
          </a:p>
        </p:txBody>
      </p:sp>
      <p:sp>
        <p:nvSpPr>
          <p:cNvPr id="20" name="TextBox 19"/>
          <p:cNvSpPr txBox="1"/>
          <p:nvPr/>
        </p:nvSpPr>
        <p:spPr>
          <a:xfrm>
            <a:off x="8659128" y="2769632"/>
            <a:ext cx="723275" cy="369332"/>
          </a:xfrm>
          <a:prstGeom prst="rect">
            <a:avLst/>
          </a:prstGeom>
          <a:noFill/>
        </p:spPr>
        <p:txBody>
          <a:bodyPr wrap="none" rtlCol="0">
            <a:spAutoFit/>
          </a:bodyPr>
          <a:lstStyle/>
          <a:p>
            <a:r>
              <a:rPr lang="en-GB" dirty="0"/>
              <a:t>XSLT</a:t>
            </a:r>
          </a:p>
        </p:txBody>
      </p:sp>
      <p:sp>
        <p:nvSpPr>
          <p:cNvPr id="27" name="Left Arrow 26"/>
          <p:cNvSpPr/>
          <p:nvPr/>
        </p:nvSpPr>
        <p:spPr bwMode="auto">
          <a:xfrm rot="18900000">
            <a:off x="6624469" y="4164615"/>
            <a:ext cx="999205" cy="458539"/>
          </a:xfrm>
          <a:prstGeom prst="leftArrow">
            <a:avLst/>
          </a:prstGeom>
          <a:solidFill>
            <a:schemeClr val="tx2">
              <a:lumMod val="25000"/>
              <a:lumOff val="75000"/>
            </a:schemeClr>
          </a:solidFill>
          <a:ln w="12700" cap="flat" cmpd="sng" algn="ctr">
            <a:solidFill>
              <a:schemeClr val="tx2">
                <a:lumMod val="75000"/>
                <a:lumOff val="25000"/>
              </a:schemeClr>
            </a:solidFill>
            <a:prstDash val="solid"/>
            <a:round/>
            <a:headEnd type="none" w="med" len="med"/>
            <a:tailEnd type="none" w="med" len="med"/>
          </a:ln>
          <a:effectLst/>
        </p:spPr>
        <p:txBody>
          <a:bodyPr vert="horz" wrap="square" lIns="91440" tIns="45720" rIns="91440" bIns="0" numCol="1" rtlCol="0" anchor="t" anchorCtr="0" compatLnSpc="1">
            <a:prstTxWarp prst="textNoShape">
              <a:avLst/>
            </a:prstTxWarp>
            <a:spAutoFit/>
          </a:bodyPr>
          <a:lstStyle/>
          <a:p>
            <a:pPr algn="ctr" eaLnBrk="0" fontAlgn="base" hangingPunct="0">
              <a:spcBef>
                <a:spcPct val="0"/>
              </a:spcBef>
              <a:spcAft>
                <a:spcPct val="0"/>
              </a:spcAft>
            </a:pPr>
            <a:endParaRPr lang="en-US" sz="1200" dirty="0">
              <a:latin typeface="Lucida Sans" pitchFamily="-106" charset="0"/>
              <a:ea typeface="ＭＳ Ｐゴシック" pitchFamily="-106" charset="-128"/>
              <a:cs typeface="ＭＳ Ｐゴシック" pitchFamily="-106" charset="-128"/>
            </a:endParaRPr>
          </a:p>
        </p:txBody>
      </p:sp>
      <p:sp>
        <p:nvSpPr>
          <p:cNvPr id="6" name="Rounded Rectangle 5"/>
          <p:cNvSpPr/>
          <p:nvPr/>
        </p:nvSpPr>
        <p:spPr bwMode="auto">
          <a:xfrm>
            <a:off x="3643984" y="2852975"/>
            <a:ext cx="1080000" cy="1080000"/>
          </a:xfrm>
          <a:prstGeom prst="roundRect">
            <a:avLst/>
          </a:prstGeom>
          <a:solidFill>
            <a:schemeClr val="tx2">
              <a:lumMod val="75000"/>
              <a:lumOff val="25000"/>
            </a:schemeClr>
          </a:solidFill>
          <a:ln w="12700" cap="flat" cmpd="sng" algn="ctr">
            <a:noFill/>
            <a:prstDash val="solid"/>
            <a:round/>
            <a:headEnd type="none" w="med" len="med"/>
            <a:tailEnd type="none" w="med" len="med"/>
          </a:ln>
          <a:effectLst/>
        </p:spPr>
        <p:txBody>
          <a:bodyPr vert="horz" wrap="square" lIns="0" tIns="0" rIns="0" bIns="0" numCol="1" rtlCol="0" anchor="ctr" anchorCtr="1" compatLnSpc="1">
            <a:prstTxWarp prst="textNoShape">
              <a:avLst/>
            </a:prstTxWarp>
            <a:noAutofit/>
          </a:bodyPr>
          <a:lstStyle/>
          <a:p>
            <a:pPr algn="ctr" eaLnBrk="0" fontAlgn="base" hangingPunct="0">
              <a:spcBef>
                <a:spcPct val="0"/>
              </a:spcBef>
              <a:spcAft>
                <a:spcPct val="0"/>
              </a:spcAft>
            </a:pPr>
            <a:r>
              <a:rPr lang="en-GB" sz="1600" dirty="0">
                <a:solidFill>
                  <a:schemeClr val="bg1"/>
                </a:solidFill>
                <a:ea typeface="Georgia" charset="0"/>
                <a:cs typeface="Georgia" charset="0"/>
              </a:rPr>
              <a:t>Data Content</a:t>
            </a:r>
          </a:p>
        </p:txBody>
      </p:sp>
      <p:sp>
        <p:nvSpPr>
          <p:cNvPr id="15" name="TextBox 14"/>
          <p:cNvSpPr txBox="1"/>
          <p:nvPr/>
        </p:nvSpPr>
        <p:spPr>
          <a:xfrm>
            <a:off x="3467152" y="2178647"/>
            <a:ext cx="822661" cy="369332"/>
          </a:xfrm>
          <a:prstGeom prst="rect">
            <a:avLst/>
          </a:prstGeom>
          <a:noFill/>
        </p:spPr>
        <p:txBody>
          <a:bodyPr wrap="none" rtlCol="0">
            <a:spAutoFit/>
          </a:bodyPr>
          <a:lstStyle/>
          <a:p>
            <a:r>
              <a:rPr lang="en-GB" dirty="0"/>
              <a:t>HTML</a:t>
            </a:r>
          </a:p>
        </p:txBody>
      </p:sp>
      <p:sp>
        <p:nvSpPr>
          <p:cNvPr id="16" name="TextBox 15"/>
          <p:cNvSpPr txBox="1"/>
          <p:nvPr/>
        </p:nvSpPr>
        <p:spPr>
          <a:xfrm>
            <a:off x="2899820" y="2538889"/>
            <a:ext cx="651140" cy="369332"/>
          </a:xfrm>
          <a:prstGeom prst="rect">
            <a:avLst/>
          </a:prstGeom>
          <a:noFill/>
        </p:spPr>
        <p:txBody>
          <a:bodyPr wrap="none" rtlCol="0">
            <a:spAutoFit/>
          </a:bodyPr>
          <a:lstStyle/>
          <a:p>
            <a:r>
              <a:rPr lang="en-GB" dirty="0"/>
              <a:t>XML</a:t>
            </a:r>
          </a:p>
        </p:txBody>
      </p:sp>
      <p:sp>
        <p:nvSpPr>
          <p:cNvPr id="21" name="TextBox 20"/>
          <p:cNvSpPr txBox="1"/>
          <p:nvPr/>
        </p:nvSpPr>
        <p:spPr>
          <a:xfrm>
            <a:off x="2706899" y="3611553"/>
            <a:ext cx="668773" cy="369332"/>
          </a:xfrm>
          <a:prstGeom prst="rect">
            <a:avLst/>
          </a:prstGeom>
          <a:noFill/>
        </p:spPr>
        <p:txBody>
          <a:bodyPr wrap="none" rtlCol="0">
            <a:spAutoFit/>
          </a:bodyPr>
          <a:lstStyle/>
          <a:p>
            <a:r>
              <a:rPr lang="en-GB" dirty="0"/>
              <a:t>PNG</a:t>
            </a:r>
          </a:p>
        </p:txBody>
      </p:sp>
      <p:sp>
        <p:nvSpPr>
          <p:cNvPr id="22" name="TextBox 21"/>
          <p:cNvSpPr txBox="1"/>
          <p:nvPr/>
        </p:nvSpPr>
        <p:spPr>
          <a:xfrm>
            <a:off x="2670455" y="3054926"/>
            <a:ext cx="635110" cy="369332"/>
          </a:xfrm>
          <a:prstGeom prst="rect">
            <a:avLst/>
          </a:prstGeom>
          <a:noFill/>
        </p:spPr>
        <p:txBody>
          <a:bodyPr wrap="none" rtlCol="0">
            <a:spAutoFit/>
          </a:bodyPr>
          <a:lstStyle/>
          <a:p>
            <a:r>
              <a:rPr lang="en-GB" dirty="0"/>
              <a:t>SVG</a:t>
            </a:r>
          </a:p>
        </p:txBody>
      </p:sp>
      <p:sp>
        <p:nvSpPr>
          <p:cNvPr id="23" name="TextBox 22"/>
          <p:cNvSpPr txBox="1"/>
          <p:nvPr/>
        </p:nvSpPr>
        <p:spPr>
          <a:xfrm>
            <a:off x="2899820" y="4161049"/>
            <a:ext cx="1085554" cy="369332"/>
          </a:xfrm>
          <a:prstGeom prst="rect">
            <a:avLst/>
          </a:prstGeom>
          <a:noFill/>
        </p:spPr>
        <p:txBody>
          <a:bodyPr wrap="none" rtlCol="0">
            <a:spAutoFit/>
          </a:bodyPr>
          <a:lstStyle/>
          <a:p>
            <a:r>
              <a:rPr lang="en-GB"/>
              <a:t>MathML</a:t>
            </a:r>
          </a:p>
        </p:txBody>
      </p:sp>
      <p:sp>
        <p:nvSpPr>
          <p:cNvPr id="28" name="Left Arrow 27"/>
          <p:cNvSpPr/>
          <p:nvPr/>
        </p:nvSpPr>
        <p:spPr bwMode="auto">
          <a:xfrm rot="13500000">
            <a:off x="4574822" y="4164616"/>
            <a:ext cx="999205" cy="458539"/>
          </a:xfrm>
          <a:prstGeom prst="leftArrow">
            <a:avLst/>
          </a:prstGeom>
          <a:solidFill>
            <a:schemeClr val="tx2">
              <a:lumMod val="25000"/>
              <a:lumOff val="75000"/>
            </a:schemeClr>
          </a:solidFill>
          <a:ln w="12700" cap="flat" cmpd="sng" algn="ctr">
            <a:solidFill>
              <a:schemeClr val="tx2">
                <a:lumMod val="75000"/>
                <a:lumOff val="25000"/>
              </a:schemeClr>
            </a:solidFill>
            <a:prstDash val="solid"/>
            <a:round/>
            <a:headEnd type="none" w="med" len="med"/>
            <a:tailEnd type="none" w="med" len="med"/>
          </a:ln>
          <a:effectLst/>
        </p:spPr>
        <p:txBody>
          <a:bodyPr vert="horz" wrap="square" lIns="91440" tIns="45720" rIns="91440" bIns="0" numCol="1" rtlCol="0" anchor="t" anchorCtr="0" compatLnSpc="1">
            <a:prstTxWarp prst="textNoShape">
              <a:avLst/>
            </a:prstTxWarp>
            <a:spAutoFit/>
          </a:bodyPr>
          <a:lstStyle/>
          <a:p>
            <a:pPr algn="ctr" eaLnBrk="0" fontAlgn="base" hangingPunct="0">
              <a:spcBef>
                <a:spcPct val="0"/>
              </a:spcBef>
              <a:spcAft>
                <a:spcPct val="0"/>
              </a:spcAft>
            </a:pPr>
            <a:endParaRPr lang="en-US" sz="1200" dirty="0">
              <a:latin typeface="Lucida Sans" pitchFamily="-106" charset="0"/>
              <a:ea typeface="ＭＳ Ｐゴシック" pitchFamily="-106" charset="-128"/>
              <a:cs typeface="ＭＳ Ｐゴシック" pitchFamily="-106" charset="-128"/>
            </a:endParaRPr>
          </a:p>
        </p:txBody>
      </p:sp>
      <p:sp>
        <p:nvSpPr>
          <p:cNvPr id="4" name="Oval 3">
            <a:extLst>
              <a:ext uri="{FF2B5EF4-FFF2-40B4-BE49-F238E27FC236}">
                <a16:creationId xmlns:a16="http://schemas.microsoft.com/office/drawing/2014/main" id="{769DF055-8494-D040-AAFA-DE70137B323D}"/>
              </a:ext>
            </a:extLst>
          </p:cNvPr>
          <p:cNvSpPr/>
          <p:nvPr/>
        </p:nvSpPr>
        <p:spPr>
          <a:xfrm>
            <a:off x="1919536" y="2047178"/>
            <a:ext cx="3446136" cy="3182022"/>
          </a:xfrm>
          <a:prstGeom prst="ellipse">
            <a:avLst/>
          </a:prstGeom>
          <a:solidFill>
            <a:schemeClr val="accent1">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Content</a:t>
            </a:r>
            <a:endParaRPr lang="en-US" dirty="0"/>
          </a:p>
        </p:txBody>
      </p:sp>
      <p:sp>
        <p:nvSpPr>
          <p:cNvPr id="29" name="Oval 28">
            <a:extLst>
              <a:ext uri="{FF2B5EF4-FFF2-40B4-BE49-F238E27FC236}">
                <a16:creationId xmlns:a16="http://schemas.microsoft.com/office/drawing/2014/main" id="{A9202E82-C2B1-AA47-965E-2A634912F0DE}"/>
              </a:ext>
            </a:extLst>
          </p:cNvPr>
          <p:cNvSpPr/>
          <p:nvPr/>
        </p:nvSpPr>
        <p:spPr>
          <a:xfrm>
            <a:off x="6464715" y="2099134"/>
            <a:ext cx="3446136" cy="3182022"/>
          </a:xfrm>
          <a:prstGeom prst="ellipse">
            <a:avLst/>
          </a:prstGeom>
          <a:solidFill>
            <a:schemeClr val="accent1">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Presentation</a:t>
            </a:r>
            <a:endParaRPr lang="en-US" dirty="0"/>
          </a:p>
        </p:txBody>
      </p:sp>
      <p:sp>
        <p:nvSpPr>
          <p:cNvPr id="26" name="Oval 25">
            <a:extLst>
              <a:ext uri="{FF2B5EF4-FFF2-40B4-BE49-F238E27FC236}">
                <a16:creationId xmlns:a16="http://schemas.microsoft.com/office/drawing/2014/main" id="{CF789D24-EE29-6D49-9C35-E856D3861B32}"/>
              </a:ext>
            </a:extLst>
          </p:cNvPr>
          <p:cNvSpPr/>
          <p:nvPr/>
        </p:nvSpPr>
        <p:spPr>
          <a:xfrm>
            <a:off x="4324926" y="1491142"/>
            <a:ext cx="3446136" cy="3182022"/>
          </a:xfrm>
          <a:prstGeom prst="ellipse">
            <a:avLst/>
          </a:prstGeom>
          <a:solidFill>
            <a:schemeClr val="accent1">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t>Beheviour</a:t>
            </a:r>
            <a:endParaRPr lang="en-US" dirty="0"/>
          </a:p>
        </p:txBody>
      </p:sp>
    </p:spTree>
    <p:extLst>
      <p:ext uri="{BB962C8B-B14F-4D97-AF65-F5344CB8AC3E}">
        <p14:creationId xmlns:p14="http://schemas.microsoft.com/office/powerpoint/2010/main" val="27465899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4C554-A8F1-A348-A462-89B1EDBE135F}"/>
              </a:ext>
            </a:extLst>
          </p:cNvPr>
          <p:cNvSpPr>
            <a:spLocks noGrp="1"/>
          </p:cNvSpPr>
          <p:nvPr>
            <p:ph type="title"/>
          </p:nvPr>
        </p:nvSpPr>
        <p:spPr/>
        <p:txBody>
          <a:bodyPr/>
          <a:lstStyle/>
          <a:p>
            <a:r>
              <a:rPr lang="en-GB" dirty="0"/>
              <a:t>W3C’s Representation Principles</a:t>
            </a:r>
          </a:p>
        </p:txBody>
      </p:sp>
      <p:sp>
        <p:nvSpPr>
          <p:cNvPr id="3" name="Content Placeholder 2">
            <a:extLst>
              <a:ext uri="{FF2B5EF4-FFF2-40B4-BE49-F238E27FC236}">
                <a16:creationId xmlns:a16="http://schemas.microsoft.com/office/drawing/2014/main" id="{481CE7CE-9ADB-2844-B95A-AEB9886B2314}"/>
              </a:ext>
            </a:extLst>
          </p:cNvPr>
          <p:cNvSpPr>
            <a:spLocks noGrp="1"/>
          </p:cNvSpPr>
          <p:nvPr>
            <p:ph sz="quarter" idx="13"/>
          </p:nvPr>
        </p:nvSpPr>
        <p:spPr/>
        <p:txBody>
          <a:bodyPr/>
          <a:lstStyle/>
          <a:p>
            <a:pPr marL="457200" indent="-457200">
              <a:buFont typeface="+mj-lt"/>
              <a:buAutoNum type="arabicPeriod"/>
            </a:pPr>
            <a:r>
              <a:rPr lang="en-GB" dirty="0">
                <a:solidFill>
                  <a:schemeClr val="bg2"/>
                </a:solidFill>
              </a:rPr>
              <a:t>Separate content, presentation and interaction</a:t>
            </a:r>
          </a:p>
          <a:p>
            <a:pPr marL="457200" indent="-457200">
              <a:buFont typeface="+mj-lt"/>
              <a:buAutoNum type="arabicPeriod"/>
            </a:pPr>
            <a:r>
              <a:rPr lang="en-GB" dirty="0"/>
              <a:t>Identify links</a:t>
            </a:r>
          </a:p>
        </p:txBody>
      </p:sp>
      <p:sp>
        <p:nvSpPr>
          <p:cNvPr id="4" name="Content Placeholder 3">
            <a:extLst>
              <a:ext uri="{FF2B5EF4-FFF2-40B4-BE49-F238E27FC236}">
                <a16:creationId xmlns:a16="http://schemas.microsoft.com/office/drawing/2014/main" id="{9DE99257-30D7-D346-BFB5-84B92893CCCB}"/>
              </a:ext>
            </a:extLst>
          </p:cNvPr>
          <p:cNvSpPr>
            <a:spLocks noGrp="1"/>
          </p:cNvSpPr>
          <p:nvPr>
            <p:ph sz="quarter" idx="14"/>
          </p:nvPr>
        </p:nvSpPr>
        <p:spPr/>
        <p:txBody>
          <a:bodyPr/>
          <a:lstStyle/>
          <a:p>
            <a:pPr marL="0" indent="0">
              <a:buNone/>
            </a:pPr>
            <a:r>
              <a:rPr lang="en-US" dirty="0"/>
              <a:t>A representation format should provide ways to identify links to other resources, including to secondary resources (via fragment identifiers).</a:t>
            </a:r>
          </a:p>
          <a:p>
            <a:pPr marL="0" indent="0">
              <a:buNone/>
            </a:pPr>
            <a:endParaRPr lang="en-US" dirty="0"/>
          </a:p>
          <a:p>
            <a:pPr marL="0" indent="0">
              <a:buNone/>
            </a:pPr>
            <a:r>
              <a:rPr lang="en-US" dirty="0"/>
              <a:t>Html &lt;a&gt; tag</a:t>
            </a:r>
          </a:p>
          <a:p>
            <a:pPr marL="0" indent="0">
              <a:buNone/>
            </a:pPr>
            <a:endParaRPr lang="en-US" dirty="0"/>
          </a:p>
          <a:p>
            <a:pPr marL="0" indent="0">
              <a:buNone/>
            </a:pPr>
            <a:r>
              <a:rPr lang="en-US" dirty="0"/>
              <a:t>Some hypertext systems had no to embed links</a:t>
            </a:r>
          </a:p>
          <a:p>
            <a:pPr marL="0" indent="0">
              <a:buNone/>
            </a:pPr>
            <a:endParaRPr lang="en-US" dirty="0"/>
          </a:p>
          <a:p>
            <a:pPr marL="0" indent="0">
              <a:buNone/>
            </a:pPr>
            <a:endParaRPr lang="en-US" dirty="0"/>
          </a:p>
        </p:txBody>
      </p:sp>
      <p:sp>
        <p:nvSpPr>
          <p:cNvPr id="5" name="Text Placeholder 4">
            <a:extLst>
              <a:ext uri="{FF2B5EF4-FFF2-40B4-BE49-F238E27FC236}">
                <a16:creationId xmlns:a16="http://schemas.microsoft.com/office/drawing/2014/main" id="{6A6B7E64-D110-A849-B5D0-FC20DE06FE6A}"/>
              </a:ext>
            </a:extLst>
          </p:cNvPr>
          <p:cNvSpPr>
            <a:spLocks noGrp="1"/>
          </p:cNvSpPr>
          <p:nvPr>
            <p:ph type="body" sz="quarter" idx="15"/>
          </p:nvPr>
        </p:nvSpPr>
        <p:spPr>
          <a:noFill/>
        </p:spPr>
        <p:txBody>
          <a:bodyPr/>
          <a:lstStyle/>
          <a:p>
            <a:endParaRPr lang="en-GB"/>
          </a:p>
        </p:txBody>
      </p:sp>
    </p:spTree>
    <p:extLst>
      <p:ext uri="{BB962C8B-B14F-4D97-AF65-F5344CB8AC3E}">
        <p14:creationId xmlns:p14="http://schemas.microsoft.com/office/powerpoint/2010/main" val="24514898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4C554-A8F1-A348-A462-89B1EDBE135F}"/>
              </a:ext>
            </a:extLst>
          </p:cNvPr>
          <p:cNvSpPr>
            <a:spLocks noGrp="1"/>
          </p:cNvSpPr>
          <p:nvPr>
            <p:ph type="title"/>
          </p:nvPr>
        </p:nvSpPr>
        <p:spPr/>
        <p:txBody>
          <a:bodyPr/>
          <a:lstStyle/>
          <a:p>
            <a:r>
              <a:rPr lang="en-GB" dirty="0"/>
              <a:t>W3C’s Representation Principles</a:t>
            </a:r>
          </a:p>
        </p:txBody>
      </p:sp>
      <p:sp>
        <p:nvSpPr>
          <p:cNvPr id="3" name="Content Placeholder 2">
            <a:extLst>
              <a:ext uri="{FF2B5EF4-FFF2-40B4-BE49-F238E27FC236}">
                <a16:creationId xmlns:a16="http://schemas.microsoft.com/office/drawing/2014/main" id="{481CE7CE-9ADB-2844-B95A-AEB9886B2314}"/>
              </a:ext>
            </a:extLst>
          </p:cNvPr>
          <p:cNvSpPr>
            <a:spLocks noGrp="1"/>
          </p:cNvSpPr>
          <p:nvPr>
            <p:ph sz="quarter" idx="13"/>
          </p:nvPr>
        </p:nvSpPr>
        <p:spPr/>
        <p:txBody>
          <a:bodyPr/>
          <a:lstStyle/>
          <a:p>
            <a:pPr marL="457200" indent="-457200">
              <a:buFont typeface="+mj-lt"/>
              <a:buAutoNum type="arabicPeriod"/>
            </a:pPr>
            <a:r>
              <a:rPr lang="en-GB" dirty="0">
                <a:solidFill>
                  <a:schemeClr val="bg2"/>
                </a:solidFill>
              </a:rPr>
              <a:t>Separate </a:t>
            </a:r>
            <a:r>
              <a:rPr lang="en-GB" dirty="0"/>
              <a:t>content, presentation and interaction</a:t>
            </a:r>
          </a:p>
          <a:p>
            <a:pPr marL="457200" indent="-457200">
              <a:buFont typeface="+mj-lt"/>
              <a:buAutoNum type="arabicPeriod"/>
            </a:pPr>
            <a:r>
              <a:rPr lang="en-GB" dirty="0"/>
              <a:t>Identify links</a:t>
            </a:r>
          </a:p>
          <a:p>
            <a:pPr marL="457200" indent="-457200">
              <a:buFont typeface="+mj-lt"/>
              <a:buAutoNum type="arabicPeriod"/>
            </a:pPr>
            <a:r>
              <a:rPr lang="en-GB" dirty="0"/>
              <a:t>Links should be web-wide</a:t>
            </a:r>
          </a:p>
        </p:txBody>
      </p:sp>
      <p:sp>
        <p:nvSpPr>
          <p:cNvPr id="4" name="Content Placeholder 3">
            <a:extLst>
              <a:ext uri="{FF2B5EF4-FFF2-40B4-BE49-F238E27FC236}">
                <a16:creationId xmlns:a16="http://schemas.microsoft.com/office/drawing/2014/main" id="{9DE99257-30D7-D346-BFB5-84B92893CCCB}"/>
              </a:ext>
            </a:extLst>
          </p:cNvPr>
          <p:cNvSpPr>
            <a:spLocks noGrp="1"/>
          </p:cNvSpPr>
          <p:nvPr>
            <p:ph sz="quarter" idx="14"/>
          </p:nvPr>
        </p:nvSpPr>
        <p:spPr>
          <a:xfrm>
            <a:off x="6167438" y="1773239"/>
            <a:ext cx="5400675" cy="2519858"/>
          </a:xfrm>
        </p:spPr>
        <p:txBody>
          <a:bodyPr/>
          <a:lstStyle/>
          <a:p>
            <a:pPr marL="0" indent="0">
              <a:buNone/>
            </a:pPr>
            <a:r>
              <a:rPr lang="en-US" dirty="0">
                <a:latin typeface="+mn-lt"/>
              </a:rPr>
              <a:t>A representation </a:t>
            </a:r>
            <a:r>
              <a:rPr lang="en-US" dirty="0">
                <a:solidFill>
                  <a:schemeClr val="tx1"/>
                </a:solidFill>
                <a:latin typeface="+mn-lt"/>
              </a:rPr>
              <a:t>format</a:t>
            </a:r>
            <a:r>
              <a:rPr lang="en-US" dirty="0">
                <a:latin typeface="+mn-lt"/>
              </a:rPr>
              <a:t> should allow Web-wide linking, not just internal document linking.</a:t>
            </a:r>
          </a:p>
          <a:p>
            <a:pPr marL="0" indent="0">
              <a:buNone/>
            </a:pPr>
            <a:endParaRPr lang="en-US" dirty="0">
              <a:latin typeface="+mn-lt"/>
            </a:endParaRPr>
          </a:p>
          <a:p>
            <a:pPr marL="0" indent="0">
              <a:buNone/>
            </a:pPr>
            <a:r>
              <a:rPr lang="en-US" dirty="0">
                <a:latin typeface="+mn-lt"/>
              </a:rPr>
              <a:t>(a corollary of global identifiers)</a:t>
            </a:r>
          </a:p>
          <a:p>
            <a:pPr marL="0" indent="0">
              <a:buNone/>
            </a:pPr>
            <a:endParaRPr lang="en-GB" dirty="0">
              <a:latin typeface="+mn-lt"/>
            </a:endParaRPr>
          </a:p>
          <a:p>
            <a:pPr marL="0" indent="0">
              <a:buNone/>
            </a:pPr>
            <a:endParaRPr lang="en-GB" dirty="0">
              <a:latin typeface="+mn-lt"/>
            </a:endParaRPr>
          </a:p>
        </p:txBody>
      </p:sp>
      <p:sp>
        <p:nvSpPr>
          <p:cNvPr id="5" name="Text Placeholder 4">
            <a:extLst>
              <a:ext uri="{FF2B5EF4-FFF2-40B4-BE49-F238E27FC236}">
                <a16:creationId xmlns:a16="http://schemas.microsoft.com/office/drawing/2014/main" id="{6A6B7E64-D110-A849-B5D0-FC20DE06FE6A}"/>
              </a:ext>
            </a:extLst>
          </p:cNvPr>
          <p:cNvSpPr>
            <a:spLocks noGrp="1"/>
          </p:cNvSpPr>
          <p:nvPr>
            <p:ph type="body" sz="quarter" idx="15"/>
          </p:nvPr>
        </p:nvSpPr>
        <p:spPr>
          <a:noFill/>
        </p:spPr>
        <p:txBody>
          <a:bodyPr/>
          <a:lstStyle/>
          <a:p>
            <a:endParaRPr lang="en-GB"/>
          </a:p>
        </p:txBody>
      </p:sp>
      <p:sp>
        <p:nvSpPr>
          <p:cNvPr id="6" name="TextBox 5">
            <a:extLst>
              <a:ext uri="{FF2B5EF4-FFF2-40B4-BE49-F238E27FC236}">
                <a16:creationId xmlns:a16="http://schemas.microsoft.com/office/drawing/2014/main" id="{DB70C6C8-C5F9-5B4A-938E-5E24B7B694B0}"/>
              </a:ext>
            </a:extLst>
          </p:cNvPr>
          <p:cNvSpPr txBox="1"/>
          <p:nvPr/>
        </p:nvSpPr>
        <p:spPr>
          <a:xfrm>
            <a:off x="2999656" y="4323929"/>
            <a:ext cx="5688632" cy="1477328"/>
          </a:xfrm>
          <a:prstGeom prst="rect">
            <a:avLst/>
          </a:prstGeom>
          <a:noFill/>
          <a:ln>
            <a:solidFill>
              <a:srgbClr val="495961"/>
            </a:solidFill>
          </a:ln>
        </p:spPr>
        <p:txBody>
          <a:bodyPr wrap="square" rtlCol="0" anchor="ctr">
            <a:spAutoFit/>
          </a:bodyPr>
          <a:lstStyle/>
          <a:p>
            <a:pPr marL="0" indent="0" algn="ctr">
              <a:buNone/>
            </a:pPr>
            <a:endParaRPr lang="en-GB" dirty="0">
              <a:solidFill>
                <a:srgbClr val="495961"/>
              </a:solidFill>
            </a:endParaRPr>
          </a:p>
          <a:p>
            <a:pPr marL="0" indent="0" algn="ctr">
              <a:buNone/>
            </a:pPr>
            <a:r>
              <a:rPr lang="en-GB" dirty="0">
                <a:solidFill>
                  <a:srgbClr val="495961"/>
                </a:solidFill>
              </a:rPr>
              <a:t>Identification – refer to anything</a:t>
            </a:r>
          </a:p>
          <a:p>
            <a:pPr marL="0" indent="0" algn="ctr">
              <a:buNone/>
            </a:pPr>
            <a:endParaRPr lang="en-GB" dirty="0">
              <a:solidFill>
                <a:srgbClr val="495961"/>
              </a:solidFill>
            </a:endParaRPr>
          </a:p>
          <a:p>
            <a:pPr marL="0" indent="0" algn="ctr">
              <a:buNone/>
            </a:pPr>
            <a:r>
              <a:rPr lang="en-GB" dirty="0">
                <a:solidFill>
                  <a:srgbClr val="495961"/>
                </a:solidFill>
              </a:rPr>
              <a:t>Representation – link to anything</a:t>
            </a:r>
          </a:p>
          <a:p>
            <a:pPr marL="0" indent="0" algn="ctr">
              <a:buNone/>
            </a:pPr>
            <a:endParaRPr lang="en-GB" dirty="0">
              <a:solidFill>
                <a:srgbClr val="495961"/>
              </a:solidFill>
            </a:endParaRPr>
          </a:p>
        </p:txBody>
      </p:sp>
    </p:spTree>
    <p:extLst>
      <p:ext uri="{BB962C8B-B14F-4D97-AF65-F5344CB8AC3E}">
        <p14:creationId xmlns:p14="http://schemas.microsoft.com/office/powerpoint/2010/main" val="21406852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4C554-A8F1-A348-A462-89B1EDBE135F}"/>
              </a:ext>
            </a:extLst>
          </p:cNvPr>
          <p:cNvSpPr>
            <a:spLocks noGrp="1"/>
          </p:cNvSpPr>
          <p:nvPr>
            <p:ph type="title"/>
          </p:nvPr>
        </p:nvSpPr>
        <p:spPr/>
        <p:txBody>
          <a:bodyPr/>
          <a:lstStyle/>
          <a:p>
            <a:r>
              <a:rPr lang="en-GB" dirty="0"/>
              <a:t>W3C’s Representation Principles</a:t>
            </a:r>
          </a:p>
        </p:txBody>
      </p:sp>
      <p:sp>
        <p:nvSpPr>
          <p:cNvPr id="3" name="Content Placeholder 2">
            <a:extLst>
              <a:ext uri="{FF2B5EF4-FFF2-40B4-BE49-F238E27FC236}">
                <a16:creationId xmlns:a16="http://schemas.microsoft.com/office/drawing/2014/main" id="{481CE7CE-9ADB-2844-B95A-AEB9886B2314}"/>
              </a:ext>
            </a:extLst>
          </p:cNvPr>
          <p:cNvSpPr>
            <a:spLocks noGrp="1"/>
          </p:cNvSpPr>
          <p:nvPr>
            <p:ph sz="quarter" idx="13"/>
          </p:nvPr>
        </p:nvSpPr>
        <p:spPr/>
        <p:txBody>
          <a:bodyPr/>
          <a:lstStyle/>
          <a:p>
            <a:pPr marL="457200" indent="-457200">
              <a:buFont typeface="+mj-lt"/>
              <a:buAutoNum type="arabicPeriod"/>
            </a:pPr>
            <a:r>
              <a:rPr lang="en-GB" dirty="0">
                <a:solidFill>
                  <a:schemeClr val="bg2"/>
                </a:solidFill>
              </a:rPr>
              <a:t>Separate content, presentation and interaction</a:t>
            </a:r>
          </a:p>
          <a:p>
            <a:pPr marL="457200" indent="-457200">
              <a:buFont typeface="+mj-lt"/>
              <a:buAutoNum type="arabicPeriod"/>
            </a:pPr>
            <a:r>
              <a:rPr lang="en-GB" dirty="0">
                <a:solidFill>
                  <a:schemeClr val="bg2"/>
                </a:solidFill>
              </a:rPr>
              <a:t>Identify links</a:t>
            </a:r>
          </a:p>
          <a:p>
            <a:pPr marL="457200" indent="-457200">
              <a:buFont typeface="+mj-lt"/>
              <a:buAutoNum type="arabicPeriod"/>
            </a:pPr>
            <a:r>
              <a:rPr lang="en-GB" dirty="0">
                <a:solidFill>
                  <a:schemeClr val="bg2"/>
                </a:solidFill>
              </a:rPr>
              <a:t>Links should be web-wide</a:t>
            </a:r>
          </a:p>
          <a:p>
            <a:pPr marL="457200" indent="-457200">
              <a:buFont typeface="+mj-lt"/>
              <a:buAutoNum type="arabicPeriod"/>
            </a:pPr>
            <a:r>
              <a:rPr lang="en-GB" dirty="0"/>
              <a:t>Links should use generic identifiers</a:t>
            </a:r>
          </a:p>
        </p:txBody>
      </p:sp>
      <p:sp>
        <p:nvSpPr>
          <p:cNvPr id="4" name="Content Placeholder 3">
            <a:extLst>
              <a:ext uri="{FF2B5EF4-FFF2-40B4-BE49-F238E27FC236}">
                <a16:creationId xmlns:a16="http://schemas.microsoft.com/office/drawing/2014/main" id="{9DE99257-30D7-D346-BFB5-84B92893CCCB}"/>
              </a:ext>
            </a:extLst>
          </p:cNvPr>
          <p:cNvSpPr>
            <a:spLocks noGrp="1"/>
          </p:cNvSpPr>
          <p:nvPr>
            <p:ph sz="quarter" idx="14"/>
          </p:nvPr>
        </p:nvSpPr>
        <p:spPr/>
        <p:txBody>
          <a:bodyPr/>
          <a:lstStyle/>
          <a:p>
            <a:pPr marL="0" indent="0">
              <a:buNone/>
            </a:pPr>
            <a:r>
              <a:rPr lang="en-US" dirty="0"/>
              <a:t>A representation format should allow content authors to use URIs without constraining them to a limited set of URI schemes.</a:t>
            </a:r>
          </a:p>
          <a:p>
            <a:pPr marL="0" indent="0">
              <a:buNone/>
            </a:pPr>
            <a:endParaRPr lang="en-US" dirty="0"/>
          </a:p>
          <a:p>
            <a:pPr marL="0" indent="0">
              <a:buNone/>
            </a:pPr>
            <a:r>
              <a:rPr lang="en-US" dirty="0"/>
              <a:t>Formats should be future-proof; we don’t know what identifier types or protocols we’ll be using in the future.</a:t>
            </a:r>
          </a:p>
          <a:p>
            <a:endParaRPr lang="en-US" dirty="0"/>
          </a:p>
          <a:p>
            <a:endParaRPr lang="en-GB" dirty="0"/>
          </a:p>
        </p:txBody>
      </p:sp>
      <p:sp>
        <p:nvSpPr>
          <p:cNvPr id="5" name="Text Placeholder 4">
            <a:extLst>
              <a:ext uri="{FF2B5EF4-FFF2-40B4-BE49-F238E27FC236}">
                <a16:creationId xmlns:a16="http://schemas.microsoft.com/office/drawing/2014/main" id="{6A6B7E64-D110-A849-B5D0-FC20DE06FE6A}"/>
              </a:ext>
            </a:extLst>
          </p:cNvPr>
          <p:cNvSpPr>
            <a:spLocks noGrp="1"/>
          </p:cNvSpPr>
          <p:nvPr>
            <p:ph type="body" sz="quarter" idx="15"/>
          </p:nvPr>
        </p:nvSpPr>
        <p:spPr>
          <a:noFill/>
        </p:spPr>
        <p:txBody>
          <a:bodyPr/>
          <a:lstStyle/>
          <a:p>
            <a:endParaRPr lang="en-GB"/>
          </a:p>
        </p:txBody>
      </p:sp>
    </p:spTree>
    <p:extLst>
      <p:ext uri="{BB962C8B-B14F-4D97-AF65-F5344CB8AC3E}">
        <p14:creationId xmlns:p14="http://schemas.microsoft.com/office/powerpoint/2010/main" val="22886480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4C554-A8F1-A348-A462-89B1EDBE135F}"/>
              </a:ext>
            </a:extLst>
          </p:cNvPr>
          <p:cNvSpPr>
            <a:spLocks noGrp="1"/>
          </p:cNvSpPr>
          <p:nvPr>
            <p:ph type="title"/>
          </p:nvPr>
        </p:nvSpPr>
        <p:spPr/>
        <p:txBody>
          <a:bodyPr/>
          <a:lstStyle/>
          <a:p>
            <a:r>
              <a:rPr lang="en-GB" dirty="0"/>
              <a:t>W3C’s Representation Principles</a:t>
            </a:r>
          </a:p>
        </p:txBody>
      </p:sp>
      <p:sp>
        <p:nvSpPr>
          <p:cNvPr id="3" name="Content Placeholder 2">
            <a:extLst>
              <a:ext uri="{FF2B5EF4-FFF2-40B4-BE49-F238E27FC236}">
                <a16:creationId xmlns:a16="http://schemas.microsoft.com/office/drawing/2014/main" id="{481CE7CE-9ADB-2844-B95A-AEB9886B2314}"/>
              </a:ext>
            </a:extLst>
          </p:cNvPr>
          <p:cNvSpPr>
            <a:spLocks noGrp="1"/>
          </p:cNvSpPr>
          <p:nvPr>
            <p:ph sz="quarter" idx="13"/>
          </p:nvPr>
        </p:nvSpPr>
        <p:spPr/>
        <p:txBody>
          <a:bodyPr/>
          <a:lstStyle/>
          <a:p>
            <a:pPr marL="457200" indent="-457200">
              <a:buFont typeface="+mj-lt"/>
              <a:buAutoNum type="arabicPeriod"/>
            </a:pPr>
            <a:r>
              <a:rPr lang="en-GB" dirty="0">
                <a:solidFill>
                  <a:schemeClr val="bg2"/>
                </a:solidFill>
              </a:rPr>
              <a:t>Separate content, presentation and interaction</a:t>
            </a:r>
          </a:p>
          <a:p>
            <a:pPr marL="457200" indent="-457200">
              <a:buFont typeface="+mj-lt"/>
              <a:buAutoNum type="arabicPeriod"/>
            </a:pPr>
            <a:r>
              <a:rPr lang="en-GB" dirty="0">
                <a:solidFill>
                  <a:schemeClr val="bg2"/>
                </a:solidFill>
              </a:rPr>
              <a:t>Identify links</a:t>
            </a:r>
          </a:p>
          <a:p>
            <a:pPr marL="457200" indent="-457200">
              <a:buFont typeface="+mj-lt"/>
              <a:buAutoNum type="arabicPeriod"/>
            </a:pPr>
            <a:r>
              <a:rPr lang="en-GB" dirty="0">
                <a:solidFill>
                  <a:schemeClr val="bg2"/>
                </a:solidFill>
              </a:rPr>
              <a:t>Links should be web-wide</a:t>
            </a:r>
          </a:p>
          <a:p>
            <a:pPr marL="457200" indent="-457200">
              <a:buFont typeface="+mj-lt"/>
              <a:buAutoNum type="arabicPeriod"/>
            </a:pPr>
            <a:r>
              <a:rPr lang="en-GB" dirty="0">
                <a:solidFill>
                  <a:schemeClr val="bg2"/>
                </a:solidFill>
              </a:rPr>
              <a:t>Links should use generic identifiers</a:t>
            </a:r>
          </a:p>
          <a:p>
            <a:pPr marL="457200" indent="-457200">
              <a:buFont typeface="+mj-lt"/>
              <a:buAutoNum type="arabicPeriod"/>
            </a:pPr>
            <a:r>
              <a:rPr lang="en-GB" dirty="0"/>
              <a:t>Links should be navigable</a:t>
            </a:r>
          </a:p>
        </p:txBody>
      </p:sp>
      <p:sp>
        <p:nvSpPr>
          <p:cNvPr id="4" name="Content Placeholder 3">
            <a:extLst>
              <a:ext uri="{FF2B5EF4-FFF2-40B4-BE49-F238E27FC236}">
                <a16:creationId xmlns:a16="http://schemas.microsoft.com/office/drawing/2014/main" id="{9DE99257-30D7-D346-BFB5-84B92893CCCB}"/>
              </a:ext>
            </a:extLst>
          </p:cNvPr>
          <p:cNvSpPr>
            <a:spLocks noGrp="1"/>
          </p:cNvSpPr>
          <p:nvPr>
            <p:ph sz="quarter" idx="14"/>
          </p:nvPr>
        </p:nvSpPr>
        <p:spPr/>
        <p:txBody>
          <a:bodyPr/>
          <a:lstStyle/>
          <a:p>
            <a:pPr marL="0" indent="0">
              <a:buNone/>
            </a:pPr>
            <a:r>
              <a:rPr lang="en-US" dirty="0"/>
              <a:t>A representation format should incorporate hypertext links if hypertext is the expected user interface paradigm.</a:t>
            </a:r>
          </a:p>
          <a:p>
            <a:pPr marL="0" indent="0">
              <a:buNone/>
            </a:pPr>
            <a:endParaRPr lang="en-US" dirty="0"/>
          </a:p>
          <a:p>
            <a:pPr marL="0" indent="0">
              <a:buNone/>
            </a:pPr>
            <a:r>
              <a:rPr lang="en-US" dirty="0"/>
              <a:t>We would like links between resources to be able to behave like any other hypertext links.</a:t>
            </a:r>
          </a:p>
          <a:p>
            <a:endParaRPr lang="en-US" dirty="0"/>
          </a:p>
          <a:p>
            <a:endParaRPr lang="en-GB" dirty="0"/>
          </a:p>
        </p:txBody>
      </p:sp>
      <p:sp>
        <p:nvSpPr>
          <p:cNvPr id="5" name="Text Placeholder 4">
            <a:extLst>
              <a:ext uri="{FF2B5EF4-FFF2-40B4-BE49-F238E27FC236}">
                <a16:creationId xmlns:a16="http://schemas.microsoft.com/office/drawing/2014/main" id="{6A6B7E64-D110-A849-B5D0-FC20DE06FE6A}"/>
              </a:ext>
            </a:extLst>
          </p:cNvPr>
          <p:cNvSpPr>
            <a:spLocks noGrp="1"/>
          </p:cNvSpPr>
          <p:nvPr>
            <p:ph type="body" sz="quarter" idx="15"/>
          </p:nvPr>
        </p:nvSpPr>
        <p:spPr>
          <a:noFill/>
        </p:spPr>
        <p:txBody>
          <a:bodyPr/>
          <a:lstStyle/>
          <a:p>
            <a:endParaRPr lang="en-GB"/>
          </a:p>
        </p:txBody>
      </p:sp>
    </p:spTree>
    <p:extLst>
      <p:ext uri="{BB962C8B-B14F-4D97-AF65-F5344CB8AC3E}">
        <p14:creationId xmlns:p14="http://schemas.microsoft.com/office/powerpoint/2010/main" val="11965823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8A923-F0D4-1446-9853-6D0122B618AE}"/>
              </a:ext>
            </a:extLst>
          </p:cNvPr>
          <p:cNvSpPr>
            <a:spLocks noGrp="1"/>
          </p:cNvSpPr>
          <p:nvPr>
            <p:ph type="ctrTitle"/>
          </p:nvPr>
        </p:nvSpPr>
        <p:spPr/>
        <p:txBody>
          <a:bodyPr/>
          <a:lstStyle/>
          <a:p>
            <a:r>
              <a:rPr lang="en-US" dirty="0"/>
              <a:t>Interaction</a:t>
            </a:r>
          </a:p>
        </p:txBody>
      </p:sp>
    </p:spTree>
    <p:extLst>
      <p:ext uri="{BB962C8B-B14F-4D97-AF65-F5344CB8AC3E}">
        <p14:creationId xmlns:p14="http://schemas.microsoft.com/office/powerpoint/2010/main" val="8067719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Interaction</a:t>
            </a:r>
          </a:p>
        </p:txBody>
      </p:sp>
      <p:sp>
        <p:nvSpPr>
          <p:cNvPr id="4" name="Content Placeholder 3"/>
          <p:cNvSpPr>
            <a:spLocks noGrp="1"/>
          </p:cNvSpPr>
          <p:nvPr>
            <p:ph sz="quarter" idx="13"/>
          </p:nvPr>
        </p:nvSpPr>
        <p:spPr/>
        <p:txBody>
          <a:bodyPr>
            <a:normAutofit/>
          </a:bodyPr>
          <a:lstStyle/>
          <a:p>
            <a:pPr marL="0" indent="0">
              <a:buNone/>
            </a:pPr>
            <a:r>
              <a:rPr lang="en-US" dirty="0"/>
              <a:t>Resource representations are transmitted using interaction protocols that specify the exchange of messages</a:t>
            </a:r>
          </a:p>
          <a:p>
            <a:pPr lvl="1"/>
            <a:r>
              <a:rPr lang="en-US" dirty="0"/>
              <a:t>HTTP, FTP, SOAP, NNTP, SMTP, ...</a:t>
            </a:r>
          </a:p>
          <a:p>
            <a:pPr marL="0" indent="0">
              <a:buNone/>
            </a:pPr>
            <a:endParaRPr lang="en-US" dirty="0"/>
          </a:p>
          <a:p>
            <a:pPr marL="0" indent="0">
              <a:buNone/>
            </a:pPr>
            <a:r>
              <a:rPr lang="en-US" dirty="0"/>
              <a:t>Messages contain both:</a:t>
            </a:r>
            <a:endParaRPr lang="en-US" i="1" dirty="0"/>
          </a:p>
          <a:p>
            <a:pPr lvl="1"/>
            <a:r>
              <a:rPr lang="en-US" i="1" dirty="0"/>
              <a:t>data</a:t>
            </a:r>
            <a:br>
              <a:rPr lang="en-US" dirty="0"/>
            </a:br>
            <a:r>
              <a:rPr lang="en-US" dirty="0"/>
              <a:t>(informational content of the message)</a:t>
            </a:r>
          </a:p>
          <a:p>
            <a:pPr lvl="1"/>
            <a:r>
              <a:rPr lang="en-US" i="1" dirty="0"/>
              <a:t>metadata</a:t>
            </a:r>
            <a:br>
              <a:rPr lang="en-US" dirty="0"/>
            </a:br>
            <a:r>
              <a:rPr lang="en-US" dirty="0"/>
              <a:t>(description of the message or its content)</a:t>
            </a:r>
          </a:p>
          <a:p>
            <a:pPr marL="0" indent="0">
              <a:buNone/>
            </a:pPr>
            <a:endParaRPr lang="en-US" dirty="0"/>
          </a:p>
          <a:p>
            <a:endParaRPr lang="en-US" dirty="0"/>
          </a:p>
        </p:txBody>
      </p:sp>
      <p:sp>
        <p:nvSpPr>
          <p:cNvPr id="7" name="Text Placeholder 6">
            <a:extLst>
              <a:ext uri="{FF2B5EF4-FFF2-40B4-BE49-F238E27FC236}">
                <a16:creationId xmlns:a16="http://schemas.microsoft.com/office/drawing/2014/main" id="{FB6457A4-C69E-774F-A7FB-A3CE1BE9C910}"/>
              </a:ext>
            </a:extLst>
          </p:cNvPr>
          <p:cNvSpPr>
            <a:spLocks noGrp="1"/>
          </p:cNvSpPr>
          <p:nvPr>
            <p:ph type="body" sz="quarter" idx="15"/>
          </p:nvPr>
        </p:nvSpPr>
        <p:spPr>
          <a:noFill/>
        </p:spPr>
        <p:txBody>
          <a:bodyPr/>
          <a:lstStyle/>
          <a:p>
            <a:endParaRPr lang="en-US"/>
          </a:p>
        </p:txBody>
      </p:sp>
      <p:sp>
        <p:nvSpPr>
          <p:cNvPr id="3" name="Slide Number Placeholder 2"/>
          <p:cNvSpPr>
            <a:spLocks noGrp="1"/>
          </p:cNvSpPr>
          <p:nvPr>
            <p:ph type="sldNum" sz="quarter" idx="4294967295"/>
          </p:nvPr>
        </p:nvSpPr>
        <p:spPr>
          <a:xfrm>
            <a:off x="11568113" y="6381751"/>
            <a:ext cx="431799" cy="287338"/>
          </a:xfrm>
          <a:prstGeom prst="rect">
            <a:avLst/>
          </a:prstGeom>
        </p:spPr>
        <p:txBody>
          <a:bodyPr vert="horz" lIns="72000" tIns="54000" rIns="72000" bIns="54000" rtlCol="0" anchor="t" anchorCtr="0"/>
          <a:lstStyle>
            <a:defPPr>
              <a:defRPr lang="en-US"/>
            </a:defPPr>
            <a:lvl1pPr marL="0" algn="r" defTabSz="914400" rtl="0" eaLnBrk="1" latinLnBrk="0" hangingPunct="1">
              <a:defRPr sz="1200" b="0" i="0" kern="1200">
                <a:solidFill>
                  <a:schemeClr val="tx1"/>
                </a:solidFill>
                <a:latin typeface="Lucida Sans" panose="020B0602030504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BD0896E-602A-494F-99CF-AC1BD90019B0}" type="slidenum">
              <a:rPr lang="en-GB" smtClean="0"/>
              <a:pPr/>
              <a:t>29</a:t>
            </a:fld>
            <a:endParaRPr lang="en-US" dirty="0"/>
          </a:p>
        </p:txBody>
      </p:sp>
      <p:sp>
        <p:nvSpPr>
          <p:cNvPr id="8" name="Slide Number Placeholder 2">
            <a:extLst>
              <a:ext uri="{FF2B5EF4-FFF2-40B4-BE49-F238E27FC236}">
                <a16:creationId xmlns:a16="http://schemas.microsoft.com/office/drawing/2014/main" id="{A12112E9-129C-FB4C-AC50-A0BA08FA5538}"/>
              </a:ext>
            </a:extLst>
          </p:cNvPr>
          <p:cNvSpPr txBox="1">
            <a:spLocks/>
          </p:cNvSpPr>
          <p:nvPr/>
        </p:nvSpPr>
        <p:spPr>
          <a:xfrm>
            <a:off x="11568113" y="6381751"/>
            <a:ext cx="431799" cy="2873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AC6681-E0FD-2C4C-B392-04A572FD2AAE}" type="slidenum">
              <a:rPr lang="en-US" smtClean="0"/>
              <a:pPr/>
              <a:t>29</a:t>
            </a:fld>
            <a:endParaRPr lang="en-US" dirty="0"/>
          </a:p>
        </p:txBody>
      </p:sp>
      <p:grpSp>
        <p:nvGrpSpPr>
          <p:cNvPr id="9" name="Group 8">
            <a:extLst>
              <a:ext uri="{FF2B5EF4-FFF2-40B4-BE49-F238E27FC236}">
                <a16:creationId xmlns:a16="http://schemas.microsoft.com/office/drawing/2014/main" id="{39686B51-3A14-364D-B884-F6E375776508}"/>
              </a:ext>
            </a:extLst>
          </p:cNvPr>
          <p:cNvGrpSpPr/>
          <p:nvPr/>
        </p:nvGrpSpPr>
        <p:grpSpPr>
          <a:xfrm>
            <a:off x="6275388" y="2817307"/>
            <a:ext cx="2530794" cy="1593065"/>
            <a:chOff x="2829914" y="2836304"/>
            <a:chExt cx="2530794" cy="1593065"/>
          </a:xfrm>
        </p:grpSpPr>
        <p:sp>
          <p:nvSpPr>
            <p:cNvPr id="10" name="Cloud 9">
              <a:extLst>
                <a:ext uri="{FF2B5EF4-FFF2-40B4-BE49-F238E27FC236}">
                  <a16:creationId xmlns:a16="http://schemas.microsoft.com/office/drawing/2014/main" id="{DCEF7B0F-EEDB-014A-BC67-1C30670D0468}"/>
                </a:ext>
              </a:extLst>
            </p:cNvPr>
            <p:cNvSpPr/>
            <p:nvPr/>
          </p:nvSpPr>
          <p:spPr bwMode="auto">
            <a:xfrm>
              <a:off x="2856261" y="3196366"/>
              <a:ext cx="2504447" cy="1233003"/>
            </a:xfrm>
            <a:prstGeom prst="cloud">
              <a:avLst/>
            </a:prstGeom>
            <a:solidFill>
              <a:schemeClr val="bg1">
                <a:lumMod val="75000"/>
              </a:schemeClr>
            </a:solidFill>
            <a:ln w="12700" cap="flat" cmpd="sng" algn="ctr">
              <a:solidFill>
                <a:schemeClr val="bg1">
                  <a:lumMod val="50000"/>
                </a:schemeClr>
              </a:solidFill>
              <a:prstDash val="solid"/>
              <a:round/>
              <a:headEnd type="none" w="med" len="med"/>
              <a:tailEnd type="none" w="med" len="med"/>
            </a:ln>
            <a:effectLst/>
          </p:spPr>
          <p:txBody>
            <a:bodyPr vert="horz" wrap="square" lIns="91440" tIns="45720" rIns="91440" bIns="0" numCol="1" rtlCol="0" anchor="ctr" anchorCtr="0" compatLnSpc="1">
              <a:prstTxWarp prst="textNoShape">
                <a:avLst/>
              </a:prstTxWarp>
              <a:noAutofit/>
            </a:bodyPr>
            <a:lstStyle/>
            <a:p>
              <a:pPr algn="ct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today’s BBC weather forecast for Southampton</a:t>
              </a:r>
            </a:p>
          </p:txBody>
        </p:sp>
        <p:sp>
          <p:nvSpPr>
            <p:cNvPr id="11" name="TextBox 10">
              <a:extLst>
                <a:ext uri="{FF2B5EF4-FFF2-40B4-BE49-F238E27FC236}">
                  <a16:creationId xmlns:a16="http://schemas.microsoft.com/office/drawing/2014/main" id="{CA985FAA-467C-C340-920C-09F27072DF2F}"/>
                </a:ext>
              </a:extLst>
            </p:cNvPr>
            <p:cNvSpPr txBox="1"/>
            <p:nvPr/>
          </p:nvSpPr>
          <p:spPr>
            <a:xfrm>
              <a:off x="2829914" y="2836304"/>
              <a:ext cx="1200970" cy="369332"/>
            </a:xfrm>
            <a:prstGeom prst="rect">
              <a:avLst/>
            </a:prstGeom>
            <a:noFill/>
          </p:spPr>
          <p:txBody>
            <a:bodyPr wrap="none" rtlCol="0">
              <a:spAutoFit/>
            </a:bodyPr>
            <a:lstStyle/>
            <a:p>
              <a:r>
                <a:rPr lang="en-US" dirty="0">
                  <a:latin typeface="Lucida Sans" panose="020B0602030504020204" pitchFamily="34" charset="77"/>
                </a:rPr>
                <a:t>Resource</a:t>
              </a:r>
            </a:p>
          </p:txBody>
        </p:sp>
      </p:grpSp>
      <p:grpSp>
        <p:nvGrpSpPr>
          <p:cNvPr id="12" name="Group 11">
            <a:extLst>
              <a:ext uri="{FF2B5EF4-FFF2-40B4-BE49-F238E27FC236}">
                <a16:creationId xmlns:a16="http://schemas.microsoft.com/office/drawing/2014/main" id="{9F01BF78-FF91-A140-8027-F89852E81E72}"/>
              </a:ext>
            </a:extLst>
          </p:cNvPr>
          <p:cNvGrpSpPr/>
          <p:nvPr/>
        </p:nvGrpSpPr>
        <p:grpSpPr>
          <a:xfrm>
            <a:off x="8430539" y="1733035"/>
            <a:ext cx="3246402" cy="618110"/>
            <a:chOff x="6491908" y="1752032"/>
            <a:chExt cx="3246402" cy="618110"/>
          </a:xfrm>
        </p:grpSpPr>
        <p:sp>
          <p:nvSpPr>
            <p:cNvPr id="13" name="TextBox 12">
              <a:extLst>
                <a:ext uri="{FF2B5EF4-FFF2-40B4-BE49-F238E27FC236}">
                  <a16:creationId xmlns:a16="http://schemas.microsoft.com/office/drawing/2014/main" id="{FFCC27BC-545B-2A4E-931C-E3556F0FB683}"/>
                </a:ext>
              </a:extLst>
            </p:cNvPr>
            <p:cNvSpPr txBox="1"/>
            <p:nvPr/>
          </p:nvSpPr>
          <p:spPr>
            <a:xfrm>
              <a:off x="6491908" y="2093143"/>
              <a:ext cx="3246402" cy="276999"/>
            </a:xfrm>
            <a:prstGeom prst="rect">
              <a:avLst/>
            </a:prstGeom>
            <a:noFill/>
          </p:spPr>
          <p:txBody>
            <a:bodyPr wrap="none" rtlCol="0">
              <a:spAutoFit/>
            </a:bodyPr>
            <a:lstStyle/>
            <a:p>
              <a:r>
                <a:rPr lang="en-US" sz="1200" dirty="0">
                  <a:latin typeface="Lucida Sans" panose="020B0602030504020204" pitchFamily="34" charset="77"/>
                  <a:cs typeface="Lucida  "/>
                </a:rPr>
                <a:t>http://</a:t>
              </a:r>
              <a:r>
                <a:rPr lang="en-US" sz="1200" dirty="0" err="1">
                  <a:latin typeface="Lucida Sans" panose="020B0602030504020204" pitchFamily="34" charset="77"/>
                  <a:cs typeface="Lucida  "/>
                </a:rPr>
                <a:t>www.bbc.co.uk</a:t>
              </a:r>
              <a:r>
                <a:rPr lang="en-US" sz="1200" dirty="0">
                  <a:latin typeface="Lucida Sans" panose="020B0602030504020204" pitchFamily="34" charset="77"/>
                  <a:cs typeface="Lucida  "/>
                </a:rPr>
                <a:t>/weather/2637487</a:t>
              </a:r>
            </a:p>
          </p:txBody>
        </p:sp>
        <p:sp>
          <p:nvSpPr>
            <p:cNvPr id="14" name="TextBox 13">
              <a:extLst>
                <a:ext uri="{FF2B5EF4-FFF2-40B4-BE49-F238E27FC236}">
                  <a16:creationId xmlns:a16="http://schemas.microsoft.com/office/drawing/2014/main" id="{B0A94473-035A-1A40-9947-01F60614B367}"/>
                </a:ext>
              </a:extLst>
            </p:cNvPr>
            <p:cNvSpPr txBox="1"/>
            <p:nvPr/>
          </p:nvSpPr>
          <p:spPr>
            <a:xfrm>
              <a:off x="6491908" y="1752032"/>
              <a:ext cx="556563" cy="369332"/>
            </a:xfrm>
            <a:prstGeom prst="rect">
              <a:avLst/>
            </a:prstGeom>
            <a:noFill/>
          </p:spPr>
          <p:txBody>
            <a:bodyPr wrap="none" rtlCol="0">
              <a:spAutoFit/>
            </a:bodyPr>
            <a:lstStyle/>
            <a:p>
              <a:r>
                <a:rPr lang="en-US" dirty="0">
                  <a:latin typeface="Lucida Sans" panose="020B0602030504020204" pitchFamily="34" charset="77"/>
                </a:rPr>
                <a:t>URI</a:t>
              </a:r>
            </a:p>
          </p:txBody>
        </p:sp>
      </p:grpSp>
      <p:grpSp>
        <p:nvGrpSpPr>
          <p:cNvPr id="15" name="Group 14">
            <a:extLst>
              <a:ext uri="{FF2B5EF4-FFF2-40B4-BE49-F238E27FC236}">
                <a16:creationId xmlns:a16="http://schemas.microsoft.com/office/drawing/2014/main" id="{20B993AA-1753-1D43-A95D-C69966C64435}"/>
              </a:ext>
            </a:extLst>
          </p:cNvPr>
          <p:cNvGrpSpPr/>
          <p:nvPr/>
        </p:nvGrpSpPr>
        <p:grpSpPr>
          <a:xfrm rot="20822521">
            <a:off x="7635184" y="2298736"/>
            <a:ext cx="986167" cy="735166"/>
            <a:chOff x="5265179" y="2144849"/>
            <a:chExt cx="986167" cy="735166"/>
          </a:xfrm>
        </p:grpSpPr>
        <p:sp>
          <p:nvSpPr>
            <p:cNvPr id="16" name="Left Arrow 15">
              <a:extLst>
                <a:ext uri="{FF2B5EF4-FFF2-40B4-BE49-F238E27FC236}">
                  <a16:creationId xmlns:a16="http://schemas.microsoft.com/office/drawing/2014/main" id="{E49009E9-7257-2340-804A-7AEF34F5F44E}"/>
                </a:ext>
              </a:extLst>
            </p:cNvPr>
            <p:cNvSpPr/>
            <p:nvPr/>
          </p:nvSpPr>
          <p:spPr bwMode="auto">
            <a:xfrm rot="19939971">
              <a:off x="5672158" y="2421476"/>
              <a:ext cx="245474" cy="458539"/>
            </a:xfrm>
            <a:prstGeom prst="leftArrow">
              <a:avLst/>
            </a:prstGeom>
            <a:solidFill>
              <a:schemeClr val="tx2">
                <a:lumMod val="25000"/>
                <a:lumOff val="75000"/>
              </a:schemeClr>
            </a:solidFill>
            <a:ln w="12700" cap="flat" cmpd="sng" algn="ctr">
              <a:solidFill>
                <a:schemeClr val="tx2">
                  <a:lumMod val="75000"/>
                  <a:lumOff val="25000"/>
                </a:schemeClr>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algn="ctr" eaLnBrk="0" fontAlgn="base" hangingPunct="0">
                <a:spcBef>
                  <a:spcPct val="0"/>
                </a:spcBef>
                <a:spcAft>
                  <a:spcPct val="0"/>
                </a:spcAft>
              </a:pPr>
              <a:endParaRPr lang="en-US" sz="1200" dirty="0">
                <a:latin typeface="Lucida Sans" panose="020B0602030504020204" pitchFamily="34" charset="77"/>
                <a:ea typeface="ＭＳ Ｐゴシック" pitchFamily="-106" charset="-128"/>
                <a:cs typeface="ＭＳ Ｐゴシック" pitchFamily="-106" charset="-128"/>
              </a:endParaRPr>
            </a:p>
          </p:txBody>
        </p:sp>
        <p:sp>
          <p:nvSpPr>
            <p:cNvPr id="17" name="TextBox 16">
              <a:extLst>
                <a:ext uri="{FF2B5EF4-FFF2-40B4-BE49-F238E27FC236}">
                  <a16:creationId xmlns:a16="http://schemas.microsoft.com/office/drawing/2014/main" id="{C09307B3-6A87-E448-AB95-FF516F7567C5}"/>
                </a:ext>
              </a:extLst>
            </p:cNvPr>
            <p:cNvSpPr txBox="1"/>
            <p:nvPr/>
          </p:nvSpPr>
          <p:spPr>
            <a:xfrm rot="20019355">
              <a:off x="5265179" y="2144849"/>
              <a:ext cx="986167" cy="307777"/>
            </a:xfrm>
            <a:prstGeom prst="rect">
              <a:avLst/>
            </a:prstGeom>
            <a:noFill/>
          </p:spPr>
          <p:txBody>
            <a:bodyPr wrap="none" rtlCol="0">
              <a:spAutoFit/>
            </a:bodyPr>
            <a:lstStyle/>
            <a:p>
              <a:r>
                <a:rPr lang="en-US" sz="1400" dirty="0">
                  <a:latin typeface="Lucida Sans" panose="020B0602030504020204" pitchFamily="34" charset="77"/>
                </a:rPr>
                <a:t>identifies</a:t>
              </a:r>
            </a:p>
          </p:txBody>
        </p:sp>
      </p:grpSp>
      <p:grpSp>
        <p:nvGrpSpPr>
          <p:cNvPr id="18" name="Group 17">
            <a:extLst>
              <a:ext uri="{FF2B5EF4-FFF2-40B4-BE49-F238E27FC236}">
                <a16:creationId xmlns:a16="http://schemas.microsoft.com/office/drawing/2014/main" id="{164A3748-0016-6A45-A47D-4FACC96BAEFD}"/>
              </a:ext>
            </a:extLst>
          </p:cNvPr>
          <p:cNvGrpSpPr/>
          <p:nvPr/>
        </p:nvGrpSpPr>
        <p:grpSpPr>
          <a:xfrm>
            <a:off x="9280553" y="3677986"/>
            <a:ext cx="2196841" cy="2487864"/>
            <a:chOff x="6491908" y="3696983"/>
            <a:chExt cx="2196841" cy="2487864"/>
          </a:xfrm>
        </p:grpSpPr>
        <p:sp>
          <p:nvSpPr>
            <p:cNvPr id="19" name="Document 18">
              <a:extLst>
                <a:ext uri="{FF2B5EF4-FFF2-40B4-BE49-F238E27FC236}">
                  <a16:creationId xmlns:a16="http://schemas.microsoft.com/office/drawing/2014/main" id="{55489F47-EEBA-0646-A629-8CD388C9D5BC}"/>
                </a:ext>
              </a:extLst>
            </p:cNvPr>
            <p:cNvSpPr/>
            <p:nvPr/>
          </p:nvSpPr>
          <p:spPr bwMode="auto">
            <a:xfrm>
              <a:off x="6593660" y="4123436"/>
              <a:ext cx="2095089" cy="2061411"/>
            </a:xfrm>
            <a:prstGeom prst="flowChartDocument">
              <a:avLst/>
            </a:prstGeom>
            <a:solidFill>
              <a:schemeClr val="accent1">
                <a:lumMod val="40000"/>
                <a:lumOff val="60000"/>
              </a:schemeClr>
            </a:solidFill>
            <a:ln w="12700" cap="flat" cmpd="sng" algn="ctr">
              <a:solidFill>
                <a:schemeClr val="accent1">
                  <a:lumMod val="50000"/>
                </a:schemeClr>
              </a:solidFill>
              <a:prstDash val="solid"/>
              <a:round/>
              <a:headEnd type="none" w="med" len="med"/>
              <a:tailEnd type="none" w="med" len="med"/>
            </a:ln>
            <a:effectLst/>
          </p:spPr>
          <p:txBody>
            <a:bodyPr vert="horz" wrap="square" lIns="91440" tIns="45720" rIns="91440" bIns="0" numCol="1" rtlCol="0" anchor="t" anchorCtr="0" compatLnSpc="1">
              <a:prstTxWarp prst="textNoShape">
                <a:avLst/>
              </a:prstTxWarp>
              <a:noAutofit/>
            </a:bodyPr>
            <a:lstStyle/>
            <a:p>
              <a:pP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Metadata: </a:t>
              </a:r>
            </a:p>
            <a:p>
              <a:pP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Content-Type: text/html</a:t>
              </a:r>
            </a:p>
            <a:p>
              <a:pPr eaLnBrk="0" fontAlgn="base" hangingPunct="0">
                <a:spcBef>
                  <a:spcPct val="0"/>
                </a:spcBef>
                <a:spcAft>
                  <a:spcPct val="0"/>
                </a:spcAft>
              </a:pPr>
              <a:endParaRPr lang="en-US" sz="1200" dirty="0">
                <a:latin typeface="Lucida Sans" panose="020B0602030504020204" pitchFamily="34" charset="77"/>
                <a:ea typeface="ＭＳ Ｐゴシック" pitchFamily="-106" charset="-128"/>
                <a:cs typeface="ＭＳ Ｐゴシック" pitchFamily="-106" charset="-128"/>
              </a:endParaRPr>
            </a:p>
            <a:p>
              <a:pP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Data:</a:t>
              </a:r>
            </a:p>
            <a:p>
              <a:pP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&lt;html&gt;</a:t>
              </a:r>
            </a:p>
            <a:p>
              <a:pP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&lt;head&gt;</a:t>
              </a:r>
            </a:p>
            <a:p>
              <a:pP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&lt;title&gt;BBC Weather – Southampton&lt;/title&gt;</a:t>
              </a:r>
            </a:p>
            <a:p>
              <a:pP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a:t>
              </a:r>
            </a:p>
            <a:p>
              <a:pP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&lt;/html&gt;</a:t>
              </a:r>
            </a:p>
          </p:txBody>
        </p:sp>
        <p:sp>
          <p:nvSpPr>
            <p:cNvPr id="20" name="TextBox 19">
              <a:extLst>
                <a:ext uri="{FF2B5EF4-FFF2-40B4-BE49-F238E27FC236}">
                  <a16:creationId xmlns:a16="http://schemas.microsoft.com/office/drawing/2014/main" id="{9949818F-A789-144B-B96B-AA52F8297E2B}"/>
                </a:ext>
              </a:extLst>
            </p:cNvPr>
            <p:cNvSpPr txBox="1"/>
            <p:nvPr/>
          </p:nvSpPr>
          <p:spPr>
            <a:xfrm>
              <a:off x="6491908" y="3696983"/>
              <a:ext cx="1867819" cy="369332"/>
            </a:xfrm>
            <a:prstGeom prst="rect">
              <a:avLst/>
            </a:prstGeom>
            <a:noFill/>
          </p:spPr>
          <p:txBody>
            <a:bodyPr wrap="none" rtlCol="0">
              <a:spAutoFit/>
            </a:bodyPr>
            <a:lstStyle/>
            <a:p>
              <a:r>
                <a:rPr lang="en-US" dirty="0">
                  <a:latin typeface="Lucida Sans" panose="020B0602030504020204" pitchFamily="34" charset="77"/>
                </a:rPr>
                <a:t>Representation</a:t>
              </a:r>
            </a:p>
          </p:txBody>
        </p:sp>
      </p:grpSp>
      <p:grpSp>
        <p:nvGrpSpPr>
          <p:cNvPr id="21" name="Group 20">
            <a:extLst>
              <a:ext uri="{FF2B5EF4-FFF2-40B4-BE49-F238E27FC236}">
                <a16:creationId xmlns:a16="http://schemas.microsoft.com/office/drawing/2014/main" id="{C72AE14C-63EA-614F-B319-914FD85E6FAE}"/>
              </a:ext>
            </a:extLst>
          </p:cNvPr>
          <p:cNvGrpSpPr/>
          <p:nvPr/>
        </p:nvGrpSpPr>
        <p:grpSpPr>
          <a:xfrm rot="1003722">
            <a:off x="8280134" y="4405998"/>
            <a:ext cx="1104790" cy="728128"/>
            <a:chOff x="5415967" y="4205103"/>
            <a:chExt cx="1104790" cy="728128"/>
          </a:xfrm>
        </p:grpSpPr>
        <p:sp>
          <p:nvSpPr>
            <p:cNvPr id="22" name="Left Arrow 21">
              <a:extLst>
                <a:ext uri="{FF2B5EF4-FFF2-40B4-BE49-F238E27FC236}">
                  <a16:creationId xmlns:a16="http://schemas.microsoft.com/office/drawing/2014/main" id="{7280ECA1-8368-A041-BB86-E343956540B5}"/>
                </a:ext>
              </a:extLst>
            </p:cNvPr>
            <p:cNvSpPr/>
            <p:nvPr/>
          </p:nvSpPr>
          <p:spPr bwMode="auto">
            <a:xfrm rot="1603421">
              <a:off x="5673224" y="4474692"/>
              <a:ext cx="245474" cy="458539"/>
            </a:xfrm>
            <a:prstGeom prst="leftArrow">
              <a:avLst/>
            </a:prstGeom>
            <a:solidFill>
              <a:schemeClr val="tx2">
                <a:lumMod val="25000"/>
                <a:lumOff val="75000"/>
              </a:schemeClr>
            </a:solidFill>
            <a:ln w="12700" cap="flat" cmpd="sng" algn="ctr">
              <a:solidFill>
                <a:schemeClr val="tx2">
                  <a:lumMod val="75000"/>
                  <a:lumOff val="25000"/>
                </a:schemeClr>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algn="ctr" eaLnBrk="0" fontAlgn="base" hangingPunct="0">
                <a:spcBef>
                  <a:spcPct val="0"/>
                </a:spcBef>
                <a:spcAft>
                  <a:spcPct val="0"/>
                </a:spcAft>
              </a:pPr>
              <a:endParaRPr lang="en-US" sz="1200" dirty="0">
                <a:latin typeface="Lucida Sans" panose="020B0602030504020204" pitchFamily="34" charset="77"/>
                <a:ea typeface="ＭＳ Ｐゴシック" pitchFamily="-106" charset="-128"/>
                <a:cs typeface="ＭＳ Ｐゴシック" pitchFamily="-106" charset="-128"/>
              </a:endParaRPr>
            </a:p>
          </p:txBody>
        </p:sp>
        <p:sp>
          <p:nvSpPr>
            <p:cNvPr id="23" name="TextBox 22">
              <a:extLst>
                <a:ext uri="{FF2B5EF4-FFF2-40B4-BE49-F238E27FC236}">
                  <a16:creationId xmlns:a16="http://schemas.microsoft.com/office/drawing/2014/main" id="{FC5765BA-31EB-C94E-84A4-FFB7B3F2BD4D}"/>
                </a:ext>
              </a:extLst>
            </p:cNvPr>
            <p:cNvSpPr txBox="1"/>
            <p:nvPr/>
          </p:nvSpPr>
          <p:spPr>
            <a:xfrm rot="1612783">
              <a:off x="5415967" y="4205103"/>
              <a:ext cx="1104790" cy="307777"/>
            </a:xfrm>
            <a:prstGeom prst="rect">
              <a:avLst/>
            </a:prstGeom>
            <a:noFill/>
          </p:spPr>
          <p:txBody>
            <a:bodyPr wrap="none" rtlCol="0">
              <a:spAutoFit/>
            </a:bodyPr>
            <a:lstStyle/>
            <a:p>
              <a:r>
                <a:rPr lang="en-US" sz="1400" dirty="0">
                  <a:latin typeface="Lucida Sans" panose="020B0602030504020204" pitchFamily="34" charset="77"/>
                </a:rPr>
                <a:t>represents</a:t>
              </a:r>
            </a:p>
          </p:txBody>
        </p:sp>
      </p:grpSp>
      <p:grpSp>
        <p:nvGrpSpPr>
          <p:cNvPr id="24" name="Group 23">
            <a:extLst>
              <a:ext uri="{FF2B5EF4-FFF2-40B4-BE49-F238E27FC236}">
                <a16:creationId xmlns:a16="http://schemas.microsoft.com/office/drawing/2014/main" id="{56FC35F2-2F6A-B445-B9D0-2E3322CEDA1D}"/>
              </a:ext>
            </a:extLst>
          </p:cNvPr>
          <p:cNvGrpSpPr/>
          <p:nvPr/>
        </p:nvGrpSpPr>
        <p:grpSpPr>
          <a:xfrm>
            <a:off x="9940532" y="2867219"/>
            <a:ext cx="1309608" cy="328561"/>
            <a:chOff x="7406287" y="2888589"/>
            <a:chExt cx="1309608" cy="328561"/>
          </a:xfrm>
        </p:grpSpPr>
        <p:sp>
          <p:nvSpPr>
            <p:cNvPr id="25" name="Left Arrow 24">
              <a:extLst>
                <a:ext uri="{FF2B5EF4-FFF2-40B4-BE49-F238E27FC236}">
                  <a16:creationId xmlns:a16="http://schemas.microsoft.com/office/drawing/2014/main" id="{F080C819-A416-8047-AB35-011C72B465E7}"/>
                </a:ext>
              </a:extLst>
            </p:cNvPr>
            <p:cNvSpPr/>
            <p:nvPr/>
          </p:nvSpPr>
          <p:spPr bwMode="auto">
            <a:xfrm rot="16200000">
              <a:off x="7512820" y="2865143"/>
              <a:ext cx="245474" cy="458539"/>
            </a:xfrm>
            <a:prstGeom prst="leftArrow">
              <a:avLst/>
            </a:prstGeom>
            <a:solidFill>
              <a:schemeClr val="tx2">
                <a:lumMod val="25000"/>
                <a:lumOff val="75000"/>
              </a:schemeClr>
            </a:solidFill>
            <a:ln w="12700" cap="flat" cmpd="sng" algn="ctr">
              <a:solidFill>
                <a:schemeClr val="tx2">
                  <a:lumMod val="75000"/>
                  <a:lumOff val="25000"/>
                </a:schemeClr>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algn="ctr" eaLnBrk="0" fontAlgn="base" hangingPunct="0">
                <a:spcBef>
                  <a:spcPct val="0"/>
                </a:spcBef>
                <a:spcAft>
                  <a:spcPct val="0"/>
                </a:spcAft>
              </a:pPr>
              <a:endParaRPr lang="en-US" sz="1200" dirty="0">
                <a:latin typeface="Lucida Sans" panose="020B0602030504020204" pitchFamily="34" charset="77"/>
                <a:ea typeface="ＭＳ Ｐゴシック" pitchFamily="-106" charset="-128"/>
                <a:cs typeface="ＭＳ Ｐゴシック" pitchFamily="-106" charset="-128"/>
              </a:endParaRPr>
            </a:p>
          </p:txBody>
        </p:sp>
        <p:sp>
          <p:nvSpPr>
            <p:cNvPr id="26" name="TextBox 25">
              <a:extLst>
                <a:ext uri="{FF2B5EF4-FFF2-40B4-BE49-F238E27FC236}">
                  <a16:creationId xmlns:a16="http://schemas.microsoft.com/office/drawing/2014/main" id="{52A12E40-5288-DE46-AD05-20D397AA524C}"/>
                </a:ext>
              </a:extLst>
            </p:cNvPr>
            <p:cNvSpPr txBox="1"/>
            <p:nvPr/>
          </p:nvSpPr>
          <p:spPr>
            <a:xfrm>
              <a:off x="7776214" y="2888589"/>
              <a:ext cx="939681" cy="307777"/>
            </a:xfrm>
            <a:prstGeom prst="rect">
              <a:avLst/>
            </a:prstGeom>
            <a:noFill/>
          </p:spPr>
          <p:txBody>
            <a:bodyPr wrap="none" rtlCol="0">
              <a:spAutoFit/>
            </a:bodyPr>
            <a:lstStyle/>
            <a:p>
              <a:r>
                <a:rPr lang="en-US" sz="1400" dirty="0">
                  <a:latin typeface="Lucida Sans" panose="020B0602030504020204" pitchFamily="34" charset="77"/>
                </a:rPr>
                <a:t>accesses</a:t>
              </a:r>
            </a:p>
          </p:txBody>
        </p:sp>
      </p:grpSp>
    </p:spTree>
    <p:extLst>
      <p:ext uri="{BB962C8B-B14F-4D97-AF65-F5344CB8AC3E}">
        <p14:creationId xmlns:p14="http://schemas.microsoft.com/office/powerpoint/2010/main" val="33585548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Dereferencing URIs</a:t>
            </a:r>
          </a:p>
        </p:txBody>
      </p:sp>
      <p:sp>
        <p:nvSpPr>
          <p:cNvPr id="4" name="Content Placeholder 3"/>
          <p:cNvSpPr>
            <a:spLocks noGrp="1"/>
          </p:cNvSpPr>
          <p:nvPr>
            <p:ph sz="quarter" idx="13"/>
          </p:nvPr>
        </p:nvSpPr>
        <p:spPr/>
        <p:txBody>
          <a:bodyPr>
            <a:normAutofit fontScale="92500" lnSpcReduction="10000"/>
          </a:bodyPr>
          <a:lstStyle/>
          <a:p>
            <a:pPr marL="0" indent="0">
              <a:buNone/>
            </a:pPr>
            <a:r>
              <a:rPr lang="en-US" dirty="0"/>
              <a:t>URIs used to identify resources may indicate protocols that can be used to access those resources</a:t>
            </a:r>
          </a:p>
          <a:p>
            <a:pPr lvl="1"/>
            <a:r>
              <a:rPr lang="en-US" dirty="0"/>
              <a:t>Though not always: caches, proxies, name resolution services (DNS)</a:t>
            </a:r>
          </a:p>
          <a:p>
            <a:pPr lvl="1"/>
            <a:r>
              <a:rPr lang="en-US" dirty="0"/>
              <a:t>Many URI schemes define a default interaction protocol</a:t>
            </a:r>
          </a:p>
          <a:p>
            <a:pPr marL="0" indent="0">
              <a:buNone/>
            </a:pPr>
            <a:r>
              <a:rPr lang="en-US" dirty="0"/>
              <a:t>Resource access takes several forms:</a:t>
            </a:r>
          </a:p>
          <a:p>
            <a:pPr lvl="1"/>
            <a:r>
              <a:rPr lang="en-US" dirty="0"/>
              <a:t>Retrieving a representation of the resource</a:t>
            </a:r>
          </a:p>
          <a:p>
            <a:pPr lvl="1"/>
            <a:r>
              <a:rPr lang="en-US" dirty="0"/>
              <a:t>Adding or modifying a representation of the resource</a:t>
            </a:r>
          </a:p>
          <a:p>
            <a:pPr lvl="1"/>
            <a:r>
              <a:rPr lang="en-US" dirty="0"/>
              <a:t>Deleting some or all representations of the resource</a:t>
            </a:r>
          </a:p>
        </p:txBody>
      </p:sp>
      <p:sp>
        <p:nvSpPr>
          <p:cNvPr id="7" name="Text Placeholder 6">
            <a:extLst>
              <a:ext uri="{FF2B5EF4-FFF2-40B4-BE49-F238E27FC236}">
                <a16:creationId xmlns:a16="http://schemas.microsoft.com/office/drawing/2014/main" id="{463500E9-C341-F94A-B76A-3F442F409B6F}"/>
              </a:ext>
            </a:extLst>
          </p:cNvPr>
          <p:cNvSpPr>
            <a:spLocks noGrp="1"/>
          </p:cNvSpPr>
          <p:nvPr>
            <p:ph type="body" sz="quarter" idx="15"/>
          </p:nvPr>
        </p:nvSpPr>
        <p:spPr>
          <a:noFill/>
        </p:spPr>
        <p:txBody>
          <a:bodyPr/>
          <a:lstStyle/>
          <a:p>
            <a:endParaRPr lang="en-US"/>
          </a:p>
        </p:txBody>
      </p:sp>
      <p:sp>
        <p:nvSpPr>
          <p:cNvPr id="8" name="Slide Number Placeholder 2">
            <a:extLst>
              <a:ext uri="{FF2B5EF4-FFF2-40B4-BE49-F238E27FC236}">
                <a16:creationId xmlns:a16="http://schemas.microsoft.com/office/drawing/2014/main" id="{94BC8284-FCAB-1441-AE79-4DD34F49DB23}"/>
              </a:ext>
            </a:extLst>
          </p:cNvPr>
          <p:cNvSpPr txBox="1">
            <a:spLocks/>
          </p:cNvSpPr>
          <p:nvPr/>
        </p:nvSpPr>
        <p:spPr>
          <a:xfrm>
            <a:off x="11568113" y="6381751"/>
            <a:ext cx="431799" cy="287338"/>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9" name="Group 8">
            <a:extLst>
              <a:ext uri="{FF2B5EF4-FFF2-40B4-BE49-F238E27FC236}">
                <a16:creationId xmlns:a16="http://schemas.microsoft.com/office/drawing/2014/main" id="{A4C7D07E-1B0E-CA41-983F-2F28B93574B5}"/>
              </a:ext>
            </a:extLst>
          </p:cNvPr>
          <p:cNvGrpSpPr/>
          <p:nvPr/>
        </p:nvGrpSpPr>
        <p:grpSpPr>
          <a:xfrm>
            <a:off x="6275388" y="2817307"/>
            <a:ext cx="2530794" cy="1593065"/>
            <a:chOff x="2829914" y="2836304"/>
            <a:chExt cx="2530794" cy="1593065"/>
          </a:xfrm>
        </p:grpSpPr>
        <p:sp>
          <p:nvSpPr>
            <p:cNvPr id="10" name="Cloud 9">
              <a:extLst>
                <a:ext uri="{FF2B5EF4-FFF2-40B4-BE49-F238E27FC236}">
                  <a16:creationId xmlns:a16="http://schemas.microsoft.com/office/drawing/2014/main" id="{5E1D60A8-C87C-1B4D-B910-810A5B925DE2}"/>
                </a:ext>
              </a:extLst>
            </p:cNvPr>
            <p:cNvSpPr/>
            <p:nvPr/>
          </p:nvSpPr>
          <p:spPr bwMode="auto">
            <a:xfrm>
              <a:off x="2856261" y="3196366"/>
              <a:ext cx="2504447" cy="1233003"/>
            </a:xfrm>
            <a:prstGeom prst="cloud">
              <a:avLst/>
            </a:prstGeom>
            <a:solidFill>
              <a:schemeClr val="bg1">
                <a:lumMod val="75000"/>
              </a:schemeClr>
            </a:solidFill>
            <a:ln w="12700" cap="flat" cmpd="sng" algn="ctr">
              <a:solidFill>
                <a:schemeClr val="bg1">
                  <a:lumMod val="50000"/>
                </a:schemeClr>
              </a:solidFill>
              <a:prstDash val="solid"/>
              <a:round/>
              <a:headEnd type="none" w="med" len="med"/>
              <a:tailEnd type="none" w="med" len="med"/>
            </a:ln>
            <a:effectLst/>
          </p:spPr>
          <p:txBody>
            <a:bodyPr vert="horz" wrap="square" lIns="91440" tIns="45720" rIns="91440" bIns="0" numCol="1" rtlCol="0" anchor="ctr" anchorCtr="0" compatLnSpc="1">
              <a:prstTxWarp prst="textNoShape">
                <a:avLst/>
              </a:prstTxWarp>
              <a:noAutofit/>
            </a:bodyPr>
            <a:lstStyle/>
            <a:p>
              <a:pPr algn="ct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today’s BBC weather forecast for Southampton</a:t>
              </a:r>
            </a:p>
          </p:txBody>
        </p:sp>
        <p:sp>
          <p:nvSpPr>
            <p:cNvPr id="11" name="TextBox 10">
              <a:extLst>
                <a:ext uri="{FF2B5EF4-FFF2-40B4-BE49-F238E27FC236}">
                  <a16:creationId xmlns:a16="http://schemas.microsoft.com/office/drawing/2014/main" id="{2821F3CE-A86C-974F-BFBE-0167EB2CE705}"/>
                </a:ext>
              </a:extLst>
            </p:cNvPr>
            <p:cNvSpPr txBox="1"/>
            <p:nvPr/>
          </p:nvSpPr>
          <p:spPr>
            <a:xfrm>
              <a:off x="2829914" y="2836304"/>
              <a:ext cx="1200970" cy="369332"/>
            </a:xfrm>
            <a:prstGeom prst="rect">
              <a:avLst/>
            </a:prstGeom>
            <a:noFill/>
          </p:spPr>
          <p:txBody>
            <a:bodyPr wrap="none" rtlCol="0">
              <a:spAutoFit/>
            </a:bodyPr>
            <a:lstStyle/>
            <a:p>
              <a:r>
                <a:rPr lang="en-US" dirty="0">
                  <a:latin typeface="Lucida Sans" panose="020B0602030504020204" pitchFamily="34" charset="77"/>
                </a:rPr>
                <a:t>Resource</a:t>
              </a:r>
            </a:p>
          </p:txBody>
        </p:sp>
      </p:grpSp>
      <p:grpSp>
        <p:nvGrpSpPr>
          <p:cNvPr id="12" name="Group 11">
            <a:extLst>
              <a:ext uri="{FF2B5EF4-FFF2-40B4-BE49-F238E27FC236}">
                <a16:creationId xmlns:a16="http://schemas.microsoft.com/office/drawing/2014/main" id="{3CBEBA5E-AE40-7B4B-87D6-6FFCF1572E6C}"/>
              </a:ext>
            </a:extLst>
          </p:cNvPr>
          <p:cNvGrpSpPr/>
          <p:nvPr/>
        </p:nvGrpSpPr>
        <p:grpSpPr>
          <a:xfrm>
            <a:off x="8430539" y="1733035"/>
            <a:ext cx="3246402" cy="618110"/>
            <a:chOff x="6491908" y="1752032"/>
            <a:chExt cx="3246402" cy="618110"/>
          </a:xfrm>
        </p:grpSpPr>
        <p:sp>
          <p:nvSpPr>
            <p:cNvPr id="13" name="TextBox 12">
              <a:extLst>
                <a:ext uri="{FF2B5EF4-FFF2-40B4-BE49-F238E27FC236}">
                  <a16:creationId xmlns:a16="http://schemas.microsoft.com/office/drawing/2014/main" id="{0711C93D-DE67-CF41-9FF4-5CED4DF0E761}"/>
                </a:ext>
              </a:extLst>
            </p:cNvPr>
            <p:cNvSpPr txBox="1"/>
            <p:nvPr/>
          </p:nvSpPr>
          <p:spPr>
            <a:xfrm>
              <a:off x="6491908" y="2093143"/>
              <a:ext cx="3246402" cy="276999"/>
            </a:xfrm>
            <a:prstGeom prst="rect">
              <a:avLst/>
            </a:prstGeom>
            <a:noFill/>
          </p:spPr>
          <p:txBody>
            <a:bodyPr wrap="none" rtlCol="0">
              <a:spAutoFit/>
            </a:bodyPr>
            <a:lstStyle/>
            <a:p>
              <a:r>
                <a:rPr lang="en-US" sz="1200" dirty="0">
                  <a:latin typeface="Lucida Sans" panose="020B0602030504020204" pitchFamily="34" charset="77"/>
                  <a:cs typeface="Lucida  "/>
                </a:rPr>
                <a:t>http://</a:t>
              </a:r>
              <a:r>
                <a:rPr lang="en-US" sz="1200" dirty="0" err="1">
                  <a:latin typeface="Lucida Sans" panose="020B0602030504020204" pitchFamily="34" charset="77"/>
                  <a:cs typeface="Lucida  "/>
                </a:rPr>
                <a:t>www.bbc.co.uk</a:t>
              </a:r>
              <a:r>
                <a:rPr lang="en-US" sz="1200" dirty="0">
                  <a:latin typeface="Lucida Sans" panose="020B0602030504020204" pitchFamily="34" charset="77"/>
                  <a:cs typeface="Lucida  "/>
                </a:rPr>
                <a:t>/weather/2637487</a:t>
              </a:r>
            </a:p>
          </p:txBody>
        </p:sp>
        <p:sp>
          <p:nvSpPr>
            <p:cNvPr id="14" name="TextBox 13">
              <a:extLst>
                <a:ext uri="{FF2B5EF4-FFF2-40B4-BE49-F238E27FC236}">
                  <a16:creationId xmlns:a16="http://schemas.microsoft.com/office/drawing/2014/main" id="{E9056A5B-DE78-C04F-B0D1-6C4EA3B61FDD}"/>
                </a:ext>
              </a:extLst>
            </p:cNvPr>
            <p:cNvSpPr txBox="1"/>
            <p:nvPr/>
          </p:nvSpPr>
          <p:spPr>
            <a:xfrm>
              <a:off x="6491908" y="1752032"/>
              <a:ext cx="556563" cy="369332"/>
            </a:xfrm>
            <a:prstGeom prst="rect">
              <a:avLst/>
            </a:prstGeom>
            <a:noFill/>
          </p:spPr>
          <p:txBody>
            <a:bodyPr wrap="none" rtlCol="0">
              <a:spAutoFit/>
            </a:bodyPr>
            <a:lstStyle/>
            <a:p>
              <a:r>
                <a:rPr lang="en-US" dirty="0">
                  <a:latin typeface="Lucida Sans" panose="020B0602030504020204" pitchFamily="34" charset="77"/>
                </a:rPr>
                <a:t>URI</a:t>
              </a:r>
            </a:p>
          </p:txBody>
        </p:sp>
      </p:grpSp>
      <p:grpSp>
        <p:nvGrpSpPr>
          <p:cNvPr id="15" name="Group 14">
            <a:extLst>
              <a:ext uri="{FF2B5EF4-FFF2-40B4-BE49-F238E27FC236}">
                <a16:creationId xmlns:a16="http://schemas.microsoft.com/office/drawing/2014/main" id="{AB265652-A5DC-5F4F-B3AF-FD57F80BFA42}"/>
              </a:ext>
            </a:extLst>
          </p:cNvPr>
          <p:cNvGrpSpPr/>
          <p:nvPr/>
        </p:nvGrpSpPr>
        <p:grpSpPr>
          <a:xfrm rot="20822521">
            <a:off x="7635184" y="2298736"/>
            <a:ext cx="986167" cy="735166"/>
            <a:chOff x="5265179" y="2144849"/>
            <a:chExt cx="986167" cy="735166"/>
          </a:xfrm>
        </p:grpSpPr>
        <p:sp>
          <p:nvSpPr>
            <p:cNvPr id="16" name="Left Arrow 15">
              <a:extLst>
                <a:ext uri="{FF2B5EF4-FFF2-40B4-BE49-F238E27FC236}">
                  <a16:creationId xmlns:a16="http://schemas.microsoft.com/office/drawing/2014/main" id="{A3611DFB-34F0-A94D-8B8D-6112775105EA}"/>
                </a:ext>
              </a:extLst>
            </p:cNvPr>
            <p:cNvSpPr/>
            <p:nvPr/>
          </p:nvSpPr>
          <p:spPr bwMode="auto">
            <a:xfrm rot="19939971">
              <a:off x="5672158" y="2421476"/>
              <a:ext cx="245474" cy="458539"/>
            </a:xfrm>
            <a:prstGeom prst="leftArrow">
              <a:avLst/>
            </a:prstGeom>
            <a:solidFill>
              <a:schemeClr val="tx2">
                <a:lumMod val="25000"/>
                <a:lumOff val="75000"/>
              </a:schemeClr>
            </a:solidFill>
            <a:ln w="12700" cap="flat" cmpd="sng" algn="ctr">
              <a:solidFill>
                <a:schemeClr val="tx2">
                  <a:lumMod val="75000"/>
                  <a:lumOff val="25000"/>
                </a:schemeClr>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algn="ctr" eaLnBrk="0" fontAlgn="base" hangingPunct="0">
                <a:spcBef>
                  <a:spcPct val="0"/>
                </a:spcBef>
                <a:spcAft>
                  <a:spcPct val="0"/>
                </a:spcAft>
              </a:pPr>
              <a:endParaRPr lang="en-US" sz="1200" dirty="0">
                <a:latin typeface="Lucida Sans" panose="020B0602030504020204" pitchFamily="34" charset="77"/>
                <a:ea typeface="ＭＳ Ｐゴシック" pitchFamily="-106" charset="-128"/>
                <a:cs typeface="ＭＳ Ｐゴシック" pitchFamily="-106" charset="-128"/>
              </a:endParaRPr>
            </a:p>
          </p:txBody>
        </p:sp>
        <p:sp>
          <p:nvSpPr>
            <p:cNvPr id="17" name="TextBox 16">
              <a:extLst>
                <a:ext uri="{FF2B5EF4-FFF2-40B4-BE49-F238E27FC236}">
                  <a16:creationId xmlns:a16="http://schemas.microsoft.com/office/drawing/2014/main" id="{DFF8DCDF-2D3D-5F42-8A49-28FA8741D93A}"/>
                </a:ext>
              </a:extLst>
            </p:cNvPr>
            <p:cNvSpPr txBox="1"/>
            <p:nvPr/>
          </p:nvSpPr>
          <p:spPr>
            <a:xfrm rot="20019355">
              <a:off x="5265179" y="2144849"/>
              <a:ext cx="986167" cy="307777"/>
            </a:xfrm>
            <a:prstGeom prst="rect">
              <a:avLst/>
            </a:prstGeom>
            <a:noFill/>
          </p:spPr>
          <p:txBody>
            <a:bodyPr wrap="none" rtlCol="0">
              <a:spAutoFit/>
            </a:bodyPr>
            <a:lstStyle/>
            <a:p>
              <a:r>
                <a:rPr lang="en-US" sz="1400" dirty="0">
                  <a:latin typeface="Lucida Sans" panose="020B0602030504020204" pitchFamily="34" charset="77"/>
                </a:rPr>
                <a:t>identifies</a:t>
              </a:r>
            </a:p>
          </p:txBody>
        </p:sp>
      </p:grpSp>
      <p:grpSp>
        <p:nvGrpSpPr>
          <p:cNvPr id="18" name="Group 17">
            <a:extLst>
              <a:ext uri="{FF2B5EF4-FFF2-40B4-BE49-F238E27FC236}">
                <a16:creationId xmlns:a16="http://schemas.microsoft.com/office/drawing/2014/main" id="{6C638FDA-50F7-5349-ABA1-30B3F2747888}"/>
              </a:ext>
            </a:extLst>
          </p:cNvPr>
          <p:cNvGrpSpPr/>
          <p:nvPr/>
        </p:nvGrpSpPr>
        <p:grpSpPr>
          <a:xfrm>
            <a:off x="9280553" y="3677986"/>
            <a:ext cx="2196841" cy="2487864"/>
            <a:chOff x="6491908" y="3696983"/>
            <a:chExt cx="2196841" cy="2487864"/>
          </a:xfrm>
        </p:grpSpPr>
        <p:sp>
          <p:nvSpPr>
            <p:cNvPr id="19" name="Document 18">
              <a:extLst>
                <a:ext uri="{FF2B5EF4-FFF2-40B4-BE49-F238E27FC236}">
                  <a16:creationId xmlns:a16="http://schemas.microsoft.com/office/drawing/2014/main" id="{FAA9FCAA-09A5-BF4C-82AC-8DC4A913246A}"/>
                </a:ext>
              </a:extLst>
            </p:cNvPr>
            <p:cNvSpPr/>
            <p:nvPr/>
          </p:nvSpPr>
          <p:spPr bwMode="auto">
            <a:xfrm>
              <a:off x="6593660" y="4123436"/>
              <a:ext cx="2095089" cy="2061411"/>
            </a:xfrm>
            <a:prstGeom prst="flowChartDocument">
              <a:avLst/>
            </a:prstGeom>
            <a:solidFill>
              <a:schemeClr val="accent1">
                <a:lumMod val="40000"/>
                <a:lumOff val="60000"/>
              </a:schemeClr>
            </a:solidFill>
            <a:ln w="12700" cap="flat" cmpd="sng" algn="ctr">
              <a:solidFill>
                <a:schemeClr val="accent1">
                  <a:lumMod val="50000"/>
                </a:schemeClr>
              </a:solidFill>
              <a:prstDash val="solid"/>
              <a:round/>
              <a:headEnd type="none" w="med" len="med"/>
              <a:tailEnd type="none" w="med" len="med"/>
            </a:ln>
            <a:effectLst/>
          </p:spPr>
          <p:txBody>
            <a:bodyPr vert="horz" wrap="square" lIns="91440" tIns="45720" rIns="91440" bIns="0" numCol="1" rtlCol="0" anchor="t" anchorCtr="0" compatLnSpc="1">
              <a:prstTxWarp prst="textNoShape">
                <a:avLst/>
              </a:prstTxWarp>
              <a:noAutofit/>
            </a:bodyPr>
            <a:lstStyle/>
            <a:p>
              <a:pP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Metadata: </a:t>
              </a:r>
            </a:p>
            <a:p>
              <a:pP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Content-Type: text/html</a:t>
              </a:r>
            </a:p>
            <a:p>
              <a:pPr eaLnBrk="0" fontAlgn="base" hangingPunct="0">
                <a:spcBef>
                  <a:spcPct val="0"/>
                </a:spcBef>
                <a:spcAft>
                  <a:spcPct val="0"/>
                </a:spcAft>
              </a:pPr>
              <a:endParaRPr lang="en-US" sz="1200" dirty="0">
                <a:latin typeface="Lucida Sans" panose="020B0602030504020204" pitchFamily="34" charset="77"/>
                <a:ea typeface="ＭＳ Ｐゴシック" pitchFamily="-106" charset="-128"/>
                <a:cs typeface="ＭＳ Ｐゴシック" pitchFamily="-106" charset="-128"/>
              </a:endParaRPr>
            </a:p>
            <a:p>
              <a:pP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Data:</a:t>
              </a:r>
            </a:p>
            <a:p>
              <a:pP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&lt;html&gt;</a:t>
              </a:r>
            </a:p>
            <a:p>
              <a:pP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&lt;head&gt;</a:t>
              </a:r>
            </a:p>
            <a:p>
              <a:pP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&lt;title&gt;BBC Weather – Southampton&lt;/title&gt;</a:t>
              </a:r>
            </a:p>
            <a:p>
              <a:pP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a:t>
              </a:r>
            </a:p>
            <a:p>
              <a:pPr eaLnBrk="0" fontAlgn="base" hangingPunct="0">
                <a:spcBef>
                  <a:spcPct val="0"/>
                </a:spcBef>
                <a:spcAft>
                  <a:spcPct val="0"/>
                </a:spcAft>
              </a:pPr>
              <a:r>
                <a:rPr lang="en-US" sz="1200" dirty="0">
                  <a:latin typeface="Lucida Sans" panose="020B0602030504020204" pitchFamily="34" charset="77"/>
                  <a:ea typeface="ＭＳ Ｐゴシック" pitchFamily="-106" charset="-128"/>
                  <a:cs typeface="ＭＳ Ｐゴシック" pitchFamily="-106" charset="-128"/>
                </a:rPr>
                <a:t>&lt;/html&gt;</a:t>
              </a:r>
            </a:p>
          </p:txBody>
        </p:sp>
        <p:sp>
          <p:nvSpPr>
            <p:cNvPr id="20" name="TextBox 19">
              <a:extLst>
                <a:ext uri="{FF2B5EF4-FFF2-40B4-BE49-F238E27FC236}">
                  <a16:creationId xmlns:a16="http://schemas.microsoft.com/office/drawing/2014/main" id="{FF81AA47-0ADD-B948-9B24-C81B364B77F9}"/>
                </a:ext>
              </a:extLst>
            </p:cNvPr>
            <p:cNvSpPr txBox="1"/>
            <p:nvPr/>
          </p:nvSpPr>
          <p:spPr>
            <a:xfrm>
              <a:off x="6491908" y="3696983"/>
              <a:ext cx="1867819" cy="369332"/>
            </a:xfrm>
            <a:prstGeom prst="rect">
              <a:avLst/>
            </a:prstGeom>
            <a:noFill/>
          </p:spPr>
          <p:txBody>
            <a:bodyPr wrap="none" rtlCol="0">
              <a:spAutoFit/>
            </a:bodyPr>
            <a:lstStyle/>
            <a:p>
              <a:r>
                <a:rPr lang="en-US" dirty="0">
                  <a:latin typeface="Lucida Sans" panose="020B0602030504020204" pitchFamily="34" charset="77"/>
                </a:rPr>
                <a:t>Representation</a:t>
              </a:r>
            </a:p>
          </p:txBody>
        </p:sp>
      </p:grpSp>
      <p:grpSp>
        <p:nvGrpSpPr>
          <p:cNvPr id="21" name="Group 20">
            <a:extLst>
              <a:ext uri="{FF2B5EF4-FFF2-40B4-BE49-F238E27FC236}">
                <a16:creationId xmlns:a16="http://schemas.microsoft.com/office/drawing/2014/main" id="{98B55799-6874-2E47-A60F-0FA5E7FFFADC}"/>
              </a:ext>
            </a:extLst>
          </p:cNvPr>
          <p:cNvGrpSpPr/>
          <p:nvPr/>
        </p:nvGrpSpPr>
        <p:grpSpPr>
          <a:xfrm rot="1003722">
            <a:off x="8280134" y="4405998"/>
            <a:ext cx="1104790" cy="728128"/>
            <a:chOff x="5415967" y="4205103"/>
            <a:chExt cx="1104790" cy="728128"/>
          </a:xfrm>
        </p:grpSpPr>
        <p:sp>
          <p:nvSpPr>
            <p:cNvPr id="22" name="Left Arrow 21">
              <a:extLst>
                <a:ext uri="{FF2B5EF4-FFF2-40B4-BE49-F238E27FC236}">
                  <a16:creationId xmlns:a16="http://schemas.microsoft.com/office/drawing/2014/main" id="{54CA3328-0B3B-7446-884C-75380DF3E207}"/>
                </a:ext>
              </a:extLst>
            </p:cNvPr>
            <p:cNvSpPr/>
            <p:nvPr/>
          </p:nvSpPr>
          <p:spPr bwMode="auto">
            <a:xfrm rot="1603421">
              <a:off x="5673224" y="4474692"/>
              <a:ext cx="245474" cy="458539"/>
            </a:xfrm>
            <a:prstGeom prst="leftArrow">
              <a:avLst/>
            </a:prstGeom>
            <a:solidFill>
              <a:schemeClr val="tx2">
                <a:lumMod val="25000"/>
                <a:lumOff val="75000"/>
              </a:schemeClr>
            </a:solidFill>
            <a:ln w="12700" cap="flat" cmpd="sng" algn="ctr">
              <a:solidFill>
                <a:schemeClr val="tx2">
                  <a:lumMod val="75000"/>
                  <a:lumOff val="25000"/>
                </a:schemeClr>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algn="ctr" eaLnBrk="0" fontAlgn="base" hangingPunct="0">
                <a:spcBef>
                  <a:spcPct val="0"/>
                </a:spcBef>
                <a:spcAft>
                  <a:spcPct val="0"/>
                </a:spcAft>
              </a:pPr>
              <a:endParaRPr lang="en-US" sz="1200" dirty="0">
                <a:latin typeface="Lucida Sans" panose="020B0602030504020204" pitchFamily="34" charset="77"/>
                <a:ea typeface="ＭＳ Ｐゴシック" pitchFamily="-106" charset="-128"/>
                <a:cs typeface="ＭＳ Ｐゴシック" pitchFamily="-106" charset="-128"/>
              </a:endParaRPr>
            </a:p>
          </p:txBody>
        </p:sp>
        <p:sp>
          <p:nvSpPr>
            <p:cNvPr id="23" name="TextBox 22">
              <a:extLst>
                <a:ext uri="{FF2B5EF4-FFF2-40B4-BE49-F238E27FC236}">
                  <a16:creationId xmlns:a16="http://schemas.microsoft.com/office/drawing/2014/main" id="{DDB6A861-D46B-C34C-9158-2B87AF173E2A}"/>
                </a:ext>
              </a:extLst>
            </p:cNvPr>
            <p:cNvSpPr txBox="1"/>
            <p:nvPr/>
          </p:nvSpPr>
          <p:spPr>
            <a:xfrm rot="1612783">
              <a:off x="5415967" y="4205103"/>
              <a:ext cx="1104790" cy="307777"/>
            </a:xfrm>
            <a:prstGeom prst="rect">
              <a:avLst/>
            </a:prstGeom>
            <a:noFill/>
          </p:spPr>
          <p:txBody>
            <a:bodyPr wrap="none" rtlCol="0">
              <a:spAutoFit/>
            </a:bodyPr>
            <a:lstStyle/>
            <a:p>
              <a:r>
                <a:rPr lang="en-US" sz="1400" dirty="0">
                  <a:latin typeface="Lucida Sans" panose="020B0602030504020204" pitchFamily="34" charset="77"/>
                </a:rPr>
                <a:t>represents</a:t>
              </a:r>
            </a:p>
          </p:txBody>
        </p:sp>
      </p:grpSp>
      <p:grpSp>
        <p:nvGrpSpPr>
          <p:cNvPr id="24" name="Group 23">
            <a:extLst>
              <a:ext uri="{FF2B5EF4-FFF2-40B4-BE49-F238E27FC236}">
                <a16:creationId xmlns:a16="http://schemas.microsoft.com/office/drawing/2014/main" id="{C399C2EA-64DC-2B43-B227-6A5D4F63BD9E}"/>
              </a:ext>
            </a:extLst>
          </p:cNvPr>
          <p:cNvGrpSpPr/>
          <p:nvPr/>
        </p:nvGrpSpPr>
        <p:grpSpPr>
          <a:xfrm>
            <a:off x="9940532" y="2867219"/>
            <a:ext cx="1309608" cy="328561"/>
            <a:chOff x="7406287" y="2888589"/>
            <a:chExt cx="1309608" cy="328561"/>
          </a:xfrm>
        </p:grpSpPr>
        <p:sp>
          <p:nvSpPr>
            <p:cNvPr id="25" name="Left Arrow 24">
              <a:extLst>
                <a:ext uri="{FF2B5EF4-FFF2-40B4-BE49-F238E27FC236}">
                  <a16:creationId xmlns:a16="http://schemas.microsoft.com/office/drawing/2014/main" id="{6FBD3BB8-E240-774B-91F0-7331E3FB3C48}"/>
                </a:ext>
              </a:extLst>
            </p:cNvPr>
            <p:cNvSpPr/>
            <p:nvPr/>
          </p:nvSpPr>
          <p:spPr bwMode="auto">
            <a:xfrm rot="16200000">
              <a:off x="7512820" y="2865143"/>
              <a:ext cx="245474" cy="458539"/>
            </a:xfrm>
            <a:prstGeom prst="leftArrow">
              <a:avLst/>
            </a:prstGeom>
            <a:solidFill>
              <a:schemeClr val="tx2">
                <a:lumMod val="25000"/>
                <a:lumOff val="75000"/>
              </a:schemeClr>
            </a:solidFill>
            <a:ln w="12700" cap="flat" cmpd="sng" algn="ctr">
              <a:solidFill>
                <a:schemeClr val="tx2">
                  <a:lumMod val="75000"/>
                  <a:lumOff val="25000"/>
                </a:schemeClr>
              </a:solidFill>
              <a:prstDash val="solid"/>
              <a:round/>
              <a:headEnd type="none" w="med" len="med"/>
              <a:tailEnd type="none" w="med" len="med"/>
            </a:ln>
            <a:effectLst/>
          </p:spPr>
          <p:txBody>
            <a:bodyPr vert="horz" wrap="none" lIns="91440" tIns="45720" rIns="91440" bIns="0" numCol="1" rtlCol="0" anchor="t" anchorCtr="0" compatLnSpc="1">
              <a:prstTxWarp prst="textNoShape">
                <a:avLst/>
              </a:prstTxWarp>
              <a:spAutoFit/>
            </a:bodyPr>
            <a:lstStyle/>
            <a:p>
              <a:pPr algn="ctr" eaLnBrk="0" fontAlgn="base" hangingPunct="0">
                <a:spcBef>
                  <a:spcPct val="0"/>
                </a:spcBef>
                <a:spcAft>
                  <a:spcPct val="0"/>
                </a:spcAft>
              </a:pPr>
              <a:endParaRPr lang="en-US" sz="1200" dirty="0">
                <a:latin typeface="Lucida Sans" panose="020B0602030504020204" pitchFamily="34" charset="77"/>
                <a:ea typeface="ＭＳ Ｐゴシック" pitchFamily="-106" charset="-128"/>
                <a:cs typeface="ＭＳ Ｐゴシック" pitchFamily="-106" charset="-128"/>
              </a:endParaRPr>
            </a:p>
          </p:txBody>
        </p:sp>
        <p:sp>
          <p:nvSpPr>
            <p:cNvPr id="26" name="TextBox 25">
              <a:extLst>
                <a:ext uri="{FF2B5EF4-FFF2-40B4-BE49-F238E27FC236}">
                  <a16:creationId xmlns:a16="http://schemas.microsoft.com/office/drawing/2014/main" id="{120E9766-C184-6D43-93DD-13DBBB684245}"/>
                </a:ext>
              </a:extLst>
            </p:cNvPr>
            <p:cNvSpPr txBox="1"/>
            <p:nvPr/>
          </p:nvSpPr>
          <p:spPr>
            <a:xfrm>
              <a:off x="7776214" y="2888589"/>
              <a:ext cx="939681" cy="307777"/>
            </a:xfrm>
            <a:prstGeom prst="rect">
              <a:avLst/>
            </a:prstGeom>
            <a:noFill/>
          </p:spPr>
          <p:txBody>
            <a:bodyPr wrap="none" rtlCol="0">
              <a:spAutoFit/>
            </a:bodyPr>
            <a:lstStyle/>
            <a:p>
              <a:r>
                <a:rPr lang="en-US" sz="1400" dirty="0">
                  <a:latin typeface="Lucida Sans" panose="020B0602030504020204" pitchFamily="34" charset="77"/>
                </a:rPr>
                <a:t>accesses</a:t>
              </a:r>
            </a:p>
          </p:txBody>
        </p:sp>
      </p:grpSp>
    </p:spTree>
    <p:extLst>
      <p:ext uri="{BB962C8B-B14F-4D97-AF65-F5344CB8AC3E}">
        <p14:creationId xmlns:p14="http://schemas.microsoft.com/office/powerpoint/2010/main" val="2694342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4C554-A8F1-A348-A462-89B1EDBE135F}"/>
              </a:ext>
            </a:extLst>
          </p:cNvPr>
          <p:cNvSpPr>
            <a:spLocks noGrp="1"/>
          </p:cNvSpPr>
          <p:nvPr>
            <p:ph type="title"/>
          </p:nvPr>
        </p:nvSpPr>
        <p:spPr/>
        <p:txBody>
          <a:bodyPr/>
          <a:lstStyle/>
          <a:p>
            <a:r>
              <a:rPr lang="en-GB" dirty="0"/>
              <a:t>W3C’s Interaction Principles</a:t>
            </a:r>
          </a:p>
        </p:txBody>
      </p:sp>
      <p:sp>
        <p:nvSpPr>
          <p:cNvPr id="3" name="Content Placeholder 2">
            <a:extLst>
              <a:ext uri="{FF2B5EF4-FFF2-40B4-BE49-F238E27FC236}">
                <a16:creationId xmlns:a16="http://schemas.microsoft.com/office/drawing/2014/main" id="{481CE7CE-9ADB-2844-B95A-AEB9886B2314}"/>
              </a:ext>
            </a:extLst>
          </p:cNvPr>
          <p:cNvSpPr>
            <a:spLocks noGrp="1"/>
          </p:cNvSpPr>
          <p:nvPr>
            <p:ph sz="quarter" idx="13"/>
          </p:nvPr>
        </p:nvSpPr>
        <p:spPr/>
        <p:txBody>
          <a:bodyPr/>
          <a:lstStyle/>
          <a:p>
            <a:pPr marL="457200" indent="-457200">
              <a:buFont typeface="+mj-lt"/>
              <a:buAutoNum type="arabicPeriod"/>
            </a:pPr>
            <a:r>
              <a:rPr lang="en-GB" dirty="0"/>
              <a:t>Reuse representation formats</a:t>
            </a:r>
          </a:p>
        </p:txBody>
      </p:sp>
      <p:sp>
        <p:nvSpPr>
          <p:cNvPr id="4" name="Content Placeholder 3">
            <a:extLst>
              <a:ext uri="{FF2B5EF4-FFF2-40B4-BE49-F238E27FC236}">
                <a16:creationId xmlns:a16="http://schemas.microsoft.com/office/drawing/2014/main" id="{9DE99257-30D7-D346-BFB5-84B92893CCCB}"/>
              </a:ext>
            </a:extLst>
          </p:cNvPr>
          <p:cNvSpPr>
            <a:spLocks noGrp="1"/>
          </p:cNvSpPr>
          <p:nvPr>
            <p:ph sz="quarter" idx="14"/>
          </p:nvPr>
        </p:nvSpPr>
        <p:spPr>
          <a:xfrm>
            <a:off x="6167438" y="1773238"/>
            <a:ext cx="5545186" cy="4464051"/>
          </a:xfrm>
        </p:spPr>
        <p:txBody>
          <a:bodyPr/>
          <a:lstStyle/>
          <a:p>
            <a:pPr marL="0" indent="0">
              <a:buNone/>
            </a:pPr>
            <a:r>
              <a:rPr lang="en-US" dirty="0"/>
              <a:t>Any new protocols created for the Web should transmit representations as octet streams typed by Internet media types.</a:t>
            </a:r>
          </a:p>
          <a:p>
            <a:endParaRPr lang="en-US" dirty="0"/>
          </a:p>
          <a:p>
            <a:endParaRPr lang="en-GB" dirty="0"/>
          </a:p>
        </p:txBody>
      </p:sp>
      <p:sp>
        <p:nvSpPr>
          <p:cNvPr id="5" name="Text Placeholder 4">
            <a:extLst>
              <a:ext uri="{FF2B5EF4-FFF2-40B4-BE49-F238E27FC236}">
                <a16:creationId xmlns:a16="http://schemas.microsoft.com/office/drawing/2014/main" id="{6A6B7E64-D110-A849-B5D0-FC20DE06FE6A}"/>
              </a:ext>
            </a:extLst>
          </p:cNvPr>
          <p:cNvSpPr>
            <a:spLocks noGrp="1"/>
          </p:cNvSpPr>
          <p:nvPr>
            <p:ph type="body" sz="quarter" idx="15"/>
          </p:nvPr>
        </p:nvSpPr>
        <p:spPr>
          <a:noFill/>
        </p:spPr>
        <p:txBody>
          <a:bodyPr/>
          <a:lstStyle/>
          <a:p>
            <a:r>
              <a:rPr lang="en-GB" dirty="0"/>
              <a:t>https://</a:t>
            </a:r>
            <a:r>
              <a:rPr lang="en-GB" dirty="0" err="1"/>
              <a:t>www.iana.org</a:t>
            </a:r>
            <a:r>
              <a:rPr lang="en-GB" dirty="0"/>
              <a:t>/assignments/media-types/application/octet-stream</a:t>
            </a:r>
          </a:p>
        </p:txBody>
      </p:sp>
    </p:spTree>
    <p:extLst>
      <p:ext uri="{BB962C8B-B14F-4D97-AF65-F5344CB8AC3E}">
        <p14:creationId xmlns:p14="http://schemas.microsoft.com/office/powerpoint/2010/main" val="18349952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4C554-A8F1-A348-A462-89B1EDBE135F}"/>
              </a:ext>
            </a:extLst>
          </p:cNvPr>
          <p:cNvSpPr>
            <a:spLocks noGrp="1"/>
          </p:cNvSpPr>
          <p:nvPr>
            <p:ph type="title"/>
          </p:nvPr>
        </p:nvSpPr>
        <p:spPr/>
        <p:txBody>
          <a:bodyPr/>
          <a:lstStyle/>
          <a:p>
            <a:r>
              <a:rPr lang="en-GB" dirty="0"/>
              <a:t>W3C’s Interaction Principles</a:t>
            </a:r>
          </a:p>
        </p:txBody>
      </p:sp>
      <p:sp>
        <p:nvSpPr>
          <p:cNvPr id="3" name="Content Placeholder 2">
            <a:extLst>
              <a:ext uri="{FF2B5EF4-FFF2-40B4-BE49-F238E27FC236}">
                <a16:creationId xmlns:a16="http://schemas.microsoft.com/office/drawing/2014/main" id="{481CE7CE-9ADB-2844-B95A-AEB9886B2314}"/>
              </a:ext>
            </a:extLst>
          </p:cNvPr>
          <p:cNvSpPr>
            <a:spLocks noGrp="1"/>
          </p:cNvSpPr>
          <p:nvPr>
            <p:ph sz="quarter" idx="13"/>
          </p:nvPr>
        </p:nvSpPr>
        <p:spPr/>
        <p:txBody>
          <a:bodyPr/>
          <a:lstStyle/>
          <a:p>
            <a:pPr marL="457200" indent="-457200">
              <a:buFont typeface="+mj-lt"/>
              <a:buAutoNum type="arabicPeriod"/>
            </a:pPr>
            <a:r>
              <a:rPr lang="en-GB" dirty="0">
                <a:solidFill>
                  <a:schemeClr val="bg2"/>
                </a:solidFill>
              </a:rPr>
              <a:t>Reuse representation formats</a:t>
            </a:r>
          </a:p>
          <a:p>
            <a:pPr marL="457200" indent="-457200">
              <a:buFont typeface="+mj-lt"/>
              <a:buAutoNum type="arabicPeriod"/>
            </a:pPr>
            <a:r>
              <a:rPr lang="en-GB" dirty="0"/>
              <a:t>Provide representations</a:t>
            </a:r>
          </a:p>
        </p:txBody>
      </p:sp>
      <p:sp>
        <p:nvSpPr>
          <p:cNvPr id="4" name="Content Placeholder 3">
            <a:extLst>
              <a:ext uri="{FF2B5EF4-FFF2-40B4-BE49-F238E27FC236}">
                <a16:creationId xmlns:a16="http://schemas.microsoft.com/office/drawing/2014/main" id="{9DE99257-30D7-D346-BFB5-84B92893CCCB}"/>
              </a:ext>
            </a:extLst>
          </p:cNvPr>
          <p:cNvSpPr>
            <a:spLocks noGrp="1"/>
          </p:cNvSpPr>
          <p:nvPr>
            <p:ph sz="quarter" idx="14"/>
          </p:nvPr>
        </p:nvSpPr>
        <p:spPr/>
        <p:txBody>
          <a:bodyPr/>
          <a:lstStyle/>
          <a:p>
            <a:pPr marL="0" indent="0">
              <a:buNone/>
            </a:pPr>
            <a:r>
              <a:rPr lang="en-US" dirty="0"/>
              <a:t>A URI owner should provide representations of the resource it identifies.</a:t>
            </a:r>
          </a:p>
          <a:p>
            <a:pPr marL="0" indent="0">
              <a:buNone/>
            </a:pPr>
            <a:endParaRPr lang="en-US" dirty="0"/>
          </a:p>
          <a:p>
            <a:pPr marL="0" indent="0">
              <a:buNone/>
            </a:pPr>
            <a:r>
              <a:rPr lang="en-US" dirty="0"/>
              <a:t>There is a general expectation that it should be possible to retrieve a representation of any resource.</a:t>
            </a:r>
          </a:p>
          <a:p>
            <a:endParaRPr lang="en-US" dirty="0"/>
          </a:p>
          <a:p>
            <a:endParaRPr lang="en-GB" dirty="0"/>
          </a:p>
        </p:txBody>
      </p:sp>
      <p:sp>
        <p:nvSpPr>
          <p:cNvPr id="5" name="Text Placeholder 4">
            <a:extLst>
              <a:ext uri="{FF2B5EF4-FFF2-40B4-BE49-F238E27FC236}">
                <a16:creationId xmlns:a16="http://schemas.microsoft.com/office/drawing/2014/main" id="{6A6B7E64-D110-A849-B5D0-FC20DE06FE6A}"/>
              </a:ext>
            </a:extLst>
          </p:cNvPr>
          <p:cNvSpPr>
            <a:spLocks noGrp="1"/>
          </p:cNvSpPr>
          <p:nvPr>
            <p:ph type="body" sz="quarter" idx="15"/>
          </p:nvPr>
        </p:nvSpPr>
        <p:spPr>
          <a:noFill/>
        </p:spPr>
        <p:txBody>
          <a:bodyPr/>
          <a:lstStyle/>
          <a:p>
            <a:endParaRPr lang="en-GB"/>
          </a:p>
        </p:txBody>
      </p:sp>
    </p:spTree>
    <p:extLst>
      <p:ext uri="{BB962C8B-B14F-4D97-AF65-F5344CB8AC3E}">
        <p14:creationId xmlns:p14="http://schemas.microsoft.com/office/powerpoint/2010/main" val="10901170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4C554-A8F1-A348-A462-89B1EDBE135F}"/>
              </a:ext>
            </a:extLst>
          </p:cNvPr>
          <p:cNvSpPr>
            <a:spLocks noGrp="1"/>
          </p:cNvSpPr>
          <p:nvPr>
            <p:ph type="title"/>
          </p:nvPr>
        </p:nvSpPr>
        <p:spPr/>
        <p:txBody>
          <a:bodyPr/>
          <a:lstStyle/>
          <a:p>
            <a:r>
              <a:rPr lang="en-GB" dirty="0"/>
              <a:t>W3C’s Interaction Principles</a:t>
            </a:r>
          </a:p>
        </p:txBody>
      </p:sp>
      <p:sp>
        <p:nvSpPr>
          <p:cNvPr id="3" name="Content Placeholder 2">
            <a:extLst>
              <a:ext uri="{FF2B5EF4-FFF2-40B4-BE49-F238E27FC236}">
                <a16:creationId xmlns:a16="http://schemas.microsoft.com/office/drawing/2014/main" id="{481CE7CE-9ADB-2844-B95A-AEB9886B2314}"/>
              </a:ext>
            </a:extLst>
          </p:cNvPr>
          <p:cNvSpPr>
            <a:spLocks noGrp="1"/>
          </p:cNvSpPr>
          <p:nvPr>
            <p:ph sz="quarter" idx="13"/>
          </p:nvPr>
        </p:nvSpPr>
        <p:spPr/>
        <p:txBody>
          <a:bodyPr/>
          <a:lstStyle/>
          <a:p>
            <a:pPr marL="457200" indent="-457200">
              <a:buFont typeface="+mj-lt"/>
              <a:buAutoNum type="arabicPeriod"/>
            </a:pPr>
            <a:r>
              <a:rPr lang="en-GB" dirty="0">
                <a:solidFill>
                  <a:schemeClr val="bg2"/>
                </a:solidFill>
              </a:rPr>
              <a:t>Reuse representation formats</a:t>
            </a:r>
          </a:p>
          <a:p>
            <a:pPr marL="457200" indent="-457200">
              <a:buFont typeface="+mj-lt"/>
              <a:buAutoNum type="arabicPeriod"/>
            </a:pPr>
            <a:r>
              <a:rPr lang="en-GB" dirty="0">
                <a:solidFill>
                  <a:schemeClr val="bg2"/>
                </a:solidFill>
              </a:rPr>
              <a:t>Provide representations</a:t>
            </a:r>
          </a:p>
          <a:p>
            <a:pPr marL="457200" indent="-457200">
              <a:buFont typeface="+mj-lt"/>
              <a:buAutoNum type="arabicPeriod"/>
            </a:pPr>
            <a:r>
              <a:rPr lang="en-GB" dirty="0"/>
              <a:t>Retrieval should be safe</a:t>
            </a:r>
          </a:p>
        </p:txBody>
      </p:sp>
      <p:sp>
        <p:nvSpPr>
          <p:cNvPr id="4" name="Content Placeholder 3">
            <a:extLst>
              <a:ext uri="{FF2B5EF4-FFF2-40B4-BE49-F238E27FC236}">
                <a16:creationId xmlns:a16="http://schemas.microsoft.com/office/drawing/2014/main" id="{9DE99257-30D7-D346-BFB5-84B92893CCCB}"/>
              </a:ext>
            </a:extLst>
          </p:cNvPr>
          <p:cNvSpPr>
            <a:spLocks noGrp="1"/>
          </p:cNvSpPr>
          <p:nvPr>
            <p:ph sz="quarter" idx="14"/>
          </p:nvPr>
        </p:nvSpPr>
        <p:spPr/>
        <p:txBody>
          <a:bodyPr/>
          <a:lstStyle/>
          <a:p>
            <a:pPr marL="0" indent="0">
              <a:buNone/>
            </a:pPr>
            <a:r>
              <a:rPr lang="en-US" dirty="0"/>
              <a:t>Agents do not incur obligations by retrieving a representation.</a:t>
            </a:r>
          </a:p>
          <a:p>
            <a:pPr marL="0" indent="0">
              <a:buNone/>
            </a:pPr>
            <a:endParaRPr lang="en-US" dirty="0"/>
          </a:p>
          <a:p>
            <a:pPr marL="0" indent="0">
              <a:buNone/>
            </a:pPr>
            <a:r>
              <a:rPr lang="en-US" dirty="0"/>
              <a:t>Put another way, the act of retrieving a representation of a resource should not have any significant side-effects (for example, deleting the resource or changing its state).</a:t>
            </a:r>
          </a:p>
          <a:p>
            <a:endParaRPr lang="en-US" dirty="0"/>
          </a:p>
          <a:p>
            <a:endParaRPr lang="en-GB" dirty="0"/>
          </a:p>
        </p:txBody>
      </p:sp>
      <p:sp>
        <p:nvSpPr>
          <p:cNvPr id="5" name="Text Placeholder 4">
            <a:extLst>
              <a:ext uri="{FF2B5EF4-FFF2-40B4-BE49-F238E27FC236}">
                <a16:creationId xmlns:a16="http://schemas.microsoft.com/office/drawing/2014/main" id="{6A6B7E64-D110-A849-B5D0-FC20DE06FE6A}"/>
              </a:ext>
            </a:extLst>
          </p:cNvPr>
          <p:cNvSpPr>
            <a:spLocks noGrp="1"/>
          </p:cNvSpPr>
          <p:nvPr>
            <p:ph type="body" sz="quarter" idx="15"/>
          </p:nvPr>
        </p:nvSpPr>
        <p:spPr>
          <a:noFill/>
        </p:spPr>
        <p:txBody>
          <a:bodyPr/>
          <a:lstStyle/>
          <a:p>
            <a:endParaRPr lang="en-GB" dirty="0"/>
          </a:p>
        </p:txBody>
      </p:sp>
    </p:spTree>
    <p:extLst>
      <p:ext uri="{BB962C8B-B14F-4D97-AF65-F5344CB8AC3E}">
        <p14:creationId xmlns:p14="http://schemas.microsoft.com/office/powerpoint/2010/main" val="41133823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4C554-A8F1-A348-A462-89B1EDBE135F}"/>
              </a:ext>
            </a:extLst>
          </p:cNvPr>
          <p:cNvSpPr>
            <a:spLocks noGrp="1"/>
          </p:cNvSpPr>
          <p:nvPr>
            <p:ph type="title"/>
          </p:nvPr>
        </p:nvSpPr>
        <p:spPr/>
        <p:txBody>
          <a:bodyPr/>
          <a:lstStyle/>
          <a:p>
            <a:r>
              <a:rPr lang="en-GB" dirty="0"/>
              <a:t>W3C’s Interaction Principles</a:t>
            </a:r>
          </a:p>
        </p:txBody>
      </p:sp>
      <p:sp>
        <p:nvSpPr>
          <p:cNvPr id="3" name="Content Placeholder 2">
            <a:extLst>
              <a:ext uri="{FF2B5EF4-FFF2-40B4-BE49-F238E27FC236}">
                <a16:creationId xmlns:a16="http://schemas.microsoft.com/office/drawing/2014/main" id="{481CE7CE-9ADB-2844-B95A-AEB9886B2314}"/>
              </a:ext>
            </a:extLst>
          </p:cNvPr>
          <p:cNvSpPr>
            <a:spLocks noGrp="1"/>
          </p:cNvSpPr>
          <p:nvPr>
            <p:ph sz="quarter" idx="13"/>
          </p:nvPr>
        </p:nvSpPr>
        <p:spPr/>
        <p:txBody>
          <a:bodyPr/>
          <a:lstStyle/>
          <a:p>
            <a:pPr marL="457200" indent="-457200">
              <a:buFont typeface="+mj-lt"/>
              <a:buAutoNum type="arabicPeriod"/>
            </a:pPr>
            <a:r>
              <a:rPr lang="en-GB" dirty="0">
                <a:solidFill>
                  <a:schemeClr val="bg2"/>
                </a:solidFill>
              </a:rPr>
              <a:t>Reuse representation formats</a:t>
            </a:r>
          </a:p>
          <a:p>
            <a:pPr marL="457200" indent="-457200">
              <a:buFont typeface="+mj-lt"/>
              <a:buAutoNum type="arabicPeriod"/>
            </a:pPr>
            <a:r>
              <a:rPr lang="en-GB" dirty="0">
                <a:solidFill>
                  <a:schemeClr val="bg2"/>
                </a:solidFill>
              </a:rPr>
              <a:t>Provide representations</a:t>
            </a:r>
          </a:p>
          <a:p>
            <a:pPr marL="457200" indent="-457200">
              <a:buFont typeface="+mj-lt"/>
              <a:buAutoNum type="arabicPeriod"/>
            </a:pPr>
            <a:r>
              <a:rPr lang="en-GB" dirty="0">
                <a:solidFill>
                  <a:schemeClr val="bg2"/>
                </a:solidFill>
              </a:rPr>
              <a:t>Retrieval should be safe</a:t>
            </a:r>
          </a:p>
          <a:p>
            <a:pPr marL="457200" indent="-457200">
              <a:buFont typeface="+mj-lt"/>
              <a:buAutoNum type="arabicPeriod"/>
            </a:pPr>
            <a:r>
              <a:rPr lang="en-GB" dirty="0"/>
              <a:t>Reference does not imply dereference</a:t>
            </a:r>
          </a:p>
        </p:txBody>
      </p:sp>
      <p:sp>
        <p:nvSpPr>
          <p:cNvPr id="4" name="Content Placeholder 3">
            <a:extLst>
              <a:ext uri="{FF2B5EF4-FFF2-40B4-BE49-F238E27FC236}">
                <a16:creationId xmlns:a16="http://schemas.microsoft.com/office/drawing/2014/main" id="{9DE99257-30D7-D346-BFB5-84B92893CCCB}"/>
              </a:ext>
            </a:extLst>
          </p:cNvPr>
          <p:cNvSpPr>
            <a:spLocks noGrp="1"/>
          </p:cNvSpPr>
          <p:nvPr>
            <p:ph sz="quarter" idx="14"/>
          </p:nvPr>
        </p:nvSpPr>
        <p:spPr/>
        <p:txBody>
          <a:bodyPr>
            <a:normAutofit/>
          </a:bodyPr>
          <a:lstStyle/>
          <a:p>
            <a:pPr marL="0" indent="0">
              <a:buNone/>
            </a:pPr>
            <a:r>
              <a:rPr lang="en-US" dirty="0"/>
              <a:t>An application developer or specification author should not require networked retrieval of representations each time they are referenced.</a:t>
            </a:r>
          </a:p>
          <a:p>
            <a:pPr marL="0" indent="0">
              <a:buNone/>
            </a:pPr>
            <a:endParaRPr lang="en-US" dirty="0"/>
          </a:p>
          <a:p>
            <a:pPr marL="0" indent="0">
              <a:buNone/>
            </a:pPr>
            <a:r>
              <a:rPr lang="en-US" dirty="0"/>
              <a:t>Just because you </a:t>
            </a:r>
            <a:r>
              <a:rPr lang="en-US" i="1" dirty="0"/>
              <a:t>can</a:t>
            </a:r>
            <a:r>
              <a:rPr lang="en-US" dirty="0"/>
              <a:t> retrieve a representation of a resource, doesn’t mean that you </a:t>
            </a:r>
            <a:r>
              <a:rPr lang="en-US" i="1" dirty="0"/>
              <a:t>must.</a:t>
            </a:r>
            <a:endParaRPr lang="en-US" dirty="0"/>
          </a:p>
          <a:p>
            <a:pPr marL="0" indent="0">
              <a:buNone/>
            </a:pPr>
            <a:endParaRPr lang="en-US" dirty="0"/>
          </a:p>
          <a:p>
            <a:pPr marL="0" indent="0">
              <a:buNone/>
            </a:pPr>
            <a:r>
              <a:rPr lang="en-US" dirty="0"/>
              <a:t>Example: URIs used to identify document schemas: </a:t>
            </a:r>
            <a:r>
              <a:rPr lang="en-GB" sz="1800" dirty="0">
                <a:latin typeface="Lucida Console" panose="020B0609040504020204" pitchFamily="49" charset="0"/>
              </a:rPr>
              <a:t>http://www.w3.org/TR/html4/</a:t>
            </a:r>
            <a:r>
              <a:rPr lang="en-GB" sz="1800" dirty="0" err="1">
                <a:latin typeface="Lucida Console" panose="020B0609040504020204" pitchFamily="49" charset="0"/>
              </a:rPr>
              <a:t>strict.dtd</a:t>
            </a:r>
            <a:endParaRPr lang="en-US" sz="1800" dirty="0">
              <a:latin typeface="Lucida Console" panose="020B0609040504020204" pitchFamily="49" charset="0"/>
            </a:endParaRPr>
          </a:p>
          <a:p>
            <a:endParaRPr lang="en-GB" dirty="0"/>
          </a:p>
        </p:txBody>
      </p:sp>
      <p:sp>
        <p:nvSpPr>
          <p:cNvPr id="5" name="Text Placeholder 4">
            <a:extLst>
              <a:ext uri="{FF2B5EF4-FFF2-40B4-BE49-F238E27FC236}">
                <a16:creationId xmlns:a16="http://schemas.microsoft.com/office/drawing/2014/main" id="{6A6B7E64-D110-A849-B5D0-FC20DE06FE6A}"/>
              </a:ext>
            </a:extLst>
          </p:cNvPr>
          <p:cNvSpPr>
            <a:spLocks noGrp="1"/>
          </p:cNvSpPr>
          <p:nvPr>
            <p:ph type="body" sz="quarter" idx="15"/>
          </p:nvPr>
        </p:nvSpPr>
        <p:spPr>
          <a:noFill/>
        </p:spPr>
        <p:txBody>
          <a:bodyPr/>
          <a:lstStyle/>
          <a:p>
            <a:endParaRPr lang="en-GB"/>
          </a:p>
        </p:txBody>
      </p:sp>
    </p:spTree>
    <p:extLst>
      <p:ext uri="{BB962C8B-B14F-4D97-AF65-F5344CB8AC3E}">
        <p14:creationId xmlns:p14="http://schemas.microsoft.com/office/powerpoint/2010/main" val="17771106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4C554-A8F1-A348-A462-89B1EDBE135F}"/>
              </a:ext>
            </a:extLst>
          </p:cNvPr>
          <p:cNvSpPr>
            <a:spLocks noGrp="1"/>
          </p:cNvSpPr>
          <p:nvPr>
            <p:ph type="title"/>
          </p:nvPr>
        </p:nvSpPr>
        <p:spPr/>
        <p:txBody>
          <a:bodyPr/>
          <a:lstStyle/>
          <a:p>
            <a:r>
              <a:rPr lang="en-GB" dirty="0"/>
              <a:t>W3C’s Interaction Principles</a:t>
            </a:r>
          </a:p>
        </p:txBody>
      </p:sp>
      <p:sp>
        <p:nvSpPr>
          <p:cNvPr id="3" name="Content Placeholder 2">
            <a:extLst>
              <a:ext uri="{FF2B5EF4-FFF2-40B4-BE49-F238E27FC236}">
                <a16:creationId xmlns:a16="http://schemas.microsoft.com/office/drawing/2014/main" id="{481CE7CE-9ADB-2844-B95A-AEB9886B2314}"/>
              </a:ext>
            </a:extLst>
          </p:cNvPr>
          <p:cNvSpPr>
            <a:spLocks noGrp="1"/>
          </p:cNvSpPr>
          <p:nvPr>
            <p:ph sz="quarter" idx="13"/>
          </p:nvPr>
        </p:nvSpPr>
        <p:spPr/>
        <p:txBody>
          <a:bodyPr/>
          <a:lstStyle/>
          <a:p>
            <a:pPr marL="457200" indent="-457200">
              <a:buFont typeface="+mj-lt"/>
              <a:buAutoNum type="arabicPeriod"/>
            </a:pPr>
            <a:r>
              <a:rPr lang="en-GB" dirty="0">
                <a:solidFill>
                  <a:schemeClr val="bg2"/>
                </a:solidFill>
              </a:rPr>
              <a:t>Reuse representation formats</a:t>
            </a:r>
          </a:p>
          <a:p>
            <a:pPr marL="457200" indent="-457200">
              <a:buFont typeface="+mj-lt"/>
              <a:buAutoNum type="arabicPeriod"/>
            </a:pPr>
            <a:r>
              <a:rPr lang="en-GB" dirty="0">
                <a:solidFill>
                  <a:schemeClr val="bg2"/>
                </a:solidFill>
              </a:rPr>
              <a:t>Provide representations</a:t>
            </a:r>
          </a:p>
          <a:p>
            <a:pPr marL="457200" indent="-457200">
              <a:buFont typeface="+mj-lt"/>
              <a:buAutoNum type="arabicPeriod"/>
            </a:pPr>
            <a:r>
              <a:rPr lang="en-GB" dirty="0">
                <a:solidFill>
                  <a:schemeClr val="bg2"/>
                </a:solidFill>
              </a:rPr>
              <a:t>Retrieval should be safe</a:t>
            </a:r>
          </a:p>
          <a:p>
            <a:pPr marL="457200" indent="-457200">
              <a:buFont typeface="+mj-lt"/>
              <a:buAutoNum type="arabicPeriod"/>
            </a:pPr>
            <a:r>
              <a:rPr lang="en-GB" dirty="0">
                <a:solidFill>
                  <a:schemeClr val="bg2"/>
                </a:solidFill>
              </a:rPr>
              <a:t>Reference does not imply dereference</a:t>
            </a:r>
          </a:p>
          <a:p>
            <a:pPr marL="457200" indent="-457200">
              <a:buFont typeface="+mj-lt"/>
              <a:buAutoNum type="arabicPeriod"/>
            </a:pPr>
            <a:r>
              <a:rPr lang="en-GB" dirty="0"/>
              <a:t>Representations should be consistent</a:t>
            </a:r>
          </a:p>
        </p:txBody>
      </p:sp>
      <p:sp>
        <p:nvSpPr>
          <p:cNvPr id="4" name="Content Placeholder 3">
            <a:extLst>
              <a:ext uri="{FF2B5EF4-FFF2-40B4-BE49-F238E27FC236}">
                <a16:creationId xmlns:a16="http://schemas.microsoft.com/office/drawing/2014/main" id="{9DE99257-30D7-D346-BFB5-84B92893CCCB}"/>
              </a:ext>
            </a:extLst>
          </p:cNvPr>
          <p:cNvSpPr>
            <a:spLocks noGrp="1"/>
          </p:cNvSpPr>
          <p:nvPr>
            <p:ph sz="quarter" idx="14"/>
          </p:nvPr>
        </p:nvSpPr>
        <p:spPr/>
        <p:txBody>
          <a:bodyPr/>
          <a:lstStyle/>
          <a:p>
            <a:pPr marL="0" indent="0">
              <a:buNone/>
            </a:pPr>
            <a:r>
              <a:rPr lang="en-US" dirty="0"/>
              <a:t>A URI owner should provide representations of the identified resource consistently and predictably.</a:t>
            </a:r>
          </a:p>
          <a:p>
            <a:pPr marL="0" indent="0">
              <a:buNone/>
            </a:pPr>
            <a:endParaRPr lang="en-US" dirty="0"/>
          </a:p>
          <a:p>
            <a:pPr marL="0" indent="0">
              <a:buNone/>
            </a:pPr>
            <a:r>
              <a:rPr lang="en-US" dirty="0"/>
              <a:t>We want our identifiers to be persistent: once an identifier has been associated with that resource, it should continue to refer to that resource indefinitely.</a:t>
            </a:r>
          </a:p>
          <a:p>
            <a:pPr marL="0" indent="0">
              <a:buNone/>
            </a:pPr>
            <a:endParaRPr lang="en-US" dirty="0"/>
          </a:p>
          <a:p>
            <a:pPr marL="0" indent="0">
              <a:buNone/>
            </a:pPr>
            <a:r>
              <a:rPr lang="en-US" dirty="0"/>
              <a:t>(a matter of policy, not technology)</a:t>
            </a:r>
          </a:p>
        </p:txBody>
      </p:sp>
      <p:sp>
        <p:nvSpPr>
          <p:cNvPr id="5" name="Text Placeholder 4">
            <a:extLst>
              <a:ext uri="{FF2B5EF4-FFF2-40B4-BE49-F238E27FC236}">
                <a16:creationId xmlns:a16="http://schemas.microsoft.com/office/drawing/2014/main" id="{6A6B7E64-D110-A849-B5D0-FC20DE06FE6A}"/>
              </a:ext>
            </a:extLst>
          </p:cNvPr>
          <p:cNvSpPr>
            <a:spLocks noGrp="1"/>
          </p:cNvSpPr>
          <p:nvPr>
            <p:ph type="body" sz="quarter" idx="15"/>
          </p:nvPr>
        </p:nvSpPr>
        <p:spPr>
          <a:noFill/>
        </p:spPr>
        <p:txBody>
          <a:bodyPr/>
          <a:lstStyle/>
          <a:p>
            <a:endParaRPr lang="en-GB"/>
          </a:p>
        </p:txBody>
      </p:sp>
    </p:spTree>
    <p:extLst>
      <p:ext uri="{BB962C8B-B14F-4D97-AF65-F5344CB8AC3E}">
        <p14:creationId xmlns:p14="http://schemas.microsoft.com/office/powerpoint/2010/main" val="6311037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Further Reading</a:t>
            </a:r>
            <a:endParaRPr lang="en-US" dirty="0"/>
          </a:p>
        </p:txBody>
      </p:sp>
      <p:sp>
        <p:nvSpPr>
          <p:cNvPr id="4" name="Content Placeholder 3"/>
          <p:cNvSpPr>
            <a:spLocks noGrp="1"/>
          </p:cNvSpPr>
          <p:nvPr>
            <p:ph sz="quarter" idx="13"/>
          </p:nvPr>
        </p:nvSpPr>
        <p:spPr/>
        <p:txBody>
          <a:bodyPr>
            <a:normAutofit lnSpcReduction="10000"/>
          </a:bodyPr>
          <a:lstStyle/>
          <a:p>
            <a:pPr marL="0" indent="0">
              <a:buNone/>
            </a:pPr>
            <a:r>
              <a:rPr lang="en-US" dirty="0"/>
              <a:t>Jacobs, I. and Walsh, N. (2004) </a:t>
            </a:r>
            <a:r>
              <a:rPr lang="en-US" i="1" dirty="0"/>
              <a:t>Architecture of the World Wide Web, Volume One</a:t>
            </a:r>
            <a:r>
              <a:rPr lang="en-US" dirty="0"/>
              <a:t>. W3C Recommendation.</a:t>
            </a:r>
          </a:p>
          <a:p>
            <a:pPr marL="360000" lvl="1" indent="0">
              <a:buNone/>
            </a:pPr>
            <a:r>
              <a:rPr lang="en-US" dirty="0"/>
              <a:t>http://www.w3.org/TR/</a:t>
            </a:r>
            <a:r>
              <a:rPr lang="en-US" dirty="0" err="1"/>
              <a:t>webarch</a:t>
            </a:r>
            <a:r>
              <a:rPr lang="en-US" dirty="0"/>
              <a:t>/</a:t>
            </a:r>
          </a:p>
          <a:p>
            <a:pPr marL="0" indent="0">
              <a:buNone/>
            </a:pPr>
            <a:r>
              <a:rPr lang="en-GB" dirty="0"/>
              <a:t>Fielding, R.T. (2000) </a:t>
            </a:r>
            <a:r>
              <a:rPr lang="en-US" i="1" dirty="0"/>
              <a:t>Architectural Styles and the Design of Network-based Software Architectures</a:t>
            </a:r>
            <a:r>
              <a:rPr lang="en-US" dirty="0"/>
              <a:t>. PhD Thesis. University of California at Irvine. Chapter 5.</a:t>
            </a:r>
          </a:p>
          <a:p>
            <a:pPr marL="360000" lvl="1" indent="0">
              <a:buNone/>
            </a:pPr>
            <a:r>
              <a:rPr lang="en-US" dirty="0"/>
              <a:t>http://</a:t>
            </a:r>
            <a:r>
              <a:rPr lang="en-US" dirty="0" err="1"/>
              <a:t>www.ics.uci.edu</a:t>
            </a:r>
            <a:r>
              <a:rPr lang="en-US" dirty="0"/>
              <a:t>/~fielding/pubs/dissertation/</a:t>
            </a:r>
            <a:r>
              <a:rPr lang="en-US" dirty="0" err="1"/>
              <a:t>top.htm</a:t>
            </a:r>
            <a:endParaRPr lang="en-US" dirty="0"/>
          </a:p>
          <a:p>
            <a:pPr marL="0" indent="0">
              <a:buNone/>
            </a:pPr>
            <a:r>
              <a:rPr lang="en-GB" dirty="0"/>
              <a:t>Berners-Lee, T. et al (2005) </a:t>
            </a:r>
            <a:r>
              <a:rPr lang="en-GB" i="1" dirty="0"/>
              <a:t>Uniform Resource Identifier (URI): Generic Syntax</a:t>
            </a:r>
            <a:r>
              <a:rPr lang="en-GB" dirty="0"/>
              <a:t>. RFC3986</a:t>
            </a:r>
          </a:p>
          <a:p>
            <a:pPr marL="360000" lvl="1" indent="0">
              <a:buNone/>
            </a:pPr>
            <a:r>
              <a:rPr lang="en-GB" dirty="0"/>
              <a:t>https://</a:t>
            </a:r>
            <a:r>
              <a:rPr lang="en-GB" dirty="0" err="1"/>
              <a:t>tools.ietf.org</a:t>
            </a:r>
            <a:r>
              <a:rPr lang="en-GB" dirty="0"/>
              <a:t>/html/rfc3986</a:t>
            </a:r>
            <a:endParaRPr lang="en-US" dirty="0"/>
          </a:p>
          <a:p>
            <a:pPr marL="0" indent="0">
              <a:buNone/>
            </a:pPr>
            <a:r>
              <a:rPr lang="en-GB" dirty="0"/>
              <a:t>Fielding, R.T. and Reschke, J. (2014) </a:t>
            </a:r>
            <a:r>
              <a:rPr lang="en-GB" i="1" dirty="0"/>
              <a:t>Hypertext Transfer Protocol (HTTP/1.1): Semantics and Content</a:t>
            </a:r>
            <a:r>
              <a:rPr lang="en-GB" dirty="0"/>
              <a:t>. RFC7231.</a:t>
            </a:r>
            <a:endParaRPr lang="en-US" dirty="0"/>
          </a:p>
          <a:p>
            <a:pPr marL="360000" lvl="1" indent="0">
              <a:buNone/>
            </a:pPr>
            <a:r>
              <a:rPr lang="en-US" dirty="0"/>
              <a:t>https://</a:t>
            </a:r>
            <a:r>
              <a:rPr lang="en-US" dirty="0" err="1"/>
              <a:t>tools.ietf.org</a:t>
            </a:r>
            <a:r>
              <a:rPr lang="en-US" dirty="0"/>
              <a:t>/html/rfc7231</a:t>
            </a:r>
          </a:p>
        </p:txBody>
      </p:sp>
      <p:sp>
        <p:nvSpPr>
          <p:cNvPr id="6" name="Text Placeholder 5">
            <a:extLst>
              <a:ext uri="{FF2B5EF4-FFF2-40B4-BE49-F238E27FC236}">
                <a16:creationId xmlns:a16="http://schemas.microsoft.com/office/drawing/2014/main" id="{D226E853-0173-3041-AACB-728D1442A19E}"/>
              </a:ext>
            </a:extLst>
          </p:cNvPr>
          <p:cNvSpPr>
            <a:spLocks noGrp="1"/>
          </p:cNvSpPr>
          <p:nvPr>
            <p:ph type="body" sz="quarter" idx="15"/>
          </p:nvPr>
        </p:nvSpPr>
        <p:spPr>
          <a:noFill/>
        </p:spPr>
        <p:txBody>
          <a:bodyPr/>
          <a:lstStyle/>
          <a:p>
            <a:endParaRPr lang="en-GB"/>
          </a:p>
        </p:txBody>
      </p:sp>
    </p:spTree>
    <p:extLst>
      <p:ext uri="{BB962C8B-B14F-4D97-AF65-F5344CB8AC3E}">
        <p14:creationId xmlns:p14="http://schemas.microsoft.com/office/powerpoint/2010/main" val="22762417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8A923-F0D4-1446-9853-6D0122B618AE}"/>
              </a:ext>
            </a:extLst>
          </p:cNvPr>
          <p:cNvSpPr>
            <a:spLocks noGrp="1"/>
          </p:cNvSpPr>
          <p:nvPr>
            <p:ph type="ctrTitle"/>
          </p:nvPr>
        </p:nvSpPr>
        <p:spPr/>
        <p:txBody>
          <a:bodyPr/>
          <a:lstStyle/>
          <a:p>
            <a:r>
              <a:rPr lang="en-US" dirty="0"/>
              <a:t>Next Lecture:</a:t>
            </a:r>
            <a:br>
              <a:rPr lang="en-US" dirty="0"/>
            </a:br>
            <a:r>
              <a:rPr lang="en-US" dirty="0"/>
              <a:t>HTTP</a:t>
            </a:r>
          </a:p>
        </p:txBody>
      </p:sp>
    </p:spTree>
    <p:extLst>
      <p:ext uri="{BB962C8B-B14F-4D97-AF65-F5344CB8AC3E}">
        <p14:creationId xmlns:p14="http://schemas.microsoft.com/office/powerpoint/2010/main" val="280662878"/>
      </p:ext>
    </p:extLst>
  </p:cSld>
  <p:clrMapOvr>
    <a:masterClrMapping/>
  </p:clrMapOvr>
</p:sld>
</file>

<file path=ppt/theme/theme1.xml><?xml version="1.0" encoding="utf-8"?>
<a:theme xmlns:a="http://schemas.openxmlformats.org/drawingml/2006/main" name="UoS_Powerpoint_template WIDESCREEN">
  <a:themeElements>
    <a:clrScheme name="Rich Black">
      <a:dk1>
        <a:srgbClr val="231F20"/>
      </a:dk1>
      <a:lt1>
        <a:srgbClr val="FFFFFF"/>
      </a:lt1>
      <a:dk2>
        <a:srgbClr val="005C84"/>
      </a:dk2>
      <a:lt2>
        <a:srgbClr val="495961"/>
      </a:lt2>
      <a:accent1>
        <a:srgbClr val="9FB1BD"/>
      </a:accent1>
      <a:accent2>
        <a:srgbClr val="E73037"/>
      </a:accent2>
      <a:accent3>
        <a:srgbClr val="C1D100"/>
      </a:accent3>
      <a:accent4>
        <a:srgbClr val="8D3970"/>
      </a:accent4>
      <a:accent5>
        <a:srgbClr val="31BFC7"/>
      </a:accent5>
      <a:accent6>
        <a:srgbClr val="EF7D00"/>
      </a:accent6>
      <a:hlink>
        <a:srgbClr val="74C9E5"/>
      </a:hlink>
      <a:folHlink>
        <a:srgbClr val="D5007F"/>
      </a:folHlink>
    </a:clrScheme>
    <a:fontScheme name="Custom 1">
      <a:majorFont>
        <a:latin typeface="Lucida Sans"/>
        <a:ea typeface=""/>
        <a:cs typeface=""/>
      </a:majorFont>
      <a:minorFont>
        <a:latin typeface="Lucida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0EEB19A3-E5AF-B743-8C08-9AD556682854}" vid="{671753E0-2D72-0A42-810F-2669D10CC1B4}"/>
    </a:ext>
  </a:extLst>
</a:theme>
</file>

<file path=ppt/theme/theme2.xml><?xml version="1.0" encoding="utf-8"?>
<a:theme xmlns:a="http://schemas.openxmlformats.org/drawingml/2006/main" name="Title and content">
  <a:themeElements>
    <a:clrScheme name="Custom 6">
      <a:dk1>
        <a:srgbClr val="231F20"/>
      </a:dk1>
      <a:lt1>
        <a:srgbClr val="FFFFFF"/>
      </a:lt1>
      <a:dk2>
        <a:srgbClr val="005C84"/>
      </a:dk2>
      <a:lt2>
        <a:srgbClr val="495961"/>
      </a:lt2>
      <a:accent1>
        <a:srgbClr val="9FB1BD"/>
      </a:accent1>
      <a:accent2>
        <a:srgbClr val="E73037"/>
      </a:accent2>
      <a:accent3>
        <a:srgbClr val="C1D100"/>
      </a:accent3>
      <a:accent4>
        <a:srgbClr val="8D3970"/>
      </a:accent4>
      <a:accent5>
        <a:srgbClr val="31BFC7"/>
      </a:accent5>
      <a:accent6>
        <a:srgbClr val="EF7D00"/>
      </a:accent6>
      <a:hlink>
        <a:srgbClr val="005C83"/>
      </a:hlink>
      <a:folHlink>
        <a:srgbClr val="495961"/>
      </a:folHlink>
    </a:clrScheme>
    <a:fontScheme name="UoS Powerpoint Fonts">
      <a:majorFont>
        <a:latin typeface="Lucida Sans"/>
        <a:ea typeface=""/>
        <a:cs typeface=""/>
      </a:majorFont>
      <a:minorFont>
        <a:latin typeface="Lucida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0EEB19A3-E5AF-B743-8C08-9AD556682854}" vid="{F81E0AD6-EF14-2A4C-975C-394B6C331CD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E596EA4FAEC4442816FD0897DB0514A" ma:contentTypeVersion="13" ma:contentTypeDescription="Create a new document." ma:contentTypeScope="" ma:versionID="19cf72db43a81d775c8901429e401c5a">
  <xsd:schema xmlns:xsd="http://www.w3.org/2001/XMLSchema" xmlns:xs="http://www.w3.org/2001/XMLSchema" xmlns:p="http://schemas.microsoft.com/office/2006/metadata/properties" xmlns:ns2="993a5681-5c5b-4cef-91da-e6501083dd4a" xmlns:ns3="1fc98906-40c9-4f56-92bd-f396bbed9311" targetNamespace="http://schemas.microsoft.com/office/2006/metadata/properties" ma:root="true" ma:fieldsID="a4c787b164d9c75c816d41075a9c596f" ns2:_="" ns3:_="">
    <xsd:import namespace="993a5681-5c5b-4cef-91da-e6501083dd4a"/>
    <xsd:import namespace="1fc98906-40c9-4f56-92bd-f396bbed931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Indicator"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3a5681-5c5b-4cef-91da-e6501083dd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Indicator" ma:index="15" nillable="true" ma:displayName="Indicator" ma:internalName="Indicator">
      <xsd:simpleType>
        <xsd:restriction base="dms:Text">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bf2f534-9c3d-494b-83fb-768e807180c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fc98906-40c9-4f56-92bd-f396bbed9311"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40bfaa32-be88-4c32-8520-a8dac6cdd59d}" ma:internalName="TaxCatchAll" ma:showField="CatchAllData" ma:web="1fc98906-40c9-4f56-92bd-f396bbed93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Indicator xmlns="993a5681-5c5b-4cef-91da-e6501083dd4a" xsi:nil="true"/>
    <lcf76f155ced4ddcb4097134ff3c332f xmlns="993a5681-5c5b-4cef-91da-e6501083dd4a">
      <Terms xmlns="http://schemas.microsoft.com/office/infopath/2007/PartnerControls"/>
    </lcf76f155ced4ddcb4097134ff3c332f>
    <TaxCatchAll xmlns="1fc98906-40c9-4f56-92bd-f396bbed9311" xsi:nil="true"/>
  </documentManagement>
</p:properties>
</file>

<file path=customXml/itemProps1.xml><?xml version="1.0" encoding="utf-8"?>
<ds:datastoreItem xmlns:ds="http://schemas.openxmlformats.org/officeDocument/2006/customXml" ds:itemID="{961EDD41-1F66-4EF4-8A75-80007FEDAC90}">
  <ds:schemaRefs>
    <ds:schemaRef ds:uri="http://schemas.microsoft.com/sharepoint/v3/contenttype/forms"/>
  </ds:schemaRefs>
</ds:datastoreItem>
</file>

<file path=customXml/itemProps2.xml><?xml version="1.0" encoding="utf-8"?>
<ds:datastoreItem xmlns:ds="http://schemas.openxmlformats.org/officeDocument/2006/customXml" ds:itemID="{E579B0F0-C3A9-4BC0-B389-E7D095D68B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3a5681-5c5b-4cef-91da-e6501083dd4a"/>
    <ds:schemaRef ds:uri="1fc98906-40c9-4f56-92bd-f396bbed93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0DF738F-AE3A-4E19-A611-E274842A57A2}">
  <ds:schemaRefs>
    <ds:schemaRef ds:uri="http://schemas.microsoft.com/office/2006/metadata/properties"/>
    <ds:schemaRef ds:uri="http://schemas.microsoft.com/office/infopath/2007/PartnerControls"/>
    <ds:schemaRef ds:uri="993a5681-5c5b-4cef-91da-e6501083dd4a"/>
    <ds:schemaRef ds:uri="1fc98906-40c9-4f56-92bd-f396bbed9311"/>
  </ds:schemaRefs>
</ds:datastoreItem>
</file>

<file path=docProps/app.xml><?xml version="1.0" encoding="utf-8"?>
<Properties xmlns="http://schemas.openxmlformats.org/officeDocument/2006/extended-properties" xmlns:vt="http://schemas.openxmlformats.org/officeDocument/2006/docPropsVTypes">
  <Template>UoS_Powerpoint_template WIDESCREEN</Template>
  <TotalTime>2974</TotalTime>
  <Words>2768</Words>
  <Application>Microsoft Macintosh PowerPoint</Application>
  <PresentationFormat>Widescreen</PresentationFormat>
  <Paragraphs>387</Paragraphs>
  <Slides>37</Slides>
  <Notes>36</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37</vt:i4>
      </vt:variant>
    </vt:vector>
  </HeadingPairs>
  <TitlesOfParts>
    <vt:vector size="47" baseType="lpstr">
      <vt:lpstr>Arial</vt:lpstr>
      <vt:lpstr>Arial</vt:lpstr>
      <vt:lpstr>Calibri</vt:lpstr>
      <vt:lpstr>Courier New</vt:lpstr>
      <vt:lpstr>Georgia</vt:lpstr>
      <vt:lpstr>Lucida Console</vt:lpstr>
      <vt:lpstr>Lucida Sans</vt:lpstr>
      <vt:lpstr>Segoe UI</vt:lpstr>
      <vt:lpstr>UoS_Powerpoint_template WIDESCREEN</vt:lpstr>
      <vt:lpstr>Title and content</vt:lpstr>
      <vt:lpstr>PowerPoint Presentation</vt:lpstr>
      <vt:lpstr>Identification, Representation &amp; Interaction</vt:lpstr>
      <vt:lpstr>Uniform Resource Identifier</vt:lpstr>
      <vt:lpstr>URI Schemes and Examples</vt:lpstr>
      <vt:lpstr>W3C’s Identification Principles</vt:lpstr>
      <vt:lpstr>Every object should be addressable</vt:lpstr>
      <vt:lpstr>W3C’s Identification Principles</vt:lpstr>
      <vt:lpstr>W3C’s Identification Principles</vt:lpstr>
      <vt:lpstr>W3C’s Identification Principles</vt:lpstr>
      <vt:lpstr>The Early Web</vt:lpstr>
      <vt:lpstr>The Classical View</vt:lpstr>
      <vt:lpstr>Name resolution</vt:lpstr>
      <vt:lpstr>Dynamic Delegation Discovery System</vt:lpstr>
      <vt:lpstr>The Modern View</vt:lpstr>
      <vt:lpstr>Internationalized Resource Identifiers</vt:lpstr>
      <vt:lpstr>Cool URIs don't change</vt:lpstr>
      <vt:lpstr>Cool URIs don't change</vt:lpstr>
      <vt:lpstr>Representation</vt:lpstr>
      <vt:lpstr>Representation</vt:lpstr>
      <vt:lpstr>Internet Media Types</vt:lpstr>
      <vt:lpstr>W3C’s Representation Principles</vt:lpstr>
      <vt:lpstr>Content, Behaviour &amp; Presentation Technologies</vt:lpstr>
      <vt:lpstr>Content, Behaviour &amp; Presentation Technologies</vt:lpstr>
      <vt:lpstr>W3C’s Representation Principles</vt:lpstr>
      <vt:lpstr>W3C’s Representation Principles</vt:lpstr>
      <vt:lpstr>W3C’s Representation Principles</vt:lpstr>
      <vt:lpstr>W3C’s Representation Principles</vt:lpstr>
      <vt:lpstr>Interaction</vt:lpstr>
      <vt:lpstr>Interaction</vt:lpstr>
      <vt:lpstr>Dereferencing URIs</vt:lpstr>
      <vt:lpstr>W3C’s Interaction Principles</vt:lpstr>
      <vt:lpstr>W3C’s Interaction Principles</vt:lpstr>
      <vt:lpstr>W3C’s Interaction Principles</vt:lpstr>
      <vt:lpstr>W3C’s Interaction Principles</vt:lpstr>
      <vt:lpstr>W3C’s Interaction Principles</vt:lpstr>
      <vt:lpstr>Further Reading</vt:lpstr>
      <vt:lpstr>Next Lecture: HTTP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GUIDANCE</dc:title>
  <dc:creator>Heather Packer</dc:creator>
  <cp:lastModifiedBy>Heather Packer</cp:lastModifiedBy>
  <cp:revision>20</cp:revision>
  <dcterms:created xsi:type="dcterms:W3CDTF">2022-09-28T13:39:10Z</dcterms:created>
  <dcterms:modified xsi:type="dcterms:W3CDTF">2022-10-10T13:52:16Z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0x0101000E596EA4FAEC4442816FD0897DB0514A</vt:lpwstr>
  </property>
</Properties>
</file>