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4" r:id="rId5"/>
  </p:sldMasterIdLst>
  <p:notesMasterIdLst>
    <p:notesMasterId r:id="rId40"/>
  </p:notesMasterIdLst>
  <p:handoutMasterIdLst>
    <p:handoutMasterId r:id="rId41"/>
  </p:handoutMasterIdLst>
  <p:sldIdLst>
    <p:sldId id="256" r:id="rId6"/>
    <p:sldId id="257" r:id="rId7"/>
    <p:sldId id="259" r:id="rId8"/>
    <p:sldId id="277" r:id="rId9"/>
    <p:sldId id="266" r:id="rId10"/>
    <p:sldId id="279" r:id="rId11"/>
    <p:sldId id="268" r:id="rId12"/>
    <p:sldId id="265" r:id="rId13"/>
    <p:sldId id="280" r:id="rId14"/>
    <p:sldId id="289" r:id="rId15"/>
    <p:sldId id="282" r:id="rId16"/>
    <p:sldId id="285" r:id="rId17"/>
    <p:sldId id="264" r:id="rId18"/>
    <p:sldId id="263" r:id="rId19"/>
    <p:sldId id="294" r:id="rId20"/>
    <p:sldId id="291" r:id="rId21"/>
    <p:sldId id="293" r:id="rId22"/>
    <p:sldId id="292" r:id="rId23"/>
    <p:sldId id="295" r:id="rId24"/>
    <p:sldId id="287" r:id="rId25"/>
    <p:sldId id="284" r:id="rId26"/>
    <p:sldId id="278" r:id="rId27"/>
    <p:sldId id="260" r:id="rId28"/>
    <p:sldId id="261" r:id="rId29"/>
    <p:sldId id="262" r:id="rId30"/>
    <p:sldId id="301" r:id="rId31"/>
    <p:sldId id="273" r:id="rId32"/>
    <p:sldId id="299" r:id="rId33"/>
    <p:sldId id="296" r:id="rId34"/>
    <p:sldId id="297" r:id="rId35"/>
    <p:sldId id="300" r:id="rId36"/>
    <p:sldId id="283" r:id="rId37"/>
    <p:sldId id="272" r:id="rId38"/>
    <p:sldId id="29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BFF"/>
    <a:srgbClr val="495961"/>
    <a:srgbClr val="2E444E"/>
    <a:srgbClr val="005C84"/>
    <a:srgbClr val="063D5F"/>
    <a:srgbClr val="662953"/>
    <a:srgbClr val="4A103D"/>
    <a:srgbClr val="CA287A"/>
    <a:srgbClr val="DE2B32"/>
    <a:srgbClr val="122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29"/>
    <p:restoredTop sz="69591"/>
  </p:normalViewPr>
  <p:slideViewPr>
    <p:cSldViewPr>
      <p:cViewPr varScale="1">
        <p:scale>
          <a:sx n="67" d="100"/>
          <a:sy n="67" d="100"/>
        </p:scale>
        <p:origin x="123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400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54761-1460-C44E-8EE9-132392DCD1C4}" type="datetimeFigureOut">
              <a:rPr lang="en-US" smtClean="0"/>
              <a:t>10/3/22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82BE9-307A-AB49-B561-9E71E3CE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29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3D421-3143-47CA-ACA9-5443A0940D94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A50D6-6132-4FF4-AFC5-01B946DDB4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9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/>
              <a:t>How does it work?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/>
              <a:t>What are the constituent technologies?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/>
              <a:t>How are those technologies integrated into a consistent whole?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/>
              <a:t>Web as socio-technical construct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/>
              <a:t>History of hypertext, how that influenced (or didn't influence) the Web</a:t>
            </a:r>
          </a:p>
          <a:p>
            <a:r>
              <a:rPr lang="en-GB"/>
              <a:t>What was new about the Web that we didn’t have before</a:t>
            </a:r>
          </a:p>
          <a:p>
            <a:endParaRPr lang="en-GB"/>
          </a:p>
          <a:p>
            <a:r>
              <a:rPr lang="en-GB"/>
              <a:t>Future directions of the Web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323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029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039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552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997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847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186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69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068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 of web pages on the indexed Web ~=5.5 billion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677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800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913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461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395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675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283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4680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87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380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947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471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Interaction characterised as </a:t>
            </a:r>
            <a:r>
              <a:rPr lang="en-GB" b="1" dirty="0"/>
              <a:t>downloading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52B9-7733-3C4C-A27B-2F93188BD17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292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Interaction characterised as </a:t>
            </a:r>
            <a:r>
              <a:rPr lang="en-GB" b="1" dirty="0"/>
              <a:t>browsing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52B9-7733-3C4C-A27B-2F93188BD17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170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180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069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Logo Slide">
    <p:bg>
      <p:bgPr>
        <a:solidFill>
          <a:srgbClr val="005C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BBA8B1-FB70-5047-82C7-77FEF36734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5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54560" y="2060849"/>
            <a:ext cx="7591573" cy="1226567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 spc="-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584" y="3287415"/>
            <a:ext cx="7584843" cy="86409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351584" y="4149081"/>
            <a:ext cx="3071283" cy="359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22 June 2021</a:t>
            </a:r>
          </a:p>
        </p:txBody>
      </p:sp>
      <p:pic>
        <p:nvPicPr>
          <p:cNvPr id="7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3715225-994B-F847-BBCD-98E6DC60B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03511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 userDrawn="1"/>
        </p:nvSpPr>
        <p:spPr>
          <a:xfrm>
            <a:off x="2351584" y="2700210"/>
            <a:ext cx="758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>
                <a:solidFill>
                  <a:schemeClr val="bg1"/>
                </a:solidFill>
              </a:rPr>
              <a:t>YOUR</a:t>
            </a:r>
            <a:r>
              <a:rPr lang="en-GB" sz="3200" b="1" spc="-150" baseline="0" dirty="0">
                <a:solidFill>
                  <a:schemeClr val="bg1"/>
                </a:solidFill>
              </a:rPr>
              <a:t> QUESTIONS</a:t>
            </a:r>
            <a:endParaRPr lang="en-GB" sz="3200" b="1" spc="-15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351584" y="3356522"/>
            <a:ext cx="7584843" cy="1800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spc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 here</a:t>
            </a:r>
            <a:endParaRPr lang="en-GB" dirty="0"/>
          </a:p>
        </p:txBody>
      </p:sp>
      <p:pic>
        <p:nvPicPr>
          <p:cNvPr id="7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32411DA-15FA-804A-A497-A21BA241F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5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E444E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3393" y="1844825"/>
            <a:ext cx="10847916" cy="439305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>
                <a:solidFill>
                  <a:srgbClr val="2E444E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800">
                <a:solidFill>
                  <a:srgbClr val="2E444E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>
                <a:solidFill>
                  <a:srgbClr val="2E444E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>
                <a:solidFill>
                  <a:srgbClr val="2E444E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>
                <a:solidFill>
                  <a:srgbClr val="2E444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69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546605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8328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07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0" r:id="rId2"/>
    <p:sldLayoutId id="2147483706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23392" y="1844825"/>
            <a:ext cx="10862997" cy="438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3"/>
          <p:cNvSpPr txBox="1"/>
          <p:nvPr/>
        </p:nvSpPr>
        <p:spPr>
          <a:xfrm>
            <a:off x="10992544" y="6400135"/>
            <a:ext cx="960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4274112-3819-4E3C-A2C8-15D563C4EB1E}" type="slidenum">
              <a:rPr lang="en-GB" sz="1000" smtClean="0"/>
              <a:t>‹#›</a:t>
            </a:fld>
            <a:endParaRPr lang="en-GB" sz="1000" dirty="0"/>
          </a:p>
        </p:txBody>
      </p:sp>
      <p:pic>
        <p:nvPicPr>
          <p:cNvPr id="8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87826CD3-130D-D440-8ABD-6248D8758A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78" y="-279125"/>
            <a:ext cx="2880322" cy="16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7" r:id="rId2"/>
    <p:sldLayoutId id="2147483708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spc="-150">
          <a:solidFill>
            <a:srgbClr val="49596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rgbClr val="49596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800" kern="1200">
          <a:solidFill>
            <a:srgbClr val="49596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rgbClr val="49596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600" kern="1200">
          <a:solidFill>
            <a:srgbClr val="49596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»"/>
        <a:defRPr sz="1400" kern="1200">
          <a:solidFill>
            <a:srgbClr val="49596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138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7F10E-261E-1C4C-BA52-21F473090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World Wide Web</a:t>
            </a:r>
          </a:p>
        </p:txBody>
      </p:sp>
    </p:spTree>
    <p:extLst>
      <p:ext uri="{BB962C8B-B14F-4D97-AF65-F5344CB8AC3E}">
        <p14:creationId xmlns:p14="http://schemas.microsoft.com/office/powerpoint/2010/main" val="4027959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C7EB6-87DB-ED40-AED4-69BDB67981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692150"/>
            <a:ext cx="10944225" cy="55451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/>
              <a:t>What is the World Wide Web?</a:t>
            </a:r>
          </a:p>
        </p:txBody>
      </p:sp>
    </p:spTree>
    <p:extLst>
      <p:ext uri="{BB962C8B-B14F-4D97-AF65-F5344CB8AC3E}">
        <p14:creationId xmlns:p14="http://schemas.microsoft.com/office/powerpoint/2010/main" val="2113071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95D84555-3753-D742-BE0D-80333D5A2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481" y="0"/>
            <a:ext cx="62981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1F22BB-FF09-EA41-BA8A-C5AB40C62798}"/>
              </a:ext>
            </a:extLst>
          </p:cNvPr>
          <p:cNvSpPr txBox="1"/>
          <p:nvPr/>
        </p:nvSpPr>
        <p:spPr>
          <a:xfrm>
            <a:off x="5949697" y="3682365"/>
            <a:ext cx="2950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“When I use a word,”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Humpty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Dumpty said, in rather a scornful tone, “it means just what I choose it to mean—neither more nor less.”</a:t>
            </a:r>
          </a:p>
        </p:txBody>
      </p:sp>
    </p:spTree>
    <p:extLst>
      <p:ext uri="{BB962C8B-B14F-4D97-AF65-F5344CB8AC3E}">
        <p14:creationId xmlns:p14="http://schemas.microsoft.com/office/powerpoint/2010/main" val="533706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Before the Web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A user typed a host address into a client program</a:t>
            </a:r>
          </a:p>
          <a:p>
            <a:r>
              <a:rPr lang="en-GB" dirty="0"/>
              <a:t>The client communicated with a file server using the File Transfer Protocol (FTP)</a:t>
            </a:r>
          </a:p>
          <a:p>
            <a:r>
              <a:rPr lang="en-GB" dirty="0"/>
              <a:t>The user typed commands into the client:</a:t>
            </a:r>
          </a:p>
          <a:p>
            <a:pPr lvl="1"/>
            <a:r>
              <a:rPr lang="en-GB" dirty="0"/>
              <a:t>To navigate to the right directory</a:t>
            </a:r>
          </a:p>
          <a:p>
            <a:pPr lvl="1"/>
            <a:r>
              <a:rPr lang="en-GB" dirty="0"/>
              <a:t>To specify whether the file being transferred was binary or ASCII</a:t>
            </a:r>
          </a:p>
          <a:p>
            <a:pPr lvl="1"/>
            <a:r>
              <a:rPr lang="en-GB" dirty="0"/>
              <a:t>To get the right file</a:t>
            </a:r>
          </a:p>
          <a:p>
            <a:r>
              <a:rPr lang="en-GB" dirty="0"/>
              <a:t>The server sent a file back</a:t>
            </a:r>
          </a:p>
          <a:p>
            <a:r>
              <a:rPr lang="en-GB" dirty="0"/>
              <a:t>The client stored the file on the hard disk</a:t>
            </a:r>
          </a:p>
          <a:p>
            <a:r>
              <a:rPr lang="en-GB" dirty="0"/>
              <a:t>The user printed the file, or used a separate viewer</a:t>
            </a:r>
          </a:p>
        </p:txBody>
      </p:sp>
      <p:pic>
        <p:nvPicPr>
          <p:cNvPr id="11" name="Screen Recording 2020-09-25 at 19.15.25.mov" descr="Screen Recording 2020-09-25 at 19.15.25.mov">
            <a:hlinkClick r:id="" action="ppaction://media"/>
            <a:extLst>
              <a:ext uri="{FF2B5EF4-FFF2-40B4-BE49-F238E27FC236}">
                <a16:creationId xmlns:a16="http://schemas.microsoft.com/office/drawing/2014/main" id="{966BA2E4-CCD5-7447-83C8-91548C0639B0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tretch/>
        </p:blipFill>
        <p:spPr>
          <a:xfrm>
            <a:off x="6167438" y="2274888"/>
            <a:ext cx="5400675" cy="346075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2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Web experience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 user clicks on a link in a browser</a:t>
            </a:r>
          </a:p>
          <a:p>
            <a:r>
              <a:rPr lang="en-GB" dirty="0"/>
              <a:t>(the browser talks to a web server)</a:t>
            </a:r>
          </a:p>
          <a:p>
            <a:r>
              <a:rPr lang="en-GB" dirty="0"/>
              <a:t>(the server sends a document back)</a:t>
            </a:r>
          </a:p>
          <a:p>
            <a:r>
              <a:rPr lang="en-GB" dirty="0"/>
              <a:t>The browser displays the document</a:t>
            </a:r>
          </a:p>
          <a:p>
            <a:r>
              <a:rPr lang="en-GB" dirty="0"/>
              <a:t>The user clicks on another link (etc)</a:t>
            </a:r>
          </a:p>
        </p:txBody>
      </p:sp>
      <p:pic>
        <p:nvPicPr>
          <p:cNvPr id="8" name="Screen Recording 2020-09-28 at 16.49.32" descr="Screen Recording 2020-09-28 at 16.49.32">
            <a:hlinkClick r:id="" action="ppaction://media"/>
            <a:extLst>
              <a:ext uri="{FF2B5EF4-FFF2-40B4-BE49-F238E27FC236}">
                <a16:creationId xmlns:a16="http://schemas.microsoft.com/office/drawing/2014/main" id="{43F0BDFF-7F4E-AC45-94A4-DC001CF6F4A2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7438" y="2325688"/>
            <a:ext cx="5400675" cy="335756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C881C-FF6A-7D4B-BF79-4813EC94C7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02E04-EA43-874B-9E88-C40DD2C8B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E3DF0-39A8-5046-922E-0A3EB35ECB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The Web is for scientists (1991-1995)</a:t>
            </a:r>
          </a:p>
          <a:p>
            <a:pPr marL="0" indent="0">
              <a:buNone/>
            </a:pPr>
            <a:r>
              <a:rPr lang="en-US" sz="1800" b="1" dirty="0"/>
              <a:t>The Web is for commerce (1996-2000)</a:t>
            </a:r>
          </a:p>
          <a:p>
            <a:pPr marL="0" indent="0">
              <a:buNone/>
            </a:pPr>
            <a:r>
              <a:rPr lang="en-US" sz="1800" b="1" dirty="0"/>
              <a:t>The Web is for users (2000-2005)</a:t>
            </a:r>
          </a:p>
          <a:p>
            <a:pPr marL="0" indent="0">
              <a:buNone/>
            </a:pPr>
            <a:r>
              <a:rPr lang="en-US" sz="1800" b="1" dirty="0"/>
              <a:t>The Web as application platform (2005-)</a:t>
            </a:r>
          </a:p>
        </p:txBody>
      </p:sp>
    </p:spTree>
    <p:extLst>
      <p:ext uri="{BB962C8B-B14F-4D97-AF65-F5344CB8AC3E}">
        <p14:creationId xmlns:p14="http://schemas.microsoft.com/office/powerpoint/2010/main" val="3789916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CEA270-237E-E641-92FD-02D61E46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</p:spPr>
        <p:txBody>
          <a:bodyPr/>
          <a:lstStyle/>
          <a:p>
            <a:r>
              <a:rPr lang="en-US" dirty="0"/>
              <a:t>Web evolution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DFA6D0-209E-8544-B990-E9F2EE0F9E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The Web is for scientists (1991-1995)</a:t>
            </a:r>
          </a:p>
          <a:p>
            <a:pPr lvl="1"/>
            <a:r>
              <a:rPr lang="en-US" sz="1600" dirty="0"/>
              <a:t>Berners Lee 1991</a:t>
            </a:r>
          </a:p>
          <a:p>
            <a:pPr lvl="1"/>
            <a:r>
              <a:rPr lang="en-US" sz="1600" dirty="0"/>
              <a:t>High Energy Physics and Computer Scientists </a:t>
            </a:r>
          </a:p>
          <a:p>
            <a:pPr lvl="1"/>
            <a:r>
              <a:rPr lang="en-US" sz="1600" dirty="0"/>
              <a:t>Library science community</a:t>
            </a:r>
          </a:p>
          <a:p>
            <a:pPr lvl="1"/>
            <a:r>
              <a:rPr lang="en-US" sz="1600" dirty="0"/>
              <a:t>Document-centric</a:t>
            </a:r>
          </a:p>
          <a:p>
            <a:pPr lvl="2"/>
            <a:r>
              <a:rPr lang="en-US" sz="1600" dirty="0"/>
              <a:t>Web pages</a:t>
            </a:r>
          </a:p>
          <a:p>
            <a:pPr lvl="2"/>
            <a:r>
              <a:rPr lang="en-US" sz="1600" dirty="0"/>
              <a:t>PDF and PostScript files</a:t>
            </a:r>
          </a:p>
          <a:p>
            <a:pPr lvl="1"/>
            <a:r>
              <a:rPr lang="en-US" sz="1600" dirty="0"/>
              <a:t>Limited interactivity</a:t>
            </a:r>
          </a:p>
          <a:p>
            <a:pPr lvl="1"/>
            <a:r>
              <a:rPr lang="en-US" sz="1600" dirty="0"/>
              <a:t>Many browsers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099EAB6D-4DAE-A544-91AE-10120742826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75" y="2417763"/>
            <a:ext cx="3175000" cy="3175000"/>
          </a:xfr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6C2FCB3-92D3-CF4C-B633-6E086CD50A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E6F9ED7-7357-9242-B3DE-2C8A1EAB5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72" y="1576267"/>
            <a:ext cx="5122839" cy="500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88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E2081B1-D003-A244-AA8D-1EC4F0FD0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</p:spPr>
        <p:txBody>
          <a:bodyPr/>
          <a:lstStyle/>
          <a:p>
            <a:r>
              <a:rPr lang="en-US"/>
              <a:t>Web evolution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04EB01-560B-1F46-A4AB-0DB2BAFE2C5B}"/>
              </a:ext>
            </a:extLst>
          </p:cNvPr>
          <p:cNvSpPr txBox="1">
            <a:spLocks/>
          </p:cNvSpPr>
          <p:nvPr/>
        </p:nvSpPr>
        <p:spPr>
          <a:xfrm>
            <a:off x="623888" y="1773236"/>
            <a:ext cx="5400675" cy="44640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sz="14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The Web is for scientists (1991-1995)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The Web is for commerce (1996-2000)</a:t>
            </a:r>
          </a:p>
          <a:p>
            <a:pPr lvl="1"/>
            <a:r>
              <a:rPr lang="en-US" sz="1600" dirty="0"/>
              <a:t>Mosaic </a:t>
            </a:r>
            <a:r>
              <a:rPr lang="en-US" sz="1600" dirty="0" err="1"/>
              <a:t>broswer</a:t>
            </a:r>
            <a:r>
              <a:rPr lang="en-US" sz="1600" dirty="0"/>
              <a:t> developed at the National Center for Supercomputing Applications at the University of Illinois and Urbana Champaign </a:t>
            </a:r>
          </a:p>
          <a:p>
            <a:pPr lvl="1"/>
            <a:r>
              <a:rPr lang="en-US" sz="1600" dirty="0"/>
              <a:t>Invention of Secure Sockets</a:t>
            </a:r>
          </a:p>
          <a:p>
            <a:pPr lvl="1"/>
            <a:r>
              <a:rPr lang="en-GB" sz="1600" dirty="0"/>
              <a:t>Netscape released JavaScript</a:t>
            </a:r>
          </a:p>
          <a:p>
            <a:pPr lvl="1"/>
            <a:r>
              <a:rPr lang="en-GB" sz="1600" dirty="0"/>
              <a:t>Microsoft released Cascading Style Sheets (CSS)</a:t>
            </a:r>
            <a:endParaRPr lang="en-US" sz="1400" dirty="0"/>
          </a:p>
          <a:p>
            <a:pPr lvl="1"/>
            <a:r>
              <a:rPr lang="en-US" sz="1600" dirty="0"/>
              <a:t>The dot-com bubble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7D08C838-9F66-4A48-9876-EF2A852FA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75" y="2417763"/>
            <a:ext cx="3175000" cy="3175000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647361C-2EAB-E548-8AED-7EFF00A7E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72" y="1576267"/>
            <a:ext cx="5122839" cy="5000866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6B34E0F3-30BC-9E44-96B1-3E0B21893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798" y="2119598"/>
            <a:ext cx="5002213" cy="3070028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339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2A2885-525F-EA44-83DE-176CD8EC2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</p:spPr>
        <p:txBody>
          <a:bodyPr/>
          <a:lstStyle/>
          <a:p>
            <a:r>
              <a:rPr lang="en-US"/>
              <a:t>Web Evolution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055ED7-BA3D-BB41-B065-17582DCEFD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The Web is for scientists (1991-1995)</a:t>
            </a:r>
          </a:p>
          <a:p>
            <a:pPr marL="0" indent="0">
              <a:buNone/>
            </a:pPr>
            <a:r>
              <a:rPr lang="en-US" sz="1800" b="1" dirty="0"/>
              <a:t>The Web is for commerce (1996-2000)</a:t>
            </a:r>
          </a:p>
          <a:p>
            <a:pPr marL="0" indent="0">
              <a:buNone/>
            </a:pPr>
            <a:r>
              <a:rPr lang="en-US" sz="1800" b="1" dirty="0"/>
              <a:t>The Web is for users (2000-2005)</a:t>
            </a:r>
          </a:p>
          <a:p>
            <a:pPr lvl="1"/>
            <a:r>
              <a:rPr lang="en-US" sz="1600" dirty="0"/>
              <a:t>Tim O'Reilly, Web 2.0 (marketing slogan?)</a:t>
            </a:r>
          </a:p>
          <a:p>
            <a:pPr lvl="1"/>
            <a:r>
              <a:rPr lang="en-US" sz="1600" dirty="0"/>
              <a:t>Commerce</a:t>
            </a:r>
          </a:p>
          <a:p>
            <a:pPr lvl="1"/>
            <a:r>
              <a:rPr lang="en-US" sz="1600" dirty="0"/>
              <a:t>Emphasis on user-generated content</a:t>
            </a:r>
          </a:p>
          <a:p>
            <a:pPr lvl="1"/>
            <a:r>
              <a:rPr lang="en-US" sz="1600" dirty="0"/>
              <a:t>JavaScript</a:t>
            </a:r>
          </a:p>
          <a:p>
            <a:pPr lvl="1"/>
            <a:r>
              <a:rPr lang="en-US" sz="1600" dirty="0"/>
              <a:t>Web browser as rich client</a:t>
            </a:r>
          </a:p>
          <a:p>
            <a:pPr lvl="1"/>
            <a:r>
              <a:rPr lang="en-US" sz="1600" dirty="0"/>
              <a:t>Semantic Web</a:t>
            </a:r>
          </a:p>
          <a:p>
            <a:pPr lvl="1"/>
            <a:r>
              <a:rPr lang="en-US" sz="1600" dirty="0"/>
              <a:t>W3C had mostly been in control of the standards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5F75FA9-79A1-8046-B7B3-F7EF8E3ACCD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75" y="2417763"/>
            <a:ext cx="3175000" cy="3175000"/>
          </a:xfr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254F4EB-A6A9-3843-A2A0-18886EDAD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72" y="1576267"/>
            <a:ext cx="5122839" cy="5000866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5D57BF0-50D4-7246-8FA5-78D3547F0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798" y="2119598"/>
            <a:ext cx="5002213" cy="3070028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4B5CDCC-E305-2E4D-8156-BC55F2882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437" y="1773238"/>
            <a:ext cx="5400675" cy="40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5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2A2885-525F-EA44-83DE-176CD8EC2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</p:spPr>
        <p:txBody>
          <a:bodyPr/>
          <a:lstStyle/>
          <a:p>
            <a:r>
              <a:rPr lang="en-US"/>
              <a:t>Web Evolution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055ED7-BA3D-BB41-B065-17582DCEFD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The Web is for scientists (1991-1995)</a:t>
            </a:r>
          </a:p>
          <a:p>
            <a:pPr marL="0" indent="0">
              <a:buNone/>
            </a:pPr>
            <a:r>
              <a:rPr lang="en-US" sz="1800" b="1" dirty="0"/>
              <a:t>The Web is for commerce (1996-2000)</a:t>
            </a:r>
          </a:p>
          <a:p>
            <a:pPr marL="0" indent="0">
              <a:buNone/>
            </a:pPr>
            <a:r>
              <a:rPr lang="en-US" sz="1800" b="1" dirty="0"/>
              <a:t>The Web is for users (2000-2005)</a:t>
            </a:r>
          </a:p>
          <a:p>
            <a:pPr marL="0" indent="0">
              <a:buNone/>
            </a:pPr>
            <a:r>
              <a:rPr lang="en-US" sz="1800" b="1" dirty="0"/>
              <a:t>The Web as application platform (2005-)</a:t>
            </a:r>
          </a:p>
          <a:p>
            <a:r>
              <a:rPr lang="en-US" sz="1800"/>
              <a:t>Semantic </a:t>
            </a:r>
            <a:r>
              <a:rPr lang="en-US" sz="1800" dirty="0"/>
              <a:t>Web</a:t>
            </a:r>
          </a:p>
          <a:p>
            <a:r>
              <a:rPr lang="en-US" sz="1800" dirty="0"/>
              <a:t>W3C vs Browser manufacturers</a:t>
            </a:r>
          </a:p>
          <a:p>
            <a:r>
              <a:rPr lang="en-US" sz="1800" dirty="0"/>
              <a:t>HTML5 Application platform</a:t>
            </a:r>
          </a:p>
          <a:p>
            <a:r>
              <a:rPr lang="en-US" sz="1800" dirty="0"/>
              <a:t>Shift in emphasis from documents to applications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5F75FA9-79A1-8046-B7B3-F7EF8E3ACCD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75" y="2417763"/>
            <a:ext cx="3175000" cy="3175000"/>
          </a:xfrm>
        </p:spPr>
      </p:pic>
    </p:spTree>
    <p:extLst>
      <p:ext uri="{BB962C8B-B14F-4D97-AF65-F5344CB8AC3E}">
        <p14:creationId xmlns:p14="http://schemas.microsoft.com/office/powerpoint/2010/main" val="3128871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354560" y="2562473"/>
            <a:ext cx="7591573" cy="1226567"/>
          </a:xfrm>
        </p:spPr>
        <p:txBody>
          <a:bodyPr/>
          <a:lstStyle/>
          <a:p>
            <a:r>
              <a:rPr lang="en-GB" dirty="0"/>
              <a:t>COMP3227 Web Architecture and Hypertext Technologies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351584" y="4149081"/>
            <a:ext cx="4608512" cy="288031"/>
          </a:xfrm>
        </p:spPr>
        <p:txBody>
          <a:bodyPr/>
          <a:lstStyle/>
          <a:p>
            <a:r>
              <a:rPr lang="en-GB" dirty="0"/>
              <a:t>Dr Heather Packer – hp3@ecs.soton.ac.uk</a:t>
            </a:r>
          </a:p>
        </p:txBody>
      </p:sp>
    </p:spTree>
    <p:extLst>
      <p:ext uri="{BB962C8B-B14F-4D97-AF65-F5344CB8AC3E}">
        <p14:creationId xmlns:p14="http://schemas.microsoft.com/office/powerpoint/2010/main" val="4109671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C7EB6-87DB-ED40-AED4-69BDB67981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692150"/>
            <a:ext cx="10944225" cy="55451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What is the World Wide Web?</a:t>
            </a:r>
          </a:p>
        </p:txBody>
      </p:sp>
    </p:spTree>
    <p:extLst>
      <p:ext uri="{BB962C8B-B14F-4D97-AF65-F5344CB8AC3E}">
        <p14:creationId xmlns:p14="http://schemas.microsoft.com/office/powerpoint/2010/main" val="395247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 </a:t>
            </a:r>
            <a:r>
              <a:rPr lang="en-US" b="1" dirty="0"/>
              <a:t>distributed information system</a:t>
            </a:r>
            <a:r>
              <a:rPr lang="en-US" dirty="0"/>
              <a:t> that provides access </a:t>
            </a:r>
            <a:br>
              <a:rPr lang="en-US" dirty="0"/>
            </a:br>
            <a:r>
              <a:rPr lang="en-US" dirty="0"/>
              <a:t>to hypertext documents and other objects of interest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We have a general name for these objects of interest: </a:t>
            </a:r>
          </a:p>
          <a:p>
            <a:pPr marL="0" indent="0" algn="ctr">
              <a:buNone/>
            </a:pPr>
            <a:r>
              <a:rPr lang="en-US" sz="3600" dirty="0"/>
              <a:t>resources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731027" y="2693261"/>
            <a:ext cx="6987601" cy="1704312"/>
            <a:chOff x="1207027" y="2693261"/>
            <a:chExt cx="6987601" cy="170431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7901" y="2693261"/>
              <a:ext cx="2306727" cy="143536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7313" y="3500106"/>
              <a:ext cx="897467" cy="8974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3438" y="2895599"/>
              <a:ext cx="1559493" cy="965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1575" y="2835471"/>
              <a:ext cx="1067662" cy="10676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0424" y="3483173"/>
              <a:ext cx="897468" cy="8974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7027" y="3465301"/>
              <a:ext cx="1073720" cy="8729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71778" y="3475566"/>
              <a:ext cx="1000443" cy="88476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14941" y="2980266"/>
              <a:ext cx="897468" cy="897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84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resource?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“Familiar examples [of resources] include an </a:t>
            </a:r>
            <a:r>
              <a:rPr lang="en-US" b="1" dirty="0"/>
              <a:t>electronic document</a:t>
            </a:r>
            <a:r>
              <a:rPr lang="en-US" dirty="0"/>
              <a:t>, an </a:t>
            </a:r>
            <a:r>
              <a:rPr lang="en-US" b="1" dirty="0"/>
              <a:t>image</a:t>
            </a:r>
            <a:r>
              <a:rPr lang="en-US" dirty="0"/>
              <a:t>, a </a:t>
            </a:r>
            <a:r>
              <a:rPr lang="en-US" b="1" dirty="0"/>
              <a:t>source of information </a:t>
            </a:r>
            <a:r>
              <a:rPr lang="en-US" dirty="0"/>
              <a:t>with a consistent purpose (e.g., ‘today's weather report for Los Angeles’), a </a:t>
            </a:r>
            <a:r>
              <a:rPr lang="en-US" b="1" dirty="0"/>
              <a:t>service</a:t>
            </a:r>
            <a:r>
              <a:rPr lang="en-US" dirty="0"/>
              <a:t> (e.g., an HTTP-to-SMS gateway), and a </a:t>
            </a:r>
            <a:r>
              <a:rPr lang="en-US" b="1" dirty="0"/>
              <a:t>collection of other resources</a:t>
            </a:r>
            <a:r>
              <a:rPr lang="en-US" dirty="0"/>
              <a:t>. A resource is </a:t>
            </a:r>
            <a:r>
              <a:rPr lang="en-US" b="1" dirty="0"/>
              <a:t>not necessarily accessible via the Internet</a:t>
            </a:r>
            <a:r>
              <a:rPr lang="en-US" dirty="0"/>
              <a:t>; e.g., human beings, corporations, and bound books in a library can also be resources. Likewise, </a:t>
            </a:r>
            <a:r>
              <a:rPr lang="en-US" b="1" dirty="0"/>
              <a:t>abstract concepts </a:t>
            </a:r>
            <a:r>
              <a:rPr lang="en-US" dirty="0"/>
              <a:t>can be resources, such as the </a:t>
            </a:r>
            <a:r>
              <a:rPr lang="en-US" b="1" dirty="0"/>
              <a:t>operators</a:t>
            </a:r>
            <a:r>
              <a:rPr lang="en-US" dirty="0"/>
              <a:t> and </a:t>
            </a:r>
            <a:r>
              <a:rPr lang="en-US" b="1" dirty="0"/>
              <a:t>operands</a:t>
            </a:r>
            <a:r>
              <a:rPr lang="en-US" dirty="0"/>
              <a:t> of a </a:t>
            </a:r>
            <a:r>
              <a:rPr lang="en-US" b="1" dirty="0"/>
              <a:t>mathematical equation</a:t>
            </a:r>
            <a:r>
              <a:rPr lang="en-US" dirty="0"/>
              <a:t>, the types of a </a:t>
            </a:r>
            <a:r>
              <a:rPr lang="en-US" b="1" dirty="0"/>
              <a:t>relationship</a:t>
            </a:r>
            <a:r>
              <a:rPr lang="en-US" dirty="0"/>
              <a:t> (e.g., ‘parent’ or ‘employee’), or </a:t>
            </a:r>
            <a:r>
              <a:rPr lang="en-US" b="1" dirty="0"/>
              <a:t>numeric values </a:t>
            </a:r>
            <a:r>
              <a:rPr lang="en-US" dirty="0"/>
              <a:t>(e.g., zero, one, and infinity).”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9BB9A9-A4AF-524E-97EB-1DBB6E8CF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Berners-Lee, T. et al (2005) </a:t>
            </a:r>
            <a:r>
              <a:rPr lang="en-GB" i="1" dirty="0"/>
              <a:t>Uniform Resource Identifier (URI): Generic Syntax</a:t>
            </a:r>
            <a:r>
              <a:rPr lang="en-GB" dirty="0"/>
              <a:t>. RFC3986.</a:t>
            </a:r>
          </a:p>
        </p:txBody>
      </p:sp>
    </p:spTree>
    <p:extLst>
      <p:ext uri="{BB962C8B-B14F-4D97-AF65-F5344CB8AC3E}">
        <p14:creationId xmlns:p14="http://schemas.microsoft.com/office/powerpoint/2010/main" val="3029309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Web Architecture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Resources are </a:t>
            </a:r>
            <a:r>
              <a:rPr lang="en-GB" i="1" dirty="0"/>
              <a:t>identified</a:t>
            </a:r>
            <a:r>
              <a:rPr lang="en-GB" dirty="0"/>
              <a:t> by URIs</a:t>
            </a:r>
            <a:br>
              <a:rPr lang="en-GB" dirty="0"/>
            </a:br>
            <a:r>
              <a:rPr lang="en-GB" dirty="0"/>
              <a:t>(Uniform Resource Identifiers)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Resources have </a:t>
            </a:r>
            <a:r>
              <a:rPr lang="en-GB" i="1" dirty="0"/>
              <a:t>representations</a:t>
            </a:r>
            <a:r>
              <a:rPr lang="en-GB" dirty="0"/>
              <a:t> in different formats (HTML, text, PDF)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Resources can be </a:t>
            </a:r>
            <a:r>
              <a:rPr lang="en-GB" i="1" dirty="0"/>
              <a:t>interacted</a:t>
            </a:r>
            <a:r>
              <a:rPr lang="en-GB" dirty="0"/>
              <a:t> with using network protocols (HTTP)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A69089-D3EF-9D40-A48A-4A745BCFBFA7}"/>
              </a:ext>
            </a:extLst>
          </p:cNvPr>
          <p:cNvGrpSpPr/>
          <p:nvPr/>
        </p:nvGrpSpPr>
        <p:grpSpPr>
          <a:xfrm>
            <a:off x="6275388" y="2817307"/>
            <a:ext cx="2530794" cy="1593065"/>
            <a:chOff x="2829914" y="2836304"/>
            <a:chExt cx="2530794" cy="1593065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44470783-B028-484D-B70C-215058243B1B}"/>
                </a:ext>
              </a:extLst>
            </p:cNvPr>
            <p:cNvSpPr/>
            <p:nvPr/>
          </p:nvSpPr>
          <p:spPr bwMode="auto">
            <a:xfrm>
              <a:off x="2856261" y="3196366"/>
              <a:ext cx="2504447" cy="1233003"/>
            </a:xfrm>
            <a:prstGeom prst="cloud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today’s BBC weather forecast for Southampton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8A2AA9-E860-6443-B330-008C6EE3F79C}"/>
                </a:ext>
              </a:extLst>
            </p:cNvPr>
            <p:cNvSpPr txBox="1"/>
            <p:nvPr/>
          </p:nvSpPr>
          <p:spPr>
            <a:xfrm>
              <a:off x="2829914" y="2836304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Lucida Sans" panose="020B0602030504020204" pitchFamily="34" charset="77"/>
                </a:rPr>
                <a:t>Resource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4D628C-1ED7-B148-B565-5443EB27D00D}"/>
              </a:ext>
            </a:extLst>
          </p:cNvPr>
          <p:cNvGrpSpPr/>
          <p:nvPr/>
        </p:nvGrpSpPr>
        <p:grpSpPr>
          <a:xfrm>
            <a:off x="8430539" y="1733035"/>
            <a:ext cx="3246402" cy="618110"/>
            <a:chOff x="6491908" y="1752032"/>
            <a:chExt cx="3246402" cy="6181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0B15B2-EFDA-E243-9274-4E27B7009F8E}"/>
                </a:ext>
              </a:extLst>
            </p:cNvPr>
            <p:cNvSpPr txBox="1"/>
            <p:nvPr/>
          </p:nvSpPr>
          <p:spPr>
            <a:xfrm>
              <a:off x="6491908" y="2093143"/>
              <a:ext cx="3246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Lucida Sans" panose="020B0602030504020204" pitchFamily="34" charset="77"/>
                  <a:cs typeface="Lucida  "/>
                </a:rPr>
                <a:t>http://</a:t>
              </a:r>
              <a:r>
                <a:rPr lang="en-US" sz="1200" err="1">
                  <a:latin typeface="Lucida Sans" panose="020B0602030504020204" pitchFamily="34" charset="77"/>
                  <a:cs typeface="Lucida  "/>
                </a:rPr>
                <a:t>www.bbc.co.uk</a:t>
              </a:r>
              <a:r>
                <a:rPr lang="en-US" sz="1200">
                  <a:latin typeface="Lucida Sans" panose="020B0602030504020204" pitchFamily="34" charset="77"/>
                  <a:cs typeface="Lucida  "/>
                </a:rPr>
                <a:t>/weather/2637487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5BFE41-DB2E-504A-9225-FFB8763C61D0}"/>
                </a:ext>
              </a:extLst>
            </p:cNvPr>
            <p:cNvSpPr txBox="1"/>
            <p:nvPr/>
          </p:nvSpPr>
          <p:spPr>
            <a:xfrm>
              <a:off x="6491908" y="1752032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Lucida Sans" panose="020B0602030504020204" pitchFamily="34" charset="77"/>
                </a:rPr>
                <a:t>URI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76DF38-3C86-8D4C-905D-A7AE5BC3D349}"/>
              </a:ext>
            </a:extLst>
          </p:cNvPr>
          <p:cNvGrpSpPr/>
          <p:nvPr/>
        </p:nvGrpSpPr>
        <p:grpSpPr>
          <a:xfrm rot="20822521">
            <a:off x="7635184" y="2298736"/>
            <a:ext cx="986167" cy="735166"/>
            <a:chOff x="5265179" y="2144849"/>
            <a:chExt cx="986167" cy="735166"/>
          </a:xfrm>
        </p:grpSpPr>
        <p:sp>
          <p:nvSpPr>
            <p:cNvPr id="15" name="Left Arrow 14">
              <a:extLst>
                <a:ext uri="{FF2B5EF4-FFF2-40B4-BE49-F238E27FC236}">
                  <a16:creationId xmlns:a16="http://schemas.microsoft.com/office/drawing/2014/main" id="{88414517-E2CD-A84D-960B-4E5CB41F12A1}"/>
                </a:ext>
              </a:extLst>
            </p:cNvPr>
            <p:cNvSpPr/>
            <p:nvPr/>
          </p:nvSpPr>
          <p:spPr bwMode="auto">
            <a:xfrm rot="19939971">
              <a:off x="5672158" y="2421476"/>
              <a:ext cx="245474" cy="458539"/>
            </a:xfrm>
            <a:prstGeom prst="leftArrow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B2433E-D4EC-7E44-91E8-477BCC524688}"/>
                </a:ext>
              </a:extLst>
            </p:cNvPr>
            <p:cNvSpPr txBox="1"/>
            <p:nvPr/>
          </p:nvSpPr>
          <p:spPr>
            <a:xfrm rot="20019355">
              <a:off x="5265179" y="2144849"/>
              <a:ext cx="9861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Lucida Sans" panose="020B0602030504020204" pitchFamily="34" charset="77"/>
                </a:rPr>
                <a:t>identifies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553557-2780-A34C-AB00-F5ECE566F151}"/>
              </a:ext>
            </a:extLst>
          </p:cNvPr>
          <p:cNvGrpSpPr/>
          <p:nvPr/>
        </p:nvGrpSpPr>
        <p:grpSpPr>
          <a:xfrm>
            <a:off x="9280553" y="3677986"/>
            <a:ext cx="2196841" cy="2487864"/>
            <a:chOff x="6491908" y="3696983"/>
            <a:chExt cx="2196841" cy="2487864"/>
          </a:xfrm>
        </p:grpSpPr>
        <p:sp>
          <p:nvSpPr>
            <p:cNvPr id="18" name="Document 17">
              <a:extLst>
                <a:ext uri="{FF2B5EF4-FFF2-40B4-BE49-F238E27FC236}">
                  <a16:creationId xmlns:a16="http://schemas.microsoft.com/office/drawing/2014/main" id="{EF9DC476-2D24-384D-A855-E5EBEF7F00C7}"/>
                </a:ext>
              </a:extLst>
            </p:cNvPr>
            <p:cNvSpPr/>
            <p:nvPr/>
          </p:nvSpPr>
          <p:spPr bwMode="auto">
            <a:xfrm>
              <a:off x="6593660" y="4123436"/>
              <a:ext cx="2095089" cy="2061411"/>
            </a:xfrm>
            <a:prstGeom prst="flowChartDocumen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Metadata: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Content-Type: text/html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Data: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&lt;html&gt;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&lt;head&gt;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&lt;title&gt;BBC Weather – Southampton&lt;/title&gt;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...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&lt;/html&gt;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74BC70-80B3-EF4E-8D99-51ED45A14870}"/>
                </a:ext>
              </a:extLst>
            </p:cNvPr>
            <p:cNvSpPr txBox="1"/>
            <p:nvPr/>
          </p:nvSpPr>
          <p:spPr>
            <a:xfrm>
              <a:off x="6491908" y="3696983"/>
              <a:ext cx="18678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Lucida Sans" panose="020B0602030504020204" pitchFamily="34" charset="77"/>
                </a:rPr>
                <a:t>Representation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6136E9-74F0-0045-B5B0-50592B8DAD26}"/>
              </a:ext>
            </a:extLst>
          </p:cNvPr>
          <p:cNvGrpSpPr/>
          <p:nvPr/>
        </p:nvGrpSpPr>
        <p:grpSpPr>
          <a:xfrm rot="1003722">
            <a:off x="8280134" y="4405998"/>
            <a:ext cx="1104790" cy="728128"/>
            <a:chOff x="5415967" y="4205103"/>
            <a:chExt cx="1104790" cy="728128"/>
          </a:xfrm>
        </p:grpSpPr>
        <p:sp>
          <p:nvSpPr>
            <p:cNvPr id="21" name="Left Arrow 20">
              <a:extLst>
                <a:ext uri="{FF2B5EF4-FFF2-40B4-BE49-F238E27FC236}">
                  <a16:creationId xmlns:a16="http://schemas.microsoft.com/office/drawing/2014/main" id="{52A0F88E-6F96-BE4C-9E90-C35375F36A98}"/>
                </a:ext>
              </a:extLst>
            </p:cNvPr>
            <p:cNvSpPr/>
            <p:nvPr/>
          </p:nvSpPr>
          <p:spPr bwMode="auto">
            <a:xfrm rot="1603421">
              <a:off x="5673224" y="4474692"/>
              <a:ext cx="245474" cy="458539"/>
            </a:xfrm>
            <a:prstGeom prst="leftArrow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041C04-334D-F94B-A380-6569CD8512F7}"/>
                </a:ext>
              </a:extLst>
            </p:cNvPr>
            <p:cNvSpPr txBox="1"/>
            <p:nvPr/>
          </p:nvSpPr>
          <p:spPr>
            <a:xfrm rot="1612783">
              <a:off x="5415967" y="4205103"/>
              <a:ext cx="1104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Lucida Sans" panose="020B0602030504020204" pitchFamily="34" charset="77"/>
                </a:rPr>
                <a:t>represents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1FDEA0-1B50-084B-8E34-802AA25D6538}"/>
              </a:ext>
            </a:extLst>
          </p:cNvPr>
          <p:cNvGrpSpPr/>
          <p:nvPr/>
        </p:nvGrpSpPr>
        <p:grpSpPr>
          <a:xfrm>
            <a:off x="9940532" y="2867219"/>
            <a:ext cx="1365028" cy="328561"/>
            <a:chOff x="7406287" y="2888589"/>
            <a:chExt cx="1365028" cy="328561"/>
          </a:xfrm>
        </p:grpSpPr>
        <p:sp>
          <p:nvSpPr>
            <p:cNvPr id="24" name="Left Arrow 23">
              <a:extLst>
                <a:ext uri="{FF2B5EF4-FFF2-40B4-BE49-F238E27FC236}">
                  <a16:creationId xmlns:a16="http://schemas.microsoft.com/office/drawing/2014/main" id="{F9232ED6-9962-984B-BB0D-633A1E830A85}"/>
                </a:ext>
              </a:extLst>
            </p:cNvPr>
            <p:cNvSpPr/>
            <p:nvPr/>
          </p:nvSpPr>
          <p:spPr bwMode="auto">
            <a:xfrm rot="16200000">
              <a:off x="7512820" y="2865143"/>
              <a:ext cx="245474" cy="458539"/>
            </a:xfrm>
            <a:prstGeom prst="leftArrow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52A7FE-C57E-2446-8A01-21CDDFDE1DCE}"/>
                </a:ext>
              </a:extLst>
            </p:cNvPr>
            <p:cNvSpPr txBox="1"/>
            <p:nvPr/>
          </p:nvSpPr>
          <p:spPr>
            <a:xfrm>
              <a:off x="7831634" y="2888589"/>
              <a:ext cx="939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Lucida Sans" panose="020B0602030504020204" pitchFamily="34" charset="77"/>
                </a:rPr>
                <a:t>accesses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908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Principles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All entities of interest should be identified by URIs</a:t>
            </a:r>
          </a:p>
          <a:p>
            <a:r>
              <a:rPr lang="en-GB" dirty="0"/>
              <a:t>All URIs should be resolvable (i.e. you can use them to fetch something)</a:t>
            </a:r>
          </a:p>
          <a:p>
            <a:r>
              <a:rPr lang="en-GB" dirty="0"/>
              <a:t>When you resolve a URI, you get some data about the identified resource </a:t>
            </a:r>
          </a:p>
          <a:p>
            <a:r>
              <a:rPr lang="en-GB" dirty="0"/>
              <a:t>Data should be provided using standard formats</a:t>
            </a:r>
          </a:p>
          <a:p>
            <a:r>
              <a:rPr lang="en-GB" dirty="0"/>
              <a:t>Data should be linked with other data</a:t>
            </a:r>
          </a:p>
        </p:txBody>
      </p:sp>
    </p:spTree>
    <p:extLst>
      <p:ext uri="{BB962C8B-B14F-4D97-AF65-F5344CB8AC3E}">
        <p14:creationId xmlns:p14="http://schemas.microsoft.com/office/powerpoint/2010/main" val="4162143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Stars of Linked Data (2010) for Organisations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★		Available on the Web (in whatever format) under an open licence</a:t>
            </a:r>
          </a:p>
          <a:p>
            <a:pPr marL="0" indent="0">
              <a:buNone/>
            </a:pPr>
            <a:r>
              <a:rPr lang="en-GB" dirty="0"/>
              <a:t>★★		As above, but as machine-readable structured data </a:t>
            </a:r>
            <a:br>
              <a:rPr lang="en-GB" dirty="0"/>
            </a:br>
            <a:r>
              <a:rPr lang="en-GB" dirty="0"/>
              <a:t>		(e.g. Excel instead of an image of a table)</a:t>
            </a:r>
          </a:p>
          <a:p>
            <a:pPr marL="0" indent="0">
              <a:buNone/>
            </a:pPr>
            <a:r>
              <a:rPr lang="en-GB" dirty="0"/>
              <a:t>★★★		As above, but in a non-proprietary format </a:t>
            </a:r>
            <a:br>
              <a:rPr lang="en-GB" dirty="0"/>
            </a:br>
            <a:r>
              <a:rPr lang="en-GB" dirty="0"/>
              <a:t>		(e.g. CSV instead of Excel)</a:t>
            </a:r>
          </a:p>
          <a:p>
            <a:pPr marL="0" indent="0">
              <a:buNone/>
            </a:pPr>
            <a:r>
              <a:rPr lang="en-GB" dirty="0"/>
              <a:t>★★★★		As above, but using W3C standards (RDF, SPARQL) to identify things, </a:t>
            </a:r>
            <a:br>
              <a:rPr lang="en-GB" dirty="0"/>
            </a:br>
            <a:r>
              <a:rPr lang="en-GB" dirty="0"/>
              <a:t>		so that others can point at your data</a:t>
            </a:r>
          </a:p>
          <a:p>
            <a:pPr marL="0" indent="0">
              <a:buNone/>
            </a:pPr>
            <a:r>
              <a:rPr lang="en-GB" dirty="0"/>
              <a:t>★★★★★	As above, but linked to other people’s data to provide context</a:t>
            </a:r>
          </a:p>
        </p:txBody>
      </p:sp>
    </p:spTree>
    <p:extLst>
      <p:ext uri="{BB962C8B-B14F-4D97-AF65-F5344CB8AC3E}">
        <p14:creationId xmlns:p14="http://schemas.microsoft.com/office/powerpoint/2010/main" val="47573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7F10E-261E-1C4C-BA52-21F473090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the World Wide Web</a:t>
            </a:r>
          </a:p>
        </p:txBody>
      </p:sp>
    </p:spTree>
    <p:extLst>
      <p:ext uri="{BB962C8B-B14F-4D97-AF65-F5344CB8AC3E}">
        <p14:creationId xmlns:p14="http://schemas.microsoft.com/office/powerpoint/2010/main" val="1467743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181261-2FD0-A94C-80D2-934563F17E33}"/>
              </a:ext>
            </a:extLst>
          </p:cNvPr>
          <p:cNvSpPr txBox="1"/>
          <p:nvPr/>
        </p:nvSpPr>
        <p:spPr>
          <a:xfrm>
            <a:off x="623392" y="1916832"/>
            <a:ext cx="2802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Netcraft's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survey of web servers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Number of users -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International Telecommunications Union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Monthly survey of active websites</a:t>
            </a:r>
          </a:p>
        </p:txBody>
      </p:sp>
    </p:spTree>
    <p:extLst>
      <p:ext uri="{BB962C8B-B14F-4D97-AF65-F5344CB8AC3E}">
        <p14:creationId xmlns:p14="http://schemas.microsoft.com/office/powerpoint/2010/main" val="1324825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D69D62C-A5DC-6140-B124-ED7765F259DA}"/>
              </a:ext>
            </a:extLst>
          </p:cNvPr>
          <p:cNvSpPr/>
          <p:nvPr/>
        </p:nvSpPr>
        <p:spPr>
          <a:xfrm>
            <a:off x="4439816" y="5517232"/>
            <a:ext cx="432048" cy="432048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17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250C0C-F340-C748-98BA-63BCF057B687}"/>
              </a:ext>
            </a:extLst>
          </p:cNvPr>
          <p:cNvSpPr txBox="1"/>
          <p:nvPr/>
        </p:nvSpPr>
        <p:spPr>
          <a:xfrm>
            <a:off x="623392" y="1916832"/>
            <a:ext cx="2802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Increasing by a factor of 10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DB64C9-47FD-1340-918B-5CFCC03912D8}"/>
              </a:ext>
            </a:extLst>
          </p:cNvPr>
          <p:cNvSpPr/>
          <p:nvPr/>
        </p:nvSpPr>
        <p:spPr>
          <a:xfrm>
            <a:off x="4511824" y="2564904"/>
            <a:ext cx="2088232" cy="3168352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96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What’s this module about?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What is the Web?</a:t>
            </a:r>
          </a:p>
          <a:p>
            <a:r>
              <a:rPr lang="en-GB"/>
              <a:t>How is the Web made?</a:t>
            </a:r>
          </a:p>
          <a:p>
            <a:r>
              <a:rPr lang="en-GB"/>
              <a:t>What came before the Web?</a:t>
            </a:r>
          </a:p>
          <a:p>
            <a:r>
              <a:rPr lang="en-GB"/>
              <a:t>Where is the Web going?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362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250C0C-F340-C748-98BA-63BCF057B687}"/>
              </a:ext>
            </a:extLst>
          </p:cNvPr>
          <p:cNvSpPr txBox="1"/>
          <p:nvPr/>
        </p:nvSpPr>
        <p:spPr>
          <a:xfrm>
            <a:off x="623392" y="1916832"/>
            <a:ext cx="280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DB64C9-47FD-1340-918B-5CFCC03912D8}"/>
              </a:ext>
            </a:extLst>
          </p:cNvPr>
          <p:cNvSpPr/>
          <p:nvPr/>
        </p:nvSpPr>
        <p:spPr>
          <a:xfrm flipH="1" flipV="1">
            <a:off x="6600055" y="1052736"/>
            <a:ext cx="4872541" cy="1512168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90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250C0C-F340-C748-98BA-63BCF057B687}"/>
              </a:ext>
            </a:extLst>
          </p:cNvPr>
          <p:cNvSpPr txBox="1"/>
          <p:nvPr/>
        </p:nvSpPr>
        <p:spPr>
          <a:xfrm>
            <a:off x="623392" y="1916832"/>
            <a:ext cx="2802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.5 Billion Users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7.5 Billion People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8 Billion People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different pages a day</a:t>
            </a: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D69D62C-A5DC-6140-B124-ED7765F259DA}"/>
              </a:ext>
            </a:extLst>
          </p:cNvPr>
          <p:cNvSpPr/>
          <p:nvPr/>
        </p:nvSpPr>
        <p:spPr>
          <a:xfrm>
            <a:off x="10344472" y="836712"/>
            <a:ext cx="432048" cy="432048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25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27E57-78CA-5F45-9AEF-CE293750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the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74992-FFDF-7648-BDB5-7BE04C30A5D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/>
              <a:t>How many webpages are there?</a:t>
            </a:r>
          </a:p>
          <a:p>
            <a:pPr lvl="1"/>
            <a:r>
              <a:rPr lang="en-US" sz="1400" dirty="0"/>
              <a:t>Harder to count than websites (deep Web – not linked)</a:t>
            </a:r>
          </a:p>
          <a:p>
            <a:pPr lvl="1"/>
            <a:r>
              <a:rPr lang="en-US" sz="1400" dirty="0"/>
              <a:t>Estimate size of the indexed Web using search engines</a:t>
            </a:r>
          </a:p>
          <a:p>
            <a:pPr lvl="1"/>
            <a:r>
              <a:rPr lang="en-US" sz="1400" dirty="0"/>
              <a:t>Around 800 million in 1999 (compare with ~3 million websites)</a:t>
            </a:r>
          </a:p>
          <a:p>
            <a:pPr lvl="1"/>
            <a:r>
              <a:rPr lang="en-US" sz="1400" dirty="0"/>
              <a:t>At least 10 billion in 2005 (compare with ~34 million active websites)</a:t>
            </a:r>
          </a:p>
          <a:p>
            <a:pPr lvl="1"/>
            <a:r>
              <a:rPr lang="en-US" sz="1400" dirty="0"/>
              <a:t>At least 1 trillion in 2016 (compare with ~170 million websites)</a:t>
            </a:r>
          </a:p>
          <a:p>
            <a:pPr lvl="1"/>
            <a:endParaRPr lang="en-US" sz="1400" dirty="0"/>
          </a:p>
          <a:p>
            <a:pPr marL="0" indent="0">
              <a:buNone/>
            </a:pPr>
            <a:r>
              <a:rPr lang="en-US" sz="1600" dirty="0"/>
              <a:t>What is the diameter of the Web?</a:t>
            </a:r>
          </a:p>
          <a:p>
            <a:pPr lvl="1"/>
            <a:r>
              <a:rPr lang="en-US" sz="1400" dirty="0"/>
              <a:t>How many links do you need to follow to travel between an arbitrary pair of webpages?</a:t>
            </a:r>
          </a:p>
          <a:p>
            <a:pPr lvl="1"/>
            <a:r>
              <a:rPr lang="en-US" sz="1400" dirty="0"/>
              <a:t>Longest shortest finite path</a:t>
            </a:r>
          </a:p>
          <a:p>
            <a:pPr lvl="1"/>
            <a:r>
              <a:rPr lang="en-US" sz="1400" dirty="0"/>
              <a:t>Even harder to measure...</a:t>
            </a:r>
          </a:p>
          <a:p>
            <a:pPr lvl="1"/>
            <a:r>
              <a:rPr lang="en-US" sz="1400" dirty="0"/>
              <a:t>Estimated at 19 in 1999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91ED8-86B5-F74F-B56C-609FA685B8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b" anchorCtr="0"/>
          <a:lstStyle/>
          <a:p>
            <a:r>
              <a:rPr lang="en-US"/>
              <a:t>Lawrence, S. and Giles, C.L. (1999) Accessibility of information on the Web. Nature, 400, pp. 107-109.</a:t>
            </a:r>
            <a:br>
              <a:rPr lang="en-US"/>
            </a:br>
            <a:r>
              <a:rPr lang="en-US"/>
              <a:t>Albert, R. and </a:t>
            </a:r>
            <a:r>
              <a:rPr lang="en-US" err="1"/>
              <a:t>Barabási</a:t>
            </a:r>
            <a:r>
              <a:rPr lang="en-US"/>
              <a:t>, A-L. (1999) Diameter of the World-Wide Web. Nature, 401, pp.130-133.</a:t>
            </a:r>
          </a:p>
        </p:txBody>
      </p:sp>
    </p:spTree>
    <p:extLst>
      <p:ext uri="{BB962C8B-B14F-4D97-AF65-F5344CB8AC3E}">
        <p14:creationId xmlns:p14="http://schemas.microsoft.com/office/powerpoint/2010/main" val="910379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Shape of the Web</a:t>
            </a:r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7943D9D6-FD18-9C40-AB15-D646C7E5E3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423858" y="1773238"/>
            <a:ext cx="5344285" cy="44640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F3841-6C6A-3146-975D-F255913BCA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b" anchorCtr="0"/>
          <a:lstStyle/>
          <a:p>
            <a:r>
              <a:rPr lang="en-GB"/>
              <a:t>Broder, A. et al (2000) </a:t>
            </a:r>
            <a:r>
              <a:rPr lang="en-GB" i="1"/>
              <a:t>Graph Structure in the Web</a:t>
            </a:r>
            <a:r>
              <a:rPr lang="en-GB"/>
              <a:t>. Computer Networks 33, pp. 309-320.</a:t>
            </a:r>
            <a:br>
              <a:rPr lang="en-GB"/>
            </a:br>
            <a:r>
              <a:rPr lang="en-GB" err="1"/>
              <a:t>Meusel</a:t>
            </a:r>
            <a:r>
              <a:rPr lang="en-GB"/>
              <a:t>, R. et al (2015) </a:t>
            </a:r>
            <a:r>
              <a:rPr lang="en-GB" i="1"/>
              <a:t>Graph Structure in the Web – Revisited</a:t>
            </a:r>
            <a:r>
              <a:rPr lang="en-GB"/>
              <a:t>. In Proceedings of the 14</a:t>
            </a:r>
            <a:r>
              <a:rPr lang="en-GB" baseline="30000"/>
              <a:t>th</a:t>
            </a:r>
            <a:r>
              <a:rPr lang="en-GB"/>
              <a:t> International World Wide Web Conference. pp. 427–432.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8AF0F0-E803-014E-8E9C-7BA93CFC32FC}"/>
              </a:ext>
            </a:extLst>
          </p:cNvPr>
          <p:cNvSpPr txBox="1"/>
          <p:nvPr/>
        </p:nvSpPr>
        <p:spPr>
          <a:xfrm>
            <a:off x="335360" y="1916832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Meusel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et al.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LSCC - 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arge strongly connected component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25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7F10E-261E-1C4C-BA52-21F473090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Next Lecture:</a:t>
            </a:r>
            <a:br>
              <a:rPr lang="en-US" dirty="0"/>
            </a:br>
            <a:r>
              <a:rPr lang="en-US" dirty="0"/>
              <a:t>Hypertext</a:t>
            </a:r>
          </a:p>
        </p:txBody>
      </p:sp>
    </p:spTree>
    <p:extLst>
      <p:ext uri="{BB962C8B-B14F-4D97-AF65-F5344CB8AC3E}">
        <p14:creationId xmlns:p14="http://schemas.microsoft.com/office/powerpoint/2010/main" val="300091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0664B-520E-134C-8211-88A2FC78A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this module </a:t>
            </a:r>
            <a:r>
              <a:rPr lang="en-US" i="1"/>
              <a:t>not</a:t>
            </a:r>
            <a:r>
              <a:rPr lang="en-US"/>
              <a:t> about?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39162C-90C9-C745-B6C4-9945DB19C03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How to write HTML (although we will look at its evolution and capabilities)</a:t>
            </a:r>
          </a:p>
          <a:p>
            <a:r>
              <a:rPr lang="en-US"/>
              <a:t>How to write CSS (although we will look at its capabilities)</a:t>
            </a:r>
          </a:p>
          <a:p>
            <a:r>
              <a:rPr lang="en-US"/>
              <a:t>How to set up a web server</a:t>
            </a:r>
          </a:p>
          <a:p>
            <a:r>
              <a:rPr lang="en-US"/>
              <a:t>How to write applications in PHP/ASP.NET/Ruby on Rails/Django/</a:t>
            </a:r>
            <a:r>
              <a:rPr lang="en-US" err="1"/>
              <a:t>node.js</a:t>
            </a:r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/>
              <a:t>Other ECS modules cover some of this, most notably COMP6205 Web Development</a:t>
            </a:r>
          </a:p>
          <a:p>
            <a:pPr marL="0" indent="0">
              <a:buNone/>
            </a:pPr>
            <a:r>
              <a:rPr lang="en-US"/>
              <a:t>Some material is covered in more depth in COMP6215 Semantic Web Technologies</a:t>
            </a:r>
          </a:p>
        </p:txBody>
      </p:sp>
    </p:spTree>
    <p:extLst>
      <p:ext uri="{BB962C8B-B14F-4D97-AF65-F5344CB8AC3E}">
        <p14:creationId xmlns:p14="http://schemas.microsoft.com/office/powerpoint/2010/main" val="6769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Module structure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Three lectures per week:</a:t>
            </a:r>
          </a:p>
          <a:p>
            <a:pPr lvl="1"/>
            <a:r>
              <a:rPr lang="en-GB" dirty="0"/>
              <a:t>Monday 2pm in 85/2209</a:t>
            </a:r>
          </a:p>
          <a:p>
            <a:pPr lvl="1"/>
            <a:r>
              <a:rPr lang="en-GB" dirty="0"/>
              <a:t>Wednesday 10am in 7/3023</a:t>
            </a:r>
          </a:p>
          <a:p>
            <a:pPr lvl="1"/>
            <a:r>
              <a:rPr lang="en-GB" dirty="0"/>
              <a:t>Friday 4pm in 85/2209</a:t>
            </a:r>
          </a:p>
          <a:p>
            <a:pPr marL="0" indent="0">
              <a:buNone/>
            </a:pPr>
            <a:r>
              <a:rPr lang="en-GB" dirty="0"/>
              <a:t>One lab per week (starting in Week 3):</a:t>
            </a:r>
          </a:p>
          <a:p>
            <a:pPr lvl="1"/>
            <a:r>
              <a:rPr lang="en-GB" dirty="0"/>
              <a:t>Thursday 10am in 59/ECS Computing Lab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Links to all module resources will be at </a:t>
            </a:r>
            <a:r>
              <a:rPr lang="en-US" dirty="0"/>
              <a:t>https://</a:t>
            </a:r>
            <a:r>
              <a:rPr lang="en-US" dirty="0" err="1"/>
              <a:t>secure.ecs.soton.ac.uk</a:t>
            </a:r>
            <a:r>
              <a:rPr lang="en-US" dirty="0"/>
              <a:t>/module/COMP3227/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2733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22F564-8C7E-194B-A1E2-1D347D93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Laboratories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D9CC6C-083D-D34F-ABAE-DE51BB8C36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Starting Week 3 (w/c 17 Oct 2021)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The first four labs have formative exercises to prepare you for the coursework:</a:t>
            </a:r>
          </a:p>
          <a:p>
            <a:pPr lvl="1"/>
            <a:r>
              <a:rPr lang="en-GB" dirty="0"/>
              <a:t>HTTP</a:t>
            </a:r>
          </a:p>
          <a:p>
            <a:pPr lvl="1"/>
            <a:r>
              <a:rPr lang="en-GB" dirty="0"/>
              <a:t>HTML</a:t>
            </a:r>
          </a:p>
          <a:p>
            <a:pPr lvl="1"/>
            <a:r>
              <a:rPr lang="en-GB" dirty="0"/>
              <a:t>CSS</a:t>
            </a:r>
          </a:p>
          <a:p>
            <a:pPr lvl="1"/>
            <a:r>
              <a:rPr lang="en-GB" dirty="0"/>
              <a:t>REST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Subsequent labs will run as coursework clinics</a:t>
            </a:r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663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Assessment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Examination: 50% (120 minutes, 3 questions from 4)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REST architecture coursework: 50%</a:t>
            </a:r>
          </a:p>
          <a:p>
            <a:pPr lvl="1"/>
            <a:r>
              <a:rPr lang="en-GB" dirty="0"/>
              <a:t>Specification published in week 1</a:t>
            </a:r>
          </a:p>
          <a:p>
            <a:pPr lvl="1"/>
            <a:r>
              <a:rPr lang="en-GB" dirty="0"/>
              <a:t>Submission due week 9</a:t>
            </a:r>
          </a:p>
          <a:p>
            <a:pPr lvl="1"/>
            <a:r>
              <a:rPr lang="en-GB" dirty="0"/>
              <a:t>Feedback due week 15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AD93E-1368-9343-B862-DA6C7E74BA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804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Week-by-week topics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23887" y="1773238"/>
            <a:ext cx="10944225" cy="46085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Week 1:		Hypertext and the Architecture of the Web (</a:t>
            </a:r>
            <a:r>
              <a:rPr lang="en-GB" dirty="0" err="1"/>
              <a:t>hsp</a:t>
            </a:r>
            <a:r>
              <a:rPr lang="en-GB" dirty="0"/>
              <a:t>/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2:		Web Protocols (</a:t>
            </a:r>
            <a:r>
              <a:rPr lang="en-GB" dirty="0" err="1"/>
              <a:t>hsp</a:t>
            </a:r>
            <a:r>
              <a:rPr lang="en-GB" dirty="0"/>
              <a:t>/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3:		Web Formats (</a:t>
            </a:r>
            <a:r>
              <a:rPr lang="en-GB" dirty="0" err="1"/>
              <a:t>hsp</a:t>
            </a:r>
            <a:r>
              <a:rPr lang="en-GB" dirty="0"/>
              <a:t>/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4:		Styling the Web, and Advanced Protocols (</a:t>
            </a:r>
            <a:r>
              <a:rPr lang="en-GB" dirty="0" err="1"/>
              <a:t>hsp</a:t>
            </a:r>
            <a:r>
              <a:rPr lang="en-GB" dirty="0"/>
              <a:t>/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5:		RESTful Web Services (</a:t>
            </a:r>
            <a:r>
              <a:rPr lang="en-GB" dirty="0" err="1"/>
              <a:t>hsp</a:t>
            </a:r>
            <a:r>
              <a:rPr lang="en-GB" dirty="0"/>
              <a:t>/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6:		History of Hypertext (</a:t>
            </a:r>
            <a:r>
              <a:rPr lang="en-GB" dirty="0" err="1"/>
              <a:t>nmg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7:		Open Hypermedia (</a:t>
            </a:r>
            <a:r>
              <a:rPr lang="en-GB" dirty="0" err="1"/>
              <a:t>hsp</a:t>
            </a:r>
            <a:r>
              <a:rPr lang="en-GB" dirty="0"/>
              <a:t>/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8:		Web Graph and Search Engines (</a:t>
            </a:r>
            <a:r>
              <a:rPr lang="en-GB" dirty="0" err="1"/>
              <a:t>hsp</a:t>
            </a:r>
            <a:r>
              <a:rPr lang="en-GB" dirty="0"/>
              <a:t>/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9:		Caching, Content Delivery and Web Advertising (</a:t>
            </a:r>
            <a:r>
              <a:rPr lang="en-GB" dirty="0" err="1"/>
              <a:t>hsp</a:t>
            </a:r>
            <a:r>
              <a:rPr lang="en-GB" dirty="0"/>
              <a:t>/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10:	Linked Data, Open Data and Open Access (</a:t>
            </a:r>
            <a:r>
              <a:rPr lang="en-GB" dirty="0" err="1"/>
              <a:t>hsp</a:t>
            </a:r>
            <a:r>
              <a:rPr lang="en-GB" dirty="0"/>
              <a:t>/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11:	Intellectual Property and Net Neutrality (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15:	Review (</a:t>
            </a:r>
            <a:r>
              <a:rPr lang="en-GB" dirty="0" err="1"/>
              <a:t>hsp</a:t>
            </a:r>
            <a:r>
              <a:rPr lang="en-GB" dirty="0"/>
              <a:t>/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954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B16BBD-BA9B-9C41-8F36-256387FDB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note on assessable content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3B4D74-BF31-2444-8237-31804B1E6D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/>
              <a:t>Not everything we cover on this module can be sensibly assessed, so we'll indicate topics of which you only need a high-level understanding as follows.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If a topic concerns technologies which are currently undergoing </a:t>
            </a:r>
            <a:r>
              <a:rPr lang="en-US" err="1"/>
              <a:t>standardisation</a:t>
            </a:r>
            <a:r>
              <a:rPr lang="en-US"/>
              <a:t> (and so which are subject to change), we'll indicate it like this: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If a topic goes into large amounts of detail that's primarily there only for illustrative purposes, we'll indicate it like this: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04417EF-48CB-654B-AE03-A77123C190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47A31AE-57C9-3F4C-B035-697CDA676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327" y="5112022"/>
            <a:ext cx="1434721" cy="126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FD30A31-18AA-7943-956D-93BBB81BB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327" y="3441835"/>
            <a:ext cx="1434722" cy="126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82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theme1.xml><?xml version="1.0" encoding="utf-8"?>
<a:theme xmlns:a="http://schemas.openxmlformats.org/drawingml/2006/main" name="UoS_Powerpoint_template WIDESCREEN">
  <a:themeElements>
    <a:clrScheme name="Rich Black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1BFC7"/>
      </a:accent5>
      <a:accent6>
        <a:srgbClr val="EF7D00"/>
      </a:accent6>
      <a:hlink>
        <a:srgbClr val="74C9E5"/>
      </a:hlink>
      <a:folHlink>
        <a:srgbClr val="D5007F"/>
      </a:folHlink>
    </a:clrScheme>
    <a:fontScheme name="Custom 1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EEB19A3-E5AF-B743-8C08-9AD556682854}" vid="{671753E0-2D72-0A42-810F-2669D10CC1B4}"/>
    </a:ext>
  </a:extLst>
</a:theme>
</file>

<file path=ppt/theme/theme2.xml><?xml version="1.0" encoding="utf-8"?>
<a:theme xmlns:a="http://schemas.openxmlformats.org/drawingml/2006/main" name="Title and content">
  <a:themeElements>
    <a:clrScheme name="Custom 6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1BFC7"/>
      </a:accent5>
      <a:accent6>
        <a:srgbClr val="EF7D00"/>
      </a:accent6>
      <a:hlink>
        <a:srgbClr val="005C83"/>
      </a:hlink>
      <a:folHlink>
        <a:srgbClr val="495961"/>
      </a:folHlink>
    </a:clrScheme>
    <a:fontScheme name="UoS Powerpoint Fonts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EEB19A3-E5AF-B743-8C08-9AD556682854}" vid="{F81E0AD6-EF14-2A4C-975C-394B6C331C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596EA4FAEC4442816FD0897DB0514A" ma:contentTypeVersion="13" ma:contentTypeDescription="Create a new document." ma:contentTypeScope="" ma:versionID="19cf72db43a81d775c8901429e401c5a">
  <xsd:schema xmlns:xsd="http://www.w3.org/2001/XMLSchema" xmlns:xs="http://www.w3.org/2001/XMLSchema" xmlns:p="http://schemas.microsoft.com/office/2006/metadata/properties" xmlns:ns2="993a5681-5c5b-4cef-91da-e6501083dd4a" xmlns:ns3="1fc98906-40c9-4f56-92bd-f396bbed9311" targetNamespace="http://schemas.microsoft.com/office/2006/metadata/properties" ma:root="true" ma:fieldsID="a4c787b164d9c75c816d41075a9c596f" ns2:_="" ns3:_="">
    <xsd:import namespace="993a5681-5c5b-4cef-91da-e6501083dd4a"/>
    <xsd:import namespace="1fc98906-40c9-4f56-92bd-f396bbed93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Indicato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3a5681-5c5b-4cef-91da-e6501083dd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Indicator" ma:index="15" nillable="true" ma:displayName="Indicator" ma:internalName="Indicator">
      <xsd:simpleType>
        <xsd:restriction base="dms:Text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bf2f534-9c3d-494b-83fb-768e807180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c98906-40c9-4f56-92bd-f396bbed931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0bfaa32-be88-4c32-8520-a8dac6cdd59d}" ma:internalName="TaxCatchAll" ma:showField="CatchAllData" ma:web="1fc98906-40c9-4f56-92bd-f396bbed93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dicator xmlns="993a5681-5c5b-4cef-91da-e6501083dd4a" xsi:nil="true"/>
    <lcf76f155ced4ddcb4097134ff3c332f xmlns="993a5681-5c5b-4cef-91da-e6501083dd4a">
      <Terms xmlns="http://schemas.microsoft.com/office/infopath/2007/PartnerControls"/>
    </lcf76f155ced4ddcb4097134ff3c332f>
    <TaxCatchAll xmlns="1fc98906-40c9-4f56-92bd-f396bbed9311" xsi:nil="true"/>
  </documentManagement>
</p:properties>
</file>

<file path=customXml/itemProps1.xml><?xml version="1.0" encoding="utf-8"?>
<ds:datastoreItem xmlns:ds="http://schemas.openxmlformats.org/officeDocument/2006/customXml" ds:itemID="{961EDD41-1F66-4EF4-8A75-80007FEDAC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79B0F0-C3A9-4BC0-B389-E7D095D68B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3a5681-5c5b-4cef-91da-e6501083dd4a"/>
    <ds:schemaRef ds:uri="1fc98906-40c9-4f56-92bd-f396bbed93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DF738F-AE3A-4E19-A611-E274842A57A2}">
  <ds:schemaRefs>
    <ds:schemaRef ds:uri="http://schemas.microsoft.com/office/2006/metadata/properties"/>
    <ds:schemaRef ds:uri="http://schemas.microsoft.com/office/infopath/2007/PartnerControls"/>
    <ds:schemaRef ds:uri="993a5681-5c5b-4cef-91da-e6501083dd4a"/>
    <ds:schemaRef ds:uri="1fc98906-40c9-4f56-92bd-f396bbed931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UoS_Powerpoint_template WIDESCREEN</Template>
  <TotalTime>5966</TotalTime>
  <Words>1906</Words>
  <Application>Microsoft Macintosh PowerPoint</Application>
  <PresentationFormat>Widescreen</PresentationFormat>
  <Paragraphs>248</Paragraphs>
  <Slides>34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Lucida Sans</vt:lpstr>
      <vt:lpstr>Segoe UI</vt:lpstr>
      <vt:lpstr>Times New Roman</vt:lpstr>
      <vt:lpstr>UoS_Powerpoint_template WIDESCREEN</vt:lpstr>
      <vt:lpstr>Title and content</vt:lpstr>
      <vt:lpstr>PowerPoint Presentation</vt:lpstr>
      <vt:lpstr>COMP3227 Web Architecture and Hypertext Technologies </vt:lpstr>
      <vt:lpstr>What’s this module about?</vt:lpstr>
      <vt:lpstr>What’s this module not about?</vt:lpstr>
      <vt:lpstr>Module structure</vt:lpstr>
      <vt:lpstr>Laboratories</vt:lpstr>
      <vt:lpstr>Assessment</vt:lpstr>
      <vt:lpstr>Week-by-week topics</vt:lpstr>
      <vt:lpstr>A note on assessable content</vt:lpstr>
      <vt:lpstr>The World Wide Web</vt:lpstr>
      <vt:lpstr>PowerPoint Presentation</vt:lpstr>
      <vt:lpstr>PowerPoint Presentation</vt:lpstr>
      <vt:lpstr>Before the Web</vt:lpstr>
      <vt:lpstr>The Web experience</vt:lpstr>
      <vt:lpstr>Web evolution</vt:lpstr>
      <vt:lpstr>Web evolution</vt:lpstr>
      <vt:lpstr>Web evolution</vt:lpstr>
      <vt:lpstr>Web Evolution</vt:lpstr>
      <vt:lpstr>Web Evolution</vt:lpstr>
      <vt:lpstr>PowerPoint Presentation</vt:lpstr>
      <vt:lpstr>PowerPoint Presentation</vt:lpstr>
      <vt:lpstr>What is a resource?</vt:lpstr>
      <vt:lpstr>Web Architecture</vt:lpstr>
      <vt:lpstr>Web Principles</vt:lpstr>
      <vt:lpstr>5 Stars of Linked Data (2010) for Organisations</vt:lpstr>
      <vt:lpstr>What is the World Wide Web</vt:lpstr>
      <vt:lpstr>Web Growth </vt:lpstr>
      <vt:lpstr>Web Growth </vt:lpstr>
      <vt:lpstr>Web Growth </vt:lpstr>
      <vt:lpstr>Web Growth </vt:lpstr>
      <vt:lpstr>Web Growth </vt:lpstr>
      <vt:lpstr>Measuring the Web</vt:lpstr>
      <vt:lpstr>The Shape of the Web</vt:lpstr>
      <vt:lpstr>Next Lecture: Hypertext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GUIDANCE</dc:title>
  <dc:creator>Heather Packer</dc:creator>
  <cp:lastModifiedBy>Heather Packer</cp:lastModifiedBy>
  <cp:revision>17</cp:revision>
  <dcterms:created xsi:type="dcterms:W3CDTF">2022-09-28T13:39:10Z</dcterms:created>
  <dcterms:modified xsi:type="dcterms:W3CDTF">2022-10-03T14:14:51Z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0x0101000E596EA4FAEC4442816FD0897DB0514A</vt:lpwstr>
  </property>
</Properties>
</file>