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81"/>
  </p:notesMasterIdLst>
  <p:sldIdLst>
    <p:sldId id="260" r:id="rId9"/>
    <p:sldId id="257" r:id="rId10"/>
    <p:sldId id="327" r:id="rId11"/>
    <p:sldId id="258" r:id="rId12"/>
    <p:sldId id="328" r:id="rId13"/>
    <p:sldId id="325" r:id="rId14"/>
    <p:sldId id="326" r:id="rId15"/>
    <p:sldId id="293" r:id="rId16"/>
    <p:sldId id="297" r:id="rId17"/>
    <p:sldId id="301" r:id="rId18"/>
    <p:sldId id="298" r:id="rId19"/>
    <p:sldId id="299" r:id="rId20"/>
    <p:sldId id="303" r:id="rId21"/>
    <p:sldId id="306" r:id="rId22"/>
    <p:sldId id="329" r:id="rId23"/>
    <p:sldId id="261" r:id="rId24"/>
    <p:sldId id="262" r:id="rId25"/>
    <p:sldId id="265" r:id="rId26"/>
    <p:sldId id="266" r:id="rId27"/>
    <p:sldId id="270" r:id="rId28"/>
    <p:sldId id="291" r:id="rId29"/>
    <p:sldId id="330" r:id="rId30"/>
    <p:sldId id="331" r:id="rId31"/>
    <p:sldId id="319" r:id="rId32"/>
    <p:sldId id="321" r:id="rId33"/>
    <p:sldId id="348" r:id="rId34"/>
    <p:sldId id="322" r:id="rId35"/>
    <p:sldId id="332" r:id="rId36"/>
    <p:sldId id="272" r:id="rId37"/>
    <p:sldId id="333" r:id="rId38"/>
    <p:sldId id="334" r:id="rId39"/>
    <p:sldId id="287" r:id="rId40"/>
    <p:sldId id="290" r:id="rId41"/>
    <p:sldId id="273" r:id="rId42"/>
    <p:sldId id="313" r:id="rId43"/>
    <p:sldId id="274" r:id="rId44"/>
    <p:sldId id="307" r:id="rId45"/>
    <p:sldId id="278" r:id="rId46"/>
    <p:sldId id="289" r:id="rId47"/>
    <p:sldId id="277" r:id="rId48"/>
    <p:sldId id="267" r:id="rId49"/>
    <p:sldId id="300" r:id="rId50"/>
    <p:sldId id="269" r:id="rId51"/>
    <p:sldId id="310" r:id="rId52"/>
    <p:sldId id="271" r:id="rId53"/>
    <p:sldId id="335" r:id="rId54"/>
    <p:sldId id="336" r:id="rId55"/>
    <p:sldId id="337" r:id="rId56"/>
    <p:sldId id="338" r:id="rId57"/>
    <p:sldId id="339" r:id="rId58"/>
    <p:sldId id="292" r:id="rId59"/>
    <p:sldId id="340" r:id="rId60"/>
    <p:sldId id="341" r:id="rId61"/>
    <p:sldId id="294" r:id="rId62"/>
    <p:sldId id="305" r:id="rId63"/>
    <p:sldId id="342" r:id="rId64"/>
    <p:sldId id="343" r:id="rId65"/>
    <p:sldId id="308" r:id="rId66"/>
    <p:sldId id="309" r:id="rId67"/>
    <p:sldId id="296" r:id="rId68"/>
    <p:sldId id="311" r:id="rId69"/>
    <p:sldId id="312" r:id="rId70"/>
    <p:sldId id="314" r:id="rId71"/>
    <p:sldId id="316" r:id="rId72"/>
    <p:sldId id="318" r:id="rId73"/>
    <p:sldId id="317" r:id="rId74"/>
    <p:sldId id="344" r:id="rId75"/>
    <p:sldId id="315" r:id="rId76"/>
    <p:sldId id="345" r:id="rId77"/>
    <p:sldId id="346" r:id="rId78"/>
    <p:sldId id="347" r:id="rId79"/>
    <p:sldId id="349" r:id="rId80"/>
  </p:sldIdLst>
  <p:sldSz cx="12192000" cy="6858000"/>
  <p:notesSz cx="6858000" cy="9144000"/>
  <p:embeddedFontLst>
    <p:embeddedFont>
      <p:font typeface="Calibri" panose="020F0502020204030204" pitchFamily="34" charset="0"/>
      <p:regular r:id="rId82"/>
      <p:bold r:id="rId83"/>
      <p:italic r:id="rId84"/>
      <p:boldItalic r:id="rId85"/>
    </p:embeddedFont>
    <p:embeddedFont>
      <p:font typeface="Georgia" panose="02040502050405020303" pitchFamily="18" charset="0"/>
      <p:regular r:id="rId86"/>
      <p:bold r:id="rId87"/>
      <p:italic r:id="rId88"/>
      <p:boldItalic r:id="rId89"/>
    </p:embeddedFont>
    <p:embeddedFont>
      <p:font typeface="Lucida Console" panose="020B0609040504020204" pitchFamily="49" charset="0"/>
      <p:regular r:id="rId90"/>
    </p:embeddedFont>
    <p:embeddedFont>
      <p:font typeface="Lucida Sans" panose="020B0602030504020204" pitchFamily="34" charset="0"/>
      <p:regular r:id="rId91"/>
      <p:bold r:id="rId92"/>
      <p:italic r:id="rId93"/>
      <p:bold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p:restoredTop sz="96327"/>
  </p:normalViewPr>
  <p:slideViewPr>
    <p:cSldViewPr snapToGrid="0" snapToObjects="1" showGuides="1">
      <p:cViewPr varScale="1">
        <p:scale>
          <a:sx n="46" d="100"/>
          <a:sy n="46" d="100"/>
        </p:scale>
        <p:origin x="66"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font" Target="fonts/font9.fntdata"/><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6.fntdata"/><Relationship Id="rId61" Type="http://schemas.openxmlformats.org/officeDocument/2006/relationships/slide" Target="slides/slide53.xml"/><Relationship Id="rId82" Type="http://schemas.openxmlformats.org/officeDocument/2006/relationships/font" Target="fonts/font1.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12.fntdata"/><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6717C-ABEE-7C47-86C1-9900733647CD}" type="slidenum">
              <a:rPr lang="en-US" smtClean="0"/>
              <a:t>7</a:t>
            </a:fld>
            <a:endParaRPr lang="en-US"/>
          </a:p>
        </p:txBody>
      </p:sp>
    </p:spTree>
    <p:extLst>
      <p:ext uri="{BB962C8B-B14F-4D97-AF65-F5344CB8AC3E}">
        <p14:creationId xmlns:p14="http://schemas.microsoft.com/office/powerpoint/2010/main" val="295501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2EE7-7139-9446-BE0F-1DEA72F55E30}" type="slidenum">
              <a:rPr lang="en-GB"/>
              <a:pPr/>
              <a:t>17</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7691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4F2AF-FE67-6843-8E66-67A1E78DFA97}" type="slidenum">
              <a:rPr lang="en-GB"/>
              <a:pPr/>
              <a:t>18</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GB"/>
              <a:t>A </a:t>
            </a:r>
            <a:r>
              <a:rPr lang="en-GB" i="1"/>
              <a:t>set type</a:t>
            </a:r>
            <a:r>
              <a:rPr lang="en-GB"/>
              <a:t> is a description of a 1:N relationship between two record types</a:t>
            </a:r>
          </a:p>
          <a:p>
            <a:r>
              <a:rPr lang="en-GB"/>
              <a:t>Each set type has:</a:t>
            </a:r>
          </a:p>
          <a:p>
            <a:pPr lvl="1"/>
            <a:r>
              <a:rPr lang="en-GB"/>
              <a:t>A name</a:t>
            </a:r>
          </a:p>
          <a:p>
            <a:pPr lvl="1"/>
            <a:r>
              <a:rPr lang="en-GB"/>
              <a:t>An </a:t>
            </a:r>
            <a:r>
              <a:rPr lang="en-GB" i="1"/>
              <a:t>owner record type</a:t>
            </a:r>
            <a:br>
              <a:rPr lang="en-GB" i="1"/>
            </a:br>
            <a:r>
              <a:rPr lang="en-GB"/>
              <a:t>(the domain of the relationship)</a:t>
            </a:r>
          </a:p>
          <a:p>
            <a:pPr lvl="1"/>
            <a:r>
              <a:rPr lang="en-GB"/>
              <a:t>A </a:t>
            </a:r>
            <a:r>
              <a:rPr lang="en-GB" i="1"/>
              <a:t>member record type</a:t>
            </a:r>
            <a:br>
              <a:rPr lang="en-GB"/>
            </a:br>
            <a:r>
              <a:rPr lang="en-GB"/>
              <a:t>(the range of the relationship)</a:t>
            </a:r>
          </a:p>
        </p:txBody>
      </p:sp>
    </p:spTree>
    <p:extLst>
      <p:ext uri="{BB962C8B-B14F-4D97-AF65-F5344CB8AC3E}">
        <p14:creationId xmlns:p14="http://schemas.microsoft.com/office/powerpoint/2010/main" val="185371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E27E-A282-C04A-A677-8CF8019F4769}" type="slidenum">
              <a:rPr lang="en-GB"/>
              <a:pPr/>
              <a:t>19</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5779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2600A-3B85-E945-AB3C-E250B5E1358E}" type="slidenum">
              <a:rPr lang="en-GB"/>
              <a:pPr/>
              <a:t>20</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9424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8303-FFE1-944F-9653-FDD344C03834}" type="slidenum">
              <a:rPr lang="en-GB"/>
              <a:pPr/>
              <a:t>21</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19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a:t>
            </a:r>
          </a:p>
        </p:txBody>
      </p:sp>
      <p:sp>
        <p:nvSpPr>
          <p:cNvPr id="4" name="Slide Number Placeholder 3"/>
          <p:cNvSpPr>
            <a:spLocks noGrp="1"/>
          </p:cNvSpPr>
          <p:nvPr>
            <p:ph type="sldNum" sz="quarter" idx="10"/>
          </p:nvPr>
        </p:nvSpPr>
        <p:spPr/>
        <p:txBody>
          <a:bodyPr/>
          <a:lstStyle/>
          <a:p>
            <a:fld id="{FFA6717C-ABEE-7C47-86C1-9900733647CD}" type="slidenum">
              <a:rPr lang="en-US" smtClean="0"/>
              <a:t>23</a:t>
            </a:fld>
            <a:endParaRPr lang="en-US"/>
          </a:p>
        </p:txBody>
      </p:sp>
    </p:spTree>
    <p:extLst>
      <p:ext uri="{BB962C8B-B14F-4D97-AF65-F5344CB8AC3E}">
        <p14:creationId xmlns:p14="http://schemas.microsoft.com/office/powerpoint/2010/main" val="27214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3F37-6BED-3142-94AC-584F542F2B74}" type="slidenum">
              <a:rPr lang="en-GB"/>
              <a:pPr/>
              <a:t>24</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6842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D63F4-0C6D-2E4F-9E00-03BB93C11DF3}" type="slidenum">
              <a:rPr lang="en-GB"/>
              <a:pPr/>
              <a:t>25</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961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26</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6367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27</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805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1DF46-3FE3-E34E-8226-4E224F33F38E}" type="slidenum">
              <a:rPr lang="en-GB"/>
              <a:pPr/>
              <a:t>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0294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MUMPS</a:t>
            </a:r>
            <a:r>
              <a:rPr lang="en-GB"/>
              <a:t> (Massachusetts General Hospital Utility Multi-Programming System)</a:t>
            </a:r>
          </a:p>
        </p:txBody>
      </p:sp>
      <p:sp>
        <p:nvSpPr>
          <p:cNvPr id="4" name="Slide Number Placeholder 3"/>
          <p:cNvSpPr>
            <a:spLocks noGrp="1"/>
          </p:cNvSpPr>
          <p:nvPr>
            <p:ph type="sldNum" sz="quarter" idx="10"/>
          </p:nvPr>
        </p:nvSpPr>
        <p:spPr/>
        <p:txBody>
          <a:bodyPr/>
          <a:lstStyle/>
          <a:p>
            <a:fld id="{FFA6717C-ABEE-7C47-86C1-9900733647CD}" type="slidenum">
              <a:rPr lang="en-US" smtClean="0"/>
              <a:t>37</a:t>
            </a:fld>
            <a:endParaRPr lang="en-US"/>
          </a:p>
        </p:txBody>
      </p:sp>
    </p:spTree>
    <p:extLst>
      <p:ext uri="{BB962C8B-B14F-4D97-AF65-F5344CB8AC3E}">
        <p14:creationId xmlns:p14="http://schemas.microsoft.com/office/powerpoint/2010/main" val="287065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Series of blog posts in CACM</a:t>
            </a:r>
          </a:p>
        </p:txBody>
      </p:sp>
      <p:sp>
        <p:nvSpPr>
          <p:cNvPr id="4" name="Slide Number Placeholder 3"/>
          <p:cNvSpPr>
            <a:spLocks noGrp="1"/>
          </p:cNvSpPr>
          <p:nvPr>
            <p:ph type="sldNum" sz="quarter" idx="10"/>
          </p:nvPr>
        </p:nvSpPr>
        <p:spPr/>
        <p:txBody>
          <a:bodyPr/>
          <a:lstStyle/>
          <a:p>
            <a:fld id="{9CD0AAE6-A654-7A4A-B7A0-AF82148F91A5}" type="slidenum">
              <a:rPr lang="en-US" smtClean="0"/>
              <a:pPr/>
              <a:t>64</a:t>
            </a:fld>
            <a:endParaRPr lang="en-US"/>
          </a:p>
        </p:txBody>
      </p:sp>
    </p:spTree>
    <p:extLst>
      <p:ext uri="{BB962C8B-B14F-4D97-AF65-F5344CB8AC3E}">
        <p14:creationId xmlns:p14="http://schemas.microsoft.com/office/powerpoint/2010/main" val="201617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5EFA8-6719-7841-A136-125D751D0B3B}" type="slidenum">
              <a:rPr lang="en-GB"/>
              <a:pPr/>
              <a:t>9</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t>A </a:t>
            </a:r>
            <a:r>
              <a:rPr lang="en-GB" i="1"/>
              <a:t>parent-child relationship type</a:t>
            </a:r>
            <a:r>
              <a:rPr lang="en-GB"/>
              <a:t> (</a:t>
            </a:r>
            <a:r>
              <a:rPr lang="en-GB" i="1"/>
              <a:t>PCR type</a:t>
            </a:r>
            <a:r>
              <a:rPr lang="en-GB"/>
              <a:t>) is a 1:N relationship between two record types</a:t>
            </a:r>
          </a:p>
          <a:p>
            <a:pPr lvl="1"/>
            <a:r>
              <a:rPr lang="en-GB"/>
              <a:t>The single end is the </a:t>
            </a:r>
            <a:r>
              <a:rPr lang="en-GB" i="1"/>
              <a:t>parent record type</a:t>
            </a:r>
          </a:p>
          <a:p>
            <a:pPr lvl="1"/>
            <a:r>
              <a:rPr lang="en-GB"/>
              <a:t>The multiple end has the </a:t>
            </a:r>
            <a:r>
              <a:rPr lang="en-GB" i="1"/>
              <a:t>child record type</a:t>
            </a:r>
          </a:p>
          <a:p>
            <a:pPr lvl="1"/>
            <a:r>
              <a:rPr lang="en-GB"/>
              <a:t>(each record may have many children)</a:t>
            </a:r>
          </a:p>
          <a:p>
            <a:r>
              <a:rPr lang="en-GB"/>
              <a:t>Each child may itself have child record types</a:t>
            </a:r>
            <a:br>
              <a:rPr lang="en-GB"/>
            </a:br>
            <a:r>
              <a:rPr lang="en-GB"/>
              <a:t>(i.e. it may be the parent in another relationship</a:t>
            </a:r>
            <a:endParaRPr lang="en-US"/>
          </a:p>
          <a:p>
            <a:endParaRPr lang="en-GB"/>
          </a:p>
        </p:txBody>
      </p:sp>
    </p:spTree>
    <p:extLst>
      <p:ext uri="{BB962C8B-B14F-4D97-AF65-F5344CB8AC3E}">
        <p14:creationId xmlns:p14="http://schemas.microsoft.com/office/powerpoint/2010/main" val="41740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F053-893A-4E4B-9A53-585317FD40BE}" type="slidenum">
              <a:rPr lang="en-GB"/>
              <a:pPr/>
              <a:t>10</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7788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FE908-D4CF-7E40-8F95-74C018EC7FE2}" type="slidenum">
              <a:rPr lang="en-GB"/>
              <a:pPr/>
              <a:t>11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1850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CFEC6-F944-9B4D-B712-0BEAC7197272}" type="slidenum">
              <a:rPr lang="en-GB"/>
              <a:pPr/>
              <a:t>12</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499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163B9-5D3C-5147-8063-A7FEAB486EBE}" type="slidenum">
              <a:rPr lang="en-GB"/>
              <a:pPr/>
              <a:t>13</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502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9837-38CE-B440-8E57-3C499E4A004B}" type="slidenum">
              <a:rPr lang="en-GB"/>
              <a:pPr/>
              <a:t>14</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2137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F0526-7BD0-8B48-942E-26FDFC8F63E1}" type="slidenum">
              <a:rPr lang="en-GB"/>
              <a:pPr/>
              <a:t>16</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dirty="0"/>
              <a:t>Integrated Database Management System</a:t>
            </a:r>
            <a:endParaRPr lang="en-GB" dirty="0"/>
          </a:p>
        </p:txBody>
      </p:sp>
    </p:spTree>
    <p:extLst>
      <p:ext uri="{BB962C8B-B14F-4D97-AF65-F5344CB8AC3E}">
        <p14:creationId xmlns:p14="http://schemas.microsoft.com/office/powerpoint/2010/main" val="111844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25587008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86719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47334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C8B6604A-86A9-074D-901A-A51AF4652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8BDAF3D-6C7B-9548-BAB8-0765051D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93A65594-303E-7642-9CB3-09C6E195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B91455C-D067-6D41-8B42-135DE1BBB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7FE51D9-41F8-F34A-B0C1-DAF02849A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86AE1C61-DEC1-3045-9348-AA510989F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11C00406-8E4B-894C-8D20-4A9F22E4B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09/05/2022</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9" name="University Logo" descr="Logo&#10;&#10;Description automatically generated with medium confidence">
            <a:extLst>
              <a:ext uri="{FF2B5EF4-FFF2-40B4-BE49-F238E27FC236}">
                <a16:creationId xmlns:a16="http://schemas.microsoft.com/office/drawing/2014/main" id="{85F1001B-B16B-E74E-90FF-B036DA16ADE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AF8164AF-429E-8B44-8926-15F5B2F349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3C93DE68-05CE-2849-95E7-E5250A523A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035FA973-C0ED-CC4A-860A-332DE8FA6E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8E358BAB-3CE0-B441-80F2-75A919C00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6C5CB4D6-7FF7-E74F-A293-FD6DF4731B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4B38F7A9-0726-AB4E-82A2-387311FBB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2308ADD2-B9A1-D943-9ECD-0824C5066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hyperlink" Target="http://kkovacs.eu/cassandra-vs-mongodb-vs-couchdb-vs-redis"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tr.us/2009/06/30/database-queries-the-couchdb-way.html" TargetMode="Externa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191kCkNya5Q" TargetMode="External"/><Relationship Id="rId2" Type="http://schemas.openxmlformats.org/officeDocument/2006/relationships/hyperlink" Target="http://www.youtube.com/watch?v=qI_g07C_Q5I" TargetMode="External"/><Relationship Id="rId1" Type="http://schemas.openxmlformats.org/officeDocument/2006/relationships/slideLayout" Target="../slideLayouts/slideLayout1.xml"/><Relationship Id="rId4" Type="http://schemas.openxmlformats.org/officeDocument/2006/relationships/hyperlink" Target="http://www.youtube.com/watch?v=b1BZ9YFsd2o"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70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Hierarchical Schemas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10</a:t>
            </a:fld>
            <a:endParaRPr lang="en-US"/>
          </a:p>
        </p:txBody>
      </p:sp>
      <p:sp>
        <p:nvSpPr>
          <p:cNvPr id="3" name="Text Placeholder 2">
            <a:extLst>
              <a:ext uri="{FF2B5EF4-FFF2-40B4-BE49-F238E27FC236}">
                <a16:creationId xmlns:a16="http://schemas.microsoft.com/office/drawing/2014/main" id="{CECB61BA-EB13-2D4C-82CD-D53E09A3D387}"/>
              </a:ext>
            </a:extLst>
          </p:cNvPr>
          <p:cNvSpPr>
            <a:spLocks noGrp="1"/>
          </p:cNvSpPr>
          <p:nvPr>
            <p:ph type="body" sz="quarter" idx="15"/>
          </p:nvPr>
        </p:nvSpPr>
        <p:spPr/>
        <p:txBody>
          <a:bodyPr/>
          <a:lstStyle/>
          <a:p>
            <a:endParaRPr lang="en-US"/>
          </a:p>
        </p:txBody>
      </p:sp>
      <p:sp>
        <p:nvSpPr>
          <p:cNvPr id="30" name="Rectangle 5">
            <a:extLst>
              <a:ext uri="{FF2B5EF4-FFF2-40B4-BE49-F238E27FC236}">
                <a16:creationId xmlns:a16="http://schemas.microsoft.com/office/drawing/2014/main" id="{1F858AB1-650A-C843-9759-91F18C388D26}"/>
              </a:ext>
            </a:extLst>
          </p:cNvPr>
          <p:cNvSpPr>
            <a:spLocks noChangeArrowheads="1"/>
          </p:cNvSpPr>
          <p:nvPr/>
        </p:nvSpPr>
        <p:spPr bwMode="auto">
          <a:xfrm>
            <a:off x="5016500" y="1916113"/>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31" name="Rectangle 6">
            <a:extLst>
              <a:ext uri="{FF2B5EF4-FFF2-40B4-BE49-F238E27FC236}">
                <a16:creationId xmlns:a16="http://schemas.microsoft.com/office/drawing/2014/main" id="{8D57F8A3-987F-7544-97EE-0AAC0FE9E332}"/>
              </a:ext>
            </a:extLst>
          </p:cNvPr>
          <p:cNvSpPr>
            <a:spLocks noChangeArrowheads="1"/>
          </p:cNvSpPr>
          <p:nvPr/>
        </p:nvSpPr>
        <p:spPr bwMode="auto">
          <a:xfrm>
            <a:off x="3141980" y="3068637"/>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EMPLOYEE</a:t>
            </a:r>
            <a:endParaRPr lang="en-US" dirty="0">
              <a:latin typeface="Lucida Sans" panose="020B0602030504020204" pitchFamily="34" charset="77"/>
              <a:cs typeface="Georgia"/>
            </a:endParaRPr>
          </a:p>
        </p:txBody>
      </p:sp>
      <p:cxnSp>
        <p:nvCxnSpPr>
          <p:cNvPr id="32" name="AutoShape 10">
            <a:extLst>
              <a:ext uri="{FF2B5EF4-FFF2-40B4-BE49-F238E27FC236}">
                <a16:creationId xmlns:a16="http://schemas.microsoft.com/office/drawing/2014/main" id="{5237F92F-9358-F14B-8A10-A4830A13F4C1}"/>
              </a:ext>
            </a:extLst>
          </p:cNvPr>
          <p:cNvCxnSpPr>
            <a:cxnSpLocks noChangeShapeType="1"/>
            <a:stCxn id="30" idx="2"/>
            <a:endCxn id="31" idx="0"/>
          </p:cNvCxnSpPr>
          <p:nvPr/>
        </p:nvCxnSpPr>
        <p:spPr bwMode="auto">
          <a:xfrm flipH="1">
            <a:off x="4221480" y="2276475"/>
            <a:ext cx="1874520" cy="792162"/>
          </a:xfrm>
          <a:prstGeom prst="straightConnector1">
            <a:avLst/>
          </a:prstGeom>
          <a:noFill/>
          <a:ln w="19050">
            <a:solidFill>
              <a:schemeClr val="tx1"/>
            </a:solidFill>
            <a:round/>
            <a:headEnd/>
            <a:tailEnd type="triangle" w="med" len="med"/>
          </a:ln>
          <a:effectLst/>
        </p:spPr>
      </p:cxnSp>
      <p:sp>
        <p:nvSpPr>
          <p:cNvPr id="35" name="Rectangle 5">
            <a:extLst>
              <a:ext uri="{FF2B5EF4-FFF2-40B4-BE49-F238E27FC236}">
                <a16:creationId xmlns:a16="http://schemas.microsoft.com/office/drawing/2014/main" id="{E5FBF6D3-5306-FE45-99DE-CE5BDF33D4EE}"/>
              </a:ext>
            </a:extLst>
          </p:cNvPr>
          <p:cNvSpPr>
            <a:spLocks noChangeArrowheads="1"/>
          </p:cNvSpPr>
          <p:nvPr/>
        </p:nvSpPr>
        <p:spPr bwMode="auto">
          <a:xfrm>
            <a:off x="6891022" y="3067606"/>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PROJECT</a:t>
            </a:r>
            <a:endParaRPr lang="en-US" dirty="0">
              <a:latin typeface="Lucida Sans" panose="020B0602030504020204" pitchFamily="34" charset="77"/>
              <a:cs typeface="Georgia"/>
            </a:endParaRPr>
          </a:p>
        </p:txBody>
      </p:sp>
      <p:sp>
        <p:nvSpPr>
          <p:cNvPr id="36" name="Rectangle 6">
            <a:extLst>
              <a:ext uri="{FF2B5EF4-FFF2-40B4-BE49-F238E27FC236}">
                <a16:creationId xmlns:a16="http://schemas.microsoft.com/office/drawing/2014/main" id="{B04632AD-75D1-CD45-ADB9-2E2DF4BA7833}"/>
              </a:ext>
            </a:extLst>
          </p:cNvPr>
          <p:cNvSpPr>
            <a:spLocks noChangeArrowheads="1"/>
          </p:cNvSpPr>
          <p:nvPr/>
        </p:nvSpPr>
        <p:spPr bwMode="auto">
          <a:xfrm>
            <a:off x="6891022" y="4221162"/>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WORKER</a:t>
            </a:r>
            <a:endParaRPr lang="en-US" dirty="0">
              <a:latin typeface="Lucida Sans" panose="020B0602030504020204" pitchFamily="34" charset="77"/>
              <a:cs typeface="Georgia"/>
            </a:endParaRPr>
          </a:p>
        </p:txBody>
      </p:sp>
      <p:cxnSp>
        <p:nvCxnSpPr>
          <p:cNvPr id="37" name="AutoShape 10">
            <a:extLst>
              <a:ext uri="{FF2B5EF4-FFF2-40B4-BE49-F238E27FC236}">
                <a16:creationId xmlns:a16="http://schemas.microsoft.com/office/drawing/2014/main" id="{D4A4A911-3809-EB43-A804-A34692B08AA9}"/>
              </a:ext>
            </a:extLst>
          </p:cNvPr>
          <p:cNvCxnSpPr>
            <a:cxnSpLocks noChangeShapeType="1"/>
            <a:stCxn id="30" idx="2"/>
            <a:endCxn id="35" idx="0"/>
          </p:cNvCxnSpPr>
          <p:nvPr/>
        </p:nvCxnSpPr>
        <p:spPr bwMode="auto">
          <a:xfrm>
            <a:off x="6096000" y="2276475"/>
            <a:ext cx="1874522" cy="791131"/>
          </a:xfrm>
          <a:prstGeom prst="straightConnector1">
            <a:avLst/>
          </a:prstGeom>
          <a:noFill/>
          <a:ln w="19050">
            <a:solidFill>
              <a:schemeClr val="tx1"/>
            </a:solidFill>
            <a:round/>
            <a:headEnd/>
            <a:tailEnd type="triangle" w="med" len="med"/>
          </a:ln>
          <a:effectLst/>
        </p:spPr>
      </p:cxnSp>
      <p:cxnSp>
        <p:nvCxnSpPr>
          <p:cNvPr id="38" name="AutoShape 10">
            <a:extLst>
              <a:ext uri="{FF2B5EF4-FFF2-40B4-BE49-F238E27FC236}">
                <a16:creationId xmlns:a16="http://schemas.microsoft.com/office/drawing/2014/main" id="{D521236C-D815-7642-8270-42564A26AA8A}"/>
              </a:ext>
            </a:extLst>
          </p:cNvPr>
          <p:cNvCxnSpPr>
            <a:cxnSpLocks noChangeShapeType="1"/>
            <a:stCxn id="35" idx="2"/>
            <a:endCxn id="36" idx="0"/>
          </p:cNvCxnSpPr>
          <p:nvPr/>
        </p:nvCxnSpPr>
        <p:spPr bwMode="auto">
          <a:xfrm>
            <a:off x="7970522" y="3427968"/>
            <a:ext cx="0" cy="793194"/>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209395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a:p>
        </p:txBody>
      </p:sp>
      <p:sp>
        <p:nvSpPr>
          <p:cNvPr id="16387" name="Rectangle 3"/>
          <p:cNvSpPr>
            <a:spLocks noGrp="1" noChangeArrowheads="1"/>
          </p:cNvSpPr>
          <p:nvPr>
            <p:ph sz="quarter" idx="13"/>
          </p:nvPr>
        </p:nvSpPr>
        <p:spPr/>
        <p:txBody>
          <a:bodyPr/>
          <a:lstStyle/>
          <a:p>
            <a:pPr marL="0" indent="0">
              <a:buNone/>
            </a:pPr>
            <a:r>
              <a:rPr lang="en-GB" dirty="0"/>
              <a:t>An </a:t>
            </a:r>
            <a:r>
              <a:rPr lang="en-GB" i="1" dirty="0"/>
              <a:t>occurrence</a:t>
            </a:r>
            <a:r>
              <a:rPr lang="en-GB" dirty="0"/>
              <a:t> or </a:t>
            </a:r>
            <a:r>
              <a:rPr lang="en-GB" i="1" dirty="0"/>
              <a:t>instance</a:t>
            </a:r>
            <a:r>
              <a:rPr lang="en-GB" dirty="0"/>
              <a:t> of the PCR type consists of:</a:t>
            </a:r>
          </a:p>
          <a:p>
            <a:pPr lvl="1"/>
            <a:r>
              <a:rPr lang="en-GB" dirty="0"/>
              <a:t>One record of the parent record type</a:t>
            </a:r>
          </a:p>
          <a:p>
            <a:pPr lvl="1"/>
            <a:r>
              <a:rPr lang="en-GB" dirty="0"/>
              <a:t>Zero or more records of the child record type</a:t>
            </a:r>
          </a:p>
          <a:p>
            <a:pPr lvl="1"/>
            <a:r>
              <a:rPr lang="en-GB" dirty="0"/>
              <a:t>(i.e. an instance is a record and all its children)</a:t>
            </a:r>
          </a:p>
          <a:p>
            <a:pPr marL="0" indent="0">
              <a:buNone/>
            </a:pPr>
            <a:r>
              <a:rPr lang="en-GB" dirty="0"/>
              <a:t>PCR types are referred to by naming the parent record type and child record type</a:t>
            </a:r>
          </a:p>
          <a:p>
            <a:pPr lvl="1"/>
            <a:r>
              <a:rPr lang="en-GB" dirty="0"/>
              <a:t>e.g. (Department, Employee)</a:t>
            </a:r>
          </a:p>
          <a:p>
            <a:pPr marL="0" indent="0">
              <a:buNone/>
            </a:pPr>
            <a:endParaRPr lang="en-GB" dirty="0"/>
          </a:p>
          <a:p>
            <a:pPr marL="0" indent="0">
              <a:buNone/>
            </a:pPr>
            <a:r>
              <a:rPr lang="en-GB" dirty="0"/>
              <a:t>A database may contain many hierarchical occurrences (</a:t>
            </a:r>
            <a:r>
              <a:rPr lang="en-GB" i="1" dirty="0"/>
              <a:t>occurrence trees</a:t>
            </a:r>
            <a:r>
              <a:rPr lang="en-GB" dirty="0"/>
              <a:t>)</a:t>
            </a:r>
          </a:p>
          <a:p>
            <a:pPr lvl="1"/>
            <a:r>
              <a:rPr lang="en-GB" dirty="0"/>
              <a:t>Each occurrence tree is a tree structure whose root is a single record from the root record type of the schema</a:t>
            </a:r>
          </a:p>
          <a:p>
            <a:pPr lvl="1"/>
            <a:r>
              <a:rPr lang="en-GB" dirty="0"/>
              <a:t>The occurrence tree contains all the children (and further descendants) of the root record, all the way to records of the leaf record types</a:t>
            </a:r>
          </a:p>
          <a:p>
            <a:endParaRPr lang="en-US" dirty="0"/>
          </a:p>
        </p:txBody>
      </p:sp>
      <p:sp>
        <p:nvSpPr>
          <p:cNvPr id="3" name="Text Placeholder 2">
            <a:extLst>
              <a:ext uri="{FF2B5EF4-FFF2-40B4-BE49-F238E27FC236}">
                <a16:creationId xmlns:a16="http://schemas.microsoft.com/office/drawing/2014/main" id="{C881337B-A07D-6149-84BE-6D902493282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9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GB"/>
              <a:t>Example Occurrences</a:t>
            </a:r>
            <a:br>
              <a:rPr lang="en-GB"/>
            </a:br>
            <a:r>
              <a:rPr lang="en-GB" sz="2400"/>
              <a:t>(DEPARTMENT, EMPLOYEE)</a:t>
            </a:r>
            <a:endParaRPr lang="en-US" sz="2400"/>
          </a:p>
        </p:txBody>
      </p:sp>
      <p:sp>
        <p:nvSpPr>
          <p:cNvPr id="2" name="Slide Number Placeholder 1"/>
          <p:cNvSpPr>
            <a:spLocks noGrp="1"/>
          </p:cNvSpPr>
          <p:nvPr>
            <p:ph type="sldNum" sz="quarter" idx="12"/>
          </p:nvPr>
        </p:nvSpPr>
        <p:spPr/>
        <p:txBody>
          <a:bodyPr/>
          <a:lstStyle/>
          <a:p>
            <a:fld id="{03AC6681-E0FD-2C4C-B392-04A572FD2AAE}" type="slidenum">
              <a:rPr lang="en-US" smtClean="0"/>
              <a:pPr/>
              <a:t>12</a:t>
            </a:fld>
            <a:endParaRPr lang="en-US"/>
          </a:p>
        </p:txBody>
      </p:sp>
      <p:sp>
        <p:nvSpPr>
          <p:cNvPr id="9" name="Text Placeholder 8">
            <a:extLst>
              <a:ext uri="{FF2B5EF4-FFF2-40B4-BE49-F238E27FC236}">
                <a16:creationId xmlns:a16="http://schemas.microsoft.com/office/drawing/2014/main" id="{77C63894-5239-9A48-B982-3407FF07679E}"/>
              </a:ext>
            </a:extLst>
          </p:cNvPr>
          <p:cNvSpPr>
            <a:spLocks noGrp="1"/>
          </p:cNvSpPr>
          <p:nvPr>
            <p:ph type="body" sz="quarter" idx="15"/>
          </p:nvPr>
        </p:nvSpPr>
        <p:spPr/>
        <p:txBody>
          <a:bodyPr/>
          <a:lstStyle/>
          <a:p>
            <a:endParaRPr lang="en-US"/>
          </a:p>
        </p:txBody>
      </p:sp>
      <p:sp>
        <p:nvSpPr>
          <p:cNvPr id="17" name="Rectangle 5">
            <a:extLst>
              <a:ext uri="{FF2B5EF4-FFF2-40B4-BE49-F238E27FC236}">
                <a16:creationId xmlns:a16="http://schemas.microsoft.com/office/drawing/2014/main" id="{0ED83337-9279-0A49-882E-7FC26B92986D}"/>
              </a:ext>
            </a:extLst>
          </p:cNvPr>
          <p:cNvSpPr>
            <a:spLocks noChangeArrowheads="1"/>
          </p:cNvSpPr>
          <p:nvPr/>
        </p:nvSpPr>
        <p:spPr bwMode="auto">
          <a:xfrm>
            <a:off x="5016500" y="2206860"/>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Sales</a:t>
            </a:r>
            <a:endParaRPr lang="en-US" dirty="0">
              <a:latin typeface="Lucida Sans" panose="020B0602030504020204" pitchFamily="34" charset="77"/>
              <a:cs typeface="Georgia"/>
            </a:endParaRPr>
          </a:p>
        </p:txBody>
      </p:sp>
      <p:sp>
        <p:nvSpPr>
          <p:cNvPr id="18" name="Rectangle 6">
            <a:extLst>
              <a:ext uri="{FF2B5EF4-FFF2-40B4-BE49-F238E27FC236}">
                <a16:creationId xmlns:a16="http://schemas.microsoft.com/office/drawing/2014/main" id="{AC0D8C6F-6865-3343-B566-964F2E046849}"/>
              </a:ext>
            </a:extLst>
          </p:cNvPr>
          <p:cNvSpPr>
            <a:spLocks noChangeArrowheads="1"/>
          </p:cNvSpPr>
          <p:nvPr/>
        </p:nvSpPr>
        <p:spPr bwMode="auto">
          <a:xfrm>
            <a:off x="1986091" y="3029874"/>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19" name="AutoShape 10">
            <a:extLst>
              <a:ext uri="{FF2B5EF4-FFF2-40B4-BE49-F238E27FC236}">
                <a16:creationId xmlns:a16="http://schemas.microsoft.com/office/drawing/2014/main" id="{0BAB9D8D-DDA2-9343-8A9A-62357C276119}"/>
              </a:ext>
            </a:extLst>
          </p:cNvPr>
          <p:cNvCxnSpPr>
            <a:cxnSpLocks noChangeShapeType="1"/>
            <a:stCxn id="17" idx="2"/>
            <a:endCxn id="18" idx="0"/>
          </p:cNvCxnSpPr>
          <p:nvPr/>
        </p:nvCxnSpPr>
        <p:spPr bwMode="auto">
          <a:xfrm flipH="1">
            <a:off x="3065591" y="2567222"/>
            <a:ext cx="3030409" cy="462652"/>
          </a:xfrm>
          <a:prstGeom prst="straightConnector1">
            <a:avLst/>
          </a:prstGeom>
          <a:noFill/>
          <a:ln w="19050">
            <a:solidFill>
              <a:schemeClr val="tx1"/>
            </a:solidFill>
            <a:round/>
            <a:headEnd/>
            <a:tailEnd type="triangle" w="med" len="med"/>
          </a:ln>
          <a:effectLst/>
        </p:spPr>
      </p:cxnSp>
      <p:sp>
        <p:nvSpPr>
          <p:cNvPr id="20" name="Rectangle 5">
            <a:extLst>
              <a:ext uri="{FF2B5EF4-FFF2-40B4-BE49-F238E27FC236}">
                <a16:creationId xmlns:a16="http://schemas.microsoft.com/office/drawing/2014/main" id="{FAEF81CA-B573-DA4B-9A76-DFFB61DFFE01}"/>
              </a:ext>
            </a:extLst>
          </p:cNvPr>
          <p:cNvSpPr>
            <a:spLocks noChangeArrowheads="1"/>
          </p:cNvSpPr>
          <p:nvPr/>
        </p:nvSpPr>
        <p:spPr bwMode="auto">
          <a:xfrm>
            <a:off x="8042275" y="3029874"/>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cxnSp>
        <p:nvCxnSpPr>
          <p:cNvPr id="21" name="AutoShape 10">
            <a:extLst>
              <a:ext uri="{FF2B5EF4-FFF2-40B4-BE49-F238E27FC236}">
                <a16:creationId xmlns:a16="http://schemas.microsoft.com/office/drawing/2014/main" id="{0193BA39-5049-FB46-88C5-CE762F7B2A71}"/>
              </a:ext>
            </a:extLst>
          </p:cNvPr>
          <p:cNvCxnSpPr>
            <a:cxnSpLocks noChangeShapeType="1"/>
            <a:stCxn id="17" idx="2"/>
            <a:endCxn id="20" idx="0"/>
          </p:cNvCxnSpPr>
          <p:nvPr/>
        </p:nvCxnSpPr>
        <p:spPr bwMode="auto">
          <a:xfrm>
            <a:off x="6096000" y="2567222"/>
            <a:ext cx="3025775" cy="462652"/>
          </a:xfrm>
          <a:prstGeom prst="straightConnector1">
            <a:avLst/>
          </a:prstGeom>
          <a:noFill/>
          <a:ln w="19050">
            <a:solidFill>
              <a:schemeClr val="tx1"/>
            </a:solidFill>
            <a:round/>
            <a:headEnd/>
            <a:tailEnd type="triangle" w="med" len="med"/>
          </a:ln>
          <a:effectLst/>
        </p:spPr>
      </p:cxnSp>
      <p:sp>
        <p:nvSpPr>
          <p:cNvPr id="22" name="Rectangle 5">
            <a:extLst>
              <a:ext uri="{FF2B5EF4-FFF2-40B4-BE49-F238E27FC236}">
                <a16:creationId xmlns:a16="http://schemas.microsoft.com/office/drawing/2014/main" id="{3A7A357D-3714-0C4A-B51C-96015CA34CC9}"/>
              </a:ext>
            </a:extLst>
          </p:cNvPr>
          <p:cNvSpPr>
            <a:spLocks noChangeArrowheads="1"/>
          </p:cNvSpPr>
          <p:nvPr/>
        </p:nvSpPr>
        <p:spPr bwMode="auto">
          <a:xfrm>
            <a:off x="5014183" y="3029874"/>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cxnSp>
        <p:nvCxnSpPr>
          <p:cNvPr id="31" name="AutoShape 10">
            <a:extLst>
              <a:ext uri="{FF2B5EF4-FFF2-40B4-BE49-F238E27FC236}">
                <a16:creationId xmlns:a16="http://schemas.microsoft.com/office/drawing/2014/main" id="{B9B160C8-A7A0-8B4D-A300-865E28CFFEA0}"/>
              </a:ext>
            </a:extLst>
          </p:cNvPr>
          <p:cNvCxnSpPr>
            <a:cxnSpLocks noChangeShapeType="1"/>
            <a:stCxn id="17" idx="2"/>
            <a:endCxn id="22" idx="0"/>
          </p:cNvCxnSpPr>
          <p:nvPr/>
        </p:nvCxnSpPr>
        <p:spPr bwMode="auto">
          <a:xfrm flipH="1">
            <a:off x="6093683" y="2567222"/>
            <a:ext cx="2317" cy="462652"/>
          </a:xfrm>
          <a:prstGeom prst="straightConnector1">
            <a:avLst/>
          </a:prstGeom>
          <a:noFill/>
          <a:ln w="19050">
            <a:solidFill>
              <a:schemeClr val="tx1"/>
            </a:solidFill>
            <a:round/>
            <a:headEnd/>
            <a:tailEnd type="triangle" w="med" len="med"/>
          </a:ln>
          <a:effectLst/>
        </p:spPr>
      </p:cxnSp>
      <p:sp>
        <p:nvSpPr>
          <p:cNvPr id="34" name="Rectangle 5">
            <a:extLst>
              <a:ext uri="{FF2B5EF4-FFF2-40B4-BE49-F238E27FC236}">
                <a16:creationId xmlns:a16="http://schemas.microsoft.com/office/drawing/2014/main" id="{0605D8C5-13FB-DE49-ADBC-F1435C95D36B}"/>
              </a:ext>
            </a:extLst>
          </p:cNvPr>
          <p:cNvSpPr>
            <a:spLocks noChangeArrowheads="1"/>
          </p:cNvSpPr>
          <p:nvPr/>
        </p:nvSpPr>
        <p:spPr bwMode="auto">
          <a:xfrm>
            <a:off x="5016500" y="407716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IT</a:t>
            </a:r>
            <a:endParaRPr lang="en-US" dirty="0">
              <a:latin typeface="Lucida Sans" panose="020B0602030504020204" pitchFamily="34" charset="77"/>
              <a:cs typeface="Georgia"/>
            </a:endParaRPr>
          </a:p>
        </p:txBody>
      </p:sp>
      <p:sp>
        <p:nvSpPr>
          <p:cNvPr id="35" name="Rectangle 6">
            <a:extLst>
              <a:ext uri="{FF2B5EF4-FFF2-40B4-BE49-F238E27FC236}">
                <a16:creationId xmlns:a16="http://schemas.microsoft.com/office/drawing/2014/main" id="{4DD229A4-5A0B-A247-9063-EBDE57C6B4A7}"/>
              </a:ext>
            </a:extLst>
          </p:cNvPr>
          <p:cNvSpPr>
            <a:spLocks noChangeArrowheads="1"/>
          </p:cNvSpPr>
          <p:nvPr/>
        </p:nvSpPr>
        <p:spPr bwMode="auto">
          <a:xfrm>
            <a:off x="3138235" y="490017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Macdonald</a:t>
            </a:r>
            <a:endParaRPr lang="en-US" dirty="0">
              <a:latin typeface="Lucida Sans" panose="020B0602030504020204" pitchFamily="34" charset="77"/>
              <a:cs typeface="Georgia"/>
            </a:endParaRPr>
          </a:p>
        </p:txBody>
      </p:sp>
      <p:cxnSp>
        <p:nvCxnSpPr>
          <p:cNvPr id="36" name="AutoShape 10">
            <a:extLst>
              <a:ext uri="{FF2B5EF4-FFF2-40B4-BE49-F238E27FC236}">
                <a16:creationId xmlns:a16="http://schemas.microsoft.com/office/drawing/2014/main" id="{7193B0E1-0A3D-8943-A832-DD2ED222439B}"/>
              </a:ext>
            </a:extLst>
          </p:cNvPr>
          <p:cNvCxnSpPr>
            <a:cxnSpLocks noChangeShapeType="1"/>
            <a:stCxn id="34" idx="2"/>
            <a:endCxn id="35" idx="0"/>
          </p:cNvCxnSpPr>
          <p:nvPr/>
        </p:nvCxnSpPr>
        <p:spPr bwMode="auto">
          <a:xfrm flipH="1">
            <a:off x="4217735" y="4437527"/>
            <a:ext cx="1878265" cy="462652"/>
          </a:xfrm>
          <a:prstGeom prst="straightConnector1">
            <a:avLst/>
          </a:prstGeom>
          <a:noFill/>
          <a:ln w="19050">
            <a:solidFill>
              <a:schemeClr val="tx1"/>
            </a:solidFill>
            <a:round/>
            <a:headEnd/>
            <a:tailEnd type="triangle" w="med" len="med"/>
          </a:ln>
          <a:effectLst/>
        </p:spPr>
      </p:cxnSp>
      <p:sp>
        <p:nvSpPr>
          <p:cNvPr id="37" name="Rectangle 5">
            <a:extLst>
              <a:ext uri="{FF2B5EF4-FFF2-40B4-BE49-F238E27FC236}">
                <a16:creationId xmlns:a16="http://schemas.microsoft.com/office/drawing/2014/main" id="{9041F598-2A59-A740-BC68-D033698C4DC4}"/>
              </a:ext>
            </a:extLst>
          </p:cNvPr>
          <p:cNvSpPr>
            <a:spLocks noChangeArrowheads="1"/>
          </p:cNvSpPr>
          <p:nvPr/>
        </p:nvSpPr>
        <p:spPr bwMode="auto">
          <a:xfrm>
            <a:off x="6894767" y="4906733"/>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O'Neill</a:t>
            </a:r>
            <a:endParaRPr lang="en-US" dirty="0">
              <a:latin typeface="Lucida Sans" panose="020B0602030504020204" pitchFamily="34" charset="77"/>
              <a:cs typeface="Georgia"/>
            </a:endParaRPr>
          </a:p>
        </p:txBody>
      </p:sp>
      <p:cxnSp>
        <p:nvCxnSpPr>
          <p:cNvPr id="38" name="AutoShape 10">
            <a:extLst>
              <a:ext uri="{FF2B5EF4-FFF2-40B4-BE49-F238E27FC236}">
                <a16:creationId xmlns:a16="http://schemas.microsoft.com/office/drawing/2014/main" id="{9C31CAB3-1B5A-2E46-AC2C-7A5DD1980929}"/>
              </a:ext>
            </a:extLst>
          </p:cNvPr>
          <p:cNvCxnSpPr>
            <a:cxnSpLocks noChangeShapeType="1"/>
            <a:stCxn id="34" idx="2"/>
            <a:endCxn id="37" idx="0"/>
          </p:cNvCxnSpPr>
          <p:nvPr/>
        </p:nvCxnSpPr>
        <p:spPr bwMode="auto">
          <a:xfrm>
            <a:off x="6096000" y="4437527"/>
            <a:ext cx="1878267" cy="469206"/>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179364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Example Occurrence Tree</a:t>
            </a:r>
            <a:endParaRPr lang="en-US" sz="2400"/>
          </a:p>
        </p:txBody>
      </p:sp>
      <p:sp>
        <p:nvSpPr>
          <p:cNvPr id="27" name="Rectangle 5">
            <a:extLst>
              <a:ext uri="{FF2B5EF4-FFF2-40B4-BE49-F238E27FC236}">
                <a16:creationId xmlns:a16="http://schemas.microsoft.com/office/drawing/2014/main" id="{4B4188F1-50C7-D447-BCE5-5803AF7C5E4F}"/>
              </a:ext>
            </a:extLst>
          </p:cNvPr>
          <p:cNvSpPr>
            <a:spLocks noChangeArrowheads="1"/>
          </p:cNvSpPr>
          <p:nvPr/>
        </p:nvSpPr>
        <p:spPr bwMode="auto">
          <a:xfrm>
            <a:off x="5087938" y="2704687"/>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Sales</a:t>
            </a:r>
            <a:endParaRPr lang="en-US" dirty="0">
              <a:latin typeface="Lucida Sans" panose="020B0602030504020204" pitchFamily="34" charset="77"/>
              <a:cs typeface="Georgia"/>
            </a:endParaRPr>
          </a:p>
        </p:txBody>
      </p:sp>
      <p:sp>
        <p:nvSpPr>
          <p:cNvPr id="28" name="Rectangle 6">
            <a:extLst>
              <a:ext uri="{FF2B5EF4-FFF2-40B4-BE49-F238E27FC236}">
                <a16:creationId xmlns:a16="http://schemas.microsoft.com/office/drawing/2014/main" id="{0114A01E-1367-3B49-9588-B48C8C94C1EF}"/>
              </a:ext>
            </a:extLst>
          </p:cNvPr>
          <p:cNvSpPr>
            <a:spLocks noChangeArrowheads="1"/>
          </p:cNvSpPr>
          <p:nvPr/>
        </p:nvSpPr>
        <p:spPr bwMode="auto">
          <a:xfrm>
            <a:off x="2057529" y="3527701"/>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29" name="AutoShape 10">
            <a:extLst>
              <a:ext uri="{FF2B5EF4-FFF2-40B4-BE49-F238E27FC236}">
                <a16:creationId xmlns:a16="http://schemas.microsoft.com/office/drawing/2014/main" id="{24DC3414-1B72-014A-A229-E03B401BF3CF}"/>
              </a:ext>
            </a:extLst>
          </p:cNvPr>
          <p:cNvCxnSpPr>
            <a:cxnSpLocks noChangeShapeType="1"/>
            <a:stCxn id="27" idx="2"/>
            <a:endCxn id="28" idx="0"/>
          </p:cNvCxnSpPr>
          <p:nvPr/>
        </p:nvCxnSpPr>
        <p:spPr bwMode="auto">
          <a:xfrm flipH="1">
            <a:off x="2487931" y="3065049"/>
            <a:ext cx="3679507" cy="462652"/>
          </a:xfrm>
          <a:prstGeom prst="straightConnector1">
            <a:avLst/>
          </a:prstGeom>
          <a:noFill/>
          <a:ln w="19050">
            <a:solidFill>
              <a:schemeClr val="tx1"/>
            </a:solidFill>
            <a:round/>
            <a:headEnd/>
            <a:tailEnd type="triangle" w="med" len="med"/>
          </a:ln>
          <a:effectLst/>
        </p:spPr>
      </p:cxnSp>
      <p:sp>
        <p:nvSpPr>
          <p:cNvPr id="30" name="Rectangle 5">
            <a:extLst>
              <a:ext uri="{FF2B5EF4-FFF2-40B4-BE49-F238E27FC236}">
                <a16:creationId xmlns:a16="http://schemas.microsoft.com/office/drawing/2014/main" id="{B4229C19-20F0-A14F-8D62-7D9022D18363}"/>
              </a:ext>
            </a:extLst>
          </p:cNvPr>
          <p:cNvSpPr>
            <a:spLocks noChangeArrowheads="1"/>
          </p:cNvSpPr>
          <p:nvPr/>
        </p:nvSpPr>
        <p:spPr bwMode="auto">
          <a:xfrm>
            <a:off x="4221163" y="3527701"/>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cxnSp>
        <p:nvCxnSpPr>
          <p:cNvPr id="31" name="AutoShape 10">
            <a:extLst>
              <a:ext uri="{FF2B5EF4-FFF2-40B4-BE49-F238E27FC236}">
                <a16:creationId xmlns:a16="http://schemas.microsoft.com/office/drawing/2014/main" id="{9E17BE24-5D61-A547-98CC-42AE4E641203}"/>
              </a:ext>
            </a:extLst>
          </p:cNvPr>
          <p:cNvCxnSpPr>
            <a:cxnSpLocks noChangeShapeType="1"/>
            <a:stCxn id="27" idx="2"/>
            <a:endCxn id="30" idx="0"/>
          </p:cNvCxnSpPr>
          <p:nvPr/>
        </p:nvCxnSpPr>
        <p:spPr bwMode="auto">
          <a:xfrm flipH="1">
            <a:off x="4651565" y="3065049"/>
            <a:ext cx="1515873" cy="462652"/>
          </a:xfrm>
          <a:prstGeom prst="straightConnector1">
            <a:avLst/>
          </a:prstGeom>
          <a:noFill/>
          <a:ln w="19050">
            <a:solidFill>
              <a:schemeClr val="tx1"/>
            </a:solidFill>
            <a:round/>
            <a:headEnd/>
            <a:tailEnd type="triangle" w="med" len="med"/>
          </a:ln>
          <a:effectLst/>
        </p:spPr>
      </p:cxnSp>
      <p:sp>
        <p:nvSpPr>
          <p:cNvPr id="32" name="Rectangle 5">
            <a:extLst>
              <a:ext uri="{FF2B5EF4-FFF2-40B4-BE49-F238E27FC236}">
                <a16:creationId xmlns:a16="http://schemas.microsoft.com/office/drawing/2014/main" id="{FE89C83D-30A9-1C4B-8A5B-6368F714D092}"/>
              </a:ext>
            </a:extLst>
          </p:cNvPr>
          <p:cNvSpPr>
            <a:spLocks noChangeArrowheads="1"/>
          </p:cNvSpPr>
          <p:nvPr/>
        </p:nvSpPr>
        <p:spPr bwMode="auto">
          <a:xfrm>
            <a:off x="3139346" y="3527701"/>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cxnSp>
        <p:nvCxnSpPr>
          <p:cNvPr id="33" name="AutoShape 10">
            <a:extLst>
              <a:ext uri="{FF2B5EF4-FFF2-40B4-BE49-F238E27FC236}">
                <a16:creationId xmlns:a16="http://schemas.microsoft.com/office/drawing/2014/main" id="{895E4318-688C-9341-8331-26C11B2DED4C}"/>
              </a:ext>
            </a:extLst>
          </p:cNvPr>
          <p:cNvCxnSpPr>
            <a:cxnSpLocks noChangeShapeType="1"/>
            <a:stCxn id="27" idx="2"/>
            <a:endCxn id="32" idx="0"/>
          </p:cNvCxnSpPr>
          <p:nvPr/>
        </p:nvCxnSpPr>
        <p:spPr bwMode="auto">
          <a:xfrm flipH="1">
            <a:off x="3569748" y="3065049"/>
            <a:ext cx="2597690" cy="462652"/>
          </a:xfrm>
          <a:prstGeom prst="straightConnector1">
            <a:avLst/>
          </a:prstGeom>
          <a:noFill/>
          <a:ln w="19050">
            <a:solidFill>
              <a:schemeClr val="tx1"/>
            </a:solidFill>
            <a:round/>
            <a:headEnd/>
            <a:tailEnd type="triangle" w="med" len="med"/>
          </a:ln>
          <a:effectLst/>
        </p:spPr>
      </p:cxnSp>
      <p:sp>
        <p:nvSpPr>
          <p:cNvPr id="39" name="Rectangle 5">
            <a:extLst>
              <a:ext uri="{FF2B5EF4-FFF2-40B4-BE49-F238E27FC236}">
                <a16:creationId xmlns:a16="http://schemas.microsoft.com/office/drawing/2014/main" id="{07E29BE4-62EE-4C4D-A745-AF8F188360A0}"/>
              </a:ext>
            </a:extLst>
          </p:cNvPr>
          <p:cNvSpPr>
            <a:spLocks noChangeArrowheads="1"/>
          </p:cNvSpPr>
          <p:nvPr/>
        </p:nvSpPr>
        <p:spPr bwMode="auto">
          <a:xfrm>
            <a:off x="8399463" y="3527701"/>
            <a:ext cx="10795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Doodads</a:t>
            </a:r>
            <a:endParaRPr lang="en-US" dirty="0">
              <a:latin typeface="Lucida Sans" panose="020B0602030504020204" pitchFamily="34" charset="77"/>
              <a:cs typeface="Georgia"/>
            </a:endParaRPr>
          </a:p>
        </p:txBody>
      </p:sp>
      <p:sp>
        <p:nvSpPr>
          <p:cNvPr id="40" name="Rectangle 5">
            <a:extLst>
              <a:ext uri="{FF2B5EF4-FFF2-40B4-BE49-F238E27FC236}">
                <a16:creationId xmlns:a16="http://schemas.microsoft.com/office/drawing/2014/main" id="{4907A631-0C46-C64F-9EF7-85A0243B8F72}"/>
              </a:ext>
            </a:extLst>
          </p:cNvPr>
          <p:cNvSpPr>
            <a:spLocks noChangeArrowheads="1"/>
          </p:cNvSpPr>
          <p:nvPr/>
        </p:nvSpPr>
        <p:spPr bwMode="auto">
          <a:xfrm>
            <a:off x="6225359" y="3527701"/>
            <a:ext cx="10795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Widgets</a:t>
            </a:r>
            <a:endParaRPr lang="en-US" dirty="0">
              <a:latin typeface="Lucida Sans" panose="020B0602030504020204" pitchFamily="34" charset="77"/>
              <a:cs typeface="Georgia"/>
            </a:endParaRPr>
          </a:p>
        </p:txBody>
      </p:sp>
      <p:cxnSp>
        <p:nvCxnSpPr>
          <p:cNvPr id="41" name="AutoShape 10">
            <a:extLst>
              <a:ext uri="{FF2B5EF4-FFF2-40B4-BE49-F238E27FC236}">
                <a16:creationId xmlns:a16="http://schemas.microsoft.com/office/drawing/2014/main" id="{3C487FE6-E0AA-3949-820B-51C11A3212C8}"/>
              </a:ext>
            </a:extLst>
          </p:cNvPr>
          <p:cNvCxnSpPr>
            <a:cxnSpLocks noChangeShapeType="1"/>
            <a:stCxn id="27" idx="2"/>
            <a:endCxn id="40" idx="0"/>
          </p:cNvCxnSpPr>
          <p:nvPr/>
        </p:nvCxnSpPr>
        <p:spPr bwMode="auto">
          <a:xfrm>
            <a:off x="6167438" y="3065049"/>
            <a:ext cx="597671" cy="462652"/>
          </a:xfrm>
          <a:prstGeom prst="straightConnector1">
            <a:avLst/>
          </a:prstGeom>
          <a:noFill/>
          <a:ln w="19050">
            <a:solidFill>
              <a:schemeClr val="tx1"/>
            </a:solidFill>
            <a:round/>
            <a:headEnd/>
            <a:tailEnd type="triangle" w="med" len="med"/>
          </a:ln>
          <a:effectLst/>
        </p:spPr>
      </p:cxnSp>
      <p:cxnSp>
        <p:nvCxnSpPr>
          <p:cNvPr id="44" name="AutoShape 10">
            <a:extLst>
              <a:ext uri="{FF2B5EF4-FFF2-40B4-BE49-F238E27FC236}">
                <a16:creationId xmlns:a16="http://schemas.microsoft.com/office/drawing/2014/main" id="{99AA5554-195A-5840-BD83-29C41E323A0D}"/>
              </a:ext>
            </a:extLst>
          </p:cNvPr>
          <p:cNvCxnSpPr>
            <a:cxnSpLocks noChangeShapeType="1"/>
            <a:stCxn id="27" idx="2"/>
            <a:endCxn id="39" idx="0"/>
          </p:cNvCxnSpPr>
          <p:nvPr/>
        </p:nvCxnSpPr>
        <p:spPr bwMode="auto">
          <a:xfrm>
            <a:off x="6167438" y="3065049"/>
            <a:ext cx="2771775" cy="462652"/>
          </a:xfrm>
          <a:prstGeom prst="straightConnector1">
            <a:avLst/>
          </a:prstGeom>
          <a:noFill/>
          <a:ln w="19050">
            <a:solidFill>
              <a:schemeClr val="tx1"/>
            </a:solidFill>
            <a:round/>
            <a:headEnd/>
            <a:tailEnd type="triangle" w="med" len="med"/>
          </a:ln>
          <a:effectLst/>
        </p:spPr>
      </p:cxnSp>
      <p:sp>
        <p:nvSpPr>
          <p:cNvPr id="47" name="Rectangle 6">
            <a:extLst>
              <a:ext uri="{FF2B5EF4-FFF2-40B4-BE49-F238E27FC236}">
                <a16:creationId xmlns:a16="http://schemas.microsoft.com/office/drawing/2014/main" id="{10B2ED94-D6B9-9742-8D85-E8D8F221BFDA}"/>
              </a:ext>
            </a:extLst>
          </p:cNvPr>
          <p:cNvSpPr>
            <a:spLocks noChangeArrowheads="1"/>
          </p:cNvSpPr>
          <p:nvPr/>
        </p:nvSpPr>
        <p:spPr bwMode="auto">
          <a:xfrm>
            <a:off x="5805427" y="4350715"/>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sp>
        <p:nvSpPr>
          <p:cNvPr id="48" name="Rectangle 5">
            <a:extLst>
              <a:ext uri="{FF2B5EF4-FFF2-40B4-BE49-F238E27FC236}">
                <a16:creationId xmlns:a16="http://schemas.microsoft.com/office/drawing/2014/main" id="{97E86739-CBA1-BA42-A969-653F5E39E9A3}"/>
              </a:ext>
            </a:extLst>
          </p:cNvPr>
          <p:cNvSpPr>
            <a:spLocks noChangeArrowheads="1"/>
          </p:cNvSpPr>
          <p:nvPr/>
        </p:nvSpPr>
        <p:spPr bwMode="auto">
          <a:xfrm>
            <a:off x="9121397" y="4354552"/>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sp>
        <p:nvSpPr>
          <p:cNvPr id="49" name="Rectangle 5">
            <a:extLst>
              <a:ext uri="{FF2B5EF4-FFF2-40B4-BE49-F238E27FC236}">
                <a16:creationId xmlns:a16="http://schemas.microsoft.com/office/drawing/2014/main" id="{896A7F9B-1F54-5841-943D-9CCD35FAEBA8}"/>
              </a:ext>
            </a:extLst>
          </p:cNvPr>
          <p:cNvSpPr>
            <a:spLocks noChangeArrowheads="1"/>
          </p:cNvSpPr>
          <p:nvPr/>
        </p:nvSpPr>
        <p:spPr bwMode="auto">
          <a:xfrm>
            <a:off x="6887244" y="4350715"/>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sp>
        <p:nvSpPr>
          <p:cNvPr id="50" name="Rectangle 6">
            <a:extLst>
              <a:ext uri="{FF2B5EF4-FFF2-40B4-BE49-F238E27FC236}">
                <a16:creationId xmlns:a16="http://schemas.microsoft.com/office/drawing/2014/main" id="{DF3CE6E2-8472-3849-845F-656A9C6CE265}"/>
              </a:ext>
            </a:extLst>
          </p:cNvPr>
          <p:cNvSpPr>
            <a:spLocks noChangeArrowheads="1"/>
          </p:cNvSpPr>
          <p:nvPr/>
        </p:nvSpPr>
        <p:spPr bwMode="auto">
          <a:xfrm>
            <a:off x="8042627" y="4351319"/>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51" name="AutoShape 10">
            <a:extLst>
              <a:ext uri="{FF2B5EF4-FFF2-40B4-BE49-F238E27FC236}">
                <a16:creationId xmlns:a16="http://schemas.microsoft.com/office/drawing/2014/main" id="{B6FBD7BA-5D7A-974F-AE87-133F11547909}"/>
              </a:ext>
            </a:extLst>
          </p:cNvPr>
          <p:cNvCxnSpPr>
            <a:cxnSpLocks noChangeShapeType="1"/>
            <a:stCxn id="40" idx="2"/>
            <a:endCxn id="47" idx="0"/>
          </p:cNvCxnSpPr>
          <p:nvPr/>
        </p:nvCxnSpPr>
        <p:spPr bwMode="auto">
          <a:xfrm flipH="1">
            <a:off x="6235829" y="3888063"/>
            <a:ext cx="529280" cy="462652"/>
          </a:xfrm>
          <a:prstGeom prst="straightConnector1">
            <a:avLst/>
          </a:prstGeom>
          <a:noFill/>
          <a:ln w="19050">
            <a:solidFill>
              <a:schemeClr val="tx1"/>
            </a:solidFill>
            <a:round/>
            <a:headEnd/>
            <a:tailEnd type="triangle" w="med" len="med"/>
          </a:ln>
          <a:effectLst/>
        </p:spPr>
      </p:cxnSp>
      <p:cxnSp>
        <p:nvCxnSpPr>
          <p:cNvPr id="54" name="AutoShape 10">
            <a:extLst>
              <a:ext uri="{FF2B5EF4-FFF2-40B4-BE49-F238E27FC236}">
                <a16:creationId xmlns:a16="http://schemas.microsoft.com/office/drawing/2014/main" id="{C9BAA18D-9D3A-C347-9A10-A30FAB105340}"/>
              </a:ext>
            </a:extLst>
          </p:cNvPr>
          <p:cNvCxnSpPr>
            <a:cxnSpLocks noChangeShapeType="1"/>
            <a:stCxn id="39" idx="2"/>
            <a:endCxn id="50" idx="0"/>
          </p:cNvCxnSpPr>
          <p:nvPr/>
        </p:nvCxnSpPr>
        <p:spPr bwMode="auto">
          <a:xfrm flipH="1">
            <a:off x="8473029" y="3888063"/>
            <a:ext cx="466184" cy="463256"/>
          </a:xfrm>
          <a:prstGeom prst="straightConnector1">
            <a:avLst/>
          </a:prstGeom>
          <a:noFill/>
          <a:ln w="19050">
            <a:solidFill>
              <a:schemeClr val="tx1"/>
            </a:solidFill>
            <a:round/>
            <a:headEnd/>
            <a:tailEnd type="triangle" w="med" len="med"/>
          </a:ln>
          <a:effectLst/>
        </p:spPr>
      </p:cxnSp>
      <p:cxnSp>
        <p:nvCxnSpPr>
          <p:cNvPr id="57" name="AutoShape 10">
            <a:extLst>
              <a:ext uri="{FF2B5EF4-FFF2-40B4-BE49-F238E27FC236}">
                <a16:creationId xmlns:a16="http://schemas.microsoft.com/office/drawing/2014/main" id="{3C60A397-25DD-D64C-85D0-4222792F8CD3}"/>
              </a:ext>
            </a:extLst>
          </p:cNvPr>
          <p:cNvCxnSpPr>
            <a:cxnSpLocks noChangeShapeType="1"/>
            <a:stCxn id="39" idx="2"/>
            <a:endCxn id="48" idx="0"/>
          </p:cNvCxnSpPr>
          <p:nvPr/>
        </p:nvCxnSpPr>
        <p:spPr bwMode="auto">
          <a:xfrm>
            <a:off x="8939213" y="3888063"/>
            <a:ext cx="612586" cy="466489"/>
          </a:xfrm>
          <a:prstGeom prst="straightConnector1">
            <a:avLst/>
          </a:prstGeom>
          <a:noFill/>
          <a:ln w="19050">
            <a:solidFill>
              <a:schemeClr val="tx1"/>
            </a:solidFill>
            <a:round/>
            <a:headEnd/>
            <a:tailEnd type="triangle" w="med" len="med"/>
          </a:ln>
          <a:effectLst/>
        </p:spPr>
      </p:cxnSp>
      <p:cxnSp>
        <p:nvCxnSpPr>
          <p:cNvPr id="60" name="AutoShape 10">
            <a:extLst>
              <a:ext uri="{FF2B5EF4-FFF2-40B4-BE49-F238E27FC236}">
                <a16:creationId xmlns:a16="http://schemas.microsoft.com/office/drawing/2014/main" id="{5528B6EB-49C2-2A4C-8279-5B25C06FA82B}"/>
              </a:ext>
            </a:extLst>
          </p:cNvPr>
          <p:cNvCxnSpPr>
            <a:cxnSpLocks noChangeShapeType="1"/>
            <a:stCxn id="40" idx="2"/>
            <a:endCxn id="49" idx="0"/>
          </p:cNvCxnSpPr>
          <p:nvPr/>
        </p:nvCxnSpPr>
        <p:spPr bwMode="auto">
          <a:xfrm>
            <a:off x="6765109" y="3888063"/>
            <a:ext cx="552537" cy="462652"/>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341091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14</a:t>
            </a:fld>
            <a:endParaRPr lang="en-US"/>
          </a:p>
        </p:txBody>
      </p:sp>
      <p:sp>
        <p:nvSpPr>
          <p:cNvPr id="32771" name="Rectangle 3"/>
          <p:cNvSpPr>
            <a:spLocks noGrp="1" noChangeArrowheads="1"/>
          </p:cNvSpPr>
          <p:nvPr>
            <p:ph sz="quarter" idx="13"/>
          </p:nvPr>
        </p:nvSpPr>
        <p:spPr/>
        <p:txBody>
          <a:bodyPr/>
          <a:lstStyle/>
          <a:p>
            <a:r>
              <a:rPr lang="en-GB" dirty="0"/>
              <a:t>Multiple parents (M:N relationships) are not supported – strict hierarchy</a:t>
            </a:r>
          </a:p>
          <a:p>
            <a:pPr lvl="1"/>
            <a:r>
              <a:rPr lang="en-GB" dirty="0"/>
              <a:t>Can’t represent an employee that works in more than one department</a:t>
            </a:r>
          </a:p>
          <a:p>
            <a:r>
              <a:rPr lang="en-GB" dirty="0"/>
              <a:t>Record type can't be involved in more than one PCR as child</a:t>
            </a:r>
          </a:p>
          <a:p>
            <a:pPr lvl="1"/>
            <a:r>
              <a:rPr lang="en-GB" dirty="0"/>
              <a:t>Can't have both (DEPARTMENT, EMPLOYEE) and (PROJECT, EMPLOYEE)</a:t>
            </a:r>
          </a:p>
          <a:p>
            <a:r>
              <a:rPr lang="en-GB" dirty="0"/>
              <a:t>N-</a:t>
            </a:r>
            <a:r>
              <a:rPr lang="en-GB" dirty="0" err="1"/>
              <a:t>ary</a:t>
            </a:r>
            <a:r>
              <a:rPr lang="en-GB" dirty="0"/>
              <a:t> relationships (between more than two record types) are not supported</a:t>
            </a:r>
          </a:p>
          <a:p>
            <a:r>
              <a:rPr lang="en-GB" dirty="0"/>
              <a:t>Querying/update requires the programmer to explicitly navigate the hierarchy</a:t>
            </a:r>
          </a:p>
          <a:p>
            <a:pPr lvl="1"/>
            <a:r>
              <a:rPr lang="en-GB" dirty="0"/>
              <a:t>Poor data independence </a:t>
            </a:r>
          </a:p>
        </p:txBody>
      </p:sp>
      <p:sp>
        <p:nvSpPr>
          <p:cNvPr id="3" name="Text Placeholder 2">
            <a:extLst>
              <a:ext uri="{FF2B5EF4-FFF2-40B4-BE49-F238E27FC236}">
                <a16:creationId xmlns:a16="http://schemas.microsoft.com/office/drawing/2014/main" id="{BCE264BD-4012-9042-9B53-F6DEF11A348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832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Databases</a:t>
            </a:r>
          </a:p>
        </p:txBody>
      </p:sp>
    </p:spTree>
    <p:extLst>
      <p:ext uri="{BB962C8B-B14F-4D97-AF65-F5344CB8AC3E}">
        <p14:creationId xmlns:p14="http://schemas.microsoft.com/office/powerpoint/2010/main" val="359302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16</a:t>
            </a:fld>
            <a:endParaRPr lang="en-US"/>
          </a:p>
        </p:txBody>
      </p:sp>
      <p:sp>
        <p:nvSpPr>
          <p:cNvPr id="52227" name="Rectangle 3"/>
          <p:cNvSpPr>
            <a:spLocks noGrp="1" noChangeArrowheads="1"/>
          </p:cNvSpPr>
          <p:nvPr>
            <p:ph sz="quarter" idx="13"/>
          </p:nvPr>
        </p:nvSpPr>
        <p:spPr/>
        <p:txBody>
          <a:bodyPr/>
          <a:lstStyle/>
          <a:p>
            <a:r>
              <a:rPr lang="en-GB" dirty="0"/>
              <a:t>Standardised by the Conference on Data Systems Languages (CODASYL) committee in 1969</a:t>
            </a:r>
          </a:p>
          <a:p>
            <a:pPr lvl="1"/>
            <a:r>
              <a:rPr lang="en-GB" dirty="0"/>
              <a:t>(as also was COBOL)</a:t>
            </a:r>
          </a:p>
          <a:p>
            <a:r>
              <a:rPr lang="en-GB" dirty="0"/>
              <a:t>Addresses limitations of the hierarchical model </a:t>
            </a:r>
          </a:p>
          <a:p>
            <a:r>
              <a:rPr lang="en-GB" dirty="0"/>
              <a:t>Entities may be related to any number of other entities – no longer limited to a tree</a:t>
            </a:r>
          </a:p>
          <a:p>
            <a:r>
              <a:rPr lang="en-GB" dirty="0"/>
              <a:t>CA IDMS possibly the best-known example</a:t>
            </a:r>
          </a:p>
          <a:p>
            <a:pPr lvl="1"/>
            <a:r>
              <a:rPr lang="en-GB" dirty="0"/>
              <a:t>Again, many instances still running worldwide</a:t>
            </a:r>
          </a:p>
        </p:txBody>
      </p:sp>
      <p:sp>
        <p:nvSpPr>
          <p:cNvPr id="3" name="Text Placeholder 2">
            <a:extLst>
              <a:ext uri="{FF2B5EF4-FFF2-40B4-BE49-F238E27FC236}">
                <a16:creationId xmlns:a16="http://schemas.microsoft.com/office/drawing/2014/main" id="{9DBC5F5D-BD8A-414E-9EEA-1373651BFB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96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Using 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a:p>
        </p:txBody>
      </p:sp>
      <p:sp>
        <p:nvSpPr>
          <p:cNvPr id="59395" name="Rectangle 3"/>
          <p:cNvSpPr>
            <a:spLocks noGrp="1" noChangeArrowheads="1"/>
          </p:cNvSpPr>
          <p:nvPr>
            <p:ph sz="quarter" idx="13"/>
          </p:nvPr>
        </p:nvSpPr>
        <p:spPr/>
        <p:txBody>
          <a:bodyPr/>
          <a:lstStyle/>
          <a:p>
            <a:r>
              <a:rPr lang="en-GB"/>
              <a:t>Record types linked in 1:N relationships</a:t>
            </a:r>
          </a:p>
          <a:p>
            <a:r>
              <a:rPr lang="en-GB"/>
              <a:t>There are no constraints on the number and direction of links between record types</a:t>
            </a:r>
          </a:p>
          <a:p>
            <a:r>
              <a:rPr lang="en-GB"/>
              <a:t>No need for a root record type</a:t>
            </a:r>
          </a:p>
        </p:txBody>
      </p:sp>
      <p:sp>
        <p:nvSpPr>
          <p:cNvPr id="3" name="Text Placeholder 2">
            <a:extLst>
              <a:ext uri="{FF2B5EF4-FFF2-40B4-BE49-F238E27FC236}">
                <a16:creationId xmlns:a16="http://schemas.microsoft.com/office/drawing/2014/main" id="{CB42C00C-5623-5144-9B42-919CA579C9F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2081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GB"/>
              <a:t>Set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3" name="Text Placeholder 2">
            <a:extLst>
              <a:ext uri="{FF2B5EF4-FFF2-40B4-BE49-F238E27FC236}">
                <a16:creationId xmlns:a16="http://schemas.microsoft.com/office/drawing/2014/main" id="{4F8A6500-3F29-4F44-B2A8-8628283ABF44}"/>
              </a:ext>
            </a:extLst>
          </p:cNvPr>
          <p:cNvSpPr>
            <a:spLocks noGrp="1"/>
          </p:cNvSpPr>
          <p:nvPr>
            <p:ph type="body" sz="quarter" idx="15"/>
          </p:nvPr>
        </p:nvSpPr>
        <p:spPr/>
        <p:txBody>
          <a:bodyPr/>
          <a:lstStyle/>
          <a:p>
            <a:endParaRPr lang="en-US"/>
          </a:p>
        </p:txBody>
      </p:sp>
      <p:sp>
        <p:nvSpPr>
          <p:cNvPr id="56325" name="Rectangle 5"/>
          <p:cNvSpPr>
            <a:spLocks noChangeArrowheads="1"/>
          </p:cNvSpPr>
          <p:nvPr/>
        </p:nvSpPr>
        <p:spPr bwMode="auto">
          <a:xfrm>
            <a:off x="4525962" y="268922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56326" name="Rectangle 6"/>
          <p:cNvSpPr>
            <a:spLocks noChangeArrowheads="1"/>
          </p:cNvSpPr>
          <p:nvPr/>
        </p:nvSpPr>
        <p:spPr bwMode="auto">
          <a:xfrm>
            <a:off x="4525962" y="412908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56330" name="AutoShape 10"/>
          <p:cNvCxnSpPr>
            <a:cxnSpLocks noChangeShapeType="1"/>
            <a:stCxn id="56325" idx="2"/>
            <a:endCxn id="56326" idx="0"/>
          </p:cNvCxnSpPr>
          <p:nvPr/>
        </p:nvCxnSpPr>
        <p:spPr bwMode="auto">
          <a:xfrm>
            <a:off x="5605462" y="3049587"/>
            <a:ext cx="0" cy="1079500"/>
          </a:xfrm>
          <a:prstGeom prst="straightConnector1">
            <a:avLst/>
          </a:prstGeom>
          <a:noFill/>
          <a:ln w="19050">
            <a:solidFill>
              <a:schemeClr val="tx1"/>
            </a:solidFill>
            <a:round/>
            <a:headEnd/>
            <a:tailEnd type="triangle" w="med" len="med"/>
          </a:ln>
          <a:effectLst/>
        </p:spPr>
      </p:cxnSp>
      <p:sp>
        <p:nvSpPr>
          <p:cNvPr id="56331" name="Text Box 11"/>
          <p:cNvSpPr txBox="1">
            <a:spLocks noChangeArrowheads="1"/>
          </p:cNvSpPr>
          <p:nvPr/>
        </p:nvSpPr>
        <p:spPr bwMode="auto">
          <a:xfrm>
            <a:off x="6973888" y="2689225"/>
            <a:ext cx="183095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Owner type - 1</a:t>
            </a:r>
            <a:endParaRPr lang="en-US">
              <a:latin typeface="Lucida Sans" panose="020B0602030504020204" pitchFamily="34" charset="77"/>
              <a:cs typeface="Georgia"/>
            </a:endParaRPr>
          </a:p>
        </p:txBody>
      </p:sp>
      <p:sp>
        <p:nvSpPr>
          <p:cNvPr id="56332" name="Text Box 12"/>
          <p:cNvSpPr txBox="1">
            <a:spLocks noChangeArrowheads="1"/>
          </p:cNvSpPr>
          <p:nvPr/>
        </p:nvSpPr>
        <p:spPr bwMode="auto">
          <a:xfrm>
            <a:off x="7045325" y="4129087"/>
            <a:ext cx="201529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Member type - </a:t>
            </a:r>
            <a:r>
              <a:rPr lang="en-GB" err="1">
                <a:latin typeface="Lucida Sans" panose="020B0602030504020204" pitchFamily="34" charset="77"/>
                <a:cs typeface="Georgia"/>
              </a:rPr>
              <a:t>n</a:t>
            </a:r>
            <a:endParaRPr lang="en-US">
              <a:latin typeface="Lucida Sans" panose="020B0602030504020204" pitchFamily="34" charset="77"/>
              <a:cs typeface="Georgia"/>
            </a:endParaRPr>
          </a:p>
        </p:txBody>
      </p:sp>
      <p:sp>
        <p:nvSpPr>
          <p:cNvPr id="56333" name="Text Box 13"/>
          <p:cNvSpPr txBox="1">
            <a:spLocks noChangeArrowheads="1"/>
          </p:cNvSpPr>
          <p:nvPr/>
        </p:nvSpPr>
        <p:spPr bwMode="auto">
          <a:xfrm>
            <a:off x="5821362" y="3336925"/>
            <a:ext cx="107914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Set type</a:t>
            </a:r>
            <a:endParaRPr lang="en-US">
              <a:latin typeface="Lucida Sans" panose="020B0602030504020204" pitchFamily="34" charset="77"/>
              <a:cs typeface="Georgia"/>
            </a:endParaRPr>
          </a:p>
        </p:txBody>
      </p:sp>
      <p:sp>
        <p:nvSpPr>
          <p:cNvPr id="56334" name="Text Box 14"/>
          <p:cNvSpPr txBox="1">
            <a:spLocks noChangeArrowheads="1"/>
          </p:cNvSpPr>
          <p:nvPr/>
        </p:nvSpPr>
        <p:spPr bwMode="auto">
          <a:xfrm>
            <a:off x="3733801" y="3336925"/>
            <a:ext cx="162736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MAJOR_DEPT</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211793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Set 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a:p>
        </p:txBody>
      </p:sp>
      <p:sp>
        <p:nvSpPr>
          <p:cNvPr id="55299" name="Rectangle 3"/>
          <p:cNvSpPr>
            <a:spLocks noGrp="1" noChangeArrowheads="1"/>
          </p:cNvSpPr>
          <p:nvPr>
            <p:ph sz="quarter" idx="13"/>
          </p:nvPr>
        </p:nvSpPr>
        <p:spPr/>
        <p:txBody>
          <a:bodyPr/>
          <a:lstStyle/>
          <a:p>
            <a:pPr marL="0" indent="0">
              <a:buNone/>
            </a:pPr>
            <a:r>
              <a:rPr lang="en-GB"/>
              <a:t>Set occurrences (set instances) are composed of:</a:t>
            </a:r>
          </a:p>
          <a:p>
            <a:pPr lvl="1"/>
            <a:r>
              <a:rPr lang="en-GB"/>
              <a:t>One owner record from the owner record type</a:t>
            </a:r>
          </a:p>
          <a:p>
            <a:pPr lvl="1"/>
            <a:r>
              <a:rPr lang="en-GB"/>
              <a:t>Zero or more related member records from the member record type</a:t>
            </a:r>
            <a:endParaRPr lang="en-US"/>
          </a:p>
          <a:p>
            <a:pPr marL="0" indent="0">
              <a:buNone/>
            </a:pPr>
            <a:r>
              <a:rPr lang="en-GB"/>
              <a:t>A record from the member record type cannot exist in more than one occurrence of a particular set type</a:t>
            </a:r>
          </a:p>
          <a:p>
            <a:pPr lvl="1"/>
            <a:r>
              <a:rPr lang="en-GB"/>
              <a:t>Maintains 1:N constraint on set types</a:t>
            </a:r>
            <a:endParaRPr lang="en-US"/>
          </a:p>
        </p:txBody>
      </p:sp>
      <p:sp>
        <p:nvSpPr>
          <p:cNvPr id="3" name="Text Placeholder 2">
            <a:extLst>
              <a:ext uri="{FF2B5EF4-FFF2-40B4-BE49-F238E27FC236}">
                <a16:creationId xmlns:a16="http://schemas.microsoft.com/office/drawing/2014/main" id="{CD788920-6422-6649-B141-E082D1B5797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90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Before/Beyond the Relational Model</a:t>
            </a:r>
          </a:p>
        </p:txBody>
      </p:sp>
      <p:sp>
        <p:nvSpPr>
          <p:cNvPr id="3" name="Subtitle 2"/>
          <p:cNvSpPr>
            <a:spLocks noGrp="1"/>
          </p:cNvSpPr>
          <p:nvPr>
            <p:ph type="subTitle" idx="1"/>
          </p:nvPr>
        </p:nvSpPr>
        <p:spPr/>
        <p:txBody>
          <a:bodyPr/>
          <a:lstStyle/>
          <a:p>
            <a:r>
              <a:rPr lang="en-US"/>
              <a:t>COMP3211 Advanced Databases</a:t>
            </a:r>
          </a:p>
        </p:txBody>
      </p:sp>
      <p:sp>
        <p:nvSpPr>
          <p:cNvPr id="4" name="Text Placeholder 3"/>
          <p:cNvSpPr>
            <a:spLocks noGrp="1"/>
          </p:cNvSpPr>
          <p:nvPr>
            <p:ph type="body" sz="quarter" idx="13"/>
          </p:nvPr>
        </p:nvSpPr>
        <p:spPr/>
        <p:txBody>
          <a:bodyPr/>
          <a:lstStyle/>
          <a:p>
            <a:r>
              <a:rPr lang="en-US" dirty="0"/>
              <a:t>Dr Nicholas Gibbins</a:t>
            </a:r>
          </a:p>
        </p:txBody>
      </p:sp>
    </p:spTree>
    <p:extLst>
      <p:ext uri="{BB962C8B-B14F-4D97-AF65-F5344CB8AC3E}">
        <p14:creationId xmlns:p14="http://schemas.microsoft.com/office/powerpoint/2010/main" val="1418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Representing M:N Relationships</a:t>
            </a:r>
            <a:endParaRPr lang="en-US"/>
          </a:p>
        </p:txBody>
      </p:sp>
      <p:sp>
        <p:nvSpPr>
          <p:cNvPr id="61443" name="Rectangle 3"/>
          <p:cNvSpPr>
            <a:spLocks noGrp="1" noChangeArrowheads="1"/>
          </p:cNvSpPr>
          <p:nvPr>
            <p:ph sz="quarter" idx="13"/>
          </p:nvPr>
        </p:nvSpPr>
        <p:spPr/>
        <p:txBody>
          <a:bodyPr/>
          <a:lstStyle/>
          <a:p>
            <a:pPr marL="0" indent="0">
              <a:buNone/>
            </a:pPr>
            <a:r>
              <a:rPr lang="en-GB"/>
              <a:t>Set types can only represent 1:N relationships, yet many real-world relationships are M:N</a:t>
            </a:r>
          </a:p>
          <a:p>
            <a:pPr lvl="1"/>
            <a:r>
              <a:rPr lang="en-GB"/>
              <a:t>Use a linking or dummy record to join two record types in an M:N relationship</a:t>
            </a:r>
            <a:endParaRPr lang="en-US"/>
          </a:p>
        </p:txBody>
      </p:sp>
      <p:sp>
        <p:nvSpPr>
          <p:cNvPr id="4" name="Text Placeholder 3">
            <a:extLst>
              <a:ext uri="{FF2B5EF4-FFF2-40B4-BE49-F238E27FC236}">
                <a16:creationId xmlns:a16="http://schemas.microsoft.com/office/drawing/2014/main" id="{024B04E7-C952-9841-9F8B-0B5E99F475BC}"/>
              </a:ext>
            </a:extLst>
          </p:cNvPr>
          <p:cNvSpPr>
            <a:spLocks noGrp="1"/>
          </p:cNvSpPr>
          <p:nvPr>
            <p:ph type="body" sz="quarter" idx="15"/>
          </p:nvPr>
        </p:nvSpPr>
        <p:spPr/>
        <p:txBody>
          <a:bodyPr/>
          <a:lstStyle/>
          <a:p>
            <a:endParaRPr lang="en-US"/>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20</a:t>
            </a:fld>
            <a:endParaRPr lang="en-US"/>
          </a:p>
        </p:txBody>
      </p:sp>
      <p:sp>
        <p:nvSpPr>
          <p:cNvPr id="61444" name="Rectangle 4"/>
          <p:cNvSpPr>
            <a:spLocks noChangeArrowheads="1"/>
          </p:cNvSpPr>
          <p:nvPr/>
        </p:nvSpPr>
        <p:spPr bwMode="auto">
          <a:xfrm>
            <a:off x="3215481" y="414958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1445" name="Rectangle 5"/>
          <p:cNvSpPr>
            <a:spLocks noChangeArrowheads="1"/>
          </p:cNvSpPr>
          <p:nvPr/>
        </p:nvSpPr>
        <p:spPr bwMode="auto">
          <a:xfrm>
            <a:off x="6815931" y="5589451"/>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61446" name="AutoShape 6"/>
          <p:cNvCxnSpPr>
            <a:cxnSpLocks noChangeShapeType="1"/>
            <a:stCxn id="61444" idx="3"/>
            <a:endCxn id="61451" idx="1"/>
          </p:cNvCxnSpPr>
          <p:nvPr/>
        </p:nvCxnSpPr>
        <p:spPr bwMode="auto">
          <a:xfrm flipV="1">
            <a:off x="5374481" y="4328977"/>
            <a:ext cx="1422400" cy="1587"/>
          </a:xfrm>
          <a:prstGeom prst="straightConnector1">
            <a:avLst/>
          </a:prstGeom>
          <a:noFill/>
          <a:ln w="19050">
            <a:solidFill>
              <a:schemeClr val="tx1"/>
            </a:solidFill>
            <a:round/>
            <a:headEnd/>
            <a:tailEnd type="triangle" w="med" len="med"/>
          </a:ln>
          <a:effectLst/>
        </p:spPr>
      </p:cxnSp>
      <p:sp>
        <p:nvSpPr>
          <p:cNvPr id="61449" name="Text Box 9"/>
          <p:cNvSpPr txBox="1">
            <a:spLocks noChangeArrowheads="1"/>
          </p:cNvSpPr>
          <p:nvPr/>
        </p:nvSpPr>
        <p:spPr bwMode="auto">
          <a:xfrm>
            <a:off x="8327231" y="3644763"/>
            <a:ext cx="180369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Linking record</a:t>
            </a:r>
            <a:endParaRPr lang="en-US">
              <a:latin typeface="Lucida Sans" panose="020B0602030504020204" pitchFamily="34" charset="77"/>
              <a:cs typeface="Georgia"/>
            </a:endParaRPr>
          </a:p>
        </p:txBody>
      </p:sp>
      <p:sp>
        <p:nvSpPr>
          <p:cNvPr id="61450" name="Text Box 10"/>
          <p:cNvSpPr txBox="1">
            <a:spLocks noChangeArrowheads="1"/>
          </p:cNvSpPr>
          <p:nvPr/>
        </p:nvSpPr>
        <p:spPr bwMode="auto">
          <a:xfrm>
            <a:off x="5807870" y="3860663"/>
            <a:ext cx="61908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D_R</a:t>
            </a:r>
            <a:endParaRPr lang="en-US">
              <a:latin typeface="Lucida Sans" panose="020B0602030504020204" pitchFamily="34" charset="77"/>
              <a:cs typeface="Georgia"/>
            </a:endParaRPr>
          </a:p>
        </p:txBody>
      </p:sp>
      <p:sp>
        <p:nvSpPr>
          <p:cNvPr id="61451" name="Rectangle 11"/>
          <p:cNvSpPr>
            <a:spLocks noChangeArrowheads="1"/>
          </p:cNvSpPr>
          <p:nvPr/>
        </p:nvSpPr>
        <p:spPr bwMode="auto">
          <a:xfrm>
            <a:off x="6815931" y="4149589"/>
            <a:ext cx="2160588" cy="358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REGISTRATION</a:t>
            </a:r>
            <a:endParaRPr lang="en-US">
              <a:latin typeface="Lucida Sans" panose="020B0602030504020204" pitchFamily="34" charset="77"/>
              <a:cs typeface="Georgia"/>
            </a:endParaRPr>
          </a:p>
        </p:txBody>
      </p:sp>
      <p:cxnSp>
        <p:nvCxnSpPr>
          <p:cNvPr id="61453" name="AutoShape 13"/>
          <p:cNvCxnSpPr>
            <a:cxnSpLocks noChangeShapeType="1"/>
            <a:stCxn id="61445" idx="0"/>
            <a:endCxn id="61451" idx="2"/>
          </p:cNvCxnSpPr>
          <p:nvPr/>
        </p:nvCxnSpPr>
        <p:spPr bwMode="auto">
          <a:xfrm flipV="1">
            <a:off x="7895431" y="4527413"/>
            <a:ext cx="1588" cy="1062038"/>
          </a:xfrm>
          <a:prstGeom prst="straightConnector1">
            <a:avLst/>
          </a:prstGeom>
          <a:noFill/>
          <a:ln w="19050">
            <a:solidFill>
              <a:schemeClr val="tx1"/>
            </a:solidFill>
            <a:round/>
            <a:headEnd/>
            <a:tailEnd type="triangle" w="med" len="med"/>
          </a:ln>
          <a:effectLst/>
        </p:spPr>
      </p:cxnSp>
      <p:sp>
        <p:nvSpPr>
          <p:cNvPr id="61454" name="Text Box 14"/>
          <p:cNvSpPr txBox="1">
            <a:spLocks noChangeArrowheads="1"/>
          </p:cNvSpPr>
          <p:nvPr/>
        </p:nvSpPr>
        <p:spPr bwMode="auto">
          <a:xfrm>
            <a:off x="8039894" y="4868726"/>
            <a:ext cx="57099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S_R</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1921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21</a:t>
            </a:fld>
            <a:endParaRPr lang="en-US"/>
          </a:p>
        </p:txBody>
      </p:sp>
      <p:sp>
        <p:nvSpPr>
          <p:cNvPr id="88067" name="Rectangle 3"/>
          <p:cNvSpPr>
            <a:spLocks noGrp="1" noChangeArrowheads="1"/>
          </p:cNvSpPr>
          <p:nvPr>
            <p:ph sz="quarter" idx="13"/>
          </p:nvPr>
        </p:nvSpPr>
        <p:spPr/>
        <p:txBody>
          <a:bodyPr/>
          <a:lstStyle/>
          <a:p>
            <a:r>
              <a:rPr lang="en-GB" dirty="0"/>
              <a:t>Easier to model systems with networks than with hierarchies</a:t>
            </a:r>
          </a:p>
          <a:p>
            <a:r>
              <a:rPr lang="en-GB" dirty="0"/>
              <a:t>Can deal with M:N or N-</a:t>
            </a:r>
            <a:r>
              <a:rPr lang="en-GB" dirty="0" err="1"/>
              <a:t>ary</a:t>
            </a:r>
            <a:r>
              <a:rPr lang="en-GB" dirty="0"/>
              <a:t> relationships</a:t>
            </a:r>
          </a:p>
          <a:p>
            <a:pPr>
              <a:buFont typeface="Wingdings" pitchFamily="-111" charset="2"/>
              <a:buNone/>
            </a:pPr>
            <a:r>
              <a:rPr lang="en-GB" dirty="0"/>
              <a:t>But</a:t>
            </a:r>
          </a:p>
          <a:p>
            <a:r>
              <a:rPr lang="en-GB" dirty="0"/>
              <a:t>Querying/update still requires the programmer to explicitly navigate the hierarchy – poor data independence</a:t>
            </a:r>
          </a:p>
        </p:txBody>
      </p:sp>
      <p:sp>
        <p:nvSpPr>
          <p:cNvPr id="3" name="Text Placeholder 2">
            <a:extLst>
              <a:ext uri="{FF2B5EF4-FFF2-40B4-BE49-F238E27FC236}">
                <a16:creationId xmlns:a16="http://schemas.microsoft.com/office/drawing/2014/main" id="{2C103D59-4E36-8C44-925F-405A8DE015B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93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care?</a:t>
            </a:r>
          </a:p>
        </p:txBody>
      </p:sp>
    </p:spTree>
    <p:extLst>
      <p:ext uri="{BB962C8B-B14F-4D97-AF65-F5344CB8AC3E}">
        <p14:creationId xmlns:p14="http://schemas.microsoft.com/office/powerpoint/2010/main" val="335010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88975" y="692150"/>
            <a:ext cx="5335588" cy="2667000"/>
          </a:xfrm>
          <a:prstGeom prst="wedgeRoundRectCallout">
            <a:avLst>
              <a:gd name="adj1" fmla="val 48181"/>
              <a:gd name="adj2" fmla="val 83271"/>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2800" dirty="0">
                <a:ea typeface="ＭＳ Ｐゴシック" pitchFamily="-106" charset="-128"/>
                <a:cs typeface="Georgia"/>
              </a:rPr>
              <a:t>Those who cannot remember the past are condemned to repeat it.</a:t>
            </a:r>
          </a:p>
        </p:txBody>
      </p:sp>
      <p:pic>
        <p:nvPicPr>
          <p:cNvPr id="13" name="Picture Placeholder 12">
            <a:extLst>
              <a:ext uri="{FF2B5EF4-FFF2-40B4-BE49-F238E27FC236}">
                <a16:creationId xmlns:a16="http://schemas.microsoft.com/office/drawing/2014/main" id="{4572D9F2-DF30-D14A-8363-2EF0EFFB2B9A}"/>
              </a:ext>
            </a:extLst>
          </p:cNvPr>
          <p:cNvPicPr>
            <a:picLocks noGrp="1" noChangeAspect="1"/>
          </p:cNvPicPr>
          <p:nvPr>
            <p:ph type="pic" sz="quarter" idx="10"/>
          </p:nvPr>
        </p:nvPicPr>
        <p:blipFill>
          <a:blip r:embed="rId3"/>
          <a:srcRect t="1408" b="1408"/>
          <a:stretch>
            <a:fillRect/>
          </a:stretch>
        </p:blipFill>
        <p:spPr/>
      </p:pic>
      <p:sp>
        <p:nvSpPr>
          <p:cNvPr id="3" name="Text Placeholder 2">
            <a:extLst>
              <a:ext uri="{FF2B5EF4-FFF2-40B4-BE49-F238E27FC236}">
                <a16:creationId xmlns:a16="http://schemas.microsoft.com/office/drawing/2014/main" id="{18218A92-3A91-8642-B84D-2A1FA5EFEA4E}"/>
              </a:ext>
            </a:extLst>
          </p:cNvPr>
          <p:cNvSpPr>
            <a:spLocks noGrp="1"/>
          </p:cNvSpPr>
          <p:nvPr>
            <p:ph type="body" sz="quarter" idx="15"/>
          </p:nvPr>
        </p:nvSpPr>
        <p:spPr>
          <a:xfrm>
            <a:off x="623889" y="6381750"/>
            <a:ext cx="5400674" cy="293721"/>
          </a:xfrm>
        </p:spPr>
        <p:txBody>
          <a:bodyPr/>
          <a:lstStyle/>
          <a:p>
            <a:r>
              <a:rPr lang="en-GB"/>
              <a:t>George Santayana (1863-1952)</a:t>
            </a:r>
          </a:p>
        </p:txBody>
      </p:sp>
    </p:spTree>
    <p:extLst>
      <p:ext uri="{BB962C8B-B14F-4D97-AF65-F5344CB8AC3E}">
        <p14:creationId xmlns:p14="http://schemas.microsoft.com/office/powerpoint/2010/main" val="415686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Native XML Databases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24</a:t>
            </a:fld>
            <a:endParaRPr lang="en-US"/>
          </a:p>
        </p:txBody>
      </p:sp>
      <p:sp>
        <p:nvSpPr>
          <p:cNvPr id="145411" name="Rectangle 3"/>
          <p:cNvSpPr>
            <a:spLocks noGrp="1" noChangeArrowheads="1"/>
          </p:cNvSpPr>
          <p:nvPr>
            <p:ph sz="quarter" idx="13"/>
          </p:nvPr>
        </p:nvSpPr>
        <p:spPr/>
        <p:txBody>
          <a:bodyPr>
            <a:normAutofit/>
          </a:bodyPr>
          <a:lstStyle/>
          <a:p>
            <a:pPr>
              <a:lnSpc>
                <a:spcPct val="90000"/>
              </a:lnSpc>
            </a:pPr>
            <a:r>
              <a:rPr lang="en-GB" dirty="0"/>
              <a:t>Conceptual descendent of hierarchical DBs</a:t>
            </a:r>
          </a:p>
          <a:p>
            <a:pPr>
              <a:lnSpc>
                <a:spcPct val="90000"/>
              </a:lnSpc>
            </a:pPr>
            <a:r>
              <a:rPr lang="en-GB" dirty="0"/>
              <a:t>Define a logical model for an XML document </a:t>
            </a:r>
          </a:p>
          <a:p>
            <a:pPr>
              <a:lnSpc>
                <a:spcPct val="90000"/>
              </a:lnSpc>
            </a:pPr>
            <a:r>
              <a:rPr lang="en-GB" dirty="0"/>
              <a:t>Store and retrieve documents according to that model</a:t>
            </a:r>
          </a:p>
          <a:p>
            <a:pPr lvl="1">
              <a:lnSpc>
                <a:spcPct val="90000"/>
              </a:lnSpc>
            </a:pPr>
            <a:r>
              <a:rPr lang="en-GB" dirty="0"/>
              <a:t>Elements and attributes</a:t>
            </a:r>
          </a:p>
          <a:p>
            <a:pPr lvl="1">
              <a:lnSpc>
                <a:spcPct val="90000"/>
              </a:lnSpc>
            </a:pPr>
            <a:r>
              <a:rPr lang="en-GB" dirty="0"/>
              <a:t>Plain text content (PCDATA)</a:t>
            </a:r>
          </a:p>
          <a:p>
            <a:pPr lvl="1">
              <a:lnSpc>
                <a:spcPct val="90000"/>
              </a:lnSpc>
            </a:pPr>
            <a:r>
              <a:rPr lang="en-GB" dirty="0"/>
              <a:t>Ordering of elements (document order)</a:t>
            </a:r>
          </a:p>
          <a:p>
            <a:pPr>
              <a:lnSpc>
                <a:spcPct val="90000"/>
              </a:lnSpc>
            </a:pPr>
            <a:r>
              <a:rPr lang="en-GB" dirty="0"/>
              <a:t>Common models</a:t>
            </a:r>
          </a:p>
          <a:p>
            <a:pPr lvl="1">
              <a:lnSpc>
                <a:spcPct val="90000"/>
              </a:lnSpc>
            </a:pPr>
            <a:r>
              <a:rPr lang="en-GB" dirty="0"/>
              <a:t>XPath data model</a:t>
            </a:r>
          </a:p>
          <a:p>
            <a:pPr lvl="1">
              <a:lnSpc>
                <a:spcPct val="90000"/>
              </a:lnSpc>
            </a:pPr>
            <a:r>
              <a:rPr lang="en-GB" dirty="0"/>
              <a:t>XML </a:t>
            </a:r>
            <a:r>
              <a:rPr lang="en-GB" dirty="0" err="1"/>
              <a:t>Infoset</a:t>
            </a:r>
            <a:endParaRPr lang="en-GB" dirty="0"/>
          </a:p>
          <a:p>
            <a:pPr lvl="1">
              <a:lnSpc>
                <a:spcPct val="90000"/>
              </a:lnSpc>
            </a:pPr>
            <a:r>
              <a:rPr lang="en-GB" dirty="0"/>
              <a:t>XML Document Object Model (DOM)</a:t>
            </a:r>
          </a:p>
        </p:txBody>
      </p:sp>
      <p:sp>
        <p:nvSpPr>
          <p:cNvPr id="3" name="Text Placeholder 2">
            <a:extLst>
              <a:ext uri="{FF2B5EF4-FFF2-40B4-BE49-F238E27FC236}">
                <a16:creationId xmlns:a16="http://schemas.microsoft.com/office/drawing/2014/main" id="{B4AC99A4-6E57-1E4C-8E3C-A2A05658F79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7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Example XML Database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25</a:t>
            </a:fld>
            <a:endParaRPr lang="en-US"/>
          </a:p>
        </p:txBody>
      </p:sp>
      <p:sp>
        <p:nvSpPr>
          <p:cNvPr id="3" name="Content Placeholder 2">
            <a:extLst>
              <a:ext uri="{FF2B5EF4-FFF2-40B4-BE49-F238E27FC236}">
                <a16:creationId xmlns:a16="http://schemas.microsoft.com/office/drawing/2014/main" id="{325EB03B-9DC0-D74C-A50F-A5758C337900}"/>
              </a:ext>
            </a:extLst>
          </p:cNvPr>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&lt;company&gt;</a:t>
            </a:r>
            <a:br>
              <a:rPr lang="en-GB">
                <a:latin typeface="Lucida Console" panose="020B0609040504020204" pitchFamily="49" charset="0"/>
              </a:rPr>
            </a:br>
            <a:r>
              <a:rPr lang="en-GB">
                <a:latin typeface="Lucida Console" panose="020B0609040504020204" pitchFamily="49" charset="0"/>
              </a:rPr>
              <a:t>  &lt;department </a:t>
            </a:r>
            <a:r>
              <a:rPr lang="en-GB" err="1">
                <a:latin typeface="Lucida Console" panose="020B0609040504020204" pitchFamily="49" charset="0"/>
              </a:rPr>
              <a:t>dname</a:t>
            </a:r>
            <a:r>
              <a:rPr lang="en-GB">
                <a:latin typeface="Lucida Console" panose="020B0609040504020204" pitchFamily="49" charset="0"/>
              </a:rPr>
              <a:t>="Sales" </a:t>
            </a:r>
            <a:r>
              <a:rPr lang="en-GB" err="1">
                <a:latin typeface="Lucida Console" panose="020B0609040504020204" pitchFamily="49" charset="0"/>
              </a:rPr>
              <a:t>mgrname</a:t>
            </a:r>
            <a:r>
              <a:rPr lang="en-GB">
                <a:latin typeface="Lucida Console" panose="020B0609040504020204" pitchFamily="49" charset="0"/>
              </a:rPr>
              <a:t>="Smith, J"&gt;</a:t>
            </a:r>
            <a:br>
              <a:rPr lang="en-GB">
                <a:latin typeface="Lucida Console" panose="020B0609040504020204" pitchFamily="49" charset="0"/>
              </a:rPr>
            </a:br>
            <a:r>
              <a:rPr lang="en-GB">
                <a:latin typeface="Lucida Console" panose="020B0609040504020204" pitchFamily="49" charset="0"/>
              </a:rPr>
              <a:t>    &lt;employee name="Smith, J" birthdate="1969-05-23"/&gt;</a:t>
            </a:r>
            <a:br>
              <a:rPr lang="en-GB">
                <a:latin typeface="Lucida Console" panose="020B0609040504020204" pitchFamily="49" charset="0"/>
              </a:rPr>
            </a:br>
            <a:r>
              <a:rPr lang="en-GB">
                <a:latin typeface="Lucida Console" panose="020B0609040504020204" pitchFamily="49" charset="0"/>
              </a:rPr>
              <a:t>    &lt;employee name="Jones, P" birthdate="1961-02-22"/&gt;</a:t>
            </a:r>
            <a:br>
              <a:rPr lang="en-GB">
                <a:latin typeface="Lucida Console" panose="020B0609040504020204" pitchFamily="49" charset="0"/>
              </a:rPr>
            </a:br>
            <a:r>
              <a:rPr lang="en-GB">
                <a:latin typeface="Lucida Console" panose="020B0609040504020204" pitchFamily="49" charset="0"/>
              </a:rPr>
              <a:t>    &lt;employee name="Brown, M" birthdate="1973-06-14"/&gt;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="Widgets" status="current" </a:t>
            </a:r>
            <a:br>
              <a:rPr lang="en-GB">
                <a:latin typeface="Lucida Console" panose="020B0609040504020204" pitchFamily="49" charset="0"/>
              </a:rPr>
            </a:br>
            <a:r>
              <a:rPr lang="en-GB">
                <a:latin typeface="Lucida Console" panose="020B0609040504020204" pitchFamily="49" charset="0"/>
              </a:rPr>
              <a:t>             location="Manchester"&gt;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name="Jones, P"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="Doodads" status="expired"</a:t>
            </a:r>
            <a:br>
              <a:rPr lang="en-GB">
                <a:latin typeface="Lucida Console" panose="020B0609040504020204" pitchFamily="49" charset="0"/>
              </a:rPr>
            </a:br>
            <a:r>
              <a:rPr lang="en-GB">
                <a:latin typeface="Lucida Console" panose="020B0609040504020204" pitchFamily="49" charset="0"/>
              </a:rPr>
              <a:t>             location="London"&gt;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name="Brown, M"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&lt;/department&gt;</a:t>
            </a:r>
            <a:br>
              <a:rPr lang="en-GB">
                <a:latin typeface="Lucida Console" panose="020B0609040504020204" pitchFamily="49" charset="0"/>
              </a:rPr>
            </a:br>
            <a:r>
              <a:rPr lang="en-GB">
                <a:latin typeface="Lucida Console" panose="020B0609040504020204" pitchFamily="49" charset="0"/>
              </a:rPr>
              <a:t>&lt;/company&gt;</a:t>
            </a:r>
          </a:p>
          <a:p>
            <a:pPr marL="0" indent="0">
              <a:buNone/>
            </a:pPr>
            <a:endParaRPr lang="en-GB">
              <a:latin typeface="Lucida Console" panose="020B0609040504020204" pitchFamily="49" charset="0"/>
            </a:endParaRPr>
          </a:p>
        </p:txBody>
      </p:sp>
      <p:sp>
        <p:nvSpPr>
          <p:cNvPr id="8" name="Text Placeholder 7">
            <a:extLst>
              <a:ext uri="{FF2B5EF4-FFF2-40B4-BE49-F238E27FC236}">
                <a16:creationId xmlns:a16="http://schemas.microsoft.com/office/drawing/2014/main" id="{BCD80C96-9547-DE41-85FB-6FA0364C2E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537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dirty="0">
                <a:latin typeface="Lucida Console" panose="020B0609040504020204" pitchFamily="49" charset="0"/>
              </a:rPr>
              <a:t>&lt;dl&gt;</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  for $w in</a:t>
            </a:r>
            <a:br>
              <a:rPr lang="en-GB" dirty="0">
                <a:latin typeface="Lucida Console" panose="020B0609040504020204" pitchFamily="49" charset="0"/>
              </a:rPr>
            </a:br>
            <a:r>
              <a:rPr lang="en-GB" dirty="0">
                <a:latin typeface="Lucida Console" panose="020B0609040504020204" pitchFamily="49" charset="0"/>
              </a:rPr>
              <a:t>    document("</a:t>
            </a:r>
            <a:r>
              <a:rPr lang="en-GB" dirty="0" err="1">
                <a:latin typeface="Lucida Console" panose="020B0609040504020204" pitchFamily="49" charset="0"/>
              </a:rPr>
              <a:t>company.xml</a:t>
            </a:r>
            <a:r>
              <a:rPr lang="en-GB" dirty="0">
                <a:latin typeface="Lucida Console" panose="020B0609040504020204" pitchFamily="49" charset="0"/>
              </a:rPr>
              <a:t>")//project[@status="current"]/worker</a:t>
            </a:r>
            <a:br>
              <a:rPr lang="en-GB" dirty="0">
                <a:latin typeface="Lucida Console" panose="020B0609040504020204" pitchFamily="49" charset="0"/>
              </a:rPr>
            </a:br>
            <a:r>
              <a:rPr lang="en-GB" dirty="0">
                <a:latin typeface="Lucida Console" panose="020B0609040504020204" pitchFamily="49" charset="0"/>
              </a:rPr>
              <a:t>  where $w/@hours&gt;20</a:t>
            </a:r>
            <a:br>
              <a:rPr lang="en-GB" dirty="0">
                <a:latin typeface="Lucida Console" panose="020B0609040504020204" pitchFamily="49" charset="0"/>
              </a:rPr>
            </a:br>
            <a:r>
              <a:rPr lang="en-GB" dirty="0">
                <a:latin typeface="Lucida Console" panose="020B0609040504020204" pitchFamily="49" charset="0"/>
              </a:rPr>
              <a:t>  return &lt;dt&gt;$w/@name&lt;/dt&gt;&lt;dd&gt;$w/@hours&lt;/dd&gt;</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&lt;/dl&gt;</a:t>
            </a:r>
          </a:p>
          <a:p>
            <a:pPr marL="0" indent="0">
              <a:buNone/>
            </a:pPr>
            <a:endParaRPr lang="en-GB" dirty="0">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0724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  for $w in</a:t>
            </a:r>
            <a:br>
              <a:rPr lang="en-GB">
                <a:latin typeface="Lucida Console" panose="020B0609040504020204" pitchFamily="49" charset="0"/>
              </a:rPr>
            </a:br>
            <a:r>
              <a:rPr lang="en-GB">
                <a:latin typeface="Lucida Console" panose="020B0609040504020204" pitchFamily="49" charset="0"/>
              </a:rPr>
              <a:t>    document("</a:t>
            </a:r>
            <a:r>
              <a:rPr lang="en-GB" err="1">
                <a:latin typeface="Lucida Console" panose="020B0609040504020204" pitchFamily="49" charset="0"/>
              </a:rPr>
              <a:t>company.xml</a:t>
            </a:r>
            <a:r>
              <a:rPr lang="en-GB">
                <a:latin typeface="Lucida Console" panose="020B0609040504020204" pitchFamily="49" charset="0"/>
              </a:rPr>
              <a:t>")//project[@status="current"]/worker</a:t>
            </a:r>
            <a:br>
              <a:rPr lang="en-GB">
                <a:latin typeface="Lucida Console" panose="020B0609040504020204" pitchFamily="49" charset="0"/>
              </a:rPr>
            </a:br>
            <a:r>
              <a:rPr lang="en-GB">
                <a:latin typeface="Lucida Console" panose="020B0609040504020204" pitchFamily="49" charset="0"/>
              </a:rPr>
              <a:t>  where $w/@hours&gt;20</a:t>
            </a:r>
            <a:br>
              <a:rPr lang="en-GB">
                <a:latin typeface="Lucida Console" panose="020B0609040504020204" pitchFamily="49" charset="0"/>
              </a:rPr>
            </a:br>
            <a:r>
              <a:rPr lang="en-GB">
                <a:latin typeface="Lucida Console" panose="020B0609040504020204" pitchFamily="49" charset="0"/>
              </a:rPr>
              <a:t>  return &lt;</a:t>
            </a:r>
            <a:r>
              <a:rPr lang="en-GB" err="1">
                <a:latin typeface="Lucida Console" panose="020B0609040504020204" pitchFamily="49" charset="0"/>
              </a:rPr>
              <a:t>dt</a:t>
            </a:r>
            <a:r>
              <a:rPr lang="en-GB">
                <a:latin typeface="Lucida Console" panose="020B0609040504020204" pitchFamily="49" charset="0"/>
              </a:rPr>
              <a:t>&gt;$w/@name&lt;/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&gt;$w/@hours&lt;/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&lt;/dl&gt;</a:t>
            </a:r>
          </a:p>
          <a:p>
            <a:endParaRPr lang="en-GB">
              <a:latin typeface="Lucida Console" panose="020B0609040504020204" pitchFamily="49" charset="0"/>
            </a:endParaRPr>
          </a:p>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&gt;Smith, J&lt;/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&gt;20&lt;/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&gt;Jones, P&lt;/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&gt;40&lt;/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&lt;/dl&gt;</a:t>
            </a:r>
          </a:p>
          <a:p>
            <a:endParaRPr lang="en-US">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378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CFC2-D3E5-1645-8CD5-EBE7E943731B}"/>
              </a:ext>
            </a:extLst>
          </p:cNvPr>
          <p:cNvSpPr>
            <a:spLocks noGrp="1"/>
          </p:cNvSpPr>
          <p:nvPr>
            <p:ph type="title"/>
          </p:nvPr>
        </p:nvSpPr>
        <p:spPr/>
        <p:txBody>
          <a:bodyPr/>
          <a:lstStyle/>
          <a:p>
            <a:r>
              <a:rPr lang="en-GB"/>
              <a:t>Beyond the Relational Model</a:t>
            </a:r>
          </a:p>
        </p:txBody>
      </p:sp>
    </p:spTree>
    <p:extLst>
      <p:ext uri="{BB962C8B-B14F-4D97-AF65-F5344CB8AC3E}">
        <p14:creationId xmlns:p14="http://schemas.microsoft.com/office/powerpoint/2010/main" val="327580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 you have some data...</a:t>
            </a:r>
          </a:p>
        </p:txBody>
      </p:sp>
      <p:sp>
        <p:nvSpPr>
          <p:cNvPr id="4" name="Slide Number Placeholder 3"/>
          <p:cNvSpPr>
            <a:spLocks noGrp="1"/>
          </p:cNvSpPr>
          <p:nvPr>
            <p:ph type="sldNum" sz="quarter" idx="12"/>
          </p:nvPr>
        </p:nvSpPr>
        <p:spPr/>
        <p:txBody>
          <a:bodyPr/>
          <a:lstStyle/>
          <a:p>
            <a:fld id="{02269C5D-17B1-1A47-85F6-69974AB9A343}" type="slidenum">
              <a:rPr lang="en-US" smtClean="0"/>
              <a:pPr/>
              <a:t>29</a:t>
            </a:fld>
            <a:endParaRPr lang="en-US"/>
          </a:p>
        </p:txBody>
      </p:sp>
      <p:sp>
        <p:nvSpPr>
          <p:cNvPr id="3" name="Content Placeholder 2"/>
          <p:cNvSpPr>
            <a:spLocks noGrp="1"/>
          </p:cNvSpPr>
          <p:nvPr>
            <p:ph sz="quarter" idx="13"/>
          </p:nvPr>
        </p:nvSpPr>
        <p:spPr/>
        <p:txBody>
          <a:bodyPr>
            <a:noAutofit/>
          </a:bodyPr>
          <a:lstStyle/>
          <a:p>
            <a:pPr marL="0" indent="0">
              <a:buNone/>
            </a:pPr>
            <a:r>
              <a:rPr lang="en-GB" dirty="0"/>
              <a:t>Relational Databases solve most data problems:</a:t>
            </a:r>
          </a:p>
          <a:p>
            <a:pPr lvl="1"/>
            <a:r>
              <a:rPr lang="en-GB" b="1" dirty="0"/>
              <a:t>Persistence</a:t>
            </a:r>
          </a:p>
          <a:p>
            <a:pPr lvl="2"/>
            <a:r>
              <a:rPr lang="en-GB" dirty="0"/>
              <a:t>We can store data, and it will remain stored!</a:t>
            </a:r>
          </a:p>
          <a:p>
            <a:pPr lvl="1"/>
            <a:r>
              <a:rPr lang="en-GB" b="1" dirty="0"/>
              <a:t>Integration</a:t>
            </a:r>
          </a:p>
          <a:p>
            <a:pPr lvl="2"/>
            <a:r>
              <a:rPr lang="en-GB" dirty="0"/>
              <a:t>We can integrate lots of different apps through a central DB</a:t>
            </a:r>
          </a:p>
          <a:p>
            <a:pPr lvl="1"/>
            <a:r>
              <a:rPr lang="en-GB" b="1" dirty="0"/>
              <a:t>SQL</a:t>
            </a:r>
          </a:p>
          <a:p>
            <a:pPr lvl="2"/>
            <a:r>
              <a:rPr lang="en-GB" dirty="0"/>
              <a:t>Standard(</a:t>
            </a:r>
            <a:r>
              <a:rPr lang="en-GB" dirty="0" err="1"/>
              <a:t>ish</a:t>
            </a:r>
            <a:r>
              <a:rPr lang="en-GB" dirty="0"/>
              <a:t>), well understood, very expressive</a:t>
            </a:r>
          </a:p>
          <a:p>
            <a:pPr lvl="1"/>
            <a:r>
              <a:rPr lang="en-GB" b="1" dirty="0"/>
              <a:t>Transactions</a:t>
            </a:r>
          </a:p>
          <a:p>
            <a:pPr lvl="2"/>
            <a:r>
              <a:rPr lang="en-GB" dirty="0"/>
              <a:t>ACID transactions, strong consistency</a:t>
            </a:r>
          </a:p>
          <a:p>
            <a:pPr lvl="2"/>
            <a:endParaRPr lang="en-GB" dirty="0"/>
          </a:p>
          <a:p>
            <a:pPr marL="0" indent="0">
              <a:buNone/>
            </a:pPr>
            <a:r>
              <a:rPr lang="en-US" dirty="0"/>
              <a:t>A few key trends and issues are motivating change in how we store data:</a:t>
            </a:r>
          </a:p>
          <a:p>
            <a:pPr lvl="1"/>
            <a:r>
              <a:rPr lang="en-US" dirty="0"/>
              <a:t>The impedance mismatch problem</a:t>
            </a:r>
          </a:p>
          <a:p>
            <a:pPr lvl="1"/>
            <a:r>
              <a:rPr lang="en-US" dirty="0"/>
              <a:t>Increasing volume of data and traffic</a:t>
            </a:r>
            <a:endParaRPr lang="en-GB" dirty="0"/>
          </a:p>
        </p:txBody>
      </p:sp>
      <p:sp>
        <p:nvSpPr>
          <p:cNvPr id="9" name="Text Placeholder 8">
            <a:extLst>
              <a:ext uri="{FF2B5EF4-FFF2-40B4-BE49-F238E27FC236}">
                <a16:creationId xmlns:a16="http://schemas.microsoft.com/office/drawing/2014/main" id="{D7FE768A-B0B4-D848-B150-387457C4F9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6619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img.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Title 10"/>
          <p:cNvSpPr>
            <a:spLocks noGrp="1"/>
          </p:cNvSpPr>
          <p:nvPr>
            <p:ph type="title"/>
          </p:nvPr>
        </p:nvSpPr>
        <p:spPr/>
        <p:txBody>
          <a:bodyPr/>
          <a:lstStyle/>
          <a:p>
            <a:br>
              <a:rPr lang="en-US"/>
            </a:br>
            <a:r>
              <a:rPr lang="en-US"/>
              <a:t>The Road Less Travelled</a:t>
            </a:r>
          </a:p>
        </p:txBody>
      </p:sp>
      <p:sp>
        <p:nvSpPr>
          <p:cNvPr id="2" name="Text Placeholder 1">
            <a:extLst>
              <a:ext uri="{FF2B5EF4-FFF2-40B4-BE49-F238E27FC236}">
                <a16:creationId xmlns:a16="http://schemas.microsoft.com/office/drawing/2014/main" id="{89DC5BD2-9022-A948-AD8B-4744BB2B7B7E}"/>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0439400" y="6316663"/>
            <a:ext cx="1752600" cy="312737"/>
          </a:xfrm>
        </p:spPr>
        <p:txBody>
          <a:bodyPr/>
          <a:lstStyle/>
          <a:p>
            <a:fld id="{03AC6681-E0FD-2C4C-B392-04A572FD2AAE}" type="slidenum">
              <a:rPr lang="en-US" smtClean="0"/>
              <a:pPr/>
              <a:t>3</a:t>
            </a:fld>
            <a:endParaRPr lang="en-US"/>
          </a:p>
        </p:txBody>
      </p:sp>
    </p:spTree>
    <p:extLst>
      <p:ext uri="{BB962C8B-B14F-4D97-AF65-F5344CB8AC3E}">
        <p14:creationId xmlns:p14="http://schemas.microsoft.com/office/powerpoint/2010/main" val="104348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impedance mismatch problem</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30</a:t>
            </a:fld>
            <a:endParaRPr lang="en-US"/>
          </a:p>
        </p:txBody>
      </p:sp>
      <p:sp>
        <p:nvSpPr>
          <p:cNvPr id="3" name="Content Placeholder 2"/>
          <p:cNvSpPr>
            <a:spLocks noGrp="1"/>
          </p:cNvSpPr>
          <p:nvPr>
            <p:ph sz="quarter" idx="13"/>
          </p:nvPr>
        </p:nvSpPr>
        <p:spPr/>
        <p:txBody>
          <a:bodyPr>
            <a:normAutofit/>
          </a:bodyPr>
          <a:lstStyle/>
          <a:p>
            <a:pPr marL="0" indent="0">
              <a:buNone/>
            </a:pPr>
            <a:r>
              <a:rPr lang="en-GB" dirty="0"/>
              <a:t>We typically structure data in memory in an object-oriented fashion</a:t>
            </a:r>
          </a:p>
          <a:p>
            <a:pPr lvl="1"/>
            <a:r>
              <a:rPr lang="en-GB" dirty="0"/>
              <a:t>based on </a:t>
            </a:r>
            <a:r>
              <a:rPr lang="en-GB" b="1" dirty="0"/>
              <a:t>software engineering </a:t>
            </a:r>
            <a:r>
              <a:rPr lang="en-GB" dirty="0"/>
              <a:t>principles of abstraction, encapsulation and inheritance</a:t>
            </a:r>
          </a:p>
          <a:p>
            <a:pPr marL="0" indent="0">
              <a:buNone/>
            </a:pPr>
            <a:r>
              <a:rPr lang="en-GB" dirty="0"/>
              <a:t>We typically use </a:t>
            </a:r>
            <a:r>
              <a:rPr lang="en-GB" dirty="0" err="1"/>
              <a:t>RDBMSes</a:t>
            </a:r>
            <a:r>
              <a:rPr lang="en-GB" dirty="0"/>
              <a:t> for persistent storage on disc </a:t>
            </a:r>
          </a:p>
          <a:p>
            <a:pPr lvl="1"/>
            <a:r>
              <a:rPr lang="en-GB" dirty="0"/>
              <a:t>relational model based on </a:t>
            </a:r>
            <a:r>
              <a:rPr lang="en-GB" b="1" dirty="0"/>
              <a:t>set theory</a:t>
            </a:r>
          </a:p>
          <a:p>
            <a:pPr marL="0" indent="0">
              <a:buNone/>
            </a:pPr>
            <a:endParaRPr lang="en-GB" dirty="0"/>
          </a:p>
          <a:p>
            <a:pPr marL="0" indent="0">
              <a:buNone/>
            </a:pPr>
            <a:r>
              <a:rPr lang="en-GB" dirty="0"/>
              <a:t>These are fundamentally different approaches to structuring data</a:t>
            </a:r>
          </a:p>
          <a:p>
            <a:pPr marL="0" indent="0">
              <a:buNone/>
            </a:pPr>
            <a:endParaRPr lang="en-GB" dirty="0"/>
          </a:p>
          <a:p>
            <a:pPr marL="0" indent="0">
              <a:buNone/>
            </a:pPr>
            <a:r>
              <a:rPr lang="en-GB" dirty="0"/>
              <a:t>Mapping from one world to the other has problems</a:t>
            </a:r>
          </a:p>
          <a:p>
            <a:endParaRPr lang="en-GB" dirty="0"/>
          </a:p>
        </p:txBody>
      </p:sp>
      <p:sp>
        <p:nvSpPr>
          <p:cNvPr id="10" name="Text Placeholder 9">
            <a:extLst>
              <a:ext uri="{FF2B5EF4-FFF2-40B4-BE49-F238E27FC236}">
                <a16:creationId xmlns:a16="http://schemas.microsoft.com/office/drawing/2014/main" id="{57F3CD82-DB5D-B841-AB40-BC76D528A5F0}"/>
              </a:ext>
            </a:extLst>
          </p:cNvPr>
          <p:cNvSpPr>
            <a:spLocks noGrp="1"/>
          </p:cNvSpPr>
          <p:nvPr>
            <p:ph type="body" sz="quarter" idx="15"/>
          </p:nvPr>
        </p:nvSpPr>
        <p:spPr/>
        <p:txBody>
          <a:bodyPr/>
          <a:lstStyle/>
          <a:p>
            <a:endParaRPr lang="en-US"/>
          </a:p>
        </p:txBody>
      </p:sp>
      <p:sp>
        <p:nvSpPr>
          <p:cNvPr id="5" name="TextBox 4"/>
          <p:cNvSpPr txBox="1"/>
          <p:nvPr/>
        </p:nvSpPr>
        <p:spPr>
          <a:xfrm>
            <a:off x="4526282" y="4611625"/>
            <a:ext cx="45719"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23892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848002" y="1781300"/>
            <a:ext cx="3861137" cy="4455988"/>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GB" dirty="0"/>
              <a:t>Impedance mismatch</a:t>
            </a:r>
          </a:p>
        </p:txBody>
      </p:sp>
      <p:sp>
        <p:nvSpPr>
          <p:cNvPr id="3" name="Slide Number Placeholder 2"/>
          <p:cNvSpPr>
            <a:spLocks noGrp="1"/>
          </p:cNvSpPr>
          <p:nvPr>
            <p:ph type="sldNum" sz="quarter" idx="12"/>
          </p:nvPr>
        </p:nvSpPr>
        <p:spPr/>
        <p:txBody>
          <a:bodyPr/>
          <a:lstStyle/>
          <a:p>
            <a:fld id="{02269C5D-17B1-1A47-85F6-69974AB9A343}" type="slidenum">
              <a:rPr lang="en-US" smtClean="0"/>
              <a:pPr/>
              <a:t>31</a:t>
            </a:fld>
            <a:endParaRPr lang="en-US"/>
          </a:p>
        </p:txBody>
      </p:sp>
      <p:sp>
        <p:nvSpPr>
          <p:cNvPr id="4" name="Text Placeholder 3">
            <a:extLst>
              <a:ext uri="{FF2B5EF4-FFF2-40B4-BE49-F238E27FC236}">
                <a16:creationId xmlns:a16="http://schemas.microsoft.com/office/drawing/2014/main" id="{6211CED7-FE78-424F-BB81-77AAA61196D6}"/>
              </a:ext>
            </a:extLst>
          </p:cNvPr>
          <p:cNvSpPr>
            <a:spLocks noGrp="1"/>
          </p:cNvSpPr>
          <p:nvPr>
            <p:ph type="body" sz="quarter" idx="15"/>
          </p:nvPr>
        </p:nvSpPr>
        <p:spPr/>
        <p:txBody>
          <a:bodyPr/>
          <a:lstStyle/>
          <a:p>
            <a:endParaRPr lang="en-US"/>
          </a:p>
        </p:txBody>
      </p:sp>
      <p:sp>
        <p:nvSpPr>
          <p:cNvPr id="6" name="Rectangle 5"/>
          <p:cNvSpPr/>
          <p:nvPr/>
        </p:nvSpPr>
        <p:spPr bwMode="auto">
          <a:xfrm>
            <a:off x="2042747" y="1928929"/>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ID: </a:t>
            </a:r>
            <a:r>
              <a:rPr lang="en-GB" sz="1600">
                <a:solidFill>
                  <a:sysClr val="windowText" lastClr="000000"/>
                </a:solidFill>
                <a:latin typeface="Lucida Sans" pitchFamily="-106" charset="0"/>
                <a:ea typeface="ＭＳ Ｐゴシック" pitchFamily="-106" charset="-128"/>
                <a:cs typeface="ＭＳ Ｐゴシック" pitchFamily="-106" charset="-128"/>
              </a:rPr>
              <a:t>1001</a:t>
            </a:r>
          </a:p>
        </p:txBody>
      </p:sp>
      <p:sp>
        <p:nvSpPr>
          <p:cNvPr id="13" name="Rectangle 12"/>
          <p:cNvSpPr/>
          <p:nvPr/>
        </p:nvSpPr>
        <p:spPr bwMode="auto">
          <a:xfrm>
            <a:off x="2042747" y="2350960"/>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USER:</a:t>
            </a:r>
            <a:r>
              <a:rPr lang="en-GB" sz="1600">
                <a:solidFill>
                  <a:sysClr val="windowText" lastClr="000000"/>
                </a:solidFill>
                <a:latin typeface="Lucida Sans" pitchFamily="-106" charset="0"/>
                <a:ea typeface="ＭＳ Ｐゴシック" pitchFamily="-106" charset="-128"/>
                <a:cs typeface="ＭＳ Ｐゴシック" pitchFamily="-106" charset="-128"/>
              </a:rPr>
              <a:t> Steve</a:t>
            </a:r>
          </a:p>
        </p:txBody>
      </p:sp>
      <p:sp>
        <p:nvSpPr>
          <p:cNvPr id="14" name="Rectangle 13"/>
          <p:cNvSpPr/>
          <p:nvPr/>
        </p:nvSpPr>
        <p:spPr bwMode="auto">
          <a:xfrm>
            <a:off x="2042746" y="2772991"/>
            <a:ext cx="3399241" cy="2075206"/>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Games Played:</a:t>
            </a:r>
            <a:endParaRPr lang="en-GB" sz="1600">
              <a:solidFill>
                <a:sysClr val="windowText" lastClr="000000"/>
              </a:solidFill>
              <a:latin typeface="Lucida Sans" pitchFamily="-106" charset="0"/>
              <a:ea typeface="ＭＳ Ｐゴシック" pitchFamily="-106" charset="-128"/>
              <a:cs typeface="ＭＳ Ｐゴシック" pitchFamily="-106" charset="-128"/>
            </a:endParaRPr>
          </a:p>
        </p:txBody>
      </p:sp>
      <p:sp>
        <p:nvSpPr>
          <p:cNvPr id="33" name="Rectangle 32"/>
          <p:cNvSpPr/>
          <p:nvPr/>
        </p:nvSpPr>
        <p:spPr bwMode="auto">
          <a:xfrm>
            <a:off x="2042747" y="4826076"/>
            <a:ext cx="3399241" cy="1270417"/>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Teams:</a:t>
            </a:r>
          </a:p>
        </p:txBody>
      </p:sp>
      <p:sp>
        <p:nvSpPr>
          <p:cNvPr id="34" name="Rectangle 33"/>
          <p:cNvSpPr/>
          <p:nvPr/>
        </p:nvSpPr>
        <p:spPr bwMode="auto">
          <a:xfrm>
            <a:off x="2293177" y="5238856"/>
            <a:ext cx="2857043" cy="793291"/>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Name: </a:t>
            </a:r>
            <a:r>
              <a:rPr lang="en-GB" sz="1600">
                <a:solidFill>
                  <a:sysClr val="windowText" lastClr="000000"/>
                </a:solidFill>
                <a:latin typeface="Lucida Sans" pitchFamily="-106" charset="0"/>
                <a:ea typeface="ＭＳ Ｐゴシック" pitchFamily="-106" charset="-128"/>
                <a:cs typeface="ＭＳ Ｐゴシック" pitchFamily="-106" charset="-128"/>
              </a:rPr>
              <a:t>Killer Bee Keepers</a:t>
            </a:r>
          </a:p>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Icon:</a:t>
            </a:r>
            <a:r>
              <a:rPr lang="en-GB" sz="1600">
                <a:solidFill>
                  <a:sysClr val="windowText" lastClr="000000"/>
                </a:solidFill>
                <a:latin typeface="Lucida Sans" pitchFamily="-106" charset="0"/>
                <a:ea typeface="ＭＳ Ｐゴシック" pitchFamily="-106" charset="-128"/>
                <a:cs typeface="ＭＳ Ｐゴシック" pitchFamily="-106" charset="-128"/>
              </a:rPr>
              <a:t> http://imgur.com/a/...</a:t>
            </a:r>
            <a:endParaRPr lang="en-GB" sz="1600" b="1">
              <a:solidFill>
                <a:sysClr val="windowText" lastClr="000000"/>
              </a:solidFill>
              <a:latin typeface="Lucida Sans" pitchFamily="-106" charset="0"/>
              <a:ea typeface="ＭＳ Ｐゴシック" pitchFamily="-106" charset="-128"/>
              <a:cs typeface="ＭＳ Ｐゴシック" pitchFamily="-106" charset="-128"/>
            </a:endParaRPr>
          </a:p>
        </p:txBody>
      </p:sp>
      <p:graphicFrame>
        <p:nvGraphicFramePr>
          <p:cNvPr id="38" name="Table 37"/>
          <p:cNvGraphicFramePr>
            <a:graphicFrameLocks noGrp="1"/>
          </p:cNvGraphicFramePr>
          <p:nvPr/>
        </p:nvGraphicFramePr>
        <p:xfrm>
          <a:off x="2147293" y="3225766"/>
          <a:ext cx="3173356" cy="859224"/>
        </p:xfrm>
        <a:graphic>
          <a:graphicData uri="http://schemas.openxmlformats.org/drawingml/2006/table">
            <a:tbl>
              <a:tblPr firstRow="1" bandRow="1">
                <a:tableStyleId>{5C22544A-7EE6-4342-B048-85BDC9FD1C3A}</a:tableStyleId>
              </a:tblPr>
              <a:tblGrid>
                <a:gridCol w="1209201">
                  <a:extLst>
                    <a:ext uri="{9D8B030D-6E8A-4147-A177-3AD203B41FA5}">
                      <a16:colId xmlns:a16="http://schemas.microsoft.com/office/drawing/2014/main" val="20000"/>
                    </a:ext>
                  </a:extLst>
                </a:gridCol>
                <a:gridCol w="759195">
                  <a:extLst>
                    <a:ext uri="{9D8B030D-6E8A-4147-A177-3AD203B41FA5}">
                      <a16:colId xmlns:a16="http://schemas.microsoft.com/office/drawing/2014/main" val="20001"/>
                    </a:ext>
                  </a:extLst>
                </a:gridCol>
                <a:gridCol w="428366">
                  <a:extLst>
                    <a:ext uri="{9D8B030D-6E8A-4147-A177-3AD203B41FA5}">
                      <a16:colId xmlns:a16="http://schemas.microsoft.com/office/drawing/2014/main" val="20002"/>
                    </a:ext>
                  </a:extLst>
                </a:gridCol>
                <a:gridCol w="398824">
                  <a:extLst>
                    <a:ext uri="{9D8B030D-6E8A-4147-A177-3AD203B41FA5}">
                      <a16:colId xmlns:a16="http://schemas.microsoft.com/office/drawing/2014/main" val="20003"/>
                    </a:ext>
                  </a:extLst>
                </a:gridCol>
                <a:gridCol w="377770">
                  <a:extLst>
                    <a:ext uri="{9D8B030D-6E8A-4147-A177-3AD203B41FA5}">
                      <a16:colId xmlns:a16="http://schemas.microsoft.com/office/drawing/2014/main" val="20004"/>
                    </a:ext>
                  </a:extLst>
                </a:gridCol>
              </a:tblGrid>
              <a:tr h="286408">
                <a:tc>
                  <a:txBody>
                    <a:bodyPr/>
                    <a:lstStyle/>
                    <a:p>
                      <a:pPr algn="l"/>
                      <a:r>
                        <a:rPr lang="en-GB" sz="1200" b="1"/>
                        <a:t>Date</a:t>
                      </a:r>
                    </a:p>
                  </a:txBody>
                  <a:tcPr/>
                </a:tc>
                <a:tc>
                  <a:txBody>
                    <a:bodyPr/>
                    <a:lstStyle/>
                    <a:p>
                      <a:pPr algn="l"/>
                      <a:r>
                        <a:rPr lang="en-GB" sz="1200" b="1"/>
                        <a:t>Res</a:t>
                      </a:r>
                    </a:p>
                  </a:txBody>
                  <a:tcPr/>
                </a:tc>
                <a:tc>
                  <a:txBody>
                    <a:bodyPr/>
                    <a:lstStyle/>
                    <a:p>
                      <a:pPr algn="l"/>
                      <a:r>
                        <a:rPr lang="en-GB" sz="1200"/>
                        <a:t>K</a:t>
                      </a:r>
                    </a:p>
                  </a:txBody>
                  <a:tcPr/>
                </a:tc>
                <a:tc>
                  <a:txBody>
                    <a:bodyPr/>
                    <a:lstStyle/>
                    <a:p>
                      <a:pPr algn="l"/>
                      <a:r>
                        <a:rPr lang="en-GB" sz="1200"/>
                        <a:t>D</a:t>
                      </a:r>
                    </a:p>
                  </a:txBody>
                  <a:tcPr/>
                </a:tc>
                <a:tc>
                  <a:txBody>
                    <a:bodyPr/>
                    <a:lstStyle/>
                    <a:p>
                      <a:pPr algn="l"/>
                      <a:r>
                        <a:rPr lang="en-GB" sz="1200"/>
                        <a:t>A</a:t>
                      </a:r>
                    </a:p>
                  </a:txBody>
                  <a:tcPr/>
                </a:tc>
                <a:extLst>
                  <a:ext uri="{0D108BD9-81ED-4DB2-BD59-A6C34878D82A}">
                    <a16:rowId xmlns:a16="http://schemas.microsoft.com/office/drawing/2014/main" val="10000"/>
                  </a:ext>
                </a:extLst>
              </a:tr>
              <a:tr h="286408">
                <a:tc>
                  <a:txBody>
                    <a:bodyPr/>
                    <a:lstStyle/>
                    <a:p>
                      <a:pPr algn="l"/>
                      <a:r>
                        <a:rPr lang="en-GB" sz="1200"/>
                        <a:t>01/04/2009</a:t>
                      </a:r>
                    </a:p>
                  </a:txBody>
                  <a:tcPr/>
                </a:tc>
                <a:tc>
                  <a:txBody>
                    <a:bodyPr/>
                    <a:lstStyle/>
                    <a:p>
                      <a:pPr algn="l"/>
                      <a:r>
                        <a:rPr lang="en-GB" sz="1200"/>
                        <a:t>WIN</a:t>
                      </a:r>
                    </a:p>
                  </a:txBody>
                  <a:tcPr/>
                </a:tc>
                <a:tc>
                  <a:txBody>
                    <a:bodyPr/>
                    <a:lstStyle/>
                    <a:p>
                      <a:pPr algn="l"/>
                      <a:r>
                        <a:rPr lang="en-GB" sz="1200"/>
                        <a:t>20</a:t>
                      </a:r>
                    </a:p>
                  </a:txBody>
                  <a:tcPr/>
                </a:tc>
                <a:tc>
                  <a:txBody>
                    <a:bodyPr/>
                    <a:lstStyle/>
                    <a:p>
                      <a:pPr algn="l"/>
                      <a:r>
                        <a:rPr lang="en-GB" sz="1200"/>
                        <a:t>2</a:t>
                      </a:r>
                    </a:p>
                  </a:txBody>
                  <a:tcPr/>
                </a:tc>
                <a:tc>
                  <a:txBody>
                    <a:bodyPr/>
                    <a:lstStyle/>
                    <a:p>
                      <a:pPr algn="l"/>
                      <a:r>
                        <a:rPr lang="en-GB" sz="1200"/>
                        <a:t>10</a:t>
                      </a:r>
                    </a:p>
                  </a:txBody>
                  <a:tcPr/>
                </a:tc>
                <a:extLst>
                  <a:ext uri="{0D108BD9-81ED-4DB2-BD59-A6C34878D82A}">
                    <a16:rowId xmlns:a16="http://schemas.microsoft.com/office/drawing/2014/main" val="10001"/>
                  </a:ext>
                </a:extLst>
              </a:tr>
              <a:tr h="286408">
                <a:tc>
                  <a:txBody>
                    <a:bodyPr/>
                    <a:lstStyle/>
                    <a:p>
                      <a:pPr algn="l"/>
                      <a:r>
                        <a:rPr lang="en-GB" sz="1200"/>
                        <a:t>01/05/2009</a:t>
                      </a:r>
                    </a:p>
                  </a:txBody>
                  <a:tcPr/>
                </a:tc>
                <a:tc>
                  <a:txBody>
                    <a:bodyPr/>
                    <a:lstStyle/>
                    <a:p>
                      <a:pPr algn="l"/>
                      <a:r>
                        <a:rPr lang="en-GB" sz="1200"/>
                        <a:t>LOOSE</a:t>
                      </a:r>
                    </a:p>
                  </a:txBody>
                  <a:tcPr/>
                </a:tc>
                <a:tc>
                  <a:txBody>
                    <a:bodyPr/>
                    <a:lstStyle/>
                    <a:p>
                      <a:pPr algn="l"/>
                      <a:r>
                        <a:rPr lang="en-GB" sz="1200"/>
                        <a:t>5</a:t>
                      </a:r>
                    </a:p>
                  </a:txBody>
                  <a:tcPr/>
                </a:tc>
                <a:tc>
                  <a:txBody>
                    <a:bodyPr/>
                    <a:lstStyle/>
                    <a:p>
                      <a:pPr algn="l"/>
                      <a:r>
                        <a:rPr lang="en-GB" sz="1200"/>
                        <a:t>22</a:t>
                      </a:r>
                    </a:p>
                  </a:txBody>
                  <a:tcPr/>
                </a:tc>
                <a:tc>
                  <a:txBody>
                    <a:bodyPr/>
                    <a:lstStyle/>
                    <a:p>
                      <a:pPr algn="l"/>
                      <a:r>
                        <a:rPr lang="en-GB" sz="1200"/>
                        <a:t>3</a:t>
                      </a:r>
                    </a:p>
                  </a:txBody>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7022364" y="1633529"/>
          <a:ext cx="2998482"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gridCol w="999494">
                  <a:extLst>
                    <a:ext uri="{9D8B030D-6E8A-4147-A177-3AD203B41FA5}">
                      <a16:colId xmlns:a16="http://schemas.microsoft.com/office/drawing/2014/main" val="20002"/>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nvGraphicFramePr>
        <p:xfrm>
          <a:off x="6674762" y="3693761"/>
          <a:ext cx="1714176" cy="9144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gridCol w="428544">
                  <a:extLst>
                    <a:ext uri="{9D8B030D-6E8A-4147-A177-3AD203B41FA5}">
                      <a16:colId xmlns:a16="http://schemas.microsoft.com/office/drawing/2014/main" val="20003"/>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3"/>
                  </a:ext>
                </a:extLst>
              </a:tr>
            </a:tbl>
          </a:graphicData>
        </a:graphic>
      </p:graphicFrame>
      <p:graphicFrame>
        <p:nvGraphicFramePr>
          <p:cNvPr id="42" name="Table 41"/>
          <p:cNvGraphicFramePr>
            <a:graphicFrameLocks noGrp="1"/>
          </p:cNvGraphicFramePr>
          <p:nvPr/>
        </p:nvGraphicFramePr>
        <p:xfrm>
          <a:off x="8735214" y="5482381"/>
          <a:ext cx="1285632" cy="6858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tblGrid>
              <a:tr h="130922">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45" name="Straight Arrow Connector 44"/>
          <p:cNvCxnSpPr/>
          <p:nvPr/>
        </p:nvCxnSpPr>
        <p:spPr bwMode="auto">
          <a:xfrm flipV="1">
            <a:off x="3124201" y="1976429"/>
            <a:ext cx="4149969" cy="20474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47" name="Straight Arrow Connector 46"/>
          <p:cNvCxnSpPr/>
          <p:nvPr/>
        </p:nvCxnSpPr>
        <p:spPr bwMode="auto">
          <a:xfrm flipV="1">
            <a:off x="3423138" y="1976430"/>
            <a:ext cx="4830496" cy="626773"/>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0" name="Straight Arrow Connector 49"/>
          <p:cNvCxnSpPr>
            <a:cxnSpLocks/>
            <a:stCxn id="38" idx="3"/>
          </p:cNvCxnSpPr>
          <p:nvPr/>
        </p:nvCxnSpPr>
        <p:spPr bwMode="auto">
          <a:xfrm>
            <a:off x="5320649" y="3655378"/>
            <a:ext cx="1318488" cy="274931"/>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3" name="Straight Arrow Connector 52"/>
          <p:cNvCxnSpPr/>
          <p:nvPr/>
        </p:nvCxnSpPr>
        <p:spPr bwMode="auto">
          <a:xfrm>
            <a:off x="5150221" y="3977809"/>
            <a:ext cx="1526379" cy="348006"/>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5" name="Straight Arrow Connector 64"/>
          <p:cNvCxnSpPr>
            <a:cxnSpLocks/>
          </p:cNvCxnSpPr>
          <p:nvPr/>
        </p:nvCxnSpPr>
        <p:spPr bwMode="auto">
          <a:xfrm>
            <a:off x="5011387" y="5493121"/>
            <a:ext cx="4390521" cy="33216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8" name="Straight Arrow Connector 67"/>
          <p:cNvCxnSpPr>
            <a:cxnSpLocks/>
          </p:cNvCxnSpPr>
          <p:nvPr/>
        </p:nvCxnSpPr>
        <p:spPr bwMode="auto">
          <a:xfrm flipV="1">
            <a:off x="4798786" y="5825283"/>
            <a:ext cx="4110753" cy="100504"/>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sp>
        <p:nvSpPr>
          <p:cNvPr id="73" name="TextBox 72"/>
          <p:cNvSpPr txBox="1"/>
          <p:nvPr/>
        </p:nvSpPr>
        <p:spPr>
          <a:xfrm>
            <a:off x="7008040" y="3376983"/>
            <a:ext cx="1470274" cy="338554"/>
          </a:xfrm>
          <a:prstGeom prst="rect">
            <a:avLst/>
          </a:prstGeom>
          <a:noFill/>
        </p:spPr>
        <p:txBody>
          <a:bodyPr wrap="none" rtlCol="0">
            <a:spAutoFit/>
          </a:bodyPr>
          <a:lstStyle/>
          <a:p>
            <a:r>
              <a:rPr lang="en-GB" sz="1600"/>
              <a:t>Games Table</a:t>
            </a:r>
          </a:p>
        </p:txBody>
      </p:sp>
      <p:sp>
        <p:nvSpPr>
          <p:cNvPr id="74" name="TextBox 73"/>
          <p:cNvSpPr txBox="1"/>
          <p:nvPr/>
        </p:nvSpPr>
        <p:spPr>
          <a:xfrm>
            <a:off x="8568204" y="1316751"/>
            <a:ext cx="1388522" cy="338554"/>
          </a:xfrm>
          <a:prstGeom prst="rect">
            <a:avLst/>
          </a:prstGeom>
          <a:noFill/>
        </p:spPr>
        <p:txBody>
          <a:bodyPr wrap="none" rtlCol="0">
            <a:spAutoFit/>
          </a:bodyPr>
          <a:lstStyle/>
          <a:p>
            <a:r>
              <a:rPr lang="en-GB" sz="1600"/>
              <a:t>Player Table</a:t>
            </a:r>
          </a:p>
        </p:txBody>
      </p:sp>
      <p:sp>
        <p:nvSpPr>
          <p:cNvPr id="75" name="TextBox 74"/>
          <p:cNvSpPr txBox="1"/>
          <p:nvPr/>
        </p:nvSpPr>
        <p:spPr>
          <a:xfrm>
            <a:off x="8675587" y="5123789"/>
            <a:ext cx="1491114" cy="369332"/>
          </a:xfrm>
          <a:prstGeom prst="rect">
            <a:avLst/>
          </a:prstGeom>
          <a:noFill/>
        </p:spPr>
        <p:txBody>
          <a:bodyPr wrap="none" rtlCol="0">
            <a:spAutoFit/>
          </a:bodyPr>
          <a:lstStyle/>
          <a:p>
            <a:r>
              <a:rPr lang="en-GB"/>
              <a:t>Team Table</a:t>
            </a:r>
          </a:p>
        </p:txBody>
      </p:sp>
      <p:graphicFrame>
        <p:nvGraphicFramePr>
          <p:cNvPr id="25" name="Table 24"/>
          <p:cNvGraphicFramePr>
            <a:graphicFrameLocks noGrp="1"/>
          </p:cNvGraphicFramePr>
          <p:nvPr/>
        </p:nvGraphicFramePr>
        <p:xfrm>
          <a:off x="5878313" y="2663244"/>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10" name="Straight Arrow Connector 9"/>
          <p:cNvCxnSpPr>
            <a:endCxn id="39" idx="2"/>
          </p:cNvCxnSpPr>
          <p:nvPr/>
        </p:nvCxnSpPr>
        <p:spPr bwMode="auto">
          <a:xfrm flipV="1">
            <a:off x="7610929" y="2319330"/>
            <a:ext cx="910676" cy="343915"/>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30" name="Straight Arrow Connector 29"/>
          <p:cNvCxnSpPr/>
          <p:nvPr/>
        </p:nvCxnSpPr>
        <p:spPr bwMode="auto">
          <a:xfrm>
            <a:off x="6799256" y="3273265"/>
            <a:ext cx="0" cy="425032"/>
          </a:xfrm>
          <a:prstGeom prst="straightConnector1">
            <a:avLst/>
          </a:prstGeom>
          <a:solidFill>
            <a:schemeClr val="accent1"/>
          </a:solidFill>
          <a:ln w="38100" cap="flat" cmpd="sng" algn="ctr">
            <a:solidFill>
              <a:schemeClr val="accent2"/>
            </a:solidFill>
            <a:prstDash val="solid"/>
            <a:round/>
            <a:headEnd type="arrow"/>
            <a:tailEnd type="arrow"/>
          </a:ln>
          <a:effectLst/>
        </p:spPr>
      </p:cxnSp>
      <p:graphicFrame>
        <p:nvGraphicFramePr>
          <p:cNvPr id="43" name="Table 42"/>
          <p:cNvGraphicFramePr>
            <a:graphicFrameLocks noGrp="1"/>
          </p:cNvGraphicFramePr>
          <p:nvPr/>
        </p:nvGraphicFramePr>
        <p:xfrm>
          <a:off x="8569852" y="3800873"/>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sp>
        <p:nvSpPr>
          <p:cNvPr id="44" name="TextBox 43"/>
          <p:cNvSpPr txBox="1"/>
          <p:nvPr/>
        </p:nvSpPr>
        <p:spPr>
          <a:xfrm>
            <a:off x="5982555" y="2324690"/>
            <a:ext cx="1446230" cy="338554"/>
          </a:xfrm>
          <a:prstGeom prst="rect">
            <a:avLst/>
          </a:prstGeom>
          <a:noFill/>
        </p:spPr>
        <p:txBody>
          <a:bodyPr wrap="none" rtlCol="0">
            <a:spAutoFit/>
          </a:bodyPr>
          <a:lstStyle/>
          <a:p>
            <a:r>
              <a:rPr lang="en-GB" sz="1600"/>
              <a:t>Player/Game</a:t>
            </a:r>
          </a:p>
        </p:txBody>
      </p:sp>
      <p:sp>
        <p:nvSpPr>
          <p:cNvPr id="46" name="TextBox 45"/>
          <p:cNvSpPr txBox="1"/>
          <p:nvPr/>
        </p:nvSpPr>
        <p:spPr>
          <a:xfrm>
            <a:off x="9195689" y="3452523"/>
            <a:ext cx="1426994" cy="338554"/>
          </a:xfrm>
          <a:prstGeom prst="rect">
            <a:avLst/>
          </a:prstGeom>
          <a:noFill/>
        </p:spPr>
        <p:txBody>
          <a:bodyPr wrap="none" rtlCol="0">
            <a:spAutoFit/>
          </a:bodyPr>
          <a:lstStyle/>
          <a:p>
            <a:r>
              <a:rPr lang="en-GB" sz="1600"/>
              <a:t>Player/Team</a:t>
            </a:r>
          </a:p>
        </p:txBody>
      </p:sp>
      <p:cxnSp>
        <p:nvCxnSpPr>
          <p:cNvPr id="48" name="Straight Arrow Connector 47"/>
          <p:cNvCxnSpPr/>
          <p:nvPr/>
        </p:nvCxnSpPr>
        <p:spPr bwMode="auto">
          <a:xfrm flipV="1">
            <a:off x="8909539" y="2319329"/>
            <a:ext cx="216318" cy="1481544"/>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49" name="Straight Arrow Connector 48"/>
          <p:cNvCxnSpPr/>
          <p:nvPr/>
        </p:nvCxnSpPr>
        <p:spPr bwMode="auto">
          <a:xfrm flipH="1">
            <a:off x="9996573" y="4486673"/>
            <a:ext cx="62726" cy="1012198"/>
          </a:xfrm>
          <a:prstGeom prst="straightConnector1">
            <a:avLst/>
          </a:prstGeom>
          <a:solidFill>
            <a:schemeClr val="accent1"/>
          </a:solidFill>
          <a:ln w="38100" cap="flat" cmpd="sng" algn="ctr">
            <a:solidFill>
              <a:schemeClr val="accent2"/>
            </a:solidFill>
            <a:prstDash val="solid"/>
            <a:round/>
            <a:headEnd type="arrow"/>
            <a:tailEnd type="arrow"/>
          </a:ln>
          <a:effectLst/>
        </p:spPr>
      </p:cxnSp>
    </p:spTree>
    <p:extLst>
      <p:ext uri="{BB962C8B-B14F-4D97-AF65-F5344CB8AC3E}">
        <p14:creationId xmlns:p14="http://schemas.microsoft.com/office/powerpoint/2010/main" val="379674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data volume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32</a:t>
            </a:fld>
            <a:endParaRPr lang="en-US"/>
          </a:p>
        </p:txBody>
      </p:sp>
      <p:sp>
        <p:nvSpPr>
          <p:cNvPr id="3" name="Content Placeholder 2"/>
          <p:cNvSpPr>
            <a:spLocks noGrp="1"/>
          </p:cNvSpPr>
          <p:nvPr>
            <p:ph sz="quarter" idx="13"/>
          </p:nvPr>
        </p:nvSpPr>
        <p:spPr/>
        <p:txBody>
          <a:bodyPr/>
          <a:lstStyle/>
          <a:p>
            <a:pPr marL="0" indent="0">
              <a:buNone/>
            </a:pPr>
            <a:r>
              <a:rPr lang="en-US" dirty="0"/>
              <a:t>We are creating/storing/processing more data than ever before</a:t>
            </a:r>
          </a:p>
          <a:p>
            <a:pPr marL="0" indent="0">
              <a:buNone/>
            </a:pPr>
            <a:endParaRPr lang="en-US" dirty="0"/>
          </a:p>
          <a:p>
            <a:pPr marL="0" indent="0">
              <a:buNone/>
            </a:pPr>
            <a:r>
              <a:rPr lang="en-US" dirty="0"/>
              <a:t>“From 2005 to 2020, the digital universe will grow by a factor of 300, from 130 exabytes to 40,000 exabytes, or 40 trillion gigabytes (more than 5,200 gigabytes for every man, woman, and child in 2020). From now until 2020, the digital universe will about double every two years.”</a:t>
            </a:r>
          </a:p>
        </p:txBody>
      </p:sp>
      <p:sp>
        <p:nvSpPr>
          <p:cNvPr id="9" name="Text Placeholder 8">
            <a:extLst>
              <a:ext uri="{FF2B5EF4-FFF2-40B4-BE49-F238E27FC236}">
                <a16:creationId xmlns:a16="http://schemas.microsoft.com/office/drawing/2014/main" id="{81CF6A89-86A6-ED4E-80DE-FCEE3BD977FF}"/>
              </a:ext>
            </a:extLst>
          </p:cNvPr>
          <p:cNvSpPr>
            <a:spLocks noGrp="1"/>
          </p:cNvSpPr>
          <p:nvPr>
            <p:ph type="body" sz="quarter" idx="15"/>
          </p:nvPr>
        </p:nvSpPr>
        <p:spPr/>
        <p:txBody>
          <a:bodyPr/>
          <a:lstStyle/>
          <a:p>
            <a:r>
              <a:rPr lang="en-US" dirty="0"/>
              <a:t>http://</a:t>
            </a:r>
            <a:r>
              <a:rPr lang="en-US" dirty="0" err="1"/>
              <a:t>www.emc.com</a:t>
            </a:r>
            <a:r>
              <a:rPr lang="en-US" dirty="0"/>
              <a:t>/leadership/digital-universe/</a:t>
            </a:r>
            <a:r>
              <a:rPr lang="en-US" dirty="0" err="1"/>
              <a:t>index.htm</a:t>
            </a:r>
            <a:endParaRPr lang="en-US" dirty="0"/>
          </a:p>
        </p:txBody>
      </p:sp>
    </p:spTree>
    <p:extLst>
      <p:ext uri="{BB962C8B-B14F-4D97-AF65-F5344CB8AC3E}">
        <p14:creationId xmlns:p14="http://schemas.microsoft.com/office/powerpoint/2010/main" val="455445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Dealing with increased data volume</a:t>
            </a:r>
          </a:p>
        </p:txBody>
      </p:sp>
      <p:sp>
        <p:nvSpPr>
          <p:cNvPr id="3" name="Content Placeholder 2"/>
          <p:cNvSpPr>
            <a:spLocks noGrp="1"/>
          </p:cNvSpPr>
          <p:nvPr>
            <p:ph sz="quarter" idx="13"/>
          </p:nvPr>
        </p:nvSpPr>
        <p:spPr/>
        <p:txBody>
          <a:bodyPr/>
          <a:lstStyle/>
          <a:p>
            <a:pPr marL="0" indent="0">
              <a:buNone/>
            </a:pPr>
            <a:r>
              <a:rPr lang="en-GB" dirty="0"/>
              <a:t>Two options when dealing with these trends:</a:t>
            </a:r>
          </a:p>
          <a:p>
            <a:pPr marL="457200" indent="-457200">
              <a:buFont typeface="+mj-lt"/>
              <a:buAutoNum type="arabicPeriod"/>
            </a:pPr>
            <a:r>
              <a:rPr lang="en-GB" dirty="0"/>
              <a:t>Build bigger database machines</a:t>
            </a:r>
          </a:p>
          <a:p>
            <a:pPr lvl="1"/>
            <a:r>
              <a:rPr lang="en-GB" dirty="0"/>
              <a:t>This can be expensive</a:t>
            </a:r>
          </a:p>
          <a:p>
            <a:pPr lvl="1"/>
            <a:r>
              <a:rPr lang="en-GB" dirty="0"/>
              <a:t>Fundamental limits to machine size</a:t>
            </a:r>
          </a:p>
          <a:p>
            <a:pPr marL="457200" indent="-457200">
              <a:buFont typeface="+mj-lt"/>
              <a:buAutoNum type="arabicPeriod"/>
            </a:pPr>
            <a:r>
              <a:rPr lang="en-GB" dirty="0"/>
              <a:t>Build clusters of smaller machines</a:t>
            </a:r>
          </a:p>
          <a:p>
            <a:pPr lvl="1"/>
            <a:r>
              <a:rPr lang="en-GB" dirty="0"/>
              <a:t>Lots of small machines (commodity machines)</a:t>
            </a:r>
          </a:p>
          <a:p>
            <a:pPr lvl="1"/>
            <a:r>
              <a:rPr lang="en-GB" dirty="0"/>
              <a:t>Each machine is cheap, potentially unreliable</a:t>
            </a:r>
          </a:p>
          <a:p>
            <a:pPr lvl="1"/>
            <a:r>
              <a:rPr lang="en-GB" dirty="0"/>
              <a:t>Needs a DBMS which understands clusters</a:t>
            </a:r>
          </a:p>
        </p:txBody>
      </p:sp>
      <p:sp>
        <p:nvSpPr>
          <p:cNvPr id="28" name="Text Placeholder 27">
            <a:extLst>
              <a:ext uri="{FF2B5EF4-FFF2-40B4-BE49-F238E27FC236}">
                <a16:creationId xmlns:a16="http://schemas.microsoft.com/office/drawing/2014/main" id="{3D54F0AF-4C97-794B-A7F0-FFB4476E39FF}"/>
              </a:ext>
            </a:extLst>
          </p:cNvPr>
          <p:cNvSpPr>
            <a:spLocks noGrp="1"/>
          </p:cNvSpPr>
          <p:nvPr>
            <p:ph type="body" sz="quarter" idx="15"/>
          </p:nvPr>
        </p:nvSpPr>
        <p:spPr/>
        <p:txBody>
          <a:bodyPr/>
          <a:lstStyle/>
          <a:p>
            <a:endParaRPr lang="en-US"/>
          </a:p>
        </p:txBody>
      </p:sp>
      <p:sp>
        <p:nvSpPr>
          <p:cNvPr id="4" name="Can 3"/>
          <p:cNvSpPr/>
          <p:nvPr/>
        </p:nvSpPr>
        <p:spPr bwMode="auto">
          <a:xfrm>
            <a:off x="8372929" y="2006307"/>
            <a:ext cx="1844071" cy="1752206"/>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nvGrpSpPr>
          <p:cNvPr id="5" name="Group 4"/>
          <p:cNvGrpSpPr/>
          <p:nvPr/>
        </p:nvGrpSpPr>
        <p:grpSpPr>
          <a:xfrm>
            <a:off x="8372929" y="4042120"/>
            <a:ext cx="1844071" cy="2056023"/>
            <a:chOff x="6848928" y="4042119"/>
            <a:chExt cx="1844071" cy="2056023"/>
          </a:xfrm>
        </p:grpSpPr>
        <p:sp>
          <p:nvSpPr>
            <p:cNvPr id="6" name="Can 5"/>
            <p:cNvSpPr/>
            <p:nvPr/>
          </p:nvSpPr>
          <p:spPr bwMode="auto">
            <a:xfrm>
              <a:off x="6848928"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Can 6"/>
            <p:cNvSpPr/>
            <p:nvPr/>
          </p:nvSpPr>
          <p:spPr bwMode="auto">
            <a:xfrm>
              <a:off x="7342314"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Can 7"/>
            <p:cNvSpPr/>
            <p:nvPr/>
          </p:nvSpPr>
          <p:spPr bwMode="auto">
            <a:xfrm>
              <a:off x="7835900"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Can 8"/>
            <p:cNvSpPr/>
            <p:nvPr/>
          </p:nvSpPr>
          <p:spPr bwMode="auto">
            <a:xfrm>
              <a:off x="8352012"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0" name="Can 9"/>
            <p:cNvSpPr/>
            <p:nvPr/>
          </p:nvSpPr>
          <p:spPr bwMode="auto">
            <a:xfrm>
              <a:off x="6848928"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1" name="Can 10"/>
            <p:cNvSpPr/>
            <p:nvPr/>
          </p:nvSpPr>
          <p:spPr bwMode="auto">
            <a:xfrm>
              <a:off x="7342314"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2" name="Can 11"/>
            <p:cNvSpPr/>
            <p:nvPr/>
          </p:nvSpPr>
          <p:spPr bwMode="auto">
            <a:xfrm>
              <a:off x="7835900"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3" name="Can 12"/>
            <p:cNvSpPr/>
            <p:nvPr/>
          </p:nvSpPr>
          <p:spPr bwMode="auto">
            <a:xfrm>
              <a:off x="8352012"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4" name="Can 13"/>
            <p:cNvSpPr/>
            <p:nvPr/>
          </p:nvSpPr>
          <p:spPr bwMode="auto">
            <a:xfrm>
              <a:off x="6848928"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5" name="Can 14"/>
            <p:cNvSpPr/>
            <p:nvPr/>
          </p:nvSpPr>
          <p:spPr bwMode="auto">
            <a:xfrm>
              <a:off x="7342314"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6" name="Can 15"/>
            <p:cNvSpPr/>
            <p:nvPr/>
          </p:nvSpPr>
          <p:spPr bwMode="auto">
            <a:xfrm>
              <a:off x="7835900"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7" name="Can 16"/>
            <p:cNvSpPr/>
            <p:nvPr/>
          </p:nvSpPr>
          <p:spPr bwMode="auto">
            <a:xfrm>
              <a:off x="8352012"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0" name="Can 19"/>
            <p:cNvSpPr/>
            <p:nvPr/>
          </p:nvSpPr>
          <p:spPr bwMode="auto">
            <a:xfrm>
              <a:off x="6848929"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1" name="Can 20"/>
            <p:cNvSpPr/>
            <p:nvPr/>
          </p:nvSpPr>
          <p:spPr bwMode="auto">
            <a:xfrm>
              <a:off x="7342315"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2" name="Can 21"/>
            <p:cNvSpPr/>
            <p:nvPr/>
          </p:nvSpPr>
          <p:spPr bwMode="auto">
            <a:xfrm>
              <a:off x="7835901"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3" name="Can 22"/>
            <p:cNvSpPr/>
            <p:nvPr/>
          </p:nvSpPr>
          <p:spPr bwMode="auto">
            <a:xfrm>
              <a:off x="8352013"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40286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Relational Databases suck…</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34</a:t>
            </a:fld>
            <a:endParaRPr lang="en-US"/>
          </a:p>
        </p:txBody>
      </p:sp>
      <p:sp>
        <p:nvSpPr>
          <p:cNvPr id="3" name="Content Placeholder 2"/>
          <p:cNvSpPr>
            <a:spLocks noGrp="1"/>
          </p:cNvSpPr>
          <p:nvPr>
            <p:ph sz="quarter" idx="13"/>
          </p:nvPr>
        </p:nvSpPr>
        <p:spPr/>
        <p:txBody>
          <a:bodyPr/>
          <a:lstStyle/>
          <a:p>
            <a:pPr marL="0" indent="0">
              <a:buNone/>
            </a:pPr>
            <a:r>
              <a:rPr lang="en-GB" dirty="0"/>
              <a:t>There is a common perception that </a:t>
            </a:r>
            <a:r>
              <a:rPr lang="en-GB" dirty="0" err="1"/>
              <a:t>RDBMSes</a:t>
            </a:r>
            <a:r>
              <a:rPr lang="en-GB" dirty="0"/>
              <a:t> have </a:t>
            </a:r>
            <a:r>
              <a:rPr lang="en-GB" b="1" dirty="0"/>
              <a:t>fundamental issues:</a:t>
            </a:r>
          </a:p>
          <a:p>
            <a:pPr marL="0" indent="0">
              <a:buNone/>
            </a:pPr>
            <a:endParaRPr lang="en-GB" b="1" dirty="0"/>
          </a:p>
          <a:p>
            <a:pPr marL="0" indent="0">
              <a:buNone/>
            </a:pPr>
            <a:r>
              <a:rPr lang="en-GB" dirty="0"/>
              <a:t>In dealing with (horizontal) scale</a:t>
            </a:r>
          </a:p>
          <a:p>
            <a:pPr lvl="1"/>
            <a:r>
              <a:rPr lang="en-GB" dirty="0"/>
              <a:t>Designed to work on </a:t>
            </a:r>
            <a:r>
              <a:rPr lang="en-GB" b="1" dirty="0"/>
              <a:t>single, large machines</a:t>
            </a:r>
          </a:p>
          <a:p>
            <a:pPr lvl="1"/>
            <a:r>
              <a:rPr lang="en-GB" dirty="0"/>
              <a:t>Difficult to </a:t>
            </a:r>
            <a:r>
              <a:rPr lang="en-GB" b="1" dirty="0"/>
              <a:t>distribute</a:t>
            </a:r>
            <a:r>
              <a:rPr lang="en-GB" dirty="0"/>
              <a:t> effectively</a:t>
            </a:r>
          </a:p>
          <a:p>
            <a:pPr marL="0" indent="0">
              <a:buNone/>
            </a:pPr>
            <a:r>
              <a:rPr lang="en-GB" dirty="0"/>
              <a:t>In dealing with the impedance mismatch</a:t>
            </a:r>
            <a:endParaRPr lang="en-GB" b="1" dirty="0"/>
          </a:p>
          <a:p>
            <a:pPr lvl="1"/>
            <a:r>
              <a:rPr lang="en-GB" dirty="0"/>
              <a:t>We create data structures in memory and then rip them apart to stick them in an RDBMS</a:t>
            </a:r>
          </a:p>
          <a:p>
            <a:pPr lvl="1"/>
            <a:r>
              <a:rPr lang="en-GB" dirty="0"/>
              <a:t>Relational data models often seem "unnatural" (normalisation seems unintuitive)</a:t>
            </a:r>
          </a:p>
          <a:p>
            <a:pPr lvl="1"/>
            <a:r>
              <a:rPr lang="en-GB" dirty="0"/>
              <a:t>Uncomfortable to program with (joins and ORM etc.)</a:t>
            </a:r>
          </a:p>
          <a:p>
            <a:endParaRPr lang="en-GB" dirty="0"/>
          </a:p>
          <a:p>
            <a:pPr lvl="1"/>
            <a:endParaRPr lang="en-GB" dirty="0"/>
          </a:p>
        </p:txBody>
      </p:sp>
      <p:sp>
        <p:nvSpPr>
          <p:cNvPr id="9" name="Text Placeholder 8">
            <a:extLst>
              <a:ext uri="{FF2B5EF4-FFF2-40B4-BE49-F238E27FC236}">
                <a16:creationId xmlns:a16="http://schemas.microsoft.com/office/drawing/2014/main" id="{CEE5DA50-0CD3-8A42-8C90-7E4B3B67624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0150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Movement</a:t>
            </a:r>
          </a:p>
        </p:txBody>
      </p:sp>
    </p:spTree>
    <p:extLst>
      <p:ext uri="{BB962C8B-B14F-4D97-AF65-F5344CB8AC3E}">
        <p14:creationId xmlns:p14="http://schemas.microsoft.com/office/powerpoint/2010/main" val="3336003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 A movement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36</a:t>
            </a:fld>
            <a:endParaRPr lang="en-US"/>
          </a:p>
        </p:txBody>
      </p:sp>
      <p:sp>
        <p:nvSpPr>
          <p:cNvPr id="3" name="Content Placeholder 2"/>
          <p:cNvSpPr>
            <a:spLocks noGrp="1"/>
          </p:cNvSpPr>
          <p:nvPr>
            <p:ph sz="quarter" idx="13"/>
          </p:nvPr>
        </p:nvSpPr>
        <p:spPr/>
        <p:txBody>
          <a:bodyPr/>
          <a:lstStyle/>
          <a:p>
            <a:pPr marL="0" indent="0">
              <a:buNone/>
            </a:pPr>
            <a:r>
              <a:rPr lang="en-GB" dirty="0"/>
              <a:t>NoSQL came to address </a:t>
            </a:r>
          </a:p>
          <a:p>
            <a:pPr lvl="1"/>
            <a:r>
              <a:rPr lang="en-GB" dirty="0"/>
              <a:t>“</a:t>
            </a:r>
            <a:r>
              <a:rPr lang="en-GB" b="1" dirty="0"/>
              <a:t>web-scale</a:t>
            </a:r>
            <a:r>
              <a:rPr lang="en-GB" dirty="0"/>
              <a:t> problems”</a:t>
            </a:r>
          </a:p>
          <a:p>
            <a:pPr lvl="1"/>
            <a:r>
              <a:rPr lang="en-GB" dirty="0"/>
              <a:t>… </a:t>
            </a:r>
            <a:r>
              <a:rPr lang="en-GB" b="1" dirty="0"/>
              <a:t>impedance mismatch </a:t>
            </a:r>
            <a:r>
              <a:rPr lang="en-GB" dirty="0"/>
              <a:t>on the way</a:t>
            </a:r>
          </a:p>
          <a:p>
            <a:pPr marL="0" indent="0">
              <a:buNone/>
            </a:pPr>
            <a:endParaRPr lang="en-GB" dirty="0"/>
          </a:p>
          <a:p>
            <a:pPr marL="0" indent="0">
              <a:buNone/>
            </a:pPr>
            <a:r>
              <a:rPr lang="en-GB" dirty="0"/>
              <a:t>Key attributes include:</a:t>
            </a:r>
          </a:p>
          <a:p>
            <a:pPr lvl="1"/>
            <a:r>
              <a:rPr lang="en-GB" b="1" dirty="0"/>
              <a:t>Non-Relational</a:t>
            </a:r>
            <a:r>
              <a:rPr lang="en-GB" dirty="0"/>
              <a:t> (though they can be, but aren’t good at it)</a:t>
            </a:r>
          </a:p>
          <a:p>
            <a:pPr lvl="1"/>
            <a:r>
              <a:rPr lang="en-US" b="1" dirty="0"/>
              <a:t>Schema-Free </a:t>
            </a:r>
            <a:r>
              <a:rPr lang="en-US" dirty="0"/>
              <a:t>(except the implicit schema, application side)</a:t>
            </a:r>
          </a:p>
          <a:p>
            <a:pPr lvl="1"/>
            <a:r>
              <a:rPr lang="en-US" dirty="0"/>
              <a:t>Inherently </a:t>
            </a:r>
            <a:r>
              <a:rPr lang="en-US" b="1" dirty="0"/>
              <a:t>Distributed</a:t>
            </a:r>
            <a:r>
              <a:rPr lang="en-US" dirty="0"/>
              <a:t> (in different ways, some </a:t>
            </a:r>
            <a:r>
              <a:rPr lang="en-US" dirty="0" err="1"/>
              <a:t>moreso</a:t>
            </a:r>
            <a:r>
              <a:rPr lang="en-US" dirty="0"/>
              <a:t> than others)</a:t>
            </a:r>
          </a:p>
          <a:p>
            <a:pPr lvl="1"/>
            <a:r>
              <a:rPr lang="en-US" b="1" dirty="0"/>
              <a:t>Open Source </a:t>
            </a:r>
            <a:r>
              <a:rPr lang="en-US" dirty="0"/>
              <a:t>(mostly… e.g. Oracle’s NoSQL)</a:t>
            </a:r>
          </a:p>
          <a:p>
            <a:endParaRPr lang="en-GB" dirty="0"/>
          </a:p>
          <a:p>
            <a:endParaRPr lang="en-GB" dirty="0"/>
          </a:p>
          <a:p>
            <a:pPr lvl="1"/>
            <a:endParaRPr lang="en-GB" dirty="0"/>
          </a:p>
        </p:txBody>
      </p:sp>
      <p:sp>
        <p:nvSpPr>
          <p:cNvPr id="9" name="Text Placeholder 8">
            <a:extLst>
              <a:ext uri="{FF2B5EF4-FFF2-40B4-BE49-F238E27FC236}">
                <a16:creationId xmlns:a16="http://schemas.microsoft.com/office/drawing/2014/main" id="{7E2A8EBF-93A3-4942-AB7B-CBFBE572C60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407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a:t>
            </a:r>
            <a:r>
              <a:rPr lang="en-US" err="1"/>
              <a:t>NoSQL</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37</a:t>
            </a:fld>
            <a:endParaRPr lang="en-US"/>
          </a:p>
        </p:txBody>
      </p:sp>
      <p:sp>
        <p:nvSpPr>
          <p:cNvPr id="3" name="Content Placeholder 2"/>
          <p:cNvSpPr>
            <a:spLocks noGrp="1"/>
          </p:cNvSpPr>
          <p:nvPr>
            <p:ph sz="quarter" idx="13"/>
          </p:nvPr>
        </p:nvSpPr>
        <p:spPr/>
        <p:txBody>
          <a:bodyPr/>
          <a:lstStyle/>
          <a:p>
            <a:pPr marL="0" indent="0">
              <a:buNone/>
            </a:pPr>
            <a:r>
              <a:rPr lang="en-US" dirty="0"/>
              <a:t>Quite hard to define a movement based around a </a:t>
            </a:r>
            <a:r>
              <a:rPr lang="en-US" b="1" dirty="0"/>
              <a:t>negative</a:t>
            </a:r>
          </a:p>
          <a:p>
            <a:pPr marL="0" indent="0">
              <a:buNone/>
            </a:pPr>
            <a:endParaRPr lang="en-US" dirty="0"/>
          </a:p>
          <a:p>
            <a:pPr marL="0" indent="0">
              <a:buNone/>
            </a:pPr>
            <a:r>
              <a:rPr lang="en-US" dirty="0"/>
              <a:t>Is a CSV file NoSQL? </a:t>
            </a:r>
          </a:p>
          <a:p>
            <a:pPr marL="360000" lvl="1" indent="0">
              <a:buNone/>
            </a:pPr>
            <a:r>
              <a:rPr lang="en-US" dirty="0"/>
              <a:t>(How about a turnip?)</a:t>
            </a:r>
          </a:p>
          <a:p>
            <a:pPr marL="0" indent="0">
              <a:buNone/>
            </a:pPr>
            <a:r>
              <a:rPr lang="en-US" dirty="0"/>
              <a:t>How about a non-relational database from the 60s/70s/80s/90s</a:t>
            </a:r>
          </a:p>
          <a:p>
            <a:pPr marL="360000" lvl="1" indent="0">
              <a:buNone/>
            </a:pPr>
            <a:r>
              <a:rPr lang="en-US" dirty="0"/>
              <a:t>(IMS, IDMS, MUMPS, CLOB, XMLDB etc.)</a:t>
            </a:r>
          </a:p>
          <a:p>
            <a:pPr marL="0" indent="0">
              <a:buNone/>
            </a:pPr>
            <a:endParaRPr lang="en-US" dirty="0"/>
          </a:p>
          <a:p>
            <a:pPr marL="0" indent="0">
              <a:buNone/>
            </a:pPr>
            <a:r>
              <a:rPr lang="en-US" dirty="0"/>
              <a:t>NoSQL is not easy to define</a:t>
            </a:r>
          </a:p>
          <a:p>
            <a:pPr marL="360000" lvl="1" indent="0">
              <a:buNone/>
            </a:pPr>
            <a:r>
              <a:rPr lang="en-US" dirty="0"/>
              <a:t>…but many folks have certainly tried!</a:t>
            </a:r>
          </a:p>
        </p:txBody>
      </p:sp>
      <p:sp>
        <p:nvSpPr>
          <p:cNvPr id="9" name="Text Placeholder 8">
            <a:extLst>
              <a:ext uri="{FF2B5EF4-FFF2-40B4-BE49-F238E27FC236}">
                <a16:creationId xmlns:a16="http://schemas.microsoft.com/office/drawing/2014/main" id="{4D88E60F-E33D-9140-910B-B3C0D431589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3558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38</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“Next Generation Databases mostly addressing some of the points: </a:t>
            </a:r>
            <a:br>
              <a:rPr lang="en-US"/>
            </a:br>
            <a:r>
              <a:rPr lang="en-US"/>
              <a:t>being </a:t>
            </a:r>
            <a:r>
              <a:rPr lang="en-US" b="1"/>
              <a:t>non-relational</a:t>
            </a:r>
            <a:r>
              <a:rPr lang="en-US"/>
              <a:t>, </a:t>
            </a:r>
            <a:r>
              <a:rPr lang="en-US" b="1"/>
              <a:t>distributed</a:t>
            </a:r>
            <a:r>
              <a:rPr lang="en-US"/>
              <a:t>, </a:t>
            </a:r>
            <a:r>
              <a:rPr lang="en-US" b="1"/>
              <a:t>open-source</a:t>
            </a:r>
            <a:r>
              <a:rPr lang="en-US"/>
              <a:t> and </a:t>
            </a:r>
            <a:r>
              <a:rPr lang="en-US" b="1"/>
              <a:t>horizontally scalable</a:t>
            </a:r>
            <a:r>
              <a:rPr lang="en-US"/>
              <a:t>.”</a:t>
            </a:r>
          </a:p>
          <a:p>
            <a:pPr marL="0" indent="0" algn="ctr">
              <a:buNone/>
            </a:pPr>
            <a:r>
              <a:rPr lang="en-US"/>
              <a:t>- Stefan </a:t>
            </a:r>
            <a:r>
              <a:rPr lang="en-US" err="1"/>
              <a:t>Edlich</a:t>
            </a:r>
            <a:r>
              <a:rPr lang="en-US"/>
              <a:t> (</a:t>
            </a:r>
            <a:r>
              <a:rPr lang="en-US" err="1"/>
              <a:t>nosql-database.org</a:t>
            </a:r>
            <a:r>
              <a:rPr lang="en-US"/>
              <a:t>)</a:t>
            </a:r>
          </a:p>
        </p:txBody>
      </p:sp>
      <p:sp>
        <p:nvSpPr>
          <p:cNvPr id="9" name="Text Placeholder 8">
            <a:extLst>
              <a:ext uri="{FF2B5EF4-FFF2-40B4-BE49-F238E27FC236}">
                <a16:creationId xmlns:a16="http://schemas.microsoft.com/office/drawing/2014/main" id="{88C4631C-A106-CB48-9EDA-C7B57367635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65911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39</a:t>
            </a:fld>
            <a:endParaRPr lang="en-US"/>
          </a:p>
        </p:txBody>
      </p:sp>
      <p:sp>
        <p:nvSpPr>
          <p:cNvPr id="3" name="Content Placeholder 2"/>
          <p:cNvSpPr>
            <a:spLocks noGrp="1"/>
          </p:cNvSpPr>
          <p:nvPr>
            <p:ph sz="quarter" idx="13"/>
          </p:nvPr>
        </p:nvSpPr>
        <p:spPr/>
        <p:txBody>
          <a:bodyPr/>
          <a:lstStyle/>
          <a:p>
            <a:pPr marL="0" indent="0" algn="ctr">
              <a:buNone/>
            </a:pPr>
            <a:endParaRPr lang="en-GB"/>
          </a:p>
          <a:p>
            <a:pPr marL="0" indent="0" algn="ctr">
              <a:buNone/>
            </a:pPr>
            <a:endParaRPr lang="en-GB"/>
          </a:p>
          <a:p>
            <a:pPr marL="0" indent="0" algn="ctr">
              <a:buNone/>
            </a:pPr>
            <a:endParaRPr lang="en-GB"/>
          </a:p>
          <a:p>
            <a:pPr marL="0" indent="0" algn="ctr">
              <a:buNone/>
            </a:pPr>
            <a:r>
              <a:rPr lang="en-GB"/>
              <a:t>"NoSQL: a broad class of data management systems where </a:t>
            </a:r>
            <a:br>
              <a:rPr lang="en-GB"/>
            </a:br>
            <a:r>
              <a:rPr lang="en-GB"/>
              <a:t>the data is partitioned across a set of servers, </a:t>
            </a:r>
            <a:br>
              <a:rPr lang="en-GB"/>
            </a:br>
            <a:r>
              <a:rPr lang="en-GB"/>
              <a:t>where no server plays a privileged role."</a:t>
            </a:r>
            <a:r>
              <a:rPr lang="en-US"/>
              <a:t>	</a:t>
            </a:r>
          </a:p>
          <a:p>
            <a:pPr marL="0" indent="0" algn="ctr">
              <a:buNone/>
            </a:pPr>
            <a:r>
              <a:rPr lang="en-US"/>
              <a:t>- </a:t>
            </a:r>
            <a:r>
              <a:rPr lang="en-GB" err="1"/>
              <a:t>Emin</a:t>
            </a:r>
            <a:r>
              <a:rPr lang="en-GB"/>
              <a:t> </a:t>
            </a:r>
            <a:r>
              <a:rPr lang="en-GB" err="1"/>
              <a:t>Gün</a:t>
            </a:r>
            <a:r>
              <a:rPr lang="en-GB"/>
              <a:t> </a:t>
            </a:r>
            <a:r>
              <a:rPr lang="en-GB" err="1"/>
              <a:t>Sirer</a:t>
            </a:r>
            <a:r>
              <a:rPr lang="en-GB"/>
              <a:t> </a:t>
            </a:r>
            <a:r>
              <a:rPr lang="en-US"/>
              <a:t>(hackingdistributed.com)</a:t>
            </a:r>
          </a:p>
        </p:txBody>
      </p:sp>
      <p:sp>
        <p:nvSpPr>
          <p:cNvPr id="9" name="Text Placeholder 8">
            <a:extLst>
              <a:ext uri="{FF2B5EF4-FFF2-40B4-BE49-F238E27FC236}">
                <a16:creationId xmlns:a16="http://schemas.microsoft.com/office/drawing/2014/main" id="{B704E4C6-2C8C-1446-A876-9B07B81254D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665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Road Less Travelled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a:p>
        </p:txBody>
      </p:sp>
      <p:sp>
        <p:nvSpPr>
          <p:cNvPr id="4" name="Content Placeholder 3"/>
          <p:cNvSpPr>
            <a:spLocks noGrp="1"/>
          </p:cNvSpPr>
          <p:nvPr>
            <p:ph sz="quarter" idx="13"/>
          </p:nvPr>
        </p:nvSpPr>
        <p:spPr/>
        <p:txBody>
          <a:bodyPr>
            <a:normAutofit/>
          </a:bodyPr>
          <a:lstStyle/>
          <a:p>
            <a:pPr marL="0" indent="0">
              <a:buNone/>
            </a:pPr>
            <a:r>
              <a:rPr lang="en-US"/>
              <a:t>Lectures so far have concentrated on relational databases</a:t>
            </a:r>
          </a:p>
          <a:p>
            <a:pPr lvl="1"/>
            <a:r>
              <a:rPr lang="en-US"/>
              <a:t>Proposed by Ted </a:t>
            </a:r>
            <a:r>
              <a:rPr lang="en-US" err="1"/>
              <a:t>Codd</a:t>
            </a:r>
            <a:r>
              <a:rPr lang="en-US"/>
              <a:t> in 1969</a:t>
            </a:r>
          </a:p>
          <a:p>
            <a:pPr lvl="1"/>
            <a:r>
              <a:rPr lang="en-US"/>
              <a:t>Developed by IBM for System R in the early 1970s</a:t>
            </a:r>
          </a:p>
          <a:p>
            <a:pPr lvl="1"/>
            <a:r>
              <a:rPr lang="en-US" err="1"/>
              <a:t>blahblah</a:t>
            </a:r>
            <a:r>
              <a:rPr lang="en-US"/>
              <a:t> SQL </a:t>
            </a:r>
            <a:r>
              <a:rPr lang="en-US" err="1"/>
              <a:t>blahblah</a:t>
            </a:r>
            <a:r>
              <a:rPr lang="en-US"/>
              <a:t> Ingres </a:t>
            </a:r>
            <a:r>
              <a:rPr lang="en-US" err="1"/>
              <a:t>blahblah</a:t>
            </a:r>
            <a:r>
              <a:rPr lang="en-US"/>
              <a:t> Oracle </a:t>
            </a:r>
            <a:r>
              <a:rPr lang="en-US" err="1"/>
              <a:t>blahblah</a:t>
            </a:r>
            <a:r>
              <a:rPr lang="en-US"/>
              <a:t> </a:t>
            </a:r>
            <a:r>
              <a:rPr lang="en-US" err="1"/>
              <a:t>etc</a:t>
            </a:r>
            <a:endParaRPr lang="en-US"/>
          </a:p>
          <a:p>
            <a:pPr marL="0" indent="0">
              <a:buNone/>
            </a:pPr>
            <a:endParaRPr lang="en-US"/>
          </a:p>
          <a:p>
            <a:pPr marL="0" indent="0">
              <a:buNone/>
            </a:pPr>
            <a:r>
              <a:rPr lang="en-US"/>
              <a:t>What came before relational databases?</a:t>
            </a:r>
          </a:p>
          <a:p>
            <a:pPr marL="0" indent="0">
              <a:buNone/>
            </a:pPr>
            <a:r>
              <a:rPr lang="en-US"/>
              <a:t>What can we learn from those systems?</a:t>
            </a:r>
          </a:p>
          <a:p>
            <a:pPr marL="0" indent="0">
              <a:buNone/>
            </a:pPr>
            <a:r>
              <a:rPr lang="en-US"/>
              <a:t>What are the modern equivalents to those systems?</a:t>
            </a:r>
          </a:p>
        </p:txBody>
      </p:sp>
      <p:sp>
        <p:nvSpPr>
          <p:cNvPr id="5" name="Text Placeholder 4">
            <a:extLst>
              <a:ext uri="{FF2B5EF4-FFF2-40B4-BE49-F238E27FC236}">
                <a16:creationId xmlns:a16="http://schemas.microsoft.com/office/drawing/2014/main" id="{E4487EE6-2B0A-3B4B-B5F9-749D0337F20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31992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40</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“[To </a:t>
            </a:r>
            <a:r>
              <a:rPr lang="en-US" err="1"/>
              <a:t>organise</a:t>
            </a:r>
            <a:r>
              <a:rPr lang="en-US"/>
              <a:t> a meetup in the late 2000s]… </a:t>
            </a:r>
            <a:r>
              <a:rPr lang="en-US" b="1"/>
              <a:t>you need a </a:t>
            </a:r>
            <a:br>
              <a:rPr lang="en-US" b="1"/>
            </a:br>
            <a:r>
              <a:rPr lang="en-US" b="1"/>
              <a:t>twitter #hashtag</a:t>
            </a:r>
            <a:r>
              <a:rPr lang="en-US"/>
              <a:t>…That’s all #</a:t>
            </a:r>
            <a:r>
              <a:rPr lang="en-US" err="1"/>
              <a:t>nosql</a:t>
            </a:r>
            <a:r>
              <a:rPr lang="en-US"/>
              <a:t> was ever meant to be, </a:t>
            </a:r>
            <a:br>
              <a:rPr lang="en-US"/>
            </a:br>
            <a:r>
              <a:rPr lang="en-US"/>
              <a:t>a twitter hashtag to </a:t>
            </a:r>
            <a:r>
              <a:rPr lang="en-US" err="1"/>
              <a:t>organise</a:t>
            </a:r>
            <a:r>
              <a:rPr lang="en-US"/>
              <a:t> a single meetup at one point in time”</a:t>
            </a:r>
          </a:p>
          <a:p>
            <a:pPr marL="0" indent="0" algn="ctr">
              <a:buNone/>
            </a:pPr>
            <a:r>
              <a:rPr lang="en-US"/>
              <a:t>- Martin Fowler (</a:t>
            </a:r>
            <a:r>
              <a:rPr lang="en-US" err="1"/>
              <a:t>goto</a:t>
            </a:r>
            <a:r>
              <a:rPr lang="en-US"/>
              <a:t>; 2012)</a:t>
            </a:r>
          </a:p>
        </p:txBody>
      </p:sp>
      <p:sp>
        <p:nvSpPr>
          <p:cNvPr id="9" name="Text Placeholder 8">
            <a:extLst>
              <a:ext uri="{FF2B5EF4-FFF2-40B4-BE49-F238E27FC236}">
                <a16:creationId xmlns:a16="http://schemas.microsoft.com/office/drawing/2014/main" id="{E9328590-A046-7544-AB2B-038266F05DB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4917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ACID, BASE and CAP</a:t>
            </a:r>
          </a:p>
        </p:txBody>
      </p:sp>
    </p:spTree>
    <p:extLst>
      <p:ext uri="{BB962C8B-B14F-4D97-AF65-F5344CB8AC3E}">
        <p14:creationId xmlns:p14="http://schemas.microsoft.com/office/powerpoint/2010/main" val="2656716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ACID – A Recap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42</a:t>
            </a:fld>
            <a:endParaRPr lang="en-US"/>
          </a:p>
        </p:txBody>
      </p:sp>
      <p:sp>
        <p:nvSpPr>
          <p:cNvPr id="3" name="Content Placeholder 2"/>
          <p:cNvSpPr>
            <a:spLocks noGrp="1"/>
          </p:cNvSpPr>
          <p:nvPr>
            <p:ph sz="quarter" idx="13"/>
          </p:nvPr>
        </p:nvSpPr>
        <p:spPr/>
        <p:txBody>
          <a:bodyPr/>
          <a:lstStyle/>
          <a:p>
            <a:pPr marL="0" indent="0">
              <a:buNone/>
            </a:pPr>
            <a:r>
              <a:rPr lang="en-US" dirty="0"/>
              <a:t>In an ideal world, database transactions should be:</a:t>
            </a:r>
          </a:p>
          <a:p>
            <a:r>
              <a:rPr lang="en-US" b="1" dirty="0"/>
              <a:t>Atomic</a:t>
            </a:r>
            <a:br>
              <a:rPr lang="en-US" dirty="0"/>
            </a:br>
            <a:r>
              <a:rPr lang="en-US" dirty="0"/>
              <a:t>Entire transaction succeeds or the entire transactions rolls back</a:t>
            </a:r>
          </a:p>
          <a:p>
            <a:r>
              <a:rPr lang="en-US" b="1" dirty="0"/>
              <a:t>Consistent</a:t>
            </a:r>
            <a:br>
              <a:rPr lang="en-US" dirty="0"/>
            </a:br>
            <a:r>
              <a:rPr lang="en-US" dirty="0"/>
              <a:t>A transaction must leave the database “valid” re: some defined rules</a:t>
            </a:r>
          </a:p>
          <a:p>
            <a:r>
              <a:rPr lang="en-US" b="1" dirty="0"/>
              <a:t>Isolated</a:t>
            </a:r>
            <a:br>
              <a:rPr lang="en-US" dirty="0"/>
            </a:br>
            <a:r>
              <a:rPr lang="en-US" dirty="0"/>
              <a:t>Concurrent interactions behave as though they occurred serially</a:t>
            </a:r>
          </a:p>
          <a:p>
            <a:r>
              <a:rPr lang="en-US" b="1" dirty="0"/>
              <a:t>Durable</a:t>
            </a:r>
            <a:br>
              <a:rPr lang="en-US" dirty="0"/>
            </a:br>
            <a:r>
              <a:rPr lang="en-US" dirty="0"/>
              <a:t>Once committed, transactions survive power loss, acts of god etc.</a:t>
            </a:r>
          </a:p>
          <a:p>
            <a:pPr marL="0" indent="0">
              <a:buNone/>
            </a:pPr>
            <a:endParaRPr lang="en-US" dirty="0"/>
          </a:p>
          <a:p>
            <a:pPr marL="0" indent="0">
              <a:buNone/>
            </a:pPr>
            <a:r>
              <a:rPr lang="en-US" dirty="0"/>
              <a:t>Considered a key requirement for </a:t>
            </a:r>
            <a:r>
              <a:rPr lang="en-US" dirty="0" err="1"/>
              <a:t>RDBMSes</a:t>
            </a:r>
            <a:endParaRPr lang="en-US" dirty="0"/>
          </a:p>
        </p:txBody>
      </p:sp>
      <p:sp>
        <p:nvSpPr>
          <p:cNvPr id="9" name="Text Placeholder 8">
            <a:extLst>
              <a:ext uri="{FF2B5EF4-FFF2-40B4-BE49-F238E27FC236}">
                <a16:creationId xmlns:a16="http://schemas.microsoft.com/office/drawing/2014/main" id="{686846F2-0E0D-6044-9CCF-A8F6EFC6EBB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4571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CAP Theorem – a Recap</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43</a:t>
            </a:fld>
            <a:endParaRPr lang="en-US"/>
          </a:p>
        </p:txBody>
      </p:sp>
      <p:sp>
        <p:nvSpPr>
          <p:cNvPr id="3" name="Content Placeholder 2"/>
          <p:cNvSpPr>
            <a:spLocks noGrp="1"/>
          </p:cNvSpPr>
          <p:nvPr>
            <p:ph sz="quarter" idx="13"/>
          </p:nvPr>
        </p:nvSpPr>
        <p:spPr/>
        <p:txBody>
          <a:bodyPr/>
          <a:lstStyle/>
          <a:p>
            <a:pPr marL="0" indent="0">
              <a:buNone/>
            </a:pPr>
            <a:r>
              <a:rPr lang="en-US" dirty="0"/>
              <a:t>You can only ever have two of the following three:</a:t>
            </a:r>
          </a:p>
          <a:p>
            <a:pPr lvl="1"/>
            <a:r>
              <a:rPr lang="en-US" b="1" dirty="0"/>
              <a:t>Consistent</a:t>
            </a:r>
            <a:r>
              <a:rPr lang="en-US" dirty="0"/>
              <a:t>: writes are atomic, all subsequent requests retrieve the new value</a:t>
            </a:r>
          </a:p>
          <a:p>
            <a:pPr lvl="1"/>
            <a:r>
              <a:rPr lang="en-US" b="1" dirty="0"/>
              <a:t>Available</a:t>
            </a:r>
            <a:r>
              <a:rPr lang="en-US" dirty="0"/>
              <a:t>: the database will always return a value so long as the server is running</a:t>
            </a:r>
          </a:p>
          <a:p>
            <a:pPr lvl="1"/>
            <a:r>
              <a:rPr lang="en-US" b="1" dirty="0"/>
              <a:t>Partition Tolerant</a:t>
            </a:r>
            <a:r>
              <a:rPr lang="en-US" dirty="0"/>
              <a:t>: the system will still function even if the cluster network is partitioned (i.e. the cluster loses contact with parts of itself)</a:t>
            </a:r>
          </a:p>
          <a:p>
            <a:pPr lvl="1"/>
            <a:endParaRPr lang="en-US" dirty="0"/>
          </a:p>
          <a:p>
            <a:pPr marL="0" indent="0">
              <a:buNone/>
            </a:pPr>
            <a:r>
              <a:rPr lang="en-GB" dirty="0"/>
              <a:t>To put it a different way, partitions force us to choose one of:</a:t>
            </a:r>
          </a:p>
          <a:p>
            <a:pPr lvl="1"/>
            <a:r>
              <a:rPr lang="en-GB" dirty="0"/>
              <a:t>Consistency (i.e. we disallow writes during the partition)</a:t>
            </a:r>
          </a:p>
          <a:p>
            <a:pPr lvl="1"/>
            <a:r>
              <a:rPr lang="en-GB" dirty="0"/>
              <a:t>Availability (i.e. we allow writes during a partition)</a:t>
            </a:r>
          </a:p>
          <a:p>
            <a:pPr lvl="1"/>
            <a:endParaRPr lang="en-US" dirty="0"/>
          </a:p>
        </p:txBody>
      </p:sp>
      <p:sp>
        <p:nvSpPr>
          <p:cNvPr id="9" name="Text Placeholder 8">
            <a:extLst>
              <a:ext uri="{FF2B5EF4-FFF2-40B4-BE49-F238E27FC236}">
                <a16:creationId xmlns:a16="http://schemas.microsoft.com/office/drawing/2014/main" id="{67C6EAAB-5B66-3A45-B6D7-BC1259623996}"/>
              </a:ext>
            </a:extLst>
          </p:cNvPr>
          <p:cNvSpPr>
            <a:spLocks noGrp="1"/>
          </p:cNvSpPr>
          <p:nvPr>
            <p:ph type="body" sz="quarter" idx="15"/>
          </p:nvPr>
        </p:nvSpPr>
        <p:spPr>
          <a:xfrm>
            <a:off x="623888" y="6381750"/>
            <a:ext cx="10944225" cy="478387"/>
          </a:xfrm>
        </p:spPr>
        <p:txBody>
          <a:bodyPr/>
          <a:lstStyle/>
          <a:p>
            <a:r>
              <a:rPr lang="en-US" dirty="0"/>
              <a:t>Gilbert, S. and Lynch, N. (2002) Brewer's conjecture and the feasibility of consistent, available, partition-tolerant web services. ACM SIGACT News 33(2), pp.51-59.</a:t>
            </a:r>
          </a:p>
        </p:txBody>
      </p:sp>
    </p:spTree>
    <p:extLst>
      <p:ext uri="{BB962C8B-B14F-4D97-AF65-F5344CB8AC3E}">
        <p14:creationId xmlns:p14="http://schemas.microsoft.com/office/powerpoint/2010/main" val="2862510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645AB2-2E64-B541-85BA-9E0E82857497}"/>
              </a:ext>
            </a:extLst>
          </p:cNvPr>
          <p:cNvSpPr/>
          <p:nvPr/>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1523762" y="0"/>
            <a:ext cx="9144475" cy="6857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2269C5D-17B1-1A47-85F6-69974AB9A343}" type="slidenum">
              <a:rPr lang="en-US" smtClean="0">
                <a:solidFill>
                  <a:srgbClr val="FFFFFF"/>
                </a:solidFill>
              </a:rPr>
              <a:pPr/>
              <a:t>44</a:t>
            </a:fld>
            <a:endParaRPr lang="en-US">
              <a:solidFill>
                <a:srgbClr val="FFFFFF"/>
              </a:solidFill>
            </a:endParaRPr>
          </a:p>
        </p:txBody>
      </p:sp>
    </p:spTree>
    <p:extLst>
      <p:ext uri="{BB962C8B-B14F-4D97-AF65-F5344CB8AC3E}">
        <p14:creationId xmlns:p14="http://schemas.microsoft.com/office/powerpoint/2010/main" val="3069004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 An alternative to ACID</a:t>
            </a:r>
          </a:p>
        </p:txBody>
      </p:sp>
      <p:sp>
        <p:nvSpPr>
          <p:cNvPr id="5" name="Slide Number Placeholder 4"/>
          <p:cNvSpPr>
            <a:spLocks noGrp="1"/>
          </p:cNvSpPr>
          <p:nvPr>
            <p:ph type="sldNum" sz="quarter" idx="12"/>
          </p:nvPr>
        </p:nvSpPr>
        <p:spPr/>
        <p:txBody>
          <a:bodyPr/>
          <a:lstStyle/>
          <a:p>
            <a:fld id="{02269C5D-17B1-1A47-85F6-69974AB9A343}" type="slidenum">
              <a:rPr lang="en-US" smtClean="0"/>
              <a:pPr/>
              <a:t>45</a:t>
            </a:fld>
            <a:endParaRPr lang="en-US"/>
          </a:p>
        </p:txBody>
      </p:sp>
      <p:sp>
        <p:nvSpPr>
          <p:cNvPr id="3" name="Content Placeholder 2"/>
          <p:cNvSpPr>
            <a:spLocks noGrp="1"/>
          </p:cNvSpPr>
          <p:nvPr>
            <p:ph sz="quarter" idx="13"/>
          </p:nvPr>
        </p:nvSpPr>
        <p:spPr/>
        <p:txBody>
          <a:bodyPr/>
          <a:lstStyle/>
          <a:p>
            <a:pPr marL="0" indent="0">
              <a:buNone/>
            </a:pPr>
            <a:r>
              <a:rPr lang="en-US" dirty="0"/>
              <a:t>A gratuitous backronym:</a:t>
            </a:r>
          </a:p>
          <a:p>
            <a:pPr marL="0" indent="0">
              <a:buNone/>
            </a:pPr>
            <a:endParaRPr lang="en-US" dirty="0"/>
          </a:p>
          <a:p>
            <a:r>
              <a:rPr lang="en-US" b="1" dirty="0"/>
              <a:t>B</a:t>
            </a:r>
            <a:r>
              <a:rPr lang="en-US" dirty="0"/>
              <a:t>asic </a:t>
            </a:r>
            <a:r>
              <a:rPr lang="en-US" b="1" dirty="0"/>
              <a:t>A</a:t>
            </a:r>
            <a:r>
              <a:rPr lang="en-US" dirty="0"/>
              <a:t>vailability</a:t>
            </a:r>
            <a:br>
              <a:rPr lang="en-US" dirty="0"/>
            </a:br>
            <a:r>
              <a:rPr lang="en-US" dirty="0"/>
              <a:t>The application works basically all the time</a:t>
            </a:r>
          </a:p>
          <a:p>
            <a:r>
              <a:rPr lang="en-US" b="1" dirty="0"/>
              <a:t>S</a:t>
            </a:r>
            <a:r>
              <a:rPr lang="en-US" dirty="0"/>
              <a:t>oft-state</a:t>
            </a:r>
            <a:br>
              <a:rPr lang="en-US" dirty="0"/>
            </a:br>
            <a:r>
              <a:rPr lang="en-US" dirty="0"/>
              <a:t>Does not have to be consistent all the time</a:t>
            </a:r>
          </a:p>
          <a:p>
            <a:r>
              <a:rPr lang="en-US" b="1" dirty="0"/>
              <a:t>E</a:t>
            </a:r>
            <a:r>
              <a:rPr lang="en-US" dirty="0"/>
              <a:t>ventual consistency</a:t>
            </a:r>
            <a:br>
              <a:rPr lang="en-US" dirty="0"/>
            </a:br>
            <a:r>
              <a:rPr lang="en-US" dirty="0"/>
              <a:t>But will be in some known state eventually</a:t>
            </a:r>
          </a:p>
          <a:p>
            <a:pPr lvl="1"/>
            <a:endParaRPr lang="en-US" dirty="0"/>
          </a:p>
          <a:p>
            <a:pPr lvl="2"/>
            <a:endParaRPr lang="en-US" dirty="0"/>
          </a:p>
          <a:p>
            <a:pPr lvl="2"/>
            <a:endParaRPr lang="en-US" dirty="0"/>
          </a:p>
          <a:p>
            <a:endParaRPr lang="en-US" dirty="0"/>
          </a:p>
        </p:txBody>
      </p:sp>
      <p:sp>
        <p:nvSpPr>
          <p:cNvPr id="9" name="Text Placeholder 8">
            <a:extLst>
              <a:ext uri="{FF2B5EF4-FFF2-40B4-BE49-F238E27FC236}">
                <a16:creationId xmlns:a16="http://schemas.microsoft.com/office/drawing/2014/main" id="{01B8F2BB-EFAE-D143-AE9C-238066012A9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70035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(weak mutual consistency)</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46</a:t>
            </a:fld>
            <a:endParaRPr lang="en-US"/>
          </a:p>
        </p:txBody>
      </p:sp>
      <p:sp>
        <p:nvSpPr>
          <p:cNvPr id="3" name="Content Placeholder 2"/>
          <p:cNvSpPr>
            <a:spLocks noGrp="1"/>
          </p:cNvSpPr>
          <p:nvPr>
            <p:ph sz="quarter" idx="13"/>
          </p:nvPr>
        </p:nvSpPr>
        <p:spPr/>
        <p:txBody>
          <a:bodyPr>
            <a:noAutofit/>
          </a:bodyPr>
          <a:lstStyle/>
          <a:p>
            <a:pPr marL="0" indent="0">
              <a:buNone/>
            </a:pPr>
            <a:r>
              <a:rPr lang="en-US" dirty="0"/>
              <a:t>If we write to a replicated data item, updates to the replicas need not happen during the lifetime of the transaction, but should happen eventually</a:t>
            </a:r>
          </a:p>
          <a:p>
            <a:pPr marL="0" indent="0">
              <a:buNone/>
            </a:pPr>
            <a:endParaRPr lang="en-US" dirty="0"/>
          </a:p>
          <a:p>
            <a:pPr marL="0" indent="0">
              <a:buNone/>
            </a:pPr>
            <a:r>
              <a:rPr lang="en-US" dirty="0"/>
              <a:t>From Amazon’s Dynamo paper:</a:t>
            </a:r>
          </a:p>
          <a:p>
            <a:pPr marL="0" indent="0">
              <a:buNone/>
            </a:pPr>
            <a:r>
              <a:rPr lang="en-US" dirty="0"/>
              <a:t>“the storage system guarantees that if no new updates are made to the object, </a:t>
            </a:r>
            <a:r>
              <a:rPr lang="en-US" b="1" dirty="0"/>
              <a:t>eventually all accesses </a:t>
            </a:r>
            <a:r>
              <a:rPr lang="en-US" dirty="0"/>
              <a:t>will return the last updated value.”</a:t>
            </a:r>
          </a:p>
          <a:p>
            <a:pPr marL="0" indent="0">
              <a:buNone/>
            </a:pPr>
            <a:endParaRPr lang="en-US" dirty="0"/>
          </a:p>
          <a:p>
            <a:pPr marL="0" indent="0">
              <a:buNone/>
            </a:pPr>
            <a:r>
              <a:rPr lang="en-US" dirty="0"/>
              <a:t>Two common approaches:</a:t>
            </a:r>
          </a:p>
          <a:p>
            <a:pPr lvl="1"/>
            <a:r>
              <a:rPr lang="en-US" dirty="0"/>
              <a:t>MVCC</a:t>
            </a:r>
          </a:p>
          <a:p>
            <a:pPr lvl="1"/>
            <a:r>
              <a:rPr lang="en-US" dirty="0"/>
              <a:t>Vector Clocks</a:t>
            </a:r>
          </a:p>
        </p:txBody>
      </p:sp>
      <p:sp>
        <p:nvSpPr>
          <p:cNvPr id="9" name="Text Placeholder 8">
            <a:extLst>
              <a:ext uri="{FF2B5EF4-FFF2-40B4-BE49-F238E27FC236}">
                <a16:creationId xmlns:a16="http://schemas.microsoft.com/office/drawing/2014/main" id="{17074A1B-DC95-E740-A618-F1F0D3D28C8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84331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Multi-Version Concurrency Control</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47</a:t>
            </a:fld>
            <a:endParaRPr lang="en-US"/>
          </a:p>
        </p:txBody>
      </p:sp>
      <p:sp>
        <p:nvSpPr>
          <p:cNvPr id="3" name="Content Placeholder 2"/>
          <p:cNvSpPr>
            <a:spLocks noGrp="1"/>
          </p:cNvSpPr>
          <p:nvPr>
            <p:ph sz="quarter" idx="13"/>
          </p:nvPr>
        </p:nvSpPr>
        <p:spPr/>
        <p:txBody>
          <a:bodyPr/>
          <a:lstStyle/>
          <a:p>
            <a:pPr marL="0" indent="0">
              <a:buNone/>
            </a:pPr>
            <a:r>
              <a:rPr lang="en-US"/>
              <a:t>Commonly used by </a:t>
            </a:r>
            <a:r>
              <a:rPr lang="en-US" err="1"/>
              <a:t>NoSQL</a:t>
            </a:r>
            <a:r>
              <a:rPr lang="en-US"/>
              <a:t> document databases</a:t>
            </a:r>
          </a:p>
          <a:p>
            <a:pPr lvl="1"/>
            <a:r>
              <a:rPr lang="en-US"/>
              <a:t>Like a version control system</a:t>
            </a:r>
          </a:p>
          <a:p>
            <a:pPr lvl="1"/>
            <a:r>
              <a:rPr lang="en-US"/>
              <a:t>Writes without locks</a:t>
            </a:r>
          </a:p>
          <a:p>
            <a:pPr lvl="1"/>
            <a:r>
              <a:rPr lang="en-US"/>
              <a:t>Multiple versions of documents</a:t>
            </a:r>
          </a:p>
          <a:p>
            <a:pPr marL="0" indent="0">
              <a:buNone/>
            </a:pPr>
            <a:r>
              <a:rPr lang="en-US"/>
              <a:t>Distributed Incremental Replication</a:t>
            </a:r>
          </a:p>
          <a:p>
            <a:pPr lvl="1"/>
            <a:r>
              <a:rPr lang="en-US"/>
              <a:t>Different versions on different machines</a:t>
            </a:r>
          </a:p>
          <a:p>
            <a:pPr lvl="1"/>
            <a:r>
              <a:rPr lang="en-US"/>
              <a:t>Collisions detected during replication</a:t>
            </a:r>
          </a:p>
          <a:p>
            <a:pPr lvl="1"/>
            <a:r>
              <a:rPr lang="en-US"/>
              <a:t>App developer can be informed/decide on collisions </a:t>
            </a:r>
          </a:p>
          <a:p>
            <a:pPr marL="0" indent="0">
              <a:buNone/>
            </a:pPr>
            <a:r>
              <a:rPr lang="en-US"/>
              <a:t>Used by: </a:t>
            </a:r>
            <a:r>
              <a:rPr lang="en-US" err="1"/>
              <a:t>CouchDB</a:t>
            </a:r>
            <a:endParaRPr lang="en-US"/>
          </a:p>
        </p:txBody>
      </p:sp>
      <p:sp>
        <p:nvSpPr>
          <p:cNvPr id="9" name="Text Placeholder 8">
            <a:extLst>
              <a:ext uri="{FF2B5EF4-FFF2-40B4-BE49-F238E27FC236}">
                <a16:creationId xmlns:a16="http://schemas.microsoft.com/office/drawing/2014/main" id="{2DAE5407-5318-8A47-8DD4-DFB8F2FB59B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76714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Vector Clocks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48</a:t>
            </a:fld>
            <a:endParaRPr lang="en-US"/>
          </a:p>
        </p:txBody>
      </p:sp>
      <p:sp>
        <p:nvSpPr>
          <p:cNvPr id="3" name="Content Placeholder 2"/>
          <p:cNvSpPr>
            <a:spLocks noGrp="1"/>
          </p:cNvSpPr>
          <p:nvPr>
            <p:ph sz="quarter" idx="13"/>
          </p:nvPr>
        </p:nvSpPr>
        <p:spPr/>
        <p:txBody>
          <a:bodyPr/>
          <a:lstStyle/>
          <a:p>
            <a:pPr marL="0" indent="0">
              <a:buNone/>
            </a:pPr>
            <a:r>
              <a:rPr lang="en-US"/>
              <a:t>An extension of </a:t>
            </a:r>
            <a:r>
              <a:rPr lang="en-US" err="1"/>
              <a:t>Lamport</a:t>
            </a:r>
            <a:r>
              <a:rPr lang="en-US"/>
              <a:t> timestamps </a:t>
            </a:r>
          </a:p>
          <a:p>
            <a:pPr marL="0" indent="0">
              <a:buNone/>
            </a:pPr>
            <a:r>
              <a:rPr lang="en-US"/>
              <a:t>Represent the order of events in a distributed system</a:t>
            </a:r>
          </a:p>
          <a:p>
            <a:pPr marL="0" indent="0">
              <a:buNone/>
            </a:pPr>
            <a:r>
              <a:rPr lang="en-US"/>
              <a:t>Vector clocks can be used to:</a:t>
            </a:r>
          </a:p>
          <a:p>
            <a:pPr lvl="1"/>
            <a:r>
              <a:rPr lang="en-US"/>
              <a:t>Identify the provenance of an item of data</a:t>
            </a:r>
          </a:p>
          <a:p>
            <a:pPr lvl="1"/>
            <a:r>
              <a:rPr lang="en-US"/>
              <a:t>Decide order in which data was changed</a:t>
            </a:r>
          </a:p>
          <a:p>
            <a:pPr lvl="1"/>
            <a:r>
              <a:rPr lang="en-US"/>
              <a:t>Help resolve conflicts</a:t>
            </a:r>
          </a:p>
          <a:p>
            <a:pPr lvl="1"/>
            <a:r>
              <a:rPr lang="en-US"/>
              <a:t>Flag inconsistencies for app specific decisions</a:t>
            </a:r>
          </a:p>
          <a:p>
            <a:pPr marL="0" indent="0">
              <a:buNone/>
            </a:pPr>
            <a:r>
              <a:rPr lang="en-US"/>
              <a:t>Used by: Amazon’s Dynamo and </a:t>
            </a:r>
            <a:r>
              <a:rPr lang="en-US" err="1"/>
              <a:t>Riak</a:t>
            </a:r>
            <a:endParaRPr lang="en-US"/>
          </a:p>
        </p:txBody>
      </p:sp>
      <p:sp>
        <p:nvSpPr>
          <p:cNvPr id="5" name="Text Placeholder 4">
            <a:extLst>
              <a:ext uri="{FF2B5EF4-FFF2-40B4-BE49-F238E27FC236}">
                <a16:creationId xmlns:a16="http://schemas.microsoft.com/office/drawing/2014/main" id="{6F537577-F685-2746-ABBA-C392DA78756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226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NoSQL Databases</a:t>
            </a:r>
          </a:p>
        </p:txBody>
      </p:sp>
    </p:spTree>
    <p:extLst>
      <p:ext uri="{BB962C8B-B14F-4D97-AF65-F5344CB8AC3E}">
        <p14:creationId xmlns:p14="http://schemas.microsoft.com/office/powerpoint/2010/main" val="159583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Hierarchical Databases</a:t>
            </a:r>
          </a:p>
        </p:txBody>
      </p:sp>
    </p:spTree>
    <p:extLst>
      <p:ext uri="{BB962C8B-B14F-4D97-AF65-F5344CB8AC3E}">
        <p14:creationId xmlns:p14="http://schemas.microsoft.com/office/powerpoint/2010/main" val="1563249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igaom2.files.wordpress.com/2012/09/basho-transparent-vertical-logo.jpg?w=27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884" y="3429000"/>
            <a:ext cx="1110517" cy="119012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Re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506" y="5403915"/>
            <a:ext cx="2112840" cy="68156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mongo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49" y="1941383"/>
            <a:ext cx="3196076" cy="132556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couchdb.apache.org/image/cou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387" y="3155103"/>
            <a:ext cx="1722280" cy="193756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340632" y="2595407"/>
            <a:ext cx="2264229" cy="559697"/>
          </a:xfrm>
          <a:prstGeom prst="rect">
            <a:avLst/>
          </a:prstGeom>
        </p:spPr>
      </p:pic>
      <p:pic>
        <p:nvPicPr>
          <p:cNvPr id="10" name="Picture 9"/>
          <p:cNvPicPr>
            <a:picLocks noChangeAspect="1"/>
          </p:cNvPicPr>
          <p:nvPr/>
        </p:nvPicPr>
        <p:blipFill>
          <a:blip r:embed="rId7"/>
          <a:stretch>
            <a:fillRect/>
          </a:stretch>
        </p:blipFill>
        <p:spPr>
          <a:xfrm>
            <a:off x="5709467" y="4123886"/>
            <a:ext cx="2621643" cy="620456"/>
          </a:xfrm>
          <a:prstGeom prst="rect">
            <a:avLst/>
          </a:prstGeom>
        </p:spPr>
      </p:pic>
      <p:pic>
        <p:nvPicPr>
          <p:cNvPr id="11" name="Picture 10"/>
          <p:cNvPicPr>
            <a:picLocks noChangeAspect="1"/>
          </p:cNvPicPr>
          <p:nvPr/>
        </p:nvPicPr>
        <p:blipFill>
          <a:blip r:embed="rId8"/>
          <a:stretch>
            <a:fillRect/>
          </a:stretch>
        </p:blipFill>
        <p:spPr>
          <a:xfrm>
            <a:off x="2013364" y="4495770"/>
            <a:ext cx="2794000" cy="558800"/>
          </a:xfrm>
          <a:prstGeom prst="rect">
            <a:avLst/>
          </a:prstGeom>
        </p:spPr>
      </p:pic>
      <p:pic>
        <p:nvPicPr>
          <p:cNvPr id="12" name="Picture 2"/>
          <p:cNvPicPr>
            <a:picLocks noChangeAspect="1" noChangeArrowheads="1"/>
          </p:cNvPicPr>
          <p:nvPr/>
        </p:nvPicPr>
        <p:blipFill>
          <a:blip r:embed="rId9"/>
          <a:srcRect/>
          <a:stretch>
            <a:fillRect/>
          </a:stretch>
        </p:blipFill>
        <p:spPr bwMode="auto">
          <a:xfrm>
            <a:off x="2804367" y="5403914"/>
            <a:ext cx="2717301" cy="664362"/>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a:t>NoSQL Databases</a:t>
            </a:r>
          </a:p>
        </p:txBody>
      </p:sp>
      <p:sp>
        <p:nvSpPr>
          <p:cNvPr id="2" name="Text Placeholder 1">
            <a:extLst>
              <a:ext uri="{FF2B5EF4-FFF2-40B4-BE49-F238E27FC236}">
                <a16:creationId xmlns:a16="http://schemas.microsoft.com/office/drawing/2014/main" id="{68AC5A41-236E-7541-937A-C1B2F3349B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5456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Varieties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51</a:t>
            </a:fld>
            <a:endParaRPr lang="en-US"/>
          </a:p>
        </p:txBody>
      </p:sp>
      <p:sp>
        <p:nvSpPr>
          <p:cNvPr id="3" name="Content Placeholder 2"/>
          <p:cNvSpPr>
            <a:spLocks noGrp="1"/>
          </p:cNvSpPr>
          <p:nvPr>
            <p:ph sz="quarter" idx="13"/>
          </p:nvPr>
        </p:nvSpPr>
        <p:spPr/>
        <p:txBody>
          <a:bodyPr/>
          <a:lstStyle/>
          <a:p>
            <a:r>
              <a:rPr lang="en-GB" dirty="0"/>
              <a:t>Key-Value stores (Amazon Dynamo)</a:t>
            </a:r>
          </a:p>
          <a:p>
            <a:r>
              <a:rPr lang="en-GB" dirty="0"/>
              <a:t>Document Oriented (Lotus notes? Bit of a stretch! Still cool)</a:t>
            </a:r>
          </a:p>
          <a:p>
            <a:r>
              <a:rPr lang="en-GB" dirty="0"/>
              <a:t>Column Oriented (Google’s </a:t>
            </a:r>
            <a:r>
              <a:rPr lang="en-GB" dirty="0" err="1"/>
              <a:t>BigTable</a:t>
            </a:r>
            <a:r>
              <a:rPr lang="en-GB" dirty="0"/>
              <a:t>)</a:t>
            </a:r>
          </a:p>
          <a:p>
            <a:r>
              <a:rPr lang="en-GB" dirty="0"/>
              <a:t>Graph DBs (Triples! SPARQL!)</a:t>
            </a:r>
          </a:p>
          <a:p>
            <a:endParaRPr lang="en-GB" dirty="0"/>
          </a:p>
          <a:p>
            <a:pPr marL="0" indent="0">
              <a:buNone/>
            </a:pPr>
            <a:r>
              <a:rPr lang="en-GB" dirty="0"/>
              <a:t>For a roundup see:</a:t>
            </a:r>
            <a:br>
              <a:rPr lang="en-GB" dirty="0"/>
            </a:br>
            <a:r>
              <a:rPr lang="en-GB" dirty="0">
                <a:hlinkClick r:id="rId2"/>
              </a:rPr>
              <a:t>http://kkovacs.eu/cassandra-vs-mongodb-vs-couchdb-vs-redis</a:t>
            </a:r>
            <a:endParaRPr lang="en-GB" dirty="0"/>
          </a:p>
        </p:txBody>
      </p:sp>
      <p:sp>
        <p:nvSpPr>
          <p:cNvPr id="9" name="Text Placeholder 8">
            <a:extLst>
              <a:ext uri="{FF2B5EF4-FFF2-40B4-BE49-F238E27FC236}">
                <a16:creationId xmlns:a16="http://schemas.microsoft.com/office/drawing/2014/main" id="{72D1E936-A215-BD42-BC0B-CA93C3183B5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38911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Key-Value Stores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52</a:t>
            </a:fld>
            <a:endParaRPr lang="en-US"/>
          </a:p>
        </p:txBody>
      </p:sp>
      <p:sp>
        <p:nvSpPr>
          <p:cNvPr id="3" name="Content Placeholder 2"/>
          <p:cNvSpPr>
            <a:spLocks noGrp="1"/>
          </p:cNvSpPr>
          <p:nvPr>
            <p:ph sz="quarter" idx="13"/>
          </p:nvPr>
        </p:nvSpPr>
        <p:spPr/>
        <p:txBody>
          <a:bodyPr/>
          <a:lstStyle/>
          <a:p>
            <a:pPr marL="0" indent="0">
              <a:buNone/>
            </a:pPr>
            <a:r>
              <a:rPr lang="en-GB" dirty="0"/>
              <a:t>From an API perspective, a hash table with persistence</a:t>
            </a:r>
          </a:p>
          <a:p>
            <a:pPr marL="0" indent="0">
              <a:buNone/>
            </a:pPr>
            <a:r>
              <a:rPr lang="en-GB" dirty="0"/>
              <a:t>Use a key (usually a string), ask the database for the corresponding value</a:t>
            </a:r>
          </a:p>
          <a:p>
            <a:pPr marL="0" indent="0">
              <a:buNone/>
            </a:pPr>
            <a:r>
              <a:rPr lang="en-GB" dirty="0"/>
              <a:t>The value can be anything (text, structure, an image etc.)</a:t>
            </a:r>
          </a:p>
          <a:p>
            <a:pPr marL="0" indent="0">
              <a:buNone/>
            </a:pPr>
            <a:r>
              <a:rPr lang="en-GB" dirty="0"/>
              <a:t>Database often unaware of value content (but not always)</a:t>
            </a:r>
          </a:p>
        </p:txBody>
      </p:sp>
      <p:sp>
        <p:nvSpPr>
          <p:cNvPr id="9" name="Text Placeholder 8">
            <a:extLst>
              <a:ext uri="{FF2B5EF4-FFF2-40B4-BE49-F238E27FC236}">
                <a16:creationId xmlns:a16="http://schemas.microsoft.com/office/drawing/2014/main" id="{4D03FBBE-F6C5-F142-84AC-EDE1AEA337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727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sz="quarter" idx="13"/>
          </p:nvPr>
        </p:nvSpPr>
        <p:spPr/>
        <p:txBody>
          <a:bodyPr/>
          <a:lstStyle/>
          <a:p>
            <a:r>
              <a:rPr lang="en-GB"/>
              <a:t>Buckets/Keys/Values/Links</a:t>
            </a:r>
          </a:p>
          <a:p>
            <a:r>
              <a:rPr lang="en-GB"/>
              <a:t>Query with key, process with map-reduce</a:t>
            </a:r>
          </a:p>
          <a:p>
            <a:r>
              <a:rPr lang="en-GB"/>
              <a:t>Secondary Indexes (metadata)</a:t>
            </a:r>
          </a:p>
          <a:p>
            <a:r>
              <a:rPr lang="en-GB"/>
              <a:t>“Loves the Web” (but they all say this)</a:t>
            </a:r>
          </a:p>
        </p:txBody>
      </p:sp>
      <p:sp>
        <p:nvSpPr>
          <p:cNvPr id="6" name="Content Placeholder 5">
            <a:extLst>
              <a:ext uri="{FF2B5EF4-FFF2-40B4-BE49-F238E27FC236}">
                <a16:creationId xmlns:a16="http://schemas.microsoft.com/office/drawing/2014/main" id="{56CFC899-7E68-C14E-B2E9-B8E8EAE127D4}"/>
              </a:ext>
            </a:extLst>
          </p:cNvPr>
          <p:cNvSpPr>
            <a:spLocks noGrp="1"/>
          </p:cNvSpPr>
          <p:nvPr>
            <p:ph sz="quarter" idx="14"/>
          </p:nvPr>
        </p:nvSpPr>
        <p:spPr/>
        <p:txBody>
          <a:bodyPr/>
          <a:lstStyle/>
          <a:p>
            <a:r>
              <a:rPr lang="en-GB"/>
              <a:t>More understanding of value types (strings, integers, lists, hashes)</a:t>
            </a:r>
          </a:p>
          <a:p>
            <a:r>
              <a:rPr lang="en-GB"/>
              <a:t>In memory (very fast)</a:t>
            </a:r>
          </a:p>
          <a:p>
            <a:endParaRPr lang="en-US"/>
          </a:p>
        </p:txBody>
      </p:sp>
      <p:sp>
        <p:nvSpPr>
          <p:cNvPr id="17" name="Text Placeholder 16">
            <a:extLst>
              <a:ext uri="{FF2B5EF4-FFF2-40B4-BE49-F238E27FC236}">
                <a16:creationId xmlns:a16="http://schemas.microsoft.com/office/drawing/2014/main" id="{3089412F-7126-7441-A7B3-0EB9EC2EFF9D}"/>
              </a:ext>
            </a:extLst>
          </p:cNvPr>
          <p:cNvSpPr>
            <a:spLocks noGrp="1"/>
          </p:cNvSpPr>
          <p:nvPr>
            <p:ph type="body" sz="quarter" idx="21"/>
          </p:nvPr>
        </p:nvSpPr>
        <p:spPr/>
        <p:txBody>
          <a:bodyPr>
            <a:normAutofit lnSpcReduction="10000"/>
          </a:bodyPr>
          <a:lstStyle/>
          <a:p>
            <a:r>
              <a:rPr lang="en-US" err="1"/>
              <a:t>Riak</a:t>
            </a:r>
            <a:endParaRPr lang="en-US"/>
          </a:p>
        </p:txBody>
      </p:sp>
      <p:sp>
        <p:nvSpPr>
          <p:cNvPr id="18" name="Text Placeholder 17">
            <a:extLst>
              <a:ext uri="{FF2B5EF4-FFF2-40B4-BE49-F238E27FC236}">
                <a16:creationId xmlns:a16="http://schemas.microsoft.com/office/drawing/2014/main" id="{44C4D472-A7E0-4743-8CEC-9CD1749AF749}"/>
              </a:ext>
            </a:extLst>
          </p:cNvPr>
          <p:cNvSpPr>
            <a:spLocks noGrp="1"/>
          </p:cNvSpPr>
          <p:nvPr>
            <p:ph type="body" sz="quarter" idx="22"/>
          </p:nvPr>
        </p:nvSpPr>
        <p:spPr/>
        <p:txBody>
          <a:bodyPr>
            <a:normAutofit lnSpcReduction="10000"/>
          </a:bodyPr>
          <a:lstStyle/>
          <a:p>
            <a:r>
              <a:rPr lang="en-US" err="1"/>
              <a:t>Redia</a:t>
            </a:r>
            <a:endParaRPr lang="en-US"/>
          </a:p>
        </p:txBody>
      </p:sp>
      <p:sp>
        <p:nvSpPr>
          <p:cNvPr id="16" name="Text Placeholder 15">
            <a:extLst>
              <a:ext uri="{FF2B5EF4-FFF2-40B4-BE49-F238E27FC236}">
                <a16:creationId xmlns:a16="http://schemas.microsoft.com/office/drawing/2014/main" id="{9A81C0BC-8977-2D46-9F7C-A64CE6A928E8}"/>
              </a:ext>
            </a:extLst>
          </p:cNvPr>
          <p:cNvSpPr>
            <a:spLocks noGrp="1"/>
          </p:cNvSpPr>
          <p:nvPr>
            <p:ph type="body" sz="quarter" idx="15"/>
          </p:nvPr>
        </p:nvSpPr>
        <p:spPr/>
        <p:txBody>
          <a:bodyPr/>
          <a:lstStyle/>
          <a:p>
            <a:endParaRPr lang="en-US"/>
          </a:p>
        </p:txBody>
      </p:sp>
      <p:pic>
        <p:nvPicPr>
          <p:cNvPr id="1025" name="Picture 1" descr="Riak logo">
            <a:extLst>
              <a:ext uri="{FF2B5EF4-FFF2-40B4-BE49-F238E27FC236}">
                <a16:creationId xmlns:a16="http://schemas.microsoft.com/office/drawing/2014/main" id="{3F2B9042-AF09-6B45-8872-47672D08D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10" y="4783467"/>
            <a:ext cx="2367934" cy="7444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is Logo.svg">
            <a:extLst>
              <a:ext uri="{FF2B5EF4-FFF2-40B4-BE49-F238E27FC236}">
                <a16:creationId xmlns:a16="http://schemas.microsoft.com/office/drawing/2014/main" id="{D4275200-A316-9548-92F7-650C1C3AF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209" y="4618621"/>
            <a:ext cx="3402691" cy="11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78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54</a:t>
            </a:fld>
            <a:endParaRPr lang="en-US"/>
          </a:p>
        </p:txBody>
      </p:sp>
      <p:sp>
        <p:nvSpPr>
          <p:cNvPr id="3" name="Content Placeholder 2"/>
          <p:cNvSpPr>
            <a:spLocks noGrp="1"/>
          </p:cNvSpPr>
          <p:nvPr>
            <p:ph sz="quarter" idx="13"/>
          </p:nvPr>
        </p:nvSpPr>
        <p:spPr/>
        <p:txBody>
          <a:bodyPr/>
          <a:lstStyle/>
          <a:p>
            <a:pPr marL="0" indent="0">
              <a:buNone/>
            </a:pPr>
            <a:r>
              <a:rPr lang="en-GB"/>
              <a:t>Database as storage of a </a:t>
            </a:r>
            <a:r>
              <a:rPr lang="en-GB" b="1"/>
              <a:t>mass of different documents</a:t>
            </a:r>
          </a:p>
          <a:p>
            <a:pPr marL="0" indent="0">
              <a:buNone/>
            </a:pPr>
            <a:r>
              <a:rPr lang="en-GB"/>
              <a:t>A document…</a:t>
            </a:r>
          </a:p>
          <a:p>
            <a:pPr lvl="1"/>
            <a:r>
              <a:rPr lang="en-GB"/>
              <a:t>… is a </a:t>
            </a:r>
            <a:r>
              <a:rPr lang="en-GB" b="1"/>
              <a:t>complex data structure</a:t>
            </a:r>
          </a:p>
          <a:p>
            <a:pPr lvl="1"/>
            <a:r>
              <a:rPr lang="en-GB"/>
              <a:t>… can contain </a:t>
            </a:r>
            <a:r>
              <a:rPr lang="en-GB" b="1"/>
              <a:t>completely different </a:t>
            </a:r>
            <a:r>
              <a:rPr lang="en-GB"/>
              <a:t>data from other documents</a:t>
            </a:r>
          </a:p>
          <a:p>
            <a:pPr marL="0" indent="0">
              <a:buNone/>
            </a:pPr>
            <a:r>
              <a:rPr lang="en-GB"/>
              <a:t>Document data stores </a:t>
            </a:r>
            <a:r>
              <a:rPr lang="en-GB" b="1"/>
              <a:t>understand</a:t>
            </a:r>
            <a:r>
              <a:rPr lang="en-GB"/>
              <a:t> their documents</a:t>
            </a:r>
          </a:p>
          <a:p>
            <a:pPr lvl="1"/>
            <a:r>
              <a:rPr lang="en-GB"/>
              <a:t>Queries can run against </a:t>
            </a:r>
            <a:r>
              <a:rPr lang="en-GB" b="1"/>
              <a:t>values</a:t>
            </a:r>
            <a:r>
              <a:rPr lang="en-GB"/>
              <a:t> of document fields</a:t>
            </a:r>
          </a:p>
          <a:p>
            <a:pPr lvl="1"/>
            <a:r>
              <a:rPr lang="en-GB" b="1"/>
              <a:t>Indexes</a:t>
            </a:r>
            <a:r>
              <a:rPr lang="en-GB"/>
              <a:t> can be constructed for document fields</a:t>
            </a:r>
          </a:p>
        </p:txBody>
      </p:sp>
      <p:sp>
        <p:nvSpPr>
          <p:cNvPr id="9" name="Text Placeholder 8">
            <a:extLst>
              <a:ext uri="{FF2B5EF4-FFF2-40B4-BE49-F238E27FC236}">
                <a16:creationId xmlns:a16="http://schemas.microsoft.com/office/drawing/2014/main" id="{647D12AB-19FF-AC41-8B0B-DD9F76CDE88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7547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Databases</a:t>
            </a:r>
          </a:p>
        </p:txBody>
      </p:sp>
      <p:sp>
        <p:nvSpPr>
          <p:cNvPr id="3" name="Slide Number Placeholder 2"/>
          <p:cNvSpPr>
            <a:spLocks noGrp="1"/>
          </p:cNvSpPr>
          <p:nvPr>
            <p:ph type="sldNum" sz="quarter" idx="12"/>
          </p:nvPr>
        </p:nvSpPr>
        <p:spPr/>
        <p:txBody>
          <a:bodyPr/>
          <a:lstStyle/>
          <a:p>
            <a:fld id="{02269C5D-17B1-1A47-85F6-69974AB9A343}" type="slidenum">
              <a:rPr lang="en-US" smtClean="0"/>
              <a:pPr/>
              <a:t>55</a:t>
            </a:fld>
            <a:endParaRPr lang="en-US"/>
          </a:p>
        </p:txBody>
      </p:sp>
      <p:sp>
        <p:nvSpPr>
          <p:cNvPr id="9" name="Text Placeholder 8">
            <a:extLst>
              <a:ext uri="{FF2B5EF4-FFF2-40B4-BE49-F238E27FC236}">
                <a16:creationId xmlns:a16="http://schemas.microsoft.com/office/drawing/2014/main" id="{221407D1-A128-E445-9D79-512909D1B906}"/>
              </a:ext>
            </a:extLst>
          </p:cNvPr>
          <p:cNvSpPr>
            <a:spLocks noGrp="1"/>
          </p:cNvSpPr>
          <p:nvPr>
            <p:ph type="body" sz="quarter" idx="15"/>
          </p:nvPr>
        </p:nvSpPr>
        <p:spPr/>
        <p:txBody>
          <a:bodyPr/>
          <a:lstStyle/>
          <a:p>
            <a:endParaRPr lang="en-US"/>
          </a:p>
        </p:txBody>
      </p:sp>
      <p:sp>
        <p:nvSpPr>
          <p:cNvPr id="4" name="Rectangle 3"/>
          <p:cNvSpPr/>
          <p:nvPr/>
        </p:nvSpPr>
        <p:spPr bwMode="auto">
          <a:xfrm>
            <a:off x="2494574" y="1773238"/>
            <a:ext cx="7202852" cy="2122580"/>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"_id": "1",</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steve</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name":"Super</a:t>
            </a:r>
            <a:r>
              <a:rPr lang="en-GB" sz="1600">
                <a:latin typeface="Lucida Console" panose="020B0609040504020204" pitchFamily="49" charset="0"/>
                <a:ea typeface="ＭＳ Ｐゴシック" pitchFamily="-106" charset="-128"/>
                <a:cs typeface="ＭＳ Ｐゴシック" pitchFamily="-106" charset="-128"/>
              </a:rPr>
              <a:t> Meat Boy"},</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}v</a:t>
            </a:r>
          </a:p>
        </p:txBody>
      </p:sp>
      <p:sp>
        <p:nvSpPr>
          <p:cNvPr id="8" name="Rectangle 7"/>
          <p:cNvSpPr/>
          <p:nvPr/>
        </p:nvSpPr>
        <p:spPr bwMode="auto">
          <a:xfrm>
            <a:off x="2494573" y="4078158"/>
            <a:ext cx="7202853" cy="2303592"/>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"_id": "2",</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darren</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b="1">
                <a:latin typeface="Lucida Console" panose="020B0609040504020204" pitchFamily="49" charset="0"/>
                <a:ea typeface="ＭＳ Ｐゴシック" pitchFamily="-106" charset="-128"/>
                <a:cs typeface="ＭＳ Ｐゴシック" pitchFamily="-106" charset="-128"/>
              </a:rPr>
              <a:t>"handle":"</a:t>
            </a:r>
            <a:r>
              <a:rPr lang="en-GB" sz="1600" b="1" err="1">
                <a:latin typeface="Lucida Console" panose="020B0609040504020204" pitchFamily="49" charset="0"/>
                <a:ea typeface="ＭＳ Ｐゴシック" pitchFamily="-106" charset="-128"/>
                <a:cs typeface="ＭＳ Ｐゴシック" pitchFamily="-106" charset="-128"/>
              </a:rPr>
              <a:t>zerocool</a:t>
            </a:r>
            <a:r>
              <a:rPr lang="en-GB" sz="1600" b="1">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name":“Assassin’s</a:t>
            </a:r>
            <a:r>
              <a:rPr lang="en-GB" sz="1600">
                <a:latin typeface="Lucida Console" panose="020B0609040504020204" pitchFamily="49" charset="0"/>
                <a:ea typeface="ＭＳ Ｐゴシック" pitchFamily="-106" charset="-128"/>
                <a:cs typeface="ＭＳ Ｐゴシック" pitchFamily="-106" charset="-128"/>
              </a:rPr>
              <a:t> Creed 3“, </a:t>
            </a:r>
            <a:r>
              <a:rPr lang="en-GB" sz="1600" b="1">
                <a:latin typeface="Lucida Console" panose="020B0609040504020204" pitchFamily="49" charset="0"/>
                <a:ea typeface="ＭＳ Ｐゴシック" pitchFamily="-106" charset="-128"/>
                <a:cs typeface="ＭＳ Ｐゴシック" pitchFamily="-106" charset="-128"/>
              </a:rPr>
              <a:t>“</a:t>
            </a:r>
            <a:r>
              <a:rPr lang="en-GB" sz="1600" b="1" err="1">
                <a:latin typeface="Lucida Console" panose="020B0609040504020204" pitchFamily="49" charset="0"/>
                <a:ea typeface="ＭＳ Ｐゴシック" pitchFamily="-106" charset="-128"/>
                <a:cs typeface="ＭＳ Ｐゴシック" pitchFamily="-106" charset="-128"/>
              </a:rPr>
              <a:t>dev</a:t>
            </a:r>
            <a:r>
              <a:rPr lang="en-GB" sz="1600" b="1">
                <a:latin typeface="Lucida Console" panose="020B0609040504020204" pitchFamily="49" charset="0"/>
                <a:ea typeface="ＭＳ Ｐゴシック" pitchFamily="-106" charset="-128"/>
                <a:cs typeface="ＭＳ Ｐゴシック" pitchFamily="-106" charset="-128"/>
              </a:rPr>
              <a:t>”: “</a:t>
            </a:r>
            <a:r>
              <a:rPr lang="en-GB" sz="1600" b="1" err="1">
                <a:latin typeface="Lucida Console" panose="020B0609040504020204" pitchFamily="49" charset="0"/>
                <a:ea typeface="ＭＳ Ｐゴシック" pitchFamily="-106" charset="-128"/>
                <a:cs typeface="ＭＳ Ｐゴシック" pitchFamily="-106" charset="-128"/>
              </a:rPr>
              <a:t>ubisoft</a:t>
            </a:r>
            <a:r>
              <a:rPr lang="en-GB" sz="1600" b="1">
                <a:latin typeface="Lucida Console" panose="020B0609040504020204" pitchFamily="49" charset="0"/>
                <a:ea typeface="ＭＳ Ｐゴシック" pitchFamily="-106" charset="-128"/>
                <a:cs typeface="ＭＳ Ｐゴシック" pitchFamily="-106" charset="-128"/>
              </a:rPr>
              <a:t>”</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p:txBody>
      </p:sp>
    </p:spTree>
    <p:extLst>
      <p:ext uri="{BB962C8B-B14F-4D97-AF65-F5344CB8AC3E}">
        <p14:creationId xmlns:p14="http://schemas.microsoft.com/office/powerpoint/2010/main" val="466394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sp>
        <p:nvSpPr>
          <p:cNvPr id="3" name="Content Placeholder 2"/>
          <p:cNvSpPr>
            <a:spLocks noGrp="1"/>
          </p:cNvSpPr>
          <p:nvPr>
            <p:ph sz="quarter" idx="13"/>
          </p:nvPr>
        </p:nvSpPr>
        <p:spPr/>
        <p:txBody>
          <a:bodyPr/>
          <a:lstStyle/>
          <a:p>
            <a:r>
              <a:rPr lang="en-GB"/>
              <a:t>Master/Slave design</a:t>
            </a:r>
          </a:p>
          <a:p>
            <a:r>
              <a:rPr lang="en-GB"/>
              <a:t>.find() queries like ORM</a:t>
            </a:r>
          </a:p>
          <a:p>
            <a:r>
              <a:rPr lang="en-GB"/>
              <a:t>Geo-spatial indexing</a:t>
            </a:r>
          </a:p>
          <a:p>
            <a:pPr lvl="1"/>
            <a:endParaRPr lang="en-GB"/>
          </a:p>
        </p:txBody>
      </p:sp>
      <p:sp>
        <p:nvSpPr>
          <p:cNvPr id="5" name="Content Placeholder 4">
            <a:extLst>
              <a:ext uri="{FF2B5EF4-FFF2-40B4-BE49-F238E27FC236}">
                <a16:creationId xmlns:a16="http://schemas.microsoft.com/office/drawing/2014/main" id="{50102CDE-7F3D-0248-B733-BD6F93EF87E6}"/>
              </a:ext>
            </a:extLst>
          </p:cNvPr>
          <p:cNvSpPr>
            <a:spLocks noGrp="1"/>
          </p:cNvSpPr>
          <p:nvPr>
            <p:ph sz="quarter" idx="14"/>
          </p:nvPr>
        </p:nvSpPr>
        <p:spPr/>
        <p:txBody>
          <a:bodyPr/>
          <a:lstStyle/>
          <a:p>
            <a:r>
              <a:rPr lang="en-GB"/>
              <a:t>Master/master</a:t>
            </a:r>
          </a:p>
          <a:p>
            <a:r>
              <a:rPr lang="en-GB"/>
              <a:t>Only map-reduce queries</a:t>
            </a:r>
          </a:p>
          <a:p>
            <a:pPr lvl="1"/>
            <a:r>
              <a:rPr lang="en-GB"/>
              <a:t>Weird but pretty cool, see: </a:t>
            </a:r>
            <a:br>
              <a:rPr lang="en-GB"/>
            </a:br>
            <a:r>
              <a:rPr lang="en-GB">
                <a:hlinkClick r:id="rId2"/>
              </a:rPr>
              <a:t>http://sitr.us/2009/06/30/database-queries-the-couchdb-way.html</a:t>
            </a:r>
            <a:endParaRPr lang="en-GB"/>
          </a:p>
          <a:p>
            <a:r>
              <a:rPr lang="en-GB"/>
              <a:t>Favours availability to consistency (more on this in a bit)</a:t>
            </a:r>
          </a:p>
          <a:p>
            <a:endParaRPr lang="en-US"/>
          </a:p>
        </p:txBody>
      </p:sp>
      <p:sp>
        <p:nvSpPr>
          <p:cNvPr id="7" name="Text Placeholder 6">
            <a:extLst>
              <a:ext uri="{FF2B5EF4-FFF2-40B4-BE49-F238E27FC236}">
                <a16:creationId xmlns:a16="http://schemas.microsoft.com/office/drawing/2014/main" id="{2484234F-301F-7F41-9A1B-3A86F9D6DF08}"/>
              </a:ext>
            </a:extLst>
          </p:cNvPr>
          <p:cNvSpPr>
            <a:spLocks noGrp="1"/>
          </p:cNvSpPr>
          <p:nvPr>
            <p:ph type="body" sz="quarter" idx="21"/>
          </p:nvPr>
        </p:nvSpPr>
        <p:spPr/>
        <p:txBody>
          <a:bodyPr>
            <a:normAutofit lnSpcReduction="10000"/>
          </a:bodyPr>
          <a:lstStyle/>
          <a:p>
            <a:r>
              <a:rPr lang="en-US"/>
              <a:t>MongoDB</a:t>
            </a:r>
          </a:p>
        </p:txBody>
      </p:sp>
      <p:sp>
        <p:nvSpPr>
          <p:cNvPr id="8" name="Text Placeholder 7">
            <a:extLst>
              <a:ext uri="{FF2B5EF4-FFF2-40B4-BE49-F238E27FC236}">
                <a16:creationId xmlns:a16="http://schemas.microsoft.com/office/drawing/2014/main" id="{3EF9780D-871A-C844-8485-54E2BF773BF2}"/>
              </a:ext>
            </a:extLst>
          </p:cNvPr>
          <p:cNvSpPr>
            <a:spLocks noGrp="1"/>
          </p:cNvSpPr>
          <p:nvPr>
            <p:ph type="body" sz="quarter" idx="22"/>
          </p:nvPr>
        </p:nvSpPr>
        <p:spPr/>
        <p:txBody>
          <a:bodyPr>
            <a:normAutofit lnSpcReduction="10000"/>
          </a:bodyPr>
          <a:lstStyle/>
          <a:p>
            <a:r>
              <a:rPr lang="en-US"/>
              <a:t>CouchDB</a:t>
            </a:r>
          </a:p>
        </p:txBody>
      </p:sp>
      <p:sp>
        <p:nvSpPr>
          <p:cNvPr id="14" name="Text Placeholder 13">
            <a:extLst>
              <a:ext uri="{FF2B5EF4-FFF2-40B4-BE49-F238E27FC236}">
                <a16:creationId xmlns:a16="http://schemas.microsoft.com/office/drawing/2014/main" id="{4BEA1AE9-9B6C-F44C-A8DE-3C259D8B3D23}"/>
              </a:ext>
            </a:extLst>
          </p:cNvPr>
          <p:cNvSpPr>
            <a:spLocks noGrp="1"/>
          </p:cNvSpPr>
          <p:nvPr>
            <p:ph type="body" sz="quarter" idx="15"/>
          </p:nvPr>
        </p:nvSpPr>
        <p:spPr/>
        <p:txBody>
          <a:bodyPr/>
          <a:lstStyle/>
          <a:p>
            <a:endParaRPr lang="en-US"/>
          </a:p>
        </p:txBody>
      </p:sp>
      <p:pic>
        <p:nvPicPr>
          <p:cNvPr id="2052" name="Picture 4" descr="MongoDB-Logo.svg">
            <a:extLst>
              <a:ext uri="{FF2B5EF4-FFF2-40B4-BE49-F238E27FC236}">
                <a16:creationId xmlns:a16="http://schemas.microsoft.com/office/drawing/2014/main" id="{96805662-FD05-DF42-B801-6093B3B0B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90" y="4849951"/>
            <a:ext cx="2873343" cy="7816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8/CouchDB.svg/760px-CouchDB.svg.png">
            <a:extLst>
              <a:ext uri="{FF2B5EF4-FFF2-40B4-BE49-F238E27FC236}">
                <a16:creationId xmlns:a16="http://schemas.microsoft.com/office/drawing/2014/main" id="{14ED6C8A-255A-F246-8C04-AF61185D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4721768"/>
            <a:ext cx="1429040" cy="14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86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Column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57</a:t>
            </a:fld>
            <a:endParaRPr lang="en-US"/>
          </a:p>
        </p:txBody>
      </p:sp>
      <p:sp>
        <p:nvSpPr>
          <p:cNvPr id="3" name="Content Placeholder 2"/>
          <p:cNvSpPr>
            <a:spLocks noGrp="1"/>
          </p:cNvSpPr>
          <p:nvPr>
            <p:ph sz="quarter" idx="13"/>
          </p:nvPr>
        </p:nvSpPr>
        <p:spPr/>
        <p:txBody>
          <a:bodyPr>
            <a:noAutofit/>
          </a:bodyPr>
          <a:lstStyle/>
          <a:p>
            <a:pPr marL="0" indent="0">
              <a:buNone/>
            </a:pPr>
            <a:r>
              <a:rPr lang="en-GB"/>
              <a:t>Data is held in rows</a:t>
            </a:r>
          </a:p>
          <a:p>
            <a:r>
              <a:rPr lang="en-GB"/>
              <a:t>Rows have keys associated</a:t>
            </a:r>
          </a:p>
          <a:p>
            <a:r>
              <a:rPr lang="en-GB"/>
              <a:t>Rows contain “column families”</a:t>
            </a:r>
          </a:p>
          <a:p>
            <a:r>
              <a:rPr lang="en-GB"/>
              <a:t>Column families contain the actual columns, thus data</a:t>
            </a:r>
          </a:p>
          <a:p>
            <a:pPr marL="0" indent="0">
              <a:buNone/>
            </a:pPr>
            <a:r>
              <a:rPr lang="en-GB"/>
              <a:t>No Schema (Columns in a family change per row)</a:t>
            </a:r>
          </a:p>
          <a:p>
            <a:pPr marL="0" indent="0">
              <a:buNone/>
            </a:pPr>
            <a:endParaRPr lang="en-GB"/>
          </a:p>
          <a:p>
            <a:pPr marL="0" indent="0">
              <a:buNone/>
            </a:pPr>
            <a:r>
              <a:rPr lang="en-GB"/>
              <a:t>On Querying:</a:t>
            </a:r>
          </a:p>
          <a:p>
            <a:r>
              <a:rPr lang="en-GB"/>
              <a:t>Key lookup is fast</a:t>
            </a:r>
          </a:p>
          <a:p>
            <a:r>
              <a:rPr lang="en-GB"/>
              <a:t>Batch processing via map-reduce</a:t>
            </a:r>
          </a:p>
          <a:p>
            <a:r>
              <a:rPr lang="en-GB"/>
              <a:t>All else involves row scans</a:t>
            </a:r>
          </a:p>
        </p:txBody>
      </p:sp>
      <p:sp>
        <p:nvSpPr>
          <p:cNvPr id="9" name="Text Placeholder 8">
            <a:extLst>
              <a:ext uri="{FF2B5EF4-FFF2-40B4-BE49-F238E27FC236}">
                <a16:creationId xmlns:a16="http://schemas.microsoft.com/office/drawing/2014/main" id="{1FD11AE6-D714-0D4C-ACBD-A7387F0F8D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1383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Column Databases</a:t>
            </a:r>
            <a:endParaRPr lang="en-US" dirty="0"/>
          </a:p>
        </p:txBody>
      </p:sp>
      <p:sp>
        <p:nvSpPr>
          <p:cNvPr id="3" name="Slide Number Placeholder 2"/>
          <p:cNvSpPr>
            <a:spLocks noGrp="1"/>
          </p:cNvSpPr>
          <p:nvPr>
            <p:ph type="sldNum" sz="quarter" idx="12"/>
          </p:nvPr>
        </p:nvSpPr>
        <p:spPr/>
        <p:txBody>
          <a:bodyPr/>
          <a:lstStyle/>
          <a:p>
            <a:fld id="{02269C5D-17B1-1A47-85F6-69974AB9A343}" type="slidenum">
              <a:rPr lang="en-US" smtClean="0"/>
              <a:pPr/>
              <a:t>58</a:t>
            </a:fld>
            <a:endParaRPr lang="en-US"/>
          </a:p>
        </p:txBody>
      </p:sp>
      <p:graphicFrame>
        <p:nvGraphicFramePr>
          <p:cNvPr id="20" name="Content Placeholder 4">
            <a:extLst>
              <a:ext uri="{FF2B5EF4-FFF2-40B4-BE49-F238E27FC236}">
                <a16:creationId xmlns:a16="http://schemas.microsoft.com/office/drawing/2014/main" id="{5D704F8B-5D68-B84C-A673-E0A9F585EAA6}"/>
              </a:ext>
            </a:extLst>
          </p:cNvPr>
          <p:cNvGraphicFramePr>
            <a:graphicFrameLocks/>
          </p:cNvGraphicFramePr>
          <p:nvPr/>
        </p:nvGraphicFramePr>
        <p:xfrm>
          <a:off x="1248679" y="4113498"/>
          <a:ext cx="2905582" cy="348797"/>
        </p:xfrm>
        <a:graphic>
          <a:graphicData uri="http://schemas.openxmlformats.org/drawingml/2006/table">
            <a:tbl>
              <a:tblPr firstRow="1" bandRow="1">
                <a:tableStyleId>{5C22544A-7EE6-4342-B048-85BDC9FD1C3A}</a:tableStyleId>
              </a:tblPr>
              <a:tblGrid>
                <a:gridCol w="1452791">
                  <a:extLst>
                    <a:ext uri="{9D8B030D-6E8A-4147-A177-3AD203B41FA5}">
                      <a16:colId xmlns:a16="http://schemas.microsoft.com/office/drawing/2014/main" val="20000"/>
                    </a:ext>
                  </a:extLst>
                </a:gridCol>
                <a:gridCol w="1452791">
                  <a:extLst>
                    <a:ext uri="{9D8B030D-6E8A-4147-A177-3AD203B41FA5}">
                      <a16:colId xmlns:a16="http://schemas.microsoft.com/office/drawing/2014/main" val="20001"/>
                    </a:ext>
                  </a:extLst>
                </a:gridCol>
              </a:tblGrid>
              <a:tr h="348797">
                <a:tc>
                  <a:txBody>
                    <a:bodyPr/>
                    <a:lstStyle/>
                    <a:p>
                      <a:r>
                        <a:rPr lang="en-US" sz="1600"/>
                        <a:t>SOME_KEY</a:t>
                      </a:r>
                    </a:p>
                  </a:txBody>
                  <a:tcPr marL="62483" marR="62483" marT="31241" marB="31241"/>
                </a:tc>
                <a:tc>
                  <a:txBody>
                    <a:bodyPr/>
                    <a:lstStyle/>
                    <a:p>
                      <a:endParaRPr lang="en-US" sz="1600"/>
                    </a:p>
                  </a:txBody>
                  <a:tcPr marL="62483" marR="62483" marT="31241" marB="31241"/>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9887BBE-2601-6D4B-A5BB-0FDC7EEBB944}"/>
              </a:ext>
            </a:extLst>
          </p:cNvPr>
          <p:cNvGraphicFramePr>
            <a:graphicFrameLocks noGrp="1"/>
          </p:cNvGraphicFramePr>
          <p:nvPr/>
        </p:nvGraphicFramePr>
        <p:xfrm>
          <a:off x="6385834" y="1766155"/>
          <a:ext cx="3123926" cy="1469571"/>
        </p:xfrm>
        <a:graphic>
          <a:graphicData uri="http://schemas.openxmlformats.org/drawingml/2006/table">
            <a:tbl>
              <a:tblPr firstRow="1" bandRow="1">
                <a:tableStyleId>{5C22544A-7EE6-4342-B048-85BDC9FD1C3A}</a:tableStyleId>
              </a:tblPr>
              <a:tblGrid>
                <a:gridCol w="1561963">
                  <a:extLst>
                    <a:ext uri="{9D8B030D-6E8A-4147-A177-3AD203B41FA5}">
                      <a16:colId xmlns:a16="http://schemas.microsoft.com/office/drawing/2014/main" val="20000"/>
                    </a:ext>
                  </a:extLst>
                </a:gridCol>
                <a:gridCol w="1561963">
                  <a:extLst>
                    <a:ext uri="{9D8B030D-6E8A-4147-A177-3AD203B41FA5}">
                      <a16:colId xmlns:a16="http://schemas.microsoft.com/office/drawing/2014/main" val="20001"/>
                    </a:ext>
                  </a:extLst>
                </a:gridCol>
              </a:tblGrid>
              <a:tr h="489857">
                <a:tc>
                  <a:txBody>
                    <a:bodyPr/>
                    <a:lstStyle/>
                    <a:p>
                      <a:r>
                        <a:rPr lang="en-US" sz="1600" b="0">
                          <a:solidFill>
                            <a:schemeClr val="tx1"/>
                          </a:solidFill>
                        </a:rPr>
                        <a:t>Name</a:t>
                      </a:r>
                    </a:p>
                  </a:txBody>
                  <a:tcPr>
                    <a:solidFill>
                      <a:schemeClr val="accent1">
                        <a:lumMod val="40000"/>
                        <a:lumOff val="60000"/>
                      </a:schemeClr>
                    </a:solidFill>
                  </a:tcPr>
                </a:tc>
                <a:tc>
                  <a:txBody>
                    <a:bodyPr/>
                    <a:lstStyle/>
                    <a:p>
                      <a:r>
                        <a:rPr lang="en-US" sz="1600" b="0">
                          <a:solidFill>
                            <a:schemeClr val="tx1"/>
                          </a:solidFill>
                        </a:rPr>
                        <a:t>“</a:t>
                      </a:r>
                      <a:r>
                        <a:rPr lang="en-US" sz="1600" b="0" err="1">
                          <a:solidFill>
                            <a:schemeClr val="tx1"/>
                          </a:solidFill>
                        </a:rPr>
                        <a:t>darren</a:t>
                      </a:r>
                      <a:r>
                        <a:rPr lang="en-US" sz="1600" b="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0"/>
                  </a:ext>
                </a:extLst>
              </a:tr>
              <a:tr h="489857">
                <a:tc>
                  <a:txBody>
                    <a:bodyPr/>
                    <a:lstStyle/>
                    <a:p>
                      <a:r>
                        <a:rPr lang="en-US" sz="1600">
                          <a:solidFill>
                            <a:schemeClr val="tx1"/>
                          </a:solidFill>
                        </a:rPr>
                        <a:t>Team</a:t>
                      </a:r>
                    </a:p>
                  </a:txBody>
                  <a:tcPr>
                    <a:solidFill>
                      <a:schemeClr val="accent1">
                        <a:lumMod val="40000"/>
                        <a:lumOff val="60000"/>
                      </a:schemeClr>
                    </a:solidFill>
                  </a:tcPr>
                </a:tc>
                <a:tc>
                  <a:txBody>
                    <a:bodyPr/>
                    <a:lstStyle/>
                    <a:p>
                      <a:r>
                        <a:rPr lang="en-US" sz="1600">
                          <a:solidFill>
                            <a:schemeClr val="tx1"/>
                          </a:solidFill>
                        </a:rPr>
                        <a:t>“killer</a:t>
                      </a:r>
                      <a:r>
                        <a:rPr lang="en-US" sz="1600" baseline="0">
                          <a:solidFill>
                            <a:schemeClr val="tx1"/>
                          </a:solidFill>
                        </a:rPr>
                        <a:t> bee…"</a:t>
                      </a:r>
                      <a:endParaRPr lang="en-US" sz="160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1"/>
                  </a:ext>
                </a:extLst>
              </a:tr>
              <a:tr h="489857">
                <a:tc>
                  <a:txBody>
                    <a:bodyPr/>
                    <a:lstStyle/>
                    <a:p>
                      <a:r>
                        <a:rPr lang="en-US" sz="1600">
                          <a:solidFill>
                            <a:schemeClr val="tx1"/>
                          </a:solidFill>
                        </a:rPr>
                        <a:t>…</a:t>
                      </a:r>
                    </a:p>
                  </a:txBody>
                  <a:tcPr>
                    <a:solidFill>
                      <a:schemeClr val="accent1">
                        <a:lumMod val="40000"/>
                        <a:lumOff val="60000"/>
                      </a:schemeClr>
                    </a:solidFill>
                  </a:tcPr>
                </a:tc>
                <a:tc>
                  <a:txBody>
                    <a:bodyPr/>
                    <a:lstStyle/>
                    <a:p>
                      <a:r>
                        <a:rPr lang="en-US" sz="1600" dirty="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2" name="Table 21">
            <a:extLst>
              <a:ext uri="{FF2B5EF4-FFF2-40B4-BE49-F238E27FC236}">
                <a16:creationId xmlns:a16="http://schemas.microsoft.com/office/drawing/2014/main" id="{EAAD17E7-DBED-BD4A-9F52-C6EF746BC176}"/>
              </a:ext>
            </a:extLst>
          </p:cNvPr>
          <p:cNvGraphicFramePr>
            <a:graphicFrameLocks noGrp="1"/>
          </p:cNvGraphicFramePr>
          <p:nvPr/>
        </p:nvGraphicFramePr>
        <p:xfrm>
          <a:off x="6385831" y="4212988"/>
          <a:ext cx="3254558" cy="2086432"/>
        </p:xfrm>
        <a:graphic>
          <a:graphicData uri="http://schemas.openxmlformats.org/drawingml/2006/table">
            <a:tbl>
              <a:tblPr firstRow="1" bandRow="1">
                <a:tableStyleId>{5C22544A-7EE6-4342-B048-85BDC9FD1C3A}</a:tableStyleId>
              </a:tblPr>
              <a:tblGrid>
                <a:gridCol w="1627279">
                  <a:extLst>
                    <a:ext uri="{9D8B030D-6E8A-4147-A177-3AD203B41FA5}">
                      <a16:colId xmlns:a16="http://schemas.microsoft.com/office/drawing/2014/main" val="20000"/>
                    </a:ext>
                  </a:extLst>
                </a:gridCol>
                <a:gridCol w="1627279">
                  <a:extLst>
                    <a:ext uri="{9D8B030D-6E8A-4147-A177-3AD203B41FA5}">
                      <a16:colId xmlns:a16="http://schemas.microsoft.com/office/drawing/2014/main" val="20001"/>
                    </a:ext>
                  </a:extLst>
                </a:gridCol>
              </a:tblGrid>
              <a:tr h="521608">
                <a:tc>
                  <a:txBody>
                    <a:bodyPr/>
                    <a:lstStyle/>
                    <a:p>
                      <a:r>
                        <a:rPr lang="en-US" b="0">
                          <a:solidFill>
                            <a:schemeClr val="tx1"/>
                          </a:solidFill>
                        </a:rPr>
                        <a:t>game1</a:t>
                      </a:r>
                    </a:p>
                  </a:txBody>
                  <a:tcPr>
                    <a:solidFill>
                      <a:srgbClr val="D9DDB0"/>
                    </a:solidFill>
                  </a:tcPr>
                </a:tc>
                <a:tc>
                  <a:txBody>
                    <a:bodyPr/>
                    <a:lstStyle/>
                    <a:p>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0"/>
                  </a:ext>
                </a:extLst>
              </a:tr>
              <a:tr h="521608">
                <a:tc>
                  <a:txBody>
                    <a:bodyPr/>
                    <a:lstStyle/>
                    <a:p>
                      <a:r>
                        <a:rPr lang="en-US" dirty="0">
                          <a:solidFill>
                            <a:schemeClr val="tx1"/>
                          </a:solidFill>
                        </a:rPr>
                        <a:t>game2</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1"/>
                  </a:ext>
                </a:extLst>
              </a:tr>
              <a:tr h="521608">
                <a:tc>
                  <a:txBody>
                    <a:bodyPr/>
                    <a:lstStyle/>
                    <a:p>
                      <a:r>
                        <a:rPr lang="en-US">
                          <a:solidFill>
                            <a:schemeClr val="tx1"/>
                          </a:solidFill>
                        </a:rPr>
                        <a:t>…</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a:t>
                      </a:r>
                    </a:p>
                  </a:txBody>
                  <a:tcPr>
                    <a:solidFill>
                      <a:srgbClr val="D9DDB0"/>
                    </a:solidFill>
                  </a:tcPr>
                </a:tc>
                <a:extLst>
                  <a:ext uri="{0D108BD9-81ED-4DB2-BD59-A6C34878D82A}">
                    <a16:rowId xmlns:a16="http://schemas.microsoft.com/office/drawing/2014/main" val="10002"/>
                  </a:ext>
                </a:extLst>
              </a:tr>
              <a:tr h="521608">
                <a:tc>
                  <a:txBody>
                    <a:bodyPr/>
                    <a:lstStyle/>
                    <a:p>
                      <a:r>
                        <a:rPr lang="en-US">
                          <a:solidFill>
                            <a:schemeClr val="tx1"/>
                          </a:solidFill>
                        </a:rPr>
                        <a:t>game3</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&lt;</a:t>
                      </a:r>
                      <a:r>
                        <a:rPr lang="en-US" b="0" dirty="0" err="1">
                          <a:solidFill>
                            <a:schemeClr val="tx1"/>
                          </a:solidFill>
                        </a:rPr>
                        <a:t>gamedata</a:t>
                      </a:r>
                      <a:r>
                        <a:rPr lang="en-US" b="0" dirty="0">
                          <a:solidFill>
                            <a:schemeClr val="tx1"/>
                          </a:solidFill>
                        </a:rPr>
                        <a:t>&gt;</a:t>
                      </a:r>
                    </a:p>
                  </a:txBody>
                  <a:tcPr>
                    <a:solidFill>
                      <a:srgbClr val="D9DDB0"/>
                    </a:solidFill>
                  </a:tcPr>
                </a:tc>
                <a:extLst>
                  <a:ext uri="{0D108BD9-81ED-4DB2-BD59-A6C34878D82A}">
                    <a16:rowId xmlns:a16="http://schemas.microsoft.com/office/drawing/2014/main" val="10003"/>
                  </a:ext>
                </a:extLst>
              </a:tr>
            </a:tbl>
          </a:graphicData>
        </a:graphic>
      </p:graphicFrame>
      <p:cxnSp>
        <p:nvCxnSpPr>
          <p:cNvPr id="24" name="Straight Arrow Connector 23">
            <a:extLst>
              <a:ext uri="{FF2B5EF4-FFF2-40B4-BE49-F238E27FC236}">
                <a16:creationId xmlns:a16="http://schemas.microsoft.com/office/drawing/2014/main" id="{48ABD724-EC9A-FB44-9532-4E519C9D971E}"/>
              </a:ext>
            </a:extLst>
          </p:cNvPr>
          <p:cNvCxnSpPr>
            <a:stCxn id="20" idx="3"/>
          </p:cNvCxnSpPr>
          <p:nvPr/>
        </p:nvCxnSpPr>
        <p:spPr bwMode="auto">
          <a:xfrm flipV="1">
            <a:off x="4154261" y="2049297"/>
            <a:ext cx="2231573" cy="223859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7AFD7FA0-691F-9C45-BF8E-F4457EF4D7D4}"/>
              </a:ext>
            </a:extLst>
          </p:cNvPr>
          <p:cNvCxnSpPr>
            <a:cxnSpLocks/>
            <a:stCxn id="20" idx="3"/>
            <a:endCxn id="21" idx="1"/>
          </p:cNvCxnSpPr>
          <p:nvPr/>
        </p:nvCxnSpPr>
        <p:spPr bwMode="auto">
          <a:xfrm flipV="1">
            <a:off x="4154261" y="2500940"/>
            <a:ext cx="2231573" cy="1786956"/>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BB92EC6-9CAF-D246-82F1-D59A0306CEFC}"/>
              </a:ext>
            </a:extLst>
          </p:cNvPr>
          <p:cNvCxnSpPr>
            <a:stCxn id="20" idx="3"/>
          </p:cNvCxnSpPr>
          <p:nvPr/>
        </p:nvCxnSpPr>
        <p:spPr bwMode="auto">
          <a:xfrm flipV="1">
            <a:off x="4154261" y="2992727"/>
            <a:ext cx="2231573" cy="129516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B5891C8A-C5EF-1340-8F9E-00A718225979}"/>
              </a:ext>
            </a:extLst>
          </p:cNvPr>
          <p:cNvCxnSpPr>
            <a:stCxn id="20" idx="3"/>
          </p:cNvCxnSpPr>
          <p:nvPr/>
        </p:nvCxnSpPr>
        <p:spPr bwMode="auto">
          <a:xfrm flipV="1">
            <a:off x="4154261" y="4240201"/>
            <a:ext cx="2231573" cy="47695"/>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E821D37F-FCBC-214F-989C-89AAADF5FCBB}"/>
              </a:ext>
            </a:extLst>
          </p:cNvPr>
          <p:cNvCxnSpPr>
            <a:stCxn id="20" idx="3"/>
          </p:cNvCxnSpPr>
          <p:nvPr/>
        </p:nvCxnSpPr>
        <p:spPr bwMode="auto">
          <a:xfrm>
            <a:off x="4154261" y="4287896"/>
            <a:ext cx="2231573" cy="510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370189A7-F8F4-314E-9287-652C2DC6658D}"/>
              </a:ext>
            </a:extLst>
          </p:cNvPr>
          <p:cNvCxnSpPr>
            <a:stCxn id="20" idx="3"/>
          </p:cNvCxnSpPr>
          <p:nvPr/>
        </p:nvCxnSpPr>
        <p:spPr bwMode="auto">
          <a:xfrm>
            <a:off x="4154261" y="4287896"/>
            <a:ext cx="2231573" cy="1018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E5C9CF8-AEBA-4A40-B10E-E0E402E10F8D}"/>
              </a:ext>
            </a:extLst>
          </p:cNvPr>
          <p:cNvCxnSpPr>
            <a:stCxn id="20" idx="3"/>
          </p:cNvCxnSpPr>
          <p:nvPr/>
        </p:nvCxnSpPr>
        <p:spPr bwMode="auto">
          <a:xfrm>
            <a:off x="4154261" y="4287896"/>
            <a:ext cx="2231573" cy="1535114"/>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33" name="Left Bracket 32">
            <a:extLst>
              <a:ext uri="{FF2B5EF4-FFF2-40B4-BE49-F238E27FC236}">
                <a16:creationId xmlns:a16="http://schemas.microsoft.com/office/drawing/2014/main" id="{945B6CE6-DF3C-CF46-B4AC-C8520C20C2D8}"/>
              </a:ext>
            </a:extLst>
          </p:cNvPr>
          <p:cNvSpPr/>
          <p:nvPr/>
        </p:nvSpPr>
        <p:spPr bwMode="auto">
          <a:xfrm>
            <a:off x="5950403" y="1766156"/>
            <a:ext cx="435431" cy="2186326"/>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Left Bracket 33">
            <a:extLst>
              <a:ext uri="{FF2B5EF4-FFF2-40B4-BE49-F238E27FC236}">
                <a16:creationId xmlns:a16="http://schemas.microsoft.com/office/drawing/2014/main" id="{025BF95C-EBF1-0D4A-8FBC-224A07238743}"/>
              </a:ext>
            </a:extLst>
          </p:cNvPr>
          <p:cNvSpPr/>
          <p:nvPr/>
        </p:nvSpPr>
        <p:spPr bwMode="auto">
          <a:xfrm>
            <a:off x="5950404" y="3952481"/>
            <a:ext cx="435428" cy="2346939"/>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TextBox 34">
            <a:extLst>
              <a:ext uri="{FF2B5EF4-FFF2-40B4-BE49-F238E27FC236}">
                <a16:creationId xmlns:a16="http://schemas.microsoft.com/office/drawing/2014/main" id="{752AECBE-04A7-2941-B92F-4EA6DBEED6B9}"/>
              </a:ext>
            </a:extLst>
          </p:cNvPr>
          <p:cNvSpPr txBox="1"/>
          <p:nvPr/>
        </p:nvSpPr>
        <p:spPr>
          <a:xfrm>
            <a:off x="4054477" y="1729869"/>
            <a:ext cx="1787070" cy="646331"/>
          </a:xfrm>
          <a:prstGeom prst="rect">
            <a:avLst/>
          </a:prstGeom>
          <a:noFill/>
        </p:spPr>
        <p:txBody>
          <a:bodyPr vert="horz" wrap="square" rtlCol="0">
            <a:spAutoFit/>
          </a:bodyPr>
          <a:lstStyle/>
          <a:p>
            <a:r>
              <a:rPr lang="en-US"/>
              <a:t>Player Details Column family</a:t>
            </a:r>
          </a:p>
        </p:txBody>
      </p:sp>
      <p:sp>
        <p:nvSpPr>
          <p:cNvPr id="36" name="TextBox 35">
            <a:extLst>
              <a:ext uri="{FF2B5EF4-FFF2-40B4-BE49-F238E27FC236}">
                <a16:creationId xmlns:a16="http://schemas.microsoft.com/office/drawing/2014/main" id="{FAF58E01-94F4-C441-865B-A776E2241C10}"/>
              </a:ext>
            </a:extLst>
          </p:cNvPr>
          <p:cNvSpPr txBox="1"/>
          <p:nvPr/>
        </p:nvSpPr>
        <p:spPr>
          <a:xfrm>
            <a:off x="4054477" y="5817454"/>
            <a:ext cx="1787070" cy="646331"/>
          </a:xfrm>
          <a:prstGeom prst="rect">
            <a:avLst/>
          </a:prstGeom>
          <a:noFill/>
        </p:spPr>
        <p:txBody>
          <a:bodyPr vert="horz" wrap="square" rtlCol="0">
            <a:spAutoFit/>
          </a:bodyPr>
          <a:lstStyle/>
          <a:p>
            <a:r>
              <a:rPr lang="en-US"/>
              <a:t>Games Column Family</a:t>
            </a:r>
          </a:p>
        </p:txBody>
      </p:sp>
    </p:spTree>
    <p:extLst>
      <p:ext uri="{BB962C8B-B14F-4D97-AF65-F5344CB8AC3E}">
        <p14:creationId xmlns:p14="http://schemas.microsoft.com/office/powerpoint/2010/main" val="374249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endParaRPr lang="en-US" dirty="0"/>
          </a:p>
        </p:txBody>
      </p:sp>
      <p:sp>
        <p:nvSpPr>
          <p:cNvPr id="3" name="Content Placeholder 2"/>
          <p:cNvSpPr>
            <a:spLocks noGrp="1"/>
          </p:cNvSpPr>
          <p:nvPr>
            <p:ph sz="quarter" idx="13"/>
          </p:nvPr>
        </p:nvSpPr>
        <p:spPr/>
        <p:txBody>
          <a:bodyPr/>
          <a:lstStyle/>
          <a:p>
            <a:r>
              <a:rPr lang="en-US"/>
              <a:t>Uses HDFS for storage, Hadoop for processing</a:t>
            </a:r>
          </a:p>
          <a:p>
            <a:r>
              <a:rPr lang="en-US"/>
              <a:t>Built to treasure consistency over availability</a:t>
            </a:r>
          </a:p>
        </p:txBody>
      </p:sp>
      <p:sp>
        <p:nvSpPr>
          <p:cNvPr id="13" name="Content Placeholder 12">
            <a:extLst>
              <a:ext uri="{FF2B5EF4-FFF2-40B4-BE49-F238E27FC236}">
                <a16:creationId xmlns:a16="http://schemas.microsoft.com/office/drawing/2014/main" id="{8494AAFF-31D9-274E-B66D-B22848944E9E}"/>
              </a:ext>
            </a:extLst>
          </p:cNvPr>
          <p:cNvSpPr>
            <a:spLocks noGrp="1"/>
          </p:cNvSpPr>
          <p:nvPr>
            <p:ph sz="quarter" idx="14"/>
          </p:nvPr>
        </p:nvSpPr>
        <p:spPr/>
        <p:txBody>
          <a:bodyPr/>
          <a:lstStyle/>
          <a:p>
            <a:r>
              <a:rPr lang="en-US"/>
              <a:t>Supports key ranges</a:t>
            </a:r>
          </a:p>
          <a:p>
            <a:r>
              <a:rPr lang="en-US"/>
              <a:t>Works over a variety of processing architectures</a:t>
            </a:r>
            <a:br>
              <a:rPr lang="en-US"/>
            </a:br>
            <a:r>
              <a:rPr lang="en-US"/>
              <a:t>(Hadoop, Storm, etc.)</a:t>
            </a:r>
          </a:p>
          <a:p>
            <a:endParaRPr lang="en-US"/>
          </a:p>
        </p:txBody>
      </p:sp>
      <p:sp>
        <p:nvSpPr>
          <p:cNvPr id="15" name="Text Placeholder 14">
            <a:extLst>
              <a:ext uri="{FF2B5EF4-FFF2-40B4-BE49-F238E27FC236}">
                <a16:creationId xmlns:a16="http://schemas.microsoft.com/office/drawing/2014/main" id="{B61CE960-62F8-144D-BFE2-810D866643D6}"/>
              </a:ext>
            </a:extLst>
          </p:cNvPr>
          <p:cNvSpPr>
            <a:spLocks noGrp="1"/>
          </p:cNvSpPr>
          <p:nvPr>
            <p:ph type="body" sz="quarter" idx="21"/>
          </p:nvPr>
        </p:nvSpPr>
        <p:spPr/>
        <p:txBody>
          <a:bodyPr>
            <a:normAutofit lnSpcReduction="10000"/>
          </a:bodyPr>
          <a:lstStyle/>
          <a:p>
            <a:r>
              <a:rPr lang="en-US" err="1"/>
              <a:t>Hbase</a:t>
            </a:r>
            <a:endParaRPr lang="en-US"/>
          </a:p>
        </p:txBody>
      </p:sp>
      <p:sp>
        <p:nvSpPr>
          <p:cNvPr id="16" name="Text Placeholder 15">
            <a:extLst>
              <a:ext uri="{FF2B5EF4-FFF2-40B4-BE49-F238E27FC236}">
                <a16:creationId xmlns:a16="http://schemas.microsoft.com/office/drawing/2014/main" id="{D5213A59-C06B-0D47-BCCB-39ACB610A018}"/>
              </a:ext>
            </a:extLst>
          </p:cNvPr>
          <p:cNvSpPr>
            <a:spLocks noGrp="1"/>
          </p:cNvSpPr>
          <p:nvPr>
            <p:ph type="body" sz="quarter" idx="22"/>
          </p:nvPr>
        </p:nvSpPr>
        <p:spPr/>
        <p:txBody>
          <a:bodyPr>
            <a:normAutofit lnSpcReduction="10000"/>
          </a:bodyPr>
          <a:lstStyle/>
          <a:p>
            <a:r>
              <a:rPr lang="en-US"/>
              <a:t>Cassandra</a:t>
            </a:r>
          </a:p>
        </p:txBody>
      </p:sp>
      <p:sp>
        <p:nvSpPr>
          <p:cNvPr id="14" name="Text Placeholder 13">
            <a:extLst>
              <a:ext uri="{FF2B5EF4-FFF2-40B4-BE49-F238E27FC236}">
                <a16:creationId xmlns:a16="http://schemas.microsoft.com/office/drawing/2014/main" id="{ACC57232-F3DE-C640-828E-81EC19E0F761}"/>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2192110" y="4435799"/>
            <a:ext cx="2264229" cy="559697"/>
          </a:xfrm>
          <a:prstGeom prst="rect">
            <a:avLst/>
          </a:prstGeom>
        </p:spPr>
      </p:pic>
      <p:pic>
        <p:nvPicPr>
          <p:cNvPr id="5" name="Picture 4"/>
          <p:cNvPicPr>
            <a:picLocks noChangeAspect="1"/>
          </p:cNvPicPr>
          <p:nvPr/>
        </p:nvPicPr>
        <p:blipFill>
          <a:blip r:embed="rId3"/>
          <a:stretch>
            <a:fillRect/>
          </a:stretch>
        </p:blipFill>
        <p:spPr>
          <a:xfrm>
            <a:off x="4713741" y="5256469"/>
            <a:ext cx="2621643" cy="62045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0775" y="4435799"/>
            <a:ext cx="2794000" cy="558800"/>
          </a:xfrm>
          <a:prstGeom prst="rect">
            <a:avLst/>
          </a:prstGeom>
        </p:spPr>
      </p:pic>
    </p:spTree>
    <p:extLst>
      <p:ext uri="{BB962C8B-B14F-4D97-AF65-F5344CB8AC3E}">
        <p14:creationId xmlns:p14="http://schemas.microsoft.com/office/powerpoint/2010/main" val="198865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B53ACD-497C-3F4D-949E-26BFDE368144}"/>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5A76BF2E-C6F1-8047-A237-235DF09ED79C}"/>
              </a:ext>
            </a:extLst>
          </p:cNvPr>
          <p:cNvSpPr>
            <a:spLocks noGrp="1"/>
          </p:cNvSpPr>
          <p:nvPr>
            <p:ph type="body" sz="quarter" idx="15"/>
          </p:nvPr>
        </p:nvSpPr>
        <p:spPr/>
        <p:txBody>
          <a:bodyPr/>
          <a:lstStyle/>
          <a:p>
            <a:endParaRPr lang="en-US"/>
          </a:p>
        </p:txBody>
      </p:sp>
      <p:pic>
        <p:nvPicPr>
          <p:cNvPr id="9" name="Picture Placeholder 8">
            <a:extLst>
              <a:ext uri="{FF2B5EF4-FFF2-40B4-BE49-F238E27FC236}">
                <a16:creationId xmlns:a16="http://schemas.microsoft.com/office/drawing/2014/main" id="{1FB17B27-FED6-254B-9147-E94474D9B131}"/>
              </a:ext>
            </a:extLst>
          </p:cNvPr>
          <p:cNvPicPr>
            <a:picLocks noGrp="1" noChangeAspect="1"/>
          </p:cNvPicPr>
          <p:nvPr>
            <p:ph type="pic" sz="quarter" idx="10"/>
          </p:nvPr>
        </p:nvPicPr>
        <p:blipFill rotWithShape="1">
          <a:blip r:embed="rId2"/>
          <a:srcRect t="19754" b="9312"/>
          <a:stretch/>
        </p:blipFill>
        <p:spPr>
          <a:xfrm rot="10800000">
            <a:off x="1" y="0"/>
            <a:ext cx="12192000" cy="6858000"/>
          </a:xfrm>
          <a:prstGeom prst="rect">
            <a:avLst/>
          </a:prstGeom>
        </p:spPr>
      </p:pic>
    </p:spTree>
    <p:extLst>
      <p:ext uri="{BB962C8B-B14F-4D97-AF65-F5344CB8AC3E}">
        <p14:creationId xmlns:p14="http://schemas.microsoft.com/office/powerpoint/2010/main" val="3171279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60</a:t>
            </a:fld>
            <a:endParaRPr lang="en-US"/>
          </a:p>
        </p:txBody>
      </p:sp>
      <p:sp>
        <p:nvSpPr>
          <p:cNvPr id="3" name="Content Placeholder 2"/>
          <p:cNvSpPr>
            <a:spLocks noGrp="1"/>
          </p:cNvSpPr>
          <p:nvPr>
            <p:ph sz="quarter" idx="13"/>
          </p:nvPr>
        </p:nvSpPr>
        <p:spPr/>
        <p:txBody>
          <a:bodyPr>
            <a:normAutofit/>
          </a:bodyPr>
          <a:lstStyle/>
          <a:p>
            <a:pPr marL="0" indent="0">
              <a:buNone/>
            </a:pPr>
            <a:r>
              <a:rPr lang="en-GB"/>
              <a:t>Focus on modelling the data’s structure</a:t>
            </a:r>
          </a:p>
          <a:p>
            <a:pPr marL="0" indent="0">
              <a:buNone/>
            </a:pPr>
            <a:r>
              <a:rPr lang="en-GB"/>
              <a:t>Graphs are composed of </a:t>
            </a:r>
            <a:r>
              <a:rPr lang="en-GB" b="1"/>
              <a:t>Vertices </a:t>
            </a:r>
            <a:r>
              <a:rPr lang="en-GB"/>
              <a:t>and </a:t>
            </a:r>
            <a:r>
              <a:rPr lang="en-GB" b="1"/>
              <a:t>Edges</a:t>
            </a:r>
          </a:p>
          <a:p>
            <a:pPr lvl="1"/>
            <a:r>
              <a:rPr lang="en-GB" b="1"/>
              <a:t>Vertices </a:t>
            </a:r>
            <a:r>
              <a:rPr lang="en-GB"/>
              <a:t>are connected by </a:t>
            </a:r>
            <a:r>
              <a:rPr lang="en-GB" b="1"/>
              <a:t>edges</a:t>
            </a:r>
          </a:p>
          <a:p>
            <a:pPr lvl="1"/>
            <a:r>
              <a:rPr lang="en-GB" b="1"/>
              <a:t>Edges</a:t>
            </a:r>
            <a:r>
              <a:rPr lang="en-GB"/>
              <a:t> have labels and direction</a:t>
            </a:r>
          </a:p>
          <a:p>
            <a:pPr lvl="1"/>
            <a:r>
              <a:rPr lang="en-GB" b="1"/>
              <a:t>Both</a:t>
            </a:r>
            <a:r>
              <a:rPr lang="en-GB"/>
              <a:t> have properties</a:t>
            </a:r>
          </a:p>
          <a:p>
            <a:pPr marL="0" indent="0">
              <a:buNone/>
            </a:pPr>
            <a:r>
              <a:rPr lang="en-GB"/>
              <a:t>Queried with graph traversal API or graph query language</a:t>
            </a:r>
          </a:p>
          <a:p>
            <a:pPr lvl="1"/>
            <a:r>
              <a:rPr lang="en-GB"/>
              <a:t>Cypher, SPARQL</a:t>
            </a:r>
          </a:p>
          <a:p>
            <a:pPr marL="0" indent="0">
              <a:buNone/>
            </a:pPr>
            <a:r>
              <a:rPr lang="en-GB"/>
              <a:t>Can be much faster at querying graph like data structures</a:t>
            </a:r>
          </a:p>
          <a:p>
            <a:pPr lvl="1"/>
            <a:r>
              <a:rPr lang="en-GB" b="1"/>
              <a:t>Like</a:t>
            </a:r>
            <a:r>
              <a:rPr lang="en-GB"/>
              <a:t> friends of friends or web links</a:t>
            </a:r>
          </a:p>
        </p:txBody>
      </p:sp>
      <p:sp>
        <p:nvSpPr>
          <p:cNvPr id="5" name="Text Placeholder 4">
            <a:extLst>
              <a:ext uri="{FF2B5EF4-FFF2-40B4-BE49-F238E27FC236}">
                <a16:creationId xmlns:a16="http://schemas.microsoft.com/office/drawing/2014/main" id="{89F85CDE-9CFE-2E40-9172-0B2B410A794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99197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Databases</a:t>
            </a:r>
            <a:endParaRPr lang="en-US" dirty="0"/>
          </a:p>
        </p:txBody>
      </p:sp>
      <p:sp>
        <p:nvSpPr>
          <p:cNvPr id="3" name="Slide Number Placeholder 2"/>
          <p:cNvSpPr>
            <a:spLocks noGrp="1"/>
          </p:cNvSpPr>
          <p:nvPr>
            <p:ph type="sldNum" sz="quarter" idx="12"/>
          </p:nvPr>
        </p:nvSpPr>
        <p:spPr/>
        <p:txBody>
          <a:bodyPr/>
          <a:lstStyle/>
          <a:p>
            <a:fld id="{02269C5D-17B1-1A47-85F6-69974AB9A343}" type="slidenum">
              <a:rPr lang="en-US" smtClean="0"/>
              <a:pPr/>
              <a:t>61</a:t>
            </a:fld>
            <a:endParaRPr lang="en-US"/>
          </a:p>
        </p:txBody>
      </p:sp>
      <p:sp>
        <p:nvSpPr>
          <p:cNvPr id="10" name="Text Placeholder 9">
            <a:extLst>
              <a:ext uri="{FF2B5EF4-FFF2-40B4-BE49-F238E27FC236}">
                <a16:creationId xmlns:a16="http://schemas.microsoft.com/office/drawing/2014/main" id="{B26806A4-C70C-D649-B751-848EEF70B560}"/>
              </a:ext>
            </a:extLst>
          </p:cNvPr>
          <p:cNvSpPr>
            <a:spLocks noGrp="1"/>
          </p:cNvSpPr>
          <p:nvPr>
            <p:ph type="body" sz="quarter" idx="15"/>
          </p:nvPr>
        </p:nvSpPr>
        <p:spPr/>
        <p:txBody>
          <a:bodyPr/>
          <a:lstStyle/>
          <a:p>
            <a:endParaRPr lang="en-US"/>
          </a:p>
        </p:txBody>
      </p:sp>
      <p:sp>
        <p:nvSpPr>
          <p:cNvPr id="4" name="Oval 3"/>
          <p:cNvSpPr/>
          <p:nvPr/>
        </p:nvSpPr>
        <p:spPr bwMode="auto">
          <a:xfrm>
            <a:off x="2514484" y="2967947"/>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5" name="Oval 4"/>
          <p:cNvSpPr/>
          <p:nvPr/>
        </p:nvSpPr>
        <p:spPr bwMode="auto">
          <a:xfrm>
            <a:off x="6387581" y="2028972"/>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5043299" y="386388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2565210" y="5427016"/>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8086489" y="3741420"/>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091928" y="577339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cxnSp>
        <p:nvCxnSpPr>
          <p:cNvPr id="11" name="Straight Arrow Connector 10"/>
          <p:cNvCxnSpPr>
            <a:stCxn id="4" idx="5"/>
            <a:endCxn id="6" idx="1"/>
          </p:cNvCxnSpPr>
          <p:nvPr/>
        </p:nvCxnSpPr>
        <p:spPr bwMode="auto">
          <a:xfrm>
            <a:off x="2736206" y="3245005"/>
            <a:ext cx="2345134" cy="66641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2" name="Straight Arrow Connector 11"/>
          <p:cNvCxnSpPr>
            <a:stCxn id="7" idx="0"/>
            <a:endCxn id="5" idx="3"/>
          </p:cNvCxnSpPr>
          <p:nvPr/>
        </p:nvCxnSpPr>
        <p:spPr bwMode="auto">
          <a:xfrm flipV="1">
            <a:off x="2695092" y="2306030"/>
            <a:ext cx="3730530" cy="312098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7" name="Straight Arrow Connector 16"/>
          <p:cNvCxnSpPr>
            <a:stCxn id="7" idx="7"/>
            <a:endCxn id="6" idx="3"/>
          </p:cNvCxnSpPr>
          <p:nvPr/>
        </p:nvCxnSpPr>
        <p:spPr bwMode="auto">
          <a:xfrm flipV="1">
            <a:off x="2786932" y="4140944"/>
            <a:ext cx="2294408" cy="1333609"/>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0" name="Straight Arrow Connector 19"/>
          <p:cNvCxnSpPr>
            <a:stCxn id="7" idx="5"/>
            <a:endCxn id="9" idx="2"/>
          </p:cNvCxnSpPr>
          <p:nvPr/>
        </p:nvCxnSpPr>
        <p:spPr bwMode="auto">
          <a:xfrm>
            <a:off x="2786933" y="5704074"/>
            <a:ext cx="3304995" cy="231618"/>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5" name="Straight Arrow Connector 24"/>
          <p:cNvCxnSpPr>
            <a:stCxn id="4" idx="5"/>
            <a:endCxn id="9" idx="1"/>
          </p:cNvCxnSpPr>
          <p:nvPr/>
        </p:nvCxnSpPr>
        <p:spPr bwMode="auto">
          <a:xfrm>
            <a:off x="2736207" y="3245005"/>
            <a:ext cx="3393763" cy="2575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8" name="Straight Arrow Connector 27"/>
          <p:cNvCxnSpPr>
            <a:stCxn id="8" idx="2"/>
            <a:endCxn id="6" idx="6"/>
          </p:cNvCxnSpPr>
          <p:nvPr/>
        </p:nvCxnSpPr>
        <p:spPr bwMode="auto">
          <a:xfrm flipH="1">
            <a:off x="5303064" y="3903718"/>
            <a:ext cx="2783425" cy="122465"/>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1" name="Straight Arrow Connector 30"/>
          <p:cNvCxnSpPr>
            <a:stCxn id="8" idx="3"/>
            <a:endCxn id="9" idx="7"/>
          </p:cNvCxnSpPr>
          <p:nvPr/>
        </p:nvCxnSpPr>
        <p:spPr bwMode="auto">
          <a:xfrm flipH="1">
            <a:off x="6313650" y="4018479"/>
            <a:ext cx="1810880" cy="1802453"/>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4" name="Straight Arrow Connector 33"/>
          <p:cNvCxnSpPr>
            <a:stCxn id="4" idx="7"/>
            <a:endCxn id="5" idx="2"/>
          </p:cNvCxnSpPr>
          <p:nvPr/>
        </p:nvCxnSpPr>
        <p:spPr bwMode="auto">
          <a:xfrm flipV="1">
            <a:off x="2736206" y="2191269"/>
            <a:ext cx="3651374" cy="824214"/>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8" name="Straight Arrow Connector 37"/>
          <p:cNvCxnSpPr>
            <a:stCxn id="8" idx="1"/>
            <a:endCxn id="5" idx="5"/>
          </p:cNvCxnSpPr>
          <p:nvPr/>
        </p:nvCxnSpPr>
        <p:spPr bwMode="auto">
          <a:xfrm flipH="1" flipV="1">
            <a:off x="6609304" y="2306030"/>
            <a:ext cx="1515227" cy="1482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sp>
        <p:nvSpPr>
          <p:cNvPr id="48" name="TextBox 47"/>
          <p:cNvSpPr txBox="1"/>
          <p:nvPr/>
        </p:nvSpPr>
        <p:spPr>
          <a:xfrm>
            <a:off x="6394999" y="1549288"/>
            <a:ext cx="2863284" cy="369332"/>
          </a:xfrm>
          <a:prstGeom prst="rect">
            <a:avLst/>
          </a:prstGeom>
          <a:noFill/>
        </p:spPr>
        <p:txBody>
          <a:bodyPr wrap="none" rtlCol="0">
            <a:spAutoFit/>
          </a:bodyPr>
          <a:lstStyle/>
          <a:p>
            <a:r>
              <a:rPr lang="en-US" b="1"/>
              <a:t>The Matrix Revolution</a:t>
            </a:r>
          </a:p>
        </p:txBody>
      </p:sp>
      <p:sp>
        <p:nvSpPr>
          <p:cNvPr id="49" name="TextBox 48"/>
          <p:cNvSpPr txBox="1"/>
          <p:nvPr/>
        </p:nvSpPr>
        <p:spPr>
          <a:xfrm>
            <a:off x="7850897" y="3263599"/>
            <a:ext cx="2589170" cy="369332"/>
          </a:xfrm>
          <a:prstGeom prst="rect">
            <a:avLst/>
          </a:prstGeom>
          <a:noFill/>
        </p:spPr>
        <p:txBody>
          <a:bodyPr wrap="none" rtlCol="0">
            <a:spAutoFit/>
          </a:bodyPr>
          <a:lstStyle/>
          <a:p>
            <a:r>
              <a:rPr lang="en-US" b="1"/>
              <a:t>Laurence </a:t>
            </a:r>
            <a:r>
              <a:rPr lang="en-US" b="1" err="1"/>
              <a:t>Fishburne</a:t>
            </a:r>
            <a:endParaRPr lang="en-US" b="1"/>
          </a:p>
        </p:txBody>
      </p:sp>
      <p:sp>
        <p:nvSpPr>
          <p:cNvPr id="50" name="TextBox 49"/>
          <p:cNvSpPr txBox="1"/>
          <p:nvPr/>
        </p:nvSpPr>
        <p:spPr>
          <a:xfrm>
            <a:off x="6447803" y="5884382"/>
            <a:ext cx="1494320" cy="369332"/>
          </a:xfrm>
          <a:prstGeom prst="rect">
            <a:avLst/>
          </a:prstGeom>
          <a:noFill/>
        </p:spPr>
        <p:txBody>
          <a:bodyPr wrap="none" rtlCol="0">
            <a:spAutoFit/>
          </a:bodyPr>
          <a:lstStyle/>
          <a:p>
            <a:r>
              <a:rPr lang="en-US" b="1"/>
              <a:t>The Matrix</a:t>
            </a:r>
          </a:p>
        </p:txBody>
      </p:sp>
      <p:sp>
        <p:nvSpPr>
          <p:cNvPr id="51" name="TextBox 50"/>
          <p:cNvSpPr txBox="1"/>
          <p:nvPr/>
        </p:nvSpPr>
        <p:spPr>
          <a:xfrm>
            <a:off x="4877527" y="3340339"/>
            <a:ext cx="2670924" cy="369332"/>
          </a:xfrm>
          <a:prstGeom prst="rect">
            <a:avLst/>
          </a:prstGeom>
          <a:noFill/>
        </p:spPr>
        <p:txBody>
          <a:bodyPr wrap="none" rtlCol="0">
            <a:spAutoFit/>
          </a:bodyPr>
          <a:lstStyle/>
          <a:p>
            <a:r>
              <a:rPr lang="en-US" b="1"/>
              <a:t>The Matrix Reloaded</a:t>
            </a:r>
          </a:p>
        </p:txBody>
      </p:sp>
      <p:sp>
        <p:nvSpPr>
          <p:cNvPr id="52" name="TextBox 51"/>
          <p:cNvSpPr txBox="1"/>
          <p:nvPr/>
        </p:nvSpPr>
        <p:spPr>
          <a:xfrm>
            <a:off x="1724515" y="2522363"/>
            <a:ext cx="1845377" cy="369332"/>
          </a:xfrm>
          <a:prstGeom prst="rect">
            <a:avLst/>
          </a:prstGeom>
          <a:noFill/>
        </p:spPr>
        <p:txBody>
          <a:bodyPr wrap="none" rtlCol="0">
            <a:spAutoFit/>
          </a:bodyPr>
          <a:lstStyle/>
          <a:p>
            <a:r>
              <a:rPr lang="en-US" b="1"/>
              <a:t>Keanu Reeves</a:t>
            </a:r>
          </a:p>
        </p:txBody>
      </p:sp>
      <p:sp>
        <p:nvSpPr>
          <p:cNvPr id="53" name="TextBox 52"/>
          <p:cNvSpPr txBox="1"/>
          <p:nvPr/>
        </p:nvSpPr>
        <p:spPr>
          <a:xfrm>
            <a:off x="1671211" y="5865350"/>
            <a:ext cx="2332690" cy="369332"/>
          </a:xfrm>
          <a:prstGeom prst="rect">
            <a:avLst/>
          </a:prstGeom>
          <a:noFill/>
        </p:spPr>
        <p:txBody>
          <a:bodyPr wrap="none" rtlCol="0">
            <a:spAutoFit/>
          </a:bodyPr>
          <a:lstStyle/>
          <a:p>
            <a:r>
              <a:rPr lang="en-US" b="1"/>
              <a:t>Carrie-Anne Moss</a:t>
            </a:r>
          </a:p>
        </p:txBody>
      </p:sp>
      <p:sp>
        <p:nvSpPr>
          <p:cNvPr id="57" name="TextBox 56"/>
          <p:cNvSpPr txBox="1"/>
          <p:nvPr/>
        </p:nvSpPr>
        <p:spPr>
          <a:xfrm rot="20683369">
            <a:off x="3868360" y="2284637"/>
            <a:ext cx="947695" cy="369332"/>
          </a:xfrm>
          <a:prstGeom prst="rect">
            <a:avLst/>
          </a:prstGeom>
          <a:noFill/>
        </p:spPr>
        <p:txBody>
          <a:bodyPr wrap="none" rtlCol="0">
            <a:spAutoFit/>
          </a:bodyPr>
          <a:lstStyle/>
          <a:p>
            <a:r>
              <a:rPr lang="en-US"/>
              <a:t>Acts In</a:t>
            </a:r>
          </a:p>
        </p:txBody>
      </p:sp>
      <p:sp>
        <p:nvSpPr>
          <p:cNvPr id="58" name="TextBox 57"/>
          <p:cNvSpPr txBox="1"/>
          <p:nvPr/>
        </p:nvSpPr>
        <p:spPr>
          <a:xfrm rot="840176">
            <a:off x="3468475" y="3238148"/>
            <a:ext cx="947695" cy="369332"/>
          </a:xfrm>
          <a:prstGeom prst="rect">
            <a:avLst/>
          </a:prstGeom>
          <a:noFill/>
        </p:spPr>
        <p:txBody>
          <a:bodyPr wrap="none" rtlCol="0">
            <a:spAutoFit/>
          </a:bodyPr>
          <a:lstStyle/>
          <a:p>
            <a:r>
              <a:rPr lang="en-US"/>
              <a:t>Acts In</a:t>
            </a:r>
          </a:p>
        </p:txBody>
      </p:sp>
      <p:sp>
        <p:nvSpPr>
          <p:cNvPr id="59" name="TextBox 58"/>
          <p:cNvSpPr txBox="1"/>
          <p:nvPr/>
        </p:nvSpPr>
        <p:spPr>
          <a:xfrm rot="2662653">
            <a:off x="7050550" y="2660615"/>
            <a:ext cx="947695" cy="369332"/>
          </a:xfrm>
          <a:prstGeom prst="rect">
            <a:avLst/>
          </a:prstGeom>
          <a:noFill/>
        </p:spPr>
        <p:txBody>
          <a:bodyPr wrap="none" rtlCol="0">
            <a:spAutoFit/>
          </a:bodyPr>
          <a:lstStyle/>
          <a:p>
            <a:r>
              <a:rPr lang="en-US"/>
              <a:t>Acts In</a:t>
            </a:r>
          </a:p>
        </p:txBody>
      </p:sp>
      <p:sp>
        <p:nvSpPr>
          <p:cNvPr id="60" name="TextBox 59"/>
          <p:cNvSpPr txBox="1"/>
          <p:nvPr/>
        </p:nvSpPr>
        <p:spPr>
          <a:xfrm rot="19007534">
            <a:off x="6750090" y="4474336"/>
            <a:ext cx="947695" cy="369332"/>
          </a:xfrm>
          <a:prstGeom prst="rect">
            <a:avLst/>
          </a:prstGeom>
          <a:noFill/>
        </p:spPr>
        <p:txBody>
          <a:bodyPr wrap="none" rtlCol="0">
            <a:spAutoFit/>
          </a:bodyPr>
          <a:lstStyle/>
          <a:p>
            <a:r>
              <a:rPr lang="en-US"/>
              <a:t>Acts In</a:t>
            </a:r>
          </a:p>
        </p:txBody>
      </p:sp>
      <p:sp>
        <p:nvSpPr>
          <p:cNvPr id="61" name="TextBox 60"/>
          <p:cNvSpPr txBox="1"/>
          <p:nvPr/>
        </p:nvSpPr>
        <p:spPr>
          <a:xfrm>
            <a:off x="6668123" y="3603510"/>
            <a:ext cx="947695" cy="369332"/>
          </a:xfrm>
          <a:prstGeom prst="rect">
            <a:avLst/>
          </a:prstGeom>
          <a:noFill/>
        </p:spPr>
        <p:txBody>
          <a:bodyPr wrap="none" rtlCol="0">
            <a:spAutoFit/>
          </a:bodyPr>
          <a:lstStyle/>
          <a:p>
            <a:r>
              <a:rPr lang="en-US"/>
              <a:t>Acts In</a:t>
            </a:r>
          </a:p>
        </p:txBody>
      </p:sp>
      <p:sp>
        <p:nvSpPr>
          <p:cNvPr id="62" name="TextBox 61"/>
          <p:cNvSpPr txBox="1"/>
          <p:nvPr/>
        </p:nvSpPr>
        <p:spPr>
          <a:xfrm rot="2292794">
            <a:off x="4576872" y="4635372"/>
            <a:ext cx="947695" cy="369332"/>
          </a:xfrm>
          <a:prstGeom prst="rect">
            <a:avLst/>
          </a:prstGeom>
          <a:noFill/>
        </p:spPr>
        <p:txBody>
          <a:bodyPr wrap="none" rtlCol="0">
            <a:spAutoFit/>
          </a:bodyPr>
          <a:lstStyle/>
          <a:p>
            <a:r>
              <a:rPr lang="en-US"/>
              <a:t>Acts In</a:t>
            </a:r>
          </a:p>
        </p:txBody>
      </p:sp>
      <p:sp>
        <p:nvSpPr>
          <p:cNvPr id="63" name="TextBox 62"/>
          <p:cNvSpPr txBox="1"/>
          <p:nvPr/>
        </p:nvSpPr>
        <p:spPr>
          <a:xfrm rot="250760">
            <a:off x="3653896" y="5435811"/>
            <a:ext cx="947695" cy="369332"/>
          </a:xfrm>
          <a:prstGeom prst="rect">
            <a:avLst/>
          </a:prstGeom>
          <a:noFill/>
        </p:spPr>
        <p:txBody>
          <a:bodyPr wrap="none" rtlCol="0">
            <a:spAutoFit/>
          </a:bodyPr>
          <a:lstStyle/>
          <a:p>
            <a:r>
              <a:rPr lang="en-US"/>
              <a:t>Acts In</a:t>
            </a:r>
          </a:p>
        </p:txBody>
      </p:sp>
      <p:sp>
        <p:nvSpPr>
          <p:cNvPr id="64" name="TextBox 63"/>
          <p:cNvSpPr txBox="1"/>
          <p:nvPr/>
        </p:nvSpPr>
        <p:spPr>
          <a:xfrm rot="19703439">
            <a:off x="3450219" y="4437432"/>
            <a:ext cx="947695" cy="369332"/>
          </a:xfrm>
          <a:prstGeom prst="rect">
            <a:avLst/>
          </a:prstGeom>
          <a:noFill/>
        </p:spPr>
        <p:txBody>
          <a:bodyPr wrap="none" rtlCol="0">
            <a:spAutoFit/>
          </a:bodyPr>
          <a:lstStyle/>
          <a:p>
            <a:r>
              <a:rPr lang="en-US"/>
              <a:t>Acts In</a:t>
            </a:r>
          </a:p>
        </p:txBody>
      </p:sp>
      <p:sp>
        <p:nvSpPr>
          <p:cNvPr id="65" name="TextBox 64"/>
          <p:cNvSpPr txBox="1"/>
          <p:nvPr/>
        </p:nvSpPr>
        <p:spPr>
          <a:xfrm rot="19133396">
            <a:off x="4856288" y="2810663"/>
            <a:ext cx="947695" cy="369332"/>
          </a:xfrm>
          <a:prstGeom prst="rect">
            <a:avLst/>
          </a:prstGeom>
          <a:noFill/>
        </p:spPr>
        <p:txBody>
          <a:bodyPr wrap="none" rtlCol="0">
            <a:spAutoFit/>
          </a:bodyPr>
          <a:lstStyle/>
          <a:p>
            <a:r>
              <a:rPr lang="en-US"/>
              <a:t>Acts In</a:t>
            </a:r>
          </a:p>
        </p:txBody>
      </p:sp>
    </p:spTree>
    <p:extLst>
      <p:ext uri="{BB962C8B-B14F-4D97-AF65-F5344CB8AC3E}">
        <p14:creationId xmlns:p14="http://schemas.microsoft.com/office/powerpoint/2010/main" val="1257347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endParaRPr lang="en-US" dirty="0"/>
          </a:p>
        </p:txBody>
      </p:sp>
      <p:sp>
        <p:nvSpPr>
          <p:cNvPr id="4" name="Slide Number Placeholder 3"/>
          <p:cNvSpPr>
            <a:spLocks noGrp="1"/>
          </p:cNvSpPr>
          <p:nvPr>
            <p:ph type="sldNum" sz="quarter" idx="12"/>
          </p:nvPr>
        </p:nvSpPr>
        <p:spPr/>
        <p:txBody>
          <a:bodyPr/>
          <a:lstStyle/>
          <a:p>
            <a:fld id="{02269C5D-17B1-1A47-85F6-69974AB9A343}" type="slidenum">
              <a:rPr lang="en-US" smtClean="0"/>
              <a:pPr/>
              <a:t>62</a:t>
            </a:fld>
            <a:endParaRPr lang="en-US"/>
          </a:p>
        </p:txBody>
      </p:sp>
      <p:sp>
        <p:nvSpPr>
          <p:cNvPr id="3" name="Content Placeholder 2"/>
          <p:cNvSpPr>
            <a:spLocks noGrp="1"/>
          </p:cNvSpPr>
          <p:nvPr>
            <p:ph sz="quarter" idx="13"/>
          </p:nvPr>
        </p:nvSpPr>
        <p:spPr/>
        <p:txBody>
          <a:bodyPr/>
          <a:lstStyle/>
          <a:p>
            <a:pPr marL="0" indent="0">
              <a:buNone/>
            </a:pPr>
            <a:r>
              <a:rPr lang="en-US"/>
              <a:t>Neo4j</a:t>
            </a:r>
          </a:p>
          <a:p>
            <a:pPr lvl="1"/>
            <a:r>
              <a:rPr lang="en-US"/>
              <a:t>Not distributed</a:t>
            </a:r>
          </a:p>
          <a:p>
            <a:pPr lvl="1"/>
            <a:r>
              <a:rPr lang="en-US"/>
              <a:t>ACID transactions</a:t>
            </a:r>
          </a:p>
          <a:p>
            <a:pPr lvl="1"/>
            <a:endParaRPr lang="en-US"/>
          </a:p>
          <a:p>
            <a:pPr lvl="1"/>
            <a:endParaRPr lang="en-US"/>
          </a:p>
          <a:p>
            <a:pPr lvl="1"/>
            <a:endParaRPr lang="en-US"/>
          </a:p>
          <a:p>
            <a:endParaRPr lang="en-US"/>
          </a:p>
        </p:txBody>
      </p:sp>
      <p:sp>
        <p:nvSpPr>
          <p:cNvPr id="5" name="Text Placeholder 4">
            <a:extLst>
              <a:ext uri="{FF2B5EF4-FFF2-40B4-BE49-F238E27FC236}">
                <a16:creationId xmlns:a16="http://schemas.microsoft.com/office/drawing/2014/main" id="{EDCFB3FA-7326-6B44-A1E2-2A5B140AD536}"/>
              </a:ext>
            </a:extLst>
          </p:cNvPr>
          <p:cNvSpPr>
            <a:spLocks noGrp="1"/>
          </p:cNvSpPr>
          <p:nvPr>
            <p:ph type="body" sz="quarter" idx="15"/>
          </p:nvPr>
        </p:nvSpPr>
        <p:spPr/>
        <p:txBody>
          <a:bodyPr/>
          <a:lstStyle/>
          <a:p>
            <a:endParaRPr lang="en-US"/>
          </a:p>
        </p:txBody>
      </p:sp>
      <p:pic>
        <p:nvPicPr>
          <p:cNvPr id="634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3350" y="2097101"/>
            <a:ext cx="2717301" cy="664362"/>
          </a:xfrm>
          <a:prstGeom prst="rect">
            <a:avLst/>
          </a:prstGeom>
          <a:noFill/>
          <a:ln w="9525">
            <a:noFill/>
            <a:miter lim="800000"/>
            <a:headEnd/>
            <a:tailEnd/>
          </a:ln>
          <a:effectLst/>
        </p:spPr>
      </p:pic>
    </p:spTree>
    <p:extLst>
      <p:ext uri="{BB962C8B-B14F-4D97-AF65-F5344CB8AC3E}">
        <p14:creationId xmlns:p14="http://schemas.microsoft.com/office/powerpoint/2010/main" val="237280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le000788352817.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500" b="12500"/>
          <a:stretch>
            <a:fillRect/>
          </a:stretch>
        </p:blipFill>
        <p:spPr/>
      </p:pic>
      <p:sp>
        <p:nvSpPr>
          <p:cNvPr id="3" name="Title 2"/>
          <p:cNvSpPr>
            <a:spLocks noGrp="1"/>
          </p:cNvSpPr>
          <p:nvPr>
            <p:ph type="title"/>
          </p:nvPr>
        </p:nvSpPr>
        <p:spPr/>
        <p:txBody>
          <a:bodyPr/>
          <a:lstStyle/>
          <a:p>
            <a:r>
              <a:rPr lang="en-US"/>
              <a:t>From </a:t>
            </a:r>
            <a:r>
              <a:rPr lang="en-US" err="1"/>
              <a:t>NoSQL</a:t>
            </a:r>
            <a:r>
              <a:rPr lang="en-US"/>
              <a:t> to </a:t>
            </a:r>
            <a:r>
              <a:rPr lang="en-US" err="1"/>
              <a:t>NewSQL</a:t>
            </a:r>
            <a:endParaRPr lang="en-US"/>
          </a:p>
        </p:txBody>
      </p:sp>
      <p:sp>
        <p:nvSpPr>
          <p:cNvPr id="2" name="Text Placeholder 1">
            <a:extLst>
              <a:ext uri="{FF2B5EF4-FFF2-40B4-BE49-F238E27FC236}">
                <a16:creationId xmlns:a16="http://schemas.microsoft.com/office/drawing/2014/main" id="{CC98A198-7974-0045-B5F4-288ECA8B79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41444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114"/>
          <a:stretch/>
        </p:blipFill>
        <p:spPr>
          <a:xfrm>
            <a:off x="6167438" y="0"/>
            <a:ext cx="6024562" cy="6858000"/>
          </a:xfrm>
          <a:prstGeom prst="rect">
            <a:avLst/>
          </a:prstGeom>
        </p:spPr>
      </p:pic>
      <p:sp>
        <p:nvSpPr>
          <p:cNvPr id="6" name="Rounded Rectangular Callout 5"/>
          <p:cNvSpPr/>
          <p:nvPr/>
        </p:nvSpPr>
        <p:spPr bwMode="auto">
          <a:xfrm>
            <a:off x="1837765" y="734213"/>
            <a:ext cx="3003177" cy="2345765"/>
          </a:xfrm>
          <a:prstGeom prst="wedgeRoundRectCallout">
            <a:avLst>
              <a:gd name="adj1" fmla="val 54431"/>
              <a:gd name="adj2" fmla="val 82375"/>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108000" tIns="45720" rIns="91440" bIns="46800" numCol="1" rtlCol="0" anchor="ctr" anchorCtr="1" compatLnSpc="1">
            <a:prstTxWarp prst="textNoShape">
              <a:avLst/>
            </a:prstTxWarp>
            <a:noAutofit/>
          </a:bodyPr>
          <a:lstStyle/>
          <a:p>
            <a:pPr algn="ctr" eaLnBrk="0" fontAlgn="base" hangingPunct="0">
              <a:spcBef>
                <a:spcPct val="0"/>
              </a:spcBef>
              <a:spcAft>
                <a:spcPct val="0"/>
              </a:spcAft>
            </a:pPr>
            <a:r>
              <a:rPr lang="en-US" sz="2400">
                <a:latin typeface="Georgia"/>
                <a:ea typeface="ＭＳ Ｐゴシック" pitchFamily="-106" charset="-128"/>
                <a:cs typeface="Georgia"/>
              </a:rPr>
              <a:t>The </a:t>
            </a:r>
            <a:r>
              <a:rPr lang="en-US" sz="2400" err="1">
                <a:latin typeface="Georgia"/>
                <a:ea typeface="ＭＳ Ｐゴシック" pitchFamily="-106" charset="-128"/>
                <a:cs typeface="Georgia"/>
              </a:rPr>
              <a:t>NoSQL</a:t>
            </a:r>
            <a:r>
              <a:rPr lang="en-US" sz="2400">
                <a:latin typeface="Georgia"/>
                <a:ea typeface="ＭＳ Ｐゴシック" pitchFamily="-106" charset="-128"/>
                <a:cs typeface="Georgia"/>
              </a:rPr>
              <a:t> discussion has nothing to do with SQL</a:t>
            </a:r>
          </a:p>
        </p:txBody>
      </p:sp>
      <p:sp>
        <p:nvSpPr>
          <p:cNvPr id="12" name="Text Placeholder 11">
            <a:extLst>
              <a:ext uri="{FF2B5EF4-FFF2-40B4-BE49-F238E27FC236}">
                <a16:creationId xmlns:a16="http://schemas.microsoft.com/office/drawing/2014/main" id="{1CFB2642-963F-3645-B843-F24C51A57659}"/>
              </a:ext>
            </a:extLst>
          </p:cNvPr>
          <p:cNvSpPr>
            <a:spLocks noGrp="1"/>
          </p:cNvSpPr>
          <p:nvPr>
            <p:ph type="body" sz="quarter" idx="15"/>
          </p:nvPr>
        </p:nvSpPr>
        <p:spPr>
          <a:noFill/>
        </p:spPr>
        <p:txBody>
          <a:bodyPr/>
          <a:lstStyle/>
          <a:p>
            <a:pPr algn="r"/>
            <a:r>
              <a:rPr lang="en-US">
                <a:solidFill>
                  <a:schemeClr val="bg1"/>
                </a:solidFill>
              </a:rPr>
              <a:t>Michael </a:t>
            </a:r>
            <a:r>
              <a:rPr lang="en-US" err="1">
                <a:solidFill>
                  <a:schemeClr val="bg1"/>
                </a:solidFill>
              </a:rPr>
              <a:t>Stonebraker</a:t>
            </a:r>
            <a:endParaRPr lang="en-US">
              <a:solidFill>
                <a:schemeClr val="bg1"/>
              </a:solidFill>
            </a:endParaRPr>
          </a:p>
        </p:txBody>
      </p:sp>
    </p:spTree>
    <p:extLst>
      <p:ext uri="{BB962C8B-B14F-4D97-AF65-F5344CB8AC3E}">
        <p14:creationId xmlns:p14="http://schemas.microsoft.com/office/powerpoint/2010/main" val="680655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NoSQL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65</a:t>
            </a:fld>
            <a:endParaRPr lang="en-US"/>
          </a:p>
        </p:txBody>
      </p:sp>
      <p:sp>
        <p:nvSpPr>
          <p:cNvPr id="3" name="Content Placeholder 2"/>
          <p:cNvSpPr>
            <a:spLocks noGrp="1"/>
          </p:cNvSpPr>
          <p:nvPr>
            <p:ph sz="quarter" idx="13"/>
          </p:nvPr>
        </p:nvSpPr>
        <p:spPr/>
        <p:txBody>
          <a:bodyPr/>
          <a:lstStyle/>
          <a:p>
            <a:pPr marL="457200" indent="-457200">
              <a:buFont typeface="+mj-lt"/>
              <a:buAutoNum type="arabicPeriod"/>
            </a:pPr>
            <a:r>
              <a:rPr lang="en-US"/>
              <a:t>I use MySQL to store my data</a:t>
            </a:r>
          </a:p>
          <a:p>
            <a:pPr marL="457200" indent="-457200">
              <a:buFont typeface="+mj-lt"/>
              <a:buAutoNum type="arabicPeriod"/>
            </a:pPr>
            <a:r>
              <a:rPr lang="en-US"/>
              <a:t>MySQL’s performance isn’t adequate</a:t>
            </a:r>
          </a:p>
          <a:p>
            <a:pPr marL="457200" indent="-457200">
              <a:buFont typeface="+mj-lt"/>
              <a:buAutoNum type="arabicPeriod"/>
            </a:pPr>
            <a:r>
              <a:rPr lang="en-US"/>
              <a:t>Partitioning my data across multiple sites is hard!</a:t>
            </a:r>
          </a:p>
          <a:p>
            <a:pPr marL="457200" indent="-457200">
              <a:buFont typeface="+mj-lt"/>
              <a:buAutoNum type="arabicPeriod"/>
            </a:pPr>
            <a:r>
              <a:rPr lang="en-US"/>
              <a:t>I don’t want to pay license fees for an enterprise RDBMS</a:t>
            </a:r>
          </a:p>
          <a:p>
            <a:pPr marL="0" indent="0">
              <a:buNone/>
            </a:pPr>
            <a:r>
              <a:rPr lang="en-US"/>
              <a:t>∴</a:t>
            </a:r>
          </a:p>
          <a:p>
            <a:pPr marL="0" indent="0">
              <a:buNone/>
            </a:pPr>
            <a:r>
              <a:rPr lang="en-US" err="1"/>
              <a:t>NoSQL</a:t>
            </a:r>
            <a:r>
              <a:rPr lang="en-US"/>
              <a:t> is the way to go!</a:t>
            </a:r>
          </a:p>
        </p:txBody>
      </p:sp>
      <p:sp>
        <p:nvSpPr>
          <p:cNvPr id="5" name="Text Placeholder 4">
            <a:extLst>
              <a:ext uri="{FF2B5EF4-FFF2-40B4-BE49-F238E27FC236}">
                <a16:creationId xmlns:a16="http://schemas.microsoft.com/office/drawing/2014/main" id="{EE3771A9-8357-FD47-A04D-285D5F1A68C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6096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66</a:t>
            </a:fld>
            <a:endParaRPr lang="en-US"/>
          </a:p>
        </p:txBody>
      </p:sp>
      <p:sp>
        <p:nvSpPr>
          <p:cNvPr id="3" name="Content Placeholder 2"/>
          <p:cNvSpPr>
            <a:spLocks noGrp="1"/>
          </p:cNvSpPr>
          <p:nvPr>
            <p:ph sz="quarter" idx="13"/>
          </p:nvPr>
        </p:nvSpPr>
        <p:spPr/>
        <p:txBody>
          <a:bodyPr/>
          <a:lstStyle/>
          <a:p>
            <a:pPr marL="0" indent="0">
              <a:buNone/>
            </a:pPr>
            <a:r>
              <a:rPr lang="en-US"/>
              <a:t>Transaction cost in OLTP database consists largely of:</a:t>
            </a:r>
          </a:p>
          <a:p>
            <a:pPr lvl="1"/>
            <a:r>
              <a:rPr lang="en-US"/>
              <a:t>Logging (write to database, write to log)</a:t>
            </a:r>
          </a:p>
          <a:p>
            <a:pPr lvl="1"/>
            <a:r>
              <a:rPr lang="en-US"/>
              <a:t>Locking (recording locks in lock table)</a:t>
            </a:r>
          </a:p>
          <a:p>
            <a:pPr lvl="1"/>
            <a:r>
              <a:rPr lang="en-US"/>
              <a:t>Latching (updating shared data structure: B-trees, lock table, </a:t>
            </a:r>
            <a:r>
              <a:rPr lang="en-US" err="1"/>
              <a:t>etc</a:t>
            </a:r>
            <a:r>
              <a:rPr lang="en-US"/>
              <a:t>)</a:t>
            </a:r>
          </a:p>
          <a:p>
            <a:pPr lvl="1"/>
            <a:r>
              <a:rPr lang="en-US"/>
              <a:t>Buffer Management (buffer pool containing cached disk pages)</a:t>
            </a:r>
          </a:p>
          <a:p>
            <a:endParaRPr lang="en-US"/>
          </a:p>
          <a:p>
            <a:pPr marL="0" indent="0">
              <a:buNone/>
            </a:pPr>
            <a:r>
              <a:rPr lang="en-US"/>
              <a:t>“The single-node performance of a </a:t>
            </a:r>
            <a:r>
              <a:rPr lang="en-US" err="1"/>
              <a:t>NoSQL</a:t>
            </a:r>
            <a:r>
              <a:rPr lang="en-US"/>
              <a:t>, disk-based, non-ACID, multithreaded system is limited to be a modest factor faster than a well-designed stored-procedure SQL OLTP engine” – the overhead isn’t due to SQL</a:t>
            </a:r>
          </a:p>
        </p:txBody>
      </p:sp>
      <p:sp>
        <p:nvSpPr>
          <p:cNvPr id="5" name="Text Placeholder 4">
            <a:extLst>
              <a:ext uri="{FF2B5EF4-FFF2-40B4-BE49-F238E27FC236}">
                <a16:creationId xmlns:a16="http://schemas.microsoft.com/office/drawing/2014/main" id="{3CC09ECB-073F-364F-9BCD-55D4CA642A9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19944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NoSQL</a:t>
            </a:r>
            <a:r>
              <a:rPr lang="en-US"/>
              <a:t> in the Enterprise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67</a:t>
            </a:fld>
            <a:endParaRPr lang="en-US"/>
          </a:p>
        </p:txBody>
      </p:sp>
      <p:sp>
        <p:nvSpPr>
          <p:cNvPr id="3" name="Content Placeholder 2"/>
          <p:cNvSpPr>
            <a:spLocks noGrp="1"/>
          </p:cNvSpPr>
          <p:nvPr>
            <p:ph sz="quarter" idx="13"/>
          </p:nvPr>
        </p:nvSpPr>
        <p:spPr/>
        <p:txBody>
          <a:bodyPr/>
          <a:lstStyle/>
          <a:p>
            <a:pPr marL="0" indent="0">
              <a:buNone/>
            </a:pPr>
            <a:r>
              <a:rPr lang="en-US" dirty="0"/>
              <a:t>No ACID equals No Interest</a:t>
            </a:r>
          </a:p>
          <a:p>
            <a:pPr lvl="1"/>
            <a:r>
              <a:rPr lang="en-US" dirty="0"/>
              <a:t>Stored data is mission critical, inconsistency is dangerous</a:t>
            </a:r>
          </a:p>
          <a:p>
            <a:pPr marL="0" indent="0">
              <a:buNone/>
            </a:pPr>
            <a:r>
              <a:rPr lang="en-US" dirty="0"/>
              <a:t>A Low-Level Query Language is Death</a:t>
            </a:r>
          </a:p>
          <a:p>
            <a:pPr lvl="1"/>
            <a:r>
              <a:rPr lang="en-US" dirty="0"/>
              <a:t>Record-at-a-time processing (c.f. IMS, CODASYL) requires far greater programming effort - declarative languages like SQL are preferable</a:t>
            </a:r>
          </a:p>
          <a:p>
            <a:pPr marL="0" indent="0">
              <a:buNone/>
            </a:pPr>
            <a:r>
              <a:rPr lang="en-US" dirty="0"/>
              <a:t>NoSQL means No Standards</a:t>
            </a:r>
          </a:p>
          <a:p>
            <a:pPr lvl="1"/>
            <a:r>
              <a:rPr lang="en-US" dirty="0"/>
              <a:t>Many different NoSQL databases, each with a different interface, data model, </a:t>
            </a:r>
            <a:r>
              <a:rPr lang="en-US" dirty="0" err="1"/>
              <a:t>etc</a:t>
            </a:r>
            <a:r>
              <a:rPr lang="en-US" dirty="0"/>
              <a:t> – how do you migrate from one to another?</a:t>
            </a:r>
          </a:p>
        </p:txBody>
      </p:sp>
      <p:sp>
        <p:nvSpPr>
          <p:cNvPr id="5" name="Text Placeholder 4">
            <a:extLst>
              <a:ext uri="{FF2B5EF4-FFF2-40B4-BE49-F238E27FC236}">
                <a16:creationId xmlns:a16="http://schemas.microsoft.com/office/drawing/2014/main" id="{E7860E1F-99E8-1842-A65D-4D6D2A4E2EC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864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Tick-tock, tick-tock...</a:t>
            </a:r>
          </a:p>
        </p:txBody>
      </p:sp>
      <p:sp>
        <p:nvSpPr>
          <p:cNvPr id="3" name="Content Placeholder 2"/>
          <p:cNvSpPr>
            <a:spLocks noGrp="1"/>
          </p:cNvSpPr>
          <p:nvPr>
            <p:ph sz="quarter" idx="13"/>
          </p:nvPr>
        </p:nvSpPr>
        <p:spPr/>
        <p:txBody>
          <a:bodyPr>
            <a:normAutofit/>
          </a:bodyPr>
          <a:lstStyle/>
          <a:p>
            <a:pPr marL="0" indent="0">
              <a:buNone/>
            </a:pPr>
            <a:r>
              <a:rPr lang="en-US"/>
              <a:t>...and back to relational databases again!</a:t>
            </a:r>
          </a:p>
          <a:p>
            <a:pPr marL="0" indent="0">
              <a:buNone/>
            </a:pPr>
            <a:r>
              <a:rPr lang="en-US" err="1"/>
              <a:t>NewSQL</a:t>
            </a:r>
            <a:endParaRPr lang="en-US"/>
          </a:p>
          <a:p>
            <a:pPr lvl="1"/>
            <a:r>
              <a:rPr lang="en-US"/>
              <a:t>The scale-out OLTP performance of </a:t>
            </a:r>
            <a:r>
              <a:rPr lang="en-US" err="1"/>
              <a:t>NoSQL</a:t>
            </a:r>
            <a:r>
              <a:rPr lang="en-US"/>
              <a:t>...</a:t>
            </a:r>
          </a:p>
          <a:p>
            <a:pPr lvl="1"/>
            <a:r>
              <a:rPr lang="en-US"/>
              <a:t>...with the SQL support and ACID guarantees of RDBMS</a:t>
            </a:r>
          </a:p>
        </p:txBody>
      </p:sp>
      <p:sp>
        <p:nvSpPr>
          <p:cNvPr id="10" name="Text Placeholder 9">
            <a:extLst>
              <a:ext uri="{FF2B5EF4-FFF2-40B4-BE49-F238E27FC236}">
                <a16:creationId xmlns:a16="http://schemas.microsoft.com/office/drawing/2014/main" id="{3A55741E-EADB-5F40-BB26-68B6D9C6632D}"/>
              </a:ext>
            </a:extLst>
          </p:cNvPr>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813" y="4377807"/>
            <a:ext cx="1524494" cy="152449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589" y="4377807"/>
            <a:ext cx="2814331" cy="11303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176" y="3980460"/>
            <a:ext cx="3427412" cy="79469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3177" y="4989908"/>
            <a:ext cx="3989119" cy="1351607"/>
          </a:xfrm>
          <a:prstGeom prst="rect">
            <a:avLst/>
          </a:prstGeom>
        </p:spPr>
      </p:pic>
    </p:spTree>
    <p:extLst>
      <p:ext uri="{BB962C8B-B14F-4D97-AF65-F5344CB8AC3E}">
        <p14:creationId xmlns:p14="http://schemas.microsoft.com/office/powerpoint/2010/main" val="974086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Tree>
    <p:extLst>
      <p:ext uri="{BB962C8B-B14F-4D97-AF65-F5344CB8AC3E}">
        <p14:creationId xmlns:p14="http://schemas.microsoft.com/office/powerpoint/2010/main" val="49690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 Information Management System</a:t>
            </a:r>
          </a:p>
        </p:txBody>
      </p:sp>
      <p:sp>
        <p:nvSpPr>
          <p:cNvPr id="4" name="Slide Number Placeholder 3"/>
          <p:cNvSpPr>
            <a:spLocks noGrp="1"/>
          </p:cNvSpPr>
          <p:nvPr>
            <p:ph type="sldNum" sz="quarter" idx="12"/>
          </p:nvPr>
        </p:nvSpPr>
        <p:spPr/>
        <p:txBody>
          <a:bodyPr/>
          <a:lstStyle/>
          <a:p>
            <a:fld id="{03AC6681-E0FD-2C4C-B392-04A572FD2AAE}" type="slidenum">
              <a:rPr lang="en-US" smtClean="0"/>
              <a:pPr/>
              <a:t>7</a:t>
            </a:fld>
            <a:endParaRPr lang="en-US"/>
          </a:p>
        </p:txBody>
      </p:sp>
      <p:sp>
        <p:nvSpPr>
          <p:cNvPr id="3" name="Content Placeholder 2"/>
          <p:cNvSpPr>
            <a:spLocks noGrp="1"/>
          </p:cNvSpPr>
          <p:nvPr>
            <p:ph sz="quarter" idx="13"/>
          </p:nvPr>
        </p:nvSpPr>
        <p:spPr/>
        <p:txBody>
          <a:bodyPr/>
          <a:lstStyle/>
          <a:p>
            <a:pPr marL="0" indent="0">
              <a:buNone/>
            </a:pPr>
            <a:r>
              <a:rPr lang="en-US" dirty="0"/>
              <a:t>Development started in 1966 to support the Apollo </a:t>
            </a:r>
            <a:r>
              <a:rPr lang="en-US" dirty="0" err="1"/>
              <a:t>programme</a:t>
            </a:r>
            <a:endParaRPr lang="en-US" dirty="0"/>
          </a:p>
          <a:p>
            <a:pPr lvl="1"/>
            <a:r>
              <a:rPr lang="en-US" dirty="0"/>
              <a:t>Originally IBM Information Control System and Data Language/Interface (ICS/DL/I)</a:t>
            </a:r>
          </a:p>
          <a:p>
            <a:pPr lvl="1"/>
            <a:r>
              <a:rPr lang="en-US" dirty="0"/>
              <a:t>Used to track the bill of materials for the Saturn V and the CSM</a:t>
            </a:r>
          </a:p>
          <a:p>
            <a:endParaRPr lang="en-US" dirty="0"/>
          </a:p>
          <a:p>
            <a:pPr marL="0" indent="0">
              <a:buNone/>
            </a:pPr>
            <a:r>
              <a:rPr lang="en-US" dirty="0"/>
              <a:t>Best known example of a hierarchical database</a:t>
            </a:r>
          </a:p>
          <a:p>
            <a:pPr lvl="1"/>
            <a:r>
              <a:rPr lang="en-US" dirty="0"/>
              <a:t>Still in use!</a:t>
            </a:r>
          </a:p>
          <a:p>
            <a:pPr lvl="1"/>
            <a:r>
              <a:rPr lang="en-US" dirty="0"/>
              <a:t>Fast on common tasks that change infrequently – complements DB2 (IBM’s relational database)</a:t>
            </a:r>
          </a:p>
          <a:p>
            <a:endParaRPr lang="en-US" dirty="0"/>
          </a:p>
        </p:txBody>
      </p:sp>
      <p:sp>
        <p:nvSpPr>
          <p:cNvPr id="5" name="Text Placeholder 4">
            <a:extLst>
              <a:ext uri="{FF2B5EF4-FFF2-40B4-BE49-F238E27FC236}">
                <a16:creationId xmlns:a16="http://schemas.microsoft.com/office/drawing/2014/main" id="{7AD6DA4D-160B-224D-B7C2-F9105099B2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66653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further reading...</a:t>
            </a:r>
          </a:p>
        </p:txBody>
      </p:sp>
      <p:sp>
        <p:nvSpPr>
          <p:cNvPr id="5" name="Slide Number Placeholder 4"/>
          <p:cNvSpPr>
            <a:spLocks noGrp="1"/>
          </p:cNvSpPr>
          <p:nvPr>
            <p:ph type="sldNum" sz="quarter" idx="12"/>
          </p:nvPr>
        </p:nvSpPr>
        <p:spPr/>
        <p:txBody>
          <a:bodyPr/>
          <a:lstStyle/>
          <a:p>
            <a:fld id="{02269C5D-17B1-1A47-85F6-69974AB9A343}" type="slidenum">
              <a:rPr lang="en-US" smtClean="0"/>
              <a:pPr/>
              <a:t>70</a:t>
            </a:fld>
            <a:endParaRPr lang="en-US"/>
          </a:p>
        </p:txBody>
      </p:sp>
      <p:sp>
        <p:nvSpPr>
          <p:cNvPr id="3" name="Content Placeholder 2"/>
          <p:cNvSpPr>
            <a:spLocks noGrp="1"/>
          </p:cNvSpPr>
          <p:nvPr>
            <p:ph sz="quarter" idx="13"/>
          </p:nvPr>
        </p:nvSpPr>
        <p:spPr/>
        <p:txBody>
          <a:bodyPr/>
          <a:lstStyle/>
          <a:p>
            <a:pPr marL="0" indent="0">
              <a:buNone/>
            </a:pPr>
            <a:r>
              <a:rPr lang="en-US" dirty="0"/>
              <a:t>The structure/content of these slides are covered in greater depth in:</a:t>
            </a:r>
          </a:p>
          <a:p>
            <a:pPr marL="0" indent="0">
              <a:buNone/>
            </a:pPr>
            <a:endParaRPr lang="en-US" dirty="0"/>
          </a:p>
          <a:p>
            <a:pPr marL="0" indent="0">
              <a:buNone/>
            </a:pPr>
            <a:r>
              <a:rPr lang="en-US" b="1" dirty="0"/>
              <a:t>“Seven Databases in Seven Weeks” </a:t>
            </a:r>
            <a:r>
              <a:rPr lang="en-US" dirty="0"/>
              <a:t>by Eric Redmond</a:t>
            </a:r>
          </a:p>
          <a:p>
            <a:pPr lvl="1"/>
            <a:endParaRPr lang="en-US" dirty="0"/>
          </a:p>
          <a:p>
            <a:pPr marL="0" indent="0">
              <a:buNone/>
            </a:pPr>
            <a:r>
              <a:rPr lang="en-US" b="1" dirty="0"/>
              <a:t>“NoSQL Distilled” </a:t>
            </a:r>
            <a:r>
              <a:rPr lang="en-US" dirty="0"/>
              <a:t>by Martin Fowler</a:t>
            </a:r>
          </a:p>
          <a:p>
            <a:pPr lvl="1"/>
            <a:endParaRPr lang="en-US" dirty="0"/>
          </a:p>
          <a:p>
            <a:pPr marL="0" indent="0">
              <a:buNone/>
            </a:pPr>
            <a:r>
              <a:rPr lang="en-US" dirty="0"/>
              <a:t>Mike </a:t>
            </a:r>
            <a:r>
              <a:rPr lang="en-US" dirty="0" err="1"/>
              <a:t>Stonebraker’s</a:t>
            </a:r>
            <a:r>
              <a:rPr lang="en-US" dirty="0"/>
              <a:t> blogs for CACM</a:t>
            </a:r>
          </a:p>
          <a:p>
            <a:pPr marL="0" indent="0">
              <a:buNone/>
            </a:pPr>
            <a:r>
              <a:rPr lang="en-US" dirty="0"/>
              <a:t>https://</a:t>
            </a:r>
            <a:r>
              <a:rPr lang="en-US" dirty="0" err="1"/>
              <a:t>cacm.acm.org</a:t>
            </a:r>
            <a:r>
              <a:rPr lang="en-US" dirty="0"/>
              <a:t>/blogs/blog-</a:t>
            </a:r>
            <a:r>
              <a:rPr lang="en-US" dirty="0" err="1"/>
              <a:t>cacm</a:t>
            </a:r>
            <a:r>
              <a:rPr lang="en-US" dirty="0"/>
              <a:t>/?author=</a:t>
            </a:r>
            <a:r>
              <a:rPr lang="en-US" dirty="0" err="1"/>
              <a:t>Michael+Stonebraker</a:t>
            </a:r>
            <a:endParaRPr lang="en-US" dirty="0"/>
          </a:p>
          <a:p>
            <a:pPr lvl="1"/>
            <a:endParaRPr lang="en-US" dirty="0"/>
          </a:p>
        </p:txBody>
      </p:sp>
      <p:sp>
        <p:nvSpPr>
          <p:cNvPr id="11" name="Text Placeholder 10">
            <a:extLst>
              <a:ext uri="{FF2B5EF4-FFF2-40B4-BE49-F238E27FC236}">
                <a16:creationId xmlns:a16="http://schemas.microsoft.com/office/drawing/2014/main" id="{8B588696-DF50-BF43-A89B-A0C5BFA9BC8B}"/>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9728950" y="2276475"/>
            <a:ext cx="1646706" cy="19760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1816" y="2524334"/>
            <a:ext cx="1379880" cy="1809332"/>
          </a:xfrm>
          <a:prstGeom prst="rect">
            <a:avLst/>
          </a:prstGeom>
        </p:spPr>
      </p:pic>
    </p:spTree>
    <p:extLst>
      <p:ext uri="{BB962C8B-B14F-4D97-AF65-F5344CB8AC3E}">
        <p14:creationId xmlns:p14="http://schemas.microsoft.com/office/powerpoint/2010/main" val="98334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and some watching!</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71</a:t>
            </a:fld>
            <a:endParaRPr lang="en-US"/>
          </a:p>
        </p:txBody>
      </p:sp>
      <p:sp>
        <p:nvSpPr>
          <p:cNvPr id="3" name="Content Placeholder 2"/>
          <p:cNvSpPr>
            <a:spLocks noGrp="1"/>
          </p:cNvSpPr>
          <p:nvPr>
            <p:ph sz="quarter" idx="13"/>
          </p:nvPr>
        </p:nvSpPr>
        <p:spPr/>
        <p:txBody>
          <a:bodyPr/>
          <a:lstStyle/>
          <a:p>
            <a:pPr marL="0" indent="0">
              <a:buNone/>
            </a:pPr>
            <a:r>
              <a:rPr lang="en-GB" dirty="0"/>
              <a:t>“</a:t>
            </a:r>
            <a:r>
              <a:rPr lang="en-GB" b="1" dirty="0"/>
              <a:t>Introduction to NoSQL</a:t>
            </a:r>
            <a:r>
              <a:rPr lang="en-GB" dirty="0"/>
              <a:t>” – Martin Fowler @ </a:t>
            </a:r>
            <a:r>
              <a:rPr lang="en-GB" dirty="0" err="1"/>
              <a:t>goto</a:t>
            </a:r>
            <a:r>
              <a:rPr lang="en-GB" dirty="0"/>
              <a:t>; 2012</a:t>
            </a:r>
            <a:br>
              <a:rPr lang="en-GB" dirty="0"/>
            </a:br>
            <a:r>
              <a:rPr lang="en-GB" dirty="0">
                <a:hlinkClick r:id="rId2"/>
              </a:rPr>
              <a:t>http://www.youtube.com/watch?v=qI_g07C_Q5I</a:t>
            </a:r>
            <a:r>
              <a:rPr lang="en-GB" dirty="0"/>
              <a:t> </a:t>
            </a:r>
          </a:p>
          <a:p>
            <a:pPr lvl="1"/>
            <a:endParaRPr lang="en-GB" dirty="0"/>
          </a:p>
          <a:p>
            <a:pPr marL="0" indent="0">
              <a:buNone/>
            </a:pPr>
            <a:r>
              <a:rPr lang="en-GB" dirty="0"/>
              <a:t>“</a:t>
            </a:r>
            <a:r>
              <a:rPr lang="en-GB" b="1" dirty="0"/>
              <a:t>The People vs. NoSQL Databases</a:t>
            </a:r>
            <a:r>
              <a:rPr lang="en-GB" dirty="0"/>
              <a:t>” – Panel Discussion @ </a:t>
            </a:r>
            <a:r>
              <a:rPr lang="en-GB" dirty="0" err="1"/>
              <a:t>goto</a:t>
            </a:r>
            <a:r>
              <a:rPr lang="en-GB" dirty="0"/>
              <a:t>; 2012</a:t>
            </a:r>
            <a:br>
              <a:rPr lang="en-GB" dirty="0"/>
            </a:br>
            <a:r>
              <a:rPr lang="en-GB" dirty="0">
                <a:hlinkClick r:id="rId3"/>
              </a:rPr>
              <a:t>http://www.youtube.com/watch?v=191kCkNya5Q</a:t>
            </a:r>
            <a:r>
              <a:rPr lang="en-GB" dirty="0"/>
              <a:t> (NSFW language)</a:t>
            </a:r>
          </a:p>
          <a:p>
            <a:pPr lvl="1"/>
            <a:endParaRPr lang="en-GB" dirty="0"/>
          </a:p>
          <a:p>
            <a:pPr marL="0" indent="0">
              <a:buNone/>
            </a:pPr>
            <a:r>
              <a:rPr lang="en-GB" dirty="0"/>
              <a:t>“</a:t>
            </a:r>
            <a:r>
              <a:rPr lang="en-GB" b="1" dirty="0"/>
              <a:t>MongoDB: It’s Not Just About Big Data</a:t>
            </a:r>
            <a:r>
              <a:rPr lang="en-GB" dirty="0"/>
              <a:t>” – Will Shulman</a:t>
            </a:r>
            <a:br>
              <a:rPr lang="en-GB" dirty="0"/>
            </a:br>
            <a:r>
              <a:rPr lang="en-GB" dirty="0">
                <a:hlinkClick r:id="rId4"/>
              </a:rPr>
              <a:t>http://www.youtube.com/watch?v=b1BZ9YFsd2o</a:t>
            </a:r>
            <a:r>
              <a:rPr lang="en-GB" dirty="0"/>
              <a:t> </a:t>
            </a:r>
          </a:p>
          <a:p>
            <a:pPr lvl="1"/>
            <a:endParaRPr lang="en-GB" dirty="0"/>
          </a:p>
          <a:p>
            <a:pPr lvl="1"/>
            <a:endParaRPr lang="en-GB" dirty="0"/>
          </a:p>
        </p:txBody>
      </p:sp>
      <p:sp>
        <p:nvSpPr>
          <p:cNvPr id="9" name="Text Placeholder 8">
            <a:extLst>
              <a:ext uri="{FF2B5EF4-FFF2-40B4-BE49-F238E27FC236}">
                <a16:creationId xmlns:a16="http://schemas.microsoft.com/office/drawing/2014/main" id="{C6788FB9-A0C7-CE46-8187-DC7ED437699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32970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7637-797C-5447-B240-A0926F23CAC0}"/>
              </a:ext>
            </a:extLst>
          </p:cNvPr>
          <p:cNvSpPr>
            <a:spLocks noGrp="1"/>
          </p:cNvSpPr>
          <p:nvPr>
            <p:ph type="title"/>
          </p:nvPr>
        </p:nvSpPr>
        <p:spPr/>
        <p:txBody>
          <a:bodyPr/>
          <a:lstStyle/>
          <a:p>
            <a:r>
              <a:rPr lang="en-US" dirty="0"/>
              <a:t>Next Lecture: Data Streams</a:t>
            </a:r>
          </a:p>
        </p:txBody>
      </p:sp>
    </p:spTree>
    <p:extLst>
      <p:ext uri="{BB962C8B-B14F-4D97-AF65-F5344CB8AC3E}">
        <p14:creationId xmlns:p14="http://schemas.microsoft.com/office/powerpoint/2010/main" val="385643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Hierarchical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12291" name="Rectangle 3"/>
          <p:cNvSpPr>
            <a:spLocks noGrp="1" noChangeArrowheads="1"/>
          </p:cNvSpPr>
          <p:nvPr>
            <p:ph sz="quarter" idx="13"/>
          </p:nvPr>
        </p:nvSpPr>
        <p:spPr/>
        <p:txBody>
          <a:bodyPr>
            <a:normAutofit/>
          </a:bodyPr>
          <a:lstStyle/>
          <a:p>
            <a:pPr marL="0" indent="0">
              <a:lnSpc>
                <a:spcPct val="90000"/>
              </a:lnSpc>
              <a:buNone/>
            </a:pPr>
            <a:r>
              <a:rPr lang="en-GB"/>
              <a:t>A hierarchy is a natural way to model many real world systems</a:t>
            </a:r>
          </a:p>
          <a:p>
            <a:pPr lvl="1">
              <a:lnSpc>
                <a:spcPct val="90000"/>
              </a:lnSpc>
            </a:pPr>
            <a:r>
              <a:rPr lang="en-GB"/>
              <a:t>Taxonomy (“is a kind of”)</a:t>
            </a:r>
          </a:p>
          <a:p>
            <a:pPr lvl="1">
              <a:lnSpc>
                <a:spcPct val="90000"/>
              </a:lnSpc>
            </a:pPr>
            <a:r>
              <a:rPr lang="en-GB" err="1"/>
              <a:t>Meronymy</a:t>
            </a:r>
            <a:r>
              <a:rPr lang="en-GB"/>
              <a:t> (“is a part of”)</a:t>
            </a:r>
          </a:p>
          <a:p>
            <a:pPr marL="0" indent="0">
              <a:lnSpc>
                <a:spcPct val="90000"/>
              </a:lnSpc>
              <a:buNone/>
            </a:pPr>
            <a:r>
              <a:rPr lang="en-GB"/>
              <a:t>Many real-world examples</a:t>
            </a:r>
          </a:p>
          <a:p>
            <a:pPr lvl="1">
              <a:lnSpc>
                <a:spcPct val="90000"/>
              </a:lnSpc>
            </a:pPr>
            <a:r>
              <a:rPr lang="en-GB"/>
              <a:t>Organisation charts</a:t>
            </a:r>
          </a:p>
          <a:p>
            <a:pPr lvl="1">
              <a:lnSpc>
                <a:spcPct val="90000"/>
              </a:lnSpc>
            </a:pPr>
            <a:r>
              <a:rPr lang="en-GB"/>
              <a:t>Library classification systems</a:t>
            </a:r>
          </a:p>
          <a:p>
            <a:pPr lvl="1">
              <a:lnSpc>
                <a:spcPct val="90000"/>
              </a:lnSpc>
            </a:pPr>
            <a:r>
              <a:rPr lang="en-GB"/>
              <a:t>Biological taxonomies</a:t>
            </a:r>
          </a:p>
          <a:p>
            <a:pPr lvl="1">
              <a:lnSpc>
                <a:spcPct val="90000"/>
              </a:lnSpc>
            </a:pPr>
            <a:r>
              <a:rPr lang="en-GB"/>
              <a:t>Components of manufactures </a:t>
            </a:r>
          </a:p>
          <a:p>
            <a:pPr marL="0" indent="0">
              <a:lnSpc>
                <a:spcPct val="90000"/>
              </a:lnSpc>
              <a:buNone/>
            </a:pPr>
            <a:r>
              <a:rPr lang="en-GB"/>
              <a:t>Hierarchical DBs are built as trees of related record types connected by parent-child relationships</a:t>
            </a:r>
          </a:p>
        </p:txBody>
      </p:sp>
      <p:sp>
        <p:nvSpPr>
          <p:cNvPr id="3" name="Text Placeholder 2">
            <a:extLst>
              <a:ext uri="{FF2B5EF4-FFF2-40B4-BE49-F238E27FC236}">
                <a16:creationId xmlns:a16="http://schemas.microsoft.com/office/drawing/2014/main" id="{FC58FB7D-086E-8545-AC55-358DF35A1ED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5916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Parent-Child Relationship Types</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9</a:t>
            </a:fld>
            <a:endParaRPr lang="en-US"/>
          </a:p>
        </p:txBody>
      </p:sp>
      <p:sp>
        <p:nvSpPr>
          <p:cNvPr id="6" name="Text Placeholder 5">
            <a:extLst>
              <a:ext uri="{FF2B5EF4-FFF2-40B4-BE49-F238E27FC236}">
                <a16:creationId xmlns:a16="http://schemas.microsoft.com/office/drawing/2014/main" id="{4FD3A960-4100-A64B-8015-C50BC0DC8D75}"/>
              </a:ext>
            </a:extLst>
          </p:cNvPr>
          <p:cNvSpPr>
            <a:spLocks noGrp="1"/>
          </p:cNvSpPr>
          <p:nvPr>
            <p:ph type="body" sz="quarter" idx="15"/>
          </p:nvPr>
        </p:nvSpPr>
        <p:spPr/>
        <p:txBody>
          <a:bodyPr/>
          <a:lstStyle/>
          <a:p>
            <a:endParaRPr lang="en-US"/>
          </a:p>
        </p:txBody>
      </p:sp>
      <p:sp>
        <p:nvSpPr>
          <p:cNvPr id="4" name="TextBox 3"/>
          <p:cNvSpPr txBox="1"/>
          <p:nvPr/>
        </p:nvSpPr>
        <p:spPr>
          <a:xfrm>
            <a:off x="7421065" y="2636171"/>
            <a:ext cx="2262158" cy="369332"/>
          </a:xfrm>
          <a:prstGeom prst="rect">
            <a:avLst/>
          </a:prstGeom>
          <a:noFill/>
        </p:spPr>
        <p:txBody>
          <a:bodyPr wrap="none" rtlCol="0">
            <a:spAutoFit/>
          </a:bodyPr>
          <a:lstStyle/>
          <a:p>
            <a:r>
              <a:rPr lang="en-US" dirty="0">
                <a:latin typeface="Lucida Sans" panose="020B0602030504020204" pitchFamily="34" charset="77"/>
              </a:rPr>
              <a:t>parent record type</a:t>
            </a:r>
          </a:p>
        </p:txBody>
      </p:sp>
      <p:sp>
        <p:nvSpPr>
          <p:cNvPr id="19" name="TextBox 18"/>
          <p:cNvSpPr txBox="1"/>
          <p:nvPr/>
        </p:nvSpPr>
        <p:spPr>
          <a:xfrm>
            <a:off x="7421065" y="4102379"/>
            <a:ext cx="2077813" cy="369332"/>
          </a:xfrm>
          <a:prstGeom prst="rect">
            <a:avLst/>
          </a:prstGeom>
          <a:noFill/>
        </p:spPr>
        <p:txBody>
          <a:bodyPr wrap="none" rtlCol="0">
            <a:spAutoFit/>
          </a:bodyPr>
          <a:lstStyle/>
          <a:p>
            <a:r>
              <a:rPr lang="en-US" dirty="0">
                <a:latin typeface="Lucida Sans" panose="020B0602030504020204" pitchFamily="34" charset="77"/>
              </a:rPr>
              <a:t>child record type</a:t>
            </a:r>
          </a:p>
        </p:txBody>
      </p:sp>
      <p:sp>
        <p:nvSpPr>
          <p:cNvPr id="21" name="Rectangle 5">
            <a:extLst>
              <a:ext uri="{FF2B5EF4-FFF2-40B4-BE49-F238E27FC236}">
                <a16:creationId xmlns:a16="http://schemas.microsoft.com/office/drawing/2014/main" id="{13A222CC-5293-9341-8E4F-094205AA9FA7}"/>
              </a:ext>
            </a:extLst>
          </p:cNvPr>
          <p:cNvSpPr>
            <a:spLocks noChangeArrowheads="1"/>
          </p:cNvSpPr>
          <p:nvPr/>
        </p:nvSpPr>
        <p:spPr bwMode="auto">
          <a:xfrm>
            <a:off x="5016500" y="267148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22" name="Rectangle 6">
            <a:extLst>
              <a:ext uri="{FF2B5EF4-FFF2-40B4-BE49-F238E27FC236}">
                <a16:creationId xmlns:a16="http://schemas.microsoft.com/office/drawing/2014/main" id="{233772CD-8B32-DB4C-943F-AA593B5D3FDD}"/>
              </a:ext>
            </a:extLst>
          </p:cNvPr>
          <p:cNvSpPr>
            <a:spLocks noChangeArrowheads="1"/>
          </p:cNvSpPr>
          <p:nvPr/>
        </p:nvSpPr>
        <p:spPr bwMode="auto">
          <a:xfrm>
            <a:off x="5016500" y="411134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EMPLOYEE</a:t>
            </a:r>
            <a:endParaRPr lang="en-US" dirty="0">
              <a:latin typeface="Lucida Sans" panose="020B0602030504020204" pitchFamily="34" charset="77"/>
              <a:cs typeface="Georgia"/>
            </a:endParaRPr>
          </a:p>
        </p:txBody>
      </p:sp>
      <p:cxnSp>
        <p:nvCxnSpPr>
          <p:cNvPr id="23" name="AutoShape 10">
            <a:extLst>
              <a:ext uri="{FF2B5EF4-FFF2-40B4-BE49-F238E27FC236}">
                <a16:creationId xmlns:a16="http://schemas.microsoft.com/office/drawing/2014/main" id="{6472E8FC-6F79-954B-AEC2-AC4CD23B85D3}"/>
              </a:ext>
            </a:extLst>
          </p:cNvPr>
          <p:cNvCxnSpPr>
            <a:cxnSpLocks noChangeShapeType="1"/>
            <a:stCxn id="21" idx="2"/>
            <a:endCxn id="22" idx="0"/>
          </p:cNvCxnSpPr>
          <p:nvPr/>
        </p:nvCxnSpPr>
        <p:spPr bwMode="auto">
          <a:xfrm>
            <a:off x="6096000" y="3031847"/>
            <a:ext cx="0" cy="1079500"/>
          </a:xfrm>
          <a:prstGeom prst="straightConnector1">
            <a:avLst/>
          </a:prstGeom>
          <a:noFill/>
          <a:ln w="19050">
            <a:solidFill>
              <a:schemeClr val="tx1"/>
            </a:solidFill>
            <a:round/>
            <a:headEnd/>
            <a:tailEnd type="triangle" w="med" len="med"/>
          </a:ln>
          <a:effectLst/>
        </p:spPr>
      </p:cxnSp>
      <p:sp>
        <p:nvSpPr>
          <p:cNvPr id="7" name="TextBox 6">
            <a:extLst>
              <a:ext uri="{FF2B5EF4-FFF2-40B4-BE49-F238E27FC236}">
                <a16:creationId xmlns:a16="http://schemas.microsoft.com/office/drawing/2014/main" id="{6B99F3C5-4DBA-E445-9B32-3F96A209744C}"/>
              </a:ext>
            </a:extLst>
          </p:cNvPr>
          <p:cNvSpPr txBox="1"/>
          <p:nvPr/>
        </p:nvSpPr>
        <p:spPr>
          <a:xfrm>
            <a:off x="6096000" y="3005503"/>
            <a:ext cx="330540"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33982B8E-41B9-014C-9B73-210B62530541}"/>
              </a:ext>
            </a:extLst>
          </p:cNvPr>
          <p:cNvSpPr txBox="1"/>
          <p:nvPr/>
        </p:nvSpPr>
        <p:spPr>
          <a:xfrm>
            <a:off x="6099206" y="3757544"/>
            <a:ext cx="327334" cy="369332"/>
          </a:xfrm>
          <a:prstGeom prst="rect">
            <a:avLst/>
          </a:prstGeom>
          <a:noFill/>
        </p:spPr>
        <p:txBody>
          <a:bodyPr wrap="none" rtlCol="0">
            <a:spAutoFit/>
          </a:bodyPr>
          <a:lstStyle/>
          <a:p>
            <a:r>
              <a:rPr lang="en-US" dirty="0"/>
              <a:t>n</a:t>
            </a:r>
          </a:p>
        </p:txBody>
      </p:sp>
    </p:spTree>
    <p:extLst>
      <p:ext uri="{BB962C8B-B14F-4D97-AF65-F5344CB8AC3E}">
        <p14:creationId xmlns:p14="http://schemas.microsoft.com/office/powerpoint/2010/main" val="114439643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7A264B55-6C1A-9F4D-8B6D-0D2C150E150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65988994-BCF6-F246-AF96-9CE26F146B8E}"/>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BC515F01-6DDA-7347-BB2E-1F3EE4EAA6D8}"/>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BAB4818-154D-1940-A16D-03ED699A1E5B}"/>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A2E53205-1EFF-F74C-A4DF-1B050D404FD3}"/>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C319F3-13E9-7245-A435-146488255DE4}"/>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D49072BF-FBA9-9B49-A266-A41AD9B8B23C}"/>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02F0B1-DCE2-C24B-8C3D-C54094A3E0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5</TotalTime>
  <Words>3441</Words>
  <Application>Microsoft Office PowerPoint</Application>
  <PresentationFormat>Widescreen</PresentationFormat>
  <Paragraphs>572</Paragraphs>
  <Slides>72</Slides>
  <Notes>21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72</vt:i4>
      </vt:variant>
    </vt:vector>
  </HeadingPairs>
  <TitlesOfParts>
    <vt:vector size="86" baseType="lpstr">
      <vt:lpstr>Georgia</vt:lpstr>
      <vt:lpstr>Calibri</vt:lpstr>
      <vt:lpstr>Wingdings</vt:lpstr>
      <vt:lpstr>Lucida Console</vt:lpstr>
      <vt:lpstr>Arial</vt:lpstr>
      <vt:lpstr>Lucida Sans</vt:lpstr>
      <vt:lpstr>Plain</vt:lpstr>
      <vt:lpstr>Marine 1</vt:lpstr>
      <vt:lpstr>Marine 3</vt:lpstr>
      <vt:lpstr>Marine 5</vt:lpstr>
      <vt:lpstr>Marine 6</vt:lpstr>
      <vt:lpstr>Horizon 3</vt:lpstr>
      <vt:lpstr>Horizon 4</vt:lpstr>
      <vt:lpstr>Horizon 5</vt:lpstr>
      <vt:lpstr>PowerPoint Presentation</vt:lpstr>
      <vt:lpstr>Before/Beyond the Relational Model</vt:lpstr>
      <vt:lpstr> The Road Less Travelled</vt:lpstr>
      <vt:lpstr>The Road Less Travelled</vt:lpstr>
      <vt:lpstr>Hierarchical Databases</vt:lpstr>
      <vt:lpstr>PowerPoint Presentation</vt:lpstr>
      <vt:lpstr>IBM Information Management System</vt:lpstr>
      <vt:lpstr>Hierarchical Databases</vt:lpstr>
      <vt:lpstr>Parent-Child Relationship Types</vt:lpstr>
      <vt:lpstr>Hierarchical Schemas</vt:lpstr>
      <vt:lpstr>Occurrences</vt:lpstr>
      <vt:lpstr>Example Occurrences (DEPARTMENT, EMPLOYEE)</vt:lpstr>
      <vt:lpstr>Example Occurrence Tree</vt:lpstr>
      <vt:lpstr>Issues</vt:lpstr>
      <vt:lpstr>Network Databases</vt:lpstr>
      <vt:lpstr>Network Databases</vt:lpstr>
      <vt:lpstr>Using Network Databases</vt:lpstr>
      <vt:lpstr>Set Types</vt:lpstr>
      <vt:lpstr>Set Occurrences</vt:lpstr>
      <vt:lpstr>Representing M:N Relationships</vt:lpstr>
      <vt:lpstr>Issues</vt:lpstr>
      <vt:lpstr>Why should I care?</vt:lpstr>
      <vt:lpstr>PowerPoint Presentation</vt:lpstr>
      <vt:lpstr>Native XML Databases</vt:lpstr>
      <vt:lpstr>Example XML Database</vt:lpstr>
      <vt:lpstr>XQuery example</vt:lpstr>
      <vt:lpstr>XQuery example</vt:lpstr>
      <vt:lpstr>Beyond the Relational Model</vt:lpstr>
      <vt:lpstr>So you have some data...</vt:lpstr>
      <vt:lpstr>The impedance mismatch problem</vt:lpstr>
      <vt:lpstr>Impedance mismatch</vt:lpstr>
      <vt:lpstr>Increased data volume</vt:lpstr>
      <vt:lpstr>Dealing with increased data volume</vt:lpstr>
      <vt:lpstr>Relational Databases suck…</vt:lpstr>
      <vt:lpstr>The NoSQL Movement</vt:lpstr>
      <vt:lpstr>NoSQL – A movement </vt:lpstr>
      <vt:lpstr>Defining NoSQL</vt:lpstr>
      <vt:lpstr>Some NoSQL Definitions</vt:lpstr>
      <vt:lpstr>Some NoSQL Definitions</vt:lpstr>
      <vt:lpstr>Some NoSQL Definitions</vt:lpstr>
      <vt:lpstr>ACID, BASE and CAP</vt:lpstr>
      <vt:lpstr>ACID – A Recap </vt:lpstr>
      <vt:lpstr>The CAP Theorem – a Recap</vt:lpstr>
      <vt:lpstr>PowerPoint Presentation</vt:lpstr>
      <vt:lpstr>BASE – An alternative to ACID</vt:lpstr>
      <vt:lpstr>Eventual Consistency (weak mutual consistency)</vt:lpstr>
      <vt:lpstr>Multi-Version Concurrency Control</vt:lpstr>
      <vt:lpstr>Vector Clocks</vt:lpstr>
      <vt:lpstr>NoSQL Databases</vt:lpstr>
      <vt:lpstr>NoSQL Databases</vt:lpstr>
      <vt:lpstr>NoSQL Varieties </vt:lpstr>
      <vt:lpstr>Key-Value Stores</vt:lpstr>
      <vt:lpstr>Examples</vt:lpstr>
      <vt:lpstr>Document Databases</vt:lpstr>
      <vt:lpstr>Document Databases</vt:lpstr>
      <vt:lpstr>Examples </vt:lpstr>
      <vt:lpstr>Column Databases</vt:lpstr>
      <vt:lpstr>Column Databases</vt:lpstr>
      <vt:lpstr>Examples</vt:lpstr>
      <vt:lpstr>Graph Databases</vt:lpstr>
      <vt:lpstr>Graph Databases</vt:lpstr>
      <vt:lpstr>Examples</vt:lpstr>
      <vt:lpstr>From NoSQL to NewSQL</vt:lpstr>
      <vt:lpstr>PowerPoint Presentation</vt:lpstr>
      <vt:lpstr>The NoSQL performance argument</vt:lpstr>
      <vt:lpstr>The NoSQL Performance Argument</vt:lpstr>
      <vt:lpstr>NoSQL in the Enterprise</vt:lpstr>
      <vt:lpstr>Tick-tock, tick-tock...</vt:lpstr>
      <vt:lpstr>Further Reading</vt:lpstr>
      <vt:lpstr>Some further reading...</vt:lpstr>
      <vt:lpstr>… and some watching!</vt:lpstr>
      <vt:lpstr>Next Lecture: Data Streams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2</cp:revision>
  <dcterms:created xsi:type="dcterms:W3CDTF">2022-05-06T11:28:29Z</dcterms:created>
  <dcterms:modified xsi:type="dcterms:W3CDTF">2022-05-09T15:01:37Z</dcterms:modified>
</cp:coreProperties>
</file>